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63"/>
  </p:notesMasterIdLst>
  <p:sldIdLst>
    <p:sldId id="256" r:id="rId2"/>
    <p:sldId id="257" r:id="rId3"/>
    <p:sldId id="258" r:id="rId4"/>
    <p:sldId id="445" r:id="rId5"/>
    <p:sldId id="260" r:id="rId6"/>
    <p:sldId id="259" r:id="rId7"/>
    <p:sldId id="261" r:id="rId8"/>
    <p:sldId id="363" r:id="rId9"/>
    <p:sldId id="364" r:id="rId10"/>
    <p:sldId id="436" r:id="rId11"/>
    <p:sldId id="421" r:id="rId12"/>
    <p:sldId id="267" r:id="rId13"/>
    <p:sldId id="443" r:id="rId14"/>
    <p:sldId id="418" r:id="rId15"/>
    <p:sldId id="271" r:id="rId16"/>
    <p:sldId id="365" r:id="rId17"/>
    <p:sldId id="269" r:id="rId18"/>
    <p:sldId id="367" r:id="rId19"/>
    <p:sldId id="438" r:id="rId20"/>
    <p:sldId id="368" r:id="rId21"/>
    <p:sldId id="371" r:id="rId22"/>
    <p:sldId id="372" r:id="rId23"/>
    <p:sldId id="373" r:id="rId24"/>
    <p:sldId id="444" r:id="rId25"/>
    <p:sldId id="276" r:id="rId26"/>
    <p:sldId id="374" r:id="rId27"/>
    <p:sldId id="375" r:id="rId28"/>
    <p:sldId id="420" r:id="rId29"/>
    <p:sldId id="376" r:id="rId30"/>
    <p:sldId id="282" r:id="rId31"/>
    <p:sldId id="377" r:id="rId32"/>
    <p:sldId id="378" r:id="rId33"/>
    <p:sldId id="440" r:id="rId34"/>
    <p:sldId id="379" r:id="rId35"/>
    <p:sldId id="330" r:id="rId36"/>
    <p:sldId id="383" r:id="rId37"/>
    <p:sldId id="386" r:id="rId38"/>
    <p:sldId id="388" r:id="rId39"/>
    <p:sldId id="389" r:id="rId40"/>
    <p:sldId id="390" r:id="rId41"/>
    <p:sldId id="424" r:id="rId42"/>
    <p:sldId id="449" r:id="rId43"/>
    <p:sldId id="446" r:id="rId44"/>
    <p:sldId id="422" r:id="rId45"/>
    <p:sldId id="391" r:id="rId46"/>
    <p:sldId id="331" r:id="rId47"/>
    <p:sldId id="398" r:id="rId48"/>
    <p:sldId id="441" r:id="rId49"/>
    <p:sldId id="396" r:id="rId50"/>
    <p:sldId id="442" r:id="rId51"/>
    <p:sldId id="431" r:id="rId52"/>
    <p:sldId id="400" r:id="rId53"/>
    <p:sldId id="401" r:id="rId54"/>
    <p:sldId id="432" r:id="rId55"/>
    <p:sldId id="433" r:id="rId56"/>
    <p:sldId id="415" r:id="rId57"/>
    <p:sldId id="435" r:id="rId58"/>
    <p:sldId id="447" r:id="rId59"/>
    <p:sldId id="450" r:id="rId60"/>
    <p:sldId id="448" r:id="rId61"/>
    <p:sldId id="451"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FE8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87740D-AEAE-4593-AA9E-F377E6337864}" v="1" dt="2024-09-17T15:18:58.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65889" autoAdjust="0"/>
  </p:normalViewPr>
  <p:slideViewPr>
    <p:cSldViewPr snapToGrid="0">
      <p:cViewPr varScale="1">
        <p:scale>
          <a:sx n="61" d="100"/>
          <a:sy n="61" d="100"/>
        </p:scale>
        <p:origin x="294"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C187740D-AEAE-4593-AA9E-F377E6337864}"/>
    <pc:docChg chg="custSel modSld">
      <pc:chgData name="Laura Knight" userId="fcc6b1b8-7f69-4c06-9fd3-1a1553b3cd99" providerId="ADAL" clId="{C187740D-AEAE-4593-AA9E-F377E6337864}" dt="2024-09-17T15:19:00.282" v="2" actId="26606"/>
      <pc:docMkLst>
        <pc:docMk/>
      </pc:docMkLst>
      <pc:sldChg chg="addSp delSp modSp mod delAnim modAnim">
        <pc:chgData name="Laura Knight" userId="fcc6b1b8-7f69-4c06-9fd3-1a1553b3cd99" providerId="ADAL" clId="{C187740D-AEAE-4593-AA9E-F377E6337864}" dt="2024-09-17T15:19:00.282" v="2" actId="26606"/>
        <pc:sldMkLst>
          <pc:docMk/>
          <pc:sldMk cId="865897308" sldId="447"/>
        </pc:sldMkLst>
        <pc:spChg chg="add del mod">
          <ac:chgData name="Laura Knight" userId="fcc6b1b8-7f69-4c06-9fd3-1a1553b3cd99" providerId="ADAL" clId="{C187740D-AEAE-4593-AA9E-F377E6337864}" dt="2024-09-17T15:18:58.264" v="1"/>
          <ac:spMkLst>
            <pc:docMk/>
            <pc:sldMk cId="865897308" sldId="447"/>
            <ac:spMk id="5" creationId="{1CB30048-4A4F-D7E3-BDC3-4D72DBF27B1E}"/>
          </ac:spMkLst>
        </pc:spChg>
        <pc:spChg chg="del">
          <ac:chgData name="Laura Knight" userId="fcc6b1b8-7f69-4c06-9fd3-1a1553b3cd99" providerId="ADAL" clId="{C187740D-AEAE-4593-AA9E-F377E6337864}" dt="2024-09-17T15:19:00.282" v="2" actId="26606"/>
          <ac:spMkLst>
            <pc:docMk/>
            <pc:sldMk cId="865897308" sldId="447"/>
            <ac:spMk id="9" creationId="{8D06CE56-3881-4ADA-8CEF-D18B02C242A3}"/>
          </ac:spMkLst>
        </pc:spChg>
        <pc:spChg chg="del">
          <ac:chgData name="Laura Knight" userId="fcc6b1b8-7f69-4c06-9fd3-1a1553b3cd99" providerId="ADAL" clId="{C187740D-AEAE-4593-AA9E-F377E6337864}" dt="2024-09-17T15:19:00.282" v="2" actId="26606"/>
          <ac:spMkLst>
            <pc:docMk/>
            <pc:sldMk cId="865897308" sldId="447"/>
            <ac:spMk id="11" creationId="{79F3C543-62EC-4433-9C93-A2CD8764E9B4}"/>
          </ac:spMkLst>
        </pc:spChg>
        <pc:spChg chg="del">
          <ac:chgData name="Laura Knight" userId="fcc6b1b8-7f69-4c06-9fd3-1a1553b3cd99" providerId="ADAL" clId="{C187740D-AEAE-4593-AA9E-F377E6337864}" dt="2024-09-17T15:19:00.282" v="2" actId="26606"/>
          <ac:spMkLst>
            <pc:docMk/>
            <pc:sldMk cId="865897308" sldId="447"/>
            <ac:spMk id="13" creationId="{C1A1C5D3-C053-4EE9-BE1A-419B6E27CCAE}"/>
          </ac:spMkLst>
        </pc:spChg>
        <pc:spChg chg="del">
          <ac:chgData name="Laura Knight" userId="fcc6b1b8-7f69-4c06-9fd3-1a1553b3cd99" providerId="ADAL" clId="{C187740D-AEAE-4593-AA9E-F377E6337864}" dt="2024-09-17T15:19:00.282" v="2" actId="26606"/>
          <ac:spMkLst>
            <pc:docMk/>
            <pc:sldMk cId="865897308" sldId="447"/>
            <ac:spMk id="15" creationId="{A3473CF9-37EB-43E7-89EF-D2D1C53D1DAC}"/>
          </ac:spMkLst>
        </pc:spChg>
        <pc:spChg chg="del">
          <ac:chgData name="Laura Knight" userId="fcc6b1b8-7f69-4c06-9fd3-1a1553b3cd99" providerId="ADAL" clId="{C187740D-AEAE-4593-AA9E-F377E6337864}" dt="2024-09-17T15:19:00.282" v="2" actId="26606"/>
          <ac:spMkLst>
            <pc:docMk/>
            <pc:sldMk cId="865897308" sldId="447"/>
            <ac:spMk id="17" creationId="{586B4EF9-43BA-4655-A6FF-1D8E21574C95}"/>
          </ac:spMkLst>
        </pc:spChg>
        <pc:spChg chg="add">
          <ac:chgData name="Laura Knight" userId="fcc6b1b8-7f69-4c06-9fd3-1a1553b3cd99" providerId="ADAL" clId="{C187740D-AEAE-4593-AA9E-F377E6337864}" dt="2024-09-17T15:19:00.282" v="2" actId="26606"/>
          <ac:spMkLst>
            <pc:docMk/>
            <pc:sldMk cId="865897308" sldId="447"/>
            <ac:spMk id="22" creationId="{8D06CE56-3881-4ADA-8CEF-D18B02C242A3}"/>
          </ac:spMkLst>
        </pc:spChg>
        <pc:spChg chg="add">
          <ac:chgData name="Laura Knight" userId="fcc6b1b8-7f69-4c06-9fd3-1a1553b3cd99" providerId="ADAL" clId="{C187740D-AEAE-4593-AA9E-F377E6337864}" dt="2024-09-17T15:19:00.282" v="2" actId="26606"/>
          <ac:spMkLst>
            <pc:docMk/>
            <pc:sldMk cId="865897308" sldId="447"/>
            <ac:spMk id="24" creationId="{79F3C543-62EC-4433-9C93-A2CD8764E9B4}"/>
          </ac:spMkLst>
        </pc:spChg>
        <pc:spChg chg="add">
          <ac:chgData name="Laura Knight" userId="fcc6b1b8-7f69-4c06-9fd3-1a1553b3cd99" providerId="ADAL" clId="{C187740D-AEAE-4593-AA9E-F377E6337864}" dt="2024-09-17T15:19:00.282" v="2" actId="26606"/>
          <ac:spMkLst>
            <pc:docMk/>
            <pc:sldMk cId="865897308" sldId="447"/>
            <ac:spMk id="26" creationId="{C1A1C5D3-C053-4EE9-BE1A-419B6E27CCAE}"/>
          </ac:spMkLst>
        </pc:spChg>
        <pc:spChg chg="add">
          <ac:chgData name="Laura Knight" userId="fcc6b1b8-7f69-4c06-9fd3-1a1553b3cd99" providerId="ADAL" clId="{C187740D-AEAE-4593-AA9E-F377E6337864}" dt="2024-09-17T15:19:00.282" v="2" actId="26606"/>
          <ac:spMkLst>
            <pc:docMk/>
            <pc:sldMk cId="865897308" sldId="447"/>
            <ac:spMk id="28" creationId="{A3473CF9-37EB-43E7-89EF-D2D1C53D1DAC}"/>
          </ac:spMkLst>
        </pc:spChg>
        <pc:spChg chg="add">
          <ac:chgData name="Laura Knight" userId="fcc6b1b8-7f69-4c06-9fd3-1a1553b3cd99" providerId="ADAL" clId="{C187740D-AEAE-4593-AA9E-F377E6337864}" dt="2024-09-17T15:19:00.282" v="2" actId="26606"/>
          <ac:spMkLst>
            <pc:docMk/>
            <pc:sldMk cId="865897308" sldId="447"/>
            <ac:spMk id="30" creationId="{586B4EF9-43BA-4655-A6FF-1D8E21574C95}"/>
          </ac:spMkLst>
        </pc:spChg>
        <pc:picChg chg="del">
          <ac:chgData name="Laura Knight" userId="fcc6b1b8-7f69-4c06-9fd3-1a1553b3cd99" providerId="ADAL" clId="{C187740D-AEAE-4593-AA9E-F377E6337864}" dt="2024-09-17T15:18:48.286" v="0" actId="478"/>
          <ac:picMkLst>
            <pc:docMk/>
            <pc:sldMk cId="865897308" sldId="447"/>
            <ac:picMk id="4" creationId="{2297BB47-D0C5-F77C-A008-0F2366577D91}"/>
          </ac:picMkLst>
        </pc:picChg>
        <pc:picChg chg="add mod">
          <ac:chgData name="Laura Knight" userId="fcc6b1b8-7f69-4c06-9fd3-1a1553b3cd99" providerId="ADAL" clId="{C187740D-AEAE-4593-AA9E-F377E6337864}" dt="2024-09-17T15:19:00.282" v="2" actId="26606"/>
          <ac:picMkLst>
            <pc:docMk/>
            <pc:sldMk cId="865897308" sldId="447"/>
            <ac:picMk id="6" creationId="{CD0CE8CE-D05A-FA62-6B88-709A8752F2A6}"/>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F7830F-D246-4F53-B67B-D693662685EA}"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8E35F18-BB40-41CB-8787-2502A65185C4}">
      <dgm:prSet/>
      <dgm:spPr/>
      <dgm:t>
        <a:bodyPr/>
        <a:lstStyle/>
        <a:p>
          <a:pPr>
            <a:defRPr cap="all"/>
          </a:pPr>
          <a:r>
            <a:rPr lang="en-GB"/>
            <a:t>Speed puts a strain on your heart</a:t>
          </a:r>
          <a:endParaRPr lang="en-US"/>
        </a:p>
      </dgm:t>
    </dgm:pt>
    <dgm:pt modelId="{91F2F51E-CD32-4A68-966B-806702E0669E}" type="parTrans" cxnId="{2AB1FB87-1E7B-4E59-B805-9FEDBFAA602A}">
      <dgm:prSet/>
      <dgm:spPr/>
      <dgm:t>
        <a:bodyPr/>
        <a:lstStyle/>
        <a:p>
          <a:endParaRPr lang="en-US"/>
        </a:p>
      </dgm:t>
    </dgm:pt>
    <dgm:pt modelId="{EFF23BB4-7208-4998-A822-FD2885F6529C}" type="sibTrans" cxnId="{2AB1FB87-1E7B-4E59-B805-9FEDBFAA602A}">
      <dgm:prSet/>
      <dgm:spPr/>
      <dgm:t>
        <a:bodyPr/>
        <a:lstStyle/>
        <a:p>
          <a:endParaRPr lang="en-US"/>
        </a:p>
      </dgm:t>
    </dgm:pt>
    <dgm:pt modelId="{A2EFD1F8-116B-4FA9-AADB-94BA657F4B43}">
      <dgm:prSet/>
      <dgm:spPr/>
      <dgm:t>
        <a:bodyPr/>
        <a:lstStyle/>
        <a:p>
          <a:pPr>
            <a:defRPr cap="all"/>
          </a:pPr>
          <a:r>
            <a:rPr lang="en-GB"/>
            <a:t>Lack of sleep and eating can affect your immune system</a:t>
          </a:r>
          <a:endParaRPr lang="en-US"/>
        </a:p>
      </dgm:t>
    </dgm:pt>
    <dgm:pt modelId="{757AA641-4FE2-44CA-BED1-D28113E0A607}" type="parTrans" cxnId="{0358C772-193D-4541-B913-BFC9EF3350FE}">
      <dgm:prSet/>
      <dgm:spPr/>
      <dgm:t>
        <a:bodyPr/>
        <a:lstStyle/>
        <a:p>
          <a:endParaRPr lang="en-US"/>
        </a:p>
      </dgm:t>
    </dgm:pt>
    <dgm:pt modelId="{FC4622CF-D391-4C10-B9A1-0C29472484EF}" type="sibTrans" cxnId="{0358C772-193D-4541-B913-BFC9EF3350FE}">
      <dgm:prSet/>
      <dgm:spPr/>
      <dgm:t>
        <a:bodyPr/>
        <a:lstStyle/>
        <a:p>
          <a:endParaRPr lang="en-US"/>
        </a:p>
      </dgm:t>
    </dgm:pt>
    <dgm:pt modelId="{4BD5FC47-C4E1-4BB1-84B7-78DF55EDA9FE}">
      <dgm:prSet/>
      <dgm:spPr/>
      <dgm:t>
        <a:bodyPr/>
        <a:lstStyle/>
        <a:p>
          <a:pPr>
            <a:defRPr cap="all"/>
          </a:pPr>
          <a:r>
            <a:rPr lang="en-GB"/>
            <a:t>Depending on how much you’ve taken, it can be difficult to relax or sleep</a:t>
          </a:r>
          <a:endParaRPr lang="en-US"/>
        </a:p>
      </dgm:t>
    </dgm:pt>
    <dgm:pt modelId="{278EDBAA-CACF-49D7-9C3A-5804CBFDB2FC}" type="parTrans" cxnId="{0B3E806B-AB6A-4FC1-9E1F-289AB4359F0E}">
      <dgm:prSet/>
      <dgm:spPr/>
      <dgm:t>
        <a:bodyPr/>
        <a:lstStyle/>
        <a:p>
          <a:endParaRPr lang="en-US"/>
        </a:p>
      </dgm:t>
    </dgm:pt>
    <dgm:pt modelId="{273D3F69-9B94-44D0-AAF7-E2F3822B576A}" type="sibTrans" cxnId="{0B3E806B-AB6A-4FC1-9E1F-289AB4359F0E}">
      <dgm:prSet/>
      <dgm:spPr/>
      <dgm:t>
        <a:bodyPr/>
        <a:lstStyle/>
        <a:p>
          <a:endParaRPr lang="en-US"/>
        </a:p>
      </dgm:t>
    </dgm:pt>
    <dgm:pt modelId="{8D8818E6-C181-4EDE-8483-1FD906A0698F}">
      <dgm:prSet/>
      <dgm:spPr/>
      <dgm:t>
        <a:bodyPr/>
        <a:lstStyle/>
        <a:p>
          <a:pPr>
            <a:defRPr cap="all"/>
          </a:pPr>
          <a:r>
            <a:rPr lang="en-GB"/>
            <a:t>Mental Health issues </a:t>
          </a:r>
          <a:endParaRPr lang="en-US"/>
        </a:p>
      </dgm:t>
    </dgm:pt>
    <dgm:pt modelId="{C73039C6-940B-4BF8-9DCF-A6CD668D40B1}" type="parTrans" cxnId="{53FCF3DB-2A76-4CDE-B396-47F90FF086C2}">
      <dgm:prSet/>
      <dgm:spPr/>
      <dgm:t>
        <a:bodyPr/>
        <a:lstStyle/>
        <a:p>
          <a:endParaRPr lang="en-US"/>
        </a:p>
      </dgm:t>
    </dgm:pt>
    <dgm:pt modelId="{9197860E-1B7B-43DB-99ED-4207C95D6A49}" type="sibTrans" cxnId="{53FCF3DB-2A76-4CDE-B396-47F90FF086C2}">
      <dgm:prSet/>
      <dgm:spPr/>
      <dgm:t>
        <a:bodyPr/>
        <a:lstStyle/>
        <a:p>
          <a:endParaRPr lang="en-US"/>
        </a:p>
      </dgm:t>
    </dgm:pt>
    <dgm:pt modelId="{1D7B38F5-B40A-463E-A2C9-C27D1DA1AFD7}">
      <dgm:prSet/>
      <dgm:spPr/>
      <dgm:t>
        <a:bodyPr/>
        <a:lstStyle/>
        <a:p>
          <a:pPr>
            <a:defRPr cap="all"/>
          </a:pPr>
          <a:r>
            <a:rPr lang="en-GB"/>
            <a:t>Comedown from speed can last several days, users often say they feel lethargic and sad after taking it.</a:t>
          </a:r>
          <a:endParaRPr lang="en-US"/>
        </a:p>
      </dgm:t>
    </dgm:pt>
    <dgm:pt modelId="{AF1B8BED-4B32-40D6-BD08-3E383E356A40}" type="parTrans" cxnId="{0DEE540F-DBD1-4E50-B48B-3AD4796DCB6A}">
      <dgm:prSet/>
      <dgm:spPr/>
      <dgm:t>
        <a:bodyPr/>
        <a:lstStyle/>
        <a:p>
          <a:endParaRPr lang="en-US"/>
        </a:p>
      </dgm:t>
    </dgm:pt>
    <dgm:pt modelId="{8C7044DF-B9F0-4B0B-84BF-2792C4294B02}" type="sibTrans" cxnId="{0DEE540F-DBD1-4E50-B48B-3AD4796DCB6A}">
      <dgm:prSet/>
      <dgm:spPr/>
      <dgm:t>
        <a:bodyPr/>
        <a:lstStyle/>
        <a:p>
          <a:endParaRPr lang="en-US"/>
        </a:p>
      </dgm:t>
    </dgm:pt>
    <dgm:pt modelId="{DC51E107-0D10-4D75-869C-9D077B93F463}" type="pres">
      <dgm:prSet presAssocID="{0CF7830F-D246-4F53-B67B-D693662685EA}" presName="root" presStyleCnt="0">
        <dgm:presLayoutVars>
          <dgm:dir/>
          <dgm:resizeHandles val="exact"/>
        </dgm:presLayoutVars>
      </dgm:prSet>
      <dgm:spPr/>
    </dgm:pt>
    <dgm:pt modelId="{E338BFE6-A44D-42E6-B77D-B28143625FF6}" type="pres">
      <dgm:prSet presAssocID="{88E35F18-BB40-41CB-8787-2502A65185C4}" presName="compNode" presStyleCnt="0"/>
      <dgm:spPr/>
    </dgm:pt>
    <dgm:pt modelId="{1A6D0494-1177-438B-AD6E-FF0A1A0534C6}" type="pres">
      <dgm:prSet presAssocID="{88E35F18-BB40-41CB-8787-2502A65185C4}" presName="iconBgRect" presStyleLbl="bgShp" presStyleIdx="0" presStyleCnt="5"/>
      <dgm:spPr/>
    </dgm:pt>
    <dgm:pt modelId="{D028289F-A0C6-442D-9BAC-9351F509ED75}" type="pres">
      <dgm:prSet presAssocID="{88E35F18-BB40-41CB-8787-2502A65185C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A17D47B9-C784-4165-ACC4-21B9E7F93B12}" type="pres">
      <dgm:prSet presAssocID="{88E35F18-BB40-41CB-8787-2502A65185C4}" presName="spaceRect" presStyleCnt="0"/>
      <dgm:spPr/>
    </dgm:pt>
    <dgm:pt modelId="{46B667F1-8073-4B24-8D4A-93BA8F6FD1EF}" type="pres">
      <dgm:prSet presAssocID="{88E35F18-BB40-41CB-8787-2502A65185C4}" presName="textRect" presStyleLbl="revTx" presStyleIdx="0" presStyleCnt="5">
        <dgm:presLayoutVars>
          <dgm:chMax val="1"/>
          <dgm:chPref val="1"/>
        </dgm:presLayoutVars>
      </dgm:prSet>
      <dgm:spPr/>
    </dgm:pt>
    <dgm:pt modelId="{E85B0380-63AF-45DE-8C2D-A791265D15D1}" type="pres">
      <dgm:prSet presAssocID="{EFF23BB4-7208-4998-A822-FD2885F6529C}" presName="sibTrans" presStyleCnt="0"/>
      <dgm:spPr/>
    </dgm:pt>
    <dgm:pt modelId="{2AEA5A2D-D30E-4AB9-B9F7-FCBEB4B5EF8E}" type="pres">
      <dgm:prSet presAssocID="{A2EFD1F8-116B-4FA9-AADB-94BA657F4B43}" presName="compNode" presStyleCnt="0"/>
      <dgm:spPr/>
    </dgm:pt>
    <dgm:pt modelId="{9EEB5555-A286-4796-8031-EEEE37A7AA52}" type="pres">
      <dgm:prSet presAssocID="{A2EFD1F8-116B-4FA9-AADB-94BA657F4B43}" presName="iconBgRect" presStyleLbl="bgShp" presStyleIdx="1" presStyleCnt="5"/>
      <dgm:spPr/>
    </dgm:pt>
    <dgm:pt modelId="{4FF9A5E2-3684-4C69-A6DD-4F3D2EC58037}" type="pres">
      <dgm:prSet presAssocID="{A2EFD1F8-116B-4FA9-AADB-94BA657F4B4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leep"/>
        </a:ext>
      </dgm:extLst>
    </dgm:pt>
    <dgm:pt modelId="{69D02318-975C-4659-A8F6-6079C83D3F6C}" type="pres">
      <dgm:prSet presAssocID="{A2EFD1F8-116B-4FA9-AADB-94BA657F4B43}" presName="spaceRect" presStyleCnt="0"/>
      <dgm:spPr/>
    </dgm:pt>
    <dgm:pt modelId="{35312532-9888-44D1-A0C4-6D4258D99E8A}" type="pres">
      <dgm:prSet presAssocID="{A2EFD1F8-116B-4FA9-AADB-94BA657F4B43}" presName="textRect" presStyleLbl="revTx" presStyleIdx="1" presStyleCnt="5">
        <dgm:presLayoutVars>
          <dgm:chMax val="1"/>
          <dgm:chPref val="1"/>
        </dgm:presLayoutVars>
      </dgm:prSet>
      <dgm:spPr/>
    </dgm:pt>
    <dgm:pt modelId="{119B156E-9F3B-40D7-AF97-577F56FB2692}" type="pres">
      <dgm:prSet presAssocID="{FC4622CF-D391-4C10-B9A1-0C29472484EF}" presName="sibTrans" presStyleCnt="0"/>
      <dgm:spPr/>
    </dgm:pt>
    <dgm:pt modelId="{AC579C8E-0089-4FD0-BAA0-BB4E5B194077}" type="pres">
      <dgm:prSet presAssocID="{4BD5FC47-C4E1-4BB1-84B7-78DF55EDA9FE}" presName="compNode" presStyleCnt="0"/>
      <dgm:spPr/>
    </dgm:pt>
    <dgm:pt modelId="{10F503FD-B433-41A4-A18E-9AA42D73431F}" type="pres">
      <dgm:prSet presAssocID="{4BD5FC47-C4E1-4BB1-84B7-78DF55EDA9FE}" presName="iconBgRect" presStyleLbl="bgShp" presStyleIdx="2" presStyleCnt="5"/>
      <dgm:spPr/>
    </dgm:pt>
    <dgm:pt modelId="{6241ACF4-A053-47F7-A536-FA8BB0CC4E60}" type="pres">
      <dgm:prSet presAssocID="{4BD5FC47-C4E1-4BB1-84B7-78DF55EDA9F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d"/>
        </a:ext>
      </dgm:extLst>
    </dgm:pt>
    <dgm:pt modelId="{98A6FE4B-A3AB-4012-84FF-34039C51B00C}" type="pres">
      <dgm:prSet presAssocID="{4BD5FC47-C4E1-4BB1-84B7-78DF55EDA9FE}" presName="spaceRect" presStyleCnt="0"/>
      <dgm:spPr/>
    </dgm:pt>
    <dgm:pt modelId="{9377C55C-59E6-4D67-B11C-1E9F3473F1F8}" type="pres">
      <dgm:prSet presAssocID="{4BD5FC47-C4E1-4BB1-84B7-78DF55EDA9FE}" presName="textRect" presStyleLbl="revTx" presStyleIdx="2" presStyleCnt="5">
        <dgm:presLayoutVars>
          <dgm:chMax val="1"/>
          <dgm:chPref val="1"/>
        </dgm:presLayoutVars>
      </dgm:prSet>
      <dgm:spPr/>
    </dgm:pt>
    <dgm:pt modelId="{F3813884-92E2-4AB8-A1D5-30C2BFEAAA33}" type="pres">
      <dgm:prSet presAssocID="{273D3F69-9B94-44D0-AAF7-E2F3822B576A}" presName="sibTrans" presStyleCnt="0"/>
      <dgm:spPr/>
    </dgm:pt>
    <dgm:pt modelId="{0E24C686-804B-41BE-93A1-EACCAD2C714E}" type="pres">
      <dgm:prSet presAssocID="{8D8818E6-C181-4EDE-8483-1FD906A0698F}" presName="compNode" presStyleCnt="0"/>
      <dgm:spPr/>
    </dgm:pt>
    <dgm:pt modelId="{DBC63EDB-A555-483C-A998-64D932541B3E}" type="pres">
      <dgm:prSet presAssocID="{8D8818E6-C181-4EDE-8483-1FD906A0698F}" presName="iconBgRect" presStyleLbl="bgShp" presStyleIdx="3" presStyleCnt="5"/>
      <dgm:spPr/>
    </dgm:pt>
    <dgm:pt modelId="{96446BB3-A2B3-47C5-9975-F3E684E80B89}" type="pres">
      <dgm:prSet presAssocID="{8D8818E6-C181-4EDE-8483-1FD906A0698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5DAB9A9F-3F9C-414B-AB85-C875D734CA59}" type="pres">
      <dgm:prSet presAssocID="{8D8818E6-C181-4EDE-8483-1FD906A0698F}" presName="spaceRect" presStyleCnt="0"/>
      <dgm:spPr/>
    </dgm:pt>
    <dgm:pt modelId="{5D122668-DDD9-48DD-AD97-F55C46CE0986}" type="pres">
      <dgm:prSet presAssocID="{8D8818E6-C181-4EDE-8483-1FD906A0698F}" presName="textRect" presStyleLbl="revTx" presStyleIdx="3" presStyleCnt="5">
        <dgm:presLayoutVars>
          <dgm:chMax val="1"/>
          <dgm:chPref val="1"/>
        </dgm:presLayoutVars>
      </dgm:prSet>
      <dgm:spPr/>
    </dgm:pt>
    <dgm:pt modelId="{63E358B5-D086-420A-888A-0E9E8C78F8BD}" type="pres">
      <dgm:prSet presAssocID="{9197860E-1B7B-43DB-99ED-4207C95D6A49}" presName="sibTrans" presStyleCnt="0"/>
      <dgm:spPr/>
    </dgm:pt>
    <dgm:pt modelId="{62A6A3F8-9497-4B4E-B8B1-21E7F96BE7C5}" type="pres">
      <dgm:prSet presAssocID="{1D7B38F5-B40A-463E-A2C9-C27D1DA1AFD7}" presName="compNode" presStyleCnt="0"/>
      <dgm:spPr/>
    </dgm:pt>
    <dgm:pt modelId="{48A1428D-37A0-4B4A-9BAD-22263C1076D7}" type="pres">
      <dgm:prSet presAssocID="{1D7B38F5-B40A-463E-A2C9-C27D1DA1AFD7}" presName="iconBgRect" presStyleLbl="bgShp" presStyleIdx="4" presStyleCnt="5"/>
      <dgm:spPr/>
    </dgm:pt>
    <dgm:pt modelId="{2E7623FC-2383-4694-A3E0-FBB01F64D496}" type="pres">
      <dgm:prSet presAssocID="{1D7B38F5-B40A-463E-A2C9-C27D1DA1AFD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ried Face with Solid Fill"/>
        </a:ext>
      </dgm:extLst>
    </dgm:pt>
    <dgm:pt modelId="{9AEAD12E-E38E-4BE9-B456-793DFDCEFA65}" type="pres">
      <dgm:prSet presAssocID="{1D7B38F5-B40A-463E-A2C9-C27D1DA1AFD7}" presName="spaceRect" presStyleCnt="0"/>
      <dgm:spPr/>
    </dgm:pt>
    <dgm:pt modelId="{4D2EDF9A-E75E-42F1-892D-AE5881492A0E}" type="pres">
      <dgm:prSet presAssocID="{1D7B38F5-B40A-463E-A2C9-C27D1DA1AFD7}" presName="textRect" presStyleLbl="revTx" presStyleIdx="4" presStyleCnt="5">
        <dgm:presLayoutVars>
          <dgm:chMax val="1"/>
          <dgm:chPref val="1"/>
        </dgm:presLayoutVars>
      </dgm:prSet>
      <dgm:spPr/>
    </dgm:pt>
  </dgm:ptLst>
  <dgm:cxnLst>
    <dgm:cxn modelId="{0DEE540F-DBD1-4E50-B48B-3AD4796DCB6A}" srcId="{0CF7830F-D246-4F53-B67B-D693662685EA}" destId="{1D7B38F5-B40A-463E-A2C9-C27D1DA1AFD7}" srcOrd="4" destOrd="0" parTransId="{AF1B8BED-4B32-40D6-BD08-3E383E356A40}" sibTransId="{8C7044DF-B9F0-4B0B-84BF-2792C4294B02}"/>
    <dgm:cxn modelId="{BF57933E-10EE-434D-A958-0452CF360E19}" type="presOf" srcId="{88E35F18-BB40-41CB-8787-2502A65185C4}" destId="{46B667F1-8073-4B24-8D4A-93BA8F6FD1EF}" srcOrd="0" destOrd="0" presId="urn:microsoft.com/office/officeart/2018/5/layout/IconCircleLabelList"/>
    <dgm:cxn modelId="{0B3E806B-AB6A-4FC1-9E1F-289AB4359F0E}" srcId="{0CF7830F-D246-4F53-B67B-D693662685EA}" destId="{4BD5FC47-C4E1-4BB1-84B7-78DF55EDA9FE}" srcOrd="2" destOrd="0" parTransId="{278EDBAA-CACF-49D7-9C3A-5804CBFDB2FC}" sibTransId="{273D3F69-9B94-44D0-AAF7-E2F3822B576A}"/>
    <dgm:cxn modelId="{4424906B-7334-4058-BBDE-6C9A68A43D9A}" type="presOf" srcId="{0CF7830F-D246-4F53-B67B-D693662685EA}" destId="{DC51E107-0D10-4D75-869C-9D077B93F463}" srcOrd="0" destOrd="0" presId="urn:microsoft.com/office/officeart/2018/5/layout/IconCircleLabelList"/>
    <dgm:cxn modelId="{0AC5DB50-24BF-43F7-AEEB-365C241FA058}" type="presOf" srcId="{8D8818E6-C181-4EDE-8483-1FD906A0698F}" destId="{5D122668-DDD9-48DD-AD97-F55C46CE0986}" srcOrd="0" destOrd="0" presId="urn:microsoft.com/office/officeart/2018/5/layout/IconCircleLabelList"/>
    <dgm:cxn modelId="{0358C772-193D-4541-B913-BFC9EF3350FE}" srcId="{0CF7830F-D246-4F53-B67B-D693662685EA}" destId="{A2EFD1F8-116B-4FA9-AADB-94BA657F4B43}" srcOrd="1" destOrd="0" parTransId="{757AA641-4FE2-44CA-BED1-D28113E0A607}" sibTransId="{FC4622CF-D391-4C10-B9A1-0C29472484EF}"/>
    <dgm:cxn modelId="{1ED93685-635F-424A-9D3C-689F1CB34B8A}" type="presOf" srcId="{A2EFD1F8-116B-4FA9-AADB-94BA657F4B43}" destId="{35312532-9888-44D1-A0C4-6D4258D99E8A}" srcOrd="0" destOrd="0" presId="urn:microsoft.com/office/officeart/2018/5/layout/IconCircleLabelList"/>
    <dgm:cxn modelId="{2AB1FB87-1E7B-4E59-B805-9FEDBFAA602A}" srcId="{0CF7830F-D246-4F53-B67B-D693662685EA}" destId="{88E35F18-BB40-41CB-8787-2502A65185C4}" srcOrd="0" destOrd="0" parTransId="{91F2F51E-CD32-4A68-966B-806702E0669E}" sibTransId="{EFF23BB4-7208-4998-A822-FD2885F6529C}"/>
    <dgm:cxn modelId="{320980B4-6020-4B01-8ADD-B323CD119DD8}" type="presOf" srcId="{1D7B38F5-B40A-463E-A2C9-C27D1DA1AFD7}" destId="{4D2EDF9A-E75E-42F1-892D-AE5881492A0E}" srcOrd="0" destOrd="0" presId="urn:microsoft.com/office/officeart/2018/5/layout/IconCircleLabelList"/>
    <dgm:cxn modelId="{91F481CF-8076-48AF-83D7-2218F460FDA5}" type="presOf" srcId="{4BD5FC47-C4E1-4BB1-84B7-78DF55EDA9FE}" destId="{9377C55C-59E6-4D67-B11C-1E9F3473F1F8}" srcOrd="0" destOrd="0" presId="urn:microsoft.com/office/officeart/2018/5/layout/IconCircleLabelList"/>
    <dgm:cxn modelId="{53FCF3DB-2A76-4CDE-B396-47F90FF086C2}" srcId="{0CF7830F-D246-4F53-B67B-D693662685EA}" destId="{8D8818E6-C181-4EDE-8483-1FD906A0698F}" srcOrd="3" destOrd="0" parTransId="{C73039C6-940B-4BF8-9DCF-A6CD668D40B1}" sibTransId="{9197860E-1B7B-43DB-99ED-4207C95D6A49}"/>
    <dgm:cxn modelId="{EAF2D088-D550-4497-8480-5F205152415E}" type="presParOf" srcId="{DC51E107-0D10-4D75-869C-9D077B93F463}" destId="{E338BFE6-A44D-42E6-B77D-B28143625FF6}" srcOrd="0" destOrd="0" presId="urn:microsoft.com/office/officeart/2018/5/layout/IconCircleLabelList"/>
    <dgm:cxn modelId="{A2C12125-6204-4320-BFAD-DF04B33D04EF}" type="presParOf" srcId="{E338BFE6-A44D-42E6-B77D-B28143625FF6}" destId="{1A6D0494-1177-438B-AD6E-FF0A1A0534C6}" srcOrd="0" destOrd="0" presId="urn:microsoft.com/office/officeart/2018/5/layout/IconCircleLabelList"/>
    <dgm:cxn modelId="{03B48282-94CF-48DE-B22F-8955E48ABEB2}" type="presParOf" srcId="{E338BFE6-A44D-42E6-B77D-B28143625FF6}" destId="{D028289F-A0C6-442D-9BAC-9351F509ED75}" srcOrd="1" destOrd="0" presId="urn:microsoft.com/office/officeart/2018/5/layout/IconCircleLabelList"/>
    <dgm:cxn modelId="{49FF227B-D8CF-4054-B451-CDC0AA97329B}" type="presParOf" srcId="{E338BFE6-A44D-42E6-B77D-B28143625FF6}" destId="{A17D47B9-C784-4165-ACC4-21B9E7F93B12}" srcOrd="2" destOrd="0" presId="urn:microsoft.com/office/officeart/2018/5/layout/IconCircleLabelList"/>
    <dgm:cxn modelId="{D82E1CF3-A694-460D-9B75-88F4B4691642}" type="presParOf" srcId="{E338BFE6-A44D-42E6-B77D-B28143625FF6}" destId="{46B667F1-8073-4B24-8D4A-93BA8F6FD1EF}" srcOrd="3" destOrd="0" presId="urn:microsoft.com/office/officeart/2018/5/layout/IconCircleLabelList"/>
    <dgm:cxn modelId="{E91931EB-5595-4487-83D4-C6ACDB38191C}" type="presParOf" srcId="{DC51E107-0D10-4D75-869C-9D077B93F463}" destId="{E85B0380-63AF-45DE-8C2D-A791265D15D1}" srcOrd="1" destOrd="0" presId="urn:microsoft.com/office/officeart/2018/5/layout/IconCircleLabelList"/>
    <dgm:cxn modelId="{75D9BB6C-E854-47E8-A320-16C6A3849BF1}" type="presParOf" srcId="{DC51E107-0D10-4D75-869C-9D077B93F463}" destId="{2AEA5A2D-D30E-4AB9-B9F7-FCBEB4B5EF8E}" srcOrd="2" destOrd="0" presId="urn:microsoft.com/office/officeart/2018/5/layout/IconCircleLabelList"/>
    <dgm:cxn modelId="{19353451-91A1-4823-BA32-9B7B8E78C9BC}" type="presParOf" srcId="{2AEA5A2D-D30E-4AB9-B9F7-FCBEB4B5EF8E}" destId="{9EEB5555-A286-4796-8031-EEEE37A7AA52}" srcOrd="0" destOrd="0" presId="urn:microsoft.com/office/officeart/2018/5/layout/IconCircleLabelList"/>
    <dgm:cxn modelId="{E9B3AA36-4DFD-413A-863E-915AEC9CB247}" type="presParOf" srcId="{2AEA5A2D-D30E-4AB9-B9F7-FCBEB4B5EF8E}" destId="{4FF9A5E2-3684-4C69-A6DD-4F3D2EC58037}" srcOrd="1" destOrd="0" presId="urn:microsoft.com/office/officeart/2018/5/layout/IconCircleLabelList"/>
    <dgm:cxn modelId="{4339F6ED-82C3-443D-83D2-956D88E602E6}" type="presParOf" srcId="{2AEA5A2D-D30E-4AB9-B9F7-FCBEB4B5EF8E}" destId="{69D02318-975C-4659-A8F6-6079C83D3F6C}" srcOrd="2" destOrd="0" presId="urn:microsoft.com/office/officeart/2018/5/layout/IconCircleLabelList"/>
    <dgm:cxn modelId="{FC23B5EA-7A70-4F2B-986E-9CA16E461B22}" type="presParOf" srcId="{2AEA5A2D-D30E-4AB9-B9F7-FCBEB4B5EF8E}" destId="{35312532-9888-44D1-A0C4-6D4258D99E8A}" srcOrd="3" destOrd="0" presId="urn:microsoft.com/office/officeart/2018/5/layout/IconCircleLabelList"/>
    <dgm:cxn modelId="{4849AE0A-006C-49C7-BF5C-61C1CB064340}" type="presParOf" srcId="{DC51E107-0D10-4D75-869C-9D077B93F463}" destId="{119B156E-9F3B-40D7-AF97-577F56FB2692}" srcOrd="3" destOrd="0" presId="urn:microsoft.com/office/officeart/2018/5/layout/IconCircleLabelList"/>
    <dgm:cxn modelId="{C2809EBC-CC30-43E0-9D6A-D0CEA5D4112E}" type="presParOf" srcId="{DC51E107-0D10-4D75-869C-9D077B93F463}" destId="{AC579C8E-0089-4FD0-BAA0-BB4E5B194077}" srcOrd="4" destOrd="0" presId="urn:microsoft.com/office/officeart/2018/5/layout/IconCircleLabelList"/>
    <dgm:cxn modelId="{49395C90-165C-4BE1-8376-3B6E00277CE6}" type="presParOf" srcId="{AC579C8E-0089-4FD0-BAA0-BB4E5B194077}" destId="{10F503FD-B433-41A4-A18E-9AA42D73431F}" srcOrd="0" destOrd="0" presId="urn:microsoft.com/office/officeart/2018/5/layout/IconCircleLabelList"/>
    <dgm:cxn modelId="{E2A369D8-CB67-44C6-B904-22591183E1CD}" type="presParOf" srcId="{AC579C8E-0089-4FD0-BAA0-BB4E5B194077}" destId="{6241ACF4-A053-47F7-A536-FA8BB0CC4E60}" srcOrd="1" destOrd="0" presId="urn:microsoft.com/office/officeart/2018/5/layout/IconCircleLabelList"/>
    <dgm:cxn modelId="{A65421D0-1D2D-44FD-B630-BFAD473095DE}" type="presParOf" srcId="{AC579C8E-0089-4FD0-BAA0-BB4E5B194077}" destId="{98A6FE4B-A3AB-4012-84FF-34039C51B00C}" srcOrd="2" destOrd="0" presId="urn:microsoft.com/office/officeart/2018/5/layout/IconCircleLabelList"/>
    <dgm:cxn modelId="{A15E1142-D4CC-4A99-9A09-63ABF7464737}" type="presParOf" srcId="{AC579C8E-0089-4FD0-BAA0-BB4E5B194077}" destId="{9377C55C-59E6-4D67-B11C-1E9F3473F1F8}" srcOrd="3" destOrd="0" presId="urn:microsoft.com/office/officeart/2018/5/layout/IconCircleLabelList"/>
    <dgm:cxn modelId="{BF3D2C0C-CC8A-4F5C-94F7-F029FFA2AB0E}" type="presParOf" srcId="{DC51E107-0D10-4D75-869C-9D077B93F463}" destId="{F3813884-92E2-4AB8-A1D5-30C2BFEAAA33}" srcOrd="5" destOrd="0" presId="urn:microsoft.com/office/officeart/2018/5/layout/IconCircleLabelList"/>
    <dgm:cxn modelId="{7E236BDA-DB3D-453B-B398-48F49590DA60}" type="presParOf" srcId="{DC51E107-0D10-4D75-869C-9D077B93F463}" destId="{0E24C686-804B-41BE-93A1-EACCAD2C714E}" srcOrd="6" destOrd="0" presId="urn:microsoft.com/office/officeart/2018/5/layout/IconCircleLabelList"/>
    <dgm:cxn modelId="{DCF04245-DE55-44DB-BD90-C502FD90EFC9}" type="presParOf" srcId="{0E24C686-804B-41BE-93A1-EACCAD2C714E}" destId="{DBC63EDB-A555-483C-A998-64D932541B3E}" srcOrd="0" destOrd="0" presId="urn:microsoft.com/office/officeart/2018/5/layout/IconCircleLabelList"/>
    <dgm:cxn modelId="{52C739BA-7E0C-463D-BBB0-062C7729B185}" type="presParOf" srcId="{0E24C686-804B-41BE-93A1-EACCAD2C714E}" destId="{96446BB3-A2B3-47C5-9975-F3E684E80B89}" srcOrd="1" destOrd="0" presId="urn:microsoft.com/office/officeart/2018/5/layout/IconCircleLabelList"/>
    <dgm:cxn modelId="{B0DFB5BC-A49F-4349-8008-45F156E33A86}" type="presParOf" srcId="{0E24C686-804B-41BE-93A1-EACCAD2C714E}" destId="{5DAB9A9F-3F9C-414B-AB85-C875D734CA59}" srcOrd="2" destOrd="0" presId="urn:microsoft.com/office/officeart/2018/5/layout/IconCircleLabelList"/>
    <dgm:cxn modelId="{E98BF8A6-BAF8-4942-8AC0-5A2B9235D3A2}" type="presParOf" srcId="{0E24C686-804B-41BE-93A1-EACCAD2C714E}" destId="{5D122668-DDD9-48DD-AD97-F55C46CE0986}" srcOrd="3" destOrd="0" presId="urn:microsoft.com/office/officeart/2018/5/layout/IconCircleLabelList"/>
    <dgm:cxn modelId="{B4E9C1DC-A630-416D-8999-A1F69A803C30}" type="presParOf" srcId="{DC51E107-0D10-4D75-869C-9D077B93F463}" destId="{63E358B5-D086-420A-888A-0E9E8C78F8BD}" srcOrd="7" destOrd="0" presId="urn:microsoft.com/office/officeart/2018/5/layout/IconCircleLabelList"/>
    <dgm:cxn modelId="{D50DE5FF-634A-4E59-8688-04263340AC63}" type="presParOf" srcId="{DC51E107-0D10-4D75-869C-9D077B93F463}" destId="{62A6A3F8-9497-4B4E-B8B1-21E7F96BE7C5}" srcOrd="8" destOrd="0" presId="urn:microsoft.com/office/officeart/2018/5/layout/IconCircleLabelList"/>
    <dgm:cxn modelId="{87557F93-2905-4086-86DC-64577A16B8C1}" type="presParOf" srcId="{62A6A3F8-9497-4B4E-B8B1-21E7F96BE7C5}" destId="{48A1428D-37A0-4B4A-9BAD-22263C1076D7}" srcOrd="0" destOrd="0" presId="urn:microsoft.com/office/officeart/2018/5/layout/IconCircleLabelList"/>
    <dgm:cxn modelId="{02067092-1D74-4AEB-AA07-19B49151D0BA}" type="presParOf" srcId="{62A6A3F8-9497-4B4E-B8B1-21E7F96BE7C5}" destId="{2E7623FC-2383-4694-A3E0-FBB01F64D496}" srcOrd="1" destOrd="0" presId="urn:microsoft.com/office/officeart/2018/5/layout/IconCircleLabelList"/>
    <dgm:cxn modelId="{8ADCB036-006F-4820-A7CA-9A0FF568ECD0}" type="presParOf" srcId="{62A6A3F8-9497-4B4E-B8B1-21E7F96BE7C5}" destId="{9AEAD12E-E38E-4BE9-B456-793DFDCEFA65}" srcOrd="2" destOrd="0" presId="urn:microsoft.com/office/officeart/2018/5/layout/IconCircleLabelList"/>
    <dgm:cxn modelId="{05732497-B67A-451E-BCEA-41AB1CE199EF}" type="presParOf" srcId="{62A6A3F8-9497-4B4E-B8B1-21E7F96BE7C5}" destId="{4D2EDF9A-E75E-42F1-892D-AE5881492A0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304FA2-5BBA-4AED-8542-6C646841DB2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958DF0-DCC5-4C53-8130-C35062ED1D7E}">
      <dgm:prSet/>
      <dgm:spPr/>
      <dgm:t>
        <a:bodyPr/>
        <a:lstStyle/>
        <a:p>
          <a:r>
            <a:rPr lang="en-GB"/>
            <a:t>The substance must be in the custody or control of the defendant.</a:t>
          </a:r>
          <a:endParaRPr lang="en-US"/>
        </a:p>
      </dgm:t>
    </dgm:pt>
    <dgm:pt modelId="{5212A1E7-33CF-498B-A96D-F940025F981F}" type="parTrans" cxnId="{0178EBFA-7A4F-446B-866D-5DB253707A0C}">
      <dgm:prSet/>
      <dgm:spPr/>
      <dgm:t>
        <a:bodyPr/>
        <a:lstStyle/>
        <a:p>
          <a:endParaRPr lang="en-US"/>
        </a:p>
      </dgm:t>
    </dgm:pt>
    <dgm:pt modelId="{7BFBB7BD-093E-48F3-B677-13C913BF3761}" type="sibTrans" cxnId="{0178EBFA-7A4F-446B-866D-5DB253707A0C}">
      <dgm:prSet/>
      <dgm:spPr/>
      <dgm:t>
        <a:bodyPr/>
        <a:lstStyle/>
        <a:p>
          <a:endParaRPr lang="en-US"/>
        </a:p>
      </dgm:t>
    </dgm:pt>
    <dgm:pt modelId="{122D9888-B455-470A-9539-12D19B8A54D0}">
      <dgm:prSet/>
      <dgm:spPr/>
      <dgm:t>
        <a:bodyPr/>
        <a:lstStyle/>
        <a:p>
          <a:r>
            <a:rPr lang="en-GB"/>
            <a:t>Possession includes anything subject to a person’s control which is in the custody of another</a:t>
          </a:r>
          <a:endParaRPr lang="en-US"/>
        </a:p>
      </dgm:t>
    </dgm:pt>
    <dgm:pt modelId="{0EDF6F16-4C4F-4E4A-B3BE-5F8818A2B53B}" type="parTrans" cxnId="{D9F3C9DA-2874-4E0B-BFAD-260B56E81D0B}">
      <dgm:prSet/>
      <dgm:spPr/>
      <dgm:t>
        <a:bodyPr/>
        <a:lstStyle/>
        <a:p>
          <a:endParaRPr lang="en-US"/>
        </a:p>
      </dgm:t>
    </dgm:pt>
    <dgm:pt modelId="{E079F78C-BF42-4B41-9684-4D011882F9EB}" type="sibTrans" cxnId="{D9F3C9DA-2874-4E0B-BFAD-260B56E81D0B}">
      <dgm:prSet/>
      <dgm:spPr/>
      <dgm:t>
        <a:bodyPr/>
        <a:lstStyle/>
        <a:p>
          <a:endParaRPr lang="en-US"/>
        </a:p>
      </dgm:t>
    </dgm:pt>
    <dgm:pt modelId="{8514C380-D873-4E73-A2E4-D7FFB23411C8}">
      <dgm:prSet/>
      <dgm:spPr/>
      <dgm:t>
        <a:bodyPr/>
        <a:lstStyle/>
        <a:p>
          <a:r>
            <a:rPr lang="en-GB"/>
            <a:t>If the substance is at a property of someone who is not present but has control over that property.</a:t>
          </a:r>
          <a:endParaRPr lang="en-US"/>
        </a:p>
      </dgm:t>
    </dgm:pt>
    <dgm:pt modelId="{8E921008-DFDC-48EF-852D-0669DF8768AD}" type="parTrans" cxnId="{AE053AA8-838D-4CF6-9BF8-BCB200D768C4}">
      <dgm:prSet/>
      <dgm:spPr/>
      <dgm:t>
        <a:bodyPr/>
        <a:lstStyle/>
        <a:p>
          <a:endParaRPr lang="en-US"/>
        </a:p>
      </dgm:t>
    </dgm:pt>
    <dgm:pt modelId="{68612197-7CE6-41E0-9A28-7EE36C8A4B33}" type="sibTrans" cxnId="{AE053AA8-838D-4CF6-9BF8-BCB200D768C4}">
      <dgm:prSet/>
      <dgm:spPr/>
      <dgm:t>
        <a:bodyPr/>
        <a:lstStyle/>
        <a:p>
          <a:endParaRPr lang="en-US"/>
        </a:p>
      </dgm:t>
    </dgm:pt>
    <dgm:pt modelId="{0662A28A-4F05-482E-B947-0214DA5632F2}" type="pres">
      <dgm:prSet presAssocID="{38304FA2-5BBA-4AED-8542-6C646841DB26}" presName="linear" presStyleCnt="0">
        <dgm:presLayoutVars>
          <dgm:animLvl val="lvl"/>
          <dgm:resizeHandles val="exact"/>
        </dgm:presLayoutVars>
      </dgm:prSet>
      <dgm:spPr/>
    </dgm:pt>
    <dgm:pt modelId="{27E53561-7EBA-4C25-B4AB-BC53372FBEB8}" type="pres">
      <dgm:prSet presAssocID="{DB958DF0-DCC5-4C53-8130-C35062ED1D7E}" presName="parentText" presStyleLbl="node1" presStyleIdx="0" presStyleCnt="3">
        <dgm:presLayoutVars>
          <dgm:chMax val="0"/>
          <dgm:bulletEnabled val="1"/>
        </dgm:presLayoutVars>
      </dgm:prSet>
      <dgm:spPr/>
    </dgm:pt>
    <dgm:pt modelId="{FF02CA21-55BF-48DB-A4B2-9DC1862A697D}" type="pres">
      <dgm:prSet presAssocID="{7BFBB7BD-093E-48F3-B677-13C913BF3761}" presName="spacer" presStyleCnt="0"/>
      <dgm:spPr/>
    </dgm:pt>
    <dgm:pt modelId="{F5D00416-B0EC-43D8-B52C-D52A1970B370}" type="pres">
      <dgm:prSet presAssocID="{122D9888-B455-470A-9539-12D19B8A54D0}" presName="parentText" presStyleLbl="node1" presStyleIdx="1" presStyleCnt="3">
        <dgm:presLayoutVars>
          <dgm:chMax val="0"/>
          <dgm:bulletEnabled val="1"/>
        </dgm:presLayoutVars>
      </dgm:prSet>
      <dgm:spPr/>
    </dgm:pt>
    <dgm:pt modelId="{4A21CF3C-5CE5-486E-8445-2E058B5D6C5A}" type="pres">
      <dgm:prSet presAssocID="{E079F78C-BF42-4B41-9684-4D011882F9EB}" presName="spacer" presStyleCnt="0"/>
      <dgm:spPr/>
    </dgm:pt>
    <dgm:pt modelId="{DD0A764A-FB85-4E4A-8464-B4AE3A155E3F}" type="pres">
      <dgm:prSet presAssocID="{8514C380-D873-4E73-A2E4-D7FFB23411C8}" presName="parentText" presStyleLbl="node1" presStyleIdx="2" presStyleCnt="3">
        <dgm:presLayoutVars>
          <dgm:chMax val="0"/>
          <dgm:bulletEnabled val="1"/>
        </dgm:presLayoutVars>
      </dgm:prSet>
      <dgm:spPr/>
    </dgm:pt>
  </dgm:ptLst>
  <dgm:cxnLst>
    <dgm:cxn modelId="{C152DC04-9A51-4B62-821C-42BB01D1AB96}" type="presOf" srcId="{38304FA2-5BBA-4AED-8542-6C646841DB26}" destId="{0662A28A-4F05-482E-B947-0214DA5632F2}" srcOrd="0" destOrd="0" presId="urn:microsoft.com/office/officeart/2005/8/layout/vList2"/>
    <dgm:cxn modelId="{AE053AA8-838D-4CF6-9BF8-BCB200D768C4}" srcId="{38304FA2-5BBA-4AED-8542-6C646841DB26}" destId="{8514C380-D873-4E73-A2E4-D7FFB23411C8}" srcOrd="2" destOrd="0" parTransId="{8E921008-DFDC-48EF-852D-0669DF8768AD}" sibTransId="{68612197-7CE6-41E0-9A28-7EE36C8A4B33}"/>
    <dgm:cxn modelId="{EF0D61B2-8B34-49FE-A1A8-3BEFAFE181F1}" type="presOf" srcId="{8514C380-D873-4E73-A2E4-D7FFB23411C8}" destId="{DD0A764A-FB85-4E4A-8464-B4AE3A155E3F}" srcOrd="0" destOrd="0" presId="urn:microsoft.com/office/officeart/2005/8/layout/vList2"/>
    <dgm:cxn modelId="{1A067DCD-D1CE-42BD-8E21-5981EE539EBA}" type="presOf" srcId="{122D9888-B455-470A-9539-12D19B8A54D0}" destId="{F5D00416-B0EC-43D8-B52C-D52A1970B370}" srcOrd="0" destOrd="0" presId="urn:microsoft.com/office/officeart/2005/8/layout/vList2"/>
    <dgm:cxn modelId="{D77D54D9-8345-41EE-B716-3D220E3B6AA3}" type="presOf" srcId="{DB958DF0-DCC5-4C53-8130-C35062ED1D7E}" destId="{27E53561-7EBA-4C25-B4AB-BC53372FBEB8}" srcOrd="0" destOrd="0" presId="urn:microsoft.com/office/officeart/2005/8/layout/vList2"/>
    <dgm:cxn modelId="{D9F3C9DA-2874-4E0B-BFAD-260B56E81D0B}" srcId="{38304FA2-5BBA-4AED-8542-6C646841DB26}" destId="{122D9888-B455-470A-9539-12D19B8A54D0}" srcOrd="1" destOrd="0" parTransId="{0EDF6F16-4C4F-4E4A-B3BE-5F8818A2B53B}" sibTransId="{E079F78C-BF42-4B41-9684-4D011882F9EB}"/>
    <dgm:cxn modelId="{0178EBFA-7A4F-446B-866D-5DB253707A0C}" srcId="{38304FA2-5BBA-4AED-8542-6C646841DB26}" destId="{DB958DF0-DCC5-4C53-8130-C35062ED1D7E}" srcOrd="0" destOrd="0" parTransId="{5212A1E7-33CF-498B-A96D-F940025F981F}" sibTransId="{7BFBB7BD-093E-48F3-B677-13C913BF3761}"/>
    <dgm:cxn modelId="{D720A76A-69E9-43EC-AB43-78B0DD36C6D2}" type="presParOf" srcId="{0662A28A-4F05-482E-B947-0214DA5632F2}" destId="{27E53561-7EBA-4C25-B4AB-BC53372FBEB8}" srcOrd="0" destOrd="0" presId="urn:microsoft.com/office/officeart/2005/8/layout/vList2"/>
    <dgm:cxn modelId="{299BC630-E566-4092-8669-9DA14E04B28B}" type="presParOf" srcId="{0662A28A-4F05-482E-B947-0214DA5632F2}" destId="{FF02CA21-55BF-48DB-A4B2-9DC1862A697D}" srcOrd="1" destOrd="0" presId="urn:microsoft.com/office/officeart/2005/8/layout/vList2"/>
    <dgm:cxn modelId="{154276BA-908B-45A0-9626-99E0F36F5C75}" type="presParOf" srcId="{0662A28A-4F05-482E-B947-0214DA5632F2}" destId="{F5D00416-B0EC-43D8-B52C-D52A1970B370}" srcOrd="2" destOrd="0" presId="urn:microsoft.com/office/officeart/2005/8/layout/vList2"/>
    <dgm:cxn modelId="{EC3C9EAB-D605-4F1C-90C1-25D0C9CBC844}" type="presParOf" srcId="{0662A28A-4F05-482E-B947-0214DA5632F2}" destId="{4A21CF3C-5CE5-486E-8445-2E058B5D6C5A}" srcOrd="3" destOrd="0" presId="urn:microsoft.com/office/officeart/2005/8/layout/vList2"/>
    <dgm:cxn modelId="{AB345A7B-F4BF-4C21-B192-25D94F1FB36A}" type="presParOf" srcId="{0662A28A-4F05-482E-B947-0214DA5632F2}" destId="{DD0A764A-FB85-4E4A-8464-B4AE3A155E3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D0494-1177-438B-AD6E-FF0A1A0534C6}">
      <dsp:nvSpPr>
        <dsp:cNvPr id="0" name=""/>
        <dsp:cNvSpPr/>
      </dsp:nvSpPr>
      <dsp:spPr>
        <a:xfrm>
          <a:off x="474228" y="1075211"/>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8289F-A0C6-442D-9BAC-9351F509ED75}">
      <dsp:nvSpPr>
        <dsp:cNvPr id="0" name=""/>
        <dsp:cNvSpPr/>
      </dsp:nvSpPr>
      <dsp:spPr>
        <a:xfrm>
          <a:off x="708228" y="1309211"/>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667F1-8073-4B24-8D4A-93BA8F6FD1EF}">
      <dsp:nvSpPr>
        <dsp:cNvPr id="0" name=""/>
        <dsp:cNvSpPr/>
      </dsp:nvSpPr>
      <dsp:spPr>
        <a:xfrm>
          <a:off x="123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Speed puts a strain on your heart</a:t>
          </a:r>
          <a:endParaRPr lang="en-US" sz="1100" kern="1200"/>
        </a:p>
      </dsp:txBody>
      <dsp:txXfrm>
        <a:off x="123228" y="2515212"/>
        <a:ext cx="1800000" cy="945000"/>
      </dsp:txXfrm>
    </dsp:sp>
    <dsp:sp modelId="{9EEB5555-A286-4796-8031-EEEE37A7AA52}">
      <dsp:nvSpPr>
        <dsp:cNvPr id="0" name=""/>
        <dsp:cNvSpPr/>
      </dsp:nvSpPr>
      <dsp:spPr>
        <a:xfrm>
          <a:off x="2589228" y="1075211"/>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9A5E2-3684-4C69-A6DD-4F3D2EC58037}">
      <dsp:nvSpPr>
        <dsp:cNvPr id="0" name=""/>
        <dsp:cNvSpPr/>
      </dsp:nvSpPr>
      <dsp:spPr>
        <a:xfrm>
          <a:off x="2823228" y="1309211"/>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312532-9888-44D1-A0C4-6D4258D99E8A}">
      <dsp:nvSpPr>
        <dsp:cNvPr id="0" name=""/>
        <dsp:cNvSpPr/>
      </dsp:nvSpPr>
      <dsp:spPr>
        <a:xfrm>
          <a:off x="2238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Lack of sleep and eating can affect your immune system</a:t>
          </a:r>
          <a:endParaRPr lang="en-US" sz="1100" kern="1200"/>
        </a:p>
      </dsp:txBody>
      <dsp:txXfrm>
        <a:off x="2238228" y="2515212"/>
        <a:ext cx="1800000" cy="945000"/>
      </dsp:txXfrm>
    </dsp:sp>
    <dsp:sp modelId="{10F503FD-B433-41A4-A18E-9AA42D73431F}">
      <dsp:nvSpPr>
        <dsp:cNvPr id="0" name=""/>
        <dsp:cNvSpPr/>
      </dsp:nvSpPr>
      <dsp:spPr>
        <a:xfrm>
          <a:off x="4704228" y="1075211"/>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41ACF4-A053-47F7-A536-FA8BB0CC4E60}">
      <dsp:nvSpPr>
        <dsp:cNvPr id="0" name=""/>
        <dsp:cNvSpPr/>
      </dsp:nvSpPr>
      <dsp:spPr>
        <a:xfrm>
          <a:off x="4938228" y="1309211"/>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77C55C-59E6-4D67-B11C-1E9F3473F1F8}">
      <dsp:nvSpPr>
        <dsp:cNvPr id="0" name=""/>
        <dsp:cNvSpPr/>
      </dsp:nvSpPr>
      <dsp:spPr>
        <a:xfrm>
          <a:off x="4353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Depending on how much you’ve taken, it can be difficult to relax or sleep</a:t>
          </a:r>
          <a:endParaRPr lang="en-US" sz="1100" kern="1200"/>
        </a:p>
      </dsp:txBody>
      <dsp:txXfrm>
        <a:off x="4353228" y="2515212"/>
        <a:ext cx="1800000" cy="945000"/>
      </dsp:txXfrm>
    </dsp:sp>
    <dsp:sp modelId="{DBC63EDB-A555-483C-A998-64D932541B3E}">
      <dsp:nvSpPr>
        <dsp:cNvPr id="0" name=""/>
        <dsp:cNvSpPr/>
      </dsp:nvSpPr>
      <dsp:spPr>
        <a:xfrm>
          <a:off x="6819228" y="1075211"/>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446BB3-A2B3-47C5-9975-F3E684E80B89}">
      <dsp:nvSpPr>
        <dsp:cNvPr id="0" name=""/>
        <dsp:cNvSpPr/>
      </dsp:nvSpPr>
      <dsp:spPr>
        <a:xfrm>
          <a:off x="7053228" y="1309211"/>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22668-DDD9-48DD-AD97-F55C46CE0986}">
      <dsp:nvSpPr>
        <dsp:cNvPr id="0" name=""/>
        <dsp:cNvSpPr/>
      </dsp:nvSpPr>
      <dsp:spPr>
        <a:xfrm>
          <a:off x="6468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Mental Health issues </a:t>
          </a:r>
          <a:endParaRPr lang="en-US" sz="1100" kern="1200"/>
        </a:p>
      </dsp:txBody>
      <dsp:txXfrm>
        <a:off x="6468228" y="2515212"/>
        <a:ext cx="1800000" cy="945000"/>
      </dsp:txXfrm>
    </dsp:sp>
    <dsp:sp modelId="{48A1428D-37A0-4B4A-9BAD-22263C1076D7}">
      <dsp:nvSpPr>
        <dsp:cNvPr id="0" name=""/>
        <dsp:cNvSpPr/>
      </dsp:nvSpPr>
      <dsp:spPr>
        <a:xfrm>
          <a:off x="8934228" y="107521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623FC-2383-4694-A3E0-FBB01F64D496}">
      <dsp:nvSpPr>
        <dsp:cNvPr id="0" name=""/>
        <dsp:cNvSpPr/>
      </dsp:nvSpPr>
      <dsp:spPr>
        <a:xfrm>
          <a:off x="9168228" y="1309211"/>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2EDF9A-E75E-42F1-892D-AE5881492A0E}">
      <dsp:nvSpPr>
        <dsp:cNvPr id="0" name=""/>
        <dsp:cNvSpPr/>
      </dsp:nvSpPr>
      <dsp:spPr>
        <a:xfrm>
          <a:off x="8583228" y="251521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Comedown from speed can last several days, users often say they feel lethargic and sad after taking it.</a:t>
          </a:r>
          <a:endParaRPr lang="en-US" sz="1100" kern="1200"/>
        </a:p>
      </dsp:txBody>
      <dsp:txXfrm>
        <a:off x="8583228" y="2515212"/>
        <a:ext cx="1800000" cy="9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53561-7EBA-4C25-B4AB-BC53372FBEB8}">
      <dsp:nvSpPr>
        <dsp:cNvPr id="0" name=""/>
        <dsp:cNvSpPr/>
      </dsp:nvSpPr>
      <dsp:spPr>
        <a:xfrm>
          <a:off x="0" y="381762"/>
          <a:ext cx="6513603"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substance must be in the custody or control of the defendant.</a:t>
          </a:r>
          <a:endParaRPr lang="en-US" sz="3000" kern="1200"/>
        </a:p>
      </dsp:txBody>
      <dsp:txXfrm>
        <a:off x="80532" y="462294"/>
        <a:ext cx="6352539" cy="1488636"/>
      </dsp:txXfrm>
    </dsp:sp>
    <dsp:sp modelId="{F5D00416-B0EC-43D8-B52C-D52A1970B370}">
      <dsp:nvSpPr>
        <dsp:cNvPr id="0" name=""/>
        <dsp:cNvSpPr/>
      </dsp:nvSpPr>
      <dsp:spPr>
        <a:xfrm>
          <a:off x="0" y="2117862"/>
          <a:ext cx="6513603" cy="1649700"/>
        </a:xfrm>
        <a:prstGeom prst="roundRect">
          <a:avLst/>
        </a:prstGeom>
        <a:solidFill>
          <a:schemeClr val="accent5">
            <a:hueOff val="750886"/>
            <a:satOff val="6039"/>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Possession includes anything subject to a person’s control which is in the custody of another</a:t>
          </a:r>
          <a:endParaRPr lang="en-US" sz="3000" kern="1200"/>
        </a:p>
      </dsp:txBody>
      <dsp:txXfrm>
        <a:off x="80532" y="2198394"/>
        <a:ext cx="6352539" cy="1488636"/>
      </dsp:txXfrm>
    </dsp:sp>
    <dsp:sp modelId="{DD0A764A-FB85-4E4A-8464-B4AE3A155E3F}">
      <dsp:nvSpPr>
        <dsp:cNvPr id="0" name=""/>
        <dsp:cNvSpPr/>
      </dsp:nvSpPr>
      <dsp:spPr>
        <a:xfrm>
          <a:off x="0" y="3853963"/>
          <a:ext cx="6513603" cy="1649700"/>
        </a:xfrm>
        <a:prstGeom prst="roundRect">
          <a:avLst/>
        </a:prstGeom>
        <a:solidFill>
          <a:schemeClr val="accent5">
            <a:hueOff val="1501772"/>
            <a:satOff val="12077"/>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If the substance is at a property of someone who is not present but has control over that property.</a:t>
          </a:r>
          <a:endParaRPr lang="en-US" sz="3000" kern="1200"/>
        </a:p>
      </dsp:txBody>
      <dsp:txXfrm>
        <a:off x="80532" y="3934495"/>
        <a:ext cx="6352539" cy="148863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EFE625-23A7-478B-9C5E-6E075C9F071F}" type="datetimeFigureOut">
              <a:rPr lang="en-GB" smtClean="0"/>
              <a:t>17/09/2024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D15475-B2EE-41C5-B0F9-53B605F29F31}" type="slidenum">
              <a:rPr lang="en-GB" smtClean="0"/>
              <a:t>‹#›</a:t>
            </a:fld>
            <a:endParaRPr lang="en-GB"/>
          </a:p>
        </p:txBody>
      </p:sp>
    </p:spTree>
    <p:extLst>
      <p:ext uri="{BB962C8B-B14F-4D97-AF65-F5344CB8AC3E}">
        <p14:creationId xmlns:p14="http://schemas.microsoft.com/office/powerpoint/2010/main" val="2662690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1lgi2PMZJ4g"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8</a:t>
            </a:fld>
            <a:endParaRPr lang="en-GB"/>
          </a:p>
        </p:txBody>
      </p:sp>
    </p:spTree>
    <p:extLst>
      <p:ext uri="{BB962C8B-B14F-4D97-AF65-F5344CB8AC3E}">
        <p14:creationId xmlns:p14="http://schemas.microsoft.com/office/powerpoint/2010/main" val="3457703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4A614F3-37DD-4672-A029-8700BB08A432}"/>
              </a:ext>
            </a:extLst>
          </p:cNvPr>
          <p:cNvSpPr>
            <a:spLocks noGrp="1" noRot="1" noChangeAspect="1" noChangeArrowheads="1" noTextEdit="1"/>
          </p:cNvSpPr>
          <p:nvPr>
            <p:ph type="sldImg"/>
          </p:nvPr>
        </p:nvSpPr>
        <p:spPr>
          <a:xfrm>
            <a:off x="1865313" y="473075"/>
            <a:ext cx="3378200" cy="1901825"/>
          </a:xfrm>
          <a:ln/>
        </p:spPr>
      </p:sp>
      <p:sp>
        <p:nvSpPr>
          <p:cNvPr id="8195" name="Rectangle 3">
            <a:extLst>
              <a:ext uri="{FF2B5EF4-FFF2-40B4-BE49-F238E27FC236}">
                <a16:creationId xmlns:a16="http://schemas.microsoft.com/office/drawing/2014/main" id="{66B33201-C684-4F3B-B170-4E78B1A78A41}"/>
              </a:ext>
            </a:extLst>
          </p:cNvPr>
          <p:cNvSpPr>
            <a:spLocks noGrp="1" noChangeArrowheads="1"/>
          </p:cNvSpPr>
          <p:nvPr>
            <p:ph type="body" idx="1"/>
          </p:nvPr>
        </p:nvSpPr>
        <p:spPr>
          <a:xfrm>
            <a:off x="906463" y="2790825"/>
            <a:ext cx="4984750" cy="63912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endParaRPr lang="en-US" altLang="en-US" sz="1400" dirty="0">
              <a:ea typeface="ＭＳ Ｐゴシック" panose="020B0600070205080204" pitchFamily="34" charset="-128"/>
            </a:endParaRPr>
          </a:p>
        </p:txBody>
      </p:sp>
    </p:spTree>
    <p:extLst>
      <p:ext uri="{BB962C8B-B14F-4D97-AF65-F5344CB8AC3E}">
        <p14:creationId xmlns:p14="http://schemas.microsoft.com/office/powerpoint/2010/main" val="3551090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10</a:t>
            </a:fld>
            <a:endParaRPr lang="en-GB"/>
          </a:p>
        </p:txBody>
      </p:sp>
    </p:spTree>
    <p:extLst>
      <p:ext uri="{BB962C8B-B14F-4D97-AF65-F5344CB8AC3E}">
        <p14:creationId xmlns:p14="http://schemas.microsoft.com/office/powerpoint/2010/main" val="649040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11</a:t>
            </a:fld>
            <a:endParaRPr lang="en-GB"/>
          </a:p>
        </p:txBody>
      </p:sp>
    </p:spTree>
    <p:extLst>
      <p:ext uri="{BB962C8B-B14F-4D97-AF65-F5344CB8AC3E}">
        <p14:creationId xmlns:p14="http://schemas.microsoft.com/office/powerpoint/2010/main" val="36174250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12329C3-35A7-4B9B-9846-B2A9A88691D6}"/>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0659EE4B-A205-4B9E-AB40-9B3823DD1B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973DD532-D18A-41CE-8517-C5733B5737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6E24F3-709C-41CB-92E3-06DD1C371F8C}" type="slidenum">
              <a:rPr lang="en-GB" altLang="en-US" smtClean="0"/>
              <a:pPr>
                <a:spcBef>
                  <a:spcPct val="0"/>
                </a:spcBef>
              </a:pPr>
              <a:t>12</a:t>
            </a:fld>
            <a:endParaRPr lang="en-GB" altLang="en-US"/>
          </a:p>
        </p:txBody>
      </p:sp>
    </p:spTree>
    <p:extLst>
      <p:ext uri="{BB962C8B-B14F-4D97-AF65-F5344CB8AC3E}">
        <p14:creationId xmlns:p14="http://schemas.microsoft.com/office/powerpoint/2010/main" val="2485031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13</a:t>
            </a:fld>
            <a:endParaRPr lang="en-GB"/>
          </a:p>
        </p:txBody>
      </p:sp>
    </p:spTree>
    <p:extLst>
      <p:ext uri="{BB962C8B-B14F-4D97-AF65-F5344CB8AC3E}">
        <p14:creationId xmlns:p14="http://schemas.microsoft.com/office/powerpoint/2010/main" val="1342668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12329C3-35A7-4B9B-9846-B2A9A88691D6}"/>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0659EE4B-A205-4B9E-AB40-9B3823DD1B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973DD532-D18A-41CE-8517-C5733B5737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6E24F3-709C-41CB-92E3-06DD1C371F8C}" type="slidenum">
              <a:rPr lang="en-GB" altLang="en-US" smtClean="0"/>
              <a:pPr>
                <a:spcBef>
                  <a:spcPct val="0"/>
                </a:spcBef>
              </a:pPr>
              <a:t>14</a:t>
            </a:fld>
            <a:endParaRPr lang="en-GB" altLang="en-US"/>
          </a:p>
        </p:txBody>
      </p:sp>
    </p:spTree>
    <p:extLst>
      <p:ext uri="{BB962C8B-B14F-4D97-AF65-F5344CB8AC3E}">
        <p14:creationId xmlns:p14="http://schemas.microsoft.com/office/powerpoint/2010/main" val="2144557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8A4571A-AABF-4C95-95FC-0CA2E021A134}"/>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D39830DB-016F-48C4-9BA2-2662AC9E80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z="1200" b="0" i="0" kern="1200" dirty="0">
              <a:solidFill>
                <a:schemeClr val="tx1"/>
              </a:solidFill>
              <a:effectLst/>
              <a:latin typeface="+mn-lt"/>
              <a:ea typeface="+mn-ea"/>
              <a:cs typeface="+mn-cs"/>
            </a:endParaRPr>
          </a:p>
          <a:p>
            <a:endParaRPr lang="en-GB" sz="1200" dirty="0"/>
          </a:p>
          <a:p>
            <a:pPr marL="0" indent="0">
              <a:buNone/>
              <a:defRPr/>
            </a:pPr>
            <a:endParaRPr lang="en-GB" altLang="en-US" sz="1200" kern="0" dirty="0">
              <a:solidFill>
                <a:schemeClr val="tx1"/>
              </a:solidFill>
            </a:endParaRPr>
          </a:p>
          <a:p>
            <a:endParaRPr lang="en-US" altLang="en-US" dirty="0">
              <a:ea typeface="ＭＳ Ｐゴシック" panose="020B0600070205080204" pitchFamily="34" charset="-128"/>
            </a:endParaRPr>
          </a:p>
        </p:txBody>
      </p:sp>
      <p:sp>
        <p:nvSpPr>
          <p:cNvPr id="22532" name="Slide Number Placeholder 3">
            <a:extLst>
              <a:ext uri="{FF2B5EF4-FFF2-40B4-BE49-F238E27FC236}">
                <a16:creationId xmlns:a16="http://schemas.microsoft.com/office/drawing/2014/main" id="{A1E0E395-0A53-4583-91E4-3B0E20EEBD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8F2BE7F8-68CB-4185-B6CC-88451EA2CAC9}" type="slidenum">
              <a:rPr lang="en-GB" altLang="en-US" sz="1200" b="0" smtClean="0">
                <a:solidFill>
                  <a:schemeClr val="tx1"/>
                </a:solidFill>
                <a:latin typeface="Arial" panose="020B0604020202020204" pitchFamily="34" charset="0"/>
              </a:rPr>
              <a:pPr/>
              <a:t>15</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69909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Daniella Westbrook</a:t>
            </a:r>
            <a:r>
              <a:rPr lang="en-GB" baseline="0" dirty="0"/>
              <a:t> </a:t>
            </a:r>
            <a:r>
              <a:rPr lang="en-GB" dirty="0"/>
              <a:t> </a:t>
            </a:r>
          </a:p>
        </p:txBody>
      </p:sp>
      <p:sp>
        <p:nvSpPr>
          <p:cNvPr id="4" name="Slide Number Placeholder 3"/>
          <p:cNvSpPr>
            <a:spLocks noGrp="1"/>
          </p:cNvSpPr>
          <p:nvPr>
            <p:ph type="sldNum" sz="quarter" idx="10"/>
          </p:nvPr>
        </p:nvSpPr>
        <p:spPr/>
        <p:txBody>
          <a:bodyPr/>
          <a:lstStyle/>
          <a:p>
            <a:fld id="{27CC1F6D-B616-4E38-A741-59B516EC249A}" type="slidenum">
              <a:rPr lang="en-GB" smtClean="0"/>
              <a:t>16</a:t>
            </a:fld>
            <a:endParaRPr lang="en-GB"/>
          </a:p>
        </p:txBody>
      </p:sp>
    </p:spTree>
    <p:extLst>
      <p:ext uri="{BB962C8B-B14F-4D97-AF65-F5344CB8AC3E}">
        <p14:creationId xmlns:p14="http://schemas.microsoft.com/office/powerpoint/2010/main" val="2515802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47BA495-78F0-4F54-83EA-1774BFE3565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5B923B85-47A4-4057-B4F8-857C3A3EA6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z="1200" b="0" i="0" u="none" strike="noStrike" kern="1200" dirty="0">
              <a:solidFill>
                <a:schemeClr val="tx1"/>
              </a:solidFill>
              <a:effectLst/>
              <a:latin typeface="+mn-lt"/>
              <a:ea typeface="+mn-ea"/>
              <a:cs typeface="+mn-cs"/>
            </a:endParaRPr>
          </a:p>
          <a:p>
            <a:endParaRPr lang="en-US" altLang="en-US" dirty="0">
              <a:ea typeface="ＭＳ Ｐゴシック" panose="020B0600070205080204" pitchFamily="34" charset="-128"/>
            </a:endParaRPr>
          </a:p>
        </p:txBody>
      </p:sp>
      <p:sp>
        <p:nvSpPr>
          <p:cNvPr id="18436" name="Slide Number Placeholder 3">
            <a:extLst>
              <a:ext uri="{FF2B5EF4-FFF2-40B4-BE49-F238E27FC236}">
                <a16:creationId xmlns:a16="http://schemas.microsoft.com/office/drawing/2014/main" id="{CDBD28E9-5E23-4E6C-ADCD-A92EE83135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4B4BCB3D-196B-4544-AF89-C2062B9BED96}" type="slidenum">
              <a:rPr lang="en-GB" altLang="en-US" sz="1200" b="0" smtClean="0">
                <a:solidFill>
                  <a:schemeClr val="tx1"/>
                </a:solidFill>
                <a:latin typeface="Arial" panose="020B0604020202020204" pitchFamily="34" charset="0"/>
              </a:rPr>
              <a:pPr/>
              <a:t>17</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32842436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18</a:t>
            </a:fld>
            <a:endParaRPr lang="en-GB"/>
          </a:p>
        </p:txBody>
      </p:sp>
    </p:spTree>
    <p:extLst>
      <p:ext uri="{BB962C8B-B14F-4D97-AF65-F5344CB8AC3E}">
        <p14:creationId xmlns:p14="http://schemas.microsoft.com/office/powerpoint/2010/main" val="2974908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21</a:t>
            </a:fld>
            <a:endParaRPr lang="en-GB"/>
          </a:p>
        </p:txBody>
      </p:sp>
    </p:spTree>
    <p:extLst>
      <p:ext uri="{BB962C8B-B14F-4D97-AF65-F5344CB8AC3E}">
        <p14:creationId xmlns:p14="http://schemas.microsoft.com/office/powerpoint/2010/main" val="36345193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E1FFB13-76C9-4799-B6BE-DA28F32B625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4E0BCE1-C8ED-4346-BF8F-A4DD5F5689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38916" name="Slide Number Placeholder 3">
            <a:extLst>
              <a:ext uri="{FF2B5EF4-FFF2-40B4-BE49-F238E27FC236}">
                <a16:creationId xmlns:a16="http://schemas.microsoft.com/office/drawing/2014/main" id="{0683C901-5642-4CF7-9D28-36143A365E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C323050-F09E-4853-BEBB-856431EEC608}" type="slidenum">
              <a:rPr lang="en-GB" altLang="en-US" smtClean="0"/>
              <a:pPr>
                <a:spcBef>
                  <a:spcPct val="0"/>
                </a:spcBef>
              </a:pPr>
              <a:t>22</a:t>
            </a:fld>
            <a:endParaRPr lang="en-GB" altLang="en-US"/>
          </a:p>
        </p:txBody>
      </p:sp>
    </p:spTree>
    <p:extLst>
      <p:ext uri="{BB962C8B-B14F-4D97-AF65-F5344CB8AC3E}">
        <p14:creationId xmlns:p14="http://schemas.microsoft.com/office/powerpoint/2010/main" val="11803923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8EA0B36-8316-41F3-99F5-0507EAC702E5}" type="slidenum">
              <a:rPr lang="en-GB" smtClean="0"/>
              <a:t>23</a:t>
            </a:fld>
            <a:endParaRPr lang="en-GB"/>
          </a:p>
        </p:txBody>
      </p:sp>
    </p:spTree>
    <p:extLst>
      <p:ext uri="{BB962C8B-B14F-4D97-AF65-F5344CB8AC3E}">
        <p14:creationId xmlns:p14="http://schemas.microsoft.com/office/powerpoint/2010/main" val="441042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It's been 25 year since Leah Betts died | Anne-Marie - YouTube</a:t>
            </a:r>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24</a:t>
            </a:fld>
            <a:endParaRPr lang="en-GB"/>
          </a:p>
        </p:txBody>
      </p:sp>
    </p:spTree>
    <p:extLst>
      <p:ext uri="{BB962C8B-B14F-4D97-AF65-F5344CB8AC3E}">
        <p14:creationId xmlns:p14="http://schemas.microsoft.com/office/powerpoint/2010/main" val="476096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6BBBDA6-28E5-498F-8E85-454445F08B44}"/>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ED3FFAFE-ACE2-46C8-8D36-A65038E31F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17B2073A-9C6D-4CF4-B57B-07BC9EE8F0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84FEBF29-8480-4E7B-B897-E45450D8FE51}" type="slidenum">
              <a:rPr lang="en-GB" altLang="en-US" sz="1200" b="0" smtClean="0">
                <a:solidFill>
                  <a:schemeClr val="tx1"/>
                </a:solidFill>
                <a:latin typeface="Arial" panose="020B0604020202020204" pitchFamily="34" charset="0"/>
              </a:rPr>
              <a:pPr/>
              <a:t>25</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30429779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2AB5AA4-67D7-40A0-A30C-669E816FF3EC}"/>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DD9510BE-C790-48E8-8AE9-31FC5FFABF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0964" name="Slide Number Placeholder 3">
            <a:extLst>
              <a:ext uri="{FF2B5EF4-FFF2-40B4-BE49-F238E27FC236}">
                <a16:creationId xmlns:a16="http://schemas.microsoft.com/office/drawing/2014/main" id="{41E594B4-136A-40AF-B060-00537BF7F48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DB262FE4-18B0-4B1C-AD4E-C8A12C4BDDB7}" type="slidenum">
              <a:rPr lang="en-GB" altLang="en-US" sz="1200" b="0" smtClean="0">
                <a:solidFill>
                  <a:schemeClr val="tx1"/>
                </a:solidFill>
                <a:latin typeface="Arial" panose="020B0604020202020204" pitchFamily="34" charset="0"/>
              </a:rPr>
              <a:pPr/>
              <a:t>26</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17384864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269B1C2-8449-4311-999A-79249B0B530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DA05CF20-615B-47B1-ACD0-AFA1EFF49C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3012" name="Slide Number Placeholder 3">
            <a:extLst>
              <a:ext uri="{FF2B5EF4-FFF2-40B4-BE49-F238E27FC236}">
                <a16:creationId xmlns:a16="http://schemas.microsoft.com/office/drawing/2014/main" id="{AB8828C7-724A-4A9D-B0AB-B133BBBBB8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FEDA1FEC-FD61-4AFF-911B-F1C043309CE1}" type="slidenum">
              <a:rPr lang="en-GB" altLang="en-US" sz="1200" b="0" smtClean="0">
                <a:solidFill>
                  <a:schemeClr val="tx1"/>
                </a:solidFill>
                <a:latin typeface="Arial" panose="020B0604020202020204" pitchFamily="34" charset="0"/>
              </a:rPr>
              <a:pPr/>
              <a:t>27</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786941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28</a:t>
            </a:fld>
            <a:endParaRPr lang="en-GB"/>
          </a:p>
        </p:txBody>
      </p:sp>
    </p:spTree>
    <p:extLst>
      <p:ext uri="{BB962C8B-B14F-4D97-AF65-F5344CB8AC3E}">
        <p14:creationId xmlns:p14="http://schemas.microsoft.com/office/powerpoint/2010/main" val="3249348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696C1A24-ABBF-4B11-970C-11700C0075D4}"/>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1F0769B-AC8B-4C44-9BA6-C2E60B0A69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5060" name="Slide Number Placeholder 3">
            <a:extLst>
              <a:ext uri="{FF2B5EF4-FFF2-40B4-BE49-F238E27FC236}">
                <a16:creationId xmlns:a16="http://schemas.microsoft.com/office/drawing/2014/main" id="{6B180F62-7FF1-42AA-94F8-6FBE0D638F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7CB20C18-F3A9-4D83-AC94-72F21AE5F5E3}" type="slidenum">
              <a:rPr lang="en-GB" altLang="en-US" sz="1200" b="0" smtClean="0">
                <a:solidFill>
                  <a:schemeClr val="tx1"/>
                </a:solidFill>
                <a:latin typeface="Arial" panose="020B0604020202020204" pitchFamily="34" charset="0"/>
              </a:rPr>
              <a:pPr/>
              <a:t>30</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18992751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31</a:t>
            </a:fld>
            <a:endParaRPr lang="en-GB"/>
          </a:p>
        </p:txBody>
      </p:sp>
    </p:spTree>
    <p:extLst>
      <p:ext uri="{BB962C8B-B14F-4D97-AF65-F5344CB8AC3E}">
        <p14:creationId xmlns:p14="http://schemas.microsoft.com/office/powerpoint/2010/main" val="22189997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https://www.ons.gov.uk/peoplepopulationandcommunity/crimeandjustice/articles/drugmisuseinenglandandwales/yearendingmarch2023</a:t>
            </a:r>
          </a:p>
        </p:txBody>
      </p:sp>
      <p:sp>
        <p:nvSpPr>
          <p:cNvPr id="4" name="Slide Number Placeholder 3"/>
          <p:cNvSpPr>
            <a:spLocks noGrp="1"/>
          </p:cNvSpPr>
          <p:nvPr>
            <p:ph type="sldNum" sz="quarter" idx="5"/>
          </p:nvPr>
        </p:nvSpPr>
        <p:spPr/>
        <p:txBody>
          <a:bodyPr/>
          <a:lstStyle/>
          <a:p>
            <a:fld id="{27CC1F6D-B616-4E38-A741-59B516EC249A}" type="slidenum">
              <a:rPr lang="en-GB" smtClean="0"/>
              <a:t>32</a:t>
            </a:fld>
            <a:endParaRPr lang="en-GB"/>
          </a:p>
        </p:txBody>
      </p:sp>
    </p:spTree>
    <p:extLst>
      <p:ext uri="{BB962C8B-B14F-4D97-AF65-F5344CB8AC3E}">
        <p14:creationId xmlns:p14="http://schemas.microsoft.com/office/powerpoint/2010/main" val="27872346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33</a:t>
            </a:fld>
            <a:endParaRPr lang="en-GB"/>
          </a:p>
        </p:txBody>
      </p:sp>
    </p:spTree>
    <p:extLst>
      <p:ext uri="{BB962C8B-B14F-4D97-AF65-F5344CB8AC3E}">
        <p14:creationId xmlns:p14="http://schemas.microsoft.com/office/powerpoint/2010/main" val="36835490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34</a:t>
            </a:fld>
            <a:endParaRPr lang="en-GB"/>
          </a:p>
        </p:txBody>
      </p:sp>
    </p:spTree>
    <p:extLst>
      <p:ext uri="{BB962C8B-B14F-4D97-AF65-F5344CB8AC3E}">
        <p14:creationId xmlns:p14="http://schemas.microsoft.com/office/powerpoint/2010/main" val="32463831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35</a:t>
            </a:fld>
            <a:endParaRPr lang="en-GB"/>
          </a:p>
        </p:txBody>
      </p:sp>
    </p:spTree>
    <p:extLst>
      <p:ext uri="{BB962C8B-B14F-4D97-AF65-F5344CB8AC3E}">
        <p14:creationId xmlns:p14="http://schemas.microsoft.com/office/powerpoint/2010/main" val="26733560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36</a:t>
            </a:fld>
            <a:endParaRPr lang="en-GB"/>
          </a:p>
        </p:txBody>
      </p:sp>
    </p:spTree>
    <p:extLst>
      <p:ext uri="{BB962C8B-B14F-4D97-AF65-F5344CB8AC3E}">
        <p14:creationId xmlns:p14="http://schemas.microsoft.com/office/powerpoint/2010/main" val="28735591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37</a:t>
            </a:fld>
            <a:endParaRPr lang="en-GB"/>
          </a:p>
        </p:txBody>
      </p:sp>
    </p:spTree>
    <p:extLst>
      <p:ext uri="{BB962C8B-B14F-4D97-AF65-F5344CB8AC3E}">
        <p14:creationId xmlns:p14="http://schemas.microsoft.com/office/powerpoint/2010/main" val="20852705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39</a:t>
            </a:fld>
            <a:endParaRPr lang="en-GB"/>
          </a:p>
        </p:txBody>
      </p:sp>
    </p:spTree>
    <p:extLst>
      <p:ext uri="{BB962C8B-B14F-4D97-AF65-F5344CB8AC3E}">
        <p14:creationId xmlns:p14="http://schemas.microsoft.com/office/powerpoint/2010/main" val="26851710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40</a:t>
            </a:fld>
            <a:endParaRPr lang="en-GB"/>
          </a:p>
        </p:txBody>
      </p:sp>
    </p:spTree>
    <p:extLst>
      <p:ext uri="{BB962C8B-B14F-4D97-AF65-F5344CB8AC3E}">
        <p14:creationId xmlns:p14="http://schemas.microsoft.com/office/powerpoint/2010/main" val="17551213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41</a:t>
            </a:fld>
            <a:endParaRPr lang="en-GB"/>
          </a:p>
        </p:txBody>
      </p:sp>
    </p:spTree>
    <p:extLst>
      <p:ext uri="{BB962C8B-B14F-4D97-AF65-F5344CB8AC3E}">
        <p14:creationId xmlns:p14="http://schemas.microsoft.com/office/powerpoint/2010/main" val="24516933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42</a:t>
            </a:fld>
            <a:endParaRPr lang="en-GB"/>
          </a:p>
        </p:txBody>
      </p:sp>
    </p:spTree>
    <p:extLst>
      <p:ext uri="{BB962C8B-B14F-4D97-AF65-F5344CB8AC3E}">
        <p14:creationId xmlns:p14="http://schemas.microsoft.com/office/powerpoint/2010/main" val="4496037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43</a:t>
            </a:fld>
            <a:endParaRPr lang="en-GB"/>
          </a:p>
        </p:txBody>
      </p:sp>
    </p:spTree>
    <p:extLst>
      <p:ext uri="{BB962C8B-B14F-4D97-AF65-F5344CB8AC3E}">
        <p14:creationId xmlns:p14="http://schemas.microsoft.com/office/powerpoint/2010/main" val="6126808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44</a:t>
            </a:fld>
            <a:endParaRPr lang="en-GB"/>
          </a:p>
        </p:txBody>
      </p:sp>
    </p:spTree>
    <p:extLst>
      <p:ext uri="{BB962C8B-B14F-4D97-AF65-F5344CB8AC3E}">
        <p14:creationId xmlns:p14="http://schemas.microsoft.com/office/powerpoint/2010/main" val="9567011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45</a:t>
            </a:fld>
            <a:endParaRPr lang="en-GB"/>
          </a:p>
        </p:txBody>
      </p:sp>
    </p:spTree>
    <p:extLst>
      <p:ext uri="{BB962C8B-B14F-4D97-AF65-F5344CB8AC3E}">
        <p14:creationId xmlns:p14="http://schemas.microsoft.com/office/powerpoint/2010/main" val="6059181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46</a:t>
            </a:fld>
            <a:endParaRPr lang="en-GB"/>
          </a:p>
        </p:txBody>
      </p:sp>
    </p:spTree>
    <p:extLst>
      <p:ext uri="{BB962C8B-B14F-4D97-AF65-F5344CB8AC3E}">
        <p14:creationId xmlns:p14="http://schemas.microsoft.com/office/powerpoint/2010/main" val="18429397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47</a:t>
            </a:fld>
            <a:endParaRPr lang="en-GB"/>
          </a:p>
        </p:txBody>
      </p:sp>
    </p:spTree>
    <p:extLst>
      <p:ext uri="{BB962C8B-B14F-4D97-AF65-F5344CB8AC3E}">
        <p14:creationId xmlns:p14="http://schemas.microsoft.com/office/powerpoint/2010/main" val="26971295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https://digital.nhs.uk/data-and-information/publications/statistical/health-survey-for-england/2021/part-3-drinking-alcohol#:~:text=In%202021%2C%2079%25%20of%20participants,%25%20and%2076%25%20respectively).</a:t>
            </a:r>
          </a:p>
        </p:txBody>
      </p:sp>
      <p:sp>
        <p:nvSpPr>
          <p:cNvPr id="4" name="Slide Number Placeholder 3"/>
          <p:cNvSpPr>
            <a:spLocks noGrp="1"/>
          </p:cNvSpPr>
          <p:nvPr>
            <p:ph type="sldNum" sz="quarter" idx="5"/>
          </p:nvPr>
        </p:nvSpPr>
        <p:spPr/>
        <p:txBody>
          <a:bodyPr/>
          <a:lstStyle/>
          <a:p>
            <a:fld id="{27CC1F6D-B616-4E38-A741-59B516EC249A}" type="slidenum">
              <a:rPr lang="en-GB" smtClean="0"/>
              <a:t>48</a:t>
            </a:fld>
            <a:endParaRPr lang="en-GB"/>
          </a:p>
        </p:txBody>
      </p:sp>
    </p:spTree>
    <p:extLst>
      <p:ext uri="{BB962C8B-B14F-4D97-AF65-F5344CB8AC3E}">
        <p14:creationId xmlns:p14="http://schemas.microsoft.com/office/powerpoint/2010/main" val="8527509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https://www.gov.uk/government/statistics/substance-misuse-treatment-for-adults-statistics-2021-to-2022/adult-substance-misuse-treatment-statistics-2021-to-2022-report#treatment-outcomes</a:t>
            </a:r>
          </a:p>
          <a:p>
            <a:endParaRPr lang="en-GB" dirty="0"/>
          </a:p>
          <a:p>
            <a:r>
              <a:rPr lang="en-GB" dirty="0"/>
              <a:t>https://alcoholchange.org.uk/alcohol-facts/fact-sheets/alcohol-statistics#:~:text=in%20the%20UK.-,Alcohol%20in%20the%20UK,Only%2018%25%20are%20receiving%20treatment.</a:t>
            </a:r>
          </a:p>
        </p:txBody>
      </p:sp>
      <p:sp>
        <p:nvSpPr>
          <p:cNvPr id="4" name="Slide Number Placeholder 3"/>
          <p:cNvSpPr>
            <a:spLocks noGrp="1"/>
          </p:cNvSpPr>
          <p:nvPr>
            <p:ph type="sldNum" sz="quarter" idx="10"/>
          </p:nvPr>
        </p:nvSpPr>
        <p:spPr/>
        <p:txBody>
          <a:bodyPr/>
          <a:lstStyle/>
          <a:p>
            <a:fld id="{27CC1F6D-B616-4E38-A741-59B516EC249A}" type="slidenum">
              <a:rPr lang="en-GB" smtClean="0"/>
              <a:t>49</a:t>
            </a:fld>
            <a:endParaRPr lang="en-GB"/>
          </a:p>
        </p:txBody>
      </p:sp>
    </p:spTree>
    <p:extLst>
      <p:ext uri="{BB962C8B-B14F-4D97-AF65-F5344CB8AC3E}">
        <p14:creationId xmlns:p14="http://schemas.microsoft.com/office/powerpoint/2010/main" val="96508534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50</a:t>
            </a:fld>
            <a:endParaRPr lang="en-GB"/>
          </a:p>
        </p:txBody>
      </p:sp>
    </p:spTree>
    <p:extLst>
      <p:ext uri="{BB962C8B-B14F-4D97-AF65-F5344CB8AC3E}">
        <p14:creationId xmlns:p14="http://schemas.microsoft.com/office/powerpoint/2010/main" val="402701034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51</a:t>
            </a:fld>
            <a:endParaRPr lang="en-GB"/>
          </a:p>
        </p:txBody>
      </p:sp>
    </p:spTree>
    <p:extLst>
      <p:ext uri="{BB962C8B-B14F-4D97-AF65-F5344CB8AC3E}">
        <p14:creationId xmlns:p14="http://schemas.microsoft.com/office/powerpoint/2010/main" val="266925909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52</a:t>
            </a:fld>
            <a:endParaRPr lang="en-GB"/>
          </a:p>
        </p:txBody>
      </p:sp>
    </p:spTree>
    <p:extLst>
      <p:ext uri="{BB962C8B-B14F-4D97-AF65-F5344CB8AC3E}">
        <p14:creationId xmlns:p14="http://schemas.microsoft.com/office/powerpoint/2010/main" val="20900916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ChangeArrowheads="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ＭＳ Ｐゴシック" panose="020B0600070205080204" pitchFamily="34" charset="-128"/>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0AE8A16-BBA5-43E1-A019-52AC962E3545}" type="slidenum">
              <a:rPr lang="en-GB" altLang="en-US" smtClean="0"/>
              <a:pPr>
                <a:spcBef>
                  <a:spcPct val="0"/>
                </a:spcBef>
              </a:pPr>
              <a:t>53</a:t>
            </a:fld>
            <a:endParaRPr lang="en-GB" altLang="en-US"/>
          </a:p>
        </p:txBody>
      </p:sp>
    </p:spTree>
    <p:extLst>
      <p:ext uri="{BB962C8B-B14F-4D97-AF65-F5344CB8AC3E}">
        <p14:creationId xmlns:p14="http://schemas.microsoft.com/office/powerpoint/2010/main" val="16742676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r>
              <a:rPr lang="en-GB" dirty="0"/>
            </a:br>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58</a:t>
            </a:fld>
            <a:endParaRPr lang="en-GB"/>
          </a:p>
        </p:txBody>
      </p:sp>
    </p:spTree>
    <p:extLst>
      <p:ext uri="{BB962C8B-B14F-4D97-AF65-F5344CB8AC3E}">
        <p14:creationId xmlns:p14="http://schemas.microsoft.com/office/powerpoint/2010/main" val="420197620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D15475-B2EE-41C5-B0F9-53B605F29F31}" type="slidenum">
              <a:rPr lang="en-GB" smtClean="0"/>
              <a:t>59</a:t>
            </a:fld>
            <a:endParaRPr lang="en-GB"/>
          </a:p>
        </p:txBody>
      </p:sp>
    </p:spTree>
    <p:extLst>
      <p:ext uri="{BB962C8B-B14F-4D97-AF65-F5344CB8AC3E}">
        <p14:creationId xmlns:p14="http://schemas.microsoft.com/office/powerpoint/2010/main" val="1338838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9/17/2024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274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9/17/2024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33945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9/17/2024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41251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9/17/2024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95688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9/17/2024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0640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9/17/2024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78805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9/17/2024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20880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9/17/2024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68774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9/17/2024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81959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9/17/2024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8377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9/17/2024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73904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9/17/2024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02027635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legislation.gov.uk/ukpga/2016/2/contents" TargetMode="External"/><Relationship Id="rId5" Type="http://schemas.openxmlformats.org/officeDocument/2006/relationships/hyperlink" Target="http://www.legislation.gov.uk/ukpga/1968/67" TargetMode="External"/><Relationship Id="rId4" Type="http://schemas.openxmlformats.org/officeDocument/2006/relationships/hyperlink" Target="http://www.legislation.gov.uk/ukpga/1971/38/content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bbc.co.uk/news/uk-wales-47350817#:~:text=In%20Swansea%20in%202017%2C%2016,of%20a%20population%20of%20245%2C480.&amp;text=In%202017%2C%20the%20most%20recent,than%20double%20that%20of%20London."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1lgi2PMZJ4g?feature=oembed" TargetMode="Externa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hyperlink" Target="https://www.bbc.co.uk/news/uk-36384729"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drugwise.org.uk/mephedrone-methedrone-methadrone-and-methylone/" TargetMode="External"/><Relationship Id="rId3" Type="http://schemas.openxmlformats.org/officeDocument/2006/relationships/hyperlink" Target="https://www.drugwise.org.uk/cannabis/" TargetMode="External"/><Relationship Id="rId7" Type="http://schemas.openxmlformats.org/officeDocument/2006/relationships/hyperlink" Target="https://www.drugwise.org.uk/bzp/" TargetMode="External"/><Relationship Id="rId12" Type="http://schemas.openxmlformats.org/officeDocument/2006/relationships/hyperlink" Target="https://www.drugwise.org.uk/lsd/"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s://www.drugwise.org.uk/ecstasy/" TargetMode="External"/><Relationship Id="rId11" Type="http://schemas.openxmlformats.org/officeDocument/2006/relationships/hyperlink" Target="https://www.drugwise.org.uk/benzodiazepines/" TargetMode="External"/><Relationship Id="rId5" Type="http://schemas.openxmlformats.org/officeDocument/2006/relationships/hyperlink" Target="https://www.drugwise.org.uk/cocaine-and-crack/" TargetMode="External"/><Relationship Id="rId10" Type="http://schemas.openxmlformats.org/officeDocument/2006/relationships/hyperlink" Target="https://www.drugwise.org.uk/tranquillisers/" TargetMode="External"/><Relationship Id="rId4" Type="http://schemas.openxmlformats.org/officeDocument/2006/relationships/hyperlink" Target="https://www.drugwise.org.uk/amphetamines/" TargetMode="External"/><Relationship Id="rId9" Type="http://schemas.openxmlformats.org/officeDocument/2006/relationships/hyperlink" Target="https://www.drugwise.org.uk/benzo-fury/"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4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image" Target="../media/image58.png"/></Relationships>
</file>

<file path=ppt/slides/_rels/slide5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video" Target="https://www.youtube.com/embed/auFDC18d4PQ?feature=oembed" TargetMode="External"/><Relationship Id="rId4" Type="http://schemas.openxmlformats.org/officeDocument/2006/relationships/image" Target="../media/image65.jpeg"/></Relationships>
</file>

<file path=ppt/slides/_rels/slide5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video" Target="https://www.youtube.com/embed/zVTwBwLid1U?feature=oembed" TargetMode="External"/></Relationships>
</file>

<file path=ppt/slides/_rels/slide6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w poly orange and white background&#10;&#10;Description automatically generated">
            <a:extLst>
              <a:ext uri="{FF2B5EF4-FFF2-40B4-BE49-F238E27FC236}">
                <a16:creationId xmlns:a16="http://schemas.microsoft.com/office/drawing/2014/main" id="{C3DC7045-79AB-1CB6-BE8C-853BD525DAE7}"/>
              </a:ext>
            </a:extLst>
          </p:cNvPr>
          <p:cNvPicPr>
            <a:picLocks noChangeAspect="1"/>
          </p:cNvPicPr>
          <p:nvPr/>
        </p:nvPicPr>
        <p:blipFill>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38420F-3AAA-093D-FF2E-93464F5D4400}"/>
              </a:ext>
            </a:extLst>
          </p:cNvPr>
          <p:cNvSpPr>
            <a:spLocks noGrp="1"/>
          </p:cNvSpPr>
          <p:nvPr>
            <p:ph type="ctrTitle"/>
          </p:nvPr>
        </p:nvSpPr>
        <p:spPr>
          <a:xfrm>
            <a:off x="477981" y="1122363"/>
            <a:ext cx="4023360" cy="3204134"/>
          </a:xfrm>
        </p:spPr>
        <p:txBody>
          <a:bodyPr anchor="b">
            <a:normAutofit/>
          </a:bodyPr>
          <a:lstStyle/>
          <a:p>
            <a:r>
              <a:rPr lang="en-GB" sz="4400">
                <a:solidFill>
                  <a:schemeClr val="bg1"/>
                </a:solidFill>
              </a:rPr>
              <a:t>SUBSTANCE MISUSE AND CRIMINALITY</a:t>
            </a:r>
          </a:p>
        </p:txBody>
      </p:sp>
      <p:sp>
        <p:nvSpPr>
          <p:cNvPr id="3" name="Subtitle 2">
            <a:extLst>
              <a:ext uri="{FF2B5EF4-FFF2-40B4-BE49-F238E27FC236}">
                <a16:creationId xmlns:a16="http://schemas.microsoft.com/office/drawing/2014/main" id="{F30750B2-FB74-15E0-0E60-60F44913B771}"/>
              </a:ext>
            </a:extLst>
          </p:cNvPr>
          <p:cNvSpPr>
            <a:spLocks noGrp="1"/>
          </p:cNvSpPr>
          <p:nvPr>
            <p:ph type="subTitle" idx="1"/>
          </p:nvPr>
        </p:nvSpPr>
        <p:spPr>
          <a:xfrm>
            <a:off x="477980" y="4872922"/>
            <a:ext cx="4023359" cy="1208141"/>
          </a:xfrm>
        </p:spPr>
        <p:txBody>
          <a:bodyPr>
            <a:normAutofit/>
          </a:bodyPr>
          <a:lstStyle/>
          <a:p>
            <a:r>
              <a:rPr lang="en-GB" sz="2000" dirty="0">
                <a:solidFill>
                  <a:schemeClr val="bg1"/>
                </a:solidFill>
              </a:rPr>
              <a:t>BMCP4004</a:t>
            </a:r>
          </a:p>
          <a:p>
            <a:r>
              <a:rPr lang="en-GB" sz="2000" dirty="0">
                <a:solidFill>
                  <a:schemeClr val="bg1"/>
                </a:solidFill>
              </a:rPr>
              <a:t>Laura Knight</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4644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59EDC-5C73-A273-50E1-40A771450E7A}"/>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380673DE-D913-4DBD-4803-4376D1E92D72}"/>
              </a:ext>
            </a:extLst>
          </p:cNvPr>
          <p:cNvSpPr>
            <a:spLocks noGrp="1"/>
          </p:cNvSpPr>
          <p:nvPr>
            <p:ph idx="1"/>
          </p:nvPr>
        </p:nvSpPr>
        <p:spPr/>
        <p:txBody>
          <a:bodyPr/>
          <a:lstStyle/>
          <a:p>
            <a:r>
              <a:rPr lang="en-GB" b="1" dirty="0"/>
              <a:t>By the end of this session you should be able to:</a:t>
            </a:r>
          </a:p>
          <a:p>
            <a:pPr>
              <a:buFontTx/>
              <a:buChar char="-"/>
            </a:pPr>
            <a:r>
              <a:rPr lang="en-GB" dirty="0"/>
              <a:t>Explain the aim of the module</a:t>
            </a:r>
          </a:p>
          <a:p>
            <a:pPr>
              <a:buFontTx/>
              <a:buChar char="-"/>
            </a:pPr>
            <a:r>
              <a:rPr lang="en-GB" dirty="0"/>
              <a:t>Explain the assessment requirements</a:t>
            </a:r>
          </a:p>
          <a:p>
            <a:pPr>
              <a:buFontTx/>
              <a:buChar char="-"/>
            </a:pPr>
            <a:r>
              <a:rPr lang="en-GB" dirty="0"/>
              <a:t>Identify the effect of some common drugs and alcohol on individuals </a:t>
            </a:r>
          </a:p>
        </p:txBody>
      </p:sp>
    </p:spTree>
    <p:extLst>
      <p:ext uri="{BB962C8B-B14F-4D97-AF65-F5344CB8AC3E}">
        <p14:creationId xmlns:p14="http://schemas.microsoft.com/office/powerpoint/2010/main" val="1365684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B1E3-D0E4-E7AB-4A27-0C3186B68509}"/>
              </a:ext>
            </a:extLst>
          </p:cNvPr>
          <p:cNvSpPr>
            <a:spLocks noGrp="1"/>
          </p:cNvSpPr>
          <p:nvPr>
            <p:ph type="title"/>
          </p:nvPr>
        </p:nvSpPr>
        <p:spPr/>
        <p:txBody>
          <a:bodyPr/>
          <a:lstStyle/>
          <a:p>
            <a:r>
              <a:rPr lang="en-GB" dirty="0"/>
              <a:t>Aim of the module</a:t>
            </a:r>
          </a:p>
        </p:txBody>
      </p:sp>
      <p:pic>
        <p:nvPicPr>
          <p:cNvPr id="5" name="Content Placeholder 4">
            <a:extLst>
              <a:ext uri="{FF2B5EF4-FFF2-40B4-BE49-F238E27FC236}">
                <a16:creationId xmlns:a16="http://schemas.microsoft.com/office/drawing/2014/main" id="{90D5005B-15BB-E3AF-C1B4-7845B8CEF025}"/>
              </a:ext>
            </a:extLst>
          </p:cNvPr>
          <p:cNvPicPr>
            <a:picLocks noGrp="1" noChangeAspect="1"/>
          </p:cNvPicPr>
          <p:nvPr>
            <p:ph idx="1"/>
          </p:nvPr>
        </p:nvPicPr>
        <p:blipFill>
          <a:blip r:embed="rId2"/>
          <a:stretch>
            <a:fillRect/>
          </a:stretch>
        </p:blipFill>
        <p:spPr>
          <a:xfrm>
            <a:off x="250616" y="1871663"/>
            <a:ext cx="11462987" cy="437911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7636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640C7-9D10-C015-44B0-B3D67AE5D0CD}"/>
              </a:ext>
            </a:extLst>
          </p:cNvPr>
          <p:cNvSpPr>
            <a:spLocks noGrp="1"/>
          </p:cNvSpPr>
          <p:nvPr>
            <p:ph type="title"/>
          </p:nvPr>
        </p:nvSpPr>
        <p:spPr>
          <a:xfrm>
            <a:off x="429768" y="411480"/>
            <a:ext cx="11201400" cy="1106424"/>
          </a:xfrm>
        </p:spPr>
        <p:txBody>
          <a:bodyPr>
            <a:normAutofit/>
          </a:bodyPr>
          <a:lstStyle/>
          <a:p>
            <a:r>
              <a:rPr lang="en-GB" sz="3600"/>
              <a:t>CONTENT WARNING</a:t>
            </a:r>
          </a:p>
        </p:txBody>
      </p:sp>
      <p:sp>
        <p:nvSpPr>
          <p:cNvPr id="11" name="Rectangle 10">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77C02DA-D7B9-7305-4D12-140C27703EB9}"/>
              </a:ext>
            </a:extLst>
          </p:cNvPr>
          <p:cNvPicPr>
            <a:picLocks noChangeAspect="1"/>
          </p:cNvPicPr>
          <p:nvPr/>
        </p:nvPicPr>
        <p:blipFill>
          <a:blip r:embed="rId2"/>
          <a:srcRect l="745" r="557" b="2"/>
          <a:stretch/>
        </p:blipFill>
        <p:spPr>
          <a:xfrm>
            <a:off x="429768" y="1721922"/>
            <a:ext cx="6704891" cy="4520559"/>
          </a:xfrm>
          <a:prstGeom prst="rect">
            <a:avLst/>
          </a:prstGeom>
        </p:spPr>
      </p:pic>
      <p:sp useBgFill="1">
        <p:nvSpPr>
          <p:cNvPr id="13" name="Rectangle 12">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CD6AD4-D18E-A617-11BB-AA10A623F679}"/>
              </a:ext>
            </a:extLst>
          </p:cNvPr>
          <p:cNvSpPr>
            <a:spLocks noGrp="1"/>
          </p:cNvSpPr>
          <p:nvPr>
            <p:ph idx="1"/>
          </p:nvPr>
        </p:nvSpPr>
        <p:spPr>
          <a:xfrm>
            <a:off x="7938752" y="2020824"/>
            <a:ext cx="3455097" cy="3959352"/>
          </a:xfrm>
        </p:spPr>
        <p:txBody>
          <a:bodyPr anchor="ctr">
            <a:normAutofit lnSpcReduction="10000"/>
          </a:bodyPr>
          <a:lstStyle/>
          <a:p>
            <a:pPr marL="0" indent="0" algn="ctr">
              <a:buNone/>
            </a:pPr>
            <a:r>
              <a:rPr lang="en-GB" sz="2800" dirty="0"/>
              <a:t>Due to the nature of this module, some content is sensitive and may cause distress. If you feel the need to leave the room at any time, then please do so.</a:t>
            </a:r>
          </a:p>
          <a:p>
            <a:pPr marL="0" indent="0">
              <a:buNone/>
            </a:pPr>
            <a:endParaRPr lang="en-GB" sz="1700" dirty="0"/>
          </a:p>
        </p:txBody>
      </p:sp>
    </p:spTree>
    <p:extLst>
      <p:ext uri="{BB962C8B-B14F-4D97-AF65-F5344CB8AC3E}">
        <p14:creationId xmlns:p14="http://schemas.microsoft.com/office/powerpoint/2010/main" val="3104683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6">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D998FF-46B6-4FB9-8F26-8EFD3DD52A26}"/>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a:t>Assessment</a:t>
            </a:r>
          </a:p>
        </p:txBody>
      </p:sp>
      <p:sp>
        <p:nvSpPr>
          <p:cNvPr id="21" name="Rectangle: Rounded Corners 20">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8" name="TextBox 7">
            <a:extLst>
              <a:ext uri="{FF2B5EF4-FFF2-40B4-BE49-F238E27FC236}">
                <a16:creationId xmlns:a16="http://schemas.microsoft.com/office/drawing/2014/main" id="{AC758C77-CC3E-53A8-76BB-A0A4622BE789}"/>
              </a:ext>
            </a:extLst>
          </p:cNvPr>
          <p:cNvSpPr txBox="1"/>
          <p:nvPr/>
        </p:nvSpPr>
        <p:spPr>
          <a:xfrm>
            <a:off x="2615738" y="1263807"/>
            <a:ext cx="6960524" cy="598516"/>
          </a:xfrm>
          <a:prstGeom prst="rect">
            <a:avLst/>
          </a:prstGeom>
        </p:spPr>
        <p:txBody>
          <a:bodyPr vert="horz" lIns="91440" tIns="45720" rIns="91440" bIns="45720" rtlCol="0" anchor="ctr">
            <a:normAutofit/>
          </a:bodyPr>
          <a:lstStyle/>
          <a:p>
            <a:pPr algn="ctr">
              <a:lnSpc>
                <a:spcPct val="110000"/>
              </a:lnSpc>
              <a:spcBef>
                <a:spcPts val="1000"/>
              </a:spcBef>
            </a:pPr>
            <a:r>
              <a:rPr lang="en-US" sz="2000">
                <a:solidFill>
                  <a:schemeClr val="bg1"/>
                </a:solidFill>
              </a:rPr>
              <a:t>Lets take a look at the brief……</a:t>
            </a:r>
          </a:p>
        </p:txBody>
      </p:sp>
      <p:pic>
        <p:nvPicPr>
          <p:cNvPr id="7" name="Picture 6">
            <a:extLst>
              <a:ext uri="{FF2B5EF4-FFF2-40B4-BE49-F238E27FC236}">
                <a16:creationId xmlns:a16="http://schemas.microsoft.com/office/drawing/2014/main" id="{FB2914E2-358B-1434-2A73-0BAED1DD75D9}"/>
              </a:ext>
            </a:extLst>
          </p:cNvPr>
          <p:cNvPicPr>
            <a:picLocks noChangeAspect="1"/>
          </p:cNvPicPr>
          <p:nvPr/>
        </p:nvPicPr>
        <p:blipFill rotWithShape="1">
          <a:blip r:embed="rId2"/>
          <a:srcRect l="24279" t="19877" r="26532" b="6749"/>
          <a:stretch/>
        </p:blipFill>
        <p:spPr>
          <a:xfrm>
            <a:off x="1126521" y="2139484"/>
            <a:ext cx="4114230" cy="4096512"/>
          </a:xfrm>
          <a:prstGeom prst="rect">
            <a:avLst/>
          </a:prstGeom>
        </p:spPr>
      </p:pic>
      <p:pic>
        <p:nvPicPr>
          <p:cNvPr id="5" name="Content Placeholder 4">
            <a:extLst>
              <a:ext uri="{FF2B5EF4-FFF2-40B4-BE49-F238E27FC236}">
                <a16:creationId xmlns:a16="http://schemas.microsoft.com/office/drawing/2014/main" id="{7EFBD43B-923A-316F-34CB-EC2E013B8672}"/>
              </a:ext>
            </a:extLst>
          </p:cNvPr>
          <p:cNvPicPr>
            <a:picLocks noGrp="1" noChangeAspect="1"/>
          </p:cNvPicPr>
          <p:nvPr>
            <p:ph idx="1"/>
          </p:nvPr>
        </p:nvPicPr>
        <p:blipFill>
          <a:blip r:embed="rId3"/>
          <a:stretch>
            <a:fillRect/>
          </a:stretch>
        </p:blipFill>
        <p:spPr>
          <a:xfrm>
            <a:off x="6210302" y="3348321"/>
            <a:ext cx="5596128" cy="1678838"/>
          </a:xfrm>
          <a:prstGeom prst="rect">
            <a:avLst/>
          </a:prstGeom>
        </p:spPr>
      </p:pic>
    </p:spTree>
    <p:extLst>
      <p:ext uri="{BB962C8B-B14F-4D97-AF65-F5344CB8AC3E}">
        <p14:creationId xmlns:p14="http://schemas.microsoft.com/office/powerpoint/2010/main" val="2529604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1D660-F7FA-73F0-E9AE-F2EAA5D7AC50}"/>
              </a:ext>
            </a:extLst>
          </p:cNvPr>
          <p:cNvSpPr>
            <a:spLocks noGrp="1"/>
          </p:cNvSpPr>
          <p:nvPr>
            <p:ph type="title"/>
          </p:nvPr>
        </p:nvSpPr>
        <p:spPr>
          <a:xfrm>
            <a:off x="1011936" y="192142"/>
            <a:ext cx="10168128" cy="1179576"/>
          </a:xfrm>
        </p:spPr>
        <p:txBody>
          <a:bodyPr/>
          <a:lstStyle/>
          <a:p>
            <a:r>
              <a:rPr lang="en-GB" dirty="0"/>
              <a:t>Scheme of work</a:t>
            </a:r>
          </a:p>
        </p:txBody>
      </p:sp>
      <p:pic>
        <p:nvPicPr>
          <p:cNvPr id="5" name="Content Placeholder 4">
            <a:extLst>
              <a:ext uri="{FF2B5EF4-FFF2-40B4-BE49-F238E27FC236}">
                <a16:creationId xmlns:a16="http://schemas.microsoft.com/office/drawing/2014/main" id="{DB0A3130-98C4-CCE2-CD56-22ADA69FA5A9}"/>
              </a:ext>
            </a:extLst>
          </p:cNvPr>
          <p:cNvPicPr>
            <a:picLocks noGrp="1" noChangeAspect="1"/>
          </p:cNvPicPr>
          <p:nvPr>
            <p:ph idx="1"/>
          </p:nvPr>
        </p:nvPicPr>
        <p:blipFill rotWithShape="1">
          <a:blip r:embed="rId2"/>
          <a:srcRect l="24102" t="20326" r="28842" b="12570"/>
          <a:stretch/>
        </p:blipFill>
        <p:spPr>
          <a:xfrm>
            <a:off x="3685030" y="1371718"/>
            <a:ext cx="5673281" cy="539350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372757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1AEE44-0804-3248-F383-A31EDF885C3F}"/>
              </a:ext>
            </a:extLst>
          </p:cNvPr>
          <p:cNvSpPr>
            <a:spLocks noGrp="1"/>
          </p:cNvSpPr>
          <p:nvPr>
            <p:ph type="title"/>
          </p:nvPr>
        </p:nvSpPr>
        <p:spPr>
          <a:xfrm>
            <a:off x="1051560" y="586822"/>
            <a:ext cx="3538728" cy="1645920"/>
          </a:xfrm>
        </p:spPr>
        <p:txBody>
          <a:bodyPr vert="horz" lIns="91440" tIns="45720" rIns="91440" bIns="45720" rtlCol="0" anchor="ctr">
            <a:normAutofit/>
          </a:bodyPr>
          <a:lstStyle/>
          <a:p>
            <a:r>
              <a:rPr lang="en-US" sz="3200"/>
              <a:t>Online resource list </a:t>
            </a:r>
          </a:p>
        </p:txBody>
      </p:sp>
      <p:sp>
        <p:nvSpPr>
          <p:cNvPr id="16" name="Rectangle 15">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140521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F475B52D-E7C1-8774-1D2A-F4E07CC86BA3}"/>
              </a:ext>
            </a:extLst>
          </p:cNvPr>
          <p:cNvSpPr txBox="1"/>
          <p:nvPr/>
        </p:nvSpPr>
        <p:spPr>
          <a:xfrm>
            <a:off x="5349240" y="586822"/>
            <a:ext cx="6007608" cy="1645920"/>
          </a:xfrm>
          <a:prstGeom prst="rect">
            <a:avLst/>
          </a:prstGeom>
        </p:spPr>
        <p:txBody>
          <a:bodyPr vert="horz" lIns="91440" tIns="45720" rIns="91440" bIns="45720" rtlCol="0" anchor="ctr">
            <a:normAutofit/>
          </a:bodyPr>
          <a:lstStyle/>
          <a:p>
            <a:pPr indent="-228600">
              <a:lnSpc>
                <a:spcPct val="110000"/>
              </a:lnSpc>
              <a:spcAft>
                <a:spcPts val="600"/>
              </a:spcAft>
              <a:buFont typeface="Arial" panose="020B0604020202020204" pitchFamily="34" charset="0"/>
              <a:buChar char="•"/>
            </a:pPr>
            <a:r>
              <a:rPr lang="en-US"/>
              <a:t>HINT</a:t>
            </a:r>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r>
              <a:rPr lang="en-US"/>
              <a:t>Make good use of journal articles to help expand your research</a:t>
            </a:r>
          </a:p>
        </p:txBody>
      </p:sp>
      <p:pic>
        <p:nvPicPr>
          <p:cNvPr id="6" name="Picture 5">
            <a:extLst>
              <a:ext uri="{FF2B5EF4-FFF2-40B4-BE49-F238E27FC236}">
                <a16:creationId xmlns:a16="http://schemas.microsoft.com/office/drawing/2014/main" id="{5867AA4A-F7AC-D099-8975-D48F272C530E}"/>
              </a:ext>
            </a:extLst>
          </p:cNvPr>
          <p:cNvPicPr>
            <a:picLocks noChangeAspect="1"/>
          </p:cNvPicPr>
          <p:nvPr/>
        </p:nvPicPr>
        <p:blipFill>
          <a:blip r:embed="rId2"/>
          <a:stretch>
            <a:fillRect/>
          </a:stretch>
        </p:blipFill>
        <p:spPr>
          <a:xfrm>
            <a:off x="755571" y="2729397"/>
            <a:ext cx="5085932" cy="3483864"/>
          </a:xfrm>
          <a:prstGeom prst="rect">
            <a:avLst/>
          </a:prstGeom>
        </p:spPr>
      </p:pic>
      <p:pic>
        <p:nvPicPr>
          <p:cNvPr id="5" name="Content Placeholder 4">
            <a:extLst>
              <a:ext uri="{FF2B5EF4-FFF2-40B4-BE49-F238E27FC236}">
                <a16:creationId xmlns:a16="http://schemas.microsoft.com/office/drawing/2014/main" id="{E2740E86-9EFA-B265-24FC-E51CA7741962}"/>
              </a:ext>
            </a:extLst>
          </p:cNvPr>
          <p:cNvPicPr>
            <a:picLocks noGrp="1" noChangeAspect="1"/>
          </p:cNvPicPr>
          <p:nvPr>
            <p:ph idx="1"/>
          </p:nvPr>
        </p:nvPicPr>
        <p:blipFill rotWithShape="1">
          <a:blip r:embed="rId3"/>
          <a:srcRect t="11429" r="3754" b="4897"/>
          <a:stretch/>
        </p:blipFill>
        <p:spPr>
          <a:xfrm>
            <a:off x="6198781" y="2868783"/>
            <a:ext cx="5523082" cy="3205092"/>
          </a:xfrm>
          <a:prstGeom prst="rect">
            <a:avLst/>
          </a:prstGeom>
        </p:spPr>
      </p:pic>
    </p:spTree>
    <p:extLst>
      <p:ext uri="{BB962C8B-B14F-4D97-AF65-F5344CB8AC3E}">
        <p14:creationId xmlns:p14="http://schemas.microsoft.com/office/powerpoint/2010/main" val="2492756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A3DDF-429B-4B4D-9C20-55213E797F4D}"/>
              </a:ext>
            </a:extLst>
          </p:cNvPr>
          <p:cNvSpPr>
            <a:spLocks noGrp="1"/>
          </p:cNvSpPr>
          <p:nvPr>
            <p:ph type="ctrTitle"/>
          </p:nvPr>
        </p:nvSpPr>
        <p:spPr>
          <a:xfrm>
            <a:off x="6585881" y="2019720"/>
            <a:ext cx="4805996" cy="3476728"/>
          </a:xfrm>
        </p:spPr>
        <p:txBody>
          <a:bodyPr anchor="t">
            <a:normAutofit fontScale="90000"/>
          </a:bodyPr>
          <a:lstStyle/>
          <a:p>
            <a:r>
              <a:rPr lang="en-GB" sz="5400" dirty="0">
                <a:solidFill>
                  <a:srgbClr val="000000"/>
                </a:solidFill>
              </a:rPr>
              <a:t>Drugs -</a:t>
            </a:r>
            <a:br>
              <a:rPr lang="en-GB" sz="5400" dirty="0">
                <a:solidFill>
                  <a:srgbClr val="000000"/>
                </a:solidFill>
              </a:rPr>
            </a:br>
            <a:r>
              <a:rPr lang="en-GB" sz="5400" dirty="0">
                <a:solidFill>
                  <a:srgbClr val="000000"/>
                </a:solidFill>
              </a:rPr>
              <a:t>Types, effects and Consequences</a:t>
            </a:r>
          </a:p>
        </p:txBody>
      </p:sp>
      <p:pic>
        <p:nvPicPr>
          <p:cNvPr id="4" name="Picture 3">
            <a:extLst>
              <a:ext uri="{FF2B5EF4-FFF2-40B4-BE49-F238E27FC236}">
                <a16:creationId xmlns:a16="http://schemas.microsoft.com/office/drawing/2014/main" id="{E2D10107-5D12-45A6-8CE5-2BE58AA672C7}"/>
              </a:ext>
            </a:extLst>
          </p:cNvPr>
          <p:cNvPicPr>
            <a:picLocks noChangeAspect="1"/>
          </p:cNvPicPr>
          <p:nvPr/>
        </p:nvPicPr>
        <p:blipFill rotWithShape="1">
          <a:blip r:embed="rId3">
            <a:alphaModFix/>
          </a:blip>
          <a:srcRect l="41994" r="1"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021344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179" name="Rectangle 717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81" name="Rectangle 7180">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0" name="Rectangle 2">
            <a:extLst>
              <a:ext uri="{FF2B5EF4-FFF2-40B4-BE49-F238E27FC236}">
                <a16:creationId xmlns:a16="http://schemas.microsoft.com/office/drawing/2014/main" id="{4CF156ED-F852-49CD-9176-85FDB03AF3B7}"/>
              </a:ext>
            </a:extLst>
          </p:cNvPr>
          <p:cNvSpPr>
            <a:spLocks noGrp="1" noChangeArrowheads="1"/>
          </p:cNvSpPr>
          <p:nvPr>
            <p:ph type="title"/>
          </p:nvPr>
        </p:nvSpPr>
        <p:spPr>
          <a:xfrm>
            <a:off x="1115568" y="548640"/>
            <a:ext cx="10168128" cy="1179576"/>
          </a:xfrm>
        </p:spPr>
        <p:txBody>
          <a:bodyPr vert="horz" lIns="91440" tIns="45720" rIns="91440" bIns="45720" rtlCol="0" anchor="ctr">
            <a:normAutofit/>
          </a:bodyPr>
          <a:lstStyle/>
          <a:p>
            <a:r>
              <a:rPr lang="en-US" b="0" i="0">
                <a:effectLst/>
              </a:rPr>
              <a:t>UK laws controlling drug use</a:t>
            </a:r>
            <a:endParaRPr lang="en-US" altLang="en-US"/>
          </a:p>
        </p:txBody>
      </p:sp>
      <p:sp>
        <p:nvSpPr>
          <p:cNvPr id="7183" name="Rectangle 7182">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1" name="Picture 4" descr="R:\SWPKDIVLDSEPF\Shared\Pre-join\Images\legislation.bmp">
            <a:extLst>
              <a:ext uri="{FF2B5EF4-FFF2-40B4-BE49-F238E27FC236}">
                <a16:creationId xmlns:a16="http://schemas.microsoft.com/office/drawing/2014/main" id="{72547544-4735-4FC7-AAAE-1C88372314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614" r="-2" b="8873"/>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Box 1">
            <a:extLst>
              <a:ext uri="{FF2B5EF4-FFF2-40B4-BE49-F238E27FC236}">
                <a16:creationId xmlns:a16="http://schemas.microsoft.com/office/drawing/2014/main" id="{1171FB42-C728-45A3-A015-1E2EA2091F9B}"/>
              </a:ext>
            </a:extLst>
          </p:cNvPr>
          <p:cNvSpPr txBox="1">
            <a:spLocks noChangeArrowheads="1"/>
          </p:cNvSpPr>
          <p:nvPr/>
        </p:nvSpPr>
        <p:spPr bwMode="auto">
          <a:xfrm>
            <a:off x="7411453" y="2478024"/>
            <a:ext cx="3872243" cy="36941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11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r>
              <a:rPr lang="en-US" sz="2800" b="1" i="0" u="none" strike="noStrike" dirty="0">
                <a:solidFill>
                  <a:schemeClr val="tx1"/>
                </a:solidFill>
                <a:effectLst/>
                <a:latin typeface="+mn-lt"/>
                <a:ea typeface="+mn-ea"/>
                <a:hlinkClick r:id="rId4"/>
              </a:rPr>
              <a:t>The Misuse of Drugs Act (1971)</a:t>
            </a:r>
            <a:r>
              <a:rPr lang="en-US" sz="2800" b="0" i="0" dirty="0">
                <a:solidFill>
                  <a:schemeClr val="tx1"/>
                </a:solidFill>
                <a:effectLst/>
                <a:latin typeface="+mn-lt"/>
                <a:ea typeface="+mn-ea"/>
              </a:rPr>
              <a:t>, </a:t>
            </a:r>
          </a:p>
          <a:p>
            <a:pPr indent="-228600">
              <a:lnSpc>
                <a:spcPct val="110000"/>
              </a:lnSpc>
              <a:spcBef>
                <a:spcPct val="0"/>
              </a:spcBef>
              <a:spcAft>
                <a:spcPts val="600"/>
              </a:spcAft>
              <a:buFont typeface="Arial" panose="020B0604020202020204" pitchFamily="34" charset="0"/>
              <a:buChar char="•"/>
            </a:pPr>
            <a:r>
              <a:rPr lang="en-US" sz="2800" b="1" i="0" u="none" strike="noStrike" dirty="0">
                <a:solidFill>
                  <a:schemeClr val="tx1"/>
                </a:solidFill>
                <a:effectLst/>
                <a:latin typeface="+mn-lt"/>
                <a:ea typeface="+mn-ea"/>
                <a:hlinkClick r:id="rId5"/>
              </a:rPr>
              <a:t>The Medicines Act (1968)</a:t>
            </a:r>
            <a:r>
              <a:rPr lang="en-US" sz="2800" b="0" i="0" dirty="0">
                <a:solidFill>
                  <a:schemeClr val="tx1"/>
                </a:solidFill>
                <a:effectLst/>
                <a:latin typeface="+mn-lt"/>
                <a:ea typeface="+mn-ea"/>
              </a:rPr>
              <a:t> </a:t>
            </a:r>
          </a:p>
          <a:p>
            <a:pPr indent="-228600">
              <a:lnSpc>
                <a:spcPct val="110000"/>
              </a:lnSpc>
              <a:spcBef>
                <a:spcPct val="0"/>
              </a:spcBef>
              <a:spcAft>
                <a:spcPts val="600"/>
              </a:spcAft>
              <a:buFont typeface="Arial" panose="020B0604020202020204" pitchFamily="34" charset="0"/>
              <a:buChar char="•"/>
            </a:pPr>
            <a:r>
              <a:rPr lang="en-US" sz="2800" b="1" i="0" u="none" strike="noStrike" dirty="0">
                <a:solidFill>
                  <a:schemeClr val="tx1"/>
                </a:solidFill>
                <a:effectLst/>
                <a:latin typeface="+mn-lt"/>
                <a:ea typeface="+mn-ea"/>
                <a:hlinkClick r:id="rId6"/>
              </a:rPr>
              <a:t>The Psychoactive Substances Act (2016)</a:t>
            </a:r>
            <a:endParaRPr lang="en-US" altLang="en-US" sz="2800" dirty="0">
              <a:solidFill>
                <a:schemeClr val="tx1"/>
              </a:solidFill>
              <a:latin typeface="+mn-lt"/>
              <a:ea typeface="+mn-e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EFF12D-E30B-36FE-E877-ED4A7AF311FE}"/>
              </a:ext>
            </a:extLst>
          </p:cNvPr>
          <p:cNvSpPr>
            <a:spLocks noGrp="1"/>
          </p:cNvSpPr>
          <p:nvPr>
            <p:ph type="title"/>
          </p:nvPr>
        </p:nvSpPr>
        <p:spPr>
          <a:xfrm>
            <a:off x="841247" y="978619"/>
            <a:ext cx="3410712" cy="1106424"/>
          </a:xfrm>
        </p:spPr>
        <p:txBody>
          <a:bodyPr>
            <a:normAutofit fontScale="90000"/>
          </a:bodyPr>
          <a:lstStyle/>
          <a:p>
            <a:pPr algn="ctr"/>
            <a:br>
              <a:rPr lang="en-GB" sz="3100" b="1" i="0" dirty="0">
                <a:effectLst/>
                <a:latin typeface="Lato" panose="020F0502020204030203" pitchFamily="34" charset="0"/>
              </a:rPr>
            </a:br>
            <a:r>
              <a:rPr lang="en-GB" sz="3100" b="1" i="0" dirty="0">
                <a:effectLst/>
                <a:latin typeface="Lato" panose="020F0502020204030203" pitchFamily="34" charset="0"/>
              </a:rPr>
              <a:t>The Misuse of Drugs Act 1971</a:t>
            </a:r>
            <a:br>
              <a:rPr lang="en-GB" sz="1800" b="1" i="0" dirty="0">
                <a:effectLst/>
                <a:latin typeface="Lato" panose="020F0502020204030203" pitchFamily="34" charset="0"/>
              </a:rPr>
            </a:br>
            <a:endParaRPr lang="en-GB" sz="1800" dirty="0"/>
          </a:p>
        </p:txBody>
      </p:sp>
      <p:sp>
        <p:nvSpPr>
          <p:cNvPr id="24" name="Rectangle 2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F315CDB-F676-7BAF-0A65-34D753E7C735}"/>
              </a:ext>
            </a:extLst>
          </p:cNvPr>
          <p:cNvSpPr>
            <a:spLocks noGrp="1"/>
          </p:cNvSpPr>
          <p:nvPr>
            <p:ph idx="1"/>
          </p:nvPr>
        </p:nvSpPr>
        <p:spPr>
          <a:xfrm>
            <a:off x="841248" y="2252870"/>
            <a:ext cx="3412219" cy="3560251"/>
          </a:xfrm>
        </p:spPr>
        <p:txBody>
          <a:bodyPr>
            <a:normAutofit/>
          </a:bodyPr>
          <a:lstStyle/>
          <a:p>
            <a:r>
              <a:rPr lang="en-GB" sz="1700" dirty="0">
                <a:latin typeface="Open Sans" panose="020B0606030504020204" pitchFamily="34" charset="0"/>
              </a:rPr>
              <a:t>The law to cover the use of ‘Controlled’ drugs – drugs that have no medical use.</a:t>
            </a:r>
          </a:p>
          <a:p>
            <a:r>
              <a:rPr lang="en-GB" sz="1700" b="0" i="0" dirty="0">
                <a:effectLst/>
                <a:latin typeface="Open Sans" panose="020B0606030504020204" pitchFamily="34" charset="0"/>
              </a:rPr>
              <a:t>The law defines a series of offences including: </a:t>
            </a:r>
          </a:p>
          <a:p>
            <a:pPr lvl="1"/>
            <a:r>
              <a:rPr lang="en-GB" sz="1700" b="0" i="0" dirty="0">
                <a:effectLst/>
                <a:latin typeface="Open Sans" panose="020B0606030504020204" pitchFamily="34" charset="0"/>
              </a:rPr>
              <a:t>unlawful supply</a:t>
            </a:r>
          </a:p>
          <a:p>
            <a:pPr lvl="1"/>
            <a:r>
              <a:rPr lang="en-GB" sz="1700" b="0" i="0" dirty="0">
                <a:effectLst/>
                <a:latin typeface="Open Sans" panose="020B0606030504020204" pitchFamily="34" charset="0"/>
              </a:rPr>
              <a:t>intent to supply</a:t>
            </a:r>
          </a:p>
          <a:p>
            <a:pPr lvl="1"/>
            <a:r>
              <a:rPr lang="en-GB" sz="1700" b="0" i="0" dirty="0">
                <a:effectLst/>
                <a:latin typeface="Open Sans" panose="020B0606030504020204" pitchFamily="34" charset="0"/>
              </a:rPr>
              <a:t>import or export </a:t>
            </a:r>
          </a:p>
          <a:p>
            <a:pPr lvl="1"/>
            <a:r>
              <a:rPr lang="en-GB" sz="1700" b="0" i="0" dirty="0">
                <a:effectLst/>
                <a:latin typeface="Open Sans" panose="020B0606030504020204" pitchFamily="34" charset="0"/>
              </a:rPr>
              <a:t>unlawful production</a:t>
            </a:r>
          </a:p>
          <a:p>
            <a:endParaRPr lang="en-GB" sz="1700" dirty="0"/>
          </a:p>
        </p:txBody>
      </p:sp>
      <p:pic>
        <p:nvPicPr>
          <p:cNvPr id="4" name="Picture 2" descr="R:\SWPKDIVLDSEPF\Shared\Pre-join\Images\heroin.jpg">
            <a:extLst>
              <a:ext uri="{FF2B5EF4-FFF2-40B4-BE49-F238E27FC236}">
                <a16:creationId xmlns:a16="http://schemas.microsoft.com/office/drawing/2014/main" id="{4D348816-83C1-B80B-AAF1-8E258D8A93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49" r="15120" b="-3"/>
          <a:stretch/>
        </p:blipFill>
        <p:spPr bwMode="auto">
          <a:xfrm>
            <a:off x="5805561" y="630936"/>
            <a:ext cx="5286990" cy="54955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8838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5B830-3A09-4CDA-860A-41CA62437185}"/>
              </a:ext>
            </a:extLst>
          </p:cNvPr>
          <p:cNvSpPr>
            <a:spLocks noGrp="1"/>
          </p:cNvSpPr>
          <p:nvPr>
            <p:ph type="title"/>
          </p:nvPr>
        </p:nvSpPr>
        <p:spPr>
          <a:xfrm>
            <a:off x="1137034" y="609597"/>
            <a:ext cx="9392421" cy="1330841"/>
          </a:xfrm>
        </p:spPr>
        <p:txBody>
          <a:bodyPr>
            <a:normAutofit/>
          </a:bodyPr>
          <a:lstStyle/>
          <a:p>
            <a:r>
              <a:rPr lang="en-GB" dirty="0"/>
              <a:t>The Psychoactive Substances Act 2016</a:t>
            </a:r>
          </a:p>
        </p:txBody>
      </p:sp>
      <p:sp>
        <p:nvSpPr>
          <p:cNvPr id="3" name="Content Placeholder 2">
            <a:extLst>
              <a:ext uri="{FF2B5EF4-FFF2-40B4-BE49-F238E27FC236}">
                <a16:creationId xmlns:a16="http://schemas.microsoft.com/office/drawing/2014/main" id="{65E35C31-7CF4-48E1-B00A-5CE6B309BB9F}"/>
              </a:ext>
            </a:extLst>
          </p:cNvPr>
          <p:cNvSpPr>
            <a:spLocks noGrp="1"/>
          </p:cNvSpPr>
          <p:nvPr>
            <p:ph idx="1"/>
          </p:nvPr>
        </p:nvSpPr>
        <p:spPr>
          <a:xfrm>
            <a:off x="772396" y="2147746"/>
            <a:ext cx="6048578" cy="4493345"/>
          </a:xfrm>
        </p:spPr>
        <p:txBody>
          <a:bodyPr>
            <a:normAutofit fontScale="92500" lnSpcReduction="10000"/>
          </a:bodyPr>
          <a:lstStyle/>
          <a:p>
            <a:pPr marL="0" indent="0">
              <a:buNone/>
            </a:pPr>
            <a:r>
              <a:rPr lang="en-GB" sz="2000" b="1" dirty="0"/>
              <a:t>To control the ‘legal highs’ </a:t>
            </a:r>
          </a:p>
          <a:p>
            <a:pPr marL="0" indent="0">
              <a:buNone/>
            </a:pPr>
            <a:r>
              <a:rPr lang="en-GB" sz="2000" dirty="0"/>
              <a:t>Offence to produce, supply, possess, make, import or export psychoactive substances or any substance intended for human consumption that is capable of producing a psychoactive effect.</a:t>
            </a:r>
          </a:p>
          <a:p>
            <a:r>
              <a:rPr lang="en-GB" sz="2000" dirty="0"/>
              <a:t>Control legal highs that produces effects that is associated with controlled drugs:</a:t>
            </a:r>
          </a:p>
          <a:p>
            <a:r>
              <a:rPr lang="en-GB" sz="2000" dirty="0"/>
              <a:t>hallucinations</a:t>
            </a:r>
          </a:p>
          <a:p>
            <a:r>
              <a:rPr lang="en-GB" sz="2000" dirty="0"/>
              <a:t>changes in alertness</a:t>
            </a:r>
          </a:p>
          <a:p>
            <a:r>
              <a:rPr lang="en-GB" sz="2000" dirty="0"/>
              <a:t>perception of time and space</a:t>
            </a:r>
          </a:p>
          <a:p>
            <a:r>
              <a:rPr lang="en-GB" sz="2000" dirty="0"/>
              <a:t>mood or empathy with others</a:t>
            </a:r>
          </a:p>
          <a:p>
            <a:r>
              <a:rPr lang="en-GB" sz="2000" dirty="0"/>
              <a:t>drowsiness</a:t>
            </a:r>
          </a:p>
          <a:p>
            <a:pPr marL="0" indent="0">
              <a:buNone/>
            </a:pPr>
            <a:endParaRPr lang="en-GB" sz="1700" dirty="0"/>
          </a:p>
        </p:txBody>
      </p:sp>
      <p:pic>
        <p:nvPicPr>
          <p:cNvPr id="5" name="Picture 4">
            <a:extLst>
              <a:ext uri="{FF2B5EF4-FFF2-40B4-BE49-F238E27FC236}">
                <a16:creationId xmlns:a16="http://schemas.microsoft.com/office/drawing/2014/main" id="{71271858-D76A-54E2-53FE-C85EF2CD4601}"/>
              </a:ext>
            </a:extLst>
          </p:cNvPr>
          <p:cNvPicPr>
            <a:picLocks noChangeAspect="1"/>
          </p:cNvPicPr>
          <p:nvPr/>
        </p:nvPicPr>
        <p:blipFill>
          <a:blip r:embed="rId3"/>
          <a:stretch>
            <a:fillRect/>
          </a:stretch>
        </p:blipFill>
        <p:spPr>
          <a:xfrm>
            <a:off x="7876742" y="2257667"/>
            <a:ext cx="3624128" cy="3755915"/>
          </a:xfrm>
          <a:prstGeom prst="rect">
            <a:avLst/>
          </a:prstGeom>
        </p:spPr>
      </p:pic>
    </p:spTree>
    <p:extLst>
      <p:ext uri="{BB962C8B-B14F-4D97-AF65-F5344CB8AC3E}">
        <p14:creationId xmlns:p14="http://schemas.microsoft.com/office/powerpoint/2010/main" val="4098772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Box 4">
            <a:extLst>
              <a:ext uri="{FF2B5EF4-FFF2-40B4-BE49-F238E27FC236}">
                <a16:creationId xmlns:a16="http://schemas.microsoft.com/office/drawing/2014/main" id="{F816D963-B6CE-4E3F-97E3-E817C72BC956}"/>
              </a:ext>
            </a:extLst>
          </p:cNvPr>
          <p:cNvSpPr txBox="1">
            <a:spLocks noChangeArrowheads="1"/>
          </p:cNvSpPr>
          <p:nvPr/>
        </p:nvSpPr>
        <p:spPr bwMode="auto">
          <a:xfrm>
            <a:off x="5894962" y="479493"/>
            <a:ext cx="5458838" cy="132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400" kern="1200">
                <a:solidFill>
                  <a:schemeClr val="tx1"/>
                </a:solidFill>
                <a:latin typeface="+mj-lt"/>
                <a:ea typeface="+mj-ea"/>
                <a:cs typeface="+mj-cs"/>
              </a:rPr>
              <a:t>Classification of Controlled Drugs</a:t>
            </a:r>
          </a:p>
        </p:txBody>
      </p:sp>
      <p:pic>
        <p:nvPicPr>
          <p:cNvPr id="13314" name="Picture 2" descr="drugs 1a">
            <a:extLst>
              <a:ext uri="{FF2B5EF4-FFF2-40B4-BE49-F238E27FC236}">
                <a16:creationId xmlns:a16="http://schemas.microsoft.com/office/drawing/2014/main" id="{5EF6C426-23B4-4387-9BC4-7553A8BA93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50" t="1050" r="850" b="1050"/>
          <a:stretch>
            <a:fillRect/>
          </a:stretch>
        </p:blipFill>
        <p:spPr bwMode="auto">
          <a:xfrm>
            <a:off x="703182" y="772267"/>
            <a:ext cx="4777381" cy="51437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TextBox 5">
            <a:extLst>
              <a:ext uri="{FF2B5EF4-FFF2-40B4-BE49-F238E27FC236}">
                <a16:creationId xmlns:a16="http://schemas.microsoft.com/office/drawing/2014/main" id="{CF92B82C-16D5-4572-A58A-A3C746050BAF}"/>
              </a:ext>
            </a:extLst>
          </p:cNvPr>
          <p:cNvSpPr txBox="1">
            <a:spLocks noChangeArrowheads="1"/>
          </p:cNvSpPr>
          <p:nvPr/>
        </p:nvSpPr>
        <p:spPr bwMode="auto">
          <a:xfrm>
            <a:off x="5894962" y="1984443"/>
            <a:ext cx="5458838"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Controlled drugs are classified as Class ‘A’, ‘B’ or ‘C’ according to their toxicity</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Always been that class?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40196E7-A366-1BE9-2AB3-321518E72753}"/>
              </a:ext>
            </a:extLst>
          </p:cNvPr>
          <p:cNvSpPr txBox="1"/>
          <p:nvPr/>
        </p:nvSpPr>
        <p:spPr>
          <a:xfrm>
            <a:off x="411480" y="991443"/>
            <a:ext cx="4443154" cy="10878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dirty="0">
                <a:latin typeface="+mj-lt"/>
                <a:ea typeface="+mj-ea"/>
                <a:cs typeface="+mj-cs"/>
              </a:rPr>
              <a:t>TASK</a:t>
            </a:r>
          </a:p>
        </p:txBody>
      </p:sp>
      <p:sp>
        <p:nvSpPr>
          <p:cNvPr id="18" name="Rectangle 17">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C57A5E1-9AFF-4A96-C689-A221EC89433C}"/>
              </a:ext>
            </a:extLst>
          </p:cNvPr>
          <p:cNvSpPr txBox="1"/>
          <p:nvPr/>
        </p:nvSpPr>
        <p:spPr>
          <a:xfrm>
            <a:off x="411480" y="2684095"/>
            <a:ext cx="4443154" cy="3492868"/>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In front of you is a drug. Without showing the other members of the class, research the effects of the drug on the human body. </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US" sz="1700" dirty="0"/>
              <a:t>Be prepared to discuss the effects with the rest of the class who will attempt to guess which drug you have. </a:t>
            </a:r>
          </a:p>
        </p:txBody>
      </p:sp>
      <p:pic>
        <p:nvPicPr>
          <p:cNvPr id="5" name="Picture 4" descr="A person holding a sign with question marks&#10;&#10;Description automatically generated">
            <a:extLst>
              <a:ext uri="{FF2B5EF4-FFF2-40B4-BE49-F238E27FC236}">
                <a16:creationId xmlns:a16="http://schemas.microsoft.com/office/drawing/2014/main" id="{671BEECE-FF15-1D68-4843-6176D1D06FB6}"/>
              </a:ext>
            </a:extLst>
          </p:cNvPr>
          <p:cNvPicPr>
            <a:picLocks noChangeAspect="1"/>
          </p:cNvPicPr>
          <p:nvPr/>
        </p:nvPicPr>
        <p:blipFill>
          <a:blip r:embed="rId3"/>
          <a:stretch>
            <a:fillRect/>
          </a:stretch>
        </p:blipFill>
        <p:spPr>
          <a:xfrm>
            <a:off x="5385816" y="954960"/>
            <a:ext cx="6440424" cy="4892725"/>
          </a:xfrm>
          <a:prstGeom prst="rect">
            <a:avLst/>
          </a:prstGeom>
        </p:spPr>
      </p:pic>
    </p:spTree>
    <p:extLst>
      <p:ext uri="{BB962C8B-B14F-4D97-AF65-F5344CB8AC3E}">
        <p14:creationId xmlns:p14="http://schemas.microsoft.com/office/powerpoint/2010/main" val="1913248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Box 4">
            <a:extLst>
              <a:ext uri="{FF2B5EF4-FFF2-40B4-BE49-F238E27FC236}">
                <a16:creationId xmlns:a16="http://schemas.microsoft.com/office/drawing/2014/main" id="{F816D963-B6CE-4E3F-97E3-E817C72BC956}"/>
              </a:ext>
            </a:extLst>
          </p:cNvPr>
          <p:cNvSpPr txBox="1">
            <a:spLocks noChangeArrowheads="1"/>
          </p:cNvSpPr>
          <p:nvPr/>
        </p:nvSpPr>
        <p:spPr bwMode="auto">
          <a:xfrm>
            <a:off x="640080" y="325369"/>
            <a:ext cx="4368602" cy="195684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5400">
                <a:solidFill>
                  <a:schemeClr val="tx1"/>
                </a:solidFill>
                <a:latin typeface="+mj-lt"/>
                <a:ea typeface="+mj-ea"/>
                <a:cs typeface="+mj-cs"/>
              </a:rPr>
              <a:t>Class A Drugs</a:t>
            </a:r>
          </a:p>
        </p:txBody>
      </p:sp>
      <p:sp>
        <p:nvSpPr>
          <p:cNvPr id="2" name="Rectangle 1">
            <a:extLst>
              <a:ext uri="{FF2B5EF4-FFF2-40B4-BE49-F238E27FC236}">
                <a16:creationId xmlns:a16="http://schemas.microsoft.com/office/drawing/2014/main" id="{2BB6BA4A-AE0A-494E-8B44-DE0A155806CD}"/>
              </a:ext>
            </a:extLst>
          </p:cNvPr>
          <p:cNvSpPr>
            <a:spLocks noChangeArrowheads="1"/>
          </p:cNvSpPr>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Crack cocaine,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Ecstasy (MDMA),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H</a:t>
            </a:r>
            <a:r>
              <a:rPr kumimoji="0" lang="en-US" altLang="en-US" sz="2200" b="0" i="0" u="none" strike="noStrike" cap="none" normalizeH="0" baseline="0" dirty="0">
                <a:ln>
                  <a:noFill/>
                </a:ln>
                <a:effectLst/>
                <a:latin typeface="+mn-lt"/>
              </a:rPr>
              <a:t>eroin,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LSD,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M</a:t>
            </a:r>
            <a:r>
              <a:rPr kumimoji="0" lang="en-US" altLang="en-US" sz="2200" b="0" i="0" u="none" strike="noStrike" cap="none" normalizeH="0" baseline="0" dirty="0">
                <a:ln>
                  <a:noFill/>
                </a:ln>
                <a:effectLst/>
                <a:latin typeface="+mn-lt"/>
              </a:rPr>
              <a:t>agic mushrooms,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M</a:t>
            </a:r>
            <a:r>
              <a:rPr kumimoji="0" lang="en-US" altLang="en-US" sz="2200" b="0" i="0" u="none" strike="noStrike" cap="none" normalizeH="0" baseline="0" dirty="0">
                <a:ln>
                  <a:noFill/>
                </a:ln>
                <a:effectLst/>
                <a:latin typeface="+mn-lt"/>
              </a:rPr>
              <a:t>ethamphetamine (crystal meth)</a:t>
            </a:r>
          </a:p>
        </p:txBody>
      </p:sp>
      <p:pic>
        <p:nvPicPr>
          <p:cNvPr id="13314" name="Picture 2" descr="drugs 1a">
            <a:extLst>
              <a:ext uri="{FF2B5EF4-FFF2-40B4-BE49-F238E27FC236}">
                <a16:creationId xmlns:a16="http://schemas.microsoft.com/office/drawing/2014/main" id="{5EF6C426-23B4-4387-9BC4-7553A8BA93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80" r="-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3652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6" descr="heroin1">
            <a:extLst>
              <a:ext uri="{FF2B5EF4-FFF2-40B4-BE49-F238E27FC236}">
                <a16:creationId xmlns:a16="http://schemas.microsoft.com/office/drawing/2014/main" id="{514ECF48-23B5-4FA8-B4E7-52CEEC213D01}"/>
              </a:ext>
            </a:extLst>
          </p:cNvPr>
          <p:cNvPicPr>
            <a:picLocks noGrp="1" noChangeAspect="1" noChangeArrowheads="1"/>
          </p:cNvPicPr>
          <p:nvPr>
            <p:ph idx="1"/>
          </p:nvPr>
        </p:nvPicPr>
        <p:blipFill>
          <a:blip r:embed="rId3">
            <a:lum contrast="-28000"/>
            <a:extLst>
              <a:ext uri="{28A0092B-C50C-407E-A947-70E740481C1C}">
                <a14:useLocalDpi xmlns:a14="http://schemas.microsoft.com/office/drawing/2010/main" val="0"/>
              </a:ext>
            </a:extLst>
          </a:blip>
          <a:srcRect/>
          <a:stretch>
            <a:fillRect/>
          </a:stretch>
        </p:blipFill>
        <p:spPr>
          <a:xfrm>
            <a:off x="735867" y="333375"/>
            <a:ext cx="3742348" cy="6191250"/>
          </a:xfrm>
        </p:spPr>
      </p:pic>
      <p:sp>
        <p:nvSpPr>
          <p:cNvPr id="5" name="Rectangle 8">
            <a:extLst>
              <a:ext uri="{FF2B5EF4-FFF2-40B4-BE49-F238E27FC236}">
                <a16:creationId xmlns:a16="http://schemas.microsoft.com/office/drawing/2014/main" id="{2263EFAC-E466-4492-A40F-470471898131}"/>
              </a:ext>
            </a:extLst>
          </p:cNvPr>
          <p:cNvSpPr txBox="1">
            <a:spLocks noChangeArrowheads="1"/>
          </p:cNvSpPr>
          <p:nvPr/>
        </p:nvSpPr>
        <p:spPr bwMode="auto">
          <a:xfrm>
            <a:off x="5962651" y="908051"/>
            <a:ext cx="5592953" cy="5462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buNone/>
              <a:defRPr/>
            </a:pPr>
            <a:r>
              <a:rPr lang="en-GB" altLang="en-US" sz="2800" kern="0" dirty="0">
                <a:solidFill>
                  <a:schemeClr val="tx1"/>
                </a:solidFill>
              </a:rPr>
              <a:t>Fluffy white crystalline powder. Resemble snowflakes, sugar or salt.</a:t>
            </a:r>
          </a:p>
          <a:p>
            <a:pPr marL="0" indent="0">
              <a:buNone/>
              <a:defRPr/>
            </a:pPr>
            <a:r>
              <a:rPr lang="en-GB" altLang="en-US" sz="2800" u="sng" kern="0" dirty="0">
                <a:solidFill>
                  <a:srgbClr val="FF0000"/>
                </a:solidFill>
              </a:rPr>
              <a:t>Slang names</a:t>
            </a:r>
            <a:r>
              <a:rPr lang="en-GB" altLang="en-US" sz="2800" kern="0" dirty="0">
                <a:solidFill>
                  <a:srgbClr val="FF0000"/>
                </a:solidFill>
              </a:rPr>
              <a:t> </a:t>
            </a:r>
            <a:r>
              <a:rPr lang="en-GB" altLang="en-US" sz="2800" kern="0" dirty="0">
                <a:solidFill>
                  <a:schemeClr val="tx1"/>
                </a:solidFill>
              </a:rPr>
              <a:t>: Coke, Charlie, C, Snow, Lady Snow, Dust, White, Percy, Toot</a:t>
            </a:r>
          </a:p>
          <a:p>
            <a:pPr marL="0" indent="0">
              <a:buNone/>
              <a:defRPr/>
            </a:pPr>
            <a:r>
              <a:rPr lang="en-GB" altLang="en-US" sz="2800" u="sng" kern="0" dirty="0">
                <a:solidFill>
                  <a:srgbClr val="FF0000"/>
                </a:solidFill>
              </a:rPr>
              <a:t>Symptoms</a:t>
            </a:r>
            <a:r>
              <a:rPr lang="en-GB" altLang="en-US" sz="2800" kern="0" dirty="0">
                <a:solidFill>
                  <a:schemeClr val="tx1"/>
                </a:solidFill>
              </a:rPr>
              <a:t>: Increased alertness, indifference to pain, illusion of strength, mood changes, anxiety, happy, confident, loss of appetite feel paranoid.</a:t>
            </a:r>
          </a:p>
          <a:p>
            <a:pPr marL="0" indent="0">
              <a:buNone/>
              <a:defRPr/>
            </a:pPr>
            <a:r>
              <a:rPr lang="en-GB" altLang="en-US" sz="2800" kern="0" dirty="0">
                <a:solidFill>
                  <a:schemeClr val="tx1"/>
                </a:solidFill>
              </a:rPr>
              <a:t>Taken by smoking or injecting it. </a:t>
            </a:r>
          </a:p>
        </p:txBody>
      </p:sp>
      <p:sp>
        <p:nvSpPr>
          <p:cNvPr id="21508" name="TextBox 5">
            <a:extLst>
              <a:ext uri="{FF2B5EF4-FFF2-40B4-BE49-F238E27FC236}">
                <a16:creationId xmlns:a16="http://schemas.microsoft.com/office/drawing/2014/main" id="{EB7FACAB-0DC9-4D14-8D6F-829177527A14}"/>
              </a:ext>
            </a:extLst>
          </p:cNvPr>
          <p:cNvSpPr txBox="1">
            <a:spLocks noChangeArrowheads="1"/>
          </p:cNvSpPr>
          <p:nvPr/>
        </p:nvSpPr>
        <p:spPr bwMode="auto">
          <a:xfrm>
            <a:off x="6779921" y="333375"/>
            <a:ext cx="345598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33CC"/>
                </a:solidFill>
              </a:rPr>
              <a:t>Cocaine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7034" y="609598"/>
            <a:ext cx="9392421" cy="846900"/>
          </a:xfrm>
        </p:spPr>
        <p:txBody>
          <a:bodyPr vert="horz" lIns="91440" tIns="45720" rIns="91440" bIns="45720" rtlCol="0" anchor="ctr">
            <a:normAutofit/>
          </a:bodyPr>
          <a:lstStyle/>
          <a:p>
            <a:r>
              <a:rPr lang="en-US" kern="1200" dirty="0">
                <a:solidFill>
                  <a:schemeClr val="tx1"/>
                </a:solidFill>
                <a:latin typeface="+mj-lt"/>
                <a:ea typeface="+mj-ea"/>
                <a:cs typeface="+mj-cs"/>
              </a:rPr>
              <a:t>Cocaine - Effects</a:t>
            </a:r>
          </a:p>
        </p:txBody>
      </p:sp>
      <p:sp>
        <p:nvSpPr>
          <p:cNvPr id="6" name="Rectangle 5"/>
          <p:cNvSpPr/>
          <p:nvPr/>
        </p:nvSpPr>
        <p:spPr>
          <a:xfrm>
            <a:off x="294967" y="1799304"/>
            <a:ext cx="6810375" cy="4316832"/>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dirty="0"/>
              <a:t>Severe weight loss</a:t>
            </a:r>
          </a:p>
          <a:p>
            <a:pPr indent="-228600">
              <a:lnSpc>
                <a:spcPct val="90000"/>
              </a:lnSpc>
              <a:spcAft>
                <a:spcPts val="600"/>
              </a:spcAft>
              <a:buFont typeface="Arial" panose="020B0604020202020204" pitchFamily="34" charset="0"/>
              <a:buChar char="•"/>
            </a:pPr>
            <a:r>
              <a:rPr lang="en-US" sz="2000" dirty="0"/>
              <a:t>Breathing problems/ chest pains </a:t>
            </a:r>
          </a:p>
          <a:p>
            <a:pPr indent="-228600">
              <a:lnSpc>
                <a:spcPct val="90000"/>
              </a:lnSpc>
              <a:spcAft>
                <a:spcPts val="600"/>
              </a:spcAft>
              <a:buFont typeface="Arial" panose="020B0604020202020204" pitchFamily="34" charset="0"/>
              <a:buChar char="•"/>
            </a:pPr>
            <a:r>
              <a:rPr lang="en-US" sz="2000" dirty="0"/>
              <a:t>Headaches</a:t>
            </a:r>
          </a:p>
          <a:p>
            <a:pPr indent="-228600">
              <a:lnSpc>
                <a:spcPct val="90000"/>
              </a:lnSpc>
              <a:spcAft>
                <a:spcPts val="600"/>
              </a:spcAft>
              <a:buFont typeface="Arial" panose="020B0604020202020204" pitchFamily="34" charset="0"/>
              <a:buChar char="•"/>
            </a:pPr>
            <a:r>
              <a:rPr lang="en-US" sz="2000" dirty="0"/>
              <a:t>Reproductive damage and infertility</a:t>
            </a:r>
          </a:p>
          <a:p>
            <a:pPr indent="-228600">
              <a:lnSpc>
                <a:spcPct val="90000"/>
              </a:lnSpc>
              <a:spcAft>
                <a:spcPts val="600"/>
              </a:spcAft>
              <a:buFont typeface="Arial" panose="020B0604020202020204" pitchFamily="34" charset="0"/>
              <a:buChar char="•"/>
            </a:pPr>
            <a:r>
              <a:rPr lang="en-US" sz="2000" dirty="0"/>
              <a:t>Movement disorders similar to Parkinson’s disease</a:t>
            </a:r>
          </a:p>
          <a:p>
            <a:pPr indent="-228600">
              <a:lnSpc>
                <a:spcPct val="90000"/>
              </a:lnSpc>
              <a:spcAft>
                <a:spcPts val="600"/>
              </a:spcAft>
              <a:buFont typeface="Arial" panose="020B0604020202020204" pitchFamily="34" charset="0"/>
              <a:buChar char="•"/>
            </a:pPr>
            <a:r>
              <a:rPr lang="en-US" sz="2000" dirty="0"/>
              <a:t>Nose cartilage loss</a:t>
            </a:r>
          </a:p>
          <a:p>
            <a:pPr indent="-228600">
              <a:lnSpc>
                <a:spcPct val="90000"/>
              </a:lnSpc>
              <a:spcAft>
                <a:spcPts val="600"/>
              </a:spcAft>
              <a:buFont typeface="Arial" panose="020B0604020202020204" pitchFamily="34" charset="0"/>
              <a:buChar char="•"/>
            </a:pPr>
            <a:r>
              <a:rPr lang="en-US" sz="2000" dirty="0"/>
              <a:t>Miscarriage, premature birth, low birth weight</a:t>
            </a:r>
          </a:p>
          <a:p>
            <a:pPr indent="-228600">
              <a:lnSpc>
                <a:spcPct val="90000"/>
              </a:lnSpc>
              <a:spcAft>
                <a:spcPts val="600"/>
              </a:spcAft>
              <a:buFont typeface="Arial" panose="020B0604020202020204" pitchFamily="34" charset="0"/>
              <a:buChar char="•"/>
            </a:pPr>
            <a:r>
              <a:rPr lang="en-US" sz="2000" dirty="0"/>
              <a:t>Injecting – damage to veins, ulcers and gangrene</a:t>
            </a:r>
          </a:p>
          <a:p>
            <a:pPr indent="-228600">
              <a:lnSpc>
                <a:spcPct val="90000"/>
              </a:lnSpc>
              <a:spcAft>
                <a:spcPts val="600"/>
              </a:spcAft>
              <a:buFont typeface="Arial" panose="020B0604020202020204" pitchFamily="34" charset="0"/>
              <a:buChar char="•"/>
            </a:pPr>
            <a:r>
              <a:rPr lang="en-US" sz="2000" dirty="0"/>
              <a:t>Shared needles – HIV, hepatitis infections</a:t>
            </a:r>
          </a:p>
          <a:p>
            <a:pPr indent="-228600">
              <a:lnSpc>
                <a:spcPct val="90000"/>
              </a:lnSpc>
              <a:spcAft>
                <a:spcPts val="600"/>
              </a:spcAft>
              <a:buFont typeface="Arial" panose="020B0604020202020204" pitchFamily="34" charset="0"/>
              <a:buChar char="•"/>
            </a:pPr>
            <a:r>
              <a:rPr lang="en-US" sz="2000" dirty="0"/>
              <a:t>Overdose from injecting cocaine.</a:t>
            </a:r>
          </a:p>
          <a:p>
            <a:pPr indent="-228600">
              <a:lnSpc>
                <a:spcPct val="90000"/>
              </a:lnSpc>
              <a:spcAft>
                <a:spcPts val="600"/>
              </a:spcAft>
              <a:buFont typeface="Arial" panose="020B0604020202020204" pitchFamily="34" charset="0"/>
              <a:buChar char="•"/>
            </a:pPr>
            <a:r>
              <a:rPr lang="en-US" sz="2000" dirty="0"/>
              <a:t>Mental health – depression, anxious, paranoid</a:t>
            </a:r>
          </a:p>
          <a:p>
            <a:pPr indent="-228600">
              <a:lnSpc>
                <a:spcPct val="90000"/>
              </a:lnSpc>
              <a:spcAft>
                <a:spcPts val="600"/>
              </a:spcAft>
              <a:buFont typeface="Arial" panose="020B0604020202020204" pitchFamily="34" charset="0"/>
              <a:buChar char="•"/>
            </a:pPr>
            <a:r>
              <a:rPr lang="en-US" sz="2000" dirty="0"/>
              <a:t>Money issues</a:t>
            </a:r>
          </a:p>
          <a:p>
            <a:pPr indent="-228600">
              <a:lnSpc>
                <a:spcPct val="90000"/>
              </a:lnSpc>
              <a:spcAft>
                <a:spcPts val="600"/>
              </a:spcAft>
              <a:buFont typeface="Arial" panose="020B0604020202020204" pitchFamily="34" charset="0"/>
              <a:buChar char="•"/>
            </a:pPr>
            <a:r>
              <a:rPr lang="en-US" sz="2000" dirty="0"/>
              <a:t>VERY ADDICTIVE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endParaRPr lang="en-US" sz="1400" b="0" i="0" dirty="0">
              <a:effectLst/>
            </a:endParaRPr>
          </a:p>
        </p:txBody>
      </p:sp>
      <p:pic>
        <p:nvPicPr>
          <p:cNvPr id="4" name="Content Placeholder 3"/>
          <p:cNvPicPr>
            <a:picLocks noGrp="1" noChangeAspect="1"/>
          </p:cNvPicPr>
          <p:nvPr>
            <p:ph idx="1"/>
          </p:nvPr>
        </p:nvPicPr>
        <p:blipFill>
          <a:blip r:embed="rId3"/>
          <a:stretch>
            <a:fillRect/>
          </a:stretch>
        </p:blipFill>
        <p:spPr>
          <a:xfrm>
            <a:off x="7639665" y="2476679"/>
            <a:ext cx="3868207" cy="3172384"/>
          </a:xfrm>
          <a:prstGeom prst="rect">
            <a:avLst/>
          </a:prstGeom>
        </p:spPr>
      </p:pic>
    </p:spTree>
    <p:extLst>
      <p:ext uri="{BB962C8B-B14F-4D97-AF65-F5344CB8AC3E}">
        <p14:creationId xmlns:p14="http://schemas.microsoft.com/office/powerpoint/2010/main" val="3980788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4">
            <a:extLst>
              <a:ext uri="{FF2B5EF4-FFF2-40B4-BE49-F238E27FC236}">
                <a16:creationId xmlns:a16="http://schemas.microsoft.com/office/drawing/2014/main" id="{99486AA0-D30D-4FD7-9CA4-F1F97CA8EA04}"/>
              </a:ext>
            </a:extLst>
          </p:cNvPr>
          <p:cNvSpPr txBox="1">
            <a:spLocks noChangeArrowheads="1"/>
          </p:cNvSpPr>
          <p:nvPr/>
        </p:nvSpPr>
        <p:spPr bwMode="auto">
          <a:xfrm>
            <a:off x="838200" y="365125"/>
            <a:ext cx="5393361" cy="7794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400" dirty="0">
                <a:solidFill>
                  <a:schemeClr val="tx1"/>
                </a:solidFill>
                <a:latin typeface="+mj-lt"/>
                <a:ea typeface="+mj-ea"/>
                <a:cs typeface="+mj-cs"/>
              </a:rPr>
              <a:t>Heroin</a:t>
            </a:r>
          </a:p>
        </p:txBody>
      </p:sp>
      <p:sp>
        <p:nvSpPr>
          <p:cNvPr id="10244" name="Rectangle 5">
            <a:extLst>
              <a:ext uri="{FF2B5EF4-FFF2-40B4-BE49-F238E27FC236}">
                <a16:creationId xmlns:a16="http://schemas.microsoft.com/office/drawing/2014/main" id="{08CC75AC-3E43-4A20-836D-65F8F8ADB579}"/>
              </a:ext>
            </a:extLst>
          </p:cNvPr>
          <p:cNvSpPr>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Light brown or off-white powder produced from the opium poppy.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Can be injected, sniffed or heated and the resulting fumes inhaled</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u="sng">
                <a:solidFill>
                  <a:schemeClr val="tx1"/>
                </a:solidFill>
                <a:latin typeface="+mn-lt"/>
                <a:ea typeface="+mn-ea"/>
              </a:rPr>
              <a:t>Symptoms</a:t>
            </a:r>
            <a:r>
              <a:rPr lang="en-US" altLang="en-US" sz="2000">
                <a:solidFill>
                  <a:schemeClr val="tx1"/>
                </a:solidFill>
                <a:latin typeface="+mn-lt"/>
                <a:ea typeface="+mn-ea"/>
              </a:rPr>
              <a:t>: </a:t>
            </a: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Relaxed euphoria.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Drowsiness, dehydration and lack of appetite.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Runny nose. Contracted pupils, needle marks, weeping sores. Tremors, cramps &amp; sweating</a:t>
            </a:r>
          </a:p>
        </p:txBody>
      </p:sp>
      <p:pic>
        <p:nvPicPr>
          <p:cNvPr id="17410" name="Picture 2" descr="R:\SWPKDIVLDSEPF\Shared\Pre-join\Images\heroin.jpg">
            <a:extLst>
              <a:ext uri="{FF2B5EF4-FFF2-40B4-BE49-F238E27FC236}">
                <a16:creationId xmlns:a16="http://schemas.microsoft.com/office/drawing/2014/main" id="{576A43CE-6B4F-437F-97DC-BD6B73CB1D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88" r="13562"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44">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024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4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244">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24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0097"/>
          </a:xfrm>
        </p:spPr>
        <p:txBody>
          <a:bodyPr>
            <a:normAutofit fontScale="90000"/>
          </a:bodyPr>
          <a:lstStyle/>
          <a:p>
            <a:br>
              <a:rPr lang="en-GB" dirty="0"/>
            </a:br>
            <a:r>
              <a:rPr lang="en-GB" dirty="0"/>
              <a:t>Heroin Physical Health Risks</a:t>
            </a:r>
            <a:br>
              <a:rPr lang="en-GB" dirty="0"/>
            </a:br>
            <a:r>
              <a:rPr lang="en-GB" dirty="0"/>
              <a:t> </a:t>
            </a:r>
          </a:p>
        </p:txBody>
      </p:sp>
      <p:sp>
        <p:nvSpPr>
          <p:cNvPr id="3" name="Content Placeholder 2"/>
          <p:cNvSpPr>
            <a:spLocks noGrp="1"/>
          </p:cNvSpPr>
          <p:nvPr>
            <p:ph idx="1"/>
          </p:nvPr>
        </p:nvSpPr>
        <p:spPr>
          <a:xfrm>
            <a:off x="838200" y="1175657"/>
            <a:ext cx="10515600" cy="5001306"/>
          </a:xfrm>
        </p:spPr>
        <p:txBody>
          <a:bodyPr>
            <a:normAutofit lnSpcReduction="10000"/>
          </a:bodyPr>
          <a:lstStyle/>
          <a:p>
            <a:r>
              <a:rPr lang="en-GB" dirty="0"/>
              <a:t>Overdose - heroin kills far more people in the UK than any other illegal drug.</a:t>
            </a:r>
          </a:p>
          <a:p>
            <a:pPr lvl="1"/>
            <a:r>
              <a:rPr lang="en-GB" b="0" i="0" dirty="0">
                <a:solidFill>
                  <a:srgbClr val="323132"/>
                </a:solidFill>
                <a:effectLst/>
                <a:latin typeface="open sans" panose="020B0606030504020204" pitchFamily="34" charset="0"/>
              </a:rPr>
              <a:t>“drug overdose” or “multiple drug toxicity”</a:t>
            </a:r>
            <a:endParaRPr lang="en-GB" dirty="0"/>
          </a:p>
          <a:p>
            <a:r>
              <a:rPr lang="en-GB" dirty="0"/>
              <a:t>Overdose = feeling very sleepy, breathing slows and fall into a coma.</a:t>
            </a:r>
          </a:p>
          <a:p>
            <a:r>
              <a:rPr lang="en-GB" dirty="0"/>
              <a:t>If taken with other drugs alcohol, methadone, tranquillisers a link to an overdose.  </a:t>
            </a:r>
          </a:p>
          <a:p>
            <a:r>
              <a:rPr lang="en-GB" dirty="0"/>
              <a:t>Infections, HIV, hepatitis B or hepatitis C damage to veins and arteries, blood clots, gangrene which can result in a loss of a limb.</a:t>
            </a:r>
          </a:p>
          <a:p>
            <a:r>
              <a:rPr lang="en-GB" dirty="0"/>
              <a:t>There's also a risk of death due to inhaling vomit. If you vomit you won’t be able to cough and clear your throat. The vomit can then block your breathing.</a:t>
            </a:r>
          </a:p>
          <a:p>
            <a:endParaRPr lang="en-GB" dirty="0"/>
          </a:p>
        </p:txBody>
      </p:sp>
    </p:spTree>
    <p:extLst>
      <p:ext uri="{BB962C8B-B14F-4D97-AF65-F5344CB8AC3E}">
        <p14:creationId xmlns:p14="http://schemas.microsoft.com/office/powerpoint/2010/main" val="526195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8EC9B-CE23-5E4D-FFC5-7802207C25B6}"/>
              </a:ext>
            </a:extLst>
          </p:cNvPr>
          <p:cNvSpPr>
            <a:spLocks noGrp="1"/>
          </p:cNvSpPr>
          <p:nvPr>
            <p:ph type="title"/>
          </p:nvPr>
        </p:nvSpPr>
        <p:spPr>
          <a:xfrm>
            <a:off x="411480" y="991443"/>
            <a:ext cx="4443154" cy="1087819"/>
          </a:xfrm>
        </p:spPr>
        <p:txBody>
          <a:bodyPr anchor="b">
            <a:normAutofit/>
          </a:bodyPr>
          <a:lstStyle/>
          <a:p>
            <a:r>
              <a:rPr lang="en-GB" sz="3400"/>
              <a:t>Heroin Deaths </a:t>
            </a:r>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7E408FD-FE7A-FA48-9317-1343D12F72E1}"/>
              </a:ext>
            </a:extLst>
          </p:cNvPr>
          <p:cNvSpPr>
            <a:spLocks noGrp="1"/>
          </p:cNvSpPr>
          <p:nvPr>
            <p:ph idx="1"/>
          </p:nvPr>
        </p:nvSpPr>
        <p:spPr>
          <a:xfrm>
            <a:off x="411480" y="2684095"/>
            <a:ext cx="4443154" cy="3492868"/>
          </a:xfrm>
        </p:spPr>
        <p:txBody>
          <a:bodyPr>
            <a:normAutofit/>
          </a:bodyPr>
          <a:lstStyle/>
          <a:p>
            <a:pPr>
              <a:lnSpc>
                <a:spcPct val="100000"/>
              </a:lnSpc>
            </a:pPr>
            <a:r>
              <a:rPr lang="en-GB" sz="1600" b="0" i="0">
                <a:effectLst/>
                <a:latin typeface="open sans" panose="020B0606030504020204" pitchFamily="34" charset="0"/>
              </a:rPr>
              <a:t>For deaths registered in 2022, a total of 2,261 drug-poisoning deaths involved opiates</a:t>
            </a:r>
          </a:p>
          <a:p>
            <a:pPr>
              <a:lnSpc>
                <a:spcPct val="100000"/>
              </a:lnSpc>
            </a:pPr>
            <a:r>
              <a:rPr lang="en-GB" sz="1600" b="0" i="0">
                <a:effectLst/>
                <a:latin typeface="open sans" panose="020B0606030504020204" pitchFamily="34" charset="0"/>
              </a:rPr>
              <a:t>1.9% higher than in 2021 (2,219 deaths). </a:t>
            </a:r>
          </a:p>
          <a:p>
            <a:pPr>
              <a:lnSpc>
                <a:spcPct val="100000"/>
              </a:lnSpc>
            </a:pPr>
            <a:r>
              <a:rPr lang="en-GB" sz="1600" b="0" i="0">
                <a:effectLst/>
                <a:latin typeface="open sans" panose="020B0606030504020204" pitchFamily="34" charset="0"/>
              </a:rPr>
              <a:t>Opiates were involved in just under half (46.1%) of drug-poisoning deaths registered in 2022</a:t>
            </a:r>
          </a:p>
          <a:p>
            <a:pPr>
              <a:lnSpc>
                <a:spcPct val="100000"/>
              </a:lnSpc>
            </a:pPr>
            <a:r>
              <a:rPr lang="en-GB" sz="1600" b="0" i="0">
                <a:effectLst/>
                <a:latin typeface="open sans" panose="020B0606030504020204" pitchFamily="34" charset="0"/>
              </a:rPr>
              <a:t>Heroin and morphine continued to be the most frequently mentioned opiates with 1,256 drug-poisoning deaths mentioning either one of these substances in 2022 (21.8 deaths per million people).</a:t>
            </a:r>
            <a:endParaRPr lang="en-GB" sz="1600"/>
          </a:p>
        </p:txBody>
      </p:sp>
      <p:pic>
        <p:nvPicPr>
          <p:cNvPr id="5" name="Picture 4" descr="A syringe and pills&#10;&#10;Description automatically generated">
            <a:hlinkClick r:id="rId2"/>
            <a:extLst>
              <a:ext uri="{FF2B5EF4-FFF2-40B4-BE49-F238E27FC236}">
                <a16:creationId xmlns:a16="http://schemas.microsoft.com/office/drawing/2014/main" id="{2C0106E9-EE5B-0562-C1BE-25DE4926C4D0}"/>
              </a:ext>
            </a:extLst>
          </p:cNvPr>
          <p:cNvPicPr>
            <a:picLocks noChangeAspect="1"/>
          </p:cNvPicPr>
          <p:nvPr/>
        </p:nvPicPr>
        <p:blipFill>
          <a:blip r:embed="rId3"/>
          <a:stretch>
            <a:fillRect/>
          </a:stretch>
        </p:blipFill>
        <p:spPr>
          <a:xfrm>
            <a:off x="5385816" y="825153"/>
            <a:ext cx="6440424" cy="5152339"/>
          </a:xfrm>
          <a:prstGeom prst="rect">
            <a:avLst/>
          </a:prstGeom>
        </p:spPr>
      </p:pic>
      <p:sp>
        <p:nvSpPr>
          <p:cNvPr id="6" name="TextBox 5">
            <a:extLst>
              <a:ext uri="{FF2B5EF4-FFF2-40B4-BE49-F238E27FC236}">
                <a16:creationId xmlns:a16="http://schemas.microsoft.com/office/drawing/2014/main" id="{9174D954-DA3E-ECCB-159D-702B5AD2CF43}"/>
              </a:ext>
            </a:extLst>
          </p:cNvPr>
          <p:cNvSpPr txBox="1"/>
          <p:nvPr/>
        </p:nvSpPr>
        <p:spPr>
          <a:xfrm>
            <a:off x="8964486" y="6103480"/>
            <a:ext cx="1834410" cy="369332"/>
          </a:xfrm>
          <a:prstGeom prst="rect">
            <a:avLst/>
          </a:prstGeom>
          <a:noFill/>
        </p:spPr>
        <p:txBody>
          <a:bodyPr wrap="square" rtlCol="0">
            <a:spAutoFit/>
          </a:bodyPr>
          <a:lstStyle/>
          <a:p>
            <a:r>
              <a:rPr lang="en-GB" dirty="0"/>
              <a:t>(BBC, 2019)</a:t>
            </a:r>
          </a:p>
        </p:txBody>
      </p:sp>
    </p:spTree>
    <p:extLst>
      <p:ext uri="{BB962C8B-B14F-4D97-AF65-F5344CB8AC3E}">
        <p14:creationId xmlns:p14="http://schemas.microsoft.com/office/powerpoint/2010/main" val="2228886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29154" y="965486"/>
            <a:ext cx="5075590" cy="3415594"/>
          </a:xfrm>
          <a:prstGeom prst="rect">
            <a:avLst/>
          </a:prstGeom>
        </p:spPr>
      </p:pic>
      <p:pic>
        <p:nvPicPr>
          <p:cNvPr id="5" name="Picture 4"/>
          <p:cNvPicPr>
            <a:picLocks noChangeAspect="1"/>
          </p:cNvPicPr>
          <p:nvPr/>
        </p:nvPicPr>
        <p:blipFill>
          <a:blip r:embed="rId3"/>
          <a:stretch>
            <a:fillRect/>
          </a:stretch>
        </p:blipFill>
        <p:spPr>
          <a:xfrm>
            <a:off x="6095999" y="965485"/>
            <a:ext cx="5489441" cy="3415595"/>
          </a:xfrm>
          <a:prstGeom prst="rect">
            <a:avLst/>
          </a:prstGeom>
        </p:spPr>
      </p:pic>
      <p:pic>
        <p:nvPicPr>
          <p:cNvPr id="6" name="Picture 5"/>
          <p:cNvPicPr>
            <a:picLocks noChangeAspect="1"/>
          </p:cNvPicPr>
          <p:nvPr/>
        </p:nvPicPr>
        <p:blipFill>
          <a:blip r:embed="rId4"/>
          <a:stretch>
            <a:fillRect/>
          </a:stretch>
        </p:blipFill>
        <p:spPr>
          <a:xfrm>
            <a:off x="1165610" y="4703470"/>
            <a:ext cx="3938954" cy="1729985"/>
          </a:xfrm>
          <a:prstGeom prst="rect">
            <a:avLst/>
          </a:prstGeom>
        </p:spPr>
      </p:pic>
      <p:pic>
        <p:nvPicPr>
          <p:cNvPr id="7" name="Picture 6"/>
          <p:cNvPicPr>
            <a:picLocks noChangeAspect="1"/>
          </p:cNvPicPr>
          <p:nvPr/>
        </p:nvPicPr>
        <p:blipFill>
          <a:blip r:embed="rId5"/>
          <a:stretch>
            <a:fillRect/>
          </a:stretch>
        </p:blipFill>
        <p:spPr>
          <a:xfrm>
            <a:off x="6209881" y="4600470"/>
            <a:ext cx="3386296" cy="1676400"/>
          </a:xfrm>
          <a:prstGeom prst="rect">
            <a:avLst/>
          </a:prstGeom>
        </p:spPr>
      </p:pic>
    </p:spTree>
    <p:extLst>
      <p:ext uri="{BB962C8B-B14F-4D97-AF65-F5344CB8AC3E}">
        <p14:creationId xmlns:p14="http://schemas.microsoft.com/office/powerpoint/2010/main" val="13215276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F413AB-150E-4BFA-8C12-DBFFA90DEA21}"/>
              </a:ext>
            </a:extLst>
          </p:cNvPr>
          <p:cNvSpPr>
            <a:spLocks noGrp="1"/>
          </p:cNvSpPr>
          <p:nvPr>
            <p:ph type="title"/>
          </p:nvPr>
        </p:nvSpPr>
        <p:spPr>
          <a:xfrm>
            <a:off x="371094" y="1161288"/>
            <a:ext cx="3438144" cy="1239012"/>
          </a:xfrm>
        </p:spPr>
        <p:txBody>
          <a:bodyPr anchor="ctr">
            <a:normAutofit/>
          </a:bodyPr>
          <a:lstStyle/>
          <a:p>
            <a:br>
              <a:rPr lang="en-GB" altLang="en-US" sz="2600"/>
            </a:br>
            <a:r>
              <a:rPr lang="en-GB" altLang="en-US" sz="2600"/>
              <a:t>MDMA/ Ecstasy</a:t>
            </a:r>
            <a:br>
              <a:rPr lang="en-GB" altLang="en-US" sz="2600"/>
            </a:br>
            <a:endParaRPr lang="en-GB" sz="2600"/>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61F4E5-3206-4912-BDB5-40FCB3E295F9}"/>
              </a:ext>
            </a:extLst>
          </p:cNvPr>
          <p:cNvSpPr>
            <a:spLocks noGrp="1"/>
          </p:cNvSpPr>
          <p:nvPr>
            <p:ph idx="1"/>
          </p:nvPr>
        </p:nvSpPr>
        <p:spPr>
          <a:xfrm>
            <a:off x="371093" y="2718053"/>
            <a:ext cx="4294691" cy="3792161"/>
          </a:xfrm>
        </p:spPr>
        <p:txBody>
          <a:bodyPr anchor="t">
            <a:normAutofit/>
          </a:bodyPr>
          <a:lstStyle/>
          <a:p>
            <a:pPr marL="0" indent="0">
              <a:lnSpc>
                <a:spcPct val="100000"/>
              </a:lnSpc>
              <a:buNone/>
              <a:defRPr/>
            </a:pPr>
            <a:r>
              <a:rPr lang="en-GB" altLang="en-US" sz="1800" kern="0" dirty="0"/>
              <a:t>Very powerful amphetamine based drug  </a:t>
            </a:r>
          </a:p>
          <a:p>
            <a:pPr marL="0" indent="0">
              <a:lnSpc>
                <a:spcPct val="100000"/>
              </a:lnSpc>
              <a:buNone/>
              <a:defRPr/>
            </a:pPr>
            <a:r>
              <a:rPr lang="en-GB" altLang="en-US" sz="1800" kern="0" dirty="0"/>
              <a:t>Tablet - Ecstasy  Powder - MDMA</a:t>
            </a:r>
          </a:p>
          <a:p>
            <a:pPr marL="0" indent="0">
              <a:lnSpc>
                <a:spcPct val="100000"/>
              </a:lnSpc>
              <a:buNone/>
              <a:defRPr/>
            </a:pPr>
            <a:r>
              <a:rPr lang="en-GB" altLang="en-US" sz="1800" kern="0" dirty="0"/>
              <a:t>Taken orally, power rubbed onto gums.</a:t>
            </a:r>
          </a:p>
          <a:p>
            <a:pPr marL="0" indent="0">
              <a:lnSpc>
                <a:spcPct val="100000"/>
              </a:lnSpc>
              <a:buNone/>
              <a:defRPr/>
            </a:pPr>
            <a:r>
              <a:rPr lang="en-GB" altLang="en-US" sz="1800" kern="0" dirty="0"/>
              <a:t>Both taste bitter and unpleasant.  </a:t>
            </a:r>
          </a:p>
          <a:p>
            <a:pPr marL="0" indent="0">
              <a:lnSpc>
                <a:spcPct val="100000"/>
              </a:lnSpc>
              <a:buNone/>
              <a:defRPr/>
            </a:pPr>
            <a:r>
              <a:rPr lang="en-GB" altLang="en-US" sz="1800" kern="0" dirty="0"/>
              <a:t>Linked with ‘rave’ party scene</a:t>
            </a:r>
          </a:p>
          <a:p>
            <a:pPr marL="0" indent="0">
              <a:lnSpc>
                <a:spcPct val="100000"/>
              </a:lnSpc>
              <a:buNone/>
              <a:defRPr/>
            </a:pPr>
            <a:r>
              <a:rPr lang="en-GB" altLang="en-US" sz="1800" u="sng" kern="0" dirty="0"/>
              <a:t>Slang names</a:t>
            </a:r>
            <a:r>
              <a:rPr lang="en-GB" altLang="en-US" sz="1800" kern="0" dirty="0"/>
              <a:t>: Ecstasy, Adam, Big Brownies, Disco biscuits, Dennis the Menace, Burgers,  ‘D&amp;G’s’  (Dolce &amp; Gabbana)</a:t>
            </a:r>
          </a:p>
        </p:txBody>
      </p:sp>
      <p:pic>
        <p:nvPicPr>
          <p:cNvPr id="4" name="Picture 3">
            <a:extLst>
              <a:ext uri="{FF2B5EF4-FFF2-40B4-BE49-F238E27FC236}">
                <a16:creationId xmlns:a16="http://schemas.microsoft.com/office/drawing/2014/main" id="{CDCBC2C3-7C4E-46A5-B259-97AA10E13DEB}"/>
              </a:ext>
            </a:extLst>
          </p:cNvPr>
          <p:cNvPicPr>
            <a:picLocks noChangeAspect="1"/>
          </p:cNvPicPr>
          <p:nvPr/>
        </p:nvPicPr>
        <p:blipFill rotWithShape="1">
          <a:blip r:embed="rId3"/>
          <a:srcRect l="7429" r="2911"/>
          <a:stretch/>
        </p:blipFill>
        <p:spPr>
          <a:xfrm>
            <a:off x="5232282" y="841248"/>
            <a:ext cx="6259811" cy="5276088"/>
          </a:xfrm>
          <a:prstGeom prst="rect">
            <a:avLst/>
          </a:prstGeom>
        </p:spPr>
      </p:pic>
    </p:spTree>
    <p:extLst>
      <p:ext uri="{BB962C8B-B14F-4D97-AF65-F5344CB8AC3E}">
        <p14:creationId xmlns:p14="http://schemas.microsoft.com/office/powerpoint/2010/main" val="1007129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6" name="Rectangle 37895">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898" name="Rectangle 37897">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891" name="TextBox 5">
            <a:extLst>
              <a:ext uri="{FF2B5EF4-FFF2-40B4-BE49-F238E27FC236}">
                <a16:creationId xmlns:a16="http://schemas.microsoft.com/office/drawing/2014/main" id="{27F2D46E-6CB5-49F4-828E-CE0AF8269DF5}"/>
              </a:ext>
            </a:extLst>
          </p:cNvPr>
          <p:cNvSpPr txBox="1">
            <a:spLocks noChangeArrowheads="1"/>
          </p:cNvSpPr>
          <p:nvPr/>
        </p:nvSpPr>
        <p:spPr bwMode="auto">
          <a:xfrm>
            <a:off x="841247" y="978619"/>
            <a:ext cx="3410712" cy="11064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a:solidFill>
                  <a:schemeClr val="tx1"/>
                </a:solidFill>
                <a:latin typeface="+mj-lt"/>
                <a:ea typeface="+mj-ea"/>
                <a:cs typeface="+mj-cs"/>
              </a:rPr>
              <a:t>Effects of Ecstasy</a:t>
            </a:r>
          </a:p>
        </p:txBody>
      </p:sp>
      <p:sp>
        <p:nvSpPr>
          <p:cNvPr id="37900" name="Rectangle 37899">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902" name="Rectangle 37901">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4" name="TextBox 6">
            <a:extLst>
              <a:ext uri="{FF2B5EF4-FFF2-40B4-BE49-F238E27FC236}">
                <a16:creationId xmlns:a16="http://schemas.microsoft.com/office/drawing/2014/main" id="{A2199C2E-D85E-4A46-ABED-283DAAE3BD51}"/>
              </a:ext>
            </a:extLst>
          </p:cNvPr>
          <p:cNvSpPr txBox="1">
            <a:spLocks noChangeArrowheads="1"/>
          </p:cNvSpPr>
          <p:nvPr/>
        </p:nvSpPr>
        <p:spPr bwMode="auto">
          <a:xfrm>
            <a:off x="841248" y="2252870"/>
            <a:ext cx="3412219" cy="356025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110000"/>
              </a:lnSpc>
              <a:spcBef>
                <a:spcPct val="0"/>
              </a:spcBef>
              <a:buNone/>
            </a:pPr>
            <a:r>
              <a:rPr lang="en-US" altLang="en-US" sz="1700" u="sng" dirty="0">
                <a:solidFill>
                  <a:schemeClr val="tx1"/>
                </a:solidFill>
                <a:latin typeface="+mn-lt"/>
                <a:ea typeface="+mn-ea"/>
              </a:rPr>
              <a:t>Effects</a:t>
            </a:r>
            <a:r>
              <a:rPr lang="en-US" altLang="en-US" sz="1700" dirty="0">
                <a:solidFill>
                  <a:schemeClr val="tx1"/>
                </a:solidFill>
                <a:latin typeface="+mn-lt"/>
                <a:ea typeface="+mn-ea"/>
              </a:rPr>
              <a:t>: </a:t>
            </a:r>
          </a:p>
          <a:p>
            <a:pPr indent="-228600">
              <a:lnSpc>
                <a:spcPct val="110000"/>
              </a:lnSpc>
              <a:spcBef>
                <a:spcPct val="0"/>
              </a:spcBef>
              <a:buFont typeface="Arial" panose="020B0604020202020204" pitchFamily="34" charset="0"/>
              <a:buChar char="•"/>
            </a:pPr>
            <a:r>
              <a:rPr lang="en-US" altLang="en-US" sz="1700" dirty="0">
                <a:solidFill>
                  <a:schemeClr val="tx1"/>
                </a:solidFill>
                <a:latin typeface="+mn-lt"/>
                <a:ea typeface="+mn-ea"/>
              </a:rPr>
              <a:t>Increased heart rate, blood pressure and body temperature. Sense of energy and alertness, similar to amphetamine use. Appetite suppression. Warm state of empathy with others.</a:t>
            </a:r>
          </a:p>
          <a:p>
            <a:pPr indent="-228600">
              <a:lnSpc>
                <a:spcPct val="110000"/>
              </a:lnSpc>
              <a:spcBef>
                <a:spcPct val="0"/>
              </a:spcBef>
              <a:buFont typeface="Arial" panose="020B0604020202020204" pitchFamily="34" charset="0"/>
              <a:buChar char="•"/>
            </a:pPr>
            <a:endParaRPr lang="en-US" altLang="en-US" sz="1700" dirty="0">
              <a:solidFill>
                <a:schemeClr val="tx1"/>
              </a:solidFill>
              <a:latin typeface="+mn-lt"/>
              <a:ea typeface="+mn-ea"/>
            </a:endParaRPr>
          </a:p>
          <a:p>
            <a:pPr indent="-228600">
              <a:lnSpc>
                <a:spcPct val="110000"/>
              </a:lnSpc>
              <a:buFont typeface="Arial" panose="020B0604020202020204" pitchFamily="34" charset="0"/>
              <a:buChar char="•"/>
            </a:pPr>
            <a:r>
              <a:rPr lang="en-US" altLang="en-US" sz="1700" dirty="0">
                <a:solidFill>
                  <a:schemeClr val="tx1"/>
                </a:solidFill>
                <a:latin typeface="+mn-lt"/>
                <a:ea typeface="+mn-ea"/>
              </a:rPr>
              <a:t>Hypertension,</a:t>
            </a:r>
            <a:r>
              <a:rPr lang="en-US" sz="1700" dirty="0">
                <a:solidFill>
                  <a:schemeClr val="tx1"/>
                </a:solidFill>
                <a:latin typeface="+mn-lt"/>
                <a:ea typeface="+mn-ea"/>
              </a:rPr>
              <a:t> tingling sensations, grinding of teeth, k</a:t>
            </a:r>
            <a:r>
              <a:rPr lang="en-US" altLang="en-US" sz="1700" dirty="0">
                <a:solidFill>
                  <a:schemeClr val="tx1"/>
                </a:solidFill>
                <a:latin typeface="+mn-lt"/>
                <a:ea typeface="+mn-ea"/>
              </a:rPr>
              <a:t>idney failure, long term brain damage,  </a:t>
            </a:r>
          </a:p>
        </p:txBody>
      </p:sp>
      <p:pic>
        <p:nvPicPr>
          <p:cNvPr id="2" name="Picture 1" descr="A group of colorful round objects with faces carved on them&#10;&#10;Description automatically generated">
            <a:extLst>
              <a:ext uri="{FF2B5EF4-FFF2-40B4-BE49-F238E27FC236}">
                <a16:creationId xmlns:a16="http://schemas.microsoft.com/office/drawing/2014/main" id="{B6D45BE6-79D1-76E7-57E5-6FB4B93C6493}"/>
              </a:ext>
            </a:extLst>
          </p:cNvPr>
          <p:cNvPicPr>
            <a:picLocks noChangeAspect="1"/>
          </p:cNvPicPr>
          <p:nvPr/>
        </p:nvPicPr>
        <p:blipFill>
          <a:blip r:embed="rId3"/>
          <a:stretch>
            <a:fillRect/>
          </a:stretch>
        </p:blipFill>
        <p:spPr>
          <a:xfrm>
            <a:off x="5120640" y="1163798"/>
            <a:ext cx="6656832" cy="4429819"/>
          </a:xfrm>
          <a:prstGeom prst="rect">
            <a:avLst/>
          </a:prstGeom>
        </p:spPr>
      </p:pic>
    </p:spTree>
    <p:extLst>
      <p:ext uri="{BB962C8B-B14F-4D97-AF65-F5344CB8AC3E}">
        <p14:creationId xmlns:p14="http://schemas.microsoft.com/office/powerpoint/2010/main" val="424165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A08A60-137F-440B-BBF1-AEF16CDD4420}"/>
              </a:ext>
            </a:extLst>
          </p:cNvPr>
          <p:cNvSpPr>
            <a:spLocks noGrp="1"/>
          </p:cNvSpPr>
          <p:nvPr>
            <p:ph type="title"/>
          </p:nvPr>
        </p:nvSpPr>
        <p:spPr>
          <a:xfrm>
            <a:off x="841247" y="978619"/>
            <a:ext cx="3410712" cy="1106424"/>
          </a:xfrm>
        </p:spPr>
        <p:txBody>
          <a:bodyPr>
            <a:normAutofit/>
          </a:bodyPr>
          <a:lstStyle/>
          <a:p>
            <a:r>
              <a:rPr lang="en-GB" sz="2800"/>
              <a:t>Leah Betts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B7DB7D8-784C-466A-BEBF-49EEC869F4AE}"/>
              </a:ext>
            </a:extLst>
          </p:cNvPr>
          <p:cNvSpPr>
            <a:spLocks noGrp="1"/>
          </p:cNvSpPr>
          <p:nvPr>
            <p:ph idx="1"/>
          </p:nvPr>
        </p:nvSpPr>
        <p:spPr>
          <a:xfrm>
            <a:off x="841248" y="2252870"/>
            <a:ext cx="3412219" cy="3560251"/>
          </a:xfrm>
        </p:spPr>
        <p:txBody>
          <a:bodyPr>
            <a:normAutofit/>
          </a:bodyPr>
          <a:lstStyle/>
          <a:p>
            <a:pPr>
              <a:lnSpc>
                <a:spcPct val="100000"/>
              </a:lnSpc>
            </a:pPr>
            <a:r>
              <a:rPr lang="en-GB" sz="1600"/>
              <a:t>18 year old 1995</a:t>
            </a:r>
          </a:p>
          <a:p>
            <a:pPr>
              <a:lnSpc>
                <a:spcPct val="100000"/>
              </a:lnSpc>
            </a:pPr>
            <a:r>
              <a:rPr lang="en-GB" sz="1600"/>
              <a:t>An official inquest later revealed Leah had not died directly from ecstasy, but from drinking a large quantity of water to counteract the drug's dehydrating effects. </a:t>
            </a:r>
          </a:p>
          <a:p>
            <a:pPr>
              <a:lnSpc>
                <a:spcPct val="100000"/>
              </a:lnSpc>
            </a:pPr>
            <a:r>
              <a:rPr lang="en-GB" sz="1600"/>
              <a:t>She apparently drank seven litres of water in 90 minutes which caused </a:t>
            </a:r>
            <a:r>
              <a:rPr lang="en-GB" sz="1600" b="1" u="sng"/>
              <a:t>water intoxication </a:t>
            </a:r>
            <a:r>
              <a:rPr lang="en-GB" sz="1600"/>
              <a:t>and led to the swelling and permanent damage of her brain. </a:t>
            </a:r>
          </a:p>
          <a:p>
            <a:pPr>
              <a:lnSpc>
                <a:spcPct val="100000"/>
              </a:lnSpc>
            </a:pPr>
            <a:endParaRPr lang="en-GB" sz="1600"/>
          </a:p>
        </p:txBody>
      </p:sp>
      <p:pic>
        <p:nvPicPr>
          <p:cNvPr id="4" name="Picture 3">
            <a:extLst>
              <a:ext uri="{FF2B5EF4-FFF2-40B4-BE49-F238E27FC236}">
                <a16:creationId xmlns:a16="http://schemas.microsoft.com/office/drawing/2014/main" id="{4F5331AF-A127-4584-930D-3158251E86FD}"/>
              </a:ext>
            </a:extLst>
          </p:cNvPr>
          <p:cNvPicPr>
            <a:picLocks noChangeAspect="1"/>
          </p:cNvPicPr>
          <p:nvPr/>
        </p:nvPicPr>
        <p:blipFill rotWithShape="1">
          <a:blip r:embed="rId3"/>
          <a:srcRect l="12170" r="19506" b="3"/>
          <a:stretch/>
        </p:blipFill>
        <p:spPr>
          <a:xfrm>
            <a:off x="5938765" y="630936"/>
            <a:ext cx="5020581" cy="5495544"/>
          </a:xfrm>
          <a:prstGeom prst="rect">
            <a:avLst/>
          </a:prstGeom>
        </p:spPr>
      </p:pic>
    </p:spTree>
    <p:extLst>
      <p:ext uri="{BB962C8B-B14F-4D97-AF65-F5344CB8AC3E}">
        <p14:creationId xmlns:p14="http://schemas.microsoft.com/office/powerpoint/2010/main" val="65330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Online Media 3" title="It's been 25 year since Leah Betts died | Anne-Marie">
            <a:hlinkClick r:id="" action="ppaction://media"/>
            <a:extLst>
              <a:ext uri="{FF2B5EF4-FFF2-40B4-BE49-F238E27FC236}">
                <a16:creationId xmlns:a16="http://schemas.microsoft.com/office/drawing/2014/main" id="{3D073D37-F5AF-1390-1A9B-460BC34622D3}"/>
              </a:ext>
            </a:extLst>
          </p:cNvPr>
          <p:cNvPicPr>
            <a:picLocks noRot="1" noChangeAspect="1"/>
          </p:cNvPicPr>
          <p:nvPr>
            <a:videoFile r:link="rId1"/>
          </p:nvPr>
        </p:nvPicPr>
        <p:blipFill>
          <a:blip r:embed="rId4"/>
          <a:stretch>
            <a:fillRect/>
          </a:stretch>
        </p:blipFill>
        <p:spPr>
          <a:xfrm>
            <a:off x="481029" y="284120"/>
            <a:ext cx="11132319" cy="6289760"/>
          </a:xfrm>
          <a:prstGeom prst="rect">
            <a:avLst/>
          </a:prstGeom>
        </p:spPr>
      </p:pic>
    </p:spTree>
    <p:extLst>
      <p:ext uri="{BB962C8B-B14F-4D97-AF65-F5344CB8AC3E}">
        <p14:creationId xmlns:p14="http://schemas.microsoft.com/office/powerpoint/2010/main" val="459820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70" name="Rectangle 3176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771" name="Rectangle 3177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747" name="TextBox 4">
            <a:extLst>
              <a:ext uri="{FF2B5EF4-FFF2-40B4-BE49-F238E27FC236}">
                <a16:creationId xmlns:a16="http://schemas.microsoft.com/office/drawing/2014/main" id="{B7EBBFE9-DF65-47F8-9EA1-C8DCB527E859}"/>
              </a:ext>
            </a:extLst>
          </p:cNvPr>
          <p:cNvSpPr txBox="1">
            <a:spLocks noChangeArrowheads="1"/>
          </p:cNvSpPr>
          <p:nvPr/>
        </p:nvSpPr>
        <p:spPr bwMode="auto">
          <a:xfrm>
            <a:off x="841246" y="978619"/>
            <a:ext cx="5991244" cy="11064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3200">
                <a:solidFill>
                  <a:schemeClr val="tx1"/>
                </a:solidFill>
                <a:latin typeface="+mj-lt"/>
                <a:ea typeface="+mj-ea"/>
                <a:cs typeface="+mj-cs"/>
              </a:rPr>
              <a:t>LSD</a:t>
            </a:r>
          </a:p>
        </p:txBody>
      </p:sp>
      <p:sp>
        <p:nvSpPr>
          <p:cNvPr id="31772" name="Rectangle 31771">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769" name="Rectangle 31768">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8">
            <a:extLst>
              <a:ext uri="{FF2B5EF4-FFF2-40B4-BE49-F238E27FC236}">
                <a16:creationId xmlns:a16="http://schemas.microsoft.com/office/drawing/2014/main" id="{375EAF2F-BC15-46A6-879E-8804718E9F15}"/>
              </a:ext>
            </a:extLst>
          </p:cNvPr>
          <p:cNvSpPr txBox="1">
            <a:spLocks noChangeArrowheads="1"/>
          </p:cNvSpPr>
          <p:nvPr/>
        </p:nvSpPr>
        <p:spPr bwMode="auto">
          <a:xfrm>
            <a:off x="841248" y="2252870"/>
            <a:ext cx="5993892" cy="356025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228600" eaLnBrk="1" hangingPunct="1">
              <a:lnSpc>
                <a:spcPct val="110000"/>
              </a:lnSpc>
              <a:buFont typeface="Arial" panose="020B0604020202020204" pitchFamily="34" charset="0"/>
              <a:buChar char="•"/>
              <a:defRPr/>
            </a:pPr>
            <a:r>
              <a:rPr lang="en-US" altLang="en-US" sz="1800">
                <a:solidFill>
                  <a:schemeClr val="tx1"/>
                </a:solidFill>
                <a:ea typeface="+mn-ea"/>
                <a:cs typeface="+mn-cs"/>
              </a:rPr>
              <a:t>Taken orally</a:t>
            </a:r>
          </a:p>
          <a:p>
            <a:pPr marL="0" indent="-228600" eaLnBrk="1" hangingPunct="1">
              <a:lnSpc>
                <a:spcPct val="110000"/>
              </a:lnSpc>
              <a:buFont typeface="Arial" panose="020B0604020202020204" pitchFamily="34" charset="0"/>
              <a:buChar char="•"/>
              <a:defRPr/>
            </a:pPr>
            <a:r>
              <a:rPr lang="en-US" sz="1800">
                <a:solidFill>
                  <a:schemeClr val="tx1"/>
                </a:solidFill>
                <a:ea typeface="+mn-ea"/>
                <a:cs typeface="+mn-cs"/>
              </a:rPr>
              <a:t>Feelings - world appears distorted, colours, sounds, objects can all seem very strange, hallucinating, panic, confused &amp; anxious. </a:t>
            </a:r>
          </a:p>
          <a:p>
            <a:pPr marL="0" indent="-228600" eaLnBrk="1" hangingPunct="1">
              <a:lnSpc>
                <a:spcPct val="110000"/>
              </a:lnSpc>
              <a:buFont typeface="Arial" panose="020B0604020202020204" pitchFamily="34" charset="0"/>
              <a:buChar char="•"/>
              <a:defRPr/>
            </a:pPr>
            <a:endParaRPr lang="en-US" sz="1800">
              <a:solidFill>
                <a:schemeClr val="tx1"/>
              </a:solidFill>
              <a:ea typeface="+mn-ea"/>
              <a:cs typeface="+mn-cs"/>
            </a:endParaRPr>
          </a:p>
          <a:p>
            <a:pPr marL="0" indent="-228600" eaLnBrk="1" hangingPunct="1">
              <a:lnSpc>
                <a:spcPct val="110000"/>
              </a:lnSpc>
              <a:buFont typeface="Arial" panose="020B0604020202020204" pitchFamily="34" charset="0"/>
              <a:buChar char="•"/>
              <a:defRPr/>
            </a:pPr>
            <a:r>
              <a:rPr lang="en-US" sz="1800">
                <a:solidFill>
                  <a:schemeClr val="tx1"/>
                </a:solidFill>
                <a:ea typeface="+mn-ea"/>
                <a:cs typeface="+mn-cs"/>
              </a:rPr>
              <a:t>Can also feel: Giggly, energised, excited</a:t>
            </a:r>
          </a:p>
          <a:p>
            <a:pPr marL="0" indent="-228600" eaLnBrk="1" hangingPunct="1">
              <a:lnSpc>
                <a:spcPct val="110000"/>
              </a:lnSpc>
              <a:buFont typeface="Arial" panose="020B0604020202020204" pitchFamily="34" charset="0"/>
              <a:buChar char="•"/>
              <a:defRPr/>
            </a:pPr>
            <a:r>
              <a:rPr lang="en-US" sz="1800">
                <a:solidFill>
                  <a:schemeClr val="tx1"/>
                </a:solidFill>
                <a:ea typeface="+mn-ea"/>
                <a:cs typeface="+mn-cs"/>
              </a:rPr>
              <a:t>Risks – unpredictably, not sure what it is mixed with, Flashbacks, mental health issues.</a:t>
            </a:r>
          </a:p>
          <a:p>
            <a:pPr indent="-228600" eaLnBrk="1" hangingPunct="1">
              <a:lnSpc>
                <a:spcPct val="110000"/>
              </a:lnSpc>
              <a:buFont typeface="Arial" panose="020B0604020202020204" pitchFamily="34" charset="0"/>
              <a:buChar char="•"/>
            </a:pPr>
            <a:r>
              <a:rPr lang="en-US" altLang="en-US" sz="1800" u="sng">
                <a:solidFill>
                  <a:schemeClr val="tx1"/>
                </a:solidFill>
                <a:ea typeface="+mn-ea"/>
                <a:cs typeface="+mn-cs"/>
              </a:rPr>
              <a:t>Slang names</a:t>
            </a:r>
            <a:r>
              <a:rPr lang="en-US" altLang="en-US" sz="1800">
                <a:solidFill>
                  <a:schemeClr val="tx1"/>
                </a:solidFill>
                <a:ea typeface="+mn-ea"/>
                <a:cs typeface="+mn-cs"/>
              </a:rPr>
              <a:t> : Tabs, Acid, Dots, L, Lightening Flash, Liquid Acid, Lucy, rainbows, Smiles, Stars, Trips</a:t>
            </a:r>
            <a:endParaRPr lang="en-US" sz="1800">
              <a:solidFill>
                <a:schemeClr val="tx1"/>
              </a:solidFill>
              <a:ea typeface="+mn-ea"/>
              <a:cs typeface="+mn-cs"/>
            </a:endParaRPr>
          </a:p>
          <a:p>
            <a:pPr marL="0" indent="-228600" eaLnBrk="1" hangingPunct="1">
              <a:lnSpc>
                <a:spcPct val="110000"/>
              </a:lnSpc>
              <a:buFont typeface="Arial" panose="020B0604020202020204" pitchFamily="34" charset="0"/>
              <a:buChar char="•"/>
              <a:defRPr/>
            </a:pPr>
            <a:endParaRPr lang="en-US" altLang="en-US" sz="1800">
              <a:solidFill>
                <a:schemeClr val="tx1"/>
              </a:solidFill>
              <a:ea typeface="+mn-ea"/>
              <a:cs typeface="+mn-cs"/>
            </a:endParaRPr>
          </a:p>
        </p:txBody>
      </p:sp>
      <p:pic>
        <p:nvPicPr>
          <p:cNvPr id="1026" name="Picture 2" descr="Substance Misuse Resources">
            <a:extLst>
              <a:ext uri="{FF2B5EF4-FFF2-40B4-BE49-F238E27FC236}">
                <a16:creationId xmlns:a16="http://schemas.microsoft.com/office/drawing/2014/main" id="{9B00E6EC-1247-F574-4E7D-38C842ACB7B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58542" y="630936"/>
            <a:ext cx="3940201" cy="54955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944" name="Rectangle 39943">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946" name="Rectangle 3994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939" name="TextBox 4">
            <a:extLst>
              <a:ext uri="{FF2B5EF4-FFF2-40B4-BE49-F238E27FC236}">
                <a16:creationId xmlns:a16="http://schemas.microsoft.com/office/drawing/2014/main" id="{2CF3C53C-5AB9-4BF4-BE0B-7C6516E17321}"/>
              </a:ext>
            </a:extLst>
          </p:cNvPr>
          <p:cNvSpPr txBox="1">
            <a:spLocks noChangeArrowheads="1"/>
          </p:cNvSpPr>
          <p:nvPr/>
        </p:nvSpPr>
        <p:spPr bwMode="auto">
          <a:xfrm>
            <a:off x="841246" y="978619"/>
            <a:ext cx="5991244" cy="11064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3200">
                <a:solidFill>
                  <a:schemeClr val="tx1"/>
                </a:solidFill>
                <a:latin typeface="+mj-lt"/>
                <a:ea typeface="+mj-ea"/>
                <a:cs typeface="+mj-cs"/>
              </a:rPr>
              <a:t>Magic Mushrooms</a:t>
            </a:r>
          </a:p>
        </p:txBody>
      </p:sp>
      <p:sp>
        <p:nvSpPr>
          <p:cNvPr id="39948" name="Rectangle 39947">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950" name="Rectangle 39949">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8" name="Rectangle 5">
            <a:extLst>
              <a:ext uri="{FF2B5EF4-FFF2-40B4-BE49-F238E27FC236}">
                <a16:creationId xmlns:a16="http://schemas.microsoft.com/office/drawing/2014/main" id="{B29A3B1F-17BE-40D8-937F-670D325F7BA9}"/>
              </a:ext>
            </a:extLst>
          </p:cNvPr>
          <p:cNvSpPr>
            <a:spLocks noChangeArrowheads="1"/>
          </p:cNvSpPr>
          <p:nvPr/>
        </p:nvSpPr>
        <p:spPr bwMode="auto">
          <a:xfrm>
            <a:off x="841248" y="2252870"/>
            <a:ext cx="5993892" cy="356025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11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20+ different species of mushrooms</a:t>
            </a:r>
          </a:p>
          <a:p>
            <a:pPr indent="-228600">
              <a:lnSpc>
                <a:spcPct val="11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r>
              <a:rPr lang="en-US" sz="1800">
                <a:solidFill>
                  <a:schemeClr val="tx1"/>
                </a:solidFill>
                <a:latin typeface="+mn-lt"/>
                <a:ea typeface="+mn-ea"/>
              </a:rPr>
              <a:t>The 2005 Drugs Act amended the Misuse of Drugs Act 1971 to clarify that both fresh and prepared Class A drugs.</a:t>
            </a: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Spores available by mail order in kit form</a:t>
            </a:r>
          </a:p>
          <a:p>
            <a:pPr indent="-228600">
              <a:lnSpc>
                <a:spcPct val="11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Taken orally or as a tea or in food</a:t>
            </a:r>
          </a:p>
          <a:p>
            <a:pPr indent="-228600">
              <a:lnSpc>
                <a:spcPct val="11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spcAft>
                <a:spcPts val="600"/>
              </a:spcAft>
              <a:buFont typeface="Arial" panose="020B0604020202020204" pitchFamily="34" charset="0"/>
              <a:buChar char="•"/>
            </a:pPr>
            <a:endParaRPr lang="en-US" altLang="en-US" sz="1800" u="sng">
              <a:solidFill>
                <a:schemeClr val="tx1"/>
              </a:solidFill>
              <a:latin typeface="+mn-lt"/>
              <a:ea typeface="+mn-ea"/>
            </a:endParaRPr>
          </a:p>
        </p:txBody>
      </p:sp>
      <p:pic>
        <p:nvPicPr>
          <p:cNvPr id="39938" name="Picture 9" descr="C:\My Documents\Devin\shroom.jpg">
            <a:extLst>
              <a:ext uri="{FF2B5EF4-FFF2-40B4-BE49-F238E27FC236}">
                <a16:creationId xmlns:a16="http://schemas.microsoft.com/office/drawing/2014/main" id="{A8E8DA6C-025F-497E-A85C-CD3C42423A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1831842"/>
            <a:ext cx="4097657" cy="3093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6425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994" name="Rectangle 4199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987" name="TextBox 4">
            <a:extLst>
              <a:ext uri="{FF2B5EF4-FFF2-40B4-BE49-F238E27FC236}">
                <a16:creationId xmlns:a16="http://schemas.microsoft.com/office/drawing/2014/main" id="{DD53C69D-CF65-4024-A8AF-84A45B52302B}"/>
              </a:ext>
            </a:extLst>
          </p:cNvPr>
          <p:cNvSpPr txBox="1">
            <a:spLocks noChangeArrowheads="1"/>
          </p:cNvSpPr>
          <p:nvPr/>
        </p:nvSpPr>
        <p:spPr bwMode="auto">
          <a:xfrm>
            <a:off x="841246" y="978619"/>
            <a:ext cx="5991244" cy="11064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3200">
                <a:solidFill>
                  <a:schemeClr val="tx1"/>
                </a:solidFill>
                <a:latin typeface="+mj-lt"/>
                <a:ea typeface="+mj-ea"/>
                <a:cs typeface="+mj-cs"/>
              </a:rPr>
              <a:t>Magic Mushrooms</a:t>
            </a:r>
          </a:p>
        </p:txBody>
      </p:sp>
      <p:sp>
        <p:nvSpPr>
          <p:cNvPr id="41996" name="Rectangle 4199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998" name="Rectangle 4199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2" name="Rectangle 5">
            <a:extLst>
              <a:ext uri="{FF2B5EF4-FFF2-40B4-BE49-F238E27FC236}">
                <a16:creationId xmlns:a16="http://schemas.microsoft.com/office/drawing/2014/main" id="{944D87D4-4601-498C-8287-DB6CE4ED8FB2}"/>
              </a:ext>
            </a:extLst>
          </p:cNvPr>
          <p:cNvSpPr>
            <a:spLocks noChangeArrowheads="1"/>
          </p:cNvSpPr>
          <p:nvPr/>
        </p:nvSpPr>
        <p:spPr bwMode="auto">
          <a:xfrm>
            <a:off x="841248" y="2252870"/>
            <a:ext cx="5993892" cy="356025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110000"/>
              </a:lnSpc>
              <a:spcBef>
                <a:spcPct val="0"/>
              </a:spcBef>
              <a:buFont typeface="Arial" panose="020B0604020202020204" pitchFamily="34" charset="0"/>
              <a:buChar char="•"/>
            </a:pPr>
            <a:r>
              <a:rPr lang="en-US" altLang="en-US" sz="1800">
                <a:solidFill>
                  <a:schemeClr val="tx1"/>
                </a:solidFill>
                <a:latin typeface="+mn-lt"/>
                <a:ea typeface="+mn-ea"/>
              </a:rPr>
              <a:t>Feeing's: </a:t>
            </a:r>
            <a:r>
              <a:rPr lang="en-US" sz="1800">
                <a:solidFill>
                  <a:schemeClr val="tx1"/>
                </a:solidFill>
                <a:latin typeface="+mn-lt"/>
                <a:ea typeface="+mn-ea"/>
              </a:rPr>
              <a:t>very giggly, in awe of the people/things around you, energised, excited.</a:t>
            </a:r>
          </a:p>
          <a:p>
            <a:pPr indent="-228600">
              <a:lnSpc>
                <a:spcPct val="110000"/>
              </a:lnSpc>
              <a:buFont typeface="Arial" panose="020B0604020202020204" pitchFamily="34" charset="0"/>
              <a:buChar char="•"/>
            </a:pPr>
            <a:r>
              <a:rPr lang="en-US" sz="1800">
                <a:solidFill>
                  <a:schemeClr val="tx1"/>
                </a:solidFill>
                <a:latin typeface="+mn-lt"/>
                <a:ea typeface="+mn-ea"/>
              </a:rPr>
              <a:t>Bad trip – paranoid, anxious, panicked, overwhelmed. </a:t>
            </a:r>
            <a:endParaRPr lang="en-US" altLang="en-US" sz="1800">
              <a:solidFill>
                <a:schemeClr val="tx1"/>
              </a:solidFill>
              <a:latin typeface="+mn-lt"/>
              <a:ea typeface="+mn-ea"/>
            </a:endParaRPr>
          </a:p>
          <a:p>
            <a:pPr indent="-228600">
              <a:lnSpc>
                <a:spcPct val="110000"/>
              </a:lnSpc>
              <a:spcBef>
                <a:spcPct val="0"/>
              </a:spcBef>
              <a:buFont typeface="Arial" panose="020B0604020202020204" pitchFamily="34" charset="0"/>
              <a:buChar char="•"/>
            </a:pPr>
            <a:endParaRPr lang="en-US" altLang="en-US" sz="1800">
              <a:solidFill>
                <a:schemeClr val="tx1"/>
              </a:solidFill>
              <a:latin typeface="+mn-lt"/>
              <a:ea typeface="+mn-ea"/>
            </a:endParaRPr>
          </a:p>
          <a:p>
            <a:pPr indent="-228600">
              <a:lnSpc>
                <a:spcPct val="110000"/>
              </a:lnSpc>
              <a:spcBef>
                <a:spcPct val="0"/>
              </a:spcBef>
              <a:buFont typeface="Arial" panose="020B0604020202020204" pitchFamily="34" charset="0"/>
              <a:buChar char="•"/>
            </a:pPr>
            <a:r>
              <a:rPr lang="en-US" sz="1800" b="1">
                <a:solidFill>
                  <a:schemeClr val="tx1"/>
                </a:solidFill>
                <a:latin typeface="+mn-lt"/>
                <a:ea typeface="+mn-ea"/>
              </a:rPr>
              <a:t>The biggest danger to your health when taking magic mushrooms is eating a poisonous mushroom by mistake</a:t>
            </a:r>
            <a:endParaRPr lang="en-US" altLang="en-US" sz="1800">
              <a:solidFill>
                <a:schemeClr val="tx1"/>
              </a:solidFill>
              <a:latin typeface="+mn-lt"/>
              <a:ea typeface="+mn-ea"/>
            </a:endParaRPr>
          </a:p>
        </p:txBody>
      </p:sp>
      <p:pic>
        <p:nvPicPr>
          <p:cNvPr id="41986" name="Picture 9" descr="C:\My Documents\Devin\shroom.jpg">
            <a:extLst>
              <a:ext uri="{FF2B5EF4-FFF2-40B4-BE49-F238E27FC236}">
                <a16:creationId xmlns:a16="http://schemas.microsoft.com/office/drawing/2014/main" id="{FA800195-33E3-4A7C-8C39-5FD58845B6C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1831842"/>
            <a:ext cx="4097657" cy="3093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73204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DD568-FD2C-49BF-85B6-15F49C218995}"/>
              </a:ext>
            </a:extLst>
          </p:cNvPr>
          <p:cNvSpPr>
            <a:spLocks noGrp="1"/>
          </p:cNvSpPr>
          <p:nvPr>
            <p:ph type="title"/>
          </p:nvPr>
        </p:nvSpPr>
        <p:spPr>
          <a:xfrm>
            <a:off x="1136428" y="627565"/>
            <a:ext cx="7474172" cy="501650"/>
          </a:xfrm>
        </p:spPr>
        <p:txBody>
          <a:bodyPr>
            <a:normAutofit fontScale="90000"/>
          </a:bodyPr>
          <a:lstStyle/>
          <a:p>
            <a:r>
              <a:rPr lang="en-GB" dirty="0"/>
              <a:t>The Law Class A Drugs</a:t>
            </a:r>
          </a:p>
        </p:txBody>
      </p:sp>
      <p:sp>
        <p:nvSpPr>
          <p:cNvPr id="3" name="Content Placeholder 2">
            <a:extLst>
              <a:ext uri="{FF2B5EF4-FFF2-40B4-BE49-F238E27FC236}">
                <a16:creationId xmlns:a16="http://schemas.microsoft.com/office/drawing/2014/main" id="{8B6D346E-33F2-4CE0-A70F-AF78F2D98D10}"/>
              </a:ext>
            </a:extLst>
          </p:cNvPr>
          <p:cNvSpPr>
            <a:spLocks noGrp="1"/>
          </p:cNvSpPr>
          <p:nvPr>
            <p:ph idx="1"/>
          </p:nvPr>
        </p:nvSpPr>
        <p:spPr>
          <a:xfrm>
            <a:off x="1136429" y="1129215"/>
            <a:ext cx="7474171" cy="4982218"/>
          </a:xfrm>
        </p:spPr>
        <p:txBody>
          <a:bodyPr anchor="ctr">
            <a:noAutofit/>
          </a:bodyPr>
          <a:lstStyle/>
          <a:p>
            <a:r>
              <a:rPr lang="en-GB" dirty="0"/>
              <a:t>Possession of Class A -  Up to 7 years prison sentence, an unlimited fine or both.</a:t>
            </a:r>
          </a:p>
          <a:p>
            <a:r>
              <a:rPr lang="en-GB" dirty="0"/>
              <a:t>Supplying -  life in prison, an unlimited fine or both.</a:t>
            </a:r>
          </a:p>
          <a:p>
            <a:r>
              <a:rPr lang="en-GB" dirty="0"/>
              <a:t>Drug-driving - if you’re caught driving under the influence, you will receive a heavy fine, driving ban, &amp;/or prison sentence.</a:t>
            </a:r>
          </a:p>
          <a:p>
            <a:r>
              <a:rPr lang="en-GB" dirty="0"/>
              <a:t>Supplying illegal drugs from a home, club, bar or hostel, the landlord/owner can be potentially prosecuted</a:t>
            </a:r>
          </a:p>
        </p:txBody>
      </p:sp>
      <p:pic>
        <p:nvPicPr>
          <p:cNvPr id="7" name="Graphic 6" descr="Jail">
            <a:extLst>
              <a:ext uri="{FF2B5EF4-FFF2-40B4-BE49-F238E27FC236}">
                <a16:creationId xmlns:a16="http://schemas.microsoft.com/office/drawing/2014/main" id="{2A99CE19-1E66-49E0-8232-AB2569F6917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6091606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027">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9" name="Rectangle 1028">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6" y="978619"/>
            <a:ext cx="5991244" cy="1106424"/>
          </a:xfrm>
        </p:spPr>
        <p:txBody>
          <a:bodyPr>
            <a:normAutofit/>
          </a:bodyPr>
          <a:lstStyle/>
          <a:p>
            <a:r>
              <a:rPr lang="en-GB" sz="3200"/>
              <a:t>Class B drugs  </a:t>
            </a:r>
          </a:p>
        </p:txBody>
      </p:sp>
      <p:sp>
        <p:nvSpPr>
          <p:cNvPr id="1035" name="Rectangle 1034">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7" name="Rectangle 103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41248" y="2252870"/>
            <a:ext cx="5993892" cy="3560251"/>
          </a:xfrm>
        </p:spPr>
        <p:txBody>
          <a:bodyPr>
            <a:normAutofit/>
          </a:bodyPr>
          <a:lstStyle/>
          <a:p>
            <a:pPr>
              <a:lnSpc>
                <a:spcPct val="100000"/>
              </a:lnSpc>
            </a:pPr>
            <a:r>
              <a:rPr lang="en-GB" sz="1800"/>
              <a:t>Amphetamines</a:t>
            </a:r>
          </a:p>
          <a:p>
            <a:pPr>
              <a:lnSpc>
                <a:spcPct val="100000"/>
              </a:lnSpc>
            </a:pPr>
            <a:r>
              <a:rPr lang="en-GB" sz="1800"/>
              <a:t>Cannabis </a:t>
            </a:r>
          </a:p>
          <a:p>
            <a:pPr>
              <a:lnSpc>
                <a:spcPct val="100000"/>
              </a:lnSpc>
            </a:pPr>
            <a:r>
              <a:rPr lang="en-GB" sz="1800"/>
              <a:t>GHB</a:t>
            </a:r>
          </a:p>
          <a:p>
            <a:pPr>
              <a:lnSpc>
                <a:spcPct val="100000"/>
              </a:lnSpc>
            </a:pPr>
            <a:r>
              <a:rPr lang="en-GB" sz="1800"/>
              <a:t>Cannabis &amp; Resin</a:t>
            </a:r>
          </a:p>
          <a:p>
            <a:pPr>
              <a:lnSpc>
                <a:spcPct val="100000"/>
              </a:lnSpc>
            </a:pPr>
            <a:r>
              <a:rPr lang="en-GB" sz="1800"/>
              <a:t>Barbiturates</a:t>
            </a:r>
          </a:p>
          <a:p>
            <a:pPr>
              <a:lnSpc>
                <a:spcPct val="100000"/>
              </a:lnSpc>
            </a:pPr>
            <a:r>
              <a:rPr lang="en-GB" sz="1800"/>
              <a:t>Synthetic cannabinoids such as Spice / Legal Highs</a:t>
            </a:r>
          </a:p>
          <a:p>
            <a:pPr>
              <a:lnSpc>
                <a:spcPct val="100000"/>
              </a:lnSpc>
            </a:pPr>
            <a:r>
              <a:rPr lang="en-GB" sz="1800"/>
              <a:t>synthetic cathinone’s -  The chemical, cathinone, is a naturally occurring stimulant drug found in the plant, khat Ketamine</a:t>
            </a:r>
          </a:p>
          <a:p>
            <a:pPr marL="0" indent="0">
              <a:lnSpc>
                <a:spcPct val="100000"/>
              </a:lnSpc>
              <a:buNone/>
            </a:pPr>
            <a:endParaRPr lang="en-GB" sz="1800"/>
          </a:p>
        </p:txBody>
      </p:sp>
      <p:pic>
        <p:nvPicPr>
          <p:cNvPr id="1026" name="Picture 2" descr="Class B Drugs Archives - Times Echo and Life">
            <a:extLst>
              <a:ext uri="{FF2B5EF4-FFF2-40B4-BE49-F238E27FC236}">
                <a16:creationId xmlns:a16="http://schemas.microsoft.com/office/drawing/2014/main" id="{837C72AF-CCEB-BDD7-61CB-69659CC17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06" r="4971" b="-1"/>
          <a:stretch/>
        </p:blipFill>
        <p:spPr bwMode="auto">
          <a:xfrm>
            <a:off x="7862596" y="630936"/>
            <a:ext cx="3732092" cy="5495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7265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40" name="Rectangle 4403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042" name="Freeform: Shape 4404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4044" name="Freeform: Shape 4404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035" name="TextBox 4">
            <a:extLst>
              <a:ext uri="{FF2B5EF4-FFF2-40B4-BE49-F238E27FC236}">
                <a16:creationId xmlns:a16="http://schemas.microsoft.com/office/drawing/2014/main" id="{A94F6D2C-883A-4D8D-807F-18F52E2DBC6E}"/>
              </a:ext>
            </a:extLst>
          </p:cNvPr>
          <p:cNvSpPr txBox="1">
            <a:spLocks noChangeArrowheads="1"/>
          </p:cNvSpPr>
          <p:nvPr/>
        </p:nvSpPr>
        <p:spPr bwMode="auto">
          <a:xfrm>
            <a:off x="371094" y="1161288"/>
            <a:ext cx="3438144" cy="12390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a:solidFill>
                  <a:schemeClr val="tx1"/>
                </a:solidFill>
                <a:latin typeface="+mj-lt"/>
                <a:ea typeface="+mj-ea"/>
                <a:cs typeface="+mj-cs"/>
              </a:rPr>
              <a:t>Amphetamines</a:t>
            </a:r>
          </a:p>
        </p:txBody>
      </p:sp>
      <p:sp>
        <p:nvSpPr>
          <p:cNvPr id="44046" name="Rectangle 4404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048" name="Rectangle 4404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6" name="TextBox 5">
            <a:extLst>
              <a:ext uri="{FF2B5EF4-FFF2-40B4-BE49-F238E27FC236}">
                <a16:creationId xmlns:a16="http://schemas.microsoft.com/office/drawing/2014/main" id="{023A697E-CB92-4CEA-A871-FC1792609C05}"/>
              </a:ext>
            </a:extLst>
          </p:cNvPr>
          <p:cNvSpPr txBox="1">
            <a:spLocks noChangeArrowheads="1"/>
          </p:cNvSpPr>
          <p:nvPr/>
        </p:nvSpPr>
        <p:spPr bwMode="auto">
          <a:xfrm>
            <a:off x="371094" y="2718054"/>
            <a:ext cx="3438906" cy="32072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spcBef>
                <a:spcPct val="0"/>
              </a:spcBef>
              <a:spcAft>
                <a:spcPts val="600"/>
              </a:spcAft>
              <a:buFont typeface="Arial" panose="020B0604020202020204" pitchFamily="34" charset="0"/>
              <a:buChar char="•"/>
            </a:pPr>
            <a:r>
              <a:rPr lang="en-US" altLang="en-US" sz="1300">
                <a:solidFill>
                  <a:schemeClr val="tx1"/>
                </a:solidFill>
                <a:latin typeface="+mn-lt"/>
                <a:ea typeface="+mn-ea"/>
              </a:rPr>
              <a:t>White, grey or yellowy powder/capsule</a:t>
            </a:r>
          </a:p>
          <a:p>
            <a:pPr indent="-228600">
              <a:spcBef>
                <a:spcPct val="0"/>
              </a:spcBef>
              <a:spcAft>
                <a:spcPts val="600"/>
              </a:spcAft>
              <a:buFont typeface="Arial" panose="020B0604020202020204" pitchFamily="34" charset="0"/>
              <a:buChar char="•"/>
            </a:pPr>
            <a:endParaRPr lang="en-US" altLang="en-US" sz="1300">
              <a:solidFill>
                <a:schemeClr val="tx1"/>
              </a:solidFill>
              <a:latin typeface="+mn-lt"/>
              <a:ea typeface="+mn-ea"/>
            </a:endParaRPr>
          </a:p>
          <a:p>
            <a:pPr indent="-228600">
              <a:spcBef>
                <a:spcPct val="0"/>
              </a:spcBef>
              <a:spcAft>
                <a:spcPts val="600"/>
              </a:spcAft>
              <a:buFont typeface="Arial" panose="020B0604020202020204" pitchFamily="34" charset="0"/>
              <a:buChar char="•"/>
            </a:pPr>
            <a:r>
              <a:rPr lang="en-US" altLang="en-US" sz="1300">
                <a:solidFill>
                  <a:schemeClr val="tx1"/>
                </a:solidFill>
                <a:latin typeface="+mn-lt"/>
                <a:ea typeface="+mn-ea"/>
              </a:rPr>
              <a:t>Slang names: Speed, Whizz, Uppers, Wake-ups, Bombers, Phet, Billy, Base, Paste.</a:t>
            </a:r>
          </a:p>
          <a:p>
            <a:pPr indent="-228600">
              <a:spcBef>
                <a:spcPct val="0"/>
              </a:spcBef>
              <a:spcAft>
                <a:spcPts val="600"/>
              </a:spcAft>
              <a:buFont typeface="Arial" panose="020B0604020202020204" pitchFamily="34" charset="0"/>
              <a:buChar char="•"/>
            </a:pPr>
            <a:endParaRPr lang="en-US" altLang="en-US" sz="1300">
              <a:solidFill>
                <a:schemeClr val="tx1"/>
              </a:solidFill>
              <a:latin typeface="+mn-lt"/>
              <a:ea typeface="+mn-ea"/>
            </a:endParaRPr>
          </a:p>
          <a:p>
            <a:pPr indent="-228600">
              <a:spcBef>
                <a:spcPct val="0"/>
              </a:spcBef>
              <a:spcAft>
                <a:spcPts val="600"/>
              </a:spcAft>
              <a:buFont typeface="Arial" panose="020B0604020202020204" pitchFamily="34" charset="0"/>
              <a:buChar char="•"/>
            </a:pPr>
            <a:r>
              <a:rPr lang="en-US" altLang="en-US" sz="1300">
                <a:solidFill>
                  <a:schemeClr val="tx1"/>
                </a:solidFill>
                <a:latin typeface="+mn-lt"/>
                <a:ea typeface="+mn-ea"/>
              </a:rPr>
              <a:t>Symptoms: Increased alertness, mood swings, aggressiveness, abundance of energy, loss of appetite, sleeplessness</a:t>
            </a:r>
          </a:p>
          <a:p>
            <a:pPr indent="-228600">
              <a:spcBef>
                <a:spcPct val="0"/>
              </a:spcBef>
              <a:spcAft>
                <a:spcPts val="600"/>
              </a:spcAft>
              <a:buFont typeface="Arial" panose="020B0604020202020204" pitchFamily="34" charset="0"/>
              <a:buChar char="•"/>
            </a:pPr>
            <a:endParaRPr lang="en-US" altLang="en-US" sz="1300">
              <a:solidFill>
                <a:schemeClr val="tx1"/>
              </a:solidFill>
              <a:latin typeface="+mn-lt"/>
              <a:ea typeface="+mn-ea"/>
            </a:endParaRPr>
          </a:p>
          <a:p>
            <a:pPr indent="-228600">
              <a:spcBef>
                <a:spcPct val="0"/>
              </a:spcBef>
              <a:spcAft>
                <a:spcPts val="600"/>
              </a:spcAft>
              <a:buFont typeface="Arial" panose="020B0604020202020204" pitchFamily="34" charset="0"/>
              <a:buChar char="•"/>
            </a:pPr>
            <a:r>
              <a:rPr lang="en-US" altLang="en-US" sz="1300">
                <a:solidFill>
                  <a:schemeClr val="tx1"/>
                </a:solidFill>
                <a:latin typeface="+mn-lt"/>
                <a:ea typeface="+mn-ea"/>
              </a:rPr>
              <a:t>Taken by tablet, snorting, dab on gums, mix into drinks or inject it. </a:t>
            </a:r>
          </a:p>
        </p:txBody>
      </p:sp>
      <p:pic>
        <p:nvPicPr>
          <p:cNvPr id="44034" name="Picture 2" descr="amphetamines">
            <a:extLst>
              <a:ext uri="{FF2B5EF4-FFF2-40B4-BE49-F238E27FC236}">
                <a16:creationId xmlns:a16="http://schemas.microsoft.com/office/drawing/2014/main" id="{9CD31C1A-A133-4741-A42B-0CDA097D104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4901184" y="1015944"/>
            <a:ext cx="6922008" cy="492669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55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334644"/>
            <a:ext cx="10509504" cy="1076914"/>
          </a:xfrm>
        </p:spPr>
        <p:txBody>
          <a:bodyPr anchor="ctr">
            <a:normAutofit/>
          </a:bodyPr>
          <a:lstStyle/>
          <a:p>
            <a:r>
              <a:rPr lang="en-GB" dirty="0"/>
              <a:t>Risks - Amphetamines</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2EA2578-3AF4-EFC8-8ED8-556C71027D03}"/>
              </a:ext>
            </a:extLst>
          </p:cNvPr>
          <p:cNvGraphicFramePr>
            <a:graphicFrameLocks noGrp="1"/>
          </p:cNvGraphicFramePr>
          <p:nvPr>
            <p:ph idx="1"/>
            <p:extLst>
              <p:ext uri="{D42A27DB-BD31-4B8C-83A1-F6EECF244321}">
                <p14:modId xmlns:p14="http://schemas.microsoft.com/office/powerpoint/2010/main" val="219567830"/>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89992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6" y="978619"/>
            <a:ext cx="5991244" cy="1106424"/>
          </a:xfrm>
        </p:spPr>
        <p:txBody>
          <a:bodyPr>
            <a:normAutofit/>
          </a:bodyPr>
          <a:lstStyle/>
          <a:p>
            <a:r>
              <a:rPr lang="en-GB" sz="3200"/>
              <a:t>Cannabis</a:t>
            </a:r>
          </a:p>
        </p:txBody>
      </p:sp>
      <p:sp>
        <p:nvSpPr>
          <p:cNvPr id="9" name="Rectangle 8">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41248" y="2252870"/>
            <a:ext cx="5993892" cy="3560251"/>
          </a:xfrm>
        </p:spPr>
        <p:txBody>
          <a:bodyPr>
            <a:normAutofit/>
          </a:bodyPr>
          <a:lstStyle/>
          <a:p>
            <a:pPr>
              <a:lnSpc>
                <a:spcPct val="100000"/>
              </a:lnSpc>
            </a:pPr>
            <a:r>
              <a:rPr lang="en-GB" sz="1500"/>
              <a:t>Cannabis can be smoked, eaten and vaped – and is the UK’s most widely-used illegal drug </a:t>
            </a:r>
          </a:p>
          <a:p>
            <a:pPr>
              <a:lnSpc>
                <a:spcPct val="100000"/>
              </a:lnSpc>
            </a:pPr>
            <a:r>
              <a:rPr lang="en-GB" altLang="en-US" sz="1500" u="sng" kern="0"/>
              <a:t>Slang names</a:t>
            </a:r>
            <a:r>
              <a:rPr lang="en-GB" altLang="en-US" sz="1500" kern="0"/>
              <a:t>: Bhang, Black, Blast, Blow, Bush, Dope, Draw, Ganja, Grass, Hash, Hemp, Marijuana, Pot, Puff, Skunk, Smoke, Soap, Spliff, Wacky Backy, Weed</a:t>
            </a:r>
          </a:p>
          <a:p>
            <a:pPr>
              <a:lnSpc>
                <a:spcPct val="100000"/>
              </a:lnSpc>
            </a:pPr>
            <a:r>
              <a:rPr lang="en-GB" altLang="en-US" sz="1500" u="sng">
                <a:ea typeface="ＭＳ Ｐゴシック" panose="020B0600070205080204" pitchFamily="34" charset="-128"/>
              </a:rPr>
              <a:t>Symptoms</a:t>
            </a:r>
            <a:r>
              <a:rPr lang="en-GB" altLang="en-US" sz="1500">
                <a:ea typeface="ＭＳ Ｐゴシック" panose="020B0600070205080204" pitchFamily="34" charset="-128"/>
              </a:rPr>
              <a:t>: Produces relaxation, talkativeness, sense of well being, lack of inhibitions, increased appetite, disorientated behaviour and irrelevant giggling</a:t>
            </a:r>
            <a:endParaRPr lang="en-GB" sz="1500"/>
          </a:p>
          <a:p>
            <a:pPr>
              <a:lnSpc>
                <a:spcPct val="100000"/>
              </a:lnSpc>
            </a:pPr>
            <a:r>
              <a:rPr lang="en-GB" sz="1500"/>
              <a:t>Y</a:t>
            </a:r>
            <a:r>
              <a:rPr lang="en-GB" sz="1500" b="0" i="0">
                <a:effectLst/>
              </a:rPr>
              <a:t>ear ending March 2023, an estimated 9.5% of people aged 16 to 59 years (approximately 3.1 million people) reported using a drug in the last 12 months; 7.6% reported using cannabis (around 2.5 million people) and 3.3% reported using a Class A drug (around 1.1 million people).</a:t>
            </a:r>
          </a:p>
          <a:p>
            <a:pPr>
              <a:lnSpc>
                <a:spcPct val="100000"/>
              </a:lnSpc>
            </a:pPr>
            <a:endParaRPr lang="en-GB" sz="1500"/>
          </a:p>
        </p:txBody>
      </p:sp>
      <p:pic>
        <p:nvPicPr>
          <p:cNvPr id="5" name="Picture 2054" descr="C:\FrontPage Webs\1\mjleaf.gif">
            <a:extLst>
              <a:ext uri="{FF2B5EF4-FFF2-40B4-BE49-F238E27FC236}">
                <a16:creationId xmlns:a16="http://schemas.microsoft.com/office/drawing/2014/main" id="{AE9E137E-0275-45E5-A988-3EFCC063180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1230597"/>
            <a:ext cx="4097657" cy="4296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45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Freeform: Shape 5">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Freeform: Shape 6">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F28E03-D9D4-0AE9-1043-031331A8F022}"/>
              </a:ext>
            </a:extLst>
          </p:cNvPr>
          <p:cNvSpPr>
            <a:spLocks noGrp="1"/>
          </p:cNvSpPr>
          <p:nvPr>
            <p:ph type="title"/>
          </p:nvPr>
        </p:nvSpPr>
        <p:spPr>
          <a:xfrm>
            <a:off x="621792" y="1161288"/>
            <a:ext cx="3602736" cy="4526280"/>
          </a:xfrm>
        </p:spPr>
        <p:txBody>
          <a:bodyPr>
            <a:normAutofit/>
          </a:bodyPr>
          <a:lstStyle/>
          <a:p>
            <a:br>
              <a:rPr lang="en-GB" b="0" i="0">
                <a:effectLst/>
                <a:latin typeface="Linux Libertine"/>
              </a:rPr>
            </a:br>
            <a:r>
              <a:rPr lang="en-GB" b="0" i="0">
                <a:effectLst/>
                <a:latin typeface="Linux Libertine"/>
              </a:rPr>
              <a:t>Cannabis classification</a:t>
            </a:r>
            <a:br>
              <a:rPr lang="en-GB" b="0" i="0">
                <a:effectLst/>
                <a:latin typeface="Linux Libertine"/>
              </a:rPr>
            </a:br>
            <a:endParaRPr lang="en-GB"/>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A234535-550B-054E-1E33-53B1B66C0185}"/>
              </a:ext>
            </a:extLst>
          </p:cNvPr>
          <p:cNvSpPr>
            <a:spLocks noGrp="1"/>
          </p:cNvSpPr>
          <p:nvPr>
            <p:ph idx="1"/>
          </p:nvPr>
        </p:nvSpPr>
        <p:spPr>
          <a:xfrm>
            <a:off x="5434149" y="932688"/>
            <a:ext cx="5916603" cy="4992624"/>
          </a:xfrm>
        </p:spPr>
        <p:txBody>
          <a:bodyPr anchor="ctr">
            <a:normAutofit/>
          </a:bodyPr>
          <a:lstStyle/>
          <a:p>
            <a:pPr>
              <a:lnSpc>
                <a:spcPct val="100000"/>
              </a:lnSpc>
            </a:pPr>
            <a:r>
              <a:rPr lang="en-GB" sz="1700" b="0" i="0">
                <a:effectLst/>
                <a:latin typeface="Arial" panose="020B0604020202020204" pitchFamily="34" charset="0"/>
              </a:rPr>
              <a:t>Labour Govt. announced in 2001 that cannabis would become Class C</a:t>
            </a:r>
          </a:p>
          <a:p>
            <a:pPr lvl="1">
              <a:lnSpc>
                <a:spcPct val="100000"/>
              </a:lnSpc>
            </a:pPr>
            <a:r>
              <a:rPr lang="en-GB" sz="1700">
                <a:latin typeface="Arial" panose="020B0604020202020204" pitchFamily="34" charset="0"/>
              </a:rPr>
              <a:t>Why? Police could spend more time tackling  serious crime involving harder drugs</a:t>
            </a:r>
            <a:endParaRPr lang="en-GB" sz="1700" b="0" i="0">
              <a:effectLst/>
              <a:latin typeface="Arial" panose="020B0604020202020204" pitchFamily="34" charset="0"/>
            </a:endParaRPr>
          </a:p>
          <a:p>
            <a:pPr>
              <a:lnSpc>
                <a:spcPct val="100000"/>
              </a:lnSpc>
            </a:pPr>
            <a:r>
              <a:rPr lang="en-GB" sz="1700" b="0" i="0">
                <a:effectLst/>
                <a:latin typeface="Arial" panose="020B0604020202020204" pitchFamily="34" charset="0"/>
              </a:rPr>
              <a:t>penalty of up to 2 years in prison for possession and up to 5 years if supplying.</a:t>
            </a:r>
          </a:p>
          <a:p>
            <a:pPr>
              <a:lnSpc>
                <a:spcPct val="100000"/>
              </a:lnSpc>
            </a:pPr>
            <a:r>
              <a:rPr lang="en-GB" sz="1700" b="0" i="0">
                <a:effectLst/>
                <a:latin typeface="Arial" panose="020B0604020202020204" pitchFamily="34" charset="0"/>
              </a:rPr>
              <a:t>Reclassification had the support of the public</a:t>
            </a:r>
          </a:p>
          <a:p>
            <a:pPr>
              <a:lnSpc>
                <a:spcPct val="100000"/>
              </a:lnSpc>
            </a:pPr>
            <a:r>
              <a:rPr lang="en-GB" sz="1700" b="0" i="0">
                <a:effectLst/>
                <a:latin typeface="Arial" panose="020B0604020202020204" pitchFamily="34" charset="0"/>
              </a:rPr>
              <a:t>49% of British adults supported cannabis decriminalisation</a:t>
            </a:r>
          </a:p>
          <a:p>
            <a:pPr>
              <a:lnSpc>
                <a:spcPct val="100000"/>
              </a:lnSpc>
            </a:pPr>
            <a:r>
              <a:rPr lang="en-GB" sz="1700" b="0" i="0">
                <a:effectLst/>
                <a:latin typeface="Arial" panose="020B0604020202020204" pitchFamily="34" charset="0"/>
              </a:rPr>
              <a:t>36% were against</a:t>
            </a:r>
          </a:p>
          <a:p>
            <a:pPr>
              <a:lnSpc>
                <a:spcPct val="100000"/>
              </a:lnSpc>
            </a:pPr>
            <a:r>
              <a:rPr lang="en-GB" sz="1700" b="0" i="0">
                <a:effectLst/>
                <a:latin typeface="Arial" panose="020B0604020202020204" pitchFamily="34" charset="0"/>
              </a:rPr>
              <a:t>15% were undecided </a:t>
            </a:r>
          </a:p>
          <a:p>
            <a:pPr>
              <a:lnSpc>
                <a:spcPct val="100000"/>
              </a:lnSpc>
            </a:pPr>
            <a:r>
              <a:rPr lang="en-GB" sz="1700">
                <a:latin typeface="Arial" panose="020B0604020202020204" pitchFamily="34" charset="0"/>
              </a:rPr>
              <a:t>Changes in </a:t>
            </a:r>
            <a:r>
              <a:rPr lang="en-GB" sz="1700" b="0" i="0">
                <a:effectLst/>
                <a:latin typeface="Arial" panose="020B0604020202020204" pitchFamily="34" charset="0"/>
              </a:rPr>
              <a:t>January 2004</a:t>
            </a:r>
          </a:p>
          <a:p>
            <a:pPr>
              <a:lnSpc>
                <a:spcPct val="100000"/>
              </a:lnSpc>
            </a:pPr>
            <a:r>
              <a:rPr lang="en-GB" sz="1700" b="0" i="0">
                <a:effectLst/>
                <a:latin typeface="Arial" panose="020B0604020202020204" pitchFamily="34" charset="0"/>
              </a:rPr>
              <a:t>26 January 2009 UK Government reclassified cannabis to Class B</a:t>
            </a:r>
            <a:endParaRPr lang="en-GB" sz="1700"/>
          </a:p>
        </p:txBody>
      </p:sp>
    </p:spTree>
    <p:extLst>
      <p:ext uri="{BB962C8B-B14F-4D97-AF65-F5344CB8AC3E}">
        <p14:creationId xmlns:p14="http://schemas.microsoft.com/office/powerpoint/2010/main" val="42759755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6" y="978619"/>
            <a:ext cx="5991244" cy="1106424"/>
          </a:xfrm>
        </p:spPr>
        <p:txBody>
          <a:bodyPr>
            <a:normAutofit/>
          </a:bodyPr>
          <a:lstStyle/>
          <a:p>
            <a:r>
              <a:rPr lang="en-GB" sz="3200"/>
              <a:t>Cannabis V’s Medical Cannabis</a:t>
            </a:r>
          </a:p>
        </p:txBody>
      </p:sp>
      <p:sp>
        <p:nvSpPr>
          <p:cNvPr id="23" name="Rectangle 2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41248" y="2252870"/>
            <a:ext cx="5993892" cy="3560251"/>
          </a:xfrm>
        </p:spPr>
        <p:txBody>
          <a:bodyPr>
            <a:normAutofit/>
          </a:bodyPr>
          <a:lstStyle/>
          <a:p>
            <a:pPr>
              <a:lnSpc>
                <a:spcPct val="100000"/>
              </a:lnSpc>
            </a:pPr>
            <a:r>
              <a:rPr lang="en-GB" sz="1800"/>
              <a:t>THC is the main psychoactive compound in cannabis</a:t>
            </a:r>
          </a:p>
          <a:p>
            <a:pPr>
              <a:lnSpc>
                <a:spcPct val="100000"/>
              </a:lnSpc>
            </a:pPr>
            <a:r>
              <a:rPr lang="en-GB" sz="1800"/>
              <a:t>CBD is a chemical substance found in cannabis that has medical benefits. </a:t>
            </a:r>
          </a:p>
          <a:p>
            <a:pPr>
              <a:lnSpc>
                <a:spcPct val="100000"/>
              </a:lnSpc>
            </a:pPr>
            <a:r>
              <a:rPr lang="en-GB" sz="1800"/>
              <a:t>It won't get you high, because it doesn't contain THC </a:t>
            </a:r>
          </a:p>
          <a:p>
            <a:pPr>
              <a:lnSpc>
                <a:spcPct val="100000"/>
              </a:lnSpc>
            </a:pPr>
            <a:r>
              <a:rPr lang="en-GB" sz="1800"/>
              <a:t>CBD oil or hemp oil are available to buy legally as food supplements</a:t>
            </a:r>
          </a:p>
          <a:p>
            <a:pPr>
              <a:lnSpc>
                <a:spcPct val="100000"/>
              </a:lnSpc>
            </a:pPr>
            <a:r>
              <a:rPr lang="en-GB" sz="1800"/>
              <a:t>UK Farmer 470 acres of Hemp.</a:t>
            </a:r>
          </a:p>
          <a:p>
            <a:pPr lvl="1">
              <a:lnSpc>
                <a:spcPct val="100000"/>
              </a:lnSpc>
            </a:pPr>
            <a:r>
              <a:rPr lang="en-GB" sz="1800"/>
              <a:t>Used in clothing, house building material, CBD oil. (Country File BBC 17/11/19)</a:t>
            </a:r>
          </a:p>
          <a:p>
            <a:pPr>
              <a:lnSpc>
                <a:spcPct val="100000"/>
              </a:lnSpc>
            </a:pPr>
            <a:endParaRPr lang="en-GB" sz="1800"/>
          </a:p>
        </p:txBody>
      </p:sp>
      <p:pic>
        <p:nvPicPr>
          <p:cNvPr id="14" name="Picture 13" descr="A row of samples for medical testing">
            <a:extLst>
              <a:ext uri="{FF2B5EF4-FFF2-40B4-BE49-F238E27FC236}">
                <a16:creationId xmlns:a16="http://schemas.microsoft.com/office/drawing/2014/main" id="{0D201F0A-7515-D304-B073-D468778DB86E}"/>
              </a:ext>
            </a:extLst>
          </p:cNvPr>
          <p:cNvPicPr>
            <a:picLocks noChangeAspect="1"/>
          </p:cNvPicPr>
          <p:nvPr/>
        </p:nvPicPr>
        <p:blipFill rotWithShape="1">
          <a:blip r:embed="rId3"/>
          <a:srcRect l="46898"/>
          <a:stretch/>
        </p:blipFill>
        <p:spPr>
          <a:xfrm>
            <a:off x="7783146" y="630936"/>
            <a:ext cx="3890993" cy="5495544"/>
          </a:xfrm>
          <a:prstGeom prst="rect">
            <a:avLst/>
          </a:prstGeom>
        </p:spPr>
      </p:pic>
    </p:spTree>
    <p:extLst>
      <p:ext uri="{BB962C8B-B14F-4D97-AF65-F5344CB8AC3E}">
        <p14:creationId xmlns:p14="http://schemas.microsoft.com/office/powerpoint/2010/main" val="39676349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2A43CF-A4CA-4F03-B281-3BD48C0CDEA6}"/>
              </a:ext>
            </a:extLst>
          </p:cNvPr>
          <p:cNvSpPr>
            <a:spLocks noGrp="1"/>
          </p:cNvSpPr>
          <p:nvPr>
            <p:ph type="title"/>
          </p:nvPr>
        </p:nvSpPr>
        <p:spPr>
          <a:xfrm>
            <a:off x="841246" y="978619"/>
            <a:ext cx="5991244" cy="1106424"/>
          </a:xfrm>
        </p:spPr>
        <p:txBody>
          <a:bodyPr>
            <a:normAutofit/>
          </a:bodyPr>
          <a:lstStyle/>
          <a:p>
            <a:r>
              <a:rPr lang="en-GB" sz="3200"/>
              <a:t>Medicinal Cannabis</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E7F247-0865-4F66-897B-30E89EB95992}"/>
              </a:ext>
            </a:extLst>
          </p:cNvPr>
          <p:cNvSpPr>
            <a:spLocks noGrp="1"/>
          </p:cNvSpPr>
          <p:nvPr>
            <p:ph idx="1"/>
          </p:nvPr>
        </p:nvSpPr>
        <p:spPr>
          <a:xfrm>
            <a:off x="841248" y="2252870"/>
            <a:ext cx="5993892" cy="3560251"/>
          </a:xfrm>
        </p:spPr>
        <p:txBody>
          <a:bodyPr>
            <a:normAutofit/>
          </a:bodyPr>
          <a:lstStyle/>
          <a:p>
            <a:pPr>
              <a:lnSpc>
                <a:spcPct val="100000"/>
              </a:lnSpc>
            </a:pPr>
            <a:r>
              <a:rPr lang="en-GB" sz="1800" dirty="0"/>
              <a:t>a product derived from cannabis</a:t>
            </a:r>
          </a:p>
          <a:p>
            <a:pPr>
              <a:lnSpc>
                <a:spcPct val="100000"/>
              </a:lnSpc>
            </a:pPr>
            <a:r>
              <a:rPr lang="en-GB" sz="1800" dirty="0"/>
              <a:t>prescribed by a health professional to treat certain medical conditions</a:t>
            </a:r>
          </a:p>
          <a:p>
            <a:pPr>
              <a:lnSpc>
                <a:spcPct val="100000"/>
              </a:lnSpc>
            </a:pPr>
            <a:r>
              <a:rPr lang="en-GB" sz="1800" dirty="0"/>
              <a:t>Since 2018 it has been legal in the UK for specialist doctors to prescribe cannabis based medicinal products.  </a:t>
            </a:r>
          </a:p>
          <a:p>
            <a:pPr>
              <a:lnSpc>
                <a:spcPct val="100000"/>
              </a:lnSpc>
            </a:pPr>
            <a:r>
              <a:rPr lang="en-GB" sz="1800" dirty="0"/>
              <a:t>Still ongoing argument to prescribe medical cannabis. </a:t>
            </a:r>
          </a:p>
          <a:p>
            <a:pPr>
              <a:lnSpc>
                <a:spcPct val="100000"/>
              </a:lnSpc>
            </a:pPr>
            <a:r>
              <a:rPr lang="en-GB" sz="1800" dirty="0"/>
              <a:t>GW Pharmaceuticals Kent, biggest legal cannabis farm</a:t>
            </a:r>
          </a:p>
        </p:txBody>
      </p:sp>
      <p:pic>
        <p:nvPicPr>
          <p:cNvPr id="5" name="Picture 4">
            <a:extLst>
              <a:ext uri="{FF2B5EF4-FFF2-40B4-BE49-F238E27FC236}">
                <a16:creationId xmlns:a16="http://schemas.microsoft.com/office/drawing/2014/main" id="{501BC380-4884-4E1F-8479-EF9E1B1EB856}"/>
              </a:ext>
            </a:extLst>
          </p:cNvPr>
          <p:cNvPicPr>
            <a:picLocks noChangeAspect="1"/>
          </p:cNvPicPr>
          <p:nvPr/>
        </p:nvPicPr>
        <p:blipFill rotWithShape="1">
          <a:blip r:embed="rId3"/>
          <a:srcRect r="1" b="6420"/>
          <a:stretch/>
        </p:blipFill>
        <p:spPr>
          <a:xfrm>
            <a:off x="7679814" y="1974083"/>
            <a:ext cx="4097657" cy="2809250"/>
          </a:xfrm>
          <a:prstGeom prst="rect">
            <a:avLst/>
          </a:prstGeom>
        </p:spPr>
      </p:pic>
    </p:spTree>
    <p:extLst>
      <p:ext uri="{BB962C8B-B14F-4D97-AF65-F5344CB8AC3E}">
        <p14:creationId xmlns:p14="http://schemas.microsoft.com/office/powerpoint/2010/main" val="20190905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F2366B0-7201-48B5-9AF6-2C164409119A}"/>
              </a:ext>
            </a:extLst>
          </p:cNvPr>
          <p:cNvSpPr>
            <a:spLocks noGrp="1"/>
          </p:cNvSpPr>
          <p:nvPr>
            <p:ph type="title"/>
          </p:nvPr>
        </p:nvSpPr>
        <p:spPr>
          <a:xfrm>
            <a:off x="612648" y="1078992"/>
            <a:ext cx="4114800" cy="1865376"/>
          </a:xfrm>
        </p:spPr>
        <p:txBody>
          <a:bodyPr anchor="t">
            <a:normAutofit/>
          </a:bodyPr>
          <a:lstStyle/>
          <a:p>
            <a:r>
              <a:rPr lang="en-GB" sz="3600"/>
              <a:t>Codeine</a:t>
            </a:r>
          </a:p>
        </p:txBody>
      </p:sp>
      <p:sp>
        <p:nvSpPr>
          <p:cNvPr id="3" name="Content Placeholder 2">
            <a:extLst>
              <a:ext uri="{FF2B5EF4-FFF2-40B4-BE49-F238E27FC236}">
                <a16:creationId xmlns:a16="http://schemas.microsoft.com/office/drawing/2014/main" id="{0F4D5A36-7F2A-4697-9DE1-0EFB9FDF750A}"/>
              </a:ext>
            </a:extLst>
          </p:cNvPr>
          <p:cNvSpPr>
            <a:spLocks noGrp="1"/>
          </p:cNvSpPr>
          <p:nvPr>
            <p:ph idx="1"/>
          </p:nvPr>
        </p:nvSpPr>
        <p:spPr>
          <a:xfrm>
            <a:off x="5340096" y="1078991"/>
            <a:ext cx="6007608" cy="5051638"/>
          </a:xfrm>
        </p:spPr>
        <p:txBody>
          <a:bodyPr>
            <a:normAutofit/>
          </a:bodyPr>
          <a:lstStyle/>
          <a:p>
            <a:pPr>
              <a:lnSpc>
                <a:spcPct val="100000"/>
              </a:lnSpc>
            </a:pPr>
            <a:r>
              <a:rPr lang="en-GB" sz="1800"/>
              <a:t>A painkiller used to treat mild to moderate pain that’s available as tablets, syrup or as a liquid for injecting</a:t>
            </a:r>
          </a:p>
          <a:p>
            <a:pPr>
              <a:lnSpc>
                <a:spcPct val="100000"/>
              </a:lnSpc>
            </a:pPr>
            <a:r>
              <a:rPr lang="en-GB" sz="1800"/>
              <a:t>A prescribed pain killer </a:t>
            </a:r>
          </a:p>
          <a:p>
            <a:pPr>
              <a:lnSpc>
                <a:spcPct val="100000"/>
              </a:lnSpc>
            </a:pPr>
            <a:r>
              <a:rPr lang="en-GB" sz="1800"/>
              <a:t>Highly addictive, medicines that contain it (such as co-codamol) carry warnings on the packs about the risk of addiction. </a:t>
            </a:r>
          </a:p>
          <a:p>
            <a:pPr>
              <a:lnSpc>
                <a:spcPct val="100000"/>
              </a:lnSpc>
            </a:pPr>
            <a:r>
              <a:rPr lang="en-GB" sz="1800"/>
              <a:t>Advise to only take for 3 days at a time.</a:t>
            </a:r>
          </a:p>
          <a:p>
            <a:pPr>
              <a:lnSpc>
                <a:spcPct val="100000"/>
              </a:lnSpc>
            </a:pPr>
            <a:r>
              <a:rPr lang="en-GB" sz="1800"/>
              <a:t>Feelings of relaxation, drowsiness, confusion, nausea, itchiness and constipation</a:t>
            </a:r>
          </a:p>
          <a:p>
            <a:pPr>
              <a:lnSpc>
                <a:spcPct val="100000"/>
              </a:lnSpc>
            </a:pPr>
            <a:r>
              <a:rPr lang="en-GB" sz="1800"/>
              <a:t>Low blood pressure, abnormal breathing, mental health.</a:t>
            </a:r>
          </a:p>
          <a:p>
            <a:pPr>
              <a:lnSpc>
                <a:spcPct val="100000"/>
              </a:lnSpc>
            </a:pPr>
            <a:r>
              <a:rPr lang="en-GB" sz="1800"/>
              <a:t>Tablets that have been sold by dealers will also have other substances mix in.</a:t>
            </a:r>
          </a:p>
        </p:txBody>
      </p:sp>
      <p:pic>
        <p:nvPicPr>
          <p:cNvPr id="4" name="Picture 3" descr="A green pill on a grey surface&#10;&#10;Description automatically generated">
            <a:extLst>
              <a:ext uri="{FF2B5EF4-FFF2-40B4-BE49-F238E27FC236}">
                <a16:creationId xmlns:a16="http://schemas.microsoft.com/office/drawing/2014/main" id="{116DA03C-94E6-A925-6EF1-4B38A61B42CC}"/>
              </a:ext>
            </a:extLst>
          </p:cNvPr>
          <p:cNvPicPr>
            <a:picLocks noChangeAspect="1"/>
          </p:cNvPicPr>
          <p:nvPr/>
        </p:nvPicPr>
        <p:blipFill>
          <a:blip r:embed="rId3"/>
          <a:srcRect l="19405" r="13712" b="2"/>
          <a:stretch/>
        </p:blipFill>
        <p:spPr>
          <a:xfrm>
            <a:off x="612649" y="3224406"/>
            <a:ext cx="4114800" cy="2906223"/>
          </a:xfrm>
          <a:prstGeom prst="rect">
            <a:avLst/>
          </a:prstGeom>
        </p:spPr>
      </p:pic>
      <p:sp>
        <p:nvSpPr>
          <p:cNvPr id="11" name="Rectangle 10">
            <a:extLst>
              <a:ext uri="{FF2B5EF4-FFF2-40B4-BE49-F238E27FC236}">
                <a16:creationId xmlns:a16="http://schemas.microsoft.com/office/drawing/2014/main" id="{21B3977D-00DD-E3F0-9E7E-2330CBFDF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5003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C66F4E-F47F-4799-BF73-DE2F0658BBC0}"/>
              </a:ext>
            </a:extLst>
          </p:cNvPr>
          <p:cNvSpPr>
            <a:spLocks noGrp="1"/>
          </p:cNvSpPr>
          <p:nvPr>
            <p:ph type="title"/>
          </p:nvPr>
        </p:nvSpPr>
        <p:spPr>
          <a:xfrm>
            <a:off x="841246" y="978619"/>
            <a:ext cx="5991244" cy="1106424"/>
          </a:xfrm>
        </p:spPr>
        <p:txBody>
          <a:bodyPr>
            <a:normAutofit/>
          </a:bodyPr>
          <a:lstStyle/>
          <a:p>
            <a:r>
              <a:rPr lang="en-GB" sz="3200" b="1"/>
              <a:t>Ketamine</a:t>
            </a:r>
            <a:endParaRPr lang="en-GB" sz="3200"/>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5BB712-FB21-4E21-9842-1FDD5CEE059F}"/>
              </a:ext>
            </a:extLst>
          </p:cNvPr>
          <p:cNvSpPr>
            <a:spLocks noGrp="1"/>
          </p:cNvSpPr>
          <p:nvPr>
            <p:ph idx="1"/>
          </p:nvPr>
        </p:nvSpPr>
        <p:spPr>
          <a:xfrm>
            <a:off x="841248" y="2252870"/>
            <a:ext cx="5993892" cy="3560251"/>
          </a:xfrm>
        </p:spPr>
        <p:txBody>
          <a:bodyPr>
            <a:normAutofit/>
          </a:bodyPr>
          <a:lstStyle/>
          <a:p>
            <a:pPr>
              <a:lnSpc>
                <a:spcPct val="100000"/>
              </a:lnSpc>
            </a:pPr>
            <a:r>
              <a:rPr lang="en-GB" sz="1500"/>
              <a:t>Ketamine is used in medicine as an anaesthetic for humans and animals. </a:t>
            </a:r>
          </a:p>
          <a:p>
            <a:pPr>
              <a:lnSpc>
                <a:spcPct val="100000"/>
              </a:lnSpc>
            </a:pPr>
            <a:r>
              <a:rPr lang="en-GB" sz="1500"/>
              <a:t>A clear liquid, when used in medicine</a:t>
            </a:r>
          </a:p>
          <a:p>
            <a:pPr>
              <a:lnSpc>
                <a:spcPct val="100000"/>
              </a:lnSpc>
            </a:pPr>
            <a:r>
              <a:rPr lang="en-GB" sz="1500"/>
              <a:t>A grainy white or brown crystalline powder when sold on the street</a:t>
            </a:r>
          </a:p>
          <a:p>
            <a:pPr>
              <a:lnSpc>
                <a:spcPct val="100000"/>
              </a:lnSpc>
            </a:pPr>
            <a:r>
              <a:rPr lang="en-GB" sz="1500"/>
              <a:t>Taking ketamine can make you feel: dream-like and detached, chilled, relaxed and happy, confused and nauseated. You can hallucinate, stop feeling pain</a:t>
            </a:r>
          </a:p>
          <a:p>
            <a:pPr>
              <a:lnSpc>
                <a:spcPct val="100000"/>
              </a:lnSpc>
            </a:pPr>
            <a:r>
              <a:rPr lang="en-GB" sz="1500"/>
              <a:t>Take too much ketamine you will go into ‘K-hole’. This is where you  lose the ability to move and feels like your mind and body have separated and you can't to do anything about it. </a:t>
            </a:r>
          </a:p>
        </p:txBody>
      </p:sp>
      <p:pic>
        <p:nvPicPr>
          <p:cNvPr id="4" name="Picture 3" descr="A close-up of a bottle&#10;&#10;Description automatically generated">
            <a:extLst>
              <a:ext uri="{FF2B5EF4-FFF2-40B4-BE49-F238E27FC236}">
                <a16:creationId xmlns:a16="http://schemas.microsoft.com/office/drawing/2014/main" id="{5228A930-739B-8142-8660-1B7F700ADF6E}"/>
              </a:ext>
            </a:extLst>
          </p:cNvPr>
          <p:cNvPicPr>
            <a:picLocks noChangeAspect="1"/>
          </p:cNvPicPr>
          <p:nvPr/>
        </p:nvPicPr>
        <p:blipFill>
          <a:blip r:embed="rId3"/>
          <a:stretch>
            <a:fillRect/>
          </a:stretch>
        </p:blipFill>
        <p:spPr>
          <a:xfrm>
            <a:off x="7679814" y="1844064"/>
            <a:ext cx="4097657" cy="3069287"/>
          </a:xfrm>
          <a:prstGeom prst="rect">
            <a:avLst/>
          </a:prstGeom>
        </p:spPr>
      </p:pic>
    </p:spTree>
    <p:extLst>
      <p:ext uri="{BB962C8B-B14F-4D97-AF65-F5344CB8AC3E}">
        <p14:creationId xmlns:p14="http://schemas.microsoft.com/office/powerpoint/2010/main" val="2877615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6E1A-C83F-477E-9134-6865497B08A7}"/>
              </a:ext>
            </a:extLst>
          </p:cNvPr>
          <p:cNvSpPr>
            <a:spLocks noGrp="1"/>
          </p:cNvSpPr>
          <p:nvPr>
            <p:ph type="title"/>
          </p:nvPr>
        </p:nvSpPr>
        <p:spPr>
          <a:xfrm>
            <a:off x="4965430" y="629268"/>
            <a:ext cx="6586491" cy="1286160"/>
          </a:xfrm>
        </p:spPr>
        <p:txBody>
          <a:bodyPr anchor="b">
            <a:normAutofit/>
          </a:bodyPr>
          <a:lstStyle/>
          <a:p>
            <a:r>
              <a:rPr lang="en-GB" dirty="0"/>
              <a:t>Class C Drugs  </a:t>
            </a:r>
          </a:p>
        </p:txBody>
      </p:sp>
      <p:sp>
        <p:nvSpPr>
          <p:cNvPr id="3" name="Content Placeholder 2">
            <a:extLst>
              <a:ext uri="{FF2B5EF4-FFF2-40B4-BE49-F238E27FC236}">
                <a16:creationId xmlns:a16="http://schemas.microsoft.com/office/drawing/2014/main" id="{F401CFE5-9E51-4578-B609-AE0CFED513D1}"/>
              </a:ext>
            </a:extLst>
          </p:cNvPr>
          <p:cNvSpPr>
            <a:spLocks noGrp="1"/>
          </p:cNvSpPr>
          <p:nvPr>
            <p:ph idx="1"/>
          </p:nvPr>
        </p:nvSpPr>
        <p:spPr>
          <a:xfrm>
            <a:off x="4965431" y="2438400"/>
            <a:ext cx="6586489" cy="3785419"/>
          </a:xfrm>
        </p:spPr>
        <p:txBody>
          <a:bodyPr>
            <a:normAutofit/>
          </a:bodyPr>
          <a:lstStyle/>
          <a:p>
            <a:r>
              <a:rPr lang="en-GB" sz="2000"/>
              <a:t>Anabolic steroids</a:t>
            </a:r>
          </a:p>
          <a:p>
            <a:r>
              <a:rPr lang="en-GB" sz="2000"/>
              <a:t>Diazepam / Valium </a:t>
            </a:r>
          </a:p>
          <a:p>
            <a:r>
              <a:rPr lang="en-GB" sz="2000"/>
              <a:t>Piperazines (BZP) – originally an antidepressant drug &amp; now it is found as a substitute for MDMA.</a:t>
            </a:r>
          </a:p>
          <a:p>
            <a:r>
              <a:rPr lang="en-GB" sz="2000"/>
              <a:t>Khat</a:t>
            </a:r>
          </a:p>
          <a:p>
            <a:r>
              <a:rPr lang="en-GB" sz="2000"/>
              <a:t>Some tranquilisers are Class C drugs</a:t>
            </a:r>
          </a:p>
          <a:p>
            <a:endParaRPr lang="en-GB" sz="2000"/>
          </a:p>
          <a:p>
            <a:endParaRPr lang="en-GB" sz="2000"/>
          </a:p>
        </p:txBody>
      </p:sp>
      <p:pic>
        <p:nvPicPr>
          <p:cNvPr id="2050" name="Picture 2" descr="What are Class A, B and C Drugs? - Zoom Testing">
            <a:extLst>
              <a:ext uri="{FF2B5EF4-FFF2-40B4-BE49-F238E27FC236}">
                <a16:creationId xmlns:a16="http://schemas.microsoft.com/office/drawing/2014/main" id="{CCFCEC3F-D9D8-F918-303F-6664A8DEEF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89" r="15817"/>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5125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umbbells on a gym floor">
            <a:extLst>
              <a:ext uri="{FF2B5EF4-FFF2-40B4-BE49-F238E27FC236}">
                <a16:creationId xmlns:a16="http://schemas.microsoft.com/office/drawing/2014/main" id="{9F66267C-8C4D-3C13-C400-21B0723615EB}"/>
              </a:ext>
            </a:extLst>
          </p:cNvPr>
          <p:cNvPicPr>
            <a:picLocks noChangeAspect="1"/>
          </p:cNvPicPr>
          <p:nvPr/>
        </p:nvPicPr>
        <p:blipFill rotWithShape="1">
          <a:blip r:embed="rId3"/>
          <a:srcRect l="53094"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4A9ED67-B3B7-4520-BA13-D75ADA9AD942}"/>
              </a:ext>
            </a:extLst>
          </p:cNvPr>
          <p:cNvSpPr>
            <a:spLocks noGrp="1"/>
          </p:cNvSpPr>
          <p:nvPr>
            <p:ph type="title"/>
          </p:nvPr>
        </p:nvSpPr>
        <p:spPr>
          <a:xfrm>
            <a:off x="5827048" y="407987"/>
            <a:ext cx="5721484" cy="1325563"/>
          </a:xfrm>
        </p:spPr>
        <p:txBody>
          <a:bodyPr>
            <a:normAutofit/>
          </a:bodyPr>
          <a:lstStyle/>
          <a:p>
            <a:r>
              <a:rPr lang="en-GB" dirty="0"/>
              <a:t>Anabolic steroids</a:t>
            </a:r>
          </a:p>
        </p:txBody>
      </p:sp>
      <p:sp>
        <p:nvSpPr>
          <p:cNvPr id="3" name="Content Placeholder 2">
            <a:extLst>
              <a:ext uri="{FF2B5EF4-FFF2-40B4-BE49-F238E27FC236}">
                <a16:creationId xmlns:a16="http://schemas.microsoft.com/office/drawing/2014/main" id="{4834C3EC-8D2A-4936-822B-E57331F1B204}"/>
              </a:ext>
            </a:extLst>
          </p:cNvPr>
          <p:cNvSpPr>
            <a:spLocks noGrp="1"/>
          </p:cNvSpPr>
          <p:nvPr>
            <p:ph idx="1"/>
          </p:nvPr>
        </p:nvSpPr>
        <p:spPr>
          <a:xfrm>
            <a:off x="5827048" y="1868487"/>
            <a:ext cx="5721484" cy="4351338"/>
          </a:xfrm>
        </p:spPr>
        <p:txBody>
          <a:bodyPr>
            <a:normAutofit/>
          </a:bodyPr>
          <a:lstStyle/>
          <a:p>
            <a:r>
              <a:rPr lang="en-GB" dirty="0"/>
              <a:t>Tablets or injected liquid that some people take to build muscles or improve sports performance</a:t>
            </a:r>
          </a:p>
          <a:p>
            <a:r>
              <a:rPr lang="en-GB" dirty="0"/>
              <a:t>Steroids are drugs that mimic certain natural hormones in the body that regulate and control how the body works and develops.</a:t>
            </a:r>
          </a:p>
          <a:p>
            <a:r>
              <a:rPr lang="en-GB" dirty="0"/>
              <a:t>Can change body appearances and behaviour</a:t>
            </a:r>
          </a:p>
        </p:txBody>
      </p:sp>
    </p:spTree>
    <p:extLst>
      <p:ext uri="{BB962C8B-B14F-4D97-AF65-F5344CB8AC3E}">
        <p14:creationId xmlns:p14="http://schemas.microsoft.com/office/powerpoint/2010/main" val="23807177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A5240-9949-4D82-BC99-B68D1452EBDB}"/>
              </a:ext>
            </a:extLst>
          </p:cNvPr>
          <p:cNvSpPr>
            <a:spLocks noGrp="1"/>
          </p:cNvSpPr>
          <p:nvPr>
            <p:ph type="title"/>
          </p:nvPr>
        </p:nvSpPr>
        <p:spPr>
          <a:xfrm>
            <a:off x="686834" y="1153572"/>
            <a:ext cx="3200400" cy="4461163"/>
          </a:xfrm>
        </p:spPr>
        <p:txBody>
          <a:bodyPr>
            <a:normAutofit/>
          </a:bodyPr>
          <a:lstStyle/>
          <a:p>
            <a:r>
              <a:rPr lang="en-GB">
                <a:solidFill>
                  <a:srgbClr val="FFFFFF"/>
                </a:solidFill>
              </a:rPr>
              <a:t>Diazepam</a:t>
            </a: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30D1F904-C4F5-40E4-BA57-1C595B0EF15C}"/>
              </a:ext>
            </a:extLst>
          </p:cNvPr>
          <p:cNvSpPr>
            <a:spLocks noGrp="1"/>
          </p:cNvSpPr>
          <p:nvPr>
            <p:ph idx="1"/>
          </p:nvPr>
        </p:nvSpPr>
        <p:spPr>
          <a:xfrm>
            <a:off x="4447308" y="591344"/>
            <a:ext cx="6906491" cy="5585619"/>
          </a:xfrm>
        </p:spPr>
        <p:txBody>
          <a:bodyPr anchor="ctr">
            <a:normAutofit fontScale="92500" lnSpcReduction="10000"/>
          </a:bodyPr>
          <a:lstStyle/>
          <a:p>
            <a:r>
              <a:rPr lang="en-GB" sz="2600"/>
              <a:t>Minor tranquillisers can induce periods of calmness, relaxation and sleep, and are used to treat anxiety and insomnia</a:t>
            </a:r>
          </a:p>
          <a:p>
            <a:r>
              <a:rPr lang="en-GB" sz="2600"/>
              <a:t>Tranquilisers come as tablets, capsules, injections or suppositories. Some people crush or melt tranquillisers that come as tablets or capsules, so that they can be injected</a:t>
            </a:r>
          </a:p>
          <a:p>
            <a:r>
              <a:rPr lang="en-GB" sz="2600"/>
              <a:t>Sedation – they depress the nervous system and ‘slow’ the brain and body down</a:t>
            </a:r>
          </a:p>
          <a:p>
            <a:r>
              <a:rPr lang="en-GB" sz="2600"/>
              <a:t>Relief of tension and anxiety – helping the user feel calm and relaxed.</a:t>
            </a:r>
          </a:p>
          <a:p>
            <a:r>
              <a:rPr lang="en-GB" sz="2600"/>
              <a:t>Help with insomnia</a:t>
            </a:r>
          </a:p>
          <a:p>
            <a:endParaRPr lang="en-GB" sz="2600"/>
          </a:p>
        </p:txBody>
      </p:sp>
    </p:spTree>
    <p:extLst>
      <p:ext uri="{BB962C8B-B14F-4D97-AF65-F5344CB8AC3E}">
        <p14:creationId xmlns:p14="http://schemas.microsoft.com/office/powerpoint/2010/main" val="11182089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le of condoms&#10;&#10;Description automatically generated">
            <a:extLst>
              <a:ext uri="{FF2B5EF4-FFF2-40B4-BE49-F238E27FC236}">
                <a16:creationId xmlns:a16="http://schemas.microsoft.com/office/drawing/2014/main" id="{2FF9BC1E-755E-BE1D-F4C4-7E0EECEC5DDF}"/>
              </a:ext>
            </a:extLst>
          </p:cNvPr>
          <p:cNvPicPr>
            <a:picLocks noChangeAspect="1"/>
          </p:cNvPicPr>
          <p:nvPr/>
        </p:nvPicPr>
        <p:blipFill>
          <a:blip r:embed="rId3"/>
          <a:srcRect t="8235" r="-2" b="2174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person holding a packet of condom&#10;&#10;Description automatically generated">
            <a:hlinkClick r:id="rId4"/>
            <a:extLst>
              <a:ext uri="{FF2B5EF4-FFF2-40B4-BE49-F238E27FC236}">
                <a16:creationId xmlns:a16="http://schemas.microsoft.com/office/drawing/2014/main" id="{AA4ED2F1-2AAC-A579-6EF3-B3D36D3A2CB0}"/>
              </a:ext>
            </a:extLst>
          </p:cNvPr>
          <p:cNvPicPr>
            <a:picLocks noChangeAspect="1"/>
          </p:cNvPicPr>
          <p:nvPr/>
        </p:nvPicPr>
        <p:blipFill>
          <a:blip r:embed="rId5"/>
          <a:srcRect t="38353" r="-2" b="748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1" name="Freeform: Shape 20">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38913" y="859536"/>
            <a:ext cx="4832802" cy="1243584"/>
          </a:xfrm>
        </p:spPr>
        <p:txBody>
          <a:bodyPr>
            <a:normAutofit/>
          </a:bodyPr>
          <a:lstStyle/>
          <a:p>
            <a:r>
              <a:rPr lang="en-GB" sz="2900"/>
              <a:t>Legal Highs/ New Psychoactive Substances</a:t>
            </a:r>
          </a:p>
        </p:txBody>
      </p:sp>
      <p:sp>
        <p:nvSpPr>
          <p:cNvPr id="25" name="Rectangle 24">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38912" y="2512611"/>
            <a:ext cx="4832803" cy="4229409"/>
          </a:xfrm>
        </p:spPr>
        <p:txBody>
          <a:bodyPr>
            <a:normAutofit/>
          </a:bodyPr>
          <a:lstStyle/>
          <a:p>
            <a:pPr>
              <a:lnSpc>
                <a:spcPct val="100000"/>
              </a:lnSpc>
            </a:pPr>
            <a:r>
              <a:rPr lang="en-GB" sz="1400" dirty="0"/>
              <a:t>Psychoactive drug under Psychoactive Substances Act 2016</a:t>
            </a:r>
          </a:p>
          <a:p>
            <a:pPr>
              <a:lnSpc>
                <a:spcPct val="100000"/>
              </a:lnSpc>
            </a:pPr>
            <a:r>
              <a:rPr lang="en-GB" sz="1400" dirty="0"/>
              <a:t>These Legal highs were legal up to 2016</a:t>
            </a:r>
          </a:p>
          <a:p>
            <a:pPr>
              <a:lnSpc>
                <a:spcPct val="100000"/>
              </a:lnSpc>
            </a:pPr>
            <a:r>
              <a:rPr lang="en-GB" sz="1400" dirty="0"/>
              <a:t>They fell outside the Misuse of Drugs Act 1971</a:t>
            </a:r>
          </a:p>
          <a:p>
            <a:pPr>
              <a:lnSpc>
                <a:spcPct val="100000"/>
              </a:lnSpc>
            </a:pPr>
            <a:r>
              <a:rPr lang="en-GB" sz="1400" dirty="0"/>
              <a:t>Could be bought and sold lawfully and imported from manufacturers.</a:t>
            </a:r>
          </a:p>
          <a:p>
            <a:pPr>
              <a:lnSpc>
                <a:spcPct val="100000"/>
              </a:lnSpc>
            </a:pPr>
            <a:r>
              <a:rPr lang="en-GB" sz="1400" dirty="0"/>
              <a:t>Supply and production can get you up to 7 years in prison, an unlimited fine or both</a:t>
            </a:r>
          </a:p>
          <a:p>
            <a:pPr>
              <a:lnSpc>
                <a:spcPct val="100000"/>
              </a:lnSpc>
            </a:pPr>
            <a:r>
              <a:rPr lang="en-GB" sz="1400" dirty="0"/>
              <a:t>Very big issues with Spice amongst homeless people and within prisons.</a:t>
            </a:r>
          </a:p>
          <a:p>
            <a:pPr>
              <a:lnSpc>
                <a:spcPct val="100000"/>
              </a:lnSpc>
            </a:pPr>
            <a:r>
              <a:rPr lang="en-GB" sz="1400" dirty="0"/>
              <a:t>2018  =137 spice/psychoactive related deaths / Paracetamol 210 deaths</a:t>
            </a:r>
          </a:p>
          <a:p>
            <a:pPr marL="0" indent="0">
              <a:lnSpc>
                <a:spcPct val="100000"/>
              </a:lnSpc>
              <a:buNone/>
            </a:pPr>
            <a:endParaRPr lang="en-GB" sz="1400" dirty="0"/>
          </a:p>
          <a:p>
            <a:pPr>
              <a:lnSpc>
                <a:spcPct val="100000"/>
              </a:lnSpc>
            </a:pPr>
            <a:r>
              <a:rPr lang="en-GB" sz="1400" dirty="0">
                <a:hlinkClick r:id="rId4"/>
              </a:rPr>
              <a:t>https://www.bbc.co.uk/news/uk-36384729</a:t>
            </a:r>
            <a:endParaRPr lang="en-GB" sz="1400" dirty="0"/>
          </a:p>
          <a:p>
            <a:pPr marL="0" indent="0">
              <a:lnSpc>
                <a:spcPct val="100000"/>
              </a:lnSpc>
              <a:buNone/>
            </a:pPr>
            <a:endParaRPr lang="en-GB" sz="1100" dirty="0"/>
          </a:p>
        </p:txBody>
      </p:sp>
    </p:spTree>
    <p:extLst>
      <p:ext uri="{BB962C8B-B14F-4D97-AF65-F5344CB8AC3E}">
        <p14:creationId xmlns:p14="http://schemas.microsoft.com/office/powerpoint/2010/main" val="20939780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398054-DD40-5854-8C25-7B206ADE56E1}"/>
              </a:ext>
            </a:extLst>
          </p:cNvPr>
          <p:cNvSpPr>
            <a:spLocks noGrp="1"/>
          </p:cNvSpPr>
          <p:nvPr>
            <p:ph type="title"/>
          </p:nvPr>
        </p:nvSpPr>
        <p:spPr>
          <a:xfrm>
            <a:off x="621792" y="1161288"/>
            <a:ext cx="3602736" cy="4526280"/>
          </a:xfrm>
        </p:spPr>
        <p:txBody>
          <a:bodyPr>
            <a:normAutofit/>
          </a:bodyPr>
          <a:lstStyle/>
          <a:p>
            <a:r>
              <a:rPr lang="en-GB" dirty="0"/>
              <a:t>New Psychoactive Substances</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DD45A5-FBD3-8ED0-197E-86AB2ED92F36}"/>
              </a:ext>
            </a:extLst>
          </p:cNvPr>
          <p:cNvSpPr>
            <a:spLocks noGrp="1"/>
          </p:cNvSpPr>
          <p:nvPr>
            <p:ph idx="1"/>
          </p:nvPr>
        </p:nvSpPr>
        <p:spPr>
          <a:xfrm>
            <a:off x="4525109" y="932687"/>
            <a:ext cx="6825644" cy="5757281"/>
          </a:xfrm>
        </p:spPr>
        <p:txBody>
          <a:bodyPr anchor="ctr">
            <a:normAutofit/>
          </a:bodyPr>
          <a:lstStyle/>
          <a:p>
            <a:pPr>
              <a:lnSpc>
                <a:spcPct val="100000"/>
              </a:lnSpc>
            </a:pPr>
            <a:r>
              <a:rPr lang="en-GB" sz="1600" b="1" i="0" dirty="0">
                <a:effectLst/>
                <a:highlight>
                  <a:srgbClr val="FFFFFF"/>
                </a:highlight>
                <a:latin typeface="Open Sans" panose="020B0606030504020204" pitchFamily="34" charset="0"/>
              </a:rPr>
              <a:t>Synthetic cannabinoids</a:t>
            </a:r>
            <a:r>
              <a:rPr lang="en-GB" sz="1600" b="0" i="0" dirty="0">
                <a:effectLst/>
                <a:highlight>
                  <a:srgbClr val="FFFFFF"/>
                </a:highlight>
                <a:latin typeface="Open Sans" panose="020B0606030504020204" pitchFamily="34" charset="0"/>
              </a:rPr>
              <a:t> – these drugs mimic </a:t>
            </a:r>
            <a:r>
              <a:rPr lang="en-GB" sz="1600" b="0" i="0" u="none" strike="noStrike" dirty="0">
                <a:effectLst/>
                <a:highlight>
                  <a:srgbClr val="FFFFFF"/>
                </a:highlight>
                <a:latin typeface="Open Sans" panose="020B0606030504020204" pitchFamily="34" charset="0"/>
                <a:hlinkClick r:id="rId3"/>
              </a:rPr>
              <a:t>cannabis</a:t>
            </a:r>
            <a:r>
              <a:rPr lang="en-GB" sz="1600" b="0" i="0" dirty="0">
                <a:effectLst/>
                <a:highlight>
                  <a:srgbClr val="FFFFFF"/>
                </a:highlight>
                <a:latin typeface="Open Sans" panose="020B0606030504020204" pitchFamily="34" charset="0"/>
              </a:rPr>
              <a:t> and are traded under such names as Clockwork Orange, Black Mamba, Spice and Exodus Damnation. They bear no relation to the cannabis plant except that the chemicals which are blended into the base plant matter act on the brain in a similar way to cannabis.</a:t>
            </a:r>
          </a:p>
          <a:p>
            <a:pPr>
              <a:lnSpc>
                <a:spcPct val="100000"/>
              </a:lnSpc>
            </a:pPr>
            <a:r>
              <a:rPr lang="en-GB" sz="1600" b="1" i="0" dirty="0">
                <a:effectLst/>
                <a:highlight>
                  <a:srgbClr val="FFFFFF"/>
                </a:highlight>
                <a:latin typeface="Open Sans" panose="020B0606030504020204" pitchFamily="34" charset="0"/>
              </a:rPr>
              <a:t>Stimulant-type drugs</a:t>
            </a:r>
            <a:r>
              <a:rPr lang="en-GB" sz="1600" b="0" i="0" dirty="0">
                <a:effectLst/>
                <a:highlight>
                  <a:srgbClr val="FFFFFF"/>
                </a:highlight>
                <a:latin typeface="Open Sans" panose="020B0606030504020204" pitchFamily="34" charset="0"/>
              </a:rPr>
              <a:t> – these drugs mimic substances such as </a:t>
            </a:r>
            <a:r>
              <a:rPr lang="en-GB" sz="1600" b="0" i="0" u="none" strike="noStrike" dirty="0">
                <a:effectLst/>
                <a:highlight>
                  <a:srgbClr val="FFFFFF"/>
                </a:highlight>
                <a:latin typeface="Open Sans" panose="020B0606030504020204" pitchFamily="34" charset="0"/>
                <a:hlinkClick r:id="rId4"/>
              </a:rPr>
              <a:t>amphetamine</a:t>
            </a:r>
            <a:r>
              <a:rPr lang="en-GB" sz="1600" b="0" i="0" dirty="0">
                <a:effectLst/>
                <a:highlight>
                  <a:srgbClr val="FFFFFF"/>
                </a:highlight>
                <a:latin typeface="Open Sans" panose="020B0606030504020204" pitchFamily="34" charset="0"/>
              </a:rPr>
              <a:t>, </a:t>
            </a:r>
            <a:r>
              <a:rPr lang="en-GB" sz="1600" b="0" i="0" u="none" strike="noStrike" dirty="0">
                <a:effectLst/>
                <a:highlight>
                  <a:srgbClr val="FFFFFF"/>
                </a:highlight>
                <a:latin typeface="Open Sans" panose="020B0606030504020204" pitchFamily="34" charset="0"/>
                <a:hlinkClick r:id="rId5"/>
              </a:rPr>
              <a:t>cocaine</a:t>
            </a:r>
            <a:r>
              <a:rPr lang="en-GB" sz="1600" b="0" i="0" dirty="0">
                <a:effectLst/>
                <a:highlight>
                  <a:srgbClr val="FFFFFF"/>
                </a:highlight>
                <a:latin typeface="Open Sans" panose="020B0606030504020204" pitchFamily="34" charset="0"/>
              </a:rPr>
              <a:t> and </a:t>
            </a:r>
            <a:r>
              <a:rPr lang="en-GB" sz="1600" b="0" i="0" u="none" strike="noStrike" dirty="0">
                <a:effectLst/>
                <a:highlight>
                  <a:srgbClr val="FFFFFF"/>
                </a:highlight>
                <a:latin typeface="Open Sans" panose="020B0606030504020204" pitchFamily="34" charset="0"/>
                <a:hlinkClick r:id="rId6"/>
              </a:rPr>
              <a:t>ecstasy</a:t>
            </a:r>
            <a:r>
              <a:rPr lang="en-GB" sz="1600" b="0" i="0" dirty="0">
                <a:effectLst/>
                <a:highlight>
                  <a:srgbClr val="FFFFFF"/>
                </a:highlight>
                <a:latin typeface="Open Sans" panose="020B0606030504020204" pitchFamily="34" charset="0"/>
              </a:rPr>
              <a:t> and include </a:t>
            </a:r>
            <a:r>
              <a:rPr lang="en-GB" sz="1600" b="0" i="0" u="none" strike="noStrike" dirty="0">
                <a:effectLst/>
                <a:highlight>
                  <a:srgbClr val="FFFFFF"/>
                </a:highlight>
                <a:latin typeface="Open Sans" panose="020B0606030504020204" pitchFamily="34" charset="0"/>
                <a:hlinkClick r:id="rId7"/>
              </a:rPr>
              <a:t>BZP</a:t>
            </a:r>
            <a:r>
              <a:rPr lang="en-GB" sz="1600" b="0" i="0" dirty="0">
                <a:effectLst/>
                <a:highlight>
                  <a:srgbClr val="FFFFFF"/>
                </a:highlight>
                <a:latin typeface="Open Sans" panose="020B0606030504020204" pitchFamily="34" charset="0"/>
              </a:rPr>
              <a:t>, </a:t>
            </a:r>
            <a:r>
              <a:rPr lang="en-GB" sz="1600" b="0" i="0" u="none" strike="noStrike" dirty="0">
                <a:effectLst/>
                <a:highlight>
                  <a:srgbClr val="FFFFFF"/>
                </a:highlight>
                <a:latin typeface="Open Sans" panose="020B0606030504020204" pitchFamily="34" charset="0"/>
                <a:hlinkClick r:id="rId8"/>
              </a:rPr>
              <a:t>mephedrone</a:t>
            </a:r>
            <a:r>
              <a:rPr lang="en-GB" sz="1600" b="0" i="0" dirty="0">
                <a:effectLst/>
                <a:highlight>
                  <a:srgbClr val="FFFFFF"/>
                </a:highlight>
                <a:latin typeface="Open Sans" panose="020B0606030504020204" pitchFamily="34" charset="0"/>
              </a:rPr>
              <a:t>, MPDV, NRG-1, </a:t>
            </a:r>
            <a:r>
              <a:rPr lang="en-GB" sz="1600" b="0" i="0" u="none" strike="noStrike" dirty="0">
                <a:effectLst/>
                <a:highlight>
                  <a:srgbClr val="FFFFFF"/>
                </a:highlight>
                <a:latin typeface="Open Sans" panose="020B0606030504020204" pitchFamily="34" charset="0"/>
                <a:hlinkClick r:id="rId9"/>
              </a:rPr>
              <a:t>Benzo Fury,</a:t>
            </a:r>
            <a:r>
              <a:rPr lang="en-GB" sz="1600" b="0" i="0" dirty="0">
                <a:effectLst/>
                <a:highlight>
                  <a:srgbClr val="FFFFFF"/>
                </a:highlight>
                <a:latin typeface="Open Sans" panose="020B0606030504020204" pitchFamily="34" charset="0"/>
              </a:rPr>
              <a:t> MDAI, </a:t>
            </a:r>
            <a:r>
              <a:rPr lang="en-GB" sz="1600" b="0" i="0" dirty="0" err="1">
                <a:effectLst/>
                <a:highlight>
                  <a:srgbClr val="FFFFFF"/>
                </a:highlight>
                <a:latin typeface="Open Sans" panose="020B0606030504020204" pitchFamily="34" charset="0"/>
              </a:rPr>
              <a:t>ethylphenidate</a:t>
            </a:r>
            <a:r>
              <a:rPr lang="en-GB" sz="1600" b="0" i="0" dirty="0">
                <a:effectLst/>
                <a:highlight>
                  <a:srgbClr val="FFFFFF"/>
                </a:highlight>
                <a:latin typeface="Open Sans" panose="020B0606030504020204" pitchFamily="34" charset="0"/>
              </a:rPr>
              <a:t>.</a:t>
            </a:r>
          </a:p>
          <a:p>
            <a:pPr>
              <a:lnSpc>
                <a:spcPct val="100000"/>
              </a:lnSpc>
            </a:pPr>
            <a:r>
              <a:rPr lang="en-GB" sz="1600" b="1" i="0" dirty="0">
                <a:effectLst/>
                <a:highlight>
                  <a:srgbClr val="FFFFFF"/>
                </a:highlight>
                <a:latin typeface="Open Sans" panose="020B0606030504020204" pitchFamily="34" charset="0"/>
              </a:rPr>
              <a:t>‘Downer’/tranquiliser-type drugs</a:t>
            </a:r>
            <a:r>
              <a:rPr lang="en-GB" sz="1600" b="0" i="0" dirty="0">
                <a:effectLst/>
                <a:highlight>
                  <a:srgbClr val="FFFFFF"/>
                </a:highlight>
                <a:latin typeface="Open Sans" panose="020B0606030504020204" pitchFamily="34" charset="0"/>
              </a:rPr>
              <a:t> – these drugs mimic </a:t>
            </a:r>
            <a:r>
              <a:rPr lang="en-GB" sz="1600" b="0" i="0" u="none" strike="noStrike" dirty="0">
                <a:effectLst/>
                <a:highlight>
                  <a:srgbClr val="FFFFFF"/>
                </a:highlight>
                <a:latin typeface="Open Sans" panose="020B0606030504020204" pitchFamily="34" charset="0"/>
                <a:hlinkClick r:id="rId10"/>
              </a:rPr>
              <a:t>tranquiliser</a:t>
            </a:r>
            <a:r>
              <a:rPr lang="en-GB" sz="1600" b="0" i="0" dirty="0">
                <a:effectLst/>
                <a:highlight>
                  <a:srgbClr val="FFFFFF"/>
                </a:highlight>
                <a:latin typeface="Open Sans" panose="020B0606030504020204" pitchFamily="34" charset="0"/>
              </a:rPr>
              <a:t> or anti-anxiety drugs, in particular from the </a:t>
            </a:r>
            <a:r>
              <a:rPr lang="en-GB" sz="1600" b="0" i="0" u="none" strike="noStrike" dirty="0">
                <a:effectLst/>
                <a:highlight>
                  <a:srgbClr val="FFFFFF"/>
                </a:highlight>
                <a:latin typeface="Open Sans" panose="020B0606030504020204" pitchFamily="34" charset="0"/>
                <a:hlinkClick r:id="rId11"/>
              </a:rPr>
              <a:t>benzodiazepine</a:t>
            </a:r>
            <a:r>
              <a:rPr lang="en-GB" sz="1600" b="0" i="0" dirty="0">
                <a:effectLst/>
                <a:highlight>
                  <a:srgbClr val="FFFFFF"/>
                </a:highlight>
                <a:latin typeface="Open Sans" panose="020B0606030504020204" pitchFamily="34" charset="0"/>
              </a:rPr>
              <a:t> family and include Etizolam, </a:t>
            </a:r>
            <a:r>
              <a:rPr lang="en-GB" sz="1600" b="0" i="0" dirty="0" err="1">
                <a:effectLst/>
                <a:highlight>
                  <a:srgbClr val="FFFFFF"/>
                </a:highlight>
                <a:latin typeface="Open Sans" panose="020B0606030504020204" pitchFamily="34" charset="0"/>
              </a:rPr>
              <a:t>Pyrazolam</a:t>
            </a:r>
            <a:r>
              <a:rPr lang="en-GB" sz="1600" b="0" i="0" dirty="0">
                <a:effectLst/>
                <a:highlight>
                  <a:srgbClr val="FFFFFF"/>
                </a:highlight>
                <a:latin typeface="Open Sans" panose="020B0606030504020204" pitchFamily="34" charset="0"/>
              </a:rPr>
              <a:t> and </a:t>
            </a:r>
            <a:r>
              <a:rPr lang="en-GB" sz="1600" b="0" i="0" dirty="0" err="1">
                <a:effectLst/>
                <a:highlight>
                  <a:srgbClr val="FFFFFF"/>
                </a:highlight>
                <a:latin typeface="Open Sans" panose="020B0606030504020204" pitchFamily="34" charset="0"/>
              </a:rPr>
              <a:t>Flubromazepam</a:t>
            </a:r>
            <a:r>
              <a:rPr lang="en-GB" sz="1600" b="0" i="0" dirty="0">
                <a:effectLst/>
                <a:highlight>
                  <a:srgbClr val="FFFFFF"/>
                </a:highlight>
                <a:latin typeface="Open Sans" panose="020B0606030504020204" pitchFamily="34" charset="0"/>
              </a:rPr>
              <a:t>.</a:t>
            </a:r>
          </a:p>
          <a:p>
            <a:pPr>
              <a:lnSpc>
                <a:spcPct val="100000"/>
              </a:lnSpc>
            </a:pPr>
            <a:r>
              <a:rPr lang="en-GB" sz="1600" b="1" i="0" dirty="0">
                <a:effectLst/>
                <a:highlight>
                  <a:srgbClr val="FFFFFF"/>
                </a:highlight>
                <a:latin typeface="Open Sans" panose="020B0606030504020204" pitchFamily="34" charset="0"/>
              </a:rPr>
              <a:t>Hallucinogenic drugs</a:t>
            </a:r>
            <a:r>
              <a:rPr lang="en-GB" sz="1600" b="0" i="0" dirty="0">
                <a:effectLst/>
                <a:highlight>
                  <a:srgbClr val="FFFFFF"/>
                </a:highlight>
                <a:latin typeface="Open Sans" panose="020B0606030504020204" pitchFamily="34" charset="0"/>
              </a:rPr>
              <a:t> – these drugs mimic substances like </a:t>
            </a:r>
            <a:r>
              <a:rPr lang="en-GB" sz="1600" b="0" i="0" u="none" strike="noStrike" dirty="0">
                <a:effectLst/>
                <a:highlight>
                  <a:srgbClr val="FFFFFF"/>
                </a:highlight>
                <a:latin typeface="Open Sans" panose="020B0606030504020204" pitchFamily="34" charset="0"/>
                <a:hlinkClick r:id="rId12"/>
              </a:rPr>
              <a:t>LSD</a:t>
            </a:r>
            <a:r>
              <a:rPr lang="en-GB" sz="1600" b="0" i="0" dirty="0">
                <a:effectLst/>
                <a:highlight>
                  <a:srgbClr val="FFFFFF"/>
                </a:highlight>
                <a:latin typeface="Open Sans" panose="020B0606030504020204" pitchFamily="34" charset="0"/>
              </a:rPr>
              <a:t> and include 25i-NBOMe, Bromo-Dragonfly and the more ketamine-like methoxetamine.</a:t>
            </a:r>
          </a:p>
          <a:p>
            <a:pPr>
              <a:lnSpc>
                <a:spcPct val="100000"/>
              </a:lnSpc>
            </a:pPr>
            <a:endParaRPr lang="en-GB" sz="1600" dirty="0"/>
          </a:p>
        </p:txBody>
      </p:sp>
    </p:spTree>
    <p:extLst>
      <p:ext uri="{BB962C8B-B14F-4D97-AF65-F5344CB8AC3E}">
        <p14:creationId xmlns:p14="http://schemas.microsoft.com/office/powerpoint/2010/main" val="41235757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Rectangle 29">
            <a:extLst>
              <a:ext uri="{FF2B5EF4-FFF2-40B4-BE49-F238E27FC236}">
                <a16:creationId xmlns:a16="http://schemas.microsoft.com/office/drawing/2014/main" id="{D7D03296-BABA-47AD-A5D5-ED1567270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1012A-4A9A-90D4-7615-CD0DCEB93A3C}"/>
              </a:ext>
            </a:extLst>
          </p:cNvPr>
          <p:cNvSpPr>
            <a:spLocks noGrp="1"/>
          </p:cNvSpPr>
          <p:nvPr>
            <p:ph type="title"/>
          </p:nvPr>
        </p:nvSpPr>
        <p:spPr>
          <a:xfrm>
            <a:off x="838200" y="226061"/>
            <a:ext cx="10515600" cy="1092050"/>
          </a:xfrm>
        </p:spPr>
        <p:txBody>
          <a:bodyPr vert="horz" lIns="91440" tIns="45720" rIns="91440" bIns="45720" rtlCol="0" anchor="b">
            <a:normAutofit/>
          </a:bodyPr>
          <a:lstStyle/>
          <a:p>
            <a:pPr algn="ctr"/>
            <a:r>
              <a:rPr lang="en-US" sz="3600"/>
              <a:t>Prevalence of drug use in England and Wales</a:t>
            </a:r>
          </a:p>
        </p:txBody>
      </p:sp>
      <p:sp useBgFill="1">
        <p:nvSpPr>
          <p:cNvPr id="32" name="Rectangle 31">
            <a:extLst>
              <a:ext uri="{FF2B5EF4-FFF2-40B4-BE49-F238E27FC236}">
                <a16:creationId xmlns:a16="http://schemas.microsoft.com/office/drawing/2014/main" id="{284A8429-F65A-490D-96E4-1158D3E8A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396083"/>
            <a:ext cx="10515599"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02511AA-C65E-68C5-8690-877A7E243ADA}"/>
              </a:ext>
            </a:extLst>
          </p:cNvPr>
          <p:cNvSpPr txBox="1"/>
          <p:nvPr/>
        </p:nvSpPr>
        <p:spPr>
          <a:xfrm>
            <a:off x="1220089" y="1511968"/>
            <a:ext cx="9751823" cy="582612"/>
          </a:xfrm>
          <a:prstGeom prst="rect">
            <a:avLst/>
          </a:prstGeom>
        </p:spPr>
        <p:txBody>
          <a:bodyPr vert="horz" lIns="91440" tIns="45720" rIns="91440" bIns="45720" rtlCol="0" anchor="ctr">
            <a:normAutofit/>
          </a:bodyPr>
          <a:lstStyle/>
          <a:p>
            <a:pPr algn="ctr">
              <a:lnSpc>
                <a:spcPct val="110000"/>
              </a:lnSpc>
              <a:spcBef>
                <a:spcPts val="1000"/>
              </a:spcBef>
            </a:pPr>
            <a:r>
              <a:rPr lang="en-US" sz="2400" dirty="0"/>
              <a:t>RESEARCH TASK</a:t>
            </a:r>
          </a:p>
        </p:txBody>
      </p:sp>
      <p:sp>
        <p:nvSpPr>
          <p:cNvPr id="34" name="Rectangle 33">
            <a:extLst>
              <a:ext uri="{FF2B5EF4-FFF2-40B4-BE49-F238E27FC236}">
                <a16:creationId xmlns:a16="http://schemas.microsoft.com/office/drawing/2014/main" id="{0F022291-A82B-4D23-A1E0-5F9BD6846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1859832"/>
            <a:ext cx="109728"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4520C5EA-F30C-230E-3BA5-030448654D04}"/>
              </a:ext>
            </a:extLst>
          </p:cNvPr>
          <p:cNvPicPr>
            <a:picLocks noGrp="1" noChangeAspect="1"/>
          </p:cNvPicPr>
          <p:nvPr>
            <p:ph idx="1"/>
          </p:nvPr>
        </p:nvPicPr>
        <p:blipFill rotWithShape="1">
          <a:blip r:embed="rId3"/>
          <a:srcRect l="13708" t="23678" r="13655" b="15391"/>
          <a:stretch/>
        </p:blipFill>
        <p:spPr>
          <a:xfrm>
            <a:off x="7840703" y="1393044"/>
            <a:ext cx="3513095" cy="1967078"/>
          </a:xfrm>
          <a:prstGeom prst="rect">
            <a:avLst/>
          </a:prstGeom>
        </p:spPr>
      </p:pic>
      <p:pic>
        <p:nvPicPr>
          <p:cNvPr id="8" name="Picture 7">
            <a:extLst>
              <a:ext uri="{FF2B5EF4-FFF2-40B4-BE49-F238E27FC236}">
                <a16:creationId xmlns:a16="http://schemas.microsoft.com/office/drawing/2014/main" id="{2C0E9CCB-29AC-01E1-8AEF-6A498732122B}"/>
              </a:ext>
            </a:extLst>
          </p:cNvPr>
          <p:cNvPicPr>
            <a:picLocks noChangeAspect="1"/>
          </p:cNvPicPr>
          <p:nvPr/>
        </p:nvPicPr>
        <p:blipFill>
          <a:blip r:embed="rId4"/>
          <a:stretch>
            <a:fillRect/>
          </a:stretch>
        </p:blipFill>
        <p:spPr>
          <a:xfrm>
            <a:off x="468834" y="2390710"/>
            <a:ext cx="5140661" cy="3521352"/>
          </a:xfrm>
          <a:prstGeom prst="rect">
            <a:avLst/>
          </a:prstGeom>
        </p:spPr>
      </p:pic>
      <p:sp>
        <p:nvSpPr>
          <p:cNvPr id="10" name="TextBox 9">
            <a:extLst>
              <a:ext uri="{FF2B5EF4-FFF2-40B4-BE49-F238E27FC236}">
                <a16:creationId xmlns:a16="http://schemas.microsoft.com/office/drawing/2014/main" id="{D3A767F9-0CD0-402B-A19E-CE25B786E948}"/>
              </a:ext>
            </a:extLst>
          </p:cNvPr>
          <p:cNvSpPr txBox="1"/>
          <p:nvPr/>
        </p:nvSpPr>
        <p:spPr>
          <a:xfrm>
            <a:off x="6010031" y="3790462"/>
            <a:ext cx="5343767" cy="2308324"/>
          </a:xfrm>
          <a:prstGeom prst="rect">
            <a:avLst/>
          </a:prstGeom>
          <a:noFill/>
        </p:spPr>
        <p:txBody>
          <a:bodyPr wrap="square" rtlCol="0">
            <a:spAutoFit/>
          </a:bodyPr>
          <a:lstStyle/>
          <a:p>
            <a:pPr marL="342900" indent="-342900">
              <a:buAutoNum type="arabicPeriod"/>
            </a:pPr>
            <a:r>
              <a:rPr lang="en-GB" dirty="0"/>
              <a:t>In the year ending March 2023, how many people aged 16 to 59 reported using a drug in the last 12 months?</a:t>
            </a:r>
          </a:p>
          <a:p>
            <a:pPr marL="342900" indent="-342900">
              <a:buAutoNum type="arabicPeriod"/>
            </a:pPr>
            <a:r>
              <a:rPr lang="en-GB" dirty="0"/>
              <a:t>How does the prevalence in the year ending March 2023 compare to year ending March 2013?</a:t>
            </a:r>
          </a:p>
          <a:p>
            <a:pPr marL="342900" indent="-342900">
              <a:buAutoNum type="arabicPeriod"/>
            </a:pPr>
            <a:r>
              <a:rPr lang="en-GB" dirty="0"/>
              <a:t>How does drug use in people aged 16 to 24 years compare to year ending March 2020?</a:t>
            </a:r>
          </a:p>
        </p:txBody>
      </p:sp>
    </p:spTree>
    <p:extLst>
      <p:ext uri="{BB962C8B-B14F-4D97-AF65-F5344CB8AC3E}">
        <p14:creationId xmlns:p14="http://schemas.microsoft.com/office/powerpoint/2010/main" val="29605675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DE75-E873-42B2-AE59-8228FBD93E60}"/>
              </a:ext>
            </a:extLst>
          </p:cNvPr>
          <p:cNvSpPr>
            <a:spLocks noGrp="1"/>
          </p:cNvSpPr>
          <p:nvPr>
            <p:ph type="title"/>
          </p:nvPr>
        </p:nvSpPr>
        <p:spPr>
          <a:xfrm>
            <a:off x="6094105" y="802956"/>
            <a:ext cx="4977976" cy="932060"/>
          </a:xfrm>
        </p:spPr>
        <p:txBody>
          <a:bodyPr>
            <a:normAutofit fontScale="90000"/>
          </a:bodyPr>
          <a:lstStyle/>
          <a:p>
            <a:br>
              <a:rPr lang="en-GB" altLang="en-US" sz="3100" dirty="0">
                <a:solidFill>
                  <a:srgbClr val="000000"/>
                </a:solidFill>
              </a:rPr>
            </a:br>
            <a:r>
              <a:rPr lang="en-GB" altLang="en-US" sz="3100" dirty="0">
                <a:solidFill>
                  <a:srgbClr val="000000"/>
                </a:solidFill>
              </a:rPr>
              <a:t>The Medicines Act 1968</a:t>
            </a:r>
            <a:br>
              <a:rPr lang="en-GB" altLang="en-US" sz="3100" dirty="0">
                <a:solidFill>
                  <a:srgbClr val="000000"/>
                </a:solidFill>
              </a:rPr>
            </a:br>
            <a:endParaRPr lang="en-GB" sz="3100" dirty="0">
              <a:solidFill>
                <a:srgbClr val="000000"/>
              </a:solidFill>
            </a:endParaRPr>
          </a:p>
        </p:txBody>
      </p:sp>
      <p:pic>
        <p:nvPicPr>
          <p:cNvPr id="7" name="Graphic 6" descr="Needle">
            <a:extLst>
              <a:ext uri="{FF2B5EF4-FFF2-40B4-BE49-F238E27FC236}">
                <a16:creationId xmlns:a16="http://schemas.microsoft.com/office/drawing/2014/main" id="{6849EF50-6C5E-4038-9AC7-ED8EE17438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5" y="1629089"/>
            <a:ext cx="2949438" cy="3620021"/>
          </a:xfrm>
          <a:prstGeom prst="rect">
            <a:avLst/>
          </a:prstGeom>
        </p:spPr>
      </p:pic>
      <p:sp>
        <p:nvSpPr>
          <p:cNvPr id="3" name="Content Placeholder 2">
            <a:extLst>
              <a:ext uri="{FF2B5EF4-FFF2-40B4-BE49-F238E27FC236}">
                <a16:creationId xmlns:a16="http://schemas.microsoft.com/office/drawing/2014/main" id="{1D845D3D-35C8-405D-8BEE-790257E56C93}"/>
              </a:ext>
            </a:extLst>
          </p:cNvPr>
          <p:cNvSpPr>
            <a:spLocks noGrp="1"/>
          </p:cNvSpPr>
          <p:nvPr>
            <p:ph idx="1"/>
          </p:nvPr>
        </p:nvSpPr>
        <p:spPr>
          <a:xfrm>
            <a:off x="6090574" y="2421682"/>
            <a:ext cx="4977578" cy="3639289"/>
          </a:xfrm>
        </p:spPr>
        <p:txBody>
          <a:bodyPr anchor="ctr">
            <a:normAutofit fontScale="92500" lnSpcReduction="20000"/>
          </a:bodyPr>
          <a:lstStyle/>
          <a:p>
            <a:r>
              <a:rPr lang="en-GB" altLang="en-US" dirty="0">
                <a:solidFill>
                  <a:srgbClr val="000000"/>
                </a:solidFill>
              </a:rPr>
              <a:t>Controls the way medicines are made and supplied</a:t>
            </a:r>
          </a:p>
          <a:p>
            <a:r>
              <a:rPr lang="en-GB" altLang="en-US" dirty="0">
                <a:solidFill>
                  <a:srgbClr val="000000"/>
                </a:solidFill>
              </a:rPr>
              <a:t>How they are sold in supermarkets</a:t>
            </a:r>
          </a:p>
          <a:p>
            <a:r>
              <a:rPr lang="en-GB" altLang="en-US" dirty="0">
                <a:solidFill>
                  <a:srgbClr val="000000"/>
                </a:solidFill>
              </a:rPr>
              <a:t>Supervision of Pharmacist  </a:t>
            </a:r>
          </a:p>
          <a:p>
            <a:r>
              <a:rPr lang="en-GB" altLang="en-US" dirty="0">
                <a:solidFill>
                  <a:srgbClr val="000000"/>
                </a:solidFill>
              </a:rPr>
              <a:t>Prevent addiction and harm</a:t>
            </a:r>
          </a:p>
          <a:p>
            <a:r>
              <a:rPr lang="en-GB" altLang="en-US" dirty="0">
                <a:solidFill>
                  <a:srgbClr val="000000"/>
                </a:solidFill>
              </a:rPr>
              <a:t>How they are prescribed</a:t>
            </a:r>
          </a:p>
          <a:p>
            <a:r>
              <a:rPr lang="en-GB" dirty="0"/>
              <a:t>The Controlled Drugs (Supervision of Management and Use) Regulations 2006 was introduced</a:t>
            </a:r>
            <a:endParaRPr lang="en-GB" altLang="en-US" dirty="0">
              <a:solidFill>
                <a:srgbClr val="000000"/>
              </a:solidFill>
            </a:endParaRPr>
          </a:p>
          <a:p>
            <a:pPr marL="0" indent="0">
              <a:buNone/>
            </a:pPr>
            <a:endParaRPr lang="en-GB" sz="2000" dirty="0">
              <a:solidFill>
                <a:srgbClr val="000000"/>
              </a:solidFill>
            </a:endParaRPr>
          </a:p>
        </p:txBody>
      </p:sp>
    </p:spTree>
    <p:extLst>
      <p:ext uri="{BB962C8B-B14F-4D97-AF65-F5344CB8AC3E}">
        <p14:creationId xmlns:p14="http://schemas.microsoft.com/office/powerpoint/2010/main" val="24513713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51209"/>
          </a:xfrm>
        </p:spPr>
        <p:txBody>
          <a:bodyPr/>
          <a:lstStyle/>
          <a:p>
            <a:r>
              <a:rPr lang="en-GB" b="1" dirty="0"/>
              <a:t>The Regulation of Controlled Drugs</a:t>
            </a:r>
            <a:endParaRPr lang="en-GB" dirty="0"/>
          </a:p>
        </p:txBody>
      </p:sp>
      <p:sp>
        <p:nvSpPr>
          <p:cNvPr id="3" name="Content Placeholder 2"/>
          <p:cNvSpPr>
            <a:spLocks noGrp="1"/>
          </p:cNvSpPr>
          <p:nvPr>
            <p:ph idx="1"/>
          </p:nvPr>
        </p:nvSpPr>
        <p:spPr>
          <a:xfrm>
            <a:off x="838200" y="1386673"/>
            <a:ext cx="10515600" cy="4790290"/>
          </a:xfrm>
        </p:spPr>
        <p:txBody>
          <a:bodyPr>
            <a:normAutofit fontScale="92500"/>
          </a:bodyPr>
          <a:lstStyle/>
          <a:p>
            <a:r>
              <a:rPr lang="en-GB" dirty="0"/>
              <a:t>Harold Shipman GP </a:t>
            </a:r>
          </a:p>
          <a:p>
            <a:r>
              <a:rPr lang="en-GB" dirty="0"/>
              <a:t>January 2000 jailed for killing 15 patients – further accounts up to 250 victims</a:t>
            </a:r>
          </a:p>
          <a:p>
            <a:r>
              <a:rPr lang="en-GB" dirty="0"/>
              <a:t>Issued death certificates stating deaths occurred by ‘natural causes’ </a:t>
            </a:r>
          </a:p>
          <a:p>
            <a:r>
              <a:rPr lang="en-GB" dirty="0"/>
              <a:t>Given 15 life sentences for the murders, committed by administering fatal doses of diamorphine</a:t>
            </a:r>
          </a:p>
          <a:p>
            <a:r>
              <a:rPr lang="en-GB" dirty="0"/>
              <a:t>Administering fatal doses of diamorphine which he had been storing</a:t>
            </a:r>
          </a:p>
          <a:p>
            <a:r>
              <a:rPr lang="en-GB" dirty="0"/>
              <a:t>‘Angle of Death’</a:t>
            </a:r>
          </a:p>
          <a:p>
            <a:r>
              <a:rPr lang="en-GB" dirty="0"/>
              <a:t>Caught forging the will of an ill patient</a:t>
            </a:r>
          </a:p>
          <a:p>
            <a:r>
              <a:rPr lang="en-GB" dirty="0"/>
              <a:t>start of growing concerns about the abnormally high                                   mortality rate at his practice</a:t>
            </a:r>
          </a:p>
          <a:p>
            <a:pPr marL="0" indent="0">
              <a:buNone/>
            </a:pPr>
            <a:endParaRPr lang="en-GB" dirty="0"/>
          </a:p>
          <a:p>
            <a:pPr marL="0" indent="0">
              <a:buNone/>
            </a:pPr>
            <a:endParaRPr lang="en-GB" dirty="0"/>
          </a:p>
        </p:txBody>
      </p:sp>
      <p:sp>
        <p:nvSpPr>
          <p:cNvPr id="6" name="Rectangle 5"/>
          <p:cNvSpPr/>
          <p:nvPr/>
        </p:nvSpPr>
        <p:spPr>
          <a:xfrm>
            <a:off x="3069370" y="3244334"/>
            <a:ext cx="266420" cy="369332"/>
          </a:xfrm>
          <a:prstGeom prst="rect">
            <a:avLst/>
          </a:prstGeom>
        </p:spPr>
        <p:txBody>
          <a:bodyPr wrap="none">
            <a:spAutoFit/>
          </a:bodyPr>
          <a:lstStyle/>
          <a:p>
            <a:r>
              <a:rPr lang="en-GB" dirty="0">
                <a:solidFill>
                  <a:srgbClr val="000000"/>
                </a:solidFill>
                <a:latin typeface="Verdana" panose="020B0604030504040204" pitchFamily="34" charset="0"/>
              </a:rPr>
              <a:t> </a:t>
            </a:r>
            <a:endParaRPr lang="en-GB" dirty="0"/>
          </a:p>
        </p:txBody>
      </p:sp>
      <p:sp>
        <p:nvSpPr>
          <p:cNvPr id="7" name="AutoShape 4" descr="Image result for shipma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3"/>
          <a:stretch>
            <a:fillRect/>
          </a:stretch>
        </p:blipFill>
        <p:spPr>
          <a:xfrm>
            <a:off x="8734425" y="4433888"/>
            <a:ext cx="2619375" cy="1743075"/>
          </a:xfrm>
          <a:prstGeom prst="rect">
            <a:avLst/>
          </a:prstGeom>
        </p:spPr>
      </p:pic>
    </p:spTree>
    <p:extLst>
      <p:ext uri="{BB962C8B-B14F-4D97-AF65-F5344CB8AC3E}">
        <p14:creationId xmlns:p14="http://schemas.microsoft.com/office/powerpoint/2010/main" val="11343064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0822"/>
          </a:xfrm>
        </p:spPr>
        <p:txBody>
          <a:bodyPr/>
          <a:lstStyle/>
          <a:p>
            <a:r>
              <a:rPr lang="en-GB" dirty="0"/>
              <a:t>Alcohol </a:t>
            </a:r>
          </a:p>
        </p:txBody>
      </p:sp>
      <p:sp>
        <p:nvSpPr>
          <p:cNvPr id="3" name="Content Placeholder 2"/>
          <p:cNvSpPr>
            <a:spLocks noGrp="1"/>
          </p:cNvSpPr>
          <p:nvPr>
            <p:ph idx="1"/>
          </p:nvPr>
        </p:nvSpPr>
        <p:spPr>
          <a:xfrm>
            <a:off x="838200" y="1500554"/>
            <a:ext cx="10515600" cy="4676409"/>
          </a:xfrm>
        </p:spPr>
        <p:txBody>
          <a:bodyPr>
            <a:normAutofit fontScale="92500"/>
          </a:bodyPr>
          <a:lstStyle/>
          <a:p>
            <a:pPr marL="0" indent="0">
              <a:buNone/>
            </a:pPr>
            <a:r>
              <a:rPr lang="en-GB" dirty="0"/>
              <a:t>Fermented fruit and honey have been used to make alcohol for thousands of years.</a:t>
            </a:r>
          </a:p>
          <a:p>
            <a:pPr marL="0" indent="0">
              <a:buNone/>
            </a:pPr>
            <a:r>
              <a:rPr lang="en-GB" dirty="0"/>
              <a:t>Evidence of alcohol from 3000 B.C. </a:t>
            </a:r>
          </a:p>
          <a:p>
            <a:pPr marL="0" indent="0">
              <a:buNone/>
            </a:pPr>
            <a:r>
              <a:rPr lang="en-GB" dirty="0"/>
              <a:t>Babylon - worshiped a wine goddess as early as 2700 B.C.</a:t>
            </a:r>
          </a:p>
          <a:p>
            <a:pPr marL="0" indent="0">
              <a:buNone/>
            </a:pPr>
            <a:r>
              <a:rPr lang="en-GB" dirty="0"/>
              <a:t>16</a:t>
            </a:r>
            <a:r>
              <a:rPr lang="en-GB" baseline="30000" dirty="0"/>
              <a:t>th</a:t>
            </a:r>
            <a:r>
              <a:rPr lang="en-GB" dirty="0"/>
              <a:t> century alcohol used largely for medicinal purposes. </a:t>
            </a:r>
          </a:p>
          <a:p>
            <a:pPr marL="0" indent="0">
              <a:buNone/>
            </a:pPr>
            <a:r>
              <a:rPr lang="en-GB" dirty="0"/>
              <a:t>18th century British parliament passed a law encouraging the use of grain for distilling spirits. </a:t>
            </a:r>
          </a:p>
          <a:p>
            <a:pPr marL="0" indent="0">
              <a:buNone/>
            </a:pPr>
            <a:r>
              <a:rPr lang="en-GB" dirty="0"/>
              <a:t>19th century change in attitudes and promotion of moderate use of alcohol</a:t>
            </a:r>
          </a:p>
          <a:p>
            <a:pPr marL="0" indent="0">
              <a:buNone/>
            </a:pPr>
            <a:r>
              <a:rPr lang="en-GB" dirty="0"/>
              <a:t>Drinking harms etc. tax from the spending/ France issues/</a:t>
            </a:r>
          </a:p>
          <a:p>
            <a:r>
              <a:rPr lang="en-GB" dirty="0"/>
              <a:t>Violence and drinking </a:t>
            </a:r>
          </a:p>
        </p:txBody>
      </p:sp>
    </p:spTree>
    <p:extLst>
      <p:ext uri="{BB962C8B-B14F-4D97-AF65-F5344CB8AC3E}">
        <p14:creationId xmlns:p14="http://schemas.microsoft.com/office/powerpoint/2010/main" val="27515437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4002"/>
          </a:xfrm>
        </p:spPr>
        <p:txBody>
          <a:bodyPr/>
          <a:lstStyle/>
          <a:p>
            <a:r>
              <a:rPr lang="en-GB" dirty="0">
                <a:solidFill>
                  <a:srgbClr val="FF0000"/>
                </a:solidFill>
              </a:rPr>
              <a:t>Alcohol</a:t>
            </a:r>
          </a:p>
        </p:txBody>
      </p:sp>
      <p:pic>
        <p:nvPicPr>
          <p:cNvPr id="7" name="Picture 6">
            <a:extLst>
              <a:ext uri="{FF2B5EF4-FFF2-40B4-BE49-F238E27FC236}">
                <a16:creationId xmlns:a16="http://schemas.microsoft.com/office/drawing/2014/main" id="{B453FBCF-7C5F-A937-05FA-259A8D8593BD}"/>
              </a:ext>
            </a:extLst>
          </p:cNvPr>
          <p:cNvPicPr>
            <a:picLocks noChangeAspect="1"/>
          </p:cNvPicPr>
          <p:nvPr/>
        </p:nvPicPr>
        <p:blipFill>
          <a:blip r:embed="rId3"/>
          <a:stretch>
            <a:fillRect/>
          </a:stretch>
        </p:blipFill>
        <p:spPr>
          <a:xfrm>
            <a:off x="1079500" y="1099128"/>
            <a:ext cx="9175750" cy="512457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8154731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75EBC-EA43-C0D7-8BE4-7B41193CF4F0}"/>
              </a:ext>
            </a:extLst>
          </p:cNvPr>
          <p:cNvSpPr>
            <a:spLocks noGrp="1"/>
          </p:cNvSpPr>
          <p:nvPr>
            <p:ph type="title"/>
          </p:nvPr>
        </p:nvSpPr>
        <p:spPr/>
        <p:txBody>
          <a:bodyPr/>
          <a:lstStyle/>
          <a:p>
            <a:r>
              <a:rPr lang="en-GB" dirty="0"/>
              <a:t>Consumption</a:t>
            </a:r>
          </a:p>
        </p:txBody>
      </p:sp>
      <p:pic>
        <p:nvPicPr>
          <p:cNvPr id="5" name="Content Placeholder 4">
            <a:extLst>
              <a:ext uri="{FF2B5EF4-FFF2-40B4-BE49-F238E27FC236}">
                <a16:creationId xmlns:a16="http://schemas.microsoft.com/office/drawing/2014/main" id="{33DAC979-CB32-B22D-0CBD-00613D99EC7C}"/>
              </a:ext>
            </a:extLst>
          </p:cNvPr>
          <p:cNvPicPr>
            <a:picLocks noGrp="1" noChangeAspect="1"/>
          </p:cNvPicPr>
          <p:nvPr>
            <p:ph idx="1"/>
          </p:nvPr>
        </p:nvPicPr>
        <p:blipFill rotWithShape="1">
          <a:blip r:embed="rId3"/>
          <a:srcRect r="10711"/>
          <a:stretch/>
        </p:blipFill>
        <p:spPr>
          <a:xfrm>
            <a:off x="711200" y="2133600"/>
            <a:ext cx="11026971" cy="4292600"/>
          </a:xfrm>
        </p:spPr>
      </p:pic>
    </p:spTree>
    <p:extLst>
      <p:ext uri="{BB962C8B-B14F-4D97-AF65-F5344CB8AC3E}">
        <p14:creationId xmlns:p14="http://schemas.microsoft.com/office/powerpoint/2010/main" val="20720549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&amp; treatment</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Alcohol is a causal factor in more than 60 medical conditions</a:t>
            </a:r>
          </a:p>
          <a:p>
            <a:r>
              <a:rPr lang="en-GB" b="0" i="0" dirty="0">
                <a:effectLst/>
                <a:latin typeface="Arial" panose="020B0604020202020204" pitchFamily="34" charset="0"/>
                <a:cs typeface="Arial" panose="020B0604020202020204" pitchFamily="34" charset="0"/>
              </a:rPr>
              <a:t>In England there are an estimated 602,391 dependent drinkers. Only 18% are receiving treatment.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2021/22 in </a:t>
            </a:r>
            <a:r>
              <a:rPr lang="en-GB" u="sng" dirty="0">
                <a:latin typeface="Arial" panose="020B0604020202020204" pitchFamily="34" charset="0"/>
                <a:cs typeface="Arial" panose="020B0604020202020204" pitchFamily="34" charset="0"/>
              </a:rPr>
              <a:t>England</a:t>
            </a:r>
            <a:r>
              <a:rPr lang="en-GB" dirty="0">
                <a:latin typeface="Arial" panose="020B0604020202020204" pitchFamily="34" charset="0"/>
                <a:cs typeface="Arial" panose="020B0604020202020204" pitchFamily="34" charset="0"/>
              </a:rPr>
              <a:t> </a:t>
            </a:r>
            <a:r>
              <a:rPr lang="en-GB" b="0" i="0" dirty="0">
                <a:solidFill>
                  <a:srgbClr val="0B0C0C"/>
                </a:solidFill>
                <a:effectLst/>
                <a:latin typeface="Arial" panose="020B0604020202020204" pitchFamily="34" charset="0"/>
                <a:cs typeface="Arial" panose="020B0604020202020204" pitchFamily="34" charset="0"/>
              </a:rPr>
              <a:t>56,995</a:t>
            </a:r>
            <a:r>
              <a:rPr lang="en-GB" dirty="0">
                <a:latin typeface="Arial" panose="020B0604020202020204" pitchFamily="34" charset="0"/>
                <a:cs typeface="Arial" panose="020B0604020202020204" pitchFamily="34" charset="0"/>
              </a:rPr>
              <a:t> people were in alcohol treatment through the NHS</a:t>
            </a:r>
          </a:p>
          <a:p>
            <a:r>
              <a:rPr lang="en-GB" dirty="0">
                <a:latin typeface="Arial" panose="020B0604020202020204" pitchFamily="34" charset="0"/>
                <a:cs typeface="Arial" panose="020B0604020202020204" pitchFamily="34" charset="0"/>
              </a:rPr>
              <a:t>NHS warns someone is admitted to hospital every 30 seconds where drinking was a factor</a:t>
            </a:r>
          </a:p>
          <a:p>
            <a:r>
              <a:rPr lang="en-GB" dirty="0">
                <a:latin typeface="Arial" panose="020B0604020202020204" pitchFamily="34" charset="0"/>
                <a:cs typeface="Arial" panose="020B0604020202020204" pitchFamily="34" charset="0"/>
              </a:rPr>
              <a:t>In England 589,101 dependent drinkers</a:t>
            </a:r>
          </a:p>
          <a:p>
            <a:endParaRPr lang="en-GB" dirty="0"/>
          </a:p>
          <a:p>
            <a:endParaRPr lang="en-GB" dirty="0"/>
          </a:p>
        </p:txBody>
      </p:sp>
    </p:spTree>
    <p:extLst>
      <p:ext uri="{BB962C8B-B14F-4D97-AF65-F5344CB8AC3E}">
        <p14:creationId xmlns:p14="http://schemas.microsoft.com/office/powerpoint/2010/main" val="19920431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D10107-5D12-45A6-8CE5-2BE58AA672C7}"/>
              </a:ext>
            </a:extLst>
          </p:cNvPr>
          <p:cNvPicPr>
            <a:picLocks noChangeAspect="1"/>
          </p:cNvPicPr>
          <p:nvPr/>
        </p:nvPicPr>
        <p:blipFill rotWithShape="1">
          <a:blip r:embed="rId3">
            <a:alphaModFix/>
          </a:blip>
          <a:srcRect l="41994" r="1" b="1"/>
          <a:stretch/>
        </p:blipFill>
        <p:spPr>
          <a:xfrm>
            <a:off x="544513" y="944563"/>
            <a:ext cx="4368800" cy="5038725"/>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p:spPr>
      </p:pic>
      <p:pic>
        <p:nvPicPr>
          <p:cNvPr id="5" name="Picture 2" descr="\\Client\G$\CKP Images\NIM\Law 2.png">
            <a:extLst>
              <a:ext uri="{FF2B5EF4-FFF2-40B4-BE49-F238E27FC236}">
                <a16:creationId xmlns:a16="http://schemas.microsoft.com/office/drawing/2014/main" id="{57C5196B-51EC-D324-4020-741142E3BF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3638" y="944563"/>
            <a:ext cx="3176588" cy="5038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1D2A3DDF-429B-4B4D-9C20-55213E797F4D}"/>
              </a:ext>
            </a:extLst>
          </p:cNvPr>
          <p:cNvSpPr>
            <a:spLocks noGrp="1"/>
          </p:cNvSpPr>
          <p:nvPr>
            <p:ph type="ctrTitle"/>
          </p:nvPr>
        </p:nvSpPr>
        <p:spPr>
          <a:xfrm>
            <a:off x="9267909" y="2023110"/>
            <a:ext cx="2469624" cy="2846070"/>
          </a:xfrm>
        </p:spPr>
        <p:txBody>
          <a:bodyPr anchor="ctr">
            <a:normAutofit fontScale="90000"/>
          </a:bodyPr>
          <a:lstStyle/>
          <a:p>
            <a:pPr algn="l"/>
            <a:r>
              <a:rPr lang="en-GB" sz="3700" dirty="0"/>
              <a:t>Drug  Legislation</a:t>
            </a:r>
            <a:br>
              <a:rPr lang="en-GB" sz="3700" dirty="0"/>
            </a:br>
            <a:br>
              <a:rPr lang="en-GB" sz="3700" dirty="0"/>
            </a:br>
            <a:br>
              <a:rPr lang="en-GB" sz="3700" dirty="0"/>
            </a:br>
            <a:endParaRPr lang="en-GB" sz="3700" dirty="0"/>
          </a:p>
        </p:txBody>
      </p:sp>
    </p:spTree>
    <p:extLst>
      <p:ext uri="{BB962C8B-B14F-4D97-AF65-F5344CB8AC3E}">
        <p14:creationId xmlns:p14="http://schemas.microsoft.com/office/powerpoint/2010/main" val="36760816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EC00D35A-D44F-D2B5-CA5D-6BB16161B100}"/>
              </a:ext>
            </a:extLst>
          </p:cNvPr>
          <p:cNvPicPr>
            <a:picLocks noChangeAspect="1"/>
          </p:cNvPicPr>
          <p:nvPr/>
        </p:nvPicPr>
        <p:blipFill>
          <a:blip r:embed="rId3"/>
          <a:stretch>
            <a:fillRect/>
          </a:stretch>
        </p:blipFill>
        <p:spPr>
          <a:xfrm>
            <a:off x="643467" y="675470"/>
            <a:ext cx="10905066" cy="5507059"/>
          </a:xfrm>
          <a:prstGeom prst="rect">
            <a:avLst/>
          </a:prstGeom>
        </p:spPr>
      </p:pic>
    </p:spTree>
    <p:extLst>
      <p:ext uri="{BB962C8B-B14F-4D97-AF65-F5344CB8AC3E}">
        <p14:creationId xmlns:p14="http://schemas.microsoft.com/office/powerpoint/2010/main" val="19840897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29" y="1012004"/>
            <a:ext cx="3416158" cy="4795408"/>
          </a:xfrm>
        </p:spPr>
        <p:txBody>
          <a:bodyPr>
            <a:normAutofit/>
          </a:bodyPr>
          <a:lstStyle/>
          <a:p>
            <a:br>
              <a:rPr lang="en-GB" altLang="en-US" dirty="0">
                <a:solidFill>
                  <a:srgbClr val="FFFFFF"/>
                </a:solidFill>
              </a:rPr>
            </a:br>
            <a:r>
              <a:rPr lang="en-GB" altLang="en-US" dirty="0">
                <a:solidFill>
                  <a:srgbClr val="FFFFFF"/>
                </a:solidFill>
              </a:rPr>
              <a:t>Possession</a:t>
            </a:r>
            <a:br>
              <a:rPr lang="en-GB" altLang="en-US" dirty="0">
                <a:solidFill>
                  <a:srgbClr val="FFFFFF"/>
                </a:solidFill>
              </a:rPr>
            </a:br>
            <a:endParaRPr lang="en-GB" dirty="0">
              <a:solidFill>
                <a:srgbClr val="FFFFFF"/>
              </a:solidFill>
            </a:endParaRPr>
          </a:p>
        </p:txBody>
      </p:sp>
      <p:graphicFrame>
        <p:nvGraphicFramePr>
          <p:cNvPr id="13" name="Content Placeholder 2">
            <a:extLst>
              <a:ext uri="{FF2B5EF4-FFF2-40B4-BE49-F238E27FC236}">
                <a16:creationId xmlns:a16="http://schemas.microsoft.com/office/drawing/2014/main" id="{278E13F4-7D1A-4EA2-9A54-0375D885557B}"/>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300644" y="1579417"/>
            <a:ext cx="3699856" cy="3065319"/>
          </a:xfrm>
          <a:prstGeom prst="rect">
            <a:avLst/>
          </a:prstGeom>
        </p:spPr>
      </p:pic>
    </p:spTree>
    <p:extLst>
      <p:ext uri="{BB962C8B-B14F-4D97-AF65-F5344CB8AC3E}">
        <p14:creationId xmlns:p14="http://schemas.microsoft.com/office/powerpoint/2010/main" val="3055260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2" name="Rectangle 52231">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226" name="Picture 2" descr="heroin 1a"/>
          <p:cNvPicPr>
            <a:picLocks noChangeAspect="1" noChangeArrowheads="1"/>
          </p:cNvPicPr>
          <p:nvPr/>
        </p:nvPicPr>
        <p:blipFill>
          <a:blip r:embed="rId3">
            <a:extLst>
              <a:ext uri="{28A0092B-C50C-407E-A947-70E740481C1C}">
                <a14:useLocalDpi xmlns:a14="http://schemas.microsoft.com/office/drawing/2010/main" val="0"/>
              </a:ext>
            </a:extLst>
          </a:blip>
          <a:srcRect l="10281" r="5663"/>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34" name="Rectangle 52233">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227" name="TextBox 4"/>
          <p:cNvSpPr txBox="1">
            <a:spLocks noChangeArrowheads="1"/>
          </p:cNvSpPr>
          <p:nvPr/>
        </p:nvSpPr>
        <p:spPr bwMode="auto">
          <a:xfrm>
            <a:off x="8395868" y="1161288"/>
            <a:ext cx="3438144" cy="11247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a:solidFill>
                  <a:schemeClr val="bg1"/>
                </a:solidFill>
                <a:latin typeface="+mj-lt"/>
                <a:ea typeface="+mj-ea"/>
                <a:cs typeface="+mj-cs"/>
              </a:rPr>
              <a:t>Controlled Drug</a:t>
            </a:r>
          </a:p>
          <a:p>
            <a:pPr>
              <a:lnSpc>
                <a:spcPct val="90000"/>
              </a:lnSpc>
              <a:spcBef>
                <a:spcPct val="0"/>
              </a:spcBef>
              <a:spcAft>
                <a:spcPts val="600"/>
              </a:spcAft>
              <a:buNone/>
            </a:pPr>
            <a:r>
              <a:rPr lang="en-US" altLang="en-US" sz="2800">
                <a:solidFill>
                  <a:schemeClr val="bg1"/>
                </a:solidFill>
                <a:latin typeface="+mj-lt"/>
                <a:ea typeface="+mj-ea"/>
                <a:cs typeface="+mj-cs"/>
              </a:rPr>
              <a:t>Possession</a:t>
            </a:r>
          </a:p>
        </p:txBody>
      </p:sp>
      <p:sp>
        <p:nvSpPr>
          <p:cNvPr id="52236" name="Rectangle 5223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238" name="Rectangle 5223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652" name="TextBox 5"/>
          <p:cNvSpPr txBox="1">
            <a:spLocks noChangeArrowheads="1"/>
          </p:cNvSpPr>
          <p:nvPr/>
        </p:nvSpPr>
        <p:spPr bwMode="auto">
          <a:xfrm>
            <a:off x="8395868" y="2718054"/>
            <a:ext cx="3438906" cy="32072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110000"/>
              </a:lnSpc>
              <a:spcBef>
                <a:spcPct val="0"/>
              </a:spcBef>
              <a:spcAft>
                <a:spcPts val="600"/>
              </a:spcAft>
              <a:buFont typeface="Arial" panose="020B0604020202020204" pitchFamily="34" charset="0"/>
              <a:buChar char="•"/>
            </a:pPr>
            <a:r>
              <a:rPr lang="en-US" altLang="en-US" dirty="0">
                <a:solidFill>
                  <a:schemeClr val="bg1"/>
                </a:solidFill>
                <a:latin typeface="+mn-lt"/>
                <a:ea typeface="+mn-ea"/>
              </a:rPr>
              <a:t>The substance was a controlled drug</a:t>
            </a:r>
          </a:p>
          <a:p>
            <a:pPr indent="-228600">
              <a:lnSpc>
                <a:spcPct val="110000"/>
              </a:lnSpc>
              <a:spcBef>
                <a:spcPct val="0"/>
              </a:spcBef>
              <a:spcAft>
                <a:spcPts val="600"/>
              </a:spcAft>
              <a:buFont typeface="Arial" panose="020B0604020202020204" pitchFamily="34" charset="0"/>
              <a:buChar char="•"/>
            </a:pPr>
            <a:r>
              <a:rPr lang="en-US" altLang="en-US" dirty="0">
                <a:solidFill>
                  <a:schemeClr val="bg1"/>
                </a:solidFill>
                <a:latin typeface="+mn-lt"/>
                <a:ea typeface="+mn-ea"/>
              </a:rPr>
              <a:t>R v Leeson (1999)</a:t>
            </a:r>
          </a:p>
          <a:p>
            <a:pPr indent="-228600">
              <a:lnSpc>
                <a:spcPct val="110000"/>
              </a:lnSpc>
              <a:spcBef>
                <a:spcPct val="0"/>
              </a:spcBef>
              <a:spcAft>
                <a:spcPts val="600"/>
              </a:spcAft>
              <a:buFont typeface="Arial" panose="020B0604020202020204" pitchFamily="34" charset="0"/>
              <a:buChar char="•"/>
            </a:pPr>
            <a:r>
              <a:rPr lang="en-US" altLang="en-US" dirty="0">
                <a:solidFill>
                  <a:schemeClr val="bg1"/>
                </a:solidFill>
                <a:latin typeface="+mn-lt"/>
                <a:ea typeface="+mn-ea"/>
              </a:rPr>
              <a:t>Thought he was dealing amphetamine but was dealing cocaine</a:t>
            </a:r>
          </a:p>
        </p:txBody>
      </p:sp>
    </p:spTree>
    <p:extLst>
      <p:ext uri="{BB962C8B-B14F-4D97-AF65-F5344CB8AC3E}">
        <p14:creationId xmlns:p14="http://schemas.microsoft.com/office/powerpoint/2010/main" val="29774369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E53A02A-0A33-40D9-A04E-36FA92BFD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216DD803-634F-4EF2-A1E7-B1911DEE9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438860"/>
            <a:ext cx="11167447" cy="575276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Diagram&#10;&#10;Description automatically generated">
            <a:extLst>
              <a:ext uri="{FF2B5EF4-FFF2-40B4-BE49-F238E27FC236}">
                <a16:creationId xmlns:a16="http://schemas.microsoft.com/office/drawing/2014/main" id="{8AE29911-3646-D793-D58B-D07E6BA660C9}"/>
              </a:ext>
            </a:extLst>
          </p:cNvPr>
          <p:cNvPicPr>
            <a:picLocks noChangeAspect="1"/>
          </p:cNvPicPr>
          <p:nvPr/>
        </p:nvPicPr>
        <p:blipFill>
          <a:blip r:embed="rId2"/>
          <a:srcRect l="2204"/>
          <a:stretch/>
        </p:blipFill>
        <p:spPr>
          <a:xfrm>
            <a:off x="796130" y="632129"/>
            <a:ext cx="10691603" cy="5330771"/>
          </a:xfrm>
          <a:prstGeom prst="rect">
            <a:avLst/>
          </a:prstGeom>
        </p:spPr>
      </p:pic>
      <p:sp>
        <p:nvSpPr>
          <p:cNvPr id="7" name="Rectangle 6">
            <a:extLst>
              <a:ext uri="{FF2B5EF4-FFF2-40B4-BE49-F238E27FC236}">
                <a16:creationId xmlns:a16="http://schemas.microsoft.com/office/drawing/2014/main" id="{A77B63F8-D1F3-4D40-B2D4-779BAE82B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12465" y="4081933"/>
            <a:ext cx="167069" cy="42062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0777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1D86B53-DCA6-5C14-6514-B44742D90B92}"/>
              </a:ext>
            </a:extLst>
          </p:cNvPr>
          <p:cNvPicPr>
            <a:picLocks noChangeAspect="1"/>
          </p:cNvPicPr>
          <p:nvPr/>
        </p:nvPicPr>
        <p:blipFill>
          <a:blip r:embed="rId2"/>
          <a:stretch>
            <a:fillRect/>
          </a:stretch>
        </p:blipFill>
        <p:spPr>
          <a:xfrm>
            <a:off x="643467" y="770759"/>
            <a:ext cx="10905066" cy="5316481"/>
          </a:xfrm>
          <a:prstGeom prst="rect">
            <a:avLst/>
          </a:prstGeom>
        </p:spPr>
      </p:pic>
    </p:spTree>
    <p:extLst>
      <p:ext uri="{BB962C8B-B14F-4D97-AF65-F5344CB8AC3E}">
        <p14:creationId xmlns:p14="http://schemas.microsoft.com/office/powerpoint/2010/main" val="38978121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br>
              <a:rPr lang="en-GB" altLang="en-US"/>
            </a:br>
            <a:r>
              <a:rPr lang="en-GB" altLang="en-US"/>
              <a:t>Lawful Possession</a:t>
            </a:r>
            <a:br>
              <a:rPr lang="en-GB" altLang="en-US"/>
            </a:br>
            <a:endParaRPr lang="en-GB"/>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434149" y="932688"/>
            <a:ext cx="5916603" cy="4992624"/>
          </a:xfrm>
        </p:spPr>
        <p:txBody>
          <a:bodyPr anchor="ctr">
            <a:normAutofit/>
          </a:bodyPr>
          <a:lstStyle/>
          <a:p>
            <a:pPr>
              <a:spcBef>
                <a:spcPct val="0"/>
              </a:spcBef>
              <a:buNone/>
            </a:pPr>
            <a:r>
              <a:rPr lang="en-GB" altLang="en-US" sz="2000"/>
              <a:t>Police Officers</a:t>
            </a:r>
          </a:p>
          <a:p>
            <a:pPr>
              <a:spcBef>
                <a:spcPct val="0"/>
              </a:spcBef>
              <a:buNone/>
            </a:pPr>
            <a:endParaRPr lang="en-GB" altLang="en-US" sz="2000"/>
          </a:p>
          <a:p>
            <a:pPr>
              <a:spcBef>
                <a:spcPct val="0"/>
              </a:spcBef>
              <a:buNone/>
            </a:pPr>
            <a:r>
              <a:rPr lang="en-GB" altLang="en-US" sz="2000"/>
              <a:t>Customs &amp; Excise Officers</a:t>
            </a:r>
          </a:p>
          <a:p>
            <a:pPr>
              <a:spcBef>
                <a:spcPct val="0"/>
              </a:spcBef>
              <a:buNone/>
            </a:pPr>
            <a:endParaRPr lang="en-GB" altLang="en-US" sz="2000"/>
          </a:p>
          <a:p>
            <a:pPr>
              <a:spcBef>
                <a:spcPct val="0"/>
              </a:spcBef>
              <a:buNone/>
            </a:pPr>
            <a:r>
              <a:rPr lang="en-GB" altLang="en-US" sz="2000"/>
              <a:t>Carriers</a:t>
            </a:r>
          </a:p>
          <a:p>
            <a:pPr>
              <a:spcBef>
                <a:spcPct val="0"/>
              </a:spcBef>
              <a:buNone/>
            </a:pPr>
            <a:endParaRPr lang="en-GB" altLang="en-US" sz="2000"/>
          </a:p>
          <a:p>
            <a:pPr>
              <a:spcBef>
                <a:spcPct val="0"/>
              </a:spcBef>
              <a:buNone/>
            </a:pPr>
            <a:r>
              <a:rPr lang="en-GB" altLang="en-US" sz="2000"/>
              <a:t>Forensic Science Laboratory</a:t>
            </a:r>
          </a:p>
          <a:p>
            <a:pPr>
              <a:spcBef>
                <a:spcPct val="0"/>
              </a:spcBef>
              <a:buNone/>
            </a:pPr>
            <a:endParaRPr lang="en-GB" altLang="en-US" sz="2000"/>
          </a:p>
          <a:p>
            <a:pPr>
              <a:spcBef>
                <a:spcPct val="0"/>
              </a:spcBef>
              <a:buNone/>
            </a:pPr>
            <a:r>
              <a:rPr lang="en-GB" altLang="en-US" sz="2000"/>
              <a:t>Post Office Employees</a:t>
            </a:r>
          </a:p>
          <a:p>
            <a:pPr>
              <a:spcBef>
                <a:spcPct val="0"/>
              </a:spcBef>
              <a:buNone/>
            </a:pPr>
            <a:endParaRPr lang="en-GB" altLang="en-US" sz="2000"/>
          </a:p>
          <a:p>
            <a:pPr>
              <a:spcBef>
                <a:spcPct val="0"/>
              </a:spcBef>
              <a:buNone/>
            </a:pPr>
            <a:r>
              <a:rPr lang="en-GB" altLang="en-US" sz="2000"/>
              <a:t>Person to whom a drug has been prescribed</a:t>
            </a:r>
          </a:p>
          <a:p>
            <a:pPr>
              <a:spcBef>
                <a:spcPct val="0"/>
              </a:spcBef>
              <a:buNone/>
            </a:pPr>
            <a:endParaRPr lang="en-GB" altLang="en-US" sz="2000"/>
          </a:p>
          <a:p>
            <a:pPr>
              <a:spcBef>
                <a:spcPct val="0"/>
              </a:spcBef>
              <a:buNone/>
            </a:pPr>
            <a:r>
              <a:rPr lang="en-GB" altLang="en-US" sz="2000"/>
              <a:t>Person engaged in conveying a drug to a person who may lawfully have it in their possession</a:t>
            </a:r>
          </a:p>
          <a:p>
            <a:pPr>
              <a:spcBef>
                <a:spcPct val="0"/>
              </a:spcBef>
              <a:buNone/>
            </a:pPr>
            <a:endParaRPr lang="en-GB" altLang="en-US" sz="2000"/>
          </a:p>
          <a:p>
            <a:endParaRPr lang="en-GB" sz="2000"/>
          </a:p>
        </p:txBody>
      </p:sp>
    </p:spTree>
    <p:extLst>
      <p:ext uri="{BB962C8B-B14F-4D97-AF65-F5344CB8AC3E}">
        <p14:creationId xmlns:p14="http://schemas.microsoft.com/office/powerpoint/2010/main" val="26672281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5A8A01-6B11-A18F-6887-214367B54458}"/>
              </a:ext>
            </a:extLst>
          </p:cNvPr>
          <p:cNvPicPr>
            <a:picLocks noChangeAspect="1"/>
          </p:cNvPicPr>
          <p:nvPr/>
        </p:nvPicPr>
        <p:blipFill>
          <a:blip r:embed="rId2"/>
          <a:stretch>
            <a:fillRect/>
          </a:stretch>
        </p:blipFill>
        <p:spPr>
          <a:xfrm>
            <a:off x="643467" y="852678"/>
            <a:ext cx="10905066" cy="5152642"/>
          </a:xfrm>
          <a:prstGeom prst="rect">
            <a:avLst/>
          </a:prstGeom>
        </p:spPr>
      </p:pic>
    </p:spTree>
    <p:extLst>
      <p:ext uri="{BB962C8B-B14F-4D97-AF65-F5344CB8AC3E}">
        <p14:creationId xmlns:p14="http://schemas.microsoft.com/office/powerpoint/2010/main" val="92249647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ED67B2-F0F9-35AE-FDE9-E85C29B928A1}"/>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a:t>Pregablin</a:t>
            </a:r>
          </a:p>
        </p:txBody>
      </p:sp>
      <p:sp>
        <p:nvSpPr>
          <p:cNvPr id="30" name="Rectangle: Rounded Corners 29">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6" name="Online Media 5" title="Exclusive: Prescriptions rising for anxiety drug linked to 1 in 10 drug deaths in England">
            <a:hlinkClick r:id="" action="ppaction://media"/>
            <a:extLst>
              <a:ext uri="{FF2B5EF4-FFF2-40B4-BE49-F238E27FC236}">
                <a16:creationId xmlns:a16="http://schemas.microsoft.com/office/drawing/2014/main" id="{CD0CE8CE-D05A-FA62-6B88-709A8752F2A6}"/>
              </a:ext>
            </a:extLst>
          </p:cNvPr>
          <p:cNvPicPr>
            <a:picLocks noGrp="1" noRot="1" noChangeAspect="1"/>
          </p:cNvPicPr>
          <p:nvPr>
            <p:ph idx="1"/>
            <a:videoFile r:link="rId1"/>
          </p:nvPr>
        </p:nvPicPr>
        <p:blipFill>
          <a:blip r:embed="rId4"/>
          <a:stretch>
            <a:fillRect/>
          </a:stretch>
        </p:blipFill>
        <p:spPr>
          <a:xfrm>
            <a:off x="2470768" y="2139484"/>
            <a:ext cx="7250463" cy="4096512"/>
          </a:xfrm>
          <a:prstGeom prst="rect">
            <a:avLst/>
          </a:prstGeom>
        </p:spPr>
      </p:pic>
    </p:spTree>
    <p:extLst>
      <p:ext uri="{BB962C8B-B14F-4D97-AF65-F5344CB8AC3E}">
        <p14:creationId xmlns:p14="http://schemas.microsoft.com/office/powerpoint/2010/main" val="86589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AD40-42ED-488A-3BCA-D4BC1CAE4DB8}"/>
              </a:ext>
            </a:extLst>
          </p:cNvPr>
          <p:cNvSpPr>
            <a:spLocks noGrp="1"/>
          </p:cNvSpPr>
          <p:nvPr>
            <p:ph type="title"/>
          </p:nvPr>
        </p:nvSpPr>
        <p:spPr/>
        <p:txBody>
          <a:bodyPr/>
          <a:lstStyle/>
          <a:p>
            <a:r>
              <a:rPr lang="en-GB" dirty="0"/>
              <a:t>Ketamine</a:t>
            </a:r>
          </a:p>
        </p:txBody>
      </p:sp>
      <p:pic>
        <p:nvPicPr>
          <p:cNvPr id="5" name="Content Placeholder 4">
            <a:extLst>
              <a:ext uri="{FF2B5EF4-FFF2-40B4-BE49-F238E27FC236}">
                <a16:creationId xmlns:a16="http://schemas.microsoft.com/office/drawing/2014/main" id="{256D654E-5211-29C2-6748-5408D8A80EE4}"/>
              </a:ext>
            </a:extLst>
          </p:cNvPr>
          <p:cNvPicPr>
            <a:picLocks noGrp="1" noChangeAspect="1"/>
          </p:cNvPicPr>
          <p:nvPr>
            <p:ph idx="1"/>
          </p:nvPr>
        </p:nvPicPr>
        <p:blipFill>
          <a:blip r:embed="rId3"/>
          <a:stretch>
            <a:fillRect/>
          </a:stretch>
        </p:blipFill>
        <p:spPr>
          <a:xfrm>
            <a:off x="516186" y="2351088"/>
            <a:ext cx="4103191" cy="3694112"/>
          </a:xfrm>
        </p:spPr>
      </p:pic>
      <p:sp>
        <p:nvSpPr>
          <p:cNvPr id="6" name="TextBox 5">
            <a:extLst>
              <a:ext uri="{FF2B5EF4-FFF2-40B4-BE49-F238E27FC236}">
                <a16:creationId xmlns:a16="http://schemas.microsoft.com/office/drawing/2014/main" id="{99C6FDDD-3D46-D36B-FD80-FFC2A9D4CC30}"/>
              </a:ext>
            </a:extLst>
          </p:cNvPr>
          <p:cNvSpPr txBox="1"/>
          <p:nvPr/>
        </p:nvSpPr>
        <p:spPr>
          <a:xfrm>
            <a:off x="5346700" y="2222500"/>
            <a:ext cx="5651500" cy="2585323"/>
          </a:xfrm>
          <a:prstGeom prst="rect">
            <a:avLst/>
          </a:prstGeom>
          <a:noFill/>
        </p:spPr>
        <p:txBody>
          <a:bodyPr wrap="square" rtlCol="0">
            <a:spAutoFit/>
          </a:bodyPr>
          <a:lstStyle/>
          <a:p>
            <a:pPr marL="285750" indent="-285750">
              <a:buFontTx/>
              <a:buChar char="-"/>
            </a:pPr>
            <a:r>
              <a:rPr lang="en-GB" dirty="0"/>
              <a:t>Surge in young people becoming addicted to Ketamine</a:t>
            </a:r>
          </a:p>
          <a:p>
            <a:pPr marL="285750" indent="-285750">
              <a:buFontTx/>
              <a:buChar char="-"/>
            </a:pPr>
            <a:endParaRPr lang="en-GB" dirty="0"/>
          </a:p>
          <a:p>
            <a:pPr marL="285750" indent="-285750">
              <a:buFontTx/>
              <a:buChar char="-"/>
            </a:pPr>
            <a:r>
              <a:rPr lang="en-GB" dirty="0"/>
              <a:t>The number of people seeking treatment for ketamine addiction at NHS drug and alcohol services has doubled between 2019-2023.</a:t>
            </a:r>
          </a:p>
          <a:p>
            <a:pPr marL="285750" indent="-285750">
              <a:buFontTx/>
              <a:buChar char="-"/>
            </a:pPr>
            <a:endParaRPr lang="en-GB" dirty="0"/>
          </a:p>
          <a:p>
            <a:pPr marL="285750" indent="-285750">
              <a:buFontTx/>
              <a:buChar char="-"/>
            </a:pPr>
            <a:r>
              <a:rPr lang="en-GB" dirty="0"/>
              <a:t>Young people may be using it due to a lack of trauma therapy available. </a:t>
            </a:r>
          </a:p>
        </p:txBody>
      </p:sp>
    </p:spTree>
    <p:extLst>
      <p:ext uri="{BB962C8B-B14F-4D97-AF65-F5344CB8AC3E}">
        <p14:creationId xmlns:p14="http://schemas.microsoft.com/office/powerpoint/2010/main" val="396115078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9059-710B-1EDE-E947-EBB8724839BA}"/>
              </a:ext>
            </a:extLst>
          </p:cNvPr>
          <p:cNvSpPr>
            <a:spLocks noGrp="1"/>
          </p:cNvSpPr>
          <p:nvPr>
            <p:ph type="title"/>
          </p:nvPr>
        </p:nvSpPr>
        <p:spPr/>
        <p:txBody>
          <a:bodyPr/>
          <a:lstStyle/>
          <a:p>
            <a:r>
              <a:rPr lang="en-GB" dirty="0"/>
              <a:t>Fentanyl </a:t>
            </a:r>
          </a:p>
        </p:txBody>
      </p:sp>
      <p:pic>
        <p:nvPicPr>
          <p:cNvPr id="4" name="Online Media 3" title="‘How my fentanyl addiction nearly killed me’ | BBC Newsnight">
            <a:hlinkClick r:id="" action="ppaction://media"/>
            <a:extLst>
              <a:ext uri="{FF2B5EF4-FFF2-40B4-BE49-F238E27FC236}">
                <a16:creationId xmlns:a16="http://schemas.microsoft.com/office/drawing/2014/main" id="{FF9D95FA-3692-CD66-CF95-EC092FFBC950}"/>
              </a:ext>
            </a:extLst>
          </p:cNvPr>
          <p:cNvPicPr>
            <a:picLocks noGrp="1" noRot="1" noChangeAspect="1"/>
          </p:cNvPicPr>
          <p:nvPr>
            <p:ph idx="1"/>
            <a:videoFile r:link="rId1"/>
          </p:nvPr>
        </p:nvPicPr>
        <p:blipFill>
          <a:blip r:embed="rId3"/>
          <a:stretch>
            <a:fillRect/>
          </a:stretch>
        </p:blipFill>
        <p:spPr>
          <a:xfrm>
            <a:off x="2018324" y="1584960"/>
            <a:ext cx="8362615" cy="4724400"/>
          </a:xfrm>
          <a:prstGeom prst="rect">
            <a:avLst/>
          </a:prstGeom>
        </p:spPr>
      </p:pic>
    </p:spTree>
    <p:extLst>
      <p:ext uri="{BB962C8B-B14F-4D97-AF65-F5344CB8AC3E}">
        <p14:creationId xmlns:p14="http://schemas.microsoft.com/office/powerpoint/2010/main" val="421078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37AF5E-C0C6-3863-E869-DE96CF3D77C4}"/>
              </a:ext>
            </a:extLst>
          </p:cNvPr>
          <p:cNvPicPr>
            <a:picLocks noChangeAspect="1"/>
          </p:cNvPicPr>
          <p:nvPr/>
        </p:nvPicPr>
        <p:blipFill>
          <a:blip r:embed="rId2"/>
          <a:stretch>
            <a:fillRect/>
          </a:stretch>
        </p:blipFill>
        <p:spPr>
          <a:xfrm>
            <a:off x="150270" y="156243"/>
            <a:ext cx="11789939" cy="6602366"/>
          </a:xfrm>
          <a:prstGeom prst="rect">
            <a:avLst/>
          </a:prstGeom>
        </p:spPr>
      </p:pic>
    </p:spTree>
    <p:extLst>
      <p:ext uri="{BB962C8B-B14F-4D97-AF65-F5344CB8AC3E}">
        <p14:creationId xmlns:p14="http://schemas.microsoft.com/office/powerpoint/2010/main" val="3979362624"/>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3D3423"/>
      </a:dk2>
      <a:lt2>
        <a:srgbClr val="E2E8E8"/>
      </a:lt2>
      <a:accent1>
        <a:srgbClr val="EA727C"/>
      </a:accent1>
      <a:accent2>
        <a:srgbClr val="E58553"/>
      </a:accent2>
      <a:accent3>
        <a:srgbClr val="BFA142"/>
      </a:accent3>
      <a:accent4>
        <a:srgbClr val="99AC3E"/>
      </a:accent4>
      <a:accent5>
        <a:srgbClr val="74B249"/>
      </a:accent5>
      <a:accent6>
        <a:srgbClr val="38BB39"/>
      </a:accent6>
      <a:hlink>
        <a:srgbClr val="568E8A"/>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2993</Words>
  <Application>Microsoft Office PowerPoint</Application>
  <PresentationFormat>Widescreen</PresentationFormat>
  <Paragraphs>359</Paragraphs>
  <Slides>61</Slides>
  <Notes>44</Notes>
  <HiddenSlides>0</HiddenSlides>
  <MMClips>3</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61</vt:i4>
      </vt:variant>
    </vt:vector>
  </HeadingPairs>
  <TitlesOfParts>
    <vt:vector size="73" baseType="lpstr">
      <vt:lpstr>Linux Libertine</vt:lpstr>
      <vt:lpstr>ＭＳ Ｐゴシック</vt:lpstr>
      <vt:lpstr>Aptos</vt:lpstr>
      <vt:lpstr>Arial</vt:lpstr>
      <vt:lpstr>Avenir Next LT Pro</vt:lpstr>
      <vt:lpstr>Calibri</vt:lpstr>
      <vt:lpstr>Lato</vt:lpstr>
      <vt:lpstr>Neue Haas Grotesk Text Pro</vt:lpstr>
      <vt:lpstr>open sans</vt:lpstr>
      <vt:lpstr>open sans</vt:lpstr>
      <vt:lpstr>Verdana</vt:lpstr>
      <vt:lpstr>AccentBoxVTI</vt:lpstr>
      <vt:lpstr>SUBSTANCE MISUSE AND CRIMINALITY</vt:lpstr>
      <vt:lpstr>Learning objectives</vt:lpstr>
      <vt:lpstr>Aim of the module</vt:lpstr>
      <vt:lpstr>CONTENT WARNING</vt:lpstr>
      <vt:lpstr>Assessment</vt:lpstr>
      <vt:lpstr>Scheme of work</vt:lpstr>
      <vt:lpstr>Online resource list </vt:lpstr>
      <vt:lpstr>Drugs - Types, effects and Consequences</vt:lpstr>
      <vt:lpstr>UK laws controlling drug use</vt:lpstr>
      <vt:lpstr> The Misuse of Drugs Act 1971 </vt:lpstr>
      <vt:lpstr>The Psychoactive Substances Act 2016</vt:lpstr>
      <vt:lpstr>PowerPoint Presentation</vt:lpstr>
      <vt:lpstr>PowerPoint Presentation</vt:lpstr>
      <vt:lpstr>PowerPoint Presentation</vt:lpstr>
      <vt:lpstr>PowerPoint Presentation</vt:lpstr>
      <vt:lpstr>Cocaine - Effects</vt:lpstr>
      <vt:lpstr>PowerPoint Presentation</vt:lpstr>
      <vt:lpstr> Heroin Physical Health Risks  </vt:lpstr>
      <vt:lpstr>Heroin Deaths </vt:lpstr>
      <vt:lpstr>PowerPoint Presentation</vt:lpstr>
      <vt:lpstr> MDMA/ Ecstasy </vt:lpstr>
      <vt:lpstr>PowerPoint Presentation</vt:lpstr>
      <vt:lpstr>Leah Betts</vt:lpstr>
      <vt:lpstr>PowerPoint Presentation</vt:lpstr>
      <vt:lpstr>PowerPoint Presentation</vt:lpstr>
      <vt:lpstr>PowerPoint Presentation</vt:lpstr>
      <vt:lpstr>PowerPoint Presentation</vt:lpstr>
      <vt:lpstr>The Law Class A Drugs</vt:lpstr>
      <vt:lpstr>Class B drugs  </vt:lpstr>
      <vt:lpstr>PowerPoint Presentation</vt:lpstr>
      <vt:lpstr>Risks - Amphetamines</vt:lpstr>
      <vt:lpstr>Cannabis</vt:lpstr>
      <vt:lpstr> Cannabis classification </vt:lpstr>
      <vt:lpstr>Cannabis V’s Medical Cannabis</vt:lpstr>
      <vt:lpstr>Medicinal Cannabis</vt:lpstr>
      <vt:lpstr>Codeine</vt:lpstr>
      <vt:lpstr>Ketamine</vt:lpstr>
      <vt:lpstr>Class C Drugs  </vt:lpstr>
      <vt:lpstr>Anabolic steroids</vt:lpstr>
      <vt:lpstr>Diazepam </vt:lpstr>
      <vt:lpstr>Legal Highs/ New Psychoactive Substances</vt:lpstr>
      <vt:lpstr>New Psychoactive Substances</vt:lpstr>
      <vt:lpstr>Prevalence of drug use in England and Wales</vt:lpstr>
      <vt:lpstr> The Medicines Act 1968 </vt:lpstr>
      <vt:lpstr>The Regulation of Controlled Drugs</vt:lpstr>
      <vt:lpstr>Alcohol </vt:lpstr>
      <vt:lpstr>Alcohol</vt:lpstr>
      <vt:lpstr>Consumption</vt:lpstr>
      <vt:lpstr>Health &amp; treatment</vt:lpstr>
      <vt:lpstr>Drug  Legislation   </vt:lpstr>
      <vt:lpstr>PowerPoint Presentation</vt:lpstr>
      <vt:lpstr> Possession </vt:lpstr>
      <vt:lpstr>PowerPoint Presentation</vt:lpstr>
      <vt:lpstr>PowerPoint Presentation</vt:lpstr>
      <vt:lpstr>PowerPoint Presentation</vt:lpstr>
      <vt:lpstr> Lawful Possession </vt:lpstr>
      <vt:lpstr>PowerPoint Presentation</vt:lpstr>
      <vt:lpstr>Pregablin</vt:lpstr>
      <vt:lpstr>Ketamine</vt:lpstr>
      <vt:lpstr>Fentanyl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2024-08-16T13:13:34Z</dcterms:created>
  <dcterms:modified xsi:type="dcterms:W3CDTF">2024-09-17T15:19:02Z</dcterms:modified>
</cp:coreProperties>
</file>