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4" name="Google Shape;104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" name="Google Shape;112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" name="Google Shape;120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7" name="Google Shape;127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4" name="Google Shape;134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2" name="Google Shape;142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9" name="Google Shape;149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6" name="Google Shape;26;p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2" name="Google Shape;32;p5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9" name="Google Shape;39;p6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6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6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" name="Google Shape;42;p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2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262626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Relationship Id="rId4" Type="http://schemas.openxmlformats.org/officeDocument/2006/relationships/image" Target="../media/image2.jpg"/><Relationship Id="rId5" Type="http://schemas.openxmlformats.org/officeDocument/2006/relationships/image" Target="../media/image3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jpg"/><Relationship Id="rId4" Type="http://schemas.openxmlformats.org/officeDocument/2006/relationships/image" Target="../media/image6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jpg"/><Relationship Id="rId4" Type="http://schemas.openxmlformats.org/officeDocument/2006/relationships/image" Target="../media/image7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.jpg"/><Relationship Id="rId4" Type="http://schemas.openxmlformats.org/officeDocument/2006/relationships/image" Target="../media/image5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s://mercure.accor.com/gb/discover-mercure/index.shtml" TargetMode="Externa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 txBox="1"/>
          <p:nvPr>
            <p:ph type="ctrTitle"/>
          </p:nvPr>
        </p:nvSpPr>
        <p:spPr>
          <a:xfrm>
            <a:off x="1849120" y="522923"/>
            <a:ext cx="9011920" cy="119411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Times New Roman"/>
              <a:buNone/>
            </a:pPr>
            <a:r>
              <a:rPr b="1" lang="en-GB" sz="4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Operating Hotel Facilities </a:t>
            </a:r>
            <a:br>
              <a:rPr b="1" lang="en-GB" sz="4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b="1" lang="en-GB" sz="4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Bmih4006</a:t>
            </a:r>
            <a:endParaRPr/>
          </a:p>
        </p:txBody>
      </p:sp>
      <p:sp>
        <p:nvSpPr>
          <p:cNvPr id="85" name="Google Shape;85;p13"/>
          <p:cNvSpPr txBox="1"/>
          <p:nvPr>
            <p:ph idx="1" type="subTitle"/>
          </p:nvPr>
        </p:nvSpPr>
        <p:spPr>
          <a:xfrm>
            <a:off x="1717040" y="49736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en-GB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Lecturer name:Natalie Brailsford</a:t>
            </a:r>
            <a:endParaRPr/>
          </a:p>
          <a:p>
            <a:pPr indent="0" lvl="0" marL="0" rtl="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en-GB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name:Georgiana Gabriela Samuila</a:t>
            </a:r>
            <a:endParaRPr/>
          </a:p>
          <a:p>
            <a:pPr indent="0" lvl="0" marL="0" rtl="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en-GB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id:2212951</a:t>
            </a:r>
            <a:endParaRPr/>
          </a:p>
        </p:txBody>
      </p:sp>
      <p:pic>
        <p:nvPicPr>
          <p:cNvPr descr="A sign on a wall&#10;&#10;Description automatically generated" id="86" name="Google Shape;86;p1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24560" y="2225040"/>
            <a:ext cx="3210560" cy="240792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A hotel with glass doors&#10;&#10;Description automatically generated with medium confidence" id="87" name="Google Shape;87;p13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7819390" y="2174161"/>
            <a:ext cx="3691890" cy="24587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Times New Roman"/>
              <a:buNone/>
            </a:pPr>
            <a:r>
              <a:rPr b="1" lang="en-GB" sz="3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Contents </a:t>
            </a:r>
            <a:endParaRPr/>
          </a:p>
        </p:txBody>
      </p:sp>
      <p:pic>
        <p:nvPicPr>
          <p:cNvPr descr="A sign on a wall&#10;&#10;Description automatically generated" id="93" name="Google Shape;93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419128" y="1311116"/>
            <a:ext cx="2823846" cy="2117884"/>
          </a:xfrm>
          <a:prstGeom prst="ellipse">
            <a:avLst/>
          </a:prstGeom>
          <a:noFill/>
          <a:ln cap="rnd" cmpd="sng" w="63500">
            <a:solidFill>
              <a:srgbClr val="333333"/>
            </a:solidFill>
            <a:prstDash val="solid"/>
            <a:round/>
            <a:headEnd len="sm" w="sm" type="none"/>
            <a:tailEnd len="sm" w="sm" type="none"/>
          </a:ln>
          <a:effectLst>
            <a:outerShdw blurRad="381000" sx="-80000" rotWithShape="0" dir="5400000" dist="292100" sy="-18000">
              <a:srgbClr val="000000">
                <a:alpha val="21960"/>
              </a:srgbClr>
            </a:outerShdw>
          </a:effectLst>
        </p:spPr>
      </p:pic>
      <p:sp>
        <p:nvSpPr>
          <p:cNvPr id="94" name="Google Shape;94;p14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oto Sans Symbols"/>
              <a:buChar char="✔"/>
            </a:pPr>
            <a:r>
              <a:rPr b="1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Introduction</a:t>
            </a:r>
            <a:endParaRPr/>
          </a:p>
          <a:p>
            <a:pPr indent="-228600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oto Sans Symbols"/>
              <a:buChar char="✔"/>
            </a:pPr>
            <a:r>
              <a:rPr b="1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Housekeeping role</a:t>
            </a:r>
            <a:endParaRPr/>
          </a:p>
          <a:p>
            <a:pPr indent="-228600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oto Sans Symbols"/>
              <a:buChar char="✔"/>
            </a:pPr>
            <a:r>
              <a:rPr b="1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Analysing guests' observations</a:t>
            </a:r>
            <a:endParaRPr/>
          </a:p>
          <a:p>
            <a:pPr indent="-228600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oto Sans Symbols"/>
              <a:buChar char="✔"/>
            </a:pPr>
            <a:r>
              <a:rPr b="1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Enhancing room service</a:t>
            </a:r>
            <a:endParaRPr/>
          </a:p>
          <a:p>
            <a:pPr indent="-228600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oto Sans Symbols"/>
              <a:buChar char="✔"/>
            </a:pPr>
            <a:r>
              <a:rPr b="1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Investigating and Testing the Novel Approaches</a:t>
            </a:r>
            <a:endParaRPr/>
          </a:p>
          <a:p>
            <a:pPr indent="-228600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oto Sans Symbols"/>
              <a:buChar char="✔"/>
            </a:pPr>
            <a:r>
              <a:rPr b="1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Significance of Housekeeping in Achieving Optimal Cleaning Standards</a:t>
            </a:r>
            <a:endParaRPr/>
          </a:p>
          <a:p>
            <a:pPr indent="-228600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oto Sans Symbols"/>
              <a:buChar char="✔"/>
            </a:pPr>
            <a:r>
              <a:rPr b="1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endParaRPr/>
          </a:p>
          <a:p>
            <a:pPr indent="-228600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oto Sans Symbols"/>
              <a:buChar char="✔"/>
            </a:pPr>
            <a:r>
              <a:rPr b="1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/>
          </a:p>
          <a:p>
            <a:pPr indent="-1270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oto Sans Symbols"/>
              <a:buNone/>
            </a:pPr>
            <a:r>
              <a:t/>
            </a:r>
            <a:endParaRPr sz="16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270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oto Sans Symbols"/>
              <a:buNone/>
            </a:pPr>
            <a:r>
              <a:t/>
            </a:r>
            <a:endParaRPr sz="16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270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oto Sans Symbols"/>
              <a:buNone/>
            </a:pPr>
            <a:r>
              <a:t/>
            </a:r>
            <a:endParaRPr sz="16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270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Noto Sans Symbols"/>
              <a:buNone/>
            </a:pPr>
            <a:r>
              <a:t/>
            </a:r>
            <a:endParaRPr sz="16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Times New Roman"/>
              <a:buNone/>
            </a:pPr>
            <a:r>
              <a:rPr b="1" lang="en-GB" sz="3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Introduction</a:t>
            </a:r>
            <a:r>
              <a:rPr b="1" lang="en-GB" sz="3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</p:txBody>
      </p:sp>
      <p:pic>
        <p:nvPicPr>
          <p:cNvPr descr="A sign on a wall&#10;&#10;Description automatically generated" id="100" name="Google Shape;100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791662" y="263525"/>
            <a:ext cx="3353858" cy="2098673"/>
          </a:xfrm>
          <a:prstGeom prst="rect">
            <a:avLst/>
          </a:prstGeom>
          <a:noFill/>
          <a:ln>
            <a:noFill/>
          </a:ln>
        </p:spPr>
      </p:pic>
      <p:sp>
        <p:nvSpPr>
          <p:cNvPr id="101" name="Google Shape;101;p15"/>
          <p:cNvSpPr txBox="1"/>
          <p:nvPr>
            <p:ph idx="1" type="body"/>
          </p:nvPr>
        </p:nvSpPr>
        <p:spPr>
          <a:xfrm>
            <a:off x="457200" y="1690688"/>
            <a:ext cx="11186160" cy="4802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rPr b="1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Mercure Hotel 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Global brand recognised for unique local experiences.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goal is to combine the best of international hospitality with a sense of place.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Core principles include a focus on guests' needs, providing exceptional service, and using eco-friendly methods (Mercure Hotel, n.d.).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rPr b="1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Kolb’s Reflective Cycle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Produced in 1984 by David A. Kolb.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There are four steps in the learning process: direct experience, introspective observation, theoretical abstraction, and practical application (Barnard, 2017).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Improves education by letting individuals learn by doing and thinking.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rPr b="1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Relevance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Methodical strategy for enhancing service quality.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Accommodates modern hospitality standards.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Maintains high standards of service while increasing productivity (Williams, Woolliams, and Spiro, 2020).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6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Times New Roman"/>
              <a:buNone/>
            </a:pPr>
            <a:r>
              <a:rPr b="1" lang="en-GB" sz="3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Housekeeping Role </a:t>
            </a:r>
            <a:endParaRPr/>
          </a:p>
        </p:txBody>
      </p:sp>
      <p:sp>
        <p:nvSpPr>
          <p:cNvPr id="107" name="Google Shape;107;p16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92500" lnSpcReduction="10000"/>
          </a:bodyPr>
          <a:lstStyle/>
          <a:p>
            <a:pPr indent="-228600" lvl="0" marL="2286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Char char="•"/>
            </a:pPr>
            <a:r>
              <a:rPr lang="en-GB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Ensuring rooms are spotless and ready for new arrivals.</a:t>
            </a:r>
            <a:endParaRPr/>
          </a:p>
          <a:p>
            <a:pPr indent="-228600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Char char="•"/>
            </a:pPr>
            <a:r>
              <a:rPr lang="en-GB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Individual details that elevate the experience of the visitor (Jones, 2010).</a:t>
            </a:r>
            <a:endParaRPr/>
          </a:p>
          <a:p>
            <a:pPr indent="-228600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Char char="•"/>
            </a:pPr>
            <a:r>
              <a:rPr lang="en-GB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Effective coordination requires prompt correspondence with the front desk regarding the status of the accommodation (Leiter and Bakker, 2010).</a:t>
            </a:r>
            <a:endParaRPr/>
          </a:p>
          <a:p>
            <a:pPr indent="0" lvl="0" marL="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18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r>
              <a:rPr b="1" lang="en-GB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Importance: </a:t>
            </a:r>
            <a:endParaRPr/>
          </a:p>
          <a:p>
            <a:pPr indent="-228600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Char char="•"/>
            </a:pPr>
            <a:r>
              <a:rPr lang="en-GB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Direct influence on visitors' initial impressions.</a:t>
            </a:r>
            <a:endParaRPr/>
          </a:p>
          <a:p>
            <a:pPr indent="-228600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Char char="•"/>
            </a:pPr>
            <a:r>
              <a:rPr lang="en-GB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Demonstrates the hotel's dedication to excellence in all aspects (Jones, 2010).</a:t>
            </a:r>
            <a:endParaRPr/>
          </a:p>
          <a:p>
            <a:pPr indent="-228600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Char char="•"/>
            </a:pPr>
            <a:r>
              <a:rPr lang="en-GB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efficiency and meticulousness of housekeeping are vital factors in ensuring client satisfaction.</a:t>
            </a:r>
            <a:endParaRPr/>
          </a:p>
        </p:txBody>
      </p:sp>
      <p:pic>
        <p:nvPicPr>
          <p:cNvPr descr="A sign on a wall&#10;&#10;Description automatically generated" id="108" name="Google Shape;108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0446596" y="5496560"/>
            <a:ext cx="1462618" cy="1096963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A group of people doing different jobs&#10;&#10;Description automatically generated" id="109" name="Google Shape;109;p1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0058400" y="213361"/>
            <a:ext cx="1899920" cy="267674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Times New Roman"/>
              <a:buNone/>
            </a:pPr>
            <a:r>
              <a:rPr b="1" lang="en-GB" sz="3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Analysing Guest Observations</a:t>
            </a:r>
            <a:endParaRPr/>
          </a:p>
        </p:txBody>
      </p:sp>
      <p:sp>
        <p:nvSpPr>
          <p:cNvPr id="115" name="Google Shape;115;p17"/>
          <p:cNvSpPr txBox="1"/>
          <p:nvPr>
            <p:ph idx="1" type="body"/>
          </p:nvPr>
        </p:nvSpPr>
        <p:spPr>
          <a:xfrm>
            <a:off x="627993" y="1621693"/>
            <a:ext cx="10515600" cy="370281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Consistent evaluation of visitor feedback that relates specifically to maintenance.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Specific requests, hygiene, and attention to detail have become common themes.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For a more impartial viewpoint, both positive and negative reviews are taken into account.</a:t>
            </a:r>
            <a:endParaRPr/>
          </a:p>
          <a:p>
            <a:pPr indent="0" lvl="0" marL="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rPr b="1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Feedback criticality: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Opportunity for direct correlation between visitor feedback and service enhancements.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Observing guests reflectively facilitates knowledge of their expectations.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Analysis of feedback is an essential component of training and continuous enhancement.</a:t>
            </a:r>
            <a:endParaRPr/>
          </a:p>
        </p:txBody>
      </p:sp>
      <p:pic>
        <p:nvPicPr>
          <p:cNvPr descr="A sign on a wall&#10;&#10;Description automatically generated" id="116" name="Google Shape;116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5445760"/>
            <a:ext cx="1882987" cy="141224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A group of people with speech bubbles&#10;&#10;Description automatically generated" id="117" name="Google Shape;117;p1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8514080" y="4671521"/>
            <a:ext cx="3677920" cy="202285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Times New Roman"/>
              <a:buNone/>
            </a:pPr>
            <a:r>
              <a:rPr b="1" lang="en-GB" sz="3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Enhancing room service</a:t>
            </a:r>
            <a:endParaRPr/>
          </a:p>
        </p:txBody>
      </p:sp>
      <p:sp>
        <p:nvSpPr>
          <p:cNvPr id="123" name="Google Shape;123;p18"/>
          <p:cNvSpPr txBox="1"/>
          <p:nvPr>
            <p:ph idx="1" type="body"/>
          </p:nvPr>
        </p:nvSpPr>
        <p:spPr>
          <a:xfrm>
            <a:off x="838200" y="1791336"/>
            <a:ext cx="10368280" cy="459200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92500" lnSpcReduction="10000"/>
          </a:bodyPr>
          <a:lstStyle/>
          <a:p>
            <a:pPr indent="-228631" lvl="0" marL="2286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Char char="•"/>
            </a:pPr>
            <a:r>
              <a:rPr lang="en-GB" sz="17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By incorporating observations and feedback, housekeeping and room preparation procedures can be improved.</a:t>
            </a:r>
            <a:endParaRPr/>
          </a:p>
          <a:p>
            <a:pPr indent="-228631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Char char="•"/>
            </a:pPr>
            <a:r>
              <a:rPr lang="en-GB" sz="17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Improving noise management through the use of silent equipment and gentler door and window handling.</a:t>
            </a:r>
            <a:endParaRPr/>
          </a:p>
          <a:p>
            <a:pPr indent="-228631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Char char="•"/>
            </a:pPr>
            <a:r>
              <a:rPr lang="en-GB" sz="17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SOP compliance, proper disposal of cleaning supplies, and thorough inspection of sanitation.</a:t>
            </a:r>
            <a:endParaRPr/>
          </a:p>
          <a:p>
            <a:pPr indent="-128777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17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r>
              <a:rPr b="1" lang="en-GB" sz="17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Use checklist for awareness:</a:t>
            </a:r>
            <a:endParaRPr/>
          </a:p>
          <a:p>
            <a:pPr indent="-228631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Char char="•"/>
            </a:pPr>
            <a:r>
              <a:rPr lang="en-GB" sz="17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Observe quiet periods, ensure fixtures are closed gently, and report external sounds promptly.</a:t>
            </a:r>
            <a:endParaRPr/>
          </a:p>
          <a:p>
            <a:pPr indent="-228631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Char char="•"/>
            </a:pPr>
            <a:r>
              <a:rPr lang="en-GB" sz="17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Utilisation of cleaning supplies in an efficient manner, consistent replacement of amenities and linens, and timely notification of maintenance concerns.</a:t>
            </a:r>
            <a:endParaRPr/>
          </a:p>
          <a:p>
            <a:pPr indent="-228631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Char char="•"/>
            </a:pPr>
            <a:r>
              <a:rPr lang="en-GB" sz="17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Consistent sanitation of restrooms, particular emphasis on habitually touched areas, and sufficient provision of bathroom essentials.</a:t>
            </a:r>
            <a:endParaRPr/>
          </a:p>
          <a:p>
            <a:pPr indent="-134620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b="1" sz="16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descr="A sign on a wall&#10;&#10;Description automatically generated" id="124" name="Google Shape;124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6636" y="2753676"/>
            <a:ext cx="2302511" cy="1726883"/>
          </a:xfrm>
          <a:prstGeom prst="roundRect">
            <a:avLst>
              <a:gd fmla="val 16667" name="adj"/>
            </a:avLst>
          </a:prstGeom>
          <a:noFill/>
          <a:ln>
            <a:noFill/>
          </a:ln>
          <a:effectLst>
            <a:outerShdw blurRad="152400" kx="110000" rotWithShape="0" algn="tl" dir="900000" dist="12000" sy="98000" ky="200000">
              <a:srgbClr val="000000">
                <a:alpha val="29803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9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Times New Roman"/>
              <a:buNone/>
            </a:pPr>
            <a:r>
              <a:rPr b="1" lang="en-GB" sz="3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Investigating and Testing the Novel Approaches</a:t>
            </a:r>
            <a:endParaRPr/>
          </a:p>
        </p:txBody>
      </p:sp>
      <p:sp>
        <p:nvSpPr>
          <p:cNvPr id="130" name="Google Shape;130;p19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Conducting experiments with novel cleansing methodologies and environmentally sustainable products.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Conducting trials of various room configurations and decorative methodologies (Tesone, 2010).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Evaluating the effectiveness of novel technologies in the context of domestic duties.</a:t>
            </a:r>
            <a:endParaRPr/>
          </a:p>
          <a:p>
            <a:pPr indent="0" lvl="0" marL="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t/>
            </a:r>
            <a:endParaRPr sz="16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rPr b="1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Assessment of the impact: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Evaluating guest satisfaction by soliciting feedback regarding the ambiance and hygiene of the room (Sharma, Chaudhary and Singh, 2019).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Observing the effectiveness  of newly implemented procedures (Raghubalan and Raghubalan, 2016).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Assessing the ecological advantages associated with sustainable domestic practises.</a:t>
            </a:r>
            <a:endParaRPr/>
          </a:p>
        </p:txBody>
      </p:sp>
      <p:pic>
        <p:nvPicPr>
          <p:cNvPr descr="A sign on a wall&#10;&#10;Description automatically generated" id="131" name="Google Shape;131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0049933" y="365125"/>
            <a:ext cx="1801707" cy="1351280"/>
          </a:xfrm>
          <a:prstGeom prst="roundRect">
            <a:avLst>
              <a:gd fmla="val 16667" name="adj"/>
            </a:avLst>
          </a:prstGeom>
          <a:noFill/>
          <a:ln>
            <a:noFill/>
          </a:ln>
          <a:effectLst>
            <a:outerShdw blurRad="152400" kx="110000" rotWithShape="0" algn="tl" dir="900000" dist="12000" sy="98000" ky="200000">
              <a:srgbClr val="000000">
                <a:alpha val="29803"/>
              </a:srgb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0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Times New Roman"/>
              <a:buNone/>
            </a:pPr>
            <a:r>
              <a:rPr b="1" lang="en-GB" sz="3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Significance of Housekeeping in Achieving Optimal Cleaning Standards</a:t>
            </a:r>
            <a:endParaRPr/>
          </a:p>
        </p:txBody>
      </p:sp>
      <p:sp>
        <p:nvSpPr>
          <p:cNvPr id="137" name="Google Shape;137;p20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Exhibiting exemplary standards in cleanliness and organisation.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Mentorship and training programmes are implemented to provide guidance and support to newly hired personnel (Bridger, 2018).</a:t>
            </a:r>
            <a:endParaRPr/>
          </a:p>
          <a:p>
            <a:pPr indent="0" lvl="0" marL="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</a:pPr>
            <a:r>
              <a:rPr b="1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Key cleaning techniques: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Placing the highest priority on the careful and thorough consideration of every aspect of the cleaning process (Casado, 2012).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Maintaining a uniform set of high standards throughout all rooms and locations.</a:t>
            </a:r>
            <a:endParaRPr/>
          </a:p>
          <a:p>
            <a:pPr indent="-1270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t/>
            </a:r>
            <a:endParaRPr sz="16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descr="A sign on a wall&#10;&#10;Description automatically generated" id="138" name="Google Shape;138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25120" y="5222082"/>
            <a:ext cx="1727200" cy="1295400"/>
          </a:xfrm>
          <a:prstGeom prst="rect">
            <a:avLst/>
          </a:prstGeom>
          <a:noFill/>
          <a:ln>
            <a:noFill/>
          </a:ln>
          <a:effectLst>
            <a:outerShdw blurRad="292100" rotWithShape="0" algn="tl" dir="2700000" dist="139700">
              <a:srgbClr val="333333">
                <a:alpha val="64705"/>
              </a:srgbClr>
            </a:outerShdw>
          </a:effectLst>
        </p:spPr>
      </p:pic>
      <p:pic>
        <p:nvPicPr>
          <p:cNvPr descr="A person drawing a hand drawn sign&#10;&#10;Description automatically generated with medium confidence" id="139" name="Google Shape;139;p20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286240" y="4653628"/>
            <a:ext cx="2824480" cy="205197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Times New Roman"/>
              <a:buNone/>
            </a:pPr>
            <a:r>
              <a:rPr b="1" lang="en-GB" sz="3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endParaRPr/>
          </a:p>
        </p:txBody>
      </p:sp>
      <p:sp>
        <p:nvSpPr>
          <p:cNvPr id="145" name="Google Shape;145;p2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Noto Sans Symbols"/>
              <a:buChar char="✔"/>
            </a:pPr>
            <a:r>
              <a:rPr lang="en-GB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Reflecting on learning.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Noto Sans Symbols"/>
              <a:buChar char="✔"/>
            </a:pPr>
            <a:r>
              <a:rPr lang="en-GB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needs and preferences of the guest at the centre of all operations and decision.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Noto Sans Symbols"/>
              <a:buChar char="✔"/>
            </a:pPr>
            <a:r>
              <a:rPr lang="en-GB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Modern practises aimed at enhancing efficiency.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Noto Sans Symbols"/>
              <a:buChar char="✔"/>
            </a:pPr>
            <a:r>
              <a:rPr lang="en-GB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Positive examples for others to follow.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Noto Sans Symbols"/>
              <a:buChar char="✔"/>
            </a:pPr>
            <a:r>
              <a:rPr lang="en-GB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possible trajectory obtained by the utilisation of suggestions.</a:t>
            </a:r>
            <a:endParaRPr/>
          </a:p>
        </p:txBody>
      </p:sp>
      <p:pic>
        <p:nvPicPr>
          <p:cNvPr descr="A sign on a wall&#10;&#10;Description automatically generated" id="146" name="Google Shape;146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575040" y="3888423"/>
            <a:ext cx="3051387" cy="22885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2"/>
          <p:cNvSpPr txBox="1"/>
          <p:nvPr>
            <p:ph type="title"/>
          </p:nvPr>
        </p:nvSpPr>
        <p:spPr>
          <a:xfrm>
            <a:off x="838200" y="23304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Times New Roman"/>
              <a:buNone/>
            </a:pPr>
            <a:r>
              <a:rPr b="1" lang="en-GB" sz="3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/>
          </a:p>
        </p:txBody>
      </p:sp>
      <p:sp>
        <p:nvSpPr>
          <p:cNvPr id="152" name="Google Shape;152;p22"/>
          <p:cNvSpPr txBox="1"/>
          <p:nvPr>
            <p:ph idx="1" type="body"/>
          </p:nvPr>
        </p:nvSpPr>
        <p:spPr>
          <a:xfrm>
            <a:off x="568960" y="1330960"/>
            <a:ext cx="11277600" cy="54051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b="0" i="0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Barnard, A. (2017). </a:t>
            </a:r>
            <a:r>
              <a:rPr b="0" i="1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Developing Professional Practice in Health and Social Care</a:t>
            </a:r>
            <a:r>
              <a:rPr b="0" i="0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 </a:t>
            </a:r>
            <a:r>
              <a:rPr b="0" i="1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Google Books</a:t>
            </a:r>
            <a:r>
              <a:rPr b="0" i="0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Taylor &amp; Francis. Available at: https://www.google.co.uk/books/edition/Developing_Professional_Practice_in_Heal/sAgqDwAAQBAJ?hl=en&amp;gbpv=1&amp;dq=kolb+reflective+cycle+in+housekeeping&amp;pg=PA169&amp;printsec=frontcover [Accessed 3 Nov. 2023].</a:t>
            </a:r>
            <a:endParaRPr/>
          </a:p>
          <a:p>
            <a:pPr indent="-228600" lvl="0" marL="228600" rtl="0" algn="just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Bridger, E. (2018) Employee engagement: a practical introduction. 2nd ed. HR Fundamentals. London: CIPD and Kogan Page</a:t>
            </a:r>
            <a:endParaRPr/>
          </a:p>
          <a:p>
            <a:pPr indent="-228600" lvl="0" marL="228600" rtl="0" algn="just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Casado, M. (2012) Housekeeping Management. London: Wiley. </a:t>
            </a:r>
            <a:endParaRPr b="0" i="0" sz="16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28600" lvl="0" marL="228600" rtl="0" algn="just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Jones, T. (2010) Professional Management Housekeeping Operations. London: Wiley.</a:t>
            </a:r>
            <a:endParaRPr/>
          </a:p>
          <a:p>
            <a:pPr indent="-228600" lvl="0" marL="228600" rtl="0" algn="just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Leiter, M. P. and Bakker, A. B. (2010) Work Engagement : A Handbook of Essential Theory and Research. Hove [England]: Psychology Press. </a:t>
            </a:r>
            <a:endParaRPr b="0" i="0" sz="16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28600" lvl="0" marL="228600" rtl="0" algn="just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b="0" i="0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Mercure Hotel (n.d.). </a:t>
            </a:r>
            <a:r>
              <a:rPr b="0" i="1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Discover Mercure</a:t>
            </a:r>
            <a:r>
              <a:rPr b="0" i="0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 </a:t>
            </a:r>
            <a:r>
              <a:rPr b="0" i="0" lang="en-GB" sz="1600" u="sng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https://mercure.accor.com/gb/discover-mercure/index.shtml</a:t>
            </a:r>
            <a:r>
              <a:rPr b="0" i="0"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/>
          </a:p>
          <a:p>
            <a:pPr indent="-228600" lvl="0" marL="228600" rtl="0" algn="just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Raghubalan, G. and Raghubalan, S. (2016) Hotel Housekeeping - Operations And Management. 3rd ed. India: Oxford University Press. </a:t>
            </a:r>
            <a:endParaRPr b="0" i="0" sz="16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28600" lvl="0" marL="228600" rtl="0" algn="just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Sharma, N., Chaudhary, N. and Singh, V. (2019) Management Techniques For Employee Engagement In Contemporary Organizations. Hershey, Pennsylvania: IGI Global</a:t>
            </a:r>
            <a:endParaRPr b="0" i="0" sz="16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28600" lvl="0" marL="228600" rtl="0" algn="just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Tesone, D. (2010) Principles Of Management For The Hospitality Industry. 1st ed. London: Routledge</a:t>
            </a:r>
            <a:endParaRPr b="0" i="0" sz="16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28600" lvl="0" marL="228600" rtl="0" algn="just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Char char="•"/>
            </a:pPr>
            <a:r>
              <a:rPr lang="en-GB" sz="16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Williams, K, Woolliams, M &amp; Spiro, J. (2020) Reflective writing, Macmillan International, Oxford</a:t>
            </a:r>
            <a:endParaRPr b="0" i="0" sz="16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270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t/>
            </a:r>
            <a:endParaRPr b="0" i="0" sz="16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143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t/>
            </a:r>
            <a:endParaRPr sz="18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descr="A sign on a wall&#10;&#10;Description automatically generated" id="153" name="Google Shape;153;p2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0779760" y="264477"/>
            <a:ext cx="1283547" cy="9626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