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5"/>
  </p:notesMasterIdLst>
  <p:sldIdLst>
    <p:sldId id="266" r:id="rId5"/>
    <p:sldId id="267" r:id="rId6"/>
    <p:sldId id="268" r:id="rId7"/>
    <p:sldId id="269" r:id="rId8"/>
    <p:sldId id="270" r:id="rId9"/>
    <p:sldId id="277" r:id="rId10"/>
    <p:sldId id="271" r:id="rId11"/>
    <p:sldId id="272" r:id="rId12"/>
    <p:sldId id="273" r:id="rId13"/>
    <p:sldId id="27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DB6F77-31B3-44A6-9538-7D3B84B14A3E}" type="datetimeFigureOut">
              <a:rPr lang="en-US" smtClean="0"/>
              <a:t>1/15/2020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BEC92D-C8E2-4A8F-BF2D-75109D630128}" type="slidenum">
              <a:rPr lang="en-US" smtClean="0"/>
              <a:t>‹#›</a:t>
            </a:fld>
            <a:endParaRPr lang="en-US" dirty="0"/>
          </a:p>
        </p:txBody>
      </p:sp>
    </p:spTree>
    <p:extLst>
      <p:ext uri="{BB962C8B-B14F-4D97-AF65-F5344CB8AC3E}">
        <p14:creationId xmlns:p14="http://schemas.microsoft.com/office/powerpoint/2010/main" val="3804819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B24132-C908-474C-84C6-F33F0E9C2824}"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2AA5E-62DB-4209-84D2-A3A9C66875BD}"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8EF27-61CD-4273-9CC6-8B5AB469D6E9}"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614D88-E4A3-4915-A946-C7B143E0147E}"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C41193-F002-4F22-ACB4-105512D85B33}" type="datetime1">
              <a:rPr lang="en-US" smtClean="0"/>
              <a:t>1/15/2020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B2B57F-0B3C-4FE7-8F56-8C4115027F2E}" type="datetime1">
              <a:rPr lang="en-US" smtClean="0"/>
              <a:t>1/15/2020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0E8098D-3BCA-4496-B67F-08ABED3A79F9}" type="datetime1">
              <a:rPr lang="en-US" smtClean="0"/>
              <a:t>1/15/2020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F4F9A14-79CD-4DBB-8A95-93FAB90953CE}" type="datetime1">
              <a:rPr lang="en-US" smtClean="0"/>
              <a:t>1/15/2020</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FCCA62-85F4-4E91-8034-B3A4AEB2ACA5}"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A0D6BE-6A5B-4B1A-AB35-D5FFCCF5138B}"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E8BD5B-87CC-4318-9824-F4CA83CB0BAF}"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7739FE2-C7BB-439D-8EFA-EB059A6AF0B6}" type="datetime1">
              <a:rPr lang="en-US" smtClean="0"/>
              <a:t>1/15/2020</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blur">
            <a:extLst>
              <a:ext uri="{FF2B5EF4-FFF2-40B4-BE49-F238E27FC236}">
                <a16:creationId xmlns:a16="http://schemas.microsoft.com/office/drawing/2014/main" id="{ECC95573-2971-40CA-8931-174ACDF3E94F}"/>
              </a:ext>
              <a:ext uri="{C183D7F6-B498-43B3-948B-1728B52AA6E4}">
                <adec:decorative xmlns:adec="http://schemas.microsoft.com/office/drawing/2017/decorative" val="0"/>
              </a:ext>
            </a:extLst>
          </p:cNvPr>
          <p:cNvPicPr>
            <a:picLocks noChangeAspect="1"/>
          </p:cNvPicPr>
          <p:nvPr/>
        </p:nvPicPr>
        <p:blipFill rotWithShape="1">
          <a:blip r:embed="rId2"/>
          <a:srcRect t="39378"/>
          <a:stretch/>
        </p:blipFill>
        <p:spPr>
          <a:xfrm>
            <a:off x="-32" y="10"/>
            <a:ext cx="12192031" cy="4915066"/>
          </a:xfrm>
          <a:prstGeom prst="rect">
            <a:avLst/>
          </a:prstGeom>
        </p:spPr>
      </p:pic>
      <p:sp>
        <p:nvSpPr>
          <p:cNvPr id="22" name="Rectangle 21">
            <a:extLst>
              <a:ext uri="{FF2B5EF4-FFF2-40B4-BE49-F238E27FC236}">
                <a16:creationId xmlns:a16="http://schemas.microsoft.com/office/drawing/2014/main" id="{B76D919A-FC3E-4B4E-BAF0-ED6CFB8DC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1065197" y="5120640"/>
            <a:ext cx="10058400" cy="822960"/>
          </a:xfrm>
        </p:spPr>
        <p:txBody>
          <a:bodyPr>
            <a:noAutofit/>
          </a:bodyPr>
          <a:lstStyle/>
          <a:p>
            <a:r>
              <a:rPr lang="en-GB" sz="6000" b="1" dirty="0"/>
              <a:t>Risk Management Case Study </a:t>
            </a:r>
            <a:endParaRPr lang="en-US" sz="6000" dirty="0">
              <a:solidFill>
                <a:srgbClr val="FFFFFF"/>
              </a:solidFill>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1065212" y="5943600"/>
            <a:ext cx="10058400" cy="543513"/>
          </a:xfrm>
        </p:spPr>
        <p:txBody>
          <a:bodyPr>
            <a:normAutofit fontScale="77500" lnSpcReduction="20000"/>
          </a:bodyPr>
          <a:lstStyle/>
          <a:p>
            <a:r>
              <a:rPr lang="en-US" sz="1500" dirty="0">
                <a:solidFill>
                  <a:srgbClr val="FFFFFF"/>
                </a:solidFill>
              </a:rPr>
              <a:t>Natalie beard &amp; William </a:t>
            </a:r>
            <a:r>
              <a:rPr lang="en-US" sz="1500" dirty="0" err="1">
                <a:solidFill>
                  <a:srgbClr val="FFFFFF"/>
                </a:solidFill>
              </a:rPr>
              <a:t>Howton</a:t>
            </a:r>
            <a:endParaRPr lang="en-US" sz="1500" dirty="0">
              <a:solidFill>
                <a:srgbClr val="FFFFFF"/>
              </a:solidFill>
            </a:endParaRPr>
          </a:p>
          <a:p>
            <a:r>
              <a:rPr lang="en-US" sz="1500" dirty="0">
                <a:solidFill>
                  <a:srgbClr val="FFFFFF"/>
                </a:solidFill>
              </a:rPr>
              <a:t>1807949 &amp; 1802466</a:t>
            </a:r>
          </a:p>
        </p:txBody>
      </p:sp>
      <p:sp>
        <p:nvSpPr>
          <p:cNvPr id="24" name="Rectangle 23">
            <a:extLst>
              <a:ext uri="{FF2B5EF4-FFF2-40B4-BE49-F238E27FC236}">
                <a16:creationId xmlns:a16="http://schemas.microsoft.com/office/drawing/2014/main" id="{8F66ACBD-1C82-4782-AA7C-05504DD7D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4415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EE887-428E-4218-BDF5-826FF971F8AC}"/>
              </a:ext>
            </a:extLst>
          </p:cNvPr>
          <p:cNvSpPr>
            <a:spLocks noGrp="1"/>
          </p:cNvSpPr>
          <p:nvPr>
            <p:ph type="title"/>
          </p:nvPr>
        </p:nvSpPr>
        <p:spPr/>
        <p:txBody>
          <a:bodyPr/>
          <a:lstStyle/>
          <a:p>
            <a:r>
              <a:rPr lang="en-GB" dirty="0"/>
              <a:t>Sheffield Half Marathon -</a:t>
            </a:r>
          </a:p>
        </p:txBody>
      </p:sp>
      <p:sp>
        <p:nvSpPr>
          <p:cNvPr id="3" name="Content Placeholder 2">
            <a:extLst>
              <a:ext uri="{FF2B5EF4-FFF2-40B4-BE49-F238E27FC236}">
                <a16:creationId xmlns:a16="http://schemas.microsoft.com/office/drawing/2014/main" id="{C596EB2D-CFED-45B6-BF1D-2E469D2D7935}"/>
              </a:ext>
            </a:extLst>
          </p:cNvPr>
          <p:cNvSpPr>
            <a:spLocks noGrp="1"/>
          </p:cNvSpPr>
          <p:nvPr>
            <p:ph idx="1"/>
          </p:nvPr>
        </p:nvSpPr>
        <p:spPr/>
        <p:txBody>
          <a:bodyPr>
            <a:normAutofit fontScale="77500" lnSpcReduction="20000"/>
          </a:bodyPr>
          <a:lstStyle/>
          <a:p>
            <a:pPr marL="0" indent="0">
              <a:buNone/>
            </a:pPr>
            <a:r>
              <a:rPr lang="en-GB" dirty="0"/>
              <a:t>According to Health and Safety Executive “The level of detail in your planning should be proportionate to the scale of the event and the degree of risk.”. (Health and Safety Executive , n.d.) Something to consider as part of this is audience type and size (Health and Safety Executive , n.d.)</a:t>
            </a:r>
          </a:p>
          <a:p>
            <a:pPr marL="0" indent="0">
              <a:buNone/>
            </a:pPr>
            <a:r>
              <a:rPr lang="en-GB" b="1" dirty="0"/>
              <a:t>Event Type: Sports- Running- Race – Major Event </a:t>
            </a:r>
          </a:p>
          <a:p>
            <a:pPr marL="0" indent="0">
              <a:buNone/>
            </a:pPr>
            <a:r>
              <a:rPr lang="en-GB" b="1" dirty="0"/>
              <a:t>Venue: Sheffield City Centre</a:t>
            </a:r>
            <a:br>
              <a:rPr lang="en-GB" dirty="0"/>
            </a:br>
            <a:r>
              <a:rPr lang="en-GB" dirty="0"/>
              <a:t>Staggered Road Closures and Traffic Regulation Orders throughout Sheffield City Centre from 4am to 4pm (Sheffield Newsroom, 2015)</a:t>
            </a:r>
          </a:p>
          <a:p>
            <a:pPr marL="0" indent="0">
              <a:buNone/>
            </a:pPr>
            <a:br>
              <a:rPr lang="en-GB" dirty="0"/>
            </a:br>
            <a:br>
              <a:rPr lang="en-GB" dirty="0"/>
            </a:br>
            <a:r>
              <a:rPr lang="en-GB" b="1" dirty="0"/>
              <a:t>Number of people: Thousands of participants (Nelson, 2019)</a:t>
            </a:r>
            <a:br>
              <a:rPr lang="en-GB" dirty="0"/>
            </a:br>
            <a:br>
              <a:rPr lang="en-GB" dirty="0"/>
            </a:br>
            <a:endParaRPr lang="en-GB" dirty="0"/>
          </a:p>
          <a:p>
            <a:pPr marL="0" indent="0">
              <a:buNone/>
            </a:pPr>
            <a:r>
              <a:rPr lang="en-GB" b="1" dirty="0"/>
              <a:t>Target Market: Runners/Fitness Enthusiasts/ Charity Volunteers (Run For All, n.d.)</a:t>
            </a:r>
          </a:p>
          <a:p>
            <a:pPr marL="0" indent="0">
              <a:buNone/>
            </a:pPr>
            <a:br>
              <a:rPr lang="en-GB" dirty="0"/>
            </a:br>
            <a:r>
              <a:rPr lang="en-GB" b="1" dirty="0"/>
              <a:t>Aged 17+ (Run For All, n.d.)</a:t>
            </a:r>
            <a:br>
              <a:rPr lang="en-GB" dirty="0"/>
            </a:br>
            <a:br>
              <a:rPr lang="en-GB" dirty="0"/>
            </a:br>
            <a:r>
              <a:rPr lang="en-GB" dirty="0"/>
              <a:t>This seems to be a standard minimum age restriction within the UK, with Manchester (Manchester Half Marathon, n.d.) , Swansea (Swansea Half Marathon, n.d.)  and London (London Landmarks Half Marathon, n.d.) also having a minimum age of 17 as under UK Athletic Rules participants should be at least 17 (Nelson, 2019) , It has been known for children as young as 6 to compete (</a:t>
            </a:r>
            <a:r>
              <a:rPr lang="en-GB" dirty="0" err="1"/>
              <a:t>Gollayan</a:t>
            </a:r>
            <a:r>
              <a:rPr lang="en-GB" dirty="0"/>
              <a:t>, 2017) </a:t>
            </a:r>
          </a:p>
          <a:p>
            <a:pPr marL="0" indent="0">
              <a:buNone/>
            </a:pPr>
            <a:endParaRPr lang="en-GB" dirty="0"/>
          </a:p>
          <a:p>
            <a:endParaRPr lang="en-GB" dirty="0"/>
          </a:p>
        </p:txBody>
      </p:sp>
      <p:pic>
        <p:nvPicPr>
          <p:cNvPr id="9" name="Picture 8" descr="A picture containing outdoor, snow, sitting, ship&#10;&#10;Description automatically generated">
            <a:extLst>
              <a:ext uri="{FF2B5EF4-FFF2-40B4-BE49-F238E27FC236}">
                <a16:creationId xmlns:a16="http://schemas.microsoft.com/office/drawing/2014/main" id="{FCAE1BEC-AD5C-4F94-8525-7EF3E38D2EF8}"/>
              </a:ext>
            </a:extLst>
          </p:cNvPr>
          <p:cNvPicPr>
            <a:picLocks noChangeAspect="1"/>
          </p:cNvPicPr>
          <p:nvPr/>
        </p:nvPicPr>
        <p:blipFill>
          <a:blip r:embed="rId2"/>
          <a:stretch>
            <a:fillRect/>
          </a:stretch>
        </p:blipFill>
        <p:spPr>
          <a:xfrm>
            <a:off x="417222" y="3211662"/>
            <a:ext cx="3280356" cy="2460267"/>
          </a:xfrm>
          <a:prstGeom prst="rect">
            <a:avLst/>
          </a:prstGeom>
        </p:spPr>
      </p:pic>
    </p:spTree>
    <p:extLst>
      <p:ext uri="{BB962C8B-B14F-4D97-AF65-F5344CB8AC3E}">
        <p14:creationId xmlns:p14="http://schemas.microsoft.com/office/powerpoint/2010/main" val="355283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EB6AF-2274-4756-986B-9C3C5D1BB4A2}"/>
              </a:ext>
            </a:extLst>
          </p:cNvPr>
          <p:cNvSpPr>
            <a:spLocks noGrp="1"/>
          </p:cNvSpPr>
          <p:nvPr>
            <p:ph type="title"/>
          </p:nvPr>
        </p:nvSpPr>
        <p:spPr/>
        <p:txBody>
          <a:bodyPr/>
          <a:lstStyle/>
          <a:p>
            <a:r>
              <a:rPr lang="en-GB" dirty="0"/>
              <a:t>Risk Terminology </a:t>
            </a:r>
          </a:p>
        </p:txBody>
      </p:sp>
      <p:sp>
        <p:nvSpPr>
          <p:cNvPr id="3" name="Content Placeholder 2">
            <a:extLst>
              <a:ext uri="{FF2B5EF4-FFF2-40B4-BE49-F238E27FC236}">
                <a16:creationId xmlns:a16="http://schemas.microsoft.com/office/drawing/2014/main" id="{6B7445BC-729D-4CBD-8E60-B0FE7FA1C9EE}"/>
              </a:ext>
            </a:extLst>
          </p:cNvPr>
          <p:cNvSpPr>
            <a:spLocks noGrp="1"/>
          </p:cNvSpPr>
          <p:nvPr>
            <p:ph idx="1"/>
          </p:nvPr>
        </p:nvSpPr>
        <p:spPr/>
        <p:txBody>
          <a:bodyPr>
            <a:normAutofit fontScale="70000" lnSpcReduction="20000"/>
          </a:bodyPr>
          <a:lstStyle/>
          <a:p>
            <a:endParaRPr lang="en-GB" b="1" dirty="0"/>
          </a:p>
          <a:p>
            <a:r>
              <a:rPr lang="en-GB" b="1" dirty="0"/>
              <a:t>According to the Cambridge Dictionary the definition of ‘risk’ is “the possibility of something bad happening”. </a:t>
            </a:r>
            <a:r>
              <a:rPr lang="en-GB" dirty="0"/>
              <a:t>(Cambridge Dictionary, n.d.)</a:t>
            </a:r>
            <a:endParaRPr lang="en-GB" b="1" dirty="0"/>
          </a:p>
          <a:p>
            <a:r>
              <a:rPr lang="en-GB" b="1" dirty="0"/>
              <a:t>Event risk can be defined as any future risk that could potentially affect an event in a negative way. </a:t>
            </a:r>
            <a:r>
              <a:rPr lang="en-GB" dirty="0"/>
              <a:t>(</a:t>
            </a:r>
            <a:r>
              <a:rPr lang="en-GB" dirty="0" err="1"/>
              <a:t>Bowdin</a:t>
            </a:r>
            <a:r>
              <a:rPr lang="en-GB" dirty="0"/>
              <a:t> et al., 2011)</a:t>
            </a:r>
          </a:p>
          <a:p>
            <a:r>
              <a:rPr lang="en-GB" b="1" dirty="0"/>
              <a:t>In order to minimise risk, an Event Organiser should complete a risk assessment in order to analyse and assess risks in order to identify ways to reduce the risks and record their findings and then review the controls again closer to the time of the event in order to reassess any variables</a:t>
            </a:r>
          </a:p>
          <a:p>
            <a:br>
              <a:rPr lang="en-GB" dirty="0"/>
            </a:br>
            <a:r>
              <a:rPr lang="en-GB" dirty="0"/>
              <a:t>They can do this by completing a 5 step risk management process set out by Health &amp; Safety Executive   : (Health and Safety Executive, n.d.)</a:t>
            </a:r>
            <a:br>
              <a:rPr lang="en-GB" dirty="0"/>
            </a:br>
            <a:br>
              <a:rPr lang="en-GB" dirty="0"/>
            </a:br>
            <a:r>
              <a:rPr lang="en-GB" b="1" dirty="0"/>
              <a:t>- Identifying hazards</a:t>
            </a:r>
            <a:br>
              <a:rPr lang="en-GB" dirty="0"/>
            </a:br>
            <a:r>
              <a:rPr lang="en-GB" dirty="0"/>
              <a:t>Site visits, meeting with safety advisors, the council and the police.</a:t>
            </a:r>
            <a:br>
              <a:rPr lang="en-GB" dirty="0"/>
            </a:br>
            <a:r>
              <a:rPr lang="en-GB" b="1" dirty="0"/>
              <a:t>- Assess the risks</a:t>
            </a:r>
            <a:br>
              <a:rPr lang="en-GB" dirty="0"/>
            </a:br>
            <a:r>
              <a:rPr lang="en-GB" dirty="0"/>
              <a:t>Risk management plan(who might be harmed and how) , weather assessment</a:t>
            </a:r>
            <a:br>
              <a:rPr lang="en-GB" dirty="0"/>
            </a:br>
            <a:r>
              <a:rPr lang="en-GB" b="1" dirty="0"/>
              <a:t>- Control the risks</a:t>
            </a:r>
            <a:br>
              <a:rPr lang="en-GB" dirty="0"/>
            </a:br>
            <a:r>
              <a:rPr lang="en-GB" dirty="0"/>
              <a:t>Booking security, police, suppliers, arranging road closures, event safety logistics, outsourcing risk when needed</a:t>
            </a:r>
            <a:br>
              <a:rPr lang="en-GB" dirty="0"/>
            </a:br>
            <a:r>
              <a:rPr lang="en-GB" b="1" dirty="0"/>
              <a:t>- Record your findings </a:t>
            </a:r>
            <a:br>
              <a:rPr lang="en-GB" dirty="0"/>
            </a:br>
            <a:r>
              <a:rPr lang="en-GB" dirty="0"/>
              <a:t>Risk Management plan</a:t>
            </a:r>
            <a:br>
              <a:rPr lang="en-GB" dirty="0"/>
            </a:br>
            <a:r>
              <a:rPr lang="en-GB" b="1" dirty="0"/>
              <a:t>- Review the controls </a:t>
            </a:r>
            <a:br>
              <a:rPr lang="en-GB" dirty="0"/>
            </a:br>
            <a:r>
              <a:rPr lang="en-GB" dirty="0"/>
              <a:t>Meeting with all those involved before the event to identify whether there has been any change in risks (</a:t>
            </a:r>
            <a:r>
              <a:rPr lang="en-GB" dirty="0" err="1"/>
              <a:t>ie</a:t>
            </a:r>
            <a:r>
              <a:rPr lang="en-GB" dirty="0"/>
              <a:t>. Weather)</a:t>
            </a:r>
            <a:br>
              <a:rPr lang="en-GB" dirty="0"/>
            </a:br>
            <a:endParaRPr lang="en-GB" dirty="0"/>
          </a:p>
          <a:p>
            <a:r>
              <a:rPr lang="en-GB" b="1" dirty="0"/>
              <a:t>“Safety and Health Management aims to ensure that all those involved in an event are protected from any potential threats to their health and safety”. </a:t>
            </a:r>
            <a:r>
              <a:rPr lang="en-GB" dirty="0"/>
              <a:t>(Getz, 2007)</a:t>
            </a:r>
          </a:p>
          <a:p>
            <a:pPr marL="0" indent="0">
              <a:buNone/>
            </a:pPr>
            <a:endParaRPr lang="en-GB" dirty="0"/>
          </a:p>
          <a:p>
            <a:endParaRPr lang="en-GB" dirty="0"/>
          </a:p>
        </p:txBody>
      </p:sp>
      <p:pic>
        <p:nvPicPr>
          <p:cNvPr id="6" name="Picture 5">
            <a:extLst>
              <a:ext uri="{FF2B5EF4-FFF2-40B4-BE49-F238E27FC236}">
                <a16:creationId xmlns:a16="http://schemas.microsoft.com/office/drawing/2014/main" id="{56B1E9A3-A433-4F8B-A952-417C1D890FA9}"/>
              </a:ext>
            </a:extLst>
          </p:cNvPr>
          <p:cNvPicPr>
            <a:picLocks noChangeAspect="1"/>
          </p:cNvPicPr>
          <p:nvPr/>
        </p:nvPicPr>
        <p:blipFill>
          <a:blip r:embed="rId2"/>
          <a:stretch>
            <a:fillRect/>
          </a:stretch>
        </p:blipFill>
        <p:spPr>
          <a:xfrm>
            <a:off x="457200" y="3314700"/>
            <a:ext cx="3212870" cy="2139881"/>
          </a:xfrm>
          <a:prstGeom prst="rect">
            <a:avLst/>
          </a:prstGeom>
        </p:spPr>
      </p:pic>
    </p:spTree>
    <p:extLst>
      <p:ext uri="{BB962C8B-B14F-4D97-AF65-F5344CB8AC3E}">
        <p14:creationId xmlns:p14="http://schemas.microsoft.com/office/powerpoint/2010/main" val="190780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866A-E22D-4F65-A614-F7E121C509C1}"/>
              </a:ext>
            </a:extLst>
          </p:cNvPr>
          <p:cNvSpPr>
            <a:spLocks noGrp="1"/>
          </p:cNvSpPr>
          <p:nvPr>
            <p:ph type="title"/>
          </p:nvPr>
        </p:nvSpPr>
        <p:spPr/>
        <p:txBody>
          <a:bodyPr/>
          <a:lstStyle/>
          <a:p>
            <a:r>
              <a:rPr lang="en-GB" dirty="0"/>
              <a:t>  Risk Analysis</a:t>
            </a:r>
          </a:p>
        </p:txBody>
      </p:sp>
      <p:sp>
        <p:nvSpPr>
          <p:cNvPr id="3" name="Content Placeholder 2">
            <a:extLst>
              <a:ext uri="{FF2B5EF4-FFF2-40B4-BE49-F238E27FC236}">
                <a16:creationId xmlns:a16="http://schemas.microsoft.com/office/drawing/2014/main" id="{404E1F32-9EE2-464A-8C68-0288F027753F}"/>
              </a:ext>
            </a:extLst>
          </p:cNvPr>
          <p:cNvSpPr>
            <a:spLocks noGrp="1"/>
          </p:cNvSpPr>
          <p:nvPr>
            <p:ph idx="1"/>
          </p:nvPr>
        </p:nvSpPr>
        <p:spPr/>
        <p:txBody>
          <a:bodyPr>
            <a:normAutofit fontScale="85000" lnSpcReduction="20000"/>
          </a:bodyPr>
          <a:lstStyle/>
          <a:p>
            <a:r>
              <a:rPr lang="en-GB" b="1" dirty="0"/>
              <a:t>Strategy to identify and analyse risks</a:t>
            </a:r>
          </a:p>
          <a:p>
            <a:r>
              <a:rPr lang="en-GB" dirty="0"/>
              <a:t>Risk Assessment </a:t>
            </a:r>
          </a:p>
          <a:p>
            <a:r>
              <a:rPr lang="en-GB" b="1" dirty="0"/>
              <a:t>Types of hazards </a:t>
            </a:r>
            <a:br>
              <a:rPr lang="en-GB" dirty="0"/>
            </a:br>
            <a:br>
              <a:rPr lang="en-GB" dirty="0"/>
            </a:br>
            <a:r>
              <a:rPr lang="en-GB" dirty="0"/>
              <a:t>Legal</a:t>
            </a:r>
            <a:br>
              <a:rPr lang="en-GB" dirty="0"/>
            </a:br>
            <a:br>
              <a:rPr lang="en-GB" dirty="0"/>
            </a:br>
            <a:r>
              <a:rPr lang="en-GB" dirty="0"/>
              <a:t>Health &amp; Safety</a:t>
            </a:r>
            <a:br>
              <a:rPr lang="en-GB" dirty="0"/>
            </a:br>
            <a:br>
              <a:rPr lang="en-GB" dirty="0"/>
            </a:br>
            <a:r>
              <a:rPr lang="en-GB" dirty="0"/>
              <a:t>Security (Getz, 2007)</a:t>
            </a:r>
            <a:br>
              <a:rPr lang="en-GB" dirty="0"/>
            </a:br>
            <a:br>
              <a:rPr lang="en-GB" dirty="0"/>
            </a:br>
            <a:r>
              <a:rPr lang="en-GB" dirty="0"/>
              <a:t>Reputational</a:t>
            </a:r>
            <a:br>
              <a:rPr lang="en-GB" dirty="0"/>
            </a:br>
            <a:r>
              <a:rPr lang="en-GB" sz="1400" i="1" dirty="0"/>
              <a:t>We found several news articles for events where organisers has been criticised for not managing risks properly – including Sheffield-Half Marathon itself  </a:t>
            </a:r>
            <a:r>
              <a:rPr lang="en-GB" sz="1400" dirty="0"/>
              <a:t>(BBC News, 2014) – this might cause legal or financial hazards </a:t>
            </a:r>
            <a:br>
              <a:rPr lang="en-GB" sz="1400" dirty="0"/>
            </a:br>
            <a:endParaRPr lang="en-GB" sz="1400" dirty="0"/>
          </a:p>
          <a:p>
            <a:pPr marL="0" indent="0">
              <a:buNone/>
            </a:pPr>
            <a:r>
              <a:rPr lang="en-GB" b="1" dirty="0"/>
              <a:t>How variables can affect hazards</a:t>
            </a:r>
            <a:br>
              <a:rPr lang="en-GB" dirty="0"/>
            </a:br>
            <a:br>
              <a:rPr lang="en-GB" dirty="0"/>
            </a:br>
            <a:r>
              <a:rPr lang="en-GB" sz="1400" i="1" dirty="0"/>
              <a:t>Weather, Human Behaviour, Suppliers, Emergency Services</a:t>
            </a:r>
          </a:p>
          <a:p>
            <a:pPr marL="0" indent="0">
              <a:buNone/>
            </a:pPr>
            <a:r>
              <a:rPr lang="en-GB" sz="1400" i="1" dirty="0"/>
              <a:t>A recent example of this is spectators being warned not to get in the way of the participants of Tour De France after one woman’s phone collided with a rider as she leaned over to record the race </a:t>
            </a:r>
            <a:r>
              <a:rPr lang="en-GB" sz="1400" dirty="0"/>
              <a:t>(</a:t>
            </a:r>
            <a:r>
              <a:rPr lang="en-GB" sz="1400" dirty="0" err="1"/>
              <a:t>Ostlere</a:t>
            </a:r>
            <a:r>
              <a:rPr lang="en-GB" sz="1400" dirty="0"/>
              <a:t>, 2019)</a:t>
            </a:r>
            <a:endParaRPr lang="en-GB" sz="1400" i="1" dirty="0"/>
          </a:p>
          <a:p>
            <a:pPr marL="0" indent="0">
              <a:buNone/>
            </a:pPr>
            <a:endParaRPr lang="en-GB" dirty="0"/>
          </a:p>
          <a:p>
            <a:pPr marL="0" indent="0">
              <a:buNone/>
            </a:pPr>
            <a:r>
              <a:rPr lang="en-GB" b="1" dirty="0"/>
              <a:t>How we will do it</a:t>
            </a:r>
            <a:br>
              <a:rPr lang="en-GB" dirty="0"/>
            </a:br>
            <a:r>
              <a:rPr lang="en-GB" sz="1300" i="1" dirty="0"/>
              <a:t>Risk Management Plan</a:t>
            </a:r>
          </a:p>
        </p:txBody>
      </p:sp>
      <p:pic>
        <p:nvPicPr>
          <p:cNvPr id="6" name="Picture 5">
            <a:extLst>
              <a:ext uri="{FF2B5EF4-FFF2-40B4-BE49-F238E27FC236}">
                <a16:creationId xmlns:a16="http://schemas.microsoft.com/office/drawing/2014/main" id="{13407108-9AA9-4D6A-A436-ACC456FB23E8}"/>
              </a:ext>
            </a:extLst>
          </p:cNvPr>
          <p:cNvPicPr>
            <a:picLocks noChangeAspect="1"/>
          </p:cNvPicPr>
          <p:nvPr/>
        </p:nvPicPr>
        <p:blipFill>
          <a:blip r:embed="rId2"/>
          <a:stretch>
            <a:fillRect/>
          </a:stretch>
        </p:blipFill>
        <p:spPr>
          <a:xfrm>
            <a:off x="457200" y="3400865"/>
            <a:ext cx="3009314" cy="1821262"/>
          </a:xfrm>
          <a:prstGeom prst="rect">
            <a:avLst/>
          </a:prstGeom>
        </p:spPr>
      </p:pic>
    </p:spTree>
    <p:extLst>
      <p:ext uri="{BB962C8B-B14F-4D97-AF65-F5344CB8AC3E}">
        <p14:creationId xmlns:p14="http://schemas.microsoft.com/office/powerpoint/2010/main" val="124749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5D04-913D-4CFB-A0E9-60578E1F8C35}"/>
              </a:ext>
            </a:extLst>
          </p:cNvPr>
          <p:cNvSpPr>
            <a:spLocks noGrp="1"/>
          </p:cNvSpPr>
          <p:nvPr>
            <p:ph type="title"/>
          </p:nvPr>
        </p:nvSpPr>
        <p:spPr/>
        <p:txBody>
          <a:bodyPr/>
          <a:lstStyle/>
          <a:p>
            <a:pPr algn="ctr"/>
            <a:r>
              <a:rPr lang="en-GB" dirty="0"/>
              <a:t>Risk Management Plan</a:t>
            </a:r>
          </a:p>
        </p:txBody>
      </p:sp>
      <p:sp>
        <p:nvSpPr>
          <p:cNvPr id="3" name="Content Placeholder 2">
            <a:extLst>
              <a:ext uri="{FF2B5EF4-FFF2-40B4-BE49-F238E27FC236}">
                <a16:creationId xmlns:a16="http://schemas.microsoft.com/office/drawing/2014/main" id="{8375D40A-CD3E-4F01-A408-5E140FB47076}"/>
              </a:ext>
            </a:extLst>
          </p:cNvPr>
          <p:cNvSpPr>
            <a:spLocks noGrp="1"/>
          </p:cNvSpPr>
          <p:nvPr>
            <p:ph idx="1"/>
          </p:nvPr>
        </p:nvSpPr>
        <p:spPr>
          <a:xfrm>
            <a:off x="4787348" y="251459"/>
            <a:ext cx="6492240" cy="5257800"/>
          </a:xfrm>
        </p:spPr>
        <p:txBody>
          <a:bodyPr/>
          <a:lstStyle/>
          <a:p>
            <a:pPr marL="0" indent="0">
              <a:buNone/>
            </a:pPr>
            <a:r>
              <a:rPr lang="en-GB" dirty="0"/>
              <a:t>Risk Management is the process of precipitating in and preventing any risks and costs in relation to event (Getz, 2007)</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B5DC170C-AFF4-4C6D-BF2F-66E964875341}"/>
              </a:ext>
            </a:extLst>
          </p:cNvPr>
          <p:cNvPicPr>
            <a:picLocks noChangeAspect="1"/>
          </p:cNvPicPr>
          <p:nvPr/>
        </p:nvPicPr>
        <p:blipFill>
          <a:blip r:embed="rId2"/>
          <a:stretch>
            <a:fillRect/>
          </a:stretch>
        </p:blipFill>
        <p:spPr>
          <a:xfrm>
            <a:off x="456923" y="3360420"/>
            <a:ext cx="3200677" cy="2206943"/>
          </a:xfrm>
          <a:prstGeom prst="rect">
            <a:avLst/>
          </a:prstGeom>
        </p:spPr>
      </p:pic>
      <p:graphicFrame>
        <p:nvGraphicFramePr>
          <p:cNvPr id="6" name="Table 6">
            <a:extLst>
              <a:ext uri="{FF2B5EF4-FFF2-40B4-BE49-F238E27FC236}">
                <a16:creationId xmlns:a16="http://schemas.microsoft.com/office/drawing/2014/main" id="{B70B96FE-7984-4D03-9D99-04F3E70CA74D}"/>
              </a:ext>
            </a:extLst>
          </p:cNvPr>
          <p:cNvGraphicFramePr>
            <a:graphicFrameLocks noGrp="1"/>
          </p:cNvGraphicFramePr>
          <p:nvPr>
            <p:extLst>
              <p:ext uri="{D42A27DB-BD31-4B8C-83A1-F6EECF244321}">
                <p14:modId xmlns:p14="http://schemas.microsoft.com/office/powerpoint/2010/main" val="2641851422"/>
              </p:ext>
            </p:extLst>
          </p:nvPr>
        </p:nvGraphicFramePr>
        <p:xfrm>
          <a:off x="4227444" y="901104"/>
          <a:ext cx="7805532" cy="6309360"/>
        </p:xfrm>
        <a:graphic>
          <a:graphicData uri="http://schemas.openxmlformats.org/drawingml/2006/table">
            <a:tbl>
              <a:tblPr firstRow="1" bandRow="1">
                <a:tableStyleId>{5C22544A-7EE6-4342-B048-85BDC9FD1C3A}</a:tableStyleId>
              </a:tblPr>
              <a:tblGrid>
                <a:gridCol w="1300922">
                  <a:extLst>
                    <a:ext uri="{9D8B030D-6E8A-4147-A177-3AD203B41FA5}">
                      <a16:colId xmlns:a16="http://schemas.microsoft.com/office/drawing/2014/main" val="445169793"/>
                    </a:ext>
                  </a:extLst>
                </a:gridCol>
                <a:gridCol w="1300922">
                  <a:extLst>
                    <a:ext uri="{9D8B030D-6E8A-4147-A177-3AD203B41FA5}">
                      <a16:colId xmlns:a16="http://schemas.microsoft.com/office/drawing/2014/main" val="2754062468"/>
                    </a:ext>
                  </a:extLst>
                </a:gridCol>
                <a:gridCol w="1300922">
                  <a:extLst>
                    <a:ext uri="{9D8B030D-6E8A-4147-A177-3AD203B41FA5}">
                      <a16:colId xmlns:a16="http://schemas.microsoft.com/office/drawing/2014/main" val="2856440632"/>
                    </a:ext>
                  </a:extLst>
                </a:gridCol>
                <a:gridCol w="1300922">
                  <a:extLst>
                    <a:ext uri="{9D8B030D-6E8A-4147-A177-3AD203B41FA5}">
                      <a16:colId xmlns:a16="http://schemas.microsoft.com/office/drawing/2014/main" val="2618896593"/>
                    </a:ext>
                  </a:extLst>
                </a:gridCol>
                <a:gridCol w="1300922">
                  <a:extLst>
                    <a:ext uri="{9D8B030D-6E8A-4147-A177-3AD203B41FA5}">
                      <a16:colId xmlns:a16="http://schemas.microsoft.com/office/drawing/2014/main" val="1844747140"/>
                    </a:ext>
                  </a:extLst>
                </a:gridCol>
                <a:gridCol w="1300922">
                  <a:extLst>
                    <a:ext uri="{9D8B030D-6E8A-4147-A177-3AD203B41FA5}">
                      <a16:colId xmlns:a16="http://schemas.microsoft.com/office/drawing/2014/main" val="1340869575"/>
                    </a:ext>
                  </a:extLst>
                </a:gridCol>
              </a:tblGrid>
              <a:tr h="827967">
                <a:tc>
                  <a:txBody>
                    <a:bodyPr/>
                    <a:lstStyle/>
                    <a:p>
                      <a:r>
                        <a:rPr lang="en-GB" dirty="0"/>
                        <a:t>Risk</a:t>
                      </a:r>
                    </a:p>
                  </a:txBody>
                  <a:tcPr/>
                </a:tc>
                <a:tc>
                  <a:txBody>
                    <a:bodyPr/>
                    <a:lstStyle/>
                    <a:p>
                      <a:r>
                        <a:rPr lang="en-GB" dirty="0"/>
                        <a:t>To Whom</a:t>
                      </a:r>
                    </a:p>
                  </a:txBody>
                  <a:tcPr/>
                </a:tc>
                <a:tc>
                  <a:txBody>
                    <a:bodyPr/>
                    <a:lstStyle/>
                    <a:p>
                      <a:r>
                        <a:rPr lang="en-GB" dirty="0"/>
                        <a:t>A=Worst Case Scenario</a:t>
                      </a:r>
                    </a:p>
                  </a:txBody>
                  <a:tcPr/>
                </a:tc>
                <a:tc>
                  <a:txBody>
                    <a:bodyPr/>
                    <a:lstStyle/>
                    <a:p>
                      <a:r>
                        <a:rPr lang="en-GB" dirty="0"/>
                        <a:t>B=</a:t>
                      </a:r>
                    </a:p>
                    <a:p>
                      <a:r>
                        <a:rPr lang="en-GB" dirty="0" err="1"/>
                        <a:t>Likelyhood</a:t>
                      </a:r>
                      <a:endParaRPr lang="en-GB" dirty="0"/>
                    </a:p>
                  </a:txBody>
                  <a:tcPr/>
                </a:tc>
                <a:tc>
                  <a:txBody>
                    <a:bodyPr/>
                    <a:lstStyle/>
                    <a:p>
                      <a:r>
                        <a:rPr lang="en-GB" dirty="0"/>
                        <a:t>Level of Risk</a:t>
                      </a:r>
                    </a:p>
                    <a:p>
                      <a:r>
                        <a:rPr lang="en-GB" dirty="0"/>
                        <a:t>(</a:t>
                      </a:r>
                      <a:r>
                        <a:rPr lang="en-GB" dirty="0" err="1"/>
                        <a:t>AxB</a:t>
                      </a:r>
                      <a:r>
                        <a:rPr lang="en-GB" dirty="0"/>
                        <a:t>)</a:t>
                      </a:r>
                    </a:p>
                  </a:txBody>
                  <a:tcPr/>
                </a:tc>
                <a:tc>
                  <a:txBody>
                    <a:bodyPr/>
                    <a:lstStyle/>
                    <a:p>
                      <a:r>
                        <a:rPr lang="en-GB" dirty="0"/>
                        <a:t>Existing Precautions</a:t>
                      </a:r>
                    </a:p>
                  </a:txBody>
                  <a:tcPr/>
                </a:tc>
                <a:extLst>
                  <a:ext uri="{0D108BD9-81ED-4DB2-BD59-A6C34878D82A}">
                    <a16:rowId xmlns:a16="http://schemas.microsoft.com/office/drawing/2014/main" val="1932695711"/>
                  </a:ext>
                </a:extLst>
              </a:tr>
              <a:tr h="1076356">
                <a:tc>
                  <a:txBody>
                    <a:bodyPr/>
                    <a:lstStyle/>
                    <a:p>
                      <a:r>
                        <a:rPr lang="en-GB" dirty="0"/>
                        <a:t>Participants dying due to ill health</a:t>
                      </a:r>
                    </a:p>
                  </a:txBody>
                  <a:tcPr/>
                </a:tc>
                <a:tc>
                  <a:txBody>
                    <a:bodyPr/>
                    <a:lstStyle/>
                    <a:p>
                      <a:r>
                        <a:rPr lang="en-GB" dirty="0"/>
                        <a:t>Participants</a:t>
                      </a:r>
                    </a:p>
                  </a:txBody>
                  <a:tcPr/>
                </a:tc>
                <a:tc>
                  <a:txBody>
                    <a:bodyPr/>
                    <a:lstStyle/>
                    <a:p>
                      <a:r>
                        <a:rPr lang="en-GB" dirty="0"/>
                        <a:t>5</a:t>
                      </a:r>
                    </a:p>
                  </a:txBody>
                  <a:tcPr/>
                </a:tc>
                <a:tc>
                  <a:txBody>
                    <a:bodyPr/>
                    <a:lstStyle/>
                    <a:p>
                      <a:r>
                        <a:rPr lang="en-GB" dirty="0"/>
                        <a:t>3</a:t>
                      </a:r>
                    </a:p>
                  </a:txBody>
                  <a:tcPr/>
                </a:tc>
                <a:tc>
                  <a:txBody>
                    <a:bodyPr/>
                    <a:lstStyle/>
                    <a:p>
                      <a:r>
                        <a:rPr lang="en-GB" dirty="0"/>
                        <a:t>15</a:t>
                      </a:r>
                    </a:p>
                  </a:txBody>
                  <a:tcPr/>
                </a:tc>
                <a:tc>
                  <a:txBody>
                    <a:bodyPr/>
                    <a:lstStyle/>
                    <a:p>
                      <a:r>
                        <a:rPr lang="en-GB" dirty="0"/>
                        <a:t>Emergency Services on site at all times</a:t>
                      </a:r>
                    </a:p>
                  </a:txBody>
                  <a:tcPr/>
                </a:tc>
                <a:extLst>
                  <a:ext uri="{0D108BD9-81ED-4DB2-BD59-A6C34878D82A}">
                    <a16:rowId xmlns:a16="http://schemas.microsoft.com/office/drawing/2014/main" val="2832514738"/>
                  </a:ext>
                </a:extLst>
              </a:tr>
              <a:tr h="1324746">
                <a:tc>
                  <a:txBody>
                    <a:bodyPr/>
                    <a:lstStyle/>
                    <a:p>
                      <a:r>
                        <a:rPr lang="en-GB" dirty="0"/>
                        <a:t>Participants dying or ill due to dehydration</a:t>
                      </a:r>
                    </a:p>
                  </a:txBody>
                  <a:tcPr/>
                </a:tc>
                <a:tc>
                  <a:txBody>
                    <a:bodyPr/>
                    <a:lstStyle/>
                    <a:p>
                      <a:r>
                        <a:rPr lang="en-GB" dirty="0"/>
                        <a:t>Participants</a:t>
                      </a:r>
                    </a:p>
                  </a:txBody>
                  <a:tcPr/>
                </a:tc>
                <a:tc>
                  <a:txBody>
                    <a:bodyPr/>
                    <a:lstStyle/>
                    <a:p>
                      <a:r>
                        <a:rPr lang="en-GB" dirty="0"/>
                        <a:t>5</a:t>
                      </a:r>
                    </a:p>
                  </a:txBody>
                  <a:tcPr/>
                </a:tc>
                <a:tc>
                  <a:txBody>
                    <a:bodyPr/>
                    <a:lstStyle/>
                    <a:p>
                      <a:r>
                        <a:rPr lang="en-GB" dirty="0"/>
                        <a:t>2</a:t>
                      </a:r>
                    </a:p>
                  </a:txBody>
                  <a:tcPr/>
                </a:tc>
                <a:tc>
                  <a:txBody>
                    <a:bodyPr/>
                    <a:lstStyle/>
                    <a:p>
                      <a:r>
                        <a:rPr lang="en-GB" dirty="0"/>
                        <a:t>10</a:t>
                      </a:r>
                    </a:p>
                  </a:txBody>
                  <a:tcPr/>
                </a:tc>
                <a:tc>
                  <a:txBody>
                    <a:bodyPr/>
                    <a:lstStyle/>
                    <a:p>
                      <a:r>
                        <a:rPr lang="en-GB" dirty="0"/>
                        <a:t>Water stations throughout race course</a:t>
                      </a:r>
                    </a:p>
                  </a:txBody>
                  <a:tcPr/>
                </a:tc>
                <a:extLst>
                  <a:ext uri="{0D108BD9-81ED-4DB2-BD59-A6C34878D82A}">
                    <a16:rowId xmlns:a16="http://schemas.microsoft.com/office/drawing/2014/main" val="3590696190"/>
                  </a:ext>
                </a:extLst>
              </a:tr>
              <a:tr h="1821526">
                <a:tc>
                  <a:txBody>
                    <a:bodyPr/>
                    <a:lstStyle/>
                    <a:p>
                      <a:r>
                        <a:rPr lang="en-GB" dirty="0"/>
                        <a:t>Weather Issues</a:t>
                      </a:r>
                    </a:p>
                  </a:txBody>
                  <a:tcPr/>
                </a:tc>
                <a:tc>
                  <a:txBody>
                    <a:bodyPr/>
                    <a:lstStyle/>
                    <a:p>
                      <a:r>
                        <a:rPr lang="en-GB" dirty="0"/>
                        <a:t>All</a:t>
                      </a:r>
                    </a:p>
                  </a:txBody>
                  <a:tcPr/>
                </a:tc>
                <a:tc>
                  <a:txBody>
                    <a:bodyPr/>
                    <a:lstStyle/>
                    <a:p>
                      <a:r>
                        <a:rPr lang="en-GB" dirty="0"/>
                        <a:t>5</a:t>
                      </a:r>
                    </a:p>
                  </a:txBody>
                  <a:tcPr/>
                </a:tc>
                <a:tc>
                  <a:txBody>
                    <a:bodyPr/>
                    <a:lstStyle/>
                    <a:p>
                      <a:r>
                        <a:rPr lang="en-GB" dirty="0"/>
                        <a:t>2</a:t>
                      </a:r>
                    </a:p>
                  </a:txBody>
                  <a:tcPr/>
                </a:tc>
                <a:tc>
                  <a:txBody>
                    <a:bodyPr/>
                    <a:lstStyle/>
                    <a:p>
                      <a:r>
                        <a:rPr lang="en-GB" dirty="0"/>
                        <a:t>10</a:t>
                      </a:r>
                    </a:p>
                  </a:txBody>
                  <a:tcPr/>
                </a:tc>
                <a:tc>
                  <a:txBody>
                    <a:bodyPr/>
                    <a:lstStyle/>
                    <a:p>
                      <a:r>
                        <a:rPr lang="en-GB" dirty="0"/>
                        <a:t>Grit slippery surfaces, have sand bags for in case of flooding</a:t>
                      </a:r>
                    </a:p>
                  </a:txBody>
                  <a:tcPr/>
                </a:tc>
                <a:extLst>
                  <a:ext uri="{0D108BD9-81ED-4DB2-BD59-A6C34878D82A}">
                    <a16:rowId xmlns:a16="http://schemas.microsoft.com/office/drawing/2014/main" val="3175671800"/>
                  </a:ext>
                </a:extLst>
              </a:tr>
              <a:tr h="331187">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231693086"/>
                  </a:ext>
                </a:extLst>
              </a:tr>
              <a:tr h="331187">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944335669"/>
                  </a:ext>
                </a:extLst>
              </a:tr>
            </a:tbl>
          </a:graphicData>
        </a:graphic>
      </p:graphicFrame>
    </p:spTree>
    <p:extLst>
      <p:ext uri="{BB962C8B-B14F-4D97-AF65-F5344CB8AC3E}">
        <p14:creationId xmlns:p14="http://schemas.microsoft.com/office/powerpoint/2010/main" val="4036973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A4C1-B213-48E5-B788-14DC8B1FB698}"/>
              </a:ext>
            </a:extLst>
          </p:cNvPr>
          <p:cNvSpPr>
            <a:spLocks noGrp="1"/>
          </p:cNvSpPr>
          <p:nvPr>
            <p:ph type="title"/>
          </p:nvPr>
        </p:nvSpPr>
        <p:spPr/>
        <p:txBody>
          <a:bodyPr/>
          <a:lstStyle/>
          <a:p>
            <a:pPr algn="ctr"/>
            <a:r>
              <a:rPr lang="en-GB" dirty="0"/>
              <a:t>Risk Management Plan</a:t>
            </a:r>
          </a:p>
        </p:txBody>
      </p:sp>
      <p:pic>
        <p:nvPicPr>
          <p:cNvPr id="16" name="Picture 15">
            <a:extLst>
              <a:ext uri="{FF2B5EF4-FFF2-40B4-BE49-F238E27FC236}">
                <a16:creationId xmlns:a16="http://schemas.microsoft.com/office/drawing/2014/main" id="{A55BB79D-AD27-49BD-8ECA-806F14DD458D}"/>
              </a:ext>
            </a:extLst>
          </p:cNvPr>
          <p:cNvPicPr>
            <a:picLocks noChangeAspect="1"/>
          </p:cNvPicPr>
          <p:nvPr/>
        </p:nvPicPr>
        <p:blipFill>
          <a:blip r:embed="rId2"/>
          <a:stretch>
            <a:fillRect/>
          </a:stretch>
        </p:blipFill>
        <p:spPr>
          <a:xfrm>
            <a:off x="4495661" y="2325528"/>
            <a:ext cx="3200677" cy="2206943"/>
          </a:xfrm>
          <a:prstGeom prst="rect">
            <a:avLst/>
          </a:prstGeom>
        </p:spPr>
      </p:pic>
      <p:graphicFrame>
        <p:nvGraphicFramePr>
          <p:cNvPr id="14" name="Table 14">
            <a:extLst>
              <a:ext uri="{FF2B5EF4-FFF2-40B4-BE49-F238E27FC236}">
                <a16:creationId xmlns:a16="http://schemas.microsoft.com/office/drawing/2014/main" id="{80565A8C-2CF6-4808-9980-1E2E42036B12}"/>
              </a:ext>
            </a:extLst>
          </p:cNvPr>
          <p:cNvGraphicFramePr>
            <a:graphicFrameLocks noGrp="1"/>
          </p:cNvGraphicFramePr>
          <p:nvPr>
            <p:ph idx="1"/>
            <p:extLst>
              <p:ext uri="{D42A27DB-BD31-4B8C-83A1-F6EECF244321}">
                <p14:modId xmlns:p14="http://schemas.microsoft.com/office/powerpoint/2010/main" val="3679629033"/>
              </p:ext>
            </p:extLst>
          </p:nvPr>
        </p:nvGraphicFramePr>
        <p:xfrm>
          <a:off x="4426226" y="376002"/>
          <a:ext cx="7474230" cy="6380316"/>
        </p:xfrm>
        <a:graphic>
          <a:graphicData uri="http://schemas.openxmlformats.org/drawingml/2006/table">
            <a:tbl>
              <a:tblPr firstRow="1" bandRow="1">
                <a:tableStyleId>{5C22544A-7EE6-4342-B048-85BDC9FD1C3A}</a:tableStyleId>
              </a:tblPr>
              <a:tblGrid>
                <a:gridCol w="1245705">
                  <a:extLst>
                    <a:ext uri="{9D8B030D-6E8A-4147-A177-3AD203B41FA5}">
                      <a16:colId xmlns:a16="http://schemas.microsoft.com/office/drawing/2014/main" val="1561335363"/>
                    </a:ext>
                  </a:extLst>
                </a:gridCol>
                <a:gridCol w="1245705">
                  <a:extLst>
                    <a:ext uri="{9D8B030D-6E8A-4147-A177-3AD203B41FA5}">
                      <a16:colId xmlns:a16="http://schemas.microsoft.com/office/drawing/2014/main" val="3998033616"/>
                    </a:ext>
                  </a:extLst>
                </a:gridCol>
                <a:gridCol w="1245705">
                  <a:extLst>
                    <a:ext uri="{9D8B030D-6E8A-4147-A177-3AD203B41FA5}">
                      <a16:colId xmlns:a16="http://schemas.microsoft.com/office/drawing/2014/main" val="34185389"/>
                    </a:ext>
                  </a:extLst>
                </a:gridCol>
                <a:gridCol w="1245705">
                  <a:extLst>
                    <a:ext uri="{9D8B030D-6E8A-4147-A177-3AD203B41FA5}">
                      <a16:colId xmlns:a16="http://schemas.microsoft.com/office/drawing/2014/main" val="3348738615"/>
                    </a:ext>
                  </a:extLst>
                </a:gridCol>
                <a:gridCol w="1245705">
                  <a:extLst>
                    <a:ext uri="{9D8B030D-6E8A-4147-A177-3AD203B41FA5}">
                      <a16:colId xmlns:a16="http://schemas.microsoft.com/office/drawing/2014/main" val="1731298363"/>
                    </a:ext>
                  </a:extLst>
                </a:gridCol>
                <a:gridCol w="1245705">
                  <a:extLst>
                    <a:ext uri="{9D8B030D-6E8A-4147-A177-3AD203B41FA5}">
                      <a16:colId xmlns:a16="http://schemas.microsoft.com/office/drawing/2014/main" val="1625782358"/>
                    </a:ext>
                  </a:extLst>
                </a:gridCol>
              </a:tblGrid>
              <a:tr h="993724">
                <a:tc>
                  <a:txBody>
                    <a:bodyPr/>
                    <a:lstStyle/>
                    <a:p>
                      <a:r>
                        <a:rPr lang="en-GB" dirty="0"/>
                        <a:t>Risk</a:t>
                      </a:r>
                    </a:p>
                  </a:txBody>
                  <a:tcPr/>
                </a:tc>
                <a:tc>
                  <a:txBody>
                    <a:bodyPr/>
                    <a:lstStyle/>
                    <a:p>
                      <a:r>
                        <a:rPr lang="en-GB" dirty="0"/>
                        <a:t>To Whom</a:t>
                      </a:r>
                    </a:p>
                  </a:txBody>
                  <a:tcPr/>
                </a:tc>
                <a:tc>
                  <a:txBody>
                    <a:bodyPr/>
                    <a:lstStyle/>
                    <a:p>
                      <a:r>
                        <a:rPr lang="en-GB" dirty="0"/>
                        <a:t>A= Worst Case Scenario</a:t>
                      </a:r>
                    </a:p>
                  </a:txBody>
                  <a:tcPr/>
                </a:tc>
                <a:tc>
                  <a:txBody>
                    <a:bodyPr/>
                    <a:lstStyle/>
                    <a:p>
                      <a:r>
                        <a:rPr lang="en-GB" dirty="0"/>
                        <a:t>B=  </a:t>
                      </a:r>
                      <a:r>
                        <a:rPr lang="en-GB" dirty="0" err="1"/>
                        <a:t>Likelyhood</a:t>
                      </a:r>
                      <a:endParaRPr lang="en-GB" dirty="0"/>
                    </a:p>
                  </a:txBody>
                  <a:tcPr/>
                </a:tc>
                <a:tc>
                  <a:txBody>
                    <a:bodyPr/>
                    <a:lstStyle/>
                    <a:p>
                      <a:r>
                        <a:rPr lang="en-GB" dirty="0"/>
                        <a:t>Level of Risk</a:t>
                      </a:r>
                      <a:br>
                        <a:rPr lang="en-GB" dirty="0"/>
                      </a:br>
                      <a:r>
                        <a:rPr lang="en-GB" dirty="0"/>
                        <a:t>(</a:t>
                      </a:r>
                      <a:r>
                        <a:rPr lang="en-GB" dirty="0" err="1"/>
                        <a:t>AxB</a:t>
                      </a:r>
                      <a:r>
                        <a:rPr lang="en-GB" dirty="0"/>
                        <a:t>)</a:t>
                      </a:r>
                    </a:p>
                  </a:txBody>
                  <a:tcPr/>
                </a:tc>
                <a:tc>
                  <a:txBody>
                    <a:bodyPr/>
                    <a:lstStyle/>
                    <a:p>
                      <a:r>
                        <a:rPr lang="en-GB" dirty="0"/>
                        <a:t>Existing  Precautions</a:t>
                      </a:r>
                    </a:p>
                  </a:txBody>
                  <a:tcPr/>
                </a:tc>
                <a:extLst>
                  <a:ext uri="{0D108BD9-81ED-4DB2-BD59-A6C34878D82A}">
                    <a16:rowId xmlns:a16="http://schemas.microsoft.com/office/drawing/2014/main" val="693524518"/>
                  </a:ext>
                </a:extLst>
              </a:tr>
              <a:tr h="21861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Members of public getting in way of race</a:t>
                      </a:r>
                    </a:p>
                    <a:p>
                      <a:endParaRPr lang="en-GB" dirty="0"/>
                    </a:p>
                    <a:p>
                      <a:endParaRPr lang="en-GB" dirty="0"/>
                    </a:p>
                  </a:txBody>
                  <a:tcPr/>
                </a:tc>
                <a:tc>
                  <a:txBody>
                    <a:bodyPr/>
                    <a:lstStyle/>
                    <a:p>
                      <a:r>
                        <a:rPr lang="en-GB" dirty="0"/>
                        <a:t>Participants</a:t>
                      </a:r>
                      <a:br>
                        <a:rPr lang="en-GB" dirty="0"/>
                      </a:br>
                      <a:r>
                        <a:rPr lang="en-GB" dirty="0"/>
                        <a:t>Public</a:t>
                      </a:r>
                    </a:p>
                  </a:txBody>
                  <a:tcPr/>
                </a:tc>
                <a:tc>
                  <a:txBody>
                    <a:bodyPr/>
                    <a:lstStyle/>
                    <a:p>
                      <a:r>
                        <a:rPr lang="en-GB" dirty="0"/>
                        <a:t>3</a:t>
                      </a:r>
                    </a:p>
                  </a:txBody>
                  <a:tcPr/>
                </a:tc>
                <a:tc>
                  <a:txBody>
                    <a:bodyPr/>
                    <a:lstStyle/>
                    <a:p>
                      <a:r>
                        <a:rPr lang="en-GB" dirty="0"/>
                        <a:t>2</a:t>
                      </a:r>
                    </a:p>
                  </a:txBody>
                  <a:tcPr/>
                </a:tc>
                <a:tc>
                  <a:txBody>
                    <a:bodyPr/>
                    <a:lstStyle/>
                    <a:p>
                      <a:r>
                        <a:rPr lang="en-GB" dirty="0"/>
                        <a:t>10</a:t>
                      </a:r>
                    </a:p>
                  </a:txBody>
                  <a:tcPr/>
                </a:tc>
                <a:tc>
                  <a:txBody>
                    <a:bodyPr/>
                    <a:lstStyle/>
                    <a:p>
                      <a:r>
                        <a:rPr lang="en-GB" dirty="0"/>
                        <a:t>Safety barriers separating public from race</a:t>
                      </a:r>
                    </a:p>
                  </a:txBody>
                  <a:tcPr/>
                </a:tc>
                <a:extLst>
                  <a:ext uri="{0D108BD9-81ED-4DB2-BD59-A6C34878D82A}">
                    <a16:rowId xmlns:a16="http://schemas.microsoft.com/office/drawing/2014/main" val="3638786715"/>
                  </a:ext>
                </a:extLst>
              </a:tr>
              <a:tr h="403010">
                <a:tc>
                  <a:txBody>
                    <a:bodyPr/>
                    <a:lstStyle/>
                    <a:p>
                      <a:r>
                        <a:rPr lang="en-GB" dirty="0"/>
                        <a:t>People being run over by cars</a:t>
                      </a:r>
                    </a:p>
                  </a:txBody>
                  <a:tcPr/>
                </a:tc>
                <a:tc>
                  <a:txBody>
                    <a:bodyPr/>
                    <a:lstStyle/>
                    <a:p>
                      <a:r>
                        <a:rPr lang="en-GB" dirty="0"/>
                        <a:t>Participants</a:t>
                      </a:r>
                      <a:br>
                        <a:rPr lang="en-GB" dirty="0"/>
                      </a:br>
                      <a:r>
                        <a:rPr lang="en-GB" dirty="0"/>
                        <a:t>Public</a:t>
                      </a:r>
                    </a:p>
                  </a:txBody>
                  <a:tcPr/>
                </a:tc>
                <a:tc>
                  <a:txBody>
                    <a:bodyPr/>
                    <a:lstStyle/>
                    <a:p>
                      <a:r>
                        <a:rPr lang="en-GB" dirty="0"/>
                        <a:t>5</a:t>
                      </a:r>
                    </a:p>
                  </a:txBody>
                  <a:tcPr/>
                </a:tc>
                <a:tc>
                  <a:txBody>
                    <a:bodyPr/>
                    <a:lstStyle/>
                    <a:p>
                      <a:r>
                        <a:rPr lang="en-GB" dirty="0"/>
                        <a:t>2</a:t>
                      </a:r>
                    </a:p>
                  </a:txBody>
                  <a:tcPr/>
                </a:tc>
                <a:tc>
                  <a:txBody>
                    <a:bodyPr/>
                    <a:lstStyle/>
                    <a:p>
                      <a:r>
                        <a:rPr lang="en-GB" dirty="0"/>
                        <a:t>10</a:t>
                      </a:r>
                    </a:p>
                  </a:txBody>
                  <a:tcPr/>
                </a:tc>
                <a:tc>
                  <a:txBody>
                    <a:bodyPr/>
                    <a:lstStyle/>
                    <a:p>
                      <a:r>
                        <a:rPr lang="en-GB" dirty="0"/>
                        <a:t>Road Closures/ Traffic control/ Events run on a less busy day</a:t>
                      </a:r>
                    </a:p>
                  </a:txBody>
                  <a:tcPr/>
                </a:tc>
                <a:extLst>
                  <a:ext uri="{0D108BD9-81ED-4DB2-BD59-A6C34878D82A}">
                    <a16:rowId xmlns:a16="http://schemas.microsoft.com/office/drawing/2014/main" val="1607767650"/>
                  </a:ext>
                </a:extLst>
              </a:tr>
              <a:tr h="403010">
                <a:tc>
                  <a:txBody>
                    <a:bodyPr/>
                    <a:lstStyle/>
                    <a:p>
                      <a:r>
                        <a:rPr lang="en-GB" dirty="0"/>
                        <a:t>Trips or Falls</a:t>
                      </a:r>
                    </a:p>
                  </a:txBody>
                  <a:tcPr/>
                </a:tc>
                <a:tc>
                  <a:txBody>
                    <a:bodyPr/>
                    <a:lstStyle/>
                    <a:p>
                      <a:r>
                        <a:rPr lang="en-GB" dirty="0"/>
                        <a:t>All</a:t>
                      </a:r>
                    </a:p>
                  </a:txBody>
                  <a:tcPr/>
                </a:tc>
                <a:tc>
                  <a:txBody>
                    <a:bodyPr/>
                    <a:lstStyle/>
                    <a:p>
                      <a:r>
                        <a:rPr lang="en-GB" dirty="0"/>
                        <a:t>3</a:t>
                      </a:r>
                    </a:p>
                  </a:txBody>
                  <a:tcPr/>
                </a:tc>
                <a:tc>
                  <a:txBody>
                    <a:bodyPr/>
                    <a:lstStyle/>
                    <a:p>
                      <a:r>
                        <a:rPr lang="en-GB" dirty="0"/>
                        <a:t>5</a:t>
                      </a:r>
                    </a:p>
                  </a:txBody>
                  <a:tcPr/>
                </a:tc>
                <a:tc>
                  <a:txBody>
                    <a:bodyPr/>
                    <a:lstStyle/>
                    <a:p>
                      <a:r>
                        <a:rPr lang="en-GB" dirty="0"/>
                        <a:t>15</a:t>
                      </a:r>
                    </a:p>
                  </a:txBody>
                  <a:tcPr/>
                </a:tc>
                <a:tc>
                  <a:txBody>
                    <a:bodyPr/>
                    <a:lstStyle/>
                    <a:p>
                      <a:r>
                        <a:rPr lang="en-GB" dirty="0"/>
                        <a:t>Clear course beforehand</a:t>
                      </a:r>
                    </a:p>
                  </a:txBody>
                  <a:tcPr/>
                </a:tc>
                <a:extLst>
                  <a:ext uri="{0D108BD9-81ED-4DB2-BD59-A6C34878D82A}">
                    <a16:rowId xmlns:a16="http://schemas.microsoft.com/office/drawing/2014/main" val="3483463498"/>
                  </a:ext>
                </a:extLst>
              </a:tr>
            </a:tbl>
          </a:graphicData>
        </a:graphic>
      </p:graphicFrame>
      <p:pic>
        <p:nvPicPr>
          <p:cNvPr id="18" name="Picture 17">
            <a:extLst>
              <a:ext uri="{FF2B5EF4-FFF2-40B4-BE49-F238E27FC236}">
                <a16:creationId xmlns:a16="http://schemas.microsoft.com/office/drawing/2014/main" id="{D1F8BB53-81A7-475E-9493-0F9A329E5C54}"/>
              </a:ext>
            </a:extLst>
          </p:cNvPr>
          <p:cNvPicPr>
            <a:picLocks noChangeAspect="1"/>
          </p:cNvPicPr>
          <p:nvPr/>
        </p:nvPicPr>
        <p:blipFill>
          <a:blip r:embed="rId2"/>
          <a:stretch>
            <a:fillRect/>
          </a:stretch>
        </p:blipFill>
        <p:spPr>
          <a:xfrm>
            <a:off x="457200" y="3259807"/>
            <a:ext cx="3200677" cy="2206943"/>
          </a:xfrm>
          <a:prstGeom prst="rect">
            <a:avLst/>
          </a:prstGeom>
        </p:spPr>
      </p:pic>
    </p:spTree>
    <p:extLst>
      <p:ext uri="{BB962C8B-B14F-4D97-AF65-F5344CB8AC3E}">
        <p14:creationId xmlns:p14="http://schemas.microsoft.com/office/powerpoint/2010/main" val="886343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0415-09F6-4D19-81E1-913D69E38BAD}"/>
              </a:ext>
            </a:extLst>
          </p:cNvPr>
          <p:cNvSpPr>
            <a:spLocks noGrp="1"/>
          </p:cNvSpPr>
          <p:nvPr>
            <p:ph type="title"/>
          </p:nvPr>
        </p:nvSpPr>
        <p:spPr/>
        <p:txBody>
          <a:bodyPr/>
          <a:lstStyle/>
          <a:p>
            <a:r>
              <a:rPr lang="en-GB" dirty="0"/>
              <a:t>Legal Concerns</a:t>
            </a:r>
          </a:p>
        </p:txBody>
      </p:sp>
      <p:sp>
        <p:nvSpPr>
          <p:cNvPr id="3" name="Content Placeholder 2">
            <a:extLst>
              <a:ext uri="{FF2B5EF4-FFF2-40B4-BE49-F238E27FC236}">
                <a16:creationId xmlns:a16="http://schemas.microsoft.com/office/drawing/2014/main" id="{9AE30B43-831B-4D14-A486-C5D67C883F84}"/>
              </a:ext>
            </a:extLst>
          </p:cNvPr>
          <p:cNvSpPr>
            <a:spLocks noGrp="1"/>
          </p:cNvSpPr>
          <p:nvPr>
            <p:ph idx="1"/>
          </p:nvPr>
        </p:nvSpPr>
        <p:spPr/>
        <p:txBody>
          <a:bodyPr/>
          <a:lstStyle/>
          <a:p>
            <a:r>
              <a:rPr lang="en-GB" dirty="0"/>
              <a:t>Completing a risk assessment </a:t>
            </a:r>
            <a:r>
              <a:rPr lang="en-GB" altLang="en-US" dirty="0"/>
              <a:t>is a legal requirement under the Management of Health and Safety at Work Regulations 1999 </a:t>
            </a:r>
            <a:r>
              <a:rPr lang="en-GB" dirty="0"/>
              <a:t>(Legislation.gov.uk, n.d.)</a:t>
            </a:r>
          </a:p>
          <a:p>
            <a:pPr marL="0" indent="0">
              <a:buNone/>
            </a:pPr>
            <a:br>
              <a:rPr lang="en-GB" dirty="0"/>
            </a:br>
            <a:r>
              <a:rPr lang="en-GB" dirty="0"/>
              <a:t>Legal concerns are most likely due to not managing risks correctly, this could be in relation to health and safety issues, contracts, trademarks, duty of care, discrimination, employment laws, advertising standards, insurance and licencing. (</a:t>
            </a:r>
            <a:r>
              <a:rPr lang="en-GB" dirty="0" err="1"/>
              <a:t>Bowdin</a:t>
            </a:r>
            <a:r>
              <a:rPr lang="en-GB" dirty="0"/>
              <a:t> et al., 2011)</a:t>
            </a:r>
          </a:p>
          <a:p>
            <a:pPr marL="0" indent="0">
              <a:buNone/>
            </a:pPr>
            <a:br>
              <a:rPr lang="en-GB" dirty="0"/>
            </a:br>
            <a:r>
              <a:rPr lang="en-GB" dirty="0"/>
              <a:t>In 2019, events company ‘</a:t>
            </a:r>
            <a:r>
              <a:rPr lang="en-GB" dirty="0" err="1"/>
              <a:t>Eventique</a:t>
            </a:r>
            <a:r>
              <a:rPr lang="en-GB" dirty="0"/>
              <a:t>’ had a lawsuit filed against it, in relations to allegations of discriminating against an employee (</a:t>
            </a:r>
            <a:r>
              <a:rPr lang="en-GB" dirty="0" err="1"/>
              <a:t>Helmore</a:t>
            </a:r>
            <a:r>
              <a:rPr lang="en-GB" dirty="0"/>
              <a:t>, 2019)</a:t>
            </a:r>
          </a:p>
          <a:p>
            <a:pPr marL="0" indent="0">
              <a:buNone/>
            </a:pPr>
            <a:endParaRPr lang="en-GB" dirty="0"/>
          </a:p>
        </p:txBody>
      </p:sp>
      <p:pic>
        <p:nvPicPr>
          <p:cNvPr id="5" name="Picture 4">
            <a:extLst>
              <a:ext uri="{FF2B5EF4-FFF2-40B4-BE49-F238E27FC236}">
                <a16:creationId xmlns:a16="http://schemas.microsoft.com/office/drawing/2014/main" id="{29D54631-1861-4AC8-ACF8-C502C23D9203}"/>
              </a:ext>
            </a:extLst>
          </p:cNvPr>
          <p:cNvPicPr>
            <a:picLocks noChangeAspect="1"/>
          </p:cNvPicPr>
          <p:nvPr/>
        </p:nvPicPr>
        <p:blipFill>
          <a:blip r:embed="rId2"/>
          <a:stretch>
            <a:fillRect/>
          </a:stretch>
        </p:blipFill>
        <p:spPr>
          <a:xfrm>
            <a:off x="457200" y="3238646"/>
            <a:ext cx="2907908" cy="2180931"/>
          </a:xfrm>
          <a:prstGeom prst="rect">
            <a:avLst/>
          </a:prstGeom>
        </p:spPr>
      </p:pic>
    </p:spTree>
    <p:extLst>
      <p:ext uri="{BB962C8B-B14F-4D97-AF65-F5344CB8AC3E}">
        <p14:creationId xmlns:p14="http://schemas.microsoft.com/office/powerpoint/2010/main" val="338177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E5A83-D649-4898-B380-0E6E8DBCF264}"/>
              </a:ext>
            </a:extLst>
          </p:cNvPr>
          <p:cNvSpPr>
            <a:spLocks noGrp="1"/>
          </p:cNvSpPr>
          <p:nvPr>
            <p:ph type="title"/>
          </p:nvPr>
        </p:nvSpPr>
        <p:spPr/>
        <p:txBody>
          <a:bodyPr>
            <a:normAutofit/>
          </a:bodyPr>
          <a:lstStyle/>
          <a:p>
            <a:r>
              <a:rPr lang="en-GB" dirty="0"/>
              <a:t>Summary</a:t>
            </a:r>
            <a:br>
              <a:rPr lang="en-GB" dirty="0"/>
            </a:br>
            <a:endParaRPr lang="en-GB" b="1" dirty="0"/>
          </a:p>
        </p:txBody>
      </p:sp>
      <p:sp>
        <p:nvSpPr>
          <p:cNvPr id="3" name="Content Placeholder 2">
            <a:extLst>
              <a:ext uri="{FF2B5EF4-FFF2-40B4-BE49-F238E27FC236}">
                <a16:creationId xmlns:a16="http://schemas.microsoft.com/office/drawing/2014/main" id="{5B8CE73B-792D-48AF-A55A-CC906AB75EEE}"/>
              </a:ext>
            </a:extLst>
          </p:cNvPr>
          <p:cNvSpPr>
            <a:spLocks noGrp="1"/>
          </p:cNvSpPr>
          <p:nvPr>
            <p:ph idx="1"/>
          </p:nvPr>
        </p:nvSpPr>
        <p:spPr/>
        <p:txBody>
          <a:bodyPr/>
          <a:lstStyle/>
          <a:p>
            <a:br>
              <a:rPr lang="en-GB" dirty="0"/>
            </a:br>
            <a:r>
              <a:rPr lang="en-GB" dirty="0"/>
              <a:t>We allocated the slides so that we would alternate presenting slides  but all slides were researched and written by both members of the team</a:t>
            </a:r>
          </a:p>
          <a:p>
            <a:endParaRPr lang="en-GB" dirty="0"/>
          </a:p>
          <a:p>
            <a:endParaRPr lang="en-GB" dirty="0"/>
          </a:p>
          <a:p>
            <a:endParaRPr lang="en-GB" dirty="0"/>
          </a:p>
          <a:p>
            <a:endParaRPr lang="en-GB" dirty="0"/>
          </a:p>
          <a:p>
            <a:endParaRPr lang="en-GB" dirty="0"/>
          </a:p>
          <a:p>
            <a:endParaRPr lang="en-GB" dirty="0"/>
          </a:p>
          <a:p>
            <a:endParaRPr lang="en-GB" dirty="0"/>
          </a:p>
          <a:p>
            <a:r>
              <a:rPr lang="en-GB" sz="2800" dirty="0"/>
              <a:t>Thank You! Any Questions?</a:t>
            </a:r>
          </a:p>
          <a:p>
            <a:endParaRPr lang="en-GB" dirty="0"/>
          </a:p>
        </p:txBody>
      </p:sp>
    </p:spTree>
    <p:extLst>
      <p:ext uri="{BB962C8B-B14F-4D97-AF65-F5344CB8AC3E}">
        <p14:creationId xmlns:p14="http://schemas.microsoft.com/office/powerpoint/2010/main" val="3661650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09E7F-A99D-4544-B901-C9F79800E7C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DD2CA29-F840-40F5-9E73-60D0356569A4}"/>
              </a:ext>
            </a:extLst>
          </p:cNvPr>
          <p:cNvSpPr>
            <a:spLocks noGrp="1"/>
          </p:cNvSpPr>
          <p:nvPr>
            <p:ph idx="1"/>
          </p:nvPr>
        </p:nvSpPr>
        <p:spPr>
          <a:xfrm>
            <a:off x="4429540" y="251458"/>
            <a:ext cx="6492240" cy="6606542"/>
          </a:xfrm>
        </p:spPr>
        <p:txBody>
          <a:bodyPr>
            <a:normAutofit/>
          </a:bodyPr>
          <a:lstStyle/>
          <a:p>
            <a:pPr marL="0" indent="0">
              <a:buNone/>
            </a:pPr>
            <a:r>
              <a:rPr lang="en-GB" sz="1200" dirty="0" err="1">
                <a:latin typeface="Arial" panose="020B0604020202020204" pitchFamily="34" charset="0"/>
                <a:cs typeface="Arial" panose="020B0604020202020204" pitchFamily="34" charset="0"/>
              </a:rPr>
              <a:t>Bowdin</a:t>
            </a:r>
            <a:r>
              <a:rPr lang="en-GB" sz="1200" dirty="0">
                <a:latin typeface="Arial" panose="020B0604020202020204" pitchFamily="34" charset="0"/>
                <a:cs typeface="Arial" panose="020B0604020202020204" pitchFamily="34" charset="0"/>
              </a:rPr>
              <a:t>, G., Allen, J., O'Toole, W., Harris, R. and McDonnell, I. (2011). Events management. 3rd ed. Milton: Elsevier Butterworth-Heinemann, p.593.</a:t>
            </a:r>
          </a:p>
          <a:p>
            <a:pPr marL="0" indent="0">
              <a:buNone/>
            </a:pPr>
            <a:r>
              <a:rPr lang="en-GB" sz="1200" dirty="0" err="1">
                <a:latin typeface="Arial" panose="020B0604020202020204" pitchFamily="34" charset="0"/>
                <a:cs typeface="Arial" panose="020B0604020202020204" pitchFamily="34" charset="0"/>
              </a:rPr>
              <a:t>Bowdin</a:t>
            </a:r>
            <a:r>
              <a:rPr lang="en-GB" sz="1200" dirty="0">
                <a:latin typeface="Arial" panose="020B0604020202020204" pitchFamily="34" charset="0"/>
                <a:cs typeface="Arial" panose="020B0604020202020204" pitchFamily="34" charset="0"/>
              </a:rPr>
              <a:t>, G., Allen, J., O'Toole, W., Harris, R. and McDonnell, I. (2011). Events management. 3rd ed. Milton: Elsevier Butterworth-Heinemann, p.593.</a:t>
            </a:r>
          </a:p>
          <a:p>
            <a:pPr marL="0" indent="0">
              <a:buNone/>
            </a:pPr>
            <a:r>
              <a:rPr lang="en-GB" sz="1200" dirty="0">
                <a:latin typeface="Arial" panose="020B0604020202020204" pitchFamily="34" charset="0"/>
                <a:cs typeface="Arial" panose="020B0604020202020204" pitchFamily="34" charset="0"/>
              </a:rPr>
              <a:t>Cambridge Dictionary. (n.d.). RISK | meaning in the Cambridge English Dictionary. [online] Available at: https://dictionary.cambridge.org/dictionary/english/risk [Accessed 15 Jan. 2020].</a:t>
            </a:r>
          </a:p>
          <a:p>
            <a:pPr marL="0" indent="0">
              <a:buNone/>
            </a:pPr>
            <a:r>
              <a:rPr lang="en-GB" sz="1200" dirty="0">
                <a:latin typeface="Arial" panose="020B0604020202020204" pitchFamily="34" charset="0"/>
                <a:cs typeface="Arial" panose="020B0604020202020204" pitchFamily="34" charset="0"/>
              </a:rPr>
              <a:t>Getz, D. (2007). Event Studies Theory, research and policy for planned events. 1st ed. Oxford: Butterworth-Heinemann, p.291.</a:t>
            </a:r>
          </a:p>
          <a:p>
            <a:pPr marL="0" indent="0">
              <a:buNone/>
            </a:pPr>
            <a:r>
              <a:rPr lang="en-GB" sz="1200" dirty="0" err="1">
                <a:latin typeface="Arial" panose="020B0604020202020204" pitchFamily="34" charset="0"/>
                <a:cs typeface="Arial" panose="020B0604020202020204" pitchFamily="34" charset="0"/>
              </a:rPr>
              <a:t>Gollayan</a:t>
            </a:r>
            <a:r>
              <a:rPr lang="en-GB" sz="1200" dirty="0">
                <a:latin typeface="Arial" panose="020B0604020202020204" pitchFamily="34" charset="0"/>
                <a:cs typeface="Arial" panose="020B0604020202020204" pitchFamily="34" charset="0"/>
              </a:rPr>
              <a:t>, C. (2017). </a:t>
            </a:r>
            <a:r>
              <a:rPr lang="en-GB" sz="1200" i="1" dirty="0">
                <a:latin typeface="Arial" panose="020B0604020202020204" pitchFamily="34" charset="0"/>
                <a:cs typeface="Arial" panose="020B0604020202020204" pitchFamily="34" charset="0"/>
              </a:rPr>
              <a:t>Six-year-old is running a half marathon — but is it safe?</a:t>
            </a:r>
            <a:r>
              <a:rPr lang="en-GB" sz="1200" dirty="0">
                <a:latin typeface="Arial" panose="020B0604020202020204" pitchFamily="34" charset="0"/>
                <a:cs typeface="Arial" panose="020B0604020202020204" pitchFamily="34" charset="0"/>
              </a:rPr>
              <a:t>. [online] Nypost.com. Available at: https://nypost.com/2017/11/02/six-year-old-is-running-a-half-marathon-but-is-it-safe/ [Accessed 16 Jan. 2020].</a:t>
            </a:r>
          </a:p>
          <a:p>
            <a:pPr marL="0" indent="0">
              <a:buNone/>
            </a:pPr>
            <a:r>
              <a:rPr lang="en-GB" sz="1200" dirty="0">
                <a:latin typeface="Arial" panose="020B0604020202020204" pitchFamily="34" charset="0"/>
                <a:cs typeface="Arial" panose="020B0604020202020204" pitchFamily="34" charset="0"/>
              </a:rPr>
              <a:t>Health and Safety Executive. (n.d.). </a:t>
            </a:r>
            <a:r>
              <a:rPr lang="en-GB" sz="1200" i="1" dirty="0">
                <a:latin typeface="Arial" panose="020B0604020202020204" pitchFamily="34" charset="0"/>
                <a:cs typeface="Arial" panose="020B0604020202020204" pitchFamily="34" charset="0"/>
              </a:rPr>
              <a:t>Event safety - Getting started</a:t>
            </a:r>
            <a:r>
              <a:rPr lang="en-GB" sz="1200" dirty="0">
                <a:latin typeface="Arial" panose="020B0604020202020204" pitchFamily="34" charset="0"/>
                <a:cs typeface="Arial" panose="020B0604020202020204" pitchFamily="34" charset="0"/>
              </a:rPr>
              <a:t>. [online] Available at: https://www.hse.gov.uk/event-safety/getting-started.htm [Accessed 15 Jan. 2020].</a:t>
            </a:r>
          </a:p>
          <a:p>
            <a:pPr marL="0" indent="0">
              <a:buNone/>
            </a:pPr>
            <a:r>
              <a:rPr lang="en-GB" sz="1200" dirty="0">
                <a:latin typeface="Arial" panose="020B0604020202020204" pitchFamily="34" charset="0"/>
                <a:cs typeface="Arial" panose="020B0604020202020204" pitchFamily="34" charset="0"/>
              </a:rPr>
              <a:t>Health and Safety Executive. (n.d.). Risk assessment: Steps needed to manage risk. [online] Available at: https://www.hse.gov.uk/simple-health-safety/risk/steps-needed-to-manage-risk.htm#_Identify_hazards [Accessed 15 Jan. 2020].</a:t>
            </a:r>
          </a:p>
          <a:p>
            <a:pPr marL="0" indent="0">
              <a:buNone/>
            </a:pPr>
            <a:r>
              <a:rPr lang="en-GB" sz="1200" dirty="0">
                <a:latin typeface="Arial" panose="020B0604020202020204" pitchFamily="34" charset="0"/>
                <a:cs typeface="Arial" panose="020B0604020202020204" pitchFamily="34" charset="0"/>
              </a:rPr>
              <a:t>Jefferson-Brown, N. (2019). </a:t>
            </a:r>
            <a:r>
              <a:rPr lang="en-GB" sz="1200" i="1" dirty="0">
                <a:latin typeface="Arial" panose="020B0604020202020204" pitchFamily="34" charset="0"/>
                <a:cs typeface="Arial" panose="020B0604020202020204" pitchFamily="34" charset="0"/>
              </a:rPr>
              <a:t>GALLERY: Thousands take on the Yorkshire Marathon 2019</a:t>
            </a:r>
            <a:r>
              <a:rPr lang="en-GB" sz="1200" dirty="0">
                <a:latin typeface="Arial" panose="020B0604020202020204" pitchFamily="34" charset="0"/>
                <a:cs typeface="Arial" panose="020B0604020202020204" pitchFamily="34" charset="0"/>
              </a:rPr>
              <a:t>. [online] York Press. Available at: https://www.yorkpress.co.uk/news/17981307.gallery-thousands-take-yorkshire-marathon-2019/ [Accessed 15 Jan. 2020].</a:t>
            </a:r>
          </a:p>
          <a:p>
            <a:pPr marL="0" indent="0">
              <a:buNone/>
            </a:pPr>
            <a:r>
              <a:rPr lang="en-GB" sz="1200" dirty="0">
                <a:latin typeface="Arial" panose="020B0604020202020204" pitchFamily="34" charset="0"/>
                <a:cs typeface="Arial" panose="020B0604020202020204" pitchFamily="34" charset="0"/>
              </a:rPr>
              <a:t>Legislation.gov.uk. (n.d.). </a:t>
            </a:r>
            <a:r>
              <a:rPr lang="en-GB" sz="1200" i="1" dirty="0">
                <a:latin typeface="Arial" panose="020B0604020202020204" pitchFamily="34" charset="0"/>
                <a:cs typeface="Arial" panose="020B0604020202020204" pitchFamily="34" charset="0"/>
              </a:rPr>
              <a:t>The Management of Health and Safety at Work Regulations 1999</a:t>
            </a:r>
            <a:r>
              <a:rPr lang="en-GB" sz="1200" dirty="0">
                <a:latin typeface="Arial" panose="020B0604020202020204" pitchFamily="34" charset="0"/>
                <a:cs typeface="Arial" panose="020B0604020202020204" pitchFamily="34" charset="0"/>
              </a:rPr>
              <a:t>. [online] Available at: http://www.legislation.gov.uk/uksi/1999/3242/regulation/3/made [Accessed 15 Jan. 2020].</a:t>
            </a:r>
          </a:p>
          <a:p>
            <a:pPr marL="0" indent="0">
              <a:buNone/>
            </a:pPr>
            <a:endParaRPr lang="en-GB" dirty="0"/>
          </a:p>
        </p:txBody>
      </p:sp>
      <p:sp>
        <p:nvSpPr>
          <p:cNvPr id="4" name="Text Placeholder 3">
            <a:extLst>
              <a:ext uri="{FF2B5EF4-FFF2-40B4-BE49-F238E27FC236}">
                <a16:creationId xmlns:a16="http://schemas.microsoft.com/office/drawing/2014/main" id="{6A443BE4-6BCF-4D16-B514-62E276F3277A}"/>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056759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5042E-A0B3-48B6-889D-39C0BF36096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5686482-A230-499B-80E4-6017C16DE654}"/>
              </a:ext>
            </a:extLst>
          </p:cNvPr>
          <p:cNvSpPr>
            <a:spLocks noGrp="1"/>
          </p:cNvSpPr>
          <p:nvPr>
            <p:ph idx="1"/>
          </p:nvPr>
        </p:nvSpPr>
        <p:spPr/>
        <p:txBody>
          <a:bodyPr>
            <a:normAutofit/>
          </a:bodyPr>
          <a:lstStyle/>
          <a:p>
            <a:pPr marL="0" indent="0">
              <a:buNone/>
            </a:pPr>
            <a:r>
              <a:rPr lang="en-GB" sz="1200" dirty="0">
                <a:latin typeface="Arial" panose="020B0604020202020204" pitchFamily="34" charset="0"/>
                <a:cs typeface="Arial" panose="020B0604020202020204" pitchFamily="34" charset="0"/>
              </a:rPr>
              <a:t>London Landmarks Half Marathon. (n.d.). </a:t>
            </a:r>
            <a:r>
              <a:rPr lang="en-GB" sz="1200" i="1" dirty="0">
                <a:latin typeface="Arial" panose="020B0604020202020204" pitchFamily="34" charset="0"/>
                <a:cs typeface="Arial" panose="020B0604020202020204" pitchFamily="34" charset="0"/>
              </a:rPr>
              <a:t>FAQ's</a:t>
            </a:r>
            <a:r>
              <a:rPr lang="en-GB" sz="1200" dirty="0">
                <a:latin typeface="Arial" panose="020B0604020202020204" pitchFamily="34" charset="0"/>
                <a:cs typeface="Arial" panose="020B0604020202020204" pitchFamily="34" charset="0"/>
              </a:rPr>
              <a:t>. [online] Available at: https://www.llhm.co.uk/faqs#age [Accessed 15 Jan. 2020].</a:t>
            </a:r>
          </a:p>
          <a:p>
            <a:pPr marL="0" indent="0">
              <a:buNone/>
            </a:pPr>
            <a:r>
              <a:rPr lang="en-GB" sz="1200" dirty="0">
                <a:latin typeface="Arial" panose="020B0604020202020204" pitchFamily="34" charset="0"/>
                <a:cs typeface="Arial" panose="020B0604020202020204" pitchFamily="34" charset="0"/>
              </a:rPr>
              <a:t>Manchester Half Marathon. (n.d.). </a:t>
            </a:r>
            <a:r>
              <a:rPr lang="en-GB" sz="1200" i="1" dirty="0">
                <a:latin typeface="Arial" panose="020B0604020202020204" pitchFamily="34" charset="0"/>
                <a:cs typeface="Arial" panose="020B0604020202020204" pitchFamily="34" charset="0"/>
              </a:rPr>
              <a:t>FAQs - Manchester Half Marathon</a:t>
            </a:r>
            <a:r>
              <a:rPr lang="en-GB" sz="1200" dirty="0">
                <a:latin typeface="Arial" panose="020B0604020202020204" pitchFamily="34" charset="0"/>
                <a:cs typeface="Arial" panose="020B0604020202020204" pitchFamily="34" charset="0"/>
              </a:rPr>
              <a:t>. [online] Available at: https://www.manchesterhalfmarathon.com/event-info/faqs/ [Accessed 15 Jan. 2020].</a:t>
            </a:r>
          </a:p>
          <a:p>
            <a:pPr marL="0" indent="0">
              <a:buNone/>
            </a:pPr>
            <a:r>
              <a:rPr lang="en-GB" sz="1200" dirty="0">
                <a:latin typeface="Arial" panose="020B0604020202020204" pitchFamily="34" charset="0"/>
                <a:cs typeface="Arial" panose="020B0604020202020204" pitchFamily="34" charset="0"/>
              </a:rPr>
              <a:t>Nelson, A. (2019). </a:t>
            </a:r>
            <a:r>
              <a:rPr lang="en-GB" sz="1200" i="1" dirty="0">
                <a:latin typeface="Arial" panose="020B0604020202020204" pitchFamily="34" charset="0"/>
                <a:cs typeface="Arial" panose="020B0604020202020204" pitchFamily="34" charset="0"/>
              </a:rPr>
              <a:t>Sheffield Half Marathon 2020: route, event dates and how to enter</a:t>
            </a:r>
            <a:r>
              <a:rPr lang="en-GB" sz="1200" dirty="0">
                <a:latin typeface="Arial" panose="020B0604020202020204" pitchFamily="34" charset="0"/>
                <a:cs typeface="Arial" panose="020B0604020202020204" pitchFamily="34" charset="0"/>
              </a:rPr>
              <a:t>. [online] The Star. Available at: https://www.thestar.co.uk/whats-on/things-to-do/sheffield-half-marathon-2020-route-event-dates-and-how-enter-819529 [Accessed 15 Jan. 2020].</a:t>
            </a:r>
          </a:p>
          <a:p>
            <a:pPr marL="0" indent="0">
              <a:buNone/>
            </a:pPr>
            <a:r>
              <a:rPr lang="en-GB" sz="1200" dirty="0" err="1">
                <a:latin typeface="Arial" panose="020B0604020202020204" pitchFamily="34" charset="0"/>
                <a:cs typeface="Arial" panose="020B0604020202020204" pitchFamily="34" charset="0"/>
              </a:rPr>
              <a:t>Ostlere</a:t>
            </a:r>
            <a:r>
              <a:rPr lang="en-GB" sz="1200" dirty="0">
                <a:latin typeface="Arial" panose="020B0604020202020204" pitchFamily="34" charset="0"/>
                <a:cs typeface="Arial" panose="020B0604020202020204" pitchFamily="34" charset="0"/>
              </a:rPr>
              <a:t>, L. (2019). Tour de France fans urged to stay clear of riders after phone incident. [online] The Independent. Available at: https://www.independent.co.uk/sport/tour-de-france/tour-de-france-2019-fans-spectators-phone-niccolo-bonifazio-video-stage-11-a9010706.html [Accessed 16 Jan. 2020].</a:t>
            </a:r>
          </a:p>
          <a:p>
            <a:pPr marL="0" indent="0">
              <a:buNone/>
            </a:pPr>
            <a:r>
              <a:rPr lang="en-GB" sz="1200" dirty="0">
                <a:latin typeface="Arial" panose="020B0604020202020204" pitchFamily="34" charset="0"/>
                <a:cs typeface="Arial" panose="020B0604020202020204" pitchFamily="34" charset="0"/>
              </a:rPr>
              <a:t>Run For All. (n.d.). </a:t>
            </a:r>
            <a:r>
              <a:rPr lang="en-GB" sz="1200" i="1" dirty="0">
                <a:latin typeface="Arial" panose="020B0604020202020204" pitchFamily="34" charset="0"/>
                <a:cs typeface="Arial" panose="020B0604020202020204" pitchFamily="34" charset="0"/>
              </a:rPr>
              <a:t>Race Information</a:t>
            </a:r>
            <a:r>
              <a:rPr lang="en-GB" sz="1200" dirty="0">
                <a:latin typeface="Arial" panose="020B0604020202020204" pitchFamily="34" charset="0"/>
                <a:cs typeface="Arial" panose="020B0604020202020204" pitchFamily="34" charset="0"/>
              </a:rPr>
              <a:t>. [online] Available at: https://www.runforall.com/events/half-marathon/sheffield-half-marathon/race-information [Accessed 15 Jan. 2020].</a:t>
            </a:r>
          </a:p>
          <a:p>
            <a:pPr marL="0" indent="0">
              <a:buNone/>
            </a:pPr>
            <a:r>
              <a:rPr lang="en-GB" sz="1200" dirty="0">
                <a:latin typeface="Arial" panose="020B0604020202020204" pitchFamily="34" charset="0"/>
                <a:cs typeface="Arial" panose="020B0604020202020204" pitchFamily="34" charset="0"/>
              </a:rPr>
              <a:t>Run For All. (n.d.). </a:t>
            </a:r>
            <a:r>
              <a:rPr lang="en-GB" sz="1200" i="1" dirty="0">
                <a:latin typeface="Arial" panose="020B0604020202020204" pitchFamily="34" charset="0"/>
                <a:cs typeface="Arial" panose="020B0604020202020204" pitchFamily="34" charset="0"/>
              </a:rPr>
              <a:t>Sheffield Half Marathon</a:t>
            </a:r>
            <a:r>
              <a:rPr lang="en-GB" sz="1200" dirty="0">
                <a:latin typeface="Arial" panose="020B0604020202020204" pitchFamily="34" charset="0"/>
                <a:cs typeface="Arial" panose="020B0604020202020204" pitchFamily="34" charset="0"/>
              </a:rPr>
              <a:t>. [online] Available at: https://www.runforall.com/events/half-marathon/sheffield-half-marathon/ [Accessed 15 Jan. 2020].</a:t>
            </a:r>
          </a:p>
          <a:p>
            <a:pPr marL="0" indent="0">
              <a:buNone/>
            </a:pPr>
            <a:r>
              <a:rPr lang="en-GB" sz="1200" dirty="0">
                <a:latin typeface="Arial" panose="020B0604020202020204" pitchFamily="34" charset="0"/>
                <a:cs typeface="Arial" panose="020B0604020202020204" pitchFamily="34" charset="0"/>
              </a:rPr>
              <a:t>Sheffield Newsroom. (2015). Road closure information for Yorkshire Half Marathon – Sheffield. [online] Available at: https://sheffieldnewsroom.co.uk/news/road-closure-information-for-yorkshire-half-marathon-sheffield/ [Accessed 15 Jan. 2020].</a:t>
            </a:r>
          </a:p>
          <a:p>
            <a:pPr marL="0" indent="0">
              <a:buNone/>
            </a:pPr>
            <a:r>
              <a:rPr lang="en-GB" sz="1200" dirty="0">
                <a:latin typeface="Arial" panose="020B0604020202020204" pitchFamily="34" charset="0"/>
                <a:cs typeface="Arial" panose="020B0604020202020204" pitchFamily="34" charset="0"/>
              </a:rPr>
              <a:t>Swansea Half Marathon. (n.d.). </a:t>
            </a:r>
            <a:r>
              <a:rPr lang="en-GB" sz="1200" i="1" dirty="0">
                <a:latin typeface="Arial" panose="020B0604020202020204" pitchFamily="34" charset="0"/>
                <a:cs typeface="Arial" panose="020B0604020202020204" pitchFamily="34" charset="0"/>
              </a:rPr>
              <a:t>Race Rules</a:t>
            </a:r>
            <a:r>
              <a:rPr lang="en-GB" sz="1200" dirty="0">
                <a:latin typeface="Arial" panose="020B0604020202020204" pitchFamily="34" charset="0"/>
                <a:cs typeface="Arial" panose="020B0604020202020204" pitchFamily="34" charset="0"/>
              </a:rPr>
              <a:t>. [online] Available at: http://www.swanseahalfmarathon.co.uk/race-rules/ [Accessed 15 Jan. 2020].</a:t>
            </a:r>
          </a:p>
          <a:p>
            <a:endParaRPr lang="en-GB" dirty="0"/>
          </a:p>
        </p:txBody>
      </p:sp>
      <p:sp>
        <p:nvSpPr>
          <p:cNvPr id="4" name="Text Placeholder 3">
            <a:extLst>
              <a:ext uri="{FF2B5EF4-FFF2-40B4-BE49-F238E27FC236}">
                <a16:creationId xmlns:a16="http://schemas.microsoft.com/office/drawing/2014/main" id="{72A926A5-DE35-4133-A2F5-75683FF889BE}"/>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52685799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2" ma:contentTypeDescription="Create a new document." ma:contentTypeScope="" ma:versionID="0114a99373b1dc9f5bc36b6651fa5c9c">
  <xsd:schema xmlns:xsd="http://www.w3.org/2001/XMLSchema" xmlns:xs="http://www.w3.org/2001/XMLSchema" xmlns:p="http://schemas.microsoft.com/office/2006/metadata/properties" xmlns:ns3="ed25a739-d205-4a8f-b117-2566f909cb60" targetNamespace="http://schemas.microsoft.com/office/2006/metadata/properties" ma:root="true" ma:fieldsID="c42e70a4ef6fe05dfd280bf93111efcd" ns3:_="">
    <xsd:import namespace="ed25a739-d205-4a8f-b117-2566f909cb6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4E6530D-F639-425E-834B-E9E87C137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26911E-AE6C-4963-864C-FEDEB2DC7729}">
  <ds:schemaRefs>
    <ds:schemaRef ds:uri="http://schemas.microsoft.com/sharepoint/v3/contenttype/forms"/>
  </ds:schemaRefs>
</ds:datastoreItem>
</file>

<file path=customXml/itemProps3.xml><?xml version="1.0" encoding="utf-8"?>
<ds:datastoreItem xmlns:ds="http://schemas.openxmlformats.org/officeDocument/2006/customXml" ds:itemID="{B05550B3-F1C0-4D73-82FC-DDABEC8F0952}">
  <ds:schemaRefs>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 design</Template>
  <TotalTime>0</TotalTime>
  <Words>583</Words>
  <Application>Microsoft Office PowerPoint</Application>
  <PresentationFormat>Widescreen</PresentationFormat>
  <Paragraphs>111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Retrospect</vt:lpstr>
      <vt:lpstr>Risk Management Case Study </vt:lpstr>
      <vt:lpstr>Sheffield Half Marathon -</vt:lpstr>
      <vt:lpstr>Risk Terminology </vt:lpstr>
      <vt:lpstr>  Risk Analysis</vt:lpstr>
      <vt:lpstr>Risk Management Plan</vt:lpstr>
      <vt:lpstr>Risk Management Plan</vt:lpstr>
      <vt:lpstr>Legal Concerns</vt:lpstr>
      <vt:lpstr>Summary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2020-01-09T09:49:07Z</dcterms:created>
  <dcterms:modified xsi:type="dcterms:W3CDTF">2020-01-16T10:39:26Z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