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64707D-F452-5D42-A4E2-9FF7781BADE9}" v="8" dt="2023-10-25T10:22:23.3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istan Nash" userId="ebeff2cc-db8d-46b9-889b-4403d934281e" providerId="ADAL" clId="{F6F928FA-1461-4106-8084-6414E2919F1C}"/>
    <pc:docChg chg="modSld">
      <pc:chgData name="Tristan Nash" userId="ebeff2cc-db8d-46b9-889b-4403d934281e" providerId="ADAL" clId="{F6F928FA-1461-4106-8084-6414E2919F1C}" dt="2023-10-24T10:39:00.072" v="47" actId="20577"/>
      <pc:docMkLst>
        <pc:docMk/>
      </pc:docMkLst>
      <pc:sldChg chg="modSp mod">
        <pc:chgData name="Tristan Nash" userId="ebeff2cc-db8d-46b9-889b-4403d934281e" providerId="ADAL" clId="{F6F928FA-1461-4106-8084-6414E2919F1C}" dt="2023-10-24T10:35:51.929" v="45"/>
        <pc:sldMkLst>
          <pc:docMk/>
          <pc:sldMk cId="0" sldId="263"/>
        </pc:sldMkLst>
        <pc:spChg chg="mod">
          <ac:chgData name="Tristan Nash" userId="ebeff2cc-db8d-46b9-889b-4403d934281e" providerId="ADAL" clId="{F6F928FA-1461-4106-8084-6414E2919F1C}" dt="2023-10-24T10:35:51.929" v="45"/>
          <ac:spMkLst>
            <pc:docMk/>
            <pc:sldMk cId="0" sldId="263"/>
            <ac:spMk id="103" creationId="{00000000-0000-0000-0000-000000000000}"/>
          </ac:spMkLst>
        </pc:spChg>
      </pc:sldChg>
      <pc:sldChg chg="modSp mod">
        <pc:chgData name="Tristan Nash" userId="ebeff2cc-db8d-46b9-889b-4403d934281e" providerId="ADAL" clId="{F6F928FA-1461-4106-8084-6414E2919F1C}" dt="2023-10-24T10:39:00.072" v="47" actId="20577"/>
        <pc:sldMkLst>
          <pc:docMk/>
          <pc:sldMk cId="0" sldId="272"/>
        </pc:sldMkLst>
        <pc:spChg chg="mod">
          <ac:chgData name="Tristan Nash" userId="ebeff2cc-db8d-46b9-889b-4403d934281e" providerId="ADAL" clId="{F6F928FA-1461-4106-8084-6414E2919F1C}" dt="2023-10-24T10:39:00.072" v="47" actId="20577"/>
          <ac:spMkLst>
            <pc:docMk/>
            <pc:sldMk cId="0" sldId="272"/>
            <ac:spMk id="161" creationId="{00000000-0000-0000-0000-000000000000}"/>
          </ac:spMkLst>
        </pc:spChg>
      </pc:sldChg>
    </pc:docChg>
  </pc:docChgLst>
  <pc:docChgLst>
    <pc:chgData name="Tristan Nash" userId="S::t.nash@uwtsd.ac.uk::ebeff2cc-db8d-46b9-889b-4403d934281e" providerId="AD" clId="Web-{D664707D-F452-5D42-A4E2-9FF7781BADE9}"/>
    <pc:docChg chg="modSld">
      <pc:chgData name="Tristan Nash" userId="S::t.nash@uwtsd.ac.uk::ebeff2cc-db8d-46b9-889b-4403d934281e" providerId="AD" clId="Web-{D664707D-F452-5D42-A4E2-9FF7781BADE9}" dt="2023-10-25T10:22:23.385" v="7" actId="20577"/>
      <pc:docMkLst>
        <pc:docMk/>
      </pc:docMkLst>
      <pc:sldChg chg="modSp">
        <pc:chgData name="Tristan Nash" userId="S::t.nash@uwtsd.ac.uk::ebeff2cc-db8d-46b9-889b-4403d934281e" providerId="AD" clId="Web-{D664707D-F452-5D42-A4E2-9FF7781BADE9}" dt="2023-10-25T10:22:23.385" v="7" actId="20577"/>
        <pc:sldMkLst>
          <pc:docMk/>
          <pc:sldMk cId="0" sldId="258"/>
        </pc:sldMkLst>
        <pc:spChg chg="mod">
          <ac:chgData name="Tristan Nash" userId="S::t.nash@uwtsd.ac.uk::ebeff2cc-db8d-46b9-889b-4403d934281e" providerId="AD" clId="Web-{D664707D-F452-5D42-A4E2-9FF7781BADE9}" dt="2023-10-25T10:22:23.385" v="7" actId="20577"/>
          <ac:spMkLst>
            <pc:docMk/>
            <pc:sldMk cId="0" sldId="258"/>
            <ac:spMk id="68" creationId="{00000000-0000-0000-0000-000000000000}"/>
          </ac:spMkLst>
        </pc:spChg>
      </pc:sldChg>
    </pc:docChg>
  </pc:docChgLst>
  <pc:docChgLst>
    <pc:chgData name="Tristan Nash" userId="ebeff2cc-db8d-46b9-889b-4403d934281e" providerId="ADAL" clId="{6A44A5EE-4997-4955-BF49-0C16AA37D7D4}"/>
    <pc:docChg chg="delSld">
      <pc:chgData name="Tristan Nash" userId="ebeff2cc-db8d-46b9-889b-4403d934281e" providerId="ADAL" clId="{6A44A5EE-4997-4955-BF49-0C16AA37D7D4}" dt="2021-11-30T18:07:21.781" v="0" actId="2696"/>
      <pc:docMkLst>
        <pc:docMk/>
      </pc:docMkLst>
      <pc:sldChg chg="del">
        <pc:chgData name="Tristan Nash" userId="ebeff2cc-db8d-46b9-889b-4403d934281e" providerId="ADAL" clId="{6A44A5EE-4997-4955-BF49-0C16AA37D7D4}" dt="2021-11-30T18:07:21.781" v="0" actId="2696"/>
        <pc:sldMkLst>
          <pc:docMk/>
          <pc:sldMk cId="0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4f259211d7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4f259211d7_0_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4f297edac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4f297edac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4f297edac9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4f297edac9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f297edac9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f297edac9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4f297edac9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4f297edac9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4f259211d7_0_3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4f259211d7_0_3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4f297edac9_0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4f297edac9_0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4f297edac9_3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4f297edac9_3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4f297edac9_3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4f297edac9_3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4f297edac9_3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4f297edac9_3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4f297edac9_3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4f297edac9_3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4f297edac9_3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4f297edac9_3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4f297edac9_3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4f297edac9_3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4f297edac9_3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4f297edac9_3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4f297edac9_3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Google Shape;158;g4f297edac9_3_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VLKURgfft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5" name="Google Shape;55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6" name="Google Shape;56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The Cosmological Argument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Cosmological Argument - a rough sketch</a:t>
            </a:r>
            <a:endParaRPr/>
          </a:p>
        </p:txBody>
      </p:sp>
      <p:sp>
        <p:nvSpPr>
          <p:cNvPr id="62" name="Google Shape;62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are things as they are? / Why is there something rather than nothing?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universe is the totality of contingent things.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The best explanation for the existence of contingent things is a necessary thing / a primary mover.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5359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Argument from Motion </a:t>
            </a:r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607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It is evident to our senses that things are moving.</a:t>
            </a:r>
            <a:endParaRPr/>
          </a:p>
          <a:p>
            <a:pPr>
              <a:buAutoNum type="arabicPeriod"/>
            </a:pPr>
            <a:r>
              <a:rPr lang="en-GB"/>
              <a:t>Whatever is moved is moved by something else.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Everything that is in motion must have been set in motion by something which itself is moving.</a:t>
            </a:r>
            <a:endParaRPr/>
          </a:p>
          <a:p>
            <a:pPr>
              <a:buAutoNum type="arabicPeriod"/>
            </a:pPr>
            <a:r>
              <a:rPr lang="en-GB"/>
              <a:t>There must be a primary mover otherwise there would be no motion (there is no potential without the actual) </a:t>
            </a:r>
            <a:endParaRPr/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81303" y="445025"/>
            <a:ext cx="2969172" cy="41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6105975" y="4657100"/>
            <a:ext cx="2918400" cy="36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Thomas Aquinas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1225-1274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6918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Argument from Causation </a:t>
            </a:r>
            <a:endParaRPr/>
          </a:p>
        </p:txBody>
      </p:sp>
      <p:sp>
        <p:nvSpPr>
          <p:cNvPr id="76" name="Google Shape;76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607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It is evident that some things are caused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Things which are caused must be caused by something else as things cannot cause themselves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 cannot be a infinite regress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Therefore, there must have been a first cause which cannot itself have been caused (an uncaused cause)</a:t>
            </a:r>
            <a:endParaRPr/>
          </a:p>
        </p:txBody>
      </p:sp>
      <p:pic>
        <p:nvPicPr>
          <p:cNvPr id="77" name="Google Shape;77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81303" y="445025"/>
            <a:ext cx="2969172" cy="41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16"/>
          <p:cNvSpPr txBox="1"/>
          <p:nvPr/>
        </p:nvSpPr>
        <p:spPr>
          <a:xfrm>
            <a:off x="6105975" y="4657100"/>
            <a:ext cx="2918400" cy="36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Thomas Aquinas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1225-1274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Infinite Regress</a:t>
            </a:r>
            <a:endParaRPr/>
          </a:p>
        </p:txBody>
      </p:sp>
      <p:sp>
        <p:nvSpPr>
          <p:cNvPr id="84" name="Google Shape;84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192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 sequence of justifications that never come to an end.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Therefore, there is no justification.  </a:t>
            </a:r>
            <a:endParaRPr/>
          </a:p>
        </p:txBody>
      </p:sp>
      <p:sp>
        <p:nvSpPr>
          <p:cNvPr id="85" name="Google Shape;85;p17"/>
          <p:cNvSpPr txBox="1">
            <a:spLocks noGrp="1"/>
          </p:cNvSpPr>
          <p:nvPr>
            <p:ph type="title"/>
          </p:nvPr>
        </p:nvSpPr>
        <p:spPr>
          <a:xfrm>
            <a:off x="311700" y="28834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Principle of Sufficient Reason</a:t>
            </a:r>
            <a:endParaRPr/>
          </a:p>
        </p:txBody>
      </p:sp>
      <p:sp>
        <p:nvSpPr>
          <p:cNvPr id="86" name="Google Shape;86;p17"/>
          <p:cNvSpPr txBox="1">
            <a:spLocks noGrp="1"/>
          </p:cNvSpPr>
          <p:nvPr>
            <p:ph type="body" idx="1"/>
          </p:nvPr>
        </p:nvSpPr>
        <p:spPr>
          <a:xfrm>
            <a:off x="311700" y="3514675"/>
            <a:ext cx="8520600" cy="192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Everything that exists must have a reason or cause 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Argument from Contingency </a:t>
            </a:r>
            <a:endParaRPr/>
          </a:p>
        </p:txBody>
      </p:sp>
      <p:sp>
        <p:nvSpPr>
          <p:cNvPr id="92" name="Google Shape;92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 are contingent beings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Contingent beings require a cause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 cause of the contingent being is something other than the contingent being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 cause of contingent beings must be other contingent beings or a necessary being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 existence of contingent beings alone does not provide a complete explanation for the existence of contingent beings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Therefore, there must be a necessary being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 universe is a totality of contingent things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Therefore, the necessary being must be external to the universe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9"/>
          <p:cNvSpPr txBox="1">
            <a:spLocks noGrp="1"/>
          </p:cNvSpPr>
          <p:nvPr>
            <p:ph type="body" idx="1"/>
          </p:nvPr>
        </p:nvSpPr>
        <p:spPr>
          <a:xfrm>
            <a:off x="311700" y="373325"/>
            <a:ext cx="8520600" cy="41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b="1"/>
              <a:t>A Contingent Truth: </a:t>
            </a:r>
            <a:r>
              <a:rPr lang="en-GB"/>
              <a:t>Something which happens to be true but could have been false.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b="1"/>
              <a:t>A Necessary Truth: </a:t>
            </a:r>
            <a:r>
              <a:rPr lang="en-GB"/>
              <a:t>Something which has to be true and can’t be false.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>
            <a:spLocks noGrp="1"/>
          </p:cNvSpPr>
          <p:nvPr>
            <p:ph type="title"/>
          </p:nvPr>
        </p:nvSpPr>
        <p:spPr>
          <a:xfrm>
            <a:off x="311700" y="-4235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09565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/>
              <a:t>Bertrand Russell and F.C. Copleston Debate, 1948</a:t>
            </a:r>
            <a:endParaRPr sz="240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99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>
                <a:hlinkClick r:id="rId3"/>
              </a:rPr>
              <a:t>Russell-Copleston Debate on God's Existence (1948) - YouTube</a:t>
            </a:r>
            <a:endParaRPr/>
          </a:p>
        </p:txBody>
      </p:sp>
      <p:pic>
        <p:nvPicPr>
          <p:cNvPr id="104" name="Google Shape;104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99175" y="1152475"/>
            <a:ext cx="2549160" cy="341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086075" y="1152475"/>
            <a:ext cx="2679547" cy="3416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Analytic Propositions</a:t>
            </a:r>
            <a:endParaRPr/>
          </a:p>
        </p:txBody>
      </p:sp>
      <p:sp>
        <p:nvSpPr>
          <p:cNvPr id="111" name="Google Shape;111;p21"/>
          <p:cNvSpPr txBox="1">
            <a:spLocks noGrp="1"/>
          </p:cNvSpPr>
          <p:nvPr>
            <p:ph type="body" idx="1"/>
          </p:nvPr>
        </p:nvSpPr>
        <p:spPr>
          <a:xfrm>
            <a:off x="311700" y="1142100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Example: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‘All triangles have 3 sides’</a:t>
            </a: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It is self-contradictory to deny the statement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It is necessarily true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An </a:t>
            </a:r>
            <a:r>
              <a:rPr lang="en-GB" i="1"/>
              <a:t>a priori </a:t>
            </a:r>
            <a:r>
              <a:rPr lang="en-GB"/>
              <a:t>truth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  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Objections</a:t>
            </a:r>
            <a:endParaRPr/>
          </a:p>
        </p:txBody>
      </p:sp>
      <p:sp>
        <p:nvSpPr>
          <p:cNvPr id="117" name="Google Shape;117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Hume &amp; Russell - We cannot derive how the universe came about from our experience of the world. 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 Fallacy of Composition - The constitutive parts may not have the same properties as the whole </a:t>
            </a:r>
            <a:endParaRPr/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-GB"/>
              <a:t>Sometimes the property of the parts is the same as the property of the whole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 universe doesn’t require an explanation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050"/>
              <a:t>The </a:t>
            </a:r>
            <a:r>
              <a:rPr lang="en-GB" sz="3050" i="1"/>
              <a:t>Kalām</a:t>
            </a:r>
            <a:r>
              <a:rPr lang="en-GB" sz="3050"/>
              <a:t> Cosmological Argument</a:t>
            </a:r>
            <a:endParaRPr sz="3050"/>
          </a:p>
          <a:p>
            <a:pPr marL="0" lvl="0" indent="0" algn="l" rtl="0">
              <a:spcBef>
                <a:spcPts val="90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2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Based on the ideas of Al-Ghazali (1058-1111)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Contemporary defender: William Lane Craig (1949 - )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9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050"/>
              <a:t>The </a:t>
            </a:r>
            <a:r>
              <a:rPr lang="en-GB" sz="3050" i="1"/>
              <a:t>Kalām</a:t>
            </a:r>
            <a:r>
              <a:rPr lang="en-GB" sz="3050"/>
              <a:t> Cosmological Argument</a:t>
            </a:r>
            <a:endParaRPr/>
          </a:p>
        </p:txBody>
      </p:sp>
      <p:sp>
        <p:nvSpPr>
          <p:cNvPr id="129" name="Google Shape;129;p2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2035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1. Everything that begins to exist must have a cause for its existence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2. The universe began to exist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3. Therefore, the universe has a cause of its existence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4. Science cannot provide us with a causal account of the beginning of the the universe, therefore it must have a personal cause </a:t>
            </a:r>
            <a:endParaRPr/>
          </a:p>
        </p:txBody>
      </p:sp>
      <p:pic>
        <p:nvPicPr>
          <p:cNvPr id="130" name="Google Shape;130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36800" y="1152475"/>
            <a:ext cx="2095500" cy="3152775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24"/>
          <p:cNvSpPr txBox="1"/>
          <p:nvPr/>
        </p:nvSpPr>
        <p:spPr>
          <a:xfrm>
            <a:off x="6765050" y="4521475"/>
            <a:ext cx="2067300" cy="36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William Lane Craig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Did the Universe have a beginning? </a:t>
            </a:r>
            <a:endParaRPr/>
          </a:p>
        </p:txBody>
      </p:sp>
      <p:sp>
        <p:nvSpPr>
          <p:cNvPr id="137" name="Google Shape;137;p2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2nd Law of Thermodynamics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 expanding universe from a finite point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Fallacy of Equivocation</a:t>
            </a:r>
            <a:endParaRPr/>
          </a:p>
        </p:txBody>
      </p:sp>
      <p:sp>
        <p:nvSpPr>
          <p:cNvPr id="149" name="Google Shape;149;p2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universe - the totality of all that there is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universe - the collection of planets 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Object from Quantum Physics </a:t>
            </a:r>
            <a:endParaRPr/>
          </a:p>
        </p:txBody>
      </p:sp>
      <p:sp>
        <p:nvSpPr>
          <p:cNvPr id="155" name="Google Shape;155;p2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 first premise, ‘everything that begins to exist must have a cause for its existence’ can be challenged 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Craig - There are still prior necessary conditions</a:t>
            </a:r>
            <a:endParaRPr/>
          </a:p>
          <a:p>
            <a:pPr marL="13716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Is this enough to constitute a cause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Impossibility of Infinity </a:t>
            </a:r>
            <a:endParaRPr/>
          </a:p>
        </p:txBody>
      </p:sp>
      <p:sp>
        <p:nvSpPr>
          <p:cNvPr id="161" name="Google Shape;161;p2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Hilbert’s Hotel</a:t>
            </a: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An infinite number of rooms which are full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 new guest arrives, so the hotel manager shifts all the rooms along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lang="en-GB"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An infinite number of things is impossible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634</Words>
  <Application>Microsoft Office PowerPoint</Application>
  <PresentationFormat>On-screen Show (16:9)</PresentationFormat>
  <Paragraphs>93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Arial</vt:lpstr>
      <vt:lpstr>Simple Light</vt:lpstr>
      <vt:lpstr>The Cosmological Argument</vt:lpstr>
      <vt:lpstr>The Cosmological Argument - a rough sketch</vt:lpstr>
      <vt:lpstr>The Argument from Motion </vt:lpstr>
      <vt:lpstr>The Argument from Causation </vt:lpstr>
      <vt:lpstr>Infinite Regress</vt:lpstr>
      <vt:lpstr>The Argument from Contingency </vt:lpstr>
      <vt:lpstr>PowerPoint Presentation</vt:lpstr>
      <vt:lpstr>Bertrand Russell and F.C. Copleston Debate, 1948 </vt:lpstr>
      <vt:lpstr>Analytic Propositions</vt:lpstr>
      <vt:lpstr>Objections</vt:lpstr>
      <vt:lpstr>The Kalām Cosmological Argument </vt:lpstr>
      <vt:lpstr>The Kalām Cosmological Argument</vt:lpstr>
      <vt:lpstr>Did the Universe have a beginning? </vt:lpstr>
      <vt:lpstr>The Fallacy of Equivocation</vt:lpstr>
      <vt:lpstr>Object from Quantum Physics </vt:lpstr>
      <vt:lpstr>The Impossibility of Infinity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Cosmological Argument</dc:title>
  <cp:lastModifiedBy>Tristan Nash</cp:lastModifiedBy>
  <cp:revision>1</cp:revision>
  <dcterms:modified xsi:type="dcterms:W3CDTF">2023-10-25T10:22:58Z</dcterms:modified>
</cp:coreProperties>
</file>