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17.xml" ContentType="application/vnd.openxmlformats-officedocument.theme+xml"/>
  <Override PartName="/ppt/slideLayouts/slideLayout19.xml" ContentType="application/vnd.openxmlformats-officedocument.presentationml.slideLayout+xml"/>
  <Override PartName="/ppt/theme/theme18.xml" ContentType="application/vnd.openxmlformats-officedocument.theme+xml"/>
  <Override PartName="/ppt/slideLayouts/slideLayout20.xml" ContentType="application/vnd.openxmlformats-officedocument.presentationml.slideLayout+xml"/>
  <Override PartName="/ppt/theme/theme1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1.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22.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 id="2147483725" r:id="rId23"/>
    <p:sldMasterId id="2147483729" r:id="rId24"/>
    <p:sldMasterId id="2147483741" r:id="rId25"/>
  </p:sldMasterIdLst>
  <p:notesMasterIdLst>
    <p:notesMasterId r:id="rId56"/>
  </p:notesMasterIdLst>
  <p:sldIdLst>
    <p:sldId id="256" r:id="rId26"/>
    <p:sldId id="741" r:id="rId27"/>
    <p:sldId id="719" r:id="rId28"/>
    <p:sldId id="721" r:id="rId29"/>
    <p:sldId id="734" r:id="rId30"/>
    <p:sldId id="715" r:id="rId31"/>
    <p:sldId id="724" r:id="rId32"/>
    <p:sldId id="725" r:id="rId33"/>
    <p:sldId id="726" r:id="rId34"/>
    <p:sldId id="735" r:id="rId35"/>
    <p:sldId id="742" r:id="rId36"/>
    <p:sldId id="727" r:id="rId37"/>
    <p:sldId id="728" r:id="rId38"/>
    <p:sldId id="729" r:id="rId39"/>
    <p:sldId id="730" r:id="rId40"/>
    <p:sldId id="732" r:id="rId41"/>
    <p:sldId id="259" r:id="rId42"/>
    <p:sldId id="349" r:id="rId43"/>
    <p:sldId id="356" r:id="rId44"/>
    <p:sldId id="350" r:id="rId45"/>
    <p:sldId id="358" r:id="rId46"/>
    <p:sldId id="739" r:id="rId47"/>
    <p:sldId id="351" r:id="rId48"/>
    <p:sldId id="352" r:id="rId49"/>
    <p:sldId id="359" r:id="rId50"/>
    <p:sldId id="737" r:id="rId51"/>
    <p:sldId id="360" r:id="rId52"/>
    <p:sldId id="740" r:id="rId53"/>
    <p:sldId id="357" r:id="rId54"/>
    <p:sldId id="743"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255667-CEBA-4F24-AE87-2C3E1C19AB78}" v="8" dt="2025-09-22T00:02:14.0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780"/>
    <p:restoredTop sz="96327"/>
  </p:normalViewPr>
  <p:slideViewPr>
    <p:cSldViewPr snapToGrid="0" snapToObjects="1">
      <p:cViewPr varScale="1">
        <p:scale>
          <a:sx n="115" d="100"/>
          <a:sy n="115" d="100"/>
        </p:scale>
        <p:origin x="132"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1.xml"/><Relationship Id="rId18" Type="http://schemas.openxmlformats.org/officeDocument/2006/relationships/slideMaster" Target="slideMasters/slideMaster16.xml"/><Relationship Id="rId26" Type="http://schemas.openxmlformats.org/officeDocument/2006/relationships/slide" Target="slides/slide1.xml"/><Relationship Id="rId39" Type="http://schemas.openxmlformats.org/officeDocument/2006/relationships/slide" Target="slides/slide14.xml"/><Relationship Id="rId21" Type="http://schemas.openxmlformats.org/officeDocument/2006/relationships/slideMaster" Target="slideMasters/slideMaster19.xml"/><Relationship Id="rId34" Type="http://schemas.openxmlformats.org/officeDocument/2006/relationships/slide" Target="slides/slide9.xml"/><Relationship Id="rId42" Type="http://schemas.openxmlformats.org/officeDocument/2006/relationships/slide" Target="slides/slide17.xml"/><Relationship Id="rId47" Type="http://schemas.openxmlformats.org/officeDocument/2006/relationships/slide" Target="slides/slide22.xml"/><Relationship Id="rId50" Type="http://schemas.openxmlformats.org/officeDocument/2006/relationships/slide" Target="slides/slide25.xml"/><Relationship Id="rId55" Type="http://schemas.openxmlformats.org/officeDocument/2006/relationships/slide" Target="slides/slide30.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Master" Target="slideMasters/slideMaster14.xml"/><Relationship Id="rId29" Type="http://schemas.openxmlformats.org/officeDocument/2006/relationships/slide" Target="slides/slide4.xml"/><Relationship Id="rId11" Type="http://schemas.openxmlformats.org/officeDocument/2006/relationships/slideMaster" Target="slideMasters/slideMaster9.xml"/><Relationship Id="rId24" Type="http://schemas.openxmlformats.org/officeDocument/2006/relationships/slideMaster" Target="slideMasters/slideMaster22.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viewProps" Target="viewProps.xml"/><Relationship Id="rId5" Type="http://schemas.openxmlformats.org/officeDocument/2006/relationships/slideMaster" Target="slideMasters/slideMaster3.xml"/><Relationship Id="rId61" Type="http://schemas.microsoft.com/office/2016/11/relationships/changesInfo" Target="changesInfos/changesInfo1.xml"/><Relationship Id="rId19" Type="http://schemas.openxmlformats.org/officeDocument/2006/relationships/slideMaster" Target="slideMasters/slideMaster17.xml"/><Relationship Id="rId14" Type="http://schemas.openxmlformats.org/officeDocument/2006/relationships/slideMaster" Target="slideMasters/slideMaster12.xml"/><Relationship Id="rId22" Type="http://schemas.openxmlformats.org/officeDocument/2006/relationships/slideMaster" Target="slideMasters/slideMaster20.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notesMaster" Target="notesMasters/notesMaster1.xml"/><Relationship Id="rId8" Type="http://schemas.openxmlformats.org/officeDocument/2006/relationships/slideMaster" Target="slideMasters/slideMaster6.xml"/><Relationship Id="rId51" Type="http://schemas.openxmlformats.org/officeDocument/2006/relationships/slide" Target="slides/slide26.xml"/><Relationship Id="rId3" Type="http://schemas.openxmlformats.org/officeDocument/2006/relationships/slideMaster" Target="slideMasters/slideMaster1.xml"/><Relationship Id="rId12" Type="http://schemas.openxmlformats.org/officeDocument/2006/relationships/slideMaster" Target="slideMasters/slideMaster10.xml"/><Relationship Id="rId17" Type="http://schemas.openxmlformats.org/officeDocument/2006/relationships/slideMaster" Target="slideMasters/slideMaster15.xml"/><Relationship Id="rId25" Type="http://schemas.openxmlformats.org/officeDocument/2006/relationships/slideMaster" Target="slideMasters/slideMaster23.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theme" Target="theme/theme1.xml"/><Relationship Id="rId20" Type="http://schemas.openxmlformats.org/officeDocument/2006/relationships/slideMaster" Target="slideMasters/slideMaster18.xml"/><Relationship Id="rId41" Type="http://schemas.openxmlformats.org/officeDocument/2006/relationships/slide" Target="slides/slide16.xml"/><Relationship Id="rId54" Type="http://schemas.openxmlformats.org/officeDocument/2006/relationships/slide" Target="slides/slide29.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Master" Target="slideMasters/slideMaster13.xml"/><Relationship Id="rId23" Type="http://schemas.openxmlformats.org/officeDocument/2006/relationships/slideMaster" Target="slideMasters/slideMaster21.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presProps" Target="presProps.xml"/><Relationship Id="rId10" Type="http://schemas.openxmlformats.org/officeDocument/2006/relationships/slideMaster" Target="slideMasters/slideMaster8.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tableStyles" Target="tableStyles.xml"/><Relationship Id="rId4" Type="http://schemas.openxmlformats.org/officeDocument/2006/relationships/slideMaster" Target="slideMasters/slideMaster2.xml"/><Relationship Id="rId9" Type="http://schemas.openxmlformats.org/officeDocument/2006/relationships/slideMaster" Target="slideMasters/slideMaster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98255667-CEBA-4F24-AE87-2C3E1C19AB78}"/>
    <pc:docChg chg="undo custSel addSld modSld">
      <pc:chgData name="Ewa Kazimierska" userId="8edb7084-dccb-4d8f-9cfb-38098ea1d667" providerId="ADAL" clId="{98255667-CEBA-4F24-AE87-2C3E1C19AB78}" dt="2025-09-22T00:02:14.010" v="354"/>
      <pc:docMkLst>
        <pc:docMk/>
      </pc:docMkLst>
      <pc:sldChg chg="addSp modSp mod">
        <pc:chgData name="Ewa Kazimierska" userId="8edb7084-dccb-4d8f-9cfb-38098ea1d667" providerId="ADAL" clId="{98255667-CEBA-4F24-AE87-2C3E1C19AB78}" dt="2025-09-21T23:54:13.058" v="181" actId="14100"/>
        <pc:sldMkLst>
          <pc:docMk/>
          <pc:sldMk cId="484393421" sldId="725"/>
        </pc:sldMkLst>
        <pc:spChg chg="mod">
          <ac:chgData name="Ewa Kazimierska" userId="8edb7084-dccb-4d8f-9cfb-38098ea1d667" providerId="ADAL" clId="{98255667-CEBA-4F24-AE87-2C3E1C19AB78}" dt="2025-09-21T23:50:24.025" v="0" actId="1076"/>
          <ac:spMkLst>
            <pc:docMk/>
            <pc:sldMk cId="484393421" sldId="725"/>
            <ac:spMk id="2" creationId="{57457B87-5CB7-5923-64F3-15AD2E971883}"/>
          </ac:spMkLst>
        </pc:spChg>
        <pc:spChg chg="add mod">
          <ac:chgData name="Ewa Kazimierska" userId="8edb7084-dccb-4d8f-9cfb-38098ea1d667" providerId="ADAL" clId="{98255667-CEBA-4F24-AE87-2C3E1C19AB78}" dt="2025-09-21T23:54:13.058" v="181" actId="14100"/>
          <ac:spMkLst>
            <pc:docMk/>
            <pc:sldMk cId="484393421" sldId="725"/>
            <ac:spMk id="10" creationId="{5BC39893-BE3A-4812-BDDC-7A87C0A253A2}"/>
          </ac:spMkLst>
        </pc:spChg>
        <pc:picChg chg="mod">
          <ac:chgData name="Ewa Kazimierska" userId="8edb7084-dccb-4d8f-9cfb-38098ea1d667" providerId="ADAL" clId="{98255667-CEBA-4F24-AE87-2C3E1C19AB78}" dt="2025-09-21T23:50:31.181" v="12" actId="1038"/>
          <ac:picMkLst>
            <pc:docMk/>
            <pc:sldMk cId="484393421" sldId="725"/>
            <ac:picMk id="9" creationId="{F7ADAB05-04C2-4AAB-ACDA-9ADDBC02849B}"/>
          </ac:picMkLst>
        </pc:picChg>
      </pc:sldChg>
      <pc:sldChg chg="addSp modSp mod">
        <pc:chgData name="Ewa Kazimierska" userId="8edb7084-dccb-4d8f-9cfb-38098ea1d667" providerId="ADAL" clId="{98255667-CEBA-4F24-AE87-2C3E1C19AB78}" dt="2025-09-21T23:54:46.208" v="194" actId="14100"/>
        <pc:sldMkLst>
          <pc:docMk/>
          <pc:sldMk cId="1153467247" sldId="726"/>
        </pc:sldMkLst>
        <pc:spChg chg="mod">
          <ac:chgData name="Ewa Kazimierska" userId="8edb7084-dccb-4d8f-9cfb-38098ea1d667" providerId="ADAL" clId="{98255667-CEBA-4F24-AE87-2C3E1C19AB78}" dt="2025-09-21T23:54:37.686" v="192" actId="1037"/>
          <ac:spMkLst>
            <pc:docMk/>
            <pc:sldMk cId="1153467247" sldId="726"/>
            <ac:spMk id="2" creationId="{887B5623-4D75-6401-2CDB-71F41490F79F}"/>
          </ac:spMkLst>
        </pc:spChg>
        <pc:spChg chg="add mod">
          <ac:chgData name="Ewa Kazimierska" userId="8edb7084-dccb-4d8f-9cfb-38098ea1d667" providerId="ADAL" clId="{98255667-CEBA-4F24-AE87-2C3E1C19AB78}" dt="2025-09-21T23:54:46.208" v="194" actId="14100"/>
          <ac:spMkLst>
            <pc:docMk/>
            <pc:sldMk cId="1153467247" sldId="726"/>
            <ac:spMk id="9" creationId="{89A405D2-D9F5-4400-A78C-5809E0BAD5E2}"/>
          </ac:spMkLst>
        </pc:spChg>
        <pc:picChg chg="mod">
          <ac:chgData name="Ewa Kazimierska" userId="8edb7084-dccb-4d8f-9cfb-38098ea1d667" providerId="ADAL" clId="{98255667-CEBA-4F24-AE87-2C3E1C19AB78}" dt="2025-09-21T23:54:20.962" v="184" actId="1076"/>
          <ac:picMkLst>
            <pc:docMk/>
            <pc:sldMk cId="1153467247" sldId="726"/>
            <ac:picMk id="8" creationId="{C46402E8-96EF-4935-B2CA-2C7E94833AC8}"/>
          </ac:picMkLst>
        </pc:picChg>
      </pc:sldChg>
      <pc:sldChg chg="addSp delSp modSp mod">
        <pc:chgData name="Ewa Kazimierska" userId="8edb7084-dccb-4d8f-9cfb-38098ea1d667" providerId="ADAL" clId="{98255667-CEBA-4F24-AE87-2C3E1C19AB78}" dt="2025-09-21T23:57:17.012" v="328"/>
        <pc:sldMkLst>
          <pc:docMk/>
          <pc:sldMk cId="3689558807" sldId="735"/>
        </pc:sldMkLst>
        <pc:spChg chg="mod">
          <ac:chgData name="Ewa Kazimierska" userId="8edb7084-dccb-4d8f-9cfb-38098ea1d667" providerId="ADAL" clId="{98255667-CEBA-4F24-AE87-2C3E1C19AB78}" dt="2025-09-21T23:56:45.456" v="326" actId="27636"/>
          <ac:spMkLst>
            <pc:docMk/>
            <pc:sldMk cId="3689558807" sldId="735"/>
            <ac:spMk id="2" creationId="{E8BC1647-DFA1-FC84-052B-E3AEE07EA446}"/>
          </ac:spMkLst>
        </pc:spChg>
        <pc:spChg chg="mod">
          <ac:chgData name="Ewa Kazimierska" userId="8edb7084-dccb-4d8f-9cfb-38098ea1d667" providerId="ADAL" clId="{98255667-CEBA-4F24-AE87-2C3E1C19AB78}" dt="2025-09-21T23:50:51.137" v="54" actId="20577"/>
          <ac:spMkLst>
            <pc:docMk/>
            <pc:sldMk cId="3689558807" sldId="735"/>
            <ac:spMk id="3" creationId="{EAC28FE3-0B7A-AB2D-350E-84153939B685}"/>
          </ac:spMkLst>
        </pc:spChg>
        <pc:spChg chg="add del mod">
          <ac:chgData name="Ewa Kazimierska" userId="8edb7084-dccb-4d8f-9cfb-38098ea1d667" providerId="ADAL" clId="{98255667-CEBA-4F24-AE87-2C3E1C19AB78}" dt="2025-09-21T23:57:17.012" v="328"/>
          <ac:spMkLst>
            <pc:docMk/>
            <pc:sldMk cId="3689558807" sldId="735"/>
            <ac:spMk id="4" creationId="{1BA9F276-3D8E-4238-9068-0B4A82096E53}"/>
          </ac:spMkLst>
        </pc:spChg>
      </pc:sldChg>
      <pc:sldChg chg="modSp mod">
        <pc:chgData name="Ewa Kazimierska" userId="8edb7084-dccb-4d8f-9cfb-38098ea1d667" providerId="ADAL" clId="{98255667-CEBA-4F24-AE87-2C3E1C19AB78}" dt="2025-09-21T23:53:38.192" v="177" actId="20577"/>
        <pc:sldMkLst>
          <pc:docMk/>
          <pc:sldMk cId="4059142912" sldId="741"/>
        </pc:sldMkLst>
        <pc:spChg chg="mod">
          <ac:chgData name="Ewa Kazimierska" userId="8edb7084-dccb-4d8f-9cfb-38098ea1d667" providerId="ADAL" clId="{98255667-CEBA-4F24-AE87-2C3E1C19AB78}" dt="2025-09-21T23:53:38.192" v="177" actId="20577"/>
          <ac:spMkLst>
            <pc:docMk/>
            <pc:sldMk cId="4059142912" sldId="741"/>
            <ac:spMk id="3" creationId="{FF148F23-39C1-0795-768C-8F1C07A8AC4F}"/>
          </ac:spMkLst>
        </pc:spChg>
      </pc:sldChg>
      <pc:sldChg chg="modSp add mod">
        <pc:chgData name="Ewa Kazimierska" userId="8edb7084-dccb-4d8f-9cfb-38098ea1d667" providerId="ADAL" clId="{98255667-CEBA-4F24-AE87-2C3E1C19AB78}" dt="2025-09-21T23:59:22.334" v="348" actId="20577"/>
        <pc:sldMkLst>
          <pc:docMk/>
          <pc:sldMk cId="3824600625" sldId="742"/>
        </pc:sldMkLst>
        <pc:spChg chg="mod">
          <ac:chgData name="Ewa Kazimierska" userId="8edb7084-dccb-4d8f-9cfb-38098ea1d667" providerId="ADAL" clId="{98255667-CEBA-4F24-AE87-2C3E1C19AB78}" dt="2025-09-21T23:59:22.334" v="348" actId="20577"/>
          <ac:spMkLst>
            <pc:docMk/>
            <pc:sldMk cId="3824600625" sldId="742"/>
            <ac:spMk id="2" creationId="{E8BC1647-DFA1-FC84-052B-E3AEE07EA446}"/>
          </ac:spMkLst>
        </pc:spChg>
        <pc:spChg chg="mod">
          <ac:chgData name="Ewa Kazimierska" userId="8edb7084-dccb-4d8f-9cfb-38098ea1d667" providerId="ADAL" clId="{98255667-CEBA-4F24-AE87-2C3E1C19AB78}" dt="2025-09-21T23:57:29.153" v="330" actId="20577"/>
          <ac:spMkLst>
            <pc:docMk/>
            <pc:sldMk cId="3824600625" sldId="742"/>
            <ac:spMk id="3" creationId="{EAC28FE3-0B7A-AB2D-350E-84153939B685}"/>
          </ac:spMkLst>
        </pc:spChg>
      </pc:sldChg>
      <pc:sldChg chg="addSp delSp modSp new mod modClrScheme chgLayout">
        <pc:chgData name="Ewa Kazimierska" userId="8edb7084-dccb-4d8f-9cfb-38098ea1d667" providerId="ADAL" clId="{98255667-CEBA-4F24-AE87-2C3E1C19AB78}" dt="2025-09-22T00:02:14.010" v="354"/>
        <pc:sldMkLst>
          <pc:docMk/>
          <pc:sldMk cId="3259839217" sldId="743"/>
        </pc:sldMkLst>
        <pc:spChg chg="add del">
          <ac:chgData name="Ewa Kazimierska" userId="8edb7084-dccb-4d8f-9cfb-38098ea1d667" providerId="ADAL" clId="{98255667-CEBA-4F24-AE87-2C3E1C19AB78}" dt="2025-09-22T00:02:12.637" v="353" actId="478"/>
          <ac:spMkLst>
            <pc:docMk/>
            <pc:sldMk cId="3259839217" sldId="743"/>
            <ac:spMk id="2" creationId="{EF47E646-80F0-48B4-957B-750C77F6B572}"/>
          </ac:spMkLst>
        </pc:spChg>
        <pc:spChg chg="add del mod ord">
          <ac:chgData name="Ewa Kazimierska" userId="8edb7084-dccb-4d8f-9cfb-38098ea1d667" providerId="ADAL" clId="{98255667-CEBA-4F24-AE87-2C3E1C19AB78}" dt="2025-09-22T00:02:08.307" v="352" actId="478"/>
          <ac:spMkLst>
            <pc:docMk/>
            <pc:sldMk cId="3259839217" sldId="743"/>
            <ac:spMk id="3" creationId="{771E3FFA-EB3C-47B4-B07B-D19B43F681B3}"/>
          </ac:spMkLst>
        </pc:spChg>
        <pc:spChg chg="add del mod ord">
          <ac:chgData name="Ewa Kazimierska" userId="8edb7084-dccb-4d8f-9cfb-38098ea1d667" providerId="ADAL" clId="{98255667-CEBA-4F24-AE87-2C3E1C19AB78}" dt="2025-09-22T00:02:06.071" v="351" actId="700"/>
          <ac:spMkLst>
            <pc:docMk/>
            <pc:sldMk cId="3259839217" sldId="743"/>
            <ac:spMk id="4" creationId="{DDA65820-1315-4A1A-823F-A440FB13EA68}"/>
          </ac:spMkLst>
        </pc:spChg>
        <pc:spChg chg="add mod">
          <ac:chgData name="Ewa Kazimierska" userId="8edb7084-dccb-4d8f-9cfb-38098ea1d667" providerId="ADAL" clId="{98255667-CEBA-4F24-AE87-2C3E1C19AB78}" dt="2025-09-22T00:02:14.010" v="354"/>
          <ac:spMkLst>
            <pc:docMk/>
            <pc:sldMk cId="3259839217" sldId="743"/>
            <ac:spMk id="5" creationId="{A489C68E-2736-41BC-B5B4-C3238741149E}"/>
          </ac:spMkLst>
        </pc:spChg>
        <pc:spChg chg="add mod">
          <ac:chgData name="Ewa Kazimierska" userId="8edb7084-dccb-4d8f-9cfb-38098ea1d667" providerId="ADAL" clId="{98255667-CEBA-4F24-AE87-2C3E1C19AB78}" dt="2025-09-22T00:02:14.010" v="354"/>
          <ac:spMkLst>
            <pc:docMk/>
            <pc:sldMk cId="3259839217" sldId="743"/>
            <ac:spMk id="9" creationId="{28518175-AA17-45BB-A27A-01BC16FADA61}"/>
          </ac:spMkLst>
        </pc:spChg>
        <pc:picChg chg="add mod">
          <ac:chgData name="Ewa Kazimierska" userId="8edb7084-dccb-4d8f-9cfb-38098ea1d667" providerId="ADAL" clId="{98255667-CEBA-4F24-AE87-2C3E1C19AB78}" dt="2025-09-22T00:02:14.010" v="354"/>
          <ac:picMkLst>
            <pc:docMk/>
            <pc:sldMk cId="3259839217" sldId="743"/>
            <ac:picMk id="6" creationId="{3D33761F-B88C-4F8F-8687-A6B860416741}"/>
          </ac:picMkLst>
        </pc:picChg>
        <pc:picChg chg="add mod">
          <ac:chgData name="Ewa Kazimierska" userId="8edb7084-dccb-4d8f-9cfb-38098ea1d667" providerId="ADAL" clId="{98255667-CEBA-4F24-AE87-2C3E1C19AB78}" dt="2025-09-22T00:02:14.010" v="354"/>
          <ac:picMkLst>
            <pc:docMk/>
            <pc:sldMk cId="3259839217" sldId="743"/>
            <ac:picMk id="7" creationId="{EC10D7DB-A0A9-456B-9E15-504273EAF4E6}"/>
          </ac:picMkLst>
        </pc:picChg>
        <pc:picChg chg="add mod">
          <ac:chgData name="Ewa Kazimierska" userId="8edb7084-dccb-4d8f-9cfb-38098ea1d667" providerId="ADAL" clId="{98255667-CEBA-4F24-AE87-2C3E1C19AB78}" dt="2025-09-22T00:02:14.010" v="354"/>
          <ac:picMkLst>
            <pc:docMk/>
            <pc:sldMk cId="3259839217" sldId="743"/>
            <ac:picMk id="8" creationId="{633854C5-E990-4657-B3F7-97268B719F98}"/>
          </ac:picMkLst>
        </pc:picChg>
        <pc:picChg chg="add mod">
          <ac:chgData name="Ewa Kazimierska" userId="8edb7084-dccb-4d8f-9cfb-38098ea1d667" providerId="ADAL" clId="{98255667-CEBA-4F24-AE87-2C3E1C19AB78}" dt="2025-09-22T00:02:14.010" v="354"/>
          <ac:picMkLst>
            <pc:docMk/>
            <pc:sldMk cId="3259839217" sldId="743"/>
            <ac:picMk id="10" creationId="{9313A1E3-D343-4F89-AF6F-D9AC85EF1339}"/>
          </ac:picMkLst>
        </pc:picChg>
        <pc:picChg chg="add mod">
          <ac:chgData name="Ewa Kazimierska" userId="8edb7084-dccb-4d8f-9cfb-38098ea1d667" providerId="ADAL" clId="{98255667-CEBA-4F24-AE87-2C3E1C19AB78}" dt="2025-09-22T00:02:14.010" v="354"/>
          <ac:picMkLst>
            <pc:docMk/>
            <pc:sldMk cId="3259839217" sldId="743"/>
            <ac:picMk id="11" creationId="{C36A0474-3B2E-43AB-9A44-AC80D9415101}"/>
          </ac:picMkLst>
        </pc:picChg>
        <pc:picChg chg="add mod">
          <ac:chgData name="Ewa Kazimierska" userId="8edb7084-dccb-4d8f-9cfb-38098ea1d667" providerId="ADAL" clId="{98255667-CEBA-4F24-AE87-2C3E1C19AB78}" dt="2025-09-22T00:02:14.010" v="354"/>
          <ac:picMkLst>
            <pc:docMk/>
            <pc:sldMk cId="3259839217" sldId="743"/>
            <ac:picMk id="12" creationId="{290E48BE-47EA-4B9B-B109-8F54A05D39CE}"/>
          </ac:picMkLst>
        </pc:picChg>
        <pc:picChg chg="add mod">
          <ac:chgData name="Ewa Kazimierska" userId="8edb7084-dccb-4d8f-9cfb-38098ea1d667" providerId="ADAL" clId="{98255667-CEBA-4F24-AE87-2C3E1C19AB78}" dt="2025-09-22T00:02:14.010" v="354"/>
          <ac:picMkLst>
            <pc:docMk/>
            <pc:sldMk cId="3259839217" sldId="743"/>
            <ac:picMk id="13" creationId="{0C73CF53-6D6A-48DC-B045-604E9B56454A}"/>
          </ac:picMkLst>
        </pc:picChg>
        <pc:picChg chg="add mod">
          <ac:chgData name="Ewa Kazimierska" userId="8edb7084-dccb-4d8f-9cfb-38098ea1d667" providerId="ADAL" clId="{98255667-CEBA-4F24-AE87-2C3E1C19AB78}" dt="2025-09-22T00:02:14.010" v="354"/>
          <ac:picMkLst>
            <pc:docMk/>
            <pc:sldMk cId="3259839217" sldId="743"/>
            <ac:picMk id="14" creationId="{A18AF17A-F384-4EE1-8687-0E5353E825D5}"/>
          </ac:picMkLst>
        </pc:picChg>
        <pc:picChg chg="add mod">
          <ac:chgData name="Ewa Kazimierska" userId="8edb7084-dccb-4d8f-9cfb-38098ea1d667" providerId="ADAL" clId="{98255667-CEBA-4F24-AE87-2C3E1C19AB78}" dt="2025-09-22T00:02:14.010" v="354"/>
          <ac:picMkLst>
            <pc:docMk/>
            <pc:sldMk cId="3259839217" sldId="743"/>
            <ac:picMk id="15" creationId="{294D462F-A288-4B29-8B82-C15A433C37B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706765-27AF-0F48-A8B5-A4542BA51321}" type="datetimeFigureOut">
              <a:rPr lang="en-US" smtClean="0"/>
              <a:t>9/22/2025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8DE12-76E7-E743-B5FC-B59F84036153}" type="slidenum">
              <a:rPr lang="en-US" smtClean="0"/>
              <a:t>‹#›</a:t>
            </a:fld>
            <a:endParaRPr lang="en-US"/>
          </a:p>
        </p:txBody>
      </p:sp>
    </p:spTree>
    <p:extLst>
      <p:ext uri="{BB962C8B-B14F-4D97-AF65-F5344CB8AC3E}">
        <p14:creationId xmlns:p14="http://schemas.microsoft.com/office/powerpoint/2010/main" val="1151162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PlaceHolder 1"/>
          <p:cNvSpPr>
            <a:spLocks noGrp="1" noRot="1" noChangeAspect="1"/>
          </p:cNvSpPr>
          <p:nvPr>
            <p:ph type="sldImg"/>
          </p:nvPr>
        </p:nvSpPr>
        <p:spPr>
          <a:xfrm>
            <a:off x="823913" y="1006475"/>
            <a:ext cx="6124575" cy="3446463"/>
          </a:xfrm>
          <a:prstGeom prst="rect">
            <a:avLst/>
          </a:prstGeom>
        </p:spPr>
      </p:sp>
      <p:sp>
        <p:nvSpPr>
          <p:cNvPr id="49" name="PlaceHolder 2"/>
          <p:cNvSpPr>
            <a:spLocks noGrp="1"/>
          </p:cNvSpPr>
          <p:nvPr>
            <p:ph type="body"/>
          </p:nvPr>
        </p:nvSpPr>
        <p:spPr>
          <a:xfrm>
            <a:off x="1185120" y="4787640"/>
            <a:ext cx="5407560" cy="4816800"/>
          </a:xfrm>
          <a:prstGeom prst="rect">
            <a:avLst/>
          </a:prstGeom>
        </p:spPr>
        <p:txBody>
          <a:bodyPr lIns="0" tIns="0" rIns="0" bIns="0"/>
          <a:lstStyle/>
          <a:p>
            <a:endParaRPr lang="en-US" sz="2000" b="0" strike="noStrike" spc="-1" dirty="0">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Process Diagram: OME Apprenticeships – Command, Control and Communication</a:t>
            </a:r>
          </a:p>
          <a:p>
            <a:endParaRPr lang="en-US" dirty="0"/>
          </a:p>
          <a:p>
            <a:pPr marL="228600" indent="-228600">
              <a:buAutoNum type="arabicPeriod"/>
            </a:pPr>
            <a:r>
              <a:rPr lang="en-US" dirty="0"/>
              <a:t>The two main contacts for students/apprentices are PM (academic) and ALO (vocational/administrative). Reaching out beyond either POC causes delay and confusion.</a:t>
            </a:r>
          </a:p>
          <a:p>
            <a:pPr marL="228600" indent="-228600">
              <a:buAutoNum type="arabicPeriod"/>
            </a:pPr>
            <a:r>
              <a:rPr lang="en-US" dirty="0"/>
              <a:t>Each student has a dedicated ALO to provide expediency.</a:t>
            </a:r>
          </a:p>
          <a:p>
            <a:pPr marL="228600" indent="-228600">
              <a:buAutoNum type="arabicPeriod"/>
            </a:pPr>
            <a:r>
              <a:rPr lang="en-US" dirty="0"/>
              <a:t>Lecturers deliver indicative content based on the UWTSD PoS and Module Directory. They are supported by the PM.</a:t>
            </a:r>
          </a:p>
          <a:p>
            <a:pPr marL="228600" indent="-228600">
              <a:buAutoNum type="arabicPeriod"/>
            </a:pPr>
            <a:r>
              <a:rPr lang="en-US" dirty="0"/>
              <a:t>Students/apprentices may approach lecturers directly for matters of academic clarification during normal academic study/process (lectures, feedback, marks awarded etc).</a:t>
            </a:r>
          </a:p>
          <a:p>
            <a:pPr marL="228600" indent="-228600">
              <a:buAutoNum type="arabicPeriod"/>
            </a:pPr>
            <a:r>
              <a:rPr lang="en-US" dirty="0"/>
              <a:t>The ALO provides Apprentice Handbooks, which are employer facing and based on the PoS and Module Directory.</a:t>
            </a:r>
          </a:p>
          <a:p>
            <a:pPr marL="228600" indent="-228600">
              <a:buAutoNum type="arabicPeriod"/>
            </a:pPr>
            <a:r>
              <a:rPr lang="en-US" dirty="0"/>
              <a:t>If resolution cannot be provided on either administrative or academic matters, then the process in the PoS should be followed (owned by PM), or the Apprentice Handbook (owned by ALO).</a:t>
            </a:r>
          </a:p>
          <a:p>
            <a:pPr marL="228600" indent="-228600">
              <a:buAutoNum type="arabicPeriod"/>
            </a:pPr>
            <a:r>
              <a:rPr lang="en-US" dirty="0"/>
              <a:t>The Document Management System for the OME apprenticeship is MOODLE. This is explained clearly within the PoS, which is issued annually to all students/apprentices on MOODLE.</a:t>
            </a:r>
          </a:p>
          <a:p>
            <a:pPr marL="228600" indent="-228600">
              <a:buAutoNum type="arabicPeriod"/>
            </a:pPr>
            <a:r>
              <a:rPr lang="en-US" dirty="0"/>
              <a:t>The main modes of formal communication are to be university e-mail addresses and Teams. It may not be possible for UWTSD staff to respond to work email owing to GDPR.</a:t>
            </a:r>
          </a:p>
          <a:p>
            <a:pPr marL="228600" indent="-228600">
              <a:buAutoNum type="arabicPeriod"/>
            </a:pPr>
            <a:r>
              <a:rPr lang="en-US" dirty="0"/>
              <a:t>Governance of the OME apprenticeship is regulated by the PoS and Apprenticeship Handbook. Matters of governance are managed by UWTSD, with employer input provided directly to the ALU.</a:t>
            </a:r>
          </a:p>
          <a:p>
            <a:pPr marL="228600" indent="-228600">
              <a:buAutoNum type="arabicPeriod"/>
            </a:pPr>
            <a:r>
              <a:rPr lang="en-US" dirty="0"/>
              <a:t>The ILG is the formal face between employer and UWTSD. It meets quarterly. The PRB is subordinate to the ILG and manages the actions of the ILG It meets monthly.</a:t>
            </a:r>
          </a:p>
          <a:p>
            <a:pPr marL="228600" indent="-228600">
              <a:buAutoNum type="arabicPeriod"/>
            </a:pPr>
            <a:r>
              <a:rPr lang="en-US" dirty="0"/>
              <a:t>Matters of University Academic Planning, Admissions, Registry, Financial Services, Timetabling, and Compliance are central functions, encompassing 22,000 students and apprentices globally. These matters are outside the control of SOAC and are set by Charter Statutes and Ordinances. Every attempt shall be made by the PM and ALO to provide timely information, but the OME apprenticeship complies with directives set by UWTSD WISA.</a:t>
            </a:r>
          </a:p>
          <a:p>
            <a:pPr marL="228600" indent="-228600">
              <a:buAutoNum type="arabicPeriod"/>
            </a:pPr>
            <a:endParaRPr lang="en-US" dirty="0"/>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D139688-FB3B-7F4D-9683-4C51F864DF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1191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21153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869541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960086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22/09/2025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879735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41757097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9462968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17538356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273165410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80429794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37103527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189824613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45884529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35285737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3325533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176144583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2"/>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6106094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25853935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1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19.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20.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10" Type="http://schemas.openxmlformats.org/officeDocument/2006/relationships/theme" Target="../theme/theme2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31.xml"/><Relationship Id="rId1" Type="http://schemas.openxmlformats.org/officeDocument/2006/relationships/slideLayout" Target="../slideLayouts/slideLayout30.xml"/><Relationship Id="rId4" Type="http://schemas.openxmlformats.org/officeDocument/2006/relationships/image" Target="../media/image27.pn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22.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23.xml.rels><?xml version="1.0" encoding="UTF-8" standalone="yes"?>
<Relationships xmlns="http://schemas.openxmlformats.org/package/2006/relationships"><Relationship Id="rId3" Type="http://schemas.openxmlformats.org/officeDocument/2006/relationships/theme" Target="../theme/theme23.xml"/><Relationship Id="rId2" Type="http://schemas.openxmlformats.org/officeDocument/2006/relationships/slideLayout" Target="../slideLayouts/slideLayout44.xml"/><Relationship Id="rId1" Type="http://schemas.openxmlformats.org/officeDocument/2006/relationships/slideLayout" Target="../slideLayouts/slideLayout43.xml"/><Relationship Id="rId4" Type="http://schemas.openxmlformats.org/officeDocument/2006/relationships/image" Target="../media/image29.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9/22/2025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44"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24204182"/>
      </p:ext>
    </p:extLst>
  </p:cSld>
  <p:clrMap bg1="lt1" tx1="dk1" bg2="lt2" tx2="dk2" accent1="accent1" accent2="accent2" accent3="accent3" accent4="accent4" accent5="accent5" accent6="accent6" hlink="hlink" folHlink="folHlink"/>
  <p:sldLayoutIdLst>
    <p:sldLayoutId id="2147483726" r:id="rId1"/>
    <p:sldLayoutId id="214748372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A507EE-6EC3-1344-86AA-A5C614ACBDD7}" type="datetimeFigureOut">
              <a:rPr lang="en-US" smtClean="0"/>
              <a:t>9/22/2025</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243897-9686-BB44-80D8-81199CE49DC9}" type="slidenum">
              <a:rPr lang="en-US" smtClean="0"/>
              <a:t>‹#›</a:t>
            </a:fld>
            <a:endParaRPr lang="en-US" dirty="0"/>
          </a:p>
        </p:txBody>
      </p:sp>
    </p:spTree>
    <p:extLst>
      <p:ext uri="{BB962C8B-B14F-4D97-AF65-F5344CB8AC3E}">
        <p14:creationId xmlns:p14="http://schemas.microsoft.com/office/powerpoint/2010/main" val="225065717"/>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2"/>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74244099"/>
      </p:ext>
    </p:extLst>
  </p:cSld>
  <p:clrMap bg1="lt1" tx1="dk1" bg2="lt2" tx2="dk2" accent1="accent1" accent2="accent2" accent3="accent3" accent4="accent4" accent5="accent5" accent6="accent6" hlink="hlink" folHlink="folHlink"/>
  <p:sldLayoutIdLst>
    <p:sldLayoutId id="2147483742" r:id="rId1"/>
    <p:sldLayoutId id="2147483743" r:id="rId2"/>
  </p:sldLayoutIdLst>
  <p:txStyles>
    <p:titleStyle>
      <a:lvl1pPr algn="l" defTabSz="91441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18"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14" indent="-228605" algn="l" defTabSz="914418"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18" rtl="0" eaLnBrk="1" latinLnBrk="0" hangingPunct="1">
        <a:defRPr sz="1800" kern="1200">
          <a:solidFill>
            <a:schemeClr val="tx1"/>
          </a:solidFill>
          <a:latin typeface="+mn-lt"/>
          <a:ea typeface="+mn-ea"/>
          <a:cs typeface="+mn-cs"/>
        </a:defRPr>
      </a:lvl1pPr>
      <a:lvl2pPr marL="457209" algn="l" defTabSz="914418" rtl="0" eaLnBrk="1" latinLnBrk="0" hangingPunct="1">
        <a:defRPr sz="1800" kern="1200">
          <a:solidFill>
            <a:schemeClr val="tx1"/>
          </a:solidFill>
          <a:latin typeface="+mn-lt"/>
          <a:ea typeface="+mn-ea"/>
          <a:cs typeface="+mn-cs"/>
        </a:defRPr>
      </a:lvl2pPr>
      <a:lvl3pPr marL="914418" algn="l" defTabSz="914418" rtl="0" eaLnBrk="1" latinLnBrk="0" hangingPunct="1">
        <a:defRPr sz="1800" kern="1200">
          <a:solidFill>
            <a:schemeClr val="tx1"/>
          </a:solidFill>
          <a:latin typeface="+mn-lt"/>
          <a:ea typeface="+mn-ea"/>
          <a:cs typeface="+mn-cs"/>
        </a:defRPr>
      </a:lvl3pPr>
      <a:lvl4pPr marL="1371627" algn="l" defTabSz="914418" rtl="0" eaLnBrk="1" latinLnBrk="0" hangingPunct="1">
        <a:defRPr sz="1800" kern="1200">
          <a:solidFill>
            <a:schemeClr val="tx1"/>
          </a:solidFill>
          <a:latin typeface="+mn-lt"/>
          <a:ea typeface="+mn-ea"/>
          <a:cs typeface="+mn-cs"/>
        </a:defRPr>
      </a:lvl4pPr>
      <a:lvl5pPr marL="1828837" algn="l" defTabSz="914418" rtl="0" eaLnBrk="1" latinLnBrk="0" hangingPunct="1">
        <a:defRPr sz="1800" kern="1200">
          <a:solidFill>
            <a:schemeClr val="tx1"/>
          </a:solidFill>
          <a:latin typeface="+mn-lt"/>
          <a:ea typeface="+mn-ea"/>
          <a:cs typeface="+mn-cs"/>
        </a:defRPr>
      </a:lvl5pPr>
      <a:lvl6pPr marL="2286046" algn="l" defTabSz="914418" rtl="0" eaLnBrk="1" latinLnBrk="0" hangingPunct="1">
        <a:defRPr sz="1800" kern="1200">
          <a:solidFill>
            <a:schemeClr val="tx1"/>
          </a:solidFill>
          <a:latin typeface="+mn-lt"/>
          <a:ea typeface="+mn-ea"/>
          <a:cs typeface="+mn-cs"/>
        </a:defRPr>
      </a:lvl6pPr>
      <a:lvl7pPr marL="2743255" algn="l" defTabSz="914418" rtl="0" eaLnBrk="1" latinLnBrk="0" hangingPunct="1">
        <a:defRPr sz="1800" kern="1200">
          <a:solidFill>
            <a:schemeClr val="tx1"/>
          </a:solidFill>
          <a:latin typeface="+mn-lt"/>
          <a:ea typeface="+mn-ea"/>
          <a:cs typeface="+mn-cs"/>
        </a:defRPr>
      </a:lvl7pPr>
      <a:lvl8pPr marL="3200464" algn="l" defTabSz="914418" rtl="0" eaLnBrk="1" latinLnBrk="0" hangingPunct="1">
        <a:defRPr sz="1800" kern="1200">
          <a:solidFill>
            <a:schemeClr val="tx1"/>
          </a:solidFill>
          <a:latin typeface="+mn-lt"/>
          <a:ea typeface="+mn-ea"/>
          <a:cs typeface="+mn-cs"/>
        </a:defRPr>
      </a:lvl8pPr>
      <a:lvl9pPr marL="3657673" algn="l" defTabSz="914418"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svg"/><Relationship Id="rId18" Type="http://schemas.openxmlformats.org/officeDocument/2006/relationships/image" Target="../media/image46.png"/><Relationship Id="rId3" Type="http://schemas.openxmlformats.org/officeDocument/2006/relationships/image" Target="../media/image31.jpeg"/><Relationship Id="rId21" Type="http://schemas.openxmlformats.org/officeDocument/2006/relationships/image" Target="../media/image49.png"/><Relationship Id="rId7" Type="http://schemas.openxmlformats.org/officeDocument/2006/relationships/image" Target="../media/image35.svg"/><Relationship Id="rId12" Type="http://schemas.openxmlformats.org/officeDocument/2006/relationships/image" Target="../media/image40.png"/><Relationship Id="rId17" Type="http://schemas.openxmlformats.org/officeDocument/2006/relationships/image" Target="../media/image45.svg"/><Relationship Id="rId2" Type="http://schemas.openxmlformats.org/officeDocument/2006/relationships/notesSlide" Target="../notesSlides/notesSlide1.xml"/><Relationship Id="rId16" Type="http://schemas.openxmlformats.org/officeDocument/2006/relationships/image" Target="../media/image44.png"/><Relationship Id="rId20" Type="http://schemas.openxmlformats.org/officeDocument/2006/relationships/image" Target="../media/image48.png"/><Relationship Id="rId1" Type="http://schemas.openxmlformats.org/officeDocument/2006/relationships/slideLayout" Target="../slideLayouts/slideLayout44.xml"/><Relationship Id="rId6" Type="http://schemas.openxmlformats.org/officeDocument/2006/relationships/image" Target="../media/image34.png"/><Relationship Id="rId11" Type="http://schemas.openxmlformats.org/officeDocument/2006/relationships/image" Target="../media/image39.svg"/><Relationship Id="rId24" Type="http://schemas.openxmlformats.org/officeDocument/2006/relationships/image" Target="../media/image52.svg"/><Relationship Id="rId5" Type="http://schemas.openxmlformats.org/officeDocument/2006/relationships/image" Target="../media/image33.svg"/><Relationship Id="rId15" Type="http://schemas.openxmlformats.org/officeDocument/2006/relationships/image" Target="../media/image43.svg"/><Relationship Id="rId23" Type="http://schemas.openxmlformats.org/officeDocument/2006/relationships/image" Target="../media/image51.png"/><Relationship Id="rId10" Type="http://schemas.openxmlformats.org/officeDocument/2006/relationships/image" Target="../media/image38.png"/><Relationship Id="rId19" Type="http://schemas.openxmlformats.org/officeDocument/2006/relationships/image" Target="../media/image47.svg"/><Relationship Id="rId4" Type="http://schemas.openxmlformats.org/officeDocument/2006/relationships/image" Target="../media/image32.png"/><Relationship Id="rId9" Type="http://schemas.openxmlformats.org/officeDocument/2006/relationships/image" Target="../media/image37.svg"/><Relationship Id="rId14" Type="http://schemas.openxmlformats.org/officeDocument/2006/relationships/image" Target="../media/image42.png"/><Relationship Id="rId22" Type="http://schemas.openxmlformats.org/officeDocument/2006/relationships/image" Target="../media/image50.svg"/></Relationships>
</file>

<file path=ppt/slides/_rels/slide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7.xml.rels><?xml version="1.0" encoding="UTF-8" standalone="yes"?>
<Relationships xmlns="http://schemas.openxmlformats.org/package/2006/relationships"><Relationship Id="rId3" Type="http://schemas.openxmlformats.org/officeDocument/2006/relationships/hyperlink" Target="mailto:d.holley@uwtsd.ac.uk" TargetMode="External"/><Relationship Id="rId2" Type="http://schemas.openxmlformats.org/officeDocument/2006/relationships/hyperlink" Target="mailto:h.parry@uwtsd.ac.uk" TargetMode="External"/><Relationship Id="rId1" Type="http://schemas.openxmlformats.org/officeDocument/2006/relationships/slideLayout" Target="../slideLayouts/slideLayout18.xml"/><Relationship Id="rId5" Type="http://schemas.openxmlformats.org/officeDocument/2006/relationships/hyperlink" Target="mailto:e.moseley@uwtsd.ac.uk" TargetMode="External"/><Relationship Id="rId4" Type="http://schemas.openxmlformats.org/officeDocument/2006/relationships/hyperlink" Target="mailto:t.bourne@uwtsd.ac.uk"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hyperlink" Target="https://www.uwtsd.ac.uk/student-services/safeguarding/" TargetMode="External"/><Relationship Id="rId2" Type="http://schemas.openxmlformats.org/officeDocument/2006/relationships/hyperlink" Target="https://www.uwtsd.ac.uk/studentcharter/" TargetMode="External"/><Relationship Id="rId1" Type="http://schemas.openxmlformats.org/officeDocument/2006/relationships/slideLayout" Target="../slideLayouts/slideLayout18.xml"/><Relationship Id="rId4" Type="http://schemas.openxmlformats.org/officeDocument/2006/relationships/hyperlink" Target="https://www.uwtsd.ac.uk/student-services/safeguarding/prevent/"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uwtsd.ac.uk/library/student-essentials/referencing-handbooks/" TargetMode="External"/><Relationship Id="rId2" Type="http://schemas.openxmlformats.org/officeDocument/2006/relationships/hyperlink" Target="https://www.uwtsd.ac.uk/library/student-essentials/getting-started-guides/" TargetMode="External"/><Relationship Id="rId1" Type="http://schemas.openxmlformats.org/officeDocument/2006/relationships/slideLayout" Target="../slideLayouts/slideLayout18.xml"/><Relationship Id="rId4" Type="http://schemas.openxmlformats.org/officeDocument/2006/relationships/hyperlink" Target="https://jisc.potential.ly/signin"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hyperlink" Target="https://www.uwtsdunion.co.uk/voice/representatives/course-reps" TargetMode="Externa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aqh-chapters/en/chapter-list-en/Chapter_13_Student_Cases_Pages_228_265.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Mitigating_Circumstances_Policy_2022-23.pdf" TargetMode="External"/><Relationship Id="rId2" Type="http://schemas.openxmlformats.org/officeDocument/2006/relationships/hyperlink" Target="https://www.uwtsd.ac.uk/media/uwtsd-website/content-assets/documents/academic-office/misc-forms/Mitigating_Circumstances_Policy_2023-24.pdf" TargetMode="Externa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Academic_Misconduct_Policy.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aqh-chapters/en/chapter-list-en/Chapter_13_Student_Cases_Pages_228_265.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8" Type="http://schemas.openxmlformats.org/officeDocument/2006/relationships/hyperlink" Target="https://www.uwtsd.ac.uk/media/uwtsd-website/content-assets/documents/strategies-policies/its-acceptable-use-policy-29.07.19.pdf" TargetMode="External"/><Relationship Id="rId3" Type="http://schemas.openxmlformats.org/officeDocument/2006/relationships/hyperlink" Target="https://www.uwtsd.ac.uk/media/uwtsd-website/content-assets/documents/academic-office/misc-forms/Non-Academic_Misconduct_Policy_2022-23.pdf" TargetMode="External"/><Relationship Id="rId7" Type="http://schemas.openxmlformats.org/officeDocument/2006/relationships/hyperlink" Target="https://www.uwtsd.ac.uk/student-services/" TargetMode="External"/><Relationship Id="rId2" Type="http://schemas.openxmlformats.org/officeDocument/2006/relationships/image" Target="../media/image58.png"/><Relationship Id="rId1" Type="http://schemas.openxmlformats.org/officeDocument/2006/relationships/slideLayout" Target="../slideLayouts/slideLayout29.xml"/><Relationship Id="rId6" Type="http://schemas.openxmlformats.org/officeDocument/2006/relationships/hyperlink" Target="https://www.uwtsd.ac.uk/hwb/" TargetMode="External"/><Relationship Id="rId5" Type="http://schemas.openxmlformats.org/officeDocument/2006/relationships/hyperlink" Target="https://www.uwtsd.ac.uk/media/uwtsd-website/content-assets/documents/academic-office/misc-forms/Fitness_to_Practise_Policy_2022-23.pdf" TargetMode="External"/><Relationship Id="rId4" Type="http://schemas.openxmlformats.org/officeDocument/2006/relationships/hyperlink" Target="https://www.uwtsd.ac.uk/studentcharter/" TargetMode="External"/><Relationship Id="rId9" Type="http://schemas.openxmlformats.org/officeDocument/2006/relationships/hyperlink" Target="https://www.uwtsd.ac.uk/media/uwtsd-website/content-assets/documents/academic-office/misc-forms/Student-Smoke-Free-Policy.pdf"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mailto:Computing@uwtsd.ac.uk" TargetMode="Externa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8" Type="http://schemas.openxmlformats.org/officeDocument/2006/relationships/image" Target="../media/image59.png"/><Relationship Id="rId13" Type="http://schemas.openxmlformats.org/officeDocument/2006/relationships/image" Target="../media/image64.svg"/><Relationship Id="rId3" Type="http://schemas.openxmlformats.org/officeDocument/2006/relationships/hyperlink" Target="https://www.instagram.com/UWTSDComputing" TargetMode="External"/><Relationship Id="rId7" Type="http://schemas.openxmlformats.org/officeDocument/2006/relationships/hyperlink" Target="https://www.linkedin.com/company/uwtsd-computing/" TargetMode="External"/><Relationship Id="rId12" Type="http://schemas.openxmlformats.org/officeDocument/2006/relationships/image" Target="../media/image63.png"/><Relationship Id="rId17" Type="http://schemas.openxmlformats.org/officeDocument/2006/relationships/image" Target="../media/image68.png"/><Relationship Id="rId2" Type="http://schemas.openxmlformats.org/officeDocument/2006/relationships/hyperlink" Target="https://linktr.ee/UWTSDComputing" TargetMode="External"/><Relationship Id="rId16" Type="http://schemas.openxmlformats.org/officeDocument/2006/relationships/image" Target="../media/image67.png"/><Relationship Id="rId1" Type="http://schemas.openxmlformats.org/officeDocument/2006/relationships/slideLayout" Target="../slideLayouts/slideLayout18.xml"/><Relationship Id="rId6" Type="http://schemas.openxmlformats.org/officeDocument/2006/relationships/hyperlink" Target="https://uwtsdcomputing.blog/" TargetMode="External"/><Relationship Id="rId11" Type="http://schemas.openxmlformats.org/officeDocument/2006/relationships/image" Target="../media/image62.png"/><Relationship Id="rId5" Type="http://schemas.openxmlformats.org/officeDocument/2006/relationships/hyperlink" Target="https://x.com/UWTSDComputing" TargetMode="External"/><Relationship Id="rId15" Type="http://schemas.openxmlformats.org/officeDocument/2006/relationships/image" Target="../media/image66.png"/><Relationship Id="rId10" Type="http://schemas.openxmlformats.org/officeDocument/2006/relationships/image" Target="../media/image61.png"/><Relationship Id="rId4" Type="http://schemas.openxmlformats.org/officeDocument/2006/relationships/hyperlink" Target="https://www.facebook.com/UWTSDComputing" TargetMode="External"/><Relationship Id="rId9" Type="http://schemas.openxmlformats.org/officeDocument/2006/relationships/image" Target="../media/image60.png"/><Relationship Id="rId14" Type="http://schemas.openxmlformats.org/officeDocument/2006/relationships/image" Target="../media/image6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F148F23-39C1-0795-768C-8F1C07A8AC4F}"/>
              </a:ext>
            </a:extLst>
          </p:cNvPr>
          <p:cNvSpPr txBox="1">
            <a:spLocks noGrp="1"/>
          </p:cNvSpPr>
          <p:nvPr>
            <p:ph idx="1"/>
          </p:nvPr>
        </p:nvSpPr>
        <p:spPr>
          <a:xfrm>
            <a:off x="213366" y="1460642"/>
            <a:ext cx="6303344" cy="4115909"/>
          </a:xfrm>
          <a:prstGeom prst="rect">
            <a:avLst/>
          </a:prstGeom>
        </p:spPr>
        <p:txBody>
          <a:bodyPr vert="horz" wrap="square" lIns="91440" tIns="45720" rIns="91440" bIns="45720" rtlCol="0" anchor="t">
            <a:normAutofit fontScale="67500" lnSpcReduction="20000"/>
          </a:bodyPr>
          <a:lstStyle>
            <a:lvl1pPr algn="l" defTabSz="914400" rtl="0" eaLnBrk="1" latinLnBrk="0" hangingPunct="1">
              <a:lnSpc>
                <a:spcPct val="90000"/>
              </a:lnSpc>
              <a:spcBef>
                <a:spcPct val="0"/>
              </a:spcBef>
              <a:buNone/>
              <a:defRPr sz="3200" b="1" kern="1200">
                <a:solidFill>
                  <a:srgbClr val="255C7B"/>
                </a:solidFill>
                <a:latin typeface="+mj-lt"/>
                <a:ea typeface="+mj-ea"/>
                <a:cs typeface="+mj-cs"/>
              </a:defRPr>
            </a:lvl1pPr>
          </a:lstStyle>
          <a:p>
            <a:r>
              <a:rPr lang="en-GB" sz="6000" dirty="0">
                <a:solidFill>
                  <a:schemeClr val="bg1"/>
                </a:solidFill>
              </a:rPr>
              <a:t>BEng Ordnance, Munitions and Explosives</a:t>
            </a:r>
          </a:p>
          <a:p>
            <a:endParaRPr lang="en-GB" sz="6000" dirty="0">
              <a:solidFill>
                <a:schemeClr val="bg1"/>
              </a:solidFill>
            </a:endParaRPr>
          </a:p>
          <a:p>
            <a:r>
              <a:rPr lang="en-GB" sz="6000" dirty="0">
                <a:solidFill>
                  <a:schemeClr val="bg1"/>
                </a:solidFill>
              </a:rPr>
              <a:t>Applied Computing</a:t>
            </a:r>
            <a:br>
              <a:rPr lang="en-GB" dirty="0">
                <a:solidFill>
                  <a:schemeClr val="bg1"/>
                </a:solidFill>
              </a:rPr>
            </a:br>
            <a:endParaRPr lang="en-GB" dirty="0">
              <a:solidFill>
                <a:schemeClr val="bg1"/>
              </a:solidFill>
            </a:endParaRPr>
          </a:p>
          <a:p>
            <a:r>
              <a:rPr lang="en-GB" dirty="0">
                <a:solidFill>
                  <a:schemeClr val="bg1"/>
                </a:solidFill>
              </a:rPr>
              <a:t>Wales Institute of Science and Art (WISA)</a:t>
            </a:r>
            <a:br>
              <a:rPr lang="en-GB" dirty="0">
                <a:solidFill>
                  <a:schemeClr val="bg1"/>
                </a:solidFill>
              </a:rPr>
            </a:br>
            <a:endParaRPr lang="en-GB" dirty="0">
              <a:solidFill>
                <a:schemeClr val="bg1"/>
              </a:solidFill>
            </a:endParaRPr>
          </a:p>
          <a:p>
            <a:endParaRPr lang="en-GB" sz="4000" dirty="0">
              <a:solidFill>
                <a:schemeClr val="bg1"/>
              </a:solidFill>
            </a:endParaRPr>
          </a:p>
          <a:p>
            <a:r>
              <a:rPr lang="en-GB" sz="4700" dirty="0">
                <a:solidFill>
                  <a:schemeClr val="bg1"/>
                </a:solidFill>
              </a:rPr>
              <a:t>Year 4 and 5 Induction</a:t>
            </a:r>
            <a:br>
              <a:rPr lang="en-GB" sz="4700" dirty="0">
                <a:solidFill>
                  <a:schemeClr val="bg1"/>
                </a:solidFill>
              </a:rPr>
            </a:br>
            <a:br>
              <a:rPr lang="en-GB" sz="4000" dirty="0">
                <a:solidFill>
                  <a:schemeClr val="bg1"/>
                </a:solidFill>
              </a:rPr>
            </a:br>
            <a:br>
              <a:rPr lang="en-GB" sz="4000" dirty="0">
                <a:solidFill>
                  <a:schemeClr val="bg1"/>
                </a:solidFill>
              </a:rPr>
            </a:br>
            <a:r>
              <a:rPr lang="en-GB" sz="4000" dirty="0">
                <a:solidFill>
                  <a:schemeClr val="bg1"/>
                </a:solidFill>
              </a:rPr>
              <a:t> </a:t>
            </a:r>
            <a:endParaRPr lang="en-GB" sz="4800" dirty="0">
              <a:solidFill>
                <a:schemeClr val="bg1"/>
              </a:solidFill>
            </a:endParaRPr>
          </a:p>
        </p:txBody>
      </p:sp>
    </p:spTree>
    <p:extLst>
      <p:ext uri="{BB962C8B-B14F-4D97-AF65-F5344CB8AC3E}">
        <p14:creationId xmlns:p14="http://schemas.microsoft.com/office/powerpoint/2010/main" val="4059142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EAA2791-F2FB-9AB3-D976-913FBBBCF997}"/>
              </a:ext>
            </a:extLst>
          </p:cNvPr>
          <p:cNvSpPr txBox="1"/>
          <p:nvPr/>
        </p:nvSpPr>
        <p:spPr>
          <a:xfrm>
            <a:off x="5894962" y="479493"/>
            <a:ext cx="5458838" cy="1325563"/>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400" b="0" i="0" u="none" strike="noStrike" kern="1200" cap="none" spc="0" normalizeH="0" baseline="0" noProof="0">
                <a:ln>
                  <a:noFill/>
                </a:ln>
                <a:solidFill>
                  <a:prstClr val="black"/>
                </a:solidFill>
                <a:effectLst/>
                <a:uLnTx/>
                <a:uFillTx/>
                <a:latin typeface="Calibri Light" panose="020F0302020204030204"/>
                <a:ea typeface="+mn-ea"/>
                <a:cs typeface="+mn-cs"/>
              </a:rPr>
              <a:t>Parish Notices</a:t>
            </a:r>
          </a:p>
        </p:txBody>
      </p:sp>
      <p:sp>
        <p:nvSpPr>
          <p:cNvPr id="17" name="Freeform: Shape 1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Diagram&#10;&#10;Description automatically generated">
            <a:extLst>
              <a:ext uri="{FF2B5EF4-FFF2-40B4-BE49-F238E27FC236}">
                <a16:creationId xmlns:a16="http://schemas.microsoft.com/office/drawing/2014/main" id="{A6BBA86C-9803-475D-A5E8-B106051A2AC7}"/>
              </a:ext>
            </a:extLst>
          </p:cNvPr>
          <p:cNvPicPr>
            <a:picLocks noChangeAspect="1"/>
          </p:cNvPicPr>
          <p:nvPr/>
        </p:nvPicPr>
        <p:blipFill>
          <a:blip r:embed="rId2"/>
          <a:stretch>
            <a:fillRect/>
          </a:stretch>
        </p:blipFill>
        <p:spPr>
          <a:xfrm>
            <a:off x="910589" y="511293"/>
            <a:ext cx="4362566"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 name="Content Placeholder 2">
            <a:extLst>
              <a:ext uri="{FF2B5EF4-FFF2-40B4-BE49-F238E27FC236}">
                <a16:creationId xmlns:a16="http://schemas.microsoft.com/office/drawing/2014/main" id="{C1B5029E-02F0-8860-B4E8-CD32D36BBAB0}"/>
              </a:ext>
            </a:extLst>
          </p:cNvPr>
          <p:cNvSpPr txBox="1">
            <a:spLocks/>
          </p:cNvSpPr>
          <p:nvPr/>
        </p:nvSpPr>
        <p:spPr>
          <a:xfrm>
            <a:off x="5894962" y="1984443"/>
            <a:ext cx="5458838" cy="4192520"/>
          </a:xfrm>
          <a:prstGeom prst="rect">
            <a:avLst/>
          </a:prstGeom>
        </p:spPr>
        <p:txBody>
          <a:bodyPr vert="horz" lIns="91440" tIns="45720" rIns="91440" bIns="45720" rtlCol="0" anchorCtr="0">
            <a:normAutofit/>
          </a:bodyPr>
          <a:lstStyle>
            <a:lvl1pPr marL="0" indent="0" algn="ctr" defTabSz="914400" rtl="0" eaLnBrk="1" latinLnBrk="0" hangingPunct="1">
              <a:lnSpc>
                <a:spcPct val="90000"/>
              </a:lnSpc>
              <a:spcBef>
                <a:spcPts val="1000"/>
              </a:spcBef>
              <a:buFont typeface="Arial" panose="020B0604020202020204" pitchFamily="34" charset="0"/>
              <a:buNone/>
              <a:defRPr sz="2800" kern="1200">
                <a:solidFill>
                  <a:schemeClr val="tx1">
                    <a:tint val="75000"/>
                  </a:schemeClr>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40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Is everyone on OME in this room?</a:t>
            </a: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Actions on the event of a fire alarm</a:t>
            </a: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dirty="0">
                <a:solidFill>
                  <a:prstClr val="black"/>
                </a:solidFill>
                <a:latin typeface="Calibri" panose="020F0502020204030204"/>
              </a:rPr>
              <a:t>Refreshments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Toilets </a:t>
            </a: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5005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C6AE-E838-71FE-58EB-6D3DDBFF80CA}"/>
              </a:ext>
            </a:extLst>
          </p:cNvPr>
          <p:cNvSpPr>
            <a:spLocks noGrp="1"/>
          </p:cNvSpPr>
          <p:nvPr>
            <p:ph type="title"/>
          </p:nvPr>
        </p:nvSpPr>
        <p:spPr>
          <a:xfrm>
            <a:off x="3234320" y="249423"/>
            <a:ext cx="5889868" cy="691303"/>
          </a:xfrm>
        </p:spPr>
        <p:txBody>
          <a:bodyPr>
            <a:noAutofit/>
          </a:bodyPr>
          <a:lstStyle/>
          <a:p>
            <a:r>
              <a:rPr lang="en-GB" sz="3600" b="1" dirty="0">
                <a:solidFill>
                  <a:schemeClr val="tx1"/>
                </a:solidFill>
              </a:rPr>
              <a:t>OME Programme Core Team </a:t>
            </a:r>
          </a:p>
        </p:txBody>
      </p:sp>
      <p:sp>
        <p:nvSpPr>
          <p:cNvPr id="4" name="Content Placeholder 2">
            <a:extLst>
              <a:ext uri="{FF2B5EF4-FFF2-40B4-BE49-F238E27FC236}">
                <a16:creationId xmlns:a16="http://schemas.microsoft.com/office/drawing/2014/main" id="{51AD5FBF-2F87-C0D6-A500-46381FB888D4}"/>
              </a:ext>
            </a:extLst>
          </p:cNvPr>
          <p:cNvSpPr txBox="1">
            <a:spLocks/>
          </p:cNvSpPr>
          <p:nvPr/>
        </p:nvSpPr>
        <p:spPr>
          <a:xfrm>
            <a:off x="292608" y="1268260"/>
            <a:ext cx="5803392" cy="4321479"/>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u="sng" dirty="0">
                <a:solidFill>
                  <a:schemeClr val="tx1"/>
                </a:solidFill>
              </a:rPr>
              <a:t>Academic Staff </a:t>
            </a:r>
            <a:r>
              <a:rPr lang="en-GB" sz="2400" b="1" dirty="0">
                <a:solidFill>
                  <a:schemeClr val="tx1"/>
                </a:solidFill>
              </a:rPr>
              <a:t> </a:t>
            </a:r>
          </a:p>
          <a:p>
            <a:r>
              <a:rPr lang="en-GB" sz="2400" b="1" dirty="0">
                <a:solidFill>
                  <a:schemeClr val="tx1"/>
                </a:solidFill>
              </a:rPr>
              <a:t>Dr </a:t>
            </a:r>
            <a:r>
              <a:rPr lang="en-GB" sz="2400" b="1" dirty="0" err="1">
                <a:solidFill>
                  <a:schemeClr val="tx1"/>
                </a:solidFill>
              </a:rPr>
              <a:t>Ewa</a:t>
            </a:r>
            <a:r>
              <a:rPr lang="en-GB" sz="2400" b="1" dirty="0">
                <a:solidFill>
                  <a:schemeClr val="tx1"/>
                </a:solidFill>
              </a:rPr>
              <a:t> </a:t>
            </a:r>
            <a:r>
              <a:rPr lang="en-GB" sz="2400" b="1" dirty="0" err="1">
                <a:solidFill>
                  <a:schemeClr val="tx1"/>
                </a:solidFill>
              </a:rPr>
              <a:t>Kazimierska</a:t>
            </a:r>
            <a:r>
              <a:rPr lang="en-GB" sz="2400" b="1" dirty="0">
                <a:solidFill>
                  <a:schemeClr val="tx1"/>
                </a:solidFill>
              </a:rPr>
              <a:t>, Programme Manager</a:t>
            </a:r>
          </a:p>
          <a:p>
            <a:r>
              <a:rPr lang="en-GB" sz="2400" b="1" dirty="0">
                <a:solidFill>
                  <a:schemeClr val="tx1"/>
                </a:solidFill>
              </a:rPr>
              <a:t>Dr Jenni Steen, Lecturer and Major Project</a:t>
            </a:r>
          </a:p>
          <a:p>
            <a:r>
              <a:rPr lang="en-GB" sz="2400" b="1" dirty="0">
                <a:solidFill>
                  <a:schemeClr val="tx1"/>
                </a:solidFill>
              </a:rPr>
              <a:t>Prof Kelvin Donne, Lecturer (PT)</a:t>
            </a:r>
          </a:p>
          <a:p>
            <a:r>
              <a:rPr lang="en-GB" sz="2400" b="1" dirty="0">
                <a:solidFill>
                  <a:schemeClr val="tx1"/>
                </a:solidFill>
              </a:rPr>
              <a:t>Mr David Holley, Lecturer and Group Project</a:t>
            </a:r>
          </a:p>
          <a:p>
            <a:endParaRPr lang="en-GB" sz="2400" b="1" dirty="0">
              <a:solidFill>
                <a:schemeClr val="tx1"/>
              </a:solidFill>
            </a:endParaRPr>
          </a:p>
          <a:p>
            <a:r>
              <a:rPr lang="en-GB" sz="2400" b="1" dirty="0">
                <a:solidFill>
                  <a:schemeClr val="tx1"/>
                </a:solidFill>
              </a:rPr>
              <a:t>Dr Mark Broadhead, Senior OME Technician</a:t>
            </a:r>
          </a:p>
          <a:p>
            <a:pPr marL="0" indent="0">
              <a:buNone/>
            </a:pPr>
            <a:endParaRPr lang="en-GB" sz="2400" b="1" dirty="0">
              <a:solidFill>
                <a:schemeClr val="tx1"/>
              </a:solidFill>
            </a:endParaRPr>
          </a:p>
          <a:p>
            <a:pPr marL="0" indent="0">
              <a:buNone/>
            </a:pPr>
            <a:r>
              <a:rPr lang="en-GB" sz="2400" b="1" u="sng" dirty="0">
                <a:solidFill>
                  <a:schemeClr val="tx1"/>
                </a:solidFill>
              </a:rPr>
              <a:t>Professional OME Services and Contracts</a:t>
            </a:r>
          </a:p>
          <a:p>
            <a:r>
              <a:rPr lang="en-GB" sz="2400" b="1" dirty="0">
                <a:solidFill>
                  <a:schemeClr val="tx1"/>
                </a:solidFill>
              </a:rPr>
              <a:t>D Gareth Collett, Executive Director HSCA </a:t>
            </a:r>
          </a:p>
          <a:p>
            <a:endParaRPr lang="en-GB" sz="1800" b="1" dirty="0">
              <a:solidFill>
                <a:schemeClr val="tx1"/>
              </a:solidFill>
            </a:endParaRPr>
          </a:p>
        </p:txBody>
      </p:sp>
      <p:sp>
        <p:nvSpPr>
          <p:cNvPr id="5" name="Content Placeholder 2">
            <a:extLst>
              <a:ext uri="{FF2B5EF4-FFF2-40B4-BE49-F238E27FC236}">
                <a16:creationId xmlns:a16="http://schemas.microsoft.com/office/drawing/2014/main" id="{8191B2A4-971C-4C74-349D-87213510353B}"/>
              </a:ext>
            </a:extLst>
          </p:cNvPr>
          <p:cNvSpPr txBox="1">
            <a:spLocks/>
          </p:cNvSpPr>
          <p:nvPr/>
        </p:nvSpPr>
        <p:spPr>
          <a:xfrm>
            <a:off x="6348984" y="1268260"/>
            <a:ext cx="5550408" cy="4083485"/>
          </a:xfrm>
          <a:prstGeom prst="rect">
            <a:avLst/>
          </a:prstGeom>
        </p:spPr>
        <p:txBody>
          <a:bodyPr vert="horz" wrap="none" lIns="0" tIns="0" rIns="0" bIns="0" rtlCol="0" anchor="t"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sng" strike="noStrike" kern="1200" cap="none" spc="0" normalizeH="0" baseline="0" noProof="0" dirty="0">
                <a:ln>
                  <a:noFill/>
                </a:ln>
                <a:solidFill>
                  <a:schemeClr val="tx1"/>
                </a:solidFill>
                <a:effectLst/>
                <a:uLnTx/>
                <a:uFillTx/>
                <a:ea typeface="+mn-ea"/>
                <a:cs typeface="+mn-cs"/>
              </a:rPr>
              <a:t>Apprenticeship Unit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Mr </a:t>
            </a:r>
            <a:r>
              <a:rPr lang="en-GB" sz="2200" b="1" dirty="0">
                <a:solidFill>
                  <a:schemeClr val="tx1"/>
                </a:solidFill>
              </a:rPr>
              <a:t>Carl Thomas</a:t>
            </a:r>
            <a:r>
              <a:rPr kumimoji="0" lang="en-GB" sz="2200" b="1" i="0" u="none" strike="noStrike" kern="1200" cap="none" spc="0" normalizeH="0" baseline="0" noProof="0" dirty="0">
                <a:ln>
                  <a:noFill/>
                </a:ln>
                <a:solidFill>
                  <a:schemeClr val="tx1"/>
                </a:solidFill>
                <a:effectLst/>
                <a:uLnTx/>
                <a:uFillTx/>
                <a:ea typeface="+mn-ea"/>
                <a:cs typeface="+mn-cs"/>
              </a:rPr>
              <a:t>, OME ALO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Mr Dave Holley, OME ALO &amp; Lecturer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Mr Tony </a:t>
            </a:r>
            <a:r>
              <a:rPr kumimoji="0" lang="en-GB" sz="2200" b="1" i="0" u="none" strike="noStrike" kern="1200" cap="none" spc="0" normalizeH="0" baseline="0" noProof="0" dirty="0" err="1">
                <a:ln>
                  <a:noFill/>
                </a:ln>
                <a:solidFill>
                  <a:schemeClr val="tx1"/>
                </a:solidFill>
                <a:effectLst/>
                <a:uLnTx/>
                <a:uFillTx/>
                <a:ea typeface="+mn-ea"/>
                <a:cs typeface="+mn-cs"/>
              </a:rPr>
              <a:t>Bourne</a:t>
            </a:r>
            <a:r>
              <a:rPr kumimoji="0" lang="en-GB" sz="2200" b="1" i="0" u="none" strike="noStrike" kern="1200" cap="none" spc="0" normalizeH="0" baseline="0" noProof="0" dirty="0">
                <a:ln>
                  <a:noFill/>
                </a:ln>
                <a:solidFill>
                  <a:schemeClr val="tx1"/>
                </a:solidFill>
                <a:effectLst/>
                <a:uLnTx/>
                <a:uFillTx/>
                <a:ea typeface="+mn-ea"/>
                <a:cs typeface="+mn-cs"/>
              </a:rPr>
              <a:t>, OME ALO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1" u="none" strike="noStrike" kern="1200" cap="none" spc="0" normalizeH="0" baseline="0" noProof="0" dirty="0">
                <a:ln>
                  <a:noFill/>
                </a:ln>
                <a:solidFill>
                  <a:schemeClr val="tx1"/>
                </a:solidFill>
                <a:effectLst/>
                <a:uLnTx/>
                <a:uFillTx/>
                <a:ea typeface="+mn-ea"/>
                <a:cs typeface="+mn-cs"/>
              </a:rPr>
              <a:t>Ms Emma Moseley, OME ALO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200" b="1" i="0" u="none" strike="noStrike" kern="1200" cap="none" spc="0" normalizeH="0" baseline="0" noProof="0" dirty="0">
              <a:ln>
                <a:noFill/>
              </a:ln>
              <a:solidFill>
                <a:schemeClr val="tx1"/>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Mr Matthew Wicker, Head of Apprenticeship</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 Unit</a:t>
            </a:r>
          </a:p>
          <a:p>
            <a:pPr>
              <a:defRPr/>
            </a:pPr>
            <a:endParaRPr lang="en-GB" sz="2000" b="1" dirty="0">
              <a:solidFill>
                <a:schemeClr val="tx1"/>
              </a:solidFill>
            </a:endParaRPr>
          </a:p>
          <a:p>
            <a:pPr>
              <a:defRPr/>
            </a:pPr>
            <a:r>
              <a:rPr lang="en-GB" sz="2200" b="1" dirty="0">
                <a:solidFill>
                  <a:schemeClr val="tx1"/>
                </a:solidFill>
              </a:rPr>
              <a:t>Dr Kapilan Radhakrishnan, Academic Director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200" b="1" i="0" u="none" strike="noStrike" kern="1200" cap="none" spc="0" normalizeH="0" baseline="0" noProof="0" dirty="0">
              <a:ln>
                <a:noFill/>
              </a:ln>
              <a:solidFill>
                <a:schemeClr val="tx1"/>
              </a:solidFill>
              <a:effectLst/>
              <a:uLnTx/>
              <a:uFillTx/>
              <a:ea typeface="+mn-ea"/>
              <a:cs typeface="+mn-cs"/>
            </a:endParaRPr>
          </a:p>
        </p:txBody>
      </p:sp>
    </p:spTree>
    <p:extLst>
      <p:ext uri="{BB962C8B-B14F-4D97-AF65-F5344CB8AC3E}">
        <p14:creationId xmlns:p14="http://schemas.microsoft.com/office/powerpoint/2010/main" val="2529168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1">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7" rtl="0" eaLnBrk="1" fontAlgn="auto" latinLnBrk="0" hangingPunct="1">
              <a:lnSpc>
                <a:spcPct val="100000"/>
              </a:lnSpc>
              <a:spcBef>
                <a:spcPts val="0"/>
              </a:spcBef>
              <a:spcAft>
                <a:spcPts val="0"/>
              </a:spcAft>
              <a:buClrTx/>
              <a:buSzTx/>
              <a:buFontTx/>
              <a:buNone/>
              <a:tabLst/>
              <a:defRPr/>
            </a:pPr>
            <a:endParaRPr kumimoji="0" lang="en-US" sz="2117"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7" name="Main graphic"/>
          <p:cNvPicPr/>
          <p:nvPr/>
        </p:nvPicPr>
        <p:blipFill>
          <a:blip r:embed="rId3" cstate="email">
            <a:extLst>
              <a:ext uri="{28A0092B-C50C-407E-A947-70E740481C1C}">
                <a14:useLocalDpi xmlns:a14="http://schemas.microsoft.com/office/drawing/2010/main"/>
              </a:ext>
            </a:extLst>
          </a:blip>
          <a:stretch/>
        </p:blipFill>
        <p:spPr>
          <a:xfrm>
            <a:off x="2755191" y="890063"/>
            <a:ext cx="7219999" cy="2912414"/>
          </a:xfrm>
          <a:prstGeom prst="rect">
            <a:avLst/>
          </a:prstGeom>
        </p:spPr>
      </p:pic>
      <p:sp>
        <p:nvSpPr>
          <p:cNvPr id="2" name="TextBox 1">
            <a:extLst>
              <a:ext uri="{FF2B5EF4-FFF2-40B4-BE49-F238E27FC236}">
                <a16:creationId xmlns:a16="http://schemas.microsoft.com/office/drawing/2014/main" id="{01DF7B17-A5A1-4A64-0EC2-CBF3865128EE}"/>
              </a:ext>
            </a:extLst>
          </p:cNvPr>
          <p:cNvSpPr txBox="1"/>
          <p:nvPr/>
        </p:nvSpPr>
        <p:spPr>
          <a:xfrm>
            <a:off x="447102" y="115802"/>
            <a:ext cx="5918088" cy="3754874"/>
          </a:xfrm>
          <a:prstGeom prst="rect">
            <a:avLst/>
          </a:prstGeom>
          <a:noFill/>
        </p:spPr>
        <p:txBody>
          <a:bodyPr wrap="squar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The Foundation:</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4005 – Principles of Systems Engineering</a:t>
            </a:r>
            <a:endParaRPr lang="en-US" sz="1400" b="1" dirty="0">
              <a:solidFill>
                <a:prstClr val="black"/>
              </a:solidFill>
              <a:latin typeface="Calibri" panose="020F0502020204030204"/>
            </a:endParaRP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4007 – Physics OME</a:t>
            </a:r>
          </a:p>
          <a:p>
            <a:pPr defTabSz="914357">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4008 – Mathematics.  </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4010 – Study Skills</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4011 – Chemistry OME</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4018 – Fundamentals of Electronics</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4019 – Principles of OME</a:t>
            </a:r>
          </a:p>
          <a:p>
            <a:pPr marL="0" marR="0" lvl="0" indent="0" algn="l" defTabSz="914357" rtl="0" eaLnBrk="1" fontAlgn="auto" latinLnBrk="0" hangingPunct="1">
              <a:lnSpc>
                <a:spcPct val="100000"/>
              </a:lnSpc>
              <a:spcBef>
                <a:spcPts val="0"/>
              </a:spcBef>
              <a:spcAft>
                <a:spcPts val="0"/>
              </a:spcAft>
              <a:buClrTx/>
              <a:buSzTx/>
              <a:buFontTx/>
              <a:buNone/>
              <a:tabLst/>
              <a:defRPr/>
            </a:pPr>
            <a:r>
              <a:rPr lang="en-US" sz="1400" b="1" dirty="0">
                <a:solidFill>
                  <a:srgbClr val="FF0000"/>
                </a:solidFill>
                <a:latin typeface="Calibri" panose="020F0502020204030204"/>
              </a:rPr>
              <a:t>ACDA 4020 – Human Factors in High Hazard</a:t>
            </a:r>
            <a:endParaRPr kumimoji="0" lang="en-US" sz="1400" b="1"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lang="en-US" sz="1400" b="1" dirty="0">
              <a:solidFill>
                <a:prstClr val="black"/>
              </a:solidFill>
              <a:latin typeface="Calibri" panose="020F0502020204030204"/>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t>Understand:</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t>ACCA 6020 – OME Major Project</a:t>
            </a: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Graphic 3" descr="Factory with solid fill">
            <a:extLst>
              <a:ext uri="{FF2B5EF4-FFF2-40B4-BE49-F238E27FC236}">
                <a16:creationId xmlns:a16="http://schemas.microsoft.com/office/drawing/2014/main" id="{1334C709-8A41-D8DB-4671-CE639E6C2F4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8005" y="5900190"/>
            <a:ext cx="914400" cy="914400"/>
          </a:xfrm>
          <a:prstGeom prst="rect">
            <a:avLst/>
          </a:prstGeom>
        </p:spPr>
      </p:pic>
      <p:pic>
        <p:nvPicPr>
          <p:cNvPr id="6" name="Graphic 5" descr="Truck with solid fill">
            <a:extLst>
              <a:ext uri="{FF2B5EF4-FFF2-40B4-BE49-F238E27FC236}">
                <a16:creationId xmlns:a16="http://schemas.microsoft.com/office/drawing/2014/main" id="{354E43B6-31C6-6126-E8C3-9DAE74D021F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40070" y="5160168"/>
            <a:ext cx="914400" cy="914400"/>
          </a:xfrm>
          <a:prstGeom prst="rect">
            <a:avLst/>
          </a:prstGeom>
        </p:spPr>
      </p:pic>
      <p:pic>
        <p:nvPicPr>
          <p:cNvPr id="8" name="Graphic 7" descr="Warehouse with solid fill">
            <a:extLst>
              <a:ext uri="{FF2B5EF4-FFF2-40B4-BE49-F238E27FC236}">
                <a16:creationId xmlns:a16="http://schemas.microsoft.com/office/drawing/2014/main" id="{C5E926D3-194B-C337-C5A6-CB88ABD09CF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99284" y="5814305"/>
            <a:ext cx="914400" cy="914400"/>
          </a:xfrm>
          <a:prstGeom prst="rect">
            <a:avLst/>
          </a:prstGeom>
        </p:spPr>
      </p:pic>
      <p:pic>
        <p:nvPicPr>
          <p:cNvPr id="10" name="Graphic 9" descr="Soldier female outline">
            <a:extLst>
              <a:ext uri="{FF2B5EF4-FFF2-40B4-BE49-F238E27FC236}">
                <a16:creationId xmlns:a16="http://schemas.microsoft.com/office/drawing/2014/main" id="{8776D920-0EA8-2146-78E8-48350721851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3446" y="4442705"/>
            <a:ext cx="914400" cy="914400"/>
          </a:xfrm>
          <a:prstGeom prst="rect">
            <a:avLst/>
          </a:prstGeom>
        </p:spPr>
      </p:pic>
      <p:pic>
        <p:nvPicPr>
          <p:cNvPr id="12" name="Graphic 11" descr="Partial sun outline">
            <a:extLst>
              <a:ext uri="{FF2B5EF4-FFF2-40B4-BE49-F238E27FC236}">
                <a16:creationId xmlns:a16="http://schemas.microsoft.com/office/drawing/2014/main" id="{C80E3F3C-32EF-1DAA-14EE-49B222EEE22D}"/>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155906" y="4373855"/>
            <a:ext cx="914400" cy="914400"/>
          </a:xfrm>
          <a:prstGeom prst="rect">
            <a:avLst/>
          </a:prstGeom>
        </p:spPr>
      </p:pic>
      <p:pic>
        <p:nvPicPr>
          <p:cNvPr id="14" name="Graphic 13" descr="Gavel with solid fill">
            <a:extLst>
              <a:ext uri="{FF2B5EF4-FFF2-40B4-BE49-F238E27FC236}">
                <a16:creationId xmlns:a16="http://schemas.microsoft.com/office/drawing/2014/main" id="{8B2B5737-D9D1-2E27-6F56-E618B5E35042}"/>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2124318" y="4374161"/>
            <a:ext cx="914400" cy="914400"/>
          </a:xfrm>
          <a:prstGeom prst="rect">
            <a:avLst/>
          </a:prstGeom>
        </p:spPr>
      </p:pic>
      <p:sp>
        <p:nvSpPr>
          <p:cNvPr id="15" name="TextBox 14">
            <a:extLst>
              <a:ext uri="{FF2B5EF4-FFF2-40B4-BE49-F238E27FC236}">
                <a16:creationId xmlns:a16="http://schemas.microsoft.com/office/drawing/2014/main" id="{D694ADAD-EB26-7F7A-8194-75E1414199D6}"/>
              </a:ext>
            </a:extLst>
          </p:cNvPr>
          <p:cNvSpPr txBox="1"/>
          <p:nvPr/>
        </p:nvSpPr>
        <p:spPr>
          <a:xfrm>
            <a:off x="1436477" y="3384880"/>
            <a:ext cx="1480983" cy="307777"/>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ACDC 5009 - EMR</a:t>
            </a:r>
          </a:p>
        </p:txBody>
      </p:sp>
      <p:sp>
        <p:nvSpPr>
          <p:cNvPr id="18" name="Right Brace 17">
            <a:extLst>
              <a:ext uri="{FF2B5EF4-FFF2-40B4-BE49-F238E27FC236}">
                <a16:creationId xmlns:a16="http://schemas.microsoft.com/office/drawing/2014/main" id="{C7EF9BF2-77CA-3004-7964-F654D9D48129}"/>
              </a:ext>
            </a:extLst>
          </p:cNvPr>
          <p:cNvSpPr/>
          <p:nvPr/>
        </p:nvSpPr>
        <p:spPr>
          <a:xfrm rot="15073393">
            <a:off x="5137475" y="-1818717"/>
            <a:ext cx="892252" cy="6550245"/>
          </a:xfrm>
          <a:prstGeom prst="rightBrace">
            <a:avLst>
              <a:gd name="adj1" fmla="val 52850"/>
              <a:gd name="adj2" fmla="val 50000"/>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357" rtl="0" eaLnBrk="1" fontAlgn="auto" latinLnBrk="0" hangingPunct="1">
              <a:lnSpc>
                <a:spcPct val="100000"/>
              </a:lnSpc>
              <a:spcBef>
                <a:spcPts val="0"/>
              </a:spcBef>
              <a:spcAft>
                <a:spcPts val="0"/>
              </a:spcAft>
              <a:buClrTx/>
              <a:buSzTx/>
              <a:buFontTx/>
              <a:buNone/>
              <a:tabLst/>
              <a:defRPr/>
            </a:pPr>
            <a:endParaRPr kumimoji="0" lang="en-US" sz="2117"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0" name="Graphic 19" descr="Illustrator with solid fill">
            <a:extLst>
              <a:ext uri="{FF2B5EF4-FFF2-40B4-BE49-F238E27FC236}">
                <a16:creationId xmlns:a16="http://schemas.microsoft.com/office/drawing/2014/main" id="{F694435F-B3FA-175A-3B29-878146B3FC23}"/>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7108375" y="5754778"/>
            <a:ext cx="914400" cy="914400"/>
          </a:xfrm>
          <a:prstGeom prst="rect">
            <a:avLst/>
          </a:prstGeom>
        </p:spPr>
      </p:pic>
      <p:sp>
        <p:nvSpPr>
          <p:cNvPr id="21" name="TextBox 20">
            <a:extLst>
              <a:ext uri="{FF2B5EF4-FFF2-40B4-BE49-F238E27FC236}">
                <a16:creationId xmlns:a16="http://schemas.microsoft.com/office/drawing/2014/main" id="{D9BACBAC-E448-79F2-3F01-201C113A973D}"/>
              </a:ext>
            </a:extLst>
          </p:cNvPr>
          <p:cNvSpPr txBox="1"/>
          <p:nvPr/>
        </p:nvSpPr>
        <p:spPr>
          <a:xfrm>
            <a:off x="8120321" y="5865796"/>
            <a:ext cx="3319627" cy="523220"/>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5007 – Computer Aided Engineering</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6021 – Data Capture &amp; Evaluation</a:t>
            </a:r>
          </a:p>
        </p:txBody>
      </p:sp>
      <p:sp>
        <p:nvSpPr>
          <p:cNvPr id="22" name="TextBox 21">
            <a:extLst>
              <a:ext uri="{FF2B5EF4-FFF2-40B4-BE49-F238E27FC236}">
                <a16:creationId xmlns:a16="http://schemas.microsoft.com/office/drawing/2014/main" id="{8BAFC00A-0270-A705-0CAD-B5360F615920}"/>
              </a:ext>
            </a:extLst>
          </p:cNvPr>
          <p:cNvSpPr txBox="1"/>
          <p:nvPr/>
        </p:nvSpPr>
        <p:spPr>
          <a:xfrm>
            <a:off x="2339181" y="5470411"/>
            <a:ext cx="4617084" cy="1600438"/>
          </a:xfrm>
          <a:prstGeom prst="rect">
            <a:avLst/>
          </a:prstGeom>
          <a:noFill/>
        </p:spPr>
        <p:txBody>
          <a:bodyPr wrap="squar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5013 – Safety &amp; Hazard Assessment</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5021 – Systems Engineering</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5022 – Group Project</a:t>
            </a:r>
          </a:p>
          <a:p>
            <a:pPr marL="0" marR="0" lvl="0" indent="0" algn="l" defTabSz="914357" rtl="0" eaLnBrk="1" fontAlgn="auto" latinLnBrk="0" hangingPunct="1">
              <a:lnSpc>
                <a:spcPct val="100000"/>
              </a:lnSpc>
              <a:spcBef>
                <a:spcPts val="0"/>
              </a:spcBef>
              <a:spcAft>
                <a:spcPts val="0"/>
              </a:spcAft>
              <a:buClrTx/>
              <a:buSzTx/>
              <a:buFontTx/>
              <a:buNone/>
              <a:tabLst/>
              <a:defRPr/>
            </a:pPr>
            <a:r>
              <a:rPr lang="en-US" sz="1400" b="1" dirty="0">
                <a:solidFill>
                  <a:srgbClr val="FF0000"/>
                </a:solidFill>
                <a:latin typeface="Calibri" panose="020F0502020204030204"/>
              </a:rPr>
              <a:t>ACDA 5023 – Nuclear Safety</a:t>
            </a:r>
            <a:endParaRPr kumimoji="0" lang="en-US" sz="1400" b="1"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r>
              <a:rPr lang="en-US" sz="1400" b="1" dirty="0">
                <a:solidFill>
                  <a:srgbClr val="FF0000"/>
                </a:solidFill>
                <a:latin typeface="Calibri" panose="020F0502020204030204"/>
              </a:rPr>
              <a:t>ACDA 5024 – Technical Authoring</a:t>
            </a:r>
            <a:endParaRPr kumimoji="0" lang="en-US" sz="1400" b="1"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6022 – OME Safety Management &amp; Legislation</a:t>
            </a: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CE9C7213-ED70-0DA6-7A2D-F283DF7E007F}"/>
              </a:ext>
            </a:extLst>
          </p:cNvPr>
          <p:cNvSpPr txBox="1"/>
          <p:nvPr/>
        </p:nvSpPr>
        <p:spPr>
          <a:xfrm>
            <a:off x="1443592" y="3636018"/>
            <a:ext cx="3692580" cy="523220"/>
          </a:xfrm>
          <a:prstGeom prst="rect">
            <a:avLst/>
          </a:prstGeom>
          <a:noFill/>
        </p:spPr>
        <p:txBody>
          <a:bodyPr wrap="squar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5011 –</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Instrumentation &amp; Control</a:t>
            </a:r>
          </a:p>
        </p:txBody>
      </p:sp>
      <p:sp>
        <p:nvSpPr>
          <p:cNvPr id="24" name="TextBox 23">
            <a:extLst>
              <a:ext uri="{FF2B5EF4-FFF2-40B4-BE49-F238E27FC236}">
                <a16:creationId xmlns:a16="http://schemas.microsoft.com/office/drawing/2014/main" id="{6B4B00B1-CD15-3821-570A-0D965123613E}"/>
              </a:ext>
            </a:extLst>
          </p:cNvPr>
          <p:cNvSpPr txBox="1"/>
          <p:nvPr/>
        </p:nvSpPr>
        <p:spPr>
          <a:xfrm>
            <a:off x="10018233" y="1096389"/>
            <a:ext cx="2156681" cy="523220"/>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5011 – </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Instrumentation &amp; Control</a:t>
            </a:r>
          </a:p>
        </p:txBody>
      </p:sp>
      <p:sp>
        <p:nvSpPr>
          <p:cNvPr id="25" name="TextBox 24">
            <a:extLst>
              <a:ext uri="{FF2B5EF4-FFF2-40B4-BE49-F238E27FC236}">
                <a16:creationId xmlns:a16="http://schemas.microsoft.com/office/drawing/2014/main" id="{5C0FA8E8-F5CB-8281-CAFE-4DC803AD7F43}"/>
              </a:ext>
            </a:extLst>
          </p:cNvPr>
          <p:cNvSpPr txBox="1"/>
          <p:nvPr/>
        </p:nvSpPr>
        <p:spPr>
          <a:xfrm>
            <a:off x="5861900" y="4442705"/>
            <a:ext cx="3271473" cy="1169551"/>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Calibri" panose="020F0502020204030204"/>
                <a:ea typeface="+mn-ea"/>
                <a:cs typeface="+mn-cs"/>
              </a:rPr>
              <a:t>ACDA 6016 – Material Science</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a:t>
            </a:r>
            <a:r>
              <a:rPr lang="en-US" sz="1400" b="1" dirty="0">
                <a:solidFill>
                  <a:prstClr val="black"/>
                </a:solidFill>
                <a:latin typeface="Calibri" panose="020F0502020204030204"/>
              </a:rPr>
              <a:t>6020</a:t>
            </a: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 - Advanced Chemistry of OME</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5015 – Advanced Physics OME</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6008 – Scientific Principles of OME</a:t>
            </a: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3" name="Graphic 32" descr="Bullseye with solid fill">
            <a:extLst>
              <a:ext uri="{FF2B5EF4-FFF2-40B4-BE49-F238E27FC236}">
                <a16:creationId xmlns:a16="http://schemas.microsoft.com/office/drawing/2014/main" id="{A82052D1-EAAF-3E19-1273-9FE0D5E9A808}"/>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9749036" y="4373124"/>
            <a:ext cx="914400" cy="914400"/>
          </a:xfrm>
          <a:prstGeom prst="rect">
            <a:avLst/>
          </a:prstGeom>
        </p:spPr>
      </p:pic>
      <p:pic>
        <p:nvPicPr>
          <p:cNvPr id="35" name="Picture 34" descr="A rocket launching into the sky&#10;&#10;Description automatically generated with low confidence">
            <a:extLst>
              <a:ext uri="{FF2B5EF4-FFF2-40B4-BE49-F238E27FC236}">
                <a16:creationId xmlns:a16="http://schemas.microsoft.com/office/drawing/2014/main" id="{4353DE96-5B7C-A13B-7316-CA8F059B91D5}"/>
              </a:ext>
            </a:extLst>
          </p:cNvPr>
          <p:cNvPicPr>
            <a:picLocks noChangeAspect="1"/>
          </p:cNvPicPr>
          <p:nvPr/>
        </p:nvPicPr>
        <p:blipFill>
          <a:blip r:embed="rId20" cstate="email">
            <a:extLst>
              <a:ext uri="{28A0092B-C50C-407E-A947-70E740481C1C}">
                <a14:useLocalDpi xmlns:a14="http://schemas.microsoft.com/office/drawing/2010/main"/>
              </a:ext>
            </a:extLst>
          </a:blip>
          <a:stretch>
            <a:fillRect/>
          </a:stretch>
        </p:blipFill>
        <p:spPr>
          <a:xfrm>
            <a:off x="10690354" y="4506119"/>
            <a:ext cx="1117600" cy="654050"/>
          </a:xfrm>
          <a:prstGeom prst="rect">
            <a:avLst/>
          </a:prstGeom>
        </p:spPr>
      </p:pic>
      <p:cxnSp>
        <p:nvCxnSpPr>
          <p:cNvPr id="37" name="Straight Arrow Connector 36">
            <a:extLst>
              <a:ext uri="{FF2B5EF4-FFF2-40B4-BE49-F238E27FC236}">
                <a16:creationId xmlns:a16="http://schemas.microsoft.com/office/drawing/2014/main" id="{3770B957-7B8C-616B-A673-5E38C2E2EF70}"/>
              </a:ext>
            </a:extLst>
          </p:cNvPr>
          <p:cNvCxnSpPr>
            <a:cxnSpLocks/>
          </p:cNvCxnSpPr>
          <p:nvPr/>
        </p:nvCxnSpPr>
        <p:spPr>
          <a:xfrm flipH="1" flipV="1">
            <a:off x="5408759" y="2932994"/>
            <a:ext cx="940717" cy="1465890"/>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38" name="Straight Arrow Connector 37">
            <a:extLst>
              <a:ext uri="{FF2B5EF4-FFF2-40B4-BE49-F238E27FC236}">
                <a16:creationId xmlns:a16="http://schemas.microsoft.com/office/drawing/2014/main" id="{7AC1CADE-D761-7840-B359-291BF00E7E5E}"/>
              </a:ext>
            </a:extLst>
          </p:cNvPr>
          <p:cNvCxnSpPr>
            <a:cxnSpLocks/>
          </p:cNvCxnSpPr>
          <p:nvPr/>
        </p:nvCxnSpPr>
        <p:spPr>
          <a:xfrm flipH="1" flipV="1">
            <a:off x="6956265" y="2619796"/>
            <a:ext cx="386604" cy="1749643"/>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39" name="Straight Arrow Connector 38">
            <a:extLst>
              <a:ext uri="{FF2B5EF4-FFF2-40B4-BE49-F238E27FC236}">
                <a16:creationId xmlns:a16="http://schemas.microsoft.com/office/drawing/2014/main" id="{C68CD996-7A57-32A2-C7E2-02905B8F5925}"/>
              </a:ext>
            </a:extLst>
          </p:cNvPr>
          <p:cNvCxnSpPr>
            <a:cxnSpLocks/>
          </p:cNvCxnSpPr>
          <p:nvPr/>
        </p:nvCxnSpPr>
        <p:spPr>
          <a:xfrm flipV="1">
            <a:off x="8257269" y="1729734"/>
            <a:ext cx="751445" cy="2639705"/>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
        <p:nvSpPr>
          <p:cNvPr id="44" name="TextBox 43">
            <a:extLst>
              <a:ext uri="{FF2B5EF4-FFF2-40B4-BE49-F238E27FC236}">
                <a16:creationId xmlns:a16="http://schemas.microsoft.com/office/drawing/2014/main" id="{ECD47AFF-25FC-E1B6-A7CA-579323D6A96D}"/>
              </a:ext>
            </a:extLst>
          </p:cNvPr>
          <p:cNvSpPr txBox="1"/>
          <p:nvPr/>
        </p:nvSpPr>
        <p:spPr>
          <a:xfrm>
            <a:off x="10540641" y="3978338"/>
            <a:ext cx="1480983" cy="307777"/>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ACDC 5009 - EMR</a:t>
            </a:r>
          </a:p>
        </p:txBody>
      </p:sp>
      <p:sp>
        <p:nvSpPr>
          <p:cNvPr id="45" name="TextBox 44">
            <a:extLst>
              <a:ext uri="{FF2B5EF4-FFF2-40B4-BE49-F238E27FC236}">
                <a16:creationId xmlns:a16="http://schemas.microsoft.com/office/drawing/2014/main" id="{B466AC6C-2FB9-4715-73DA-9CAFBB906B11}"/>
              </a:ext>
            </a:extLst>
          </p:cNvPr>
          <p:cNvSpPr txBox="1"/>
          <p:nvPr/>
        </p:nvSpPr>
        <p:spPr>
          <a:xfrm>
            <a:off x="10623631" y="5292401"/>
            <a:ext cx="1006494" cy="307777"/>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5011</a:t>
            </a:r>
          </a:p>
        </p:txBody>
      </p:sp>
      <p:sp>
        <p:nvSpPr>
          <p:cNvPr id="49" name="TextBox 48">
            <a:extLst>
              <a:ext uri="{FF2B5EF4-FFF2-40B4-BE49-F238E27FC236}">
                <a16:creationId xmlns:a16="http://schemas.microsoft.com/office/drawing/2014/main" id="{02CA2295-5EA9-827C-44EA-53DCABE4214B}"/>
              </a:ext>
            </a:extLst>
          </p:cNvPr>
          <p:cNvSpPr txBox="1"/>
          <p:nvPr/>
        </p:nvSpPr>
        <p:spPr>
          <a:xfrm>
            <a:off x="3359059" y="4369439"/>
            <a:ext cx="1423788" cy="954107"/>
          </a:xfrm>
          <a:prstGeom prst="rect">
            <a:avLst/>
          </a:prstGeom>
          <a:solidFill>
            <a:srgbClr val="FF0000"/>
          </a:solidFill>
        </p:spPr>
        <p:txBody>
          <a:bodyPr wrap="none" rtlCol="0">
            <a:spAutoFit/>
          </a:bodyPr>
          <a:lstStyle/>
          <a:p>
            <a:pPr marL="0" marR="0" lvl="0" indent="0" algn="ctr" defTabSz="914357"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OME </a:t>
            </a:r>
          </a:p>
          <a:p>
            <a:pPr marL="0" marR="0" lvl="0" indent="0" algn="ctr" defTabSz="914357"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CADMID</a:t>
            </a:r>
          </a:p>
        </p:txBody>
      </p:sp>
      <p:sp>
        <p:nvSpPr>
          <p:cNvPr id="3" name="Left Arrow 2">
            <a:extLst>
              <a:ext uri="{FF2B5EF4-FFF2-40B4-BE49-F238E27FC236}">
                <a16:creationId xmlns:a16="http://schemas.microsoft.com/office/drawing/2014/main" id="{853A2A35-79B4-C4C7-9210-59C986343F33}"/>
              </a:ext>
            </a:extLst>
          </p:cNvPr>
          <p:cNvSpPr/>
          <p:nvPr/>
        </p:nvSpPr>
        <p:spPr>
          <a:xfrm>
            <a:off x="5041560" y="4651736"/>
            <a:ext cx="490769" cy="357178"/>
          </a:xfrm>
          <a:prstGeom prst="lef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7" rtl="0" eaLnBrk="1" fontAlgn="auto" latinLnBrk="0" hangingPunct="1">
              <a:lnSpc>
                <a:spcPct val="100000"/>
              </a:lnSpc>
              <a:spcBef>
                <a:spcPts val="0"/>
              </a:spcBef>
              <a:spcAft>
                <a:spcPts val="0"/>
              </a:spcAft>
              <a:buClrTx/>
              <a:buSzTx/>
              <a:buFontTx/>
              <a:buNone/>
              <a:tabLst/>
              <a:defRPr/>
            </a:pPr>
            <a:endParaRPr kumimoji="0" lang="en-US" sz="2117"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Left Arrow 4">
            <a:extLst>
              <a:ext uri="{FF2B5EF4-FFF2-40B4-BE49-F238E27FC236}">
                <a16:creationId xmlns:a16="http://schemas.microsoft.com/office/drawing/2014/main" id="{E85ACE3C-8848-93A4-1043-CE4C5614436B}"/>
              </a:ext>
            </a:extLst>
          </p:cNvPr>
          <p:cNvSpPr/>
          <p:nvPr/>
        </p:nvSpPr>
        <p:spPr>
          <a:xfrm rot="10800000">
            <a:off x="9195820" y="4651736"/>
            <a:ext cx="490769" cy="357178"/>
          </a:xfrm>
          <a:prstGeom prst="lef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7" rtl="0" eaLnBrk="1" fontAlgn="auto" latinLnBrk="0" hangingPunct="1">
              <a:lnSpc>
                <a:spcPct val="100000"/>
              </a:lnSpc>
              <a:spcBef>
                <a:spcPts val="0"/>
              </a:spcBef>
              <a:spcAft>
                <a:spcPts val="0"/>
              </a:spcAft>
              <a:buClrTx/>
              <a:buSzTx/>
              <a:buFontTx/>
              <a:buNone/>
              <a:tabLst/>
              <a:defRPr/>
            </a:pPr>
            <a:endParaRPr kumimoji="0" lang="en-US" sz="2117"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List with solid fill">
            <a:extLst>
              <a:ext uri="{FF2B5EF4-FFF2-40B4-BE49-F238E27FC236}">
                <a16:creationId xmlns:a16="http://schemas.microsoft.com/office/drawing/2014/main" id="{EA591E04-823E-F1FD-893F-06CEC8C8B757}"/>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1424781" y="2028024"/>
            <a:ext cx="914400" cy="914400"/>
          </a:xfrm>
          <a:prstGeom prst="rect">
            <a:avLst/>
          </a:prstGeom>
        </p:spPr>
      </p:pic>
      <p:pic>
        <p:nvPicPr>
          <p:cNvPr id="13" name="Graphic 12" descr="Meeting outline">
            <a:extLst>
              <a:ext uri="{FF2B5EF4-FFF2-40B4-BE49-F238E27FC236}">
                <a16:creationId xmlns:a16="http://schemas.microsoft.com/office/drawing/2014/main" id="{9838C09E-1AE7-76B8-E3B0-7A35332D1353}"/>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1122219" y="5054640"/>
            <a:ext cx="914400" cy="914400"/>
          </a:xfrm>
          <a:prstGeom prst="rect">
            <a:avLst/>
          </a:prstGeom>
        </p:spPr>
      </p:pic>
      <p:sp>
        <p:nvSpPr>
          <p:cNvPr id="7" name="TextBox 6">
            <a:extLst>
              <a:ext uri="{FF2B5EF4-FFF2-40B4-BE49-F238E27FC236}">
                <a16:creationId xmlns:a16="http://schemas.microsoft.com/office/drawing/2014/main" id="{3BE8F4B4-194D-CEA5-6E1F-62D5D6F55093}"/>
              </a:ext>
            </a:extLst>
          </p:cNvPr>
          <p:cNvSpPr txBox="1"/>
          <p:nvPr/>
        </p:nvSpPr>
        <p:spPr>
          <a:xfrm>
            <a:off x="4112093" y="-5916"/>
            <a:ext cx="626364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effectLst/>
                <a:uLnTx/>
                <a:uFillTx/>
                <a:latin typeface="Calibri" panose="020F0502020204030204"/>
                <a:ea typeface="+mn-ea"/>
                <a:cs typeface="+mn-cs"/>
              </a:rPr>
              <a:t>The OME Programme </a:t>
            </a:r>
          </a:p>
        </p:txBody>
      </p:sp>
      <p:sp>
        <p:nvSpPr>
          <p:cNvPr id="11" name="TextBox 10">
            <a:extLst>
              <a:ext uri="{FF2B5EF4-FFF2-40B4-BE49-F238E27FC236}">
                <a16:creationId xmlns:a16="http://schemas.microsoft.com/office/drawing/2014/main" id="{FE430C31-DDD8-3DC5-6AF2-98001DF75FD4}"/>
              </a:ext>
            </a:extLst>
          </p:cNvPr>
          <p:cNvSpPr txBox="1"/>
          <p:nvPr/>
        </p:nvSpPr>
        <p:spPr>
          <a:xfrm>
            <a:off x="10014694" y="889712"/>
            <a:ext cx="1480983" cy="307777"/>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ACDC 5009 - EMR</a:t>
            </a:r>
          </a:p>
        </p:txBody>
      </p:sp>
    </p:spTree>
  </p:cSld>
  <p:clrMapOvr>
    <a:masterClrMapping/>
  </p:clrMapOvr>
  <p:transition>
    <p:wipe dir="r"/>
  </p:transition>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rminator 5">
            <a:extLst>
              <a:ext uri="{FF2B5EF4-FFF2-40B4-BE49-F238E27FC236}">
                <a16:creationId xmlns:a16="http://schemas.microsoft.com/office/drawing/2014/main" id="{57D27299-CCFE-DA34-6887-76BDA1F2AB35}"/>
              </a:ext>
            </a:extLst>
          </p:cNvPr>
          <p:cNvSpPr/>
          <p:nvPr/>
        </p:nvSpPr>
        <p:spPr>
          <a:xfrm>
            <a:off x="1650994" y="5235056"/>
            <a:ext cx="1399784" cy="507304"/>
          </a:xfrm>
          <a:prstGeom prst="flowChartTerminator">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UWTSD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WISA</a:t>
            </a:r>
          </a:p>
        </p:txBody>
      </p:sp>
      <p:sp>
        <p:nvSpPr>
          <p:cNvPr id="7" name="Terminator 6">
            <a:extLst>
              <a:ext uri="{FF2B5EF4-FFF2-40B4-BE49-F238E27FC236}">
                <a16:creationId xmlns:a16="http://schemas.microsoft.com/office/drawing/2014/main" id="{846BF3F9-5987-D755-FA43-0DBAC837D452}"/>
              </a:ext>
            </a:extLst>
          </p:cNvPr>
          <p:cNvSpPr/>
          <p:nvPr/>
        </p:nvSpPr>
        <p:spPr>
          <a:xfrm>
            <a:off x="8378634" y="2683445"/>
            <a:ext cx="1399784" cy="507304"/>
          </a:xfrm>
          <a:prstGeom prst="flowChartTerminator">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Employers</a:t>
            </a:r>
          </a:p>
        </p:txBody>
      </p:sp>
      <p:sp>
        <p:nvSpPr>
          <p:cNvPr id="8" name="Process 7">
            <a:extLst>
              <a:ext uri="{FF2B5EF4-FFF2-40B4-BE49-F238E27FC236}">
                <a16:creationId xmlns:a16="http://schemas.microsoft.com/office/drawing/2014/main" id="{7485AE3E-F613-AC3A-8AE0-1604D1BD2A0E}"/>
              </a:ext>
            </a:extLst>
          </p:cNvPr>
          <p:cNvSpPr/>
          <p:nvPr/>
        </p:nvSpPr>
        <p:spPr>
          <a:xfrm>
            <a:off x="5187635" y="2517476"/>
            <a:ext cx="901874" cy="877604"/>
          </a:xfrm>
          <a:prstGeom prst="flowChartProces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Student/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Apprentice</a:t>
            </a:r>
          </a:p>
        </p:txBody>
      </p:sp>
      <p:sp>
        <p:nvSpPr>
          <p:cNvPr id="12" name="Predefined Process 11">
            <a:extLst>
              <a:ext uri="{FF2B5EF4-FFF2-40B4-BE49-F238E27FC236}">
                <a16:creationId xmlns:a16="http://schemas.microsoft.com/office/drawing/2014/main" id="{1E29693C-D3DE-B01F-2254-28BAB6C0E84D}"/>
              </a:ext>
            </a:extLst>
          </p:cNvPr>
          <p:cNvSpPr/>
          <p:nvPr/>
        </p:nvSpPr>
        <p:spPr>
          <a:xfrm>
            <a:off x="1859095" y="2617904"/>
            <a:ext cx="1024003" cy="686864"/>
          </a:xfrm>
          <a:prstGeom prst="flowChartPredefinedProces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Lecturers</a:t>
            </a:r>
          </a:p>
        </p:txBody>
      </p:sp>
      <p:sp>
        <p:nvSpPr>
          <p:cNvPr id="13" name="Multi-document 12">
            <a:extLst>
              <a:ext uri="{FF2B5EF4-FFF2-40B4-BE49-F238E27FC236}">
                <a16:creationId xmlns:a16="http://schemas.microsoft.com/office/drawing/2014/main" id="{3DFD2E6E-1EF5-AEDA-2F7B-59C5556E9C18}"/>
              </a:ext>
            </a:extLst>
          </p:cNvPr>
          <p:cNvSpPr/>
          <p:nvPr/>
        </p:nvSpPr>
        <p:spPr>
          <a:xfrm>
            <a:off x="5011095" y="964095"/>
            <a:ext cx="1430319" cy="1082974"/>
          </a:xfrm>
          <a:prstGeom prst="flowChartMulti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DCS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Moodle</a:t>
            </a:r>
          </a:p>
        </p:txBody>
      </p:sp>
      <p:sp>
        <p:nvSpPr>
          <p:cNvPr id="14" name="Document 13">
            <a:extLst>
              <a:ext uri="{FF2B5EF4-FFF2-40B4-BE49-F238E27FC236}">
                <a16:creationId xmlns:a16="http://schemas.microsoft.com/office/drawing/2014/main" id="{5ED8B1F2-94E2-3F28-315D-BB6573B33BD8}"/>
              </a:ext>
            </a:extLst>
          </p:cNvPr>
          <p:cNvSpPr/>
          <p:nvPr/>
        </p:nvSpPr>
        <p:spPr>
          <a:xfrm>
            <a:off x="3433205" y="1167746"/>
            <a:ext cx="901874" cy="675675"/>
          </a:xfrm>
          <a:prstGeom prst="flowChart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Programme of Study</a:t>
            </a:r>
          </a:p>
        </p:txBody>
      </p:sp>
      <p:sp>
        <p:nvSpPr>
          <p:cNvPr id="15" name="Document 14">
            <a:extLst>
              <a:ext uri="{FF2B5EF4-FFF2-40B4-BE49-F238E27FC236}">
                <a16:creationId xmlns:a16="http://schemas.microsoft.com/office/drawing/2014/main" id="{FF006250-BE2F-949F-8EFA-E7002DF25052}"/>
              </a:ext>
            </a:extLst>
          </p:cNvPr>
          <p:cNvSpPr/>
          <p:nvPr/>
        </p:nvSpPr>
        <p:spPr>
          <a:xfrm>
            <a:off x="6932924" y="1167745"/>
            <a:ext cx="1155518" cy="675675"/>
          </a:xfrm>
          <a:prstGeom prst="flowChart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Apprenticeship Handbook</a:t>
            </a:r>
          </a:p>
        </p:txBody>
      </p:sp>
      <p:pic>
        <p:nvPicPr>
          <p:cNvPr id="17" name="Picture 16">
            <a:extLst>
              <a:ext uri="{FF2B5EF4-FFF2-40B4-BE49-F238E27FC236}">
                <a16:creationId xmlns:a16="http://schemas.microsoft.com/office/drawing/2014/main" id="{3CB7A618-F235-7364-04DF-79564623F377}"/>
              </a:ext>
            </a:extLst>
          </p:cNvPr>
          <p:cNvPicPr>
            <a:picLocks noChangeAspect="1"/>
          </p:cNvPicPr>
          <p:nvPr/>
        </p:nvPicPr>
        <p:blipFill>
          <a:blip r:embed="rId3"/>
          <a:stretch>
            <a:fillRect/>
          </a:stretch>
        </p:blipFill>
        <p:spPr>
          <a:xfrm>
            <a:off x="3673332" y="4696389"/>
            <a:ext cx="2239878" cy="1584638"/>
          </a:xfrm>
          <a:prstGeom prst="rect">
            <a:avLst/>
          </a:prstGeom>
        </p:spPr>
      </p:pic>
      <p:sp>
        <p:nvSpPr>
          <p:cNvPr id="28" name="Decision 27">
            <a:extLst>
              <a:ext uri="{FF2B5EF4-FFF2-40B4-BE49-F238E27FC236}">
                <a16:creationId xmlns:a16="http://schemas.microsoft.com/office/drawing/2014/main" id="{4B3F0A25-0DB1-A136-6D22-92771A4DE669}"/>
              </a:ext>
            </a:extLst>
          </p:cNvPr>
          <p:cNvSpPr/>
          <p:nvPr/>
        </p:nvSpPr>
        <p:spPr>
          <a:xfrm>
            <a:off x="1838885" y="3768237"/>
            <a:ext cx="1024003" cy="786791"/>
          </a:xfrm>
          <a:prstGeom prst="flowChartDecisi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SOAC</a:t>
            </a:r>
          </a:p>
        </p:txBody>
      </p:sp>
      <p:cxnSp>
        <p:nvCxnSpPr>
          <p:cNvPr id="32" name="Straight Arrow Connector 31">
            <a:extLst>
              <a:ext uri="{FF2B5EF4-FFF2-40B4-BE49-F238E27FC236}">
                <a16:creationId xmlns:a16="http://schemas.microsoft.com/office/drawing/2014/main" id="{F20DA762-5AD9-D358-FE01-93AC60C3457C}"/>
              </a:ext>
            </a:extLst>
          </p:cNvPr>
          <p:cNvCxnSpPr>
            <a:cxnSpLocks/>
            <a:stCxn id="17" idx="1"/>
            <a:endCxn id="6" idx="3"/>
          </p:cNvCxnSpPr>
          <p:nvPr/>
        </p:nvCxnSpPr>
        <p:spPr>
          <a:xfrm flipH="1">
            <a:off x="3050778" y="5488708"/>
            <a:ext cx="622554" cy="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34" name="Straight Arrow Connector 33">
            <a:extLst>
              <a:ext uri="{FF2B5EF4-FFF2-40B4-BE49-F238E27FC236}">
                <a16:creationId xmlns:a16="http://schemas.microsoft.com/office/drawing/2014/main" id="{EB4702DC-0DC6-32FB-DBFE-ABDE2B215F2A}"/>
              </a:ext>
            </a:extLst>
          </p:cNvPr>
          <p:cNvCxnSpPr>
            <a:stCxn id="6" idx="0"/>
            <a:endCxn id="28" idx="2"/>
          </p:cNvCxnSpPr>
          <p:nvPr/>
        </p:nvCxnSpPr>
        <p:spPr>
          <a:xfrm flipV="1">
            <a:off x="2350886" y="4555028"/>
            <a:ext cx="0" cy="680029"/>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38" name="Straight Arrow Connector 37">
            <a:extLst>
              <a:ext uri="{FF2B5EF4-FFF2-40B4-BE49-F238E27FC236}">
                <a16:creationId xmlns:a16="http://schemas.microsoft.com/office/drawing/2014/main" id="{D45E1D0C-3A9B-E872-BBEE-C7B5242E824F}"/>
              </a:ext>
            </a:extLst>
          </p:cNvPr>
          <p:cNvCxnSpPr>
            <a:cxnSpLocks/>
            <a:stCxn id="28" idx="0"/>
          </p:cNvCxnSpPr>
          <p:nvPr/>
        </p:nvCxnSpPr>
        <p:spPr>
          <a:xfrm flipV="1">
            <a:off x="2350887" y="3342346"/>
            <a:ext cx="12389" cy="42589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46" name="Straight Arrow Connector 45">
            <a:extLst>
              <a:ext uri="{FF2B5EF4-FFF2-40B4-BE49-F238E27FC236}">
                <a16:creationId xmlns:a16="http://schemas.microsoft.com/office/drawing/2014/main" id="{95D4D0DC-274F-29E2-88B3-3D076152DC28}"/>
              </a:ext>
            </a:extLst>
          </p:cNvPr>
          <p:cNvCxnSpPr>
            <a:stCxn id="13" idx="2"/>
            <a:endCxn id="8" idx="0"/>
          </p:cNvCxnSpPr>
          <p:nvPr/>
        </p:nvCxnSpPr>
        <p:spPr>
          <a:xfrm>
            <a:off x="5626794" y="2006056"/>
            <a:ext cx="11779" cy="511420"/>
          </a:xfrm>
          <a:prstGeom prst="straightConnector1">
            <a:avLst/>
          </a:prstGeom>
          <a:ln w="57150">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52" name="Straight Arrow Connector 51">
            <a:extLst>
              <a:ext uri="{FF2B5EF4-FFF2-40B4-BE49-F238E27FC236}">
                <a16:creationId xmlns:a16="http://schemas.microsoft.com/office/drawing/2014/main" id="{39CA0E2B-AD96-E710-9CA4-1AC6C5E5457D}"/>
              </a:ext>
            </a:extLst>
          </p:cNvPr>
          <p:cNvCxnSpPr>
            <a:stCxn id="14" idx="3"/>
            <a:endCxn id="13" idx="1"/>
          </p:cNvCxnSpPr>
          <p:nvPr/>
        </p:nvCxnSpPr>
        <p:spPr>
          <a:xfrm flipV="1">
            <a:off x="4335080" y="1505583"/>
            <a:ext cx="676015" cy="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53" name="Alternative Process 52">
            <a:extLst>
              <a:ext uri="{FF2B5EF4-FFF2-40B4-BE49-F238E27FC236}">
                <a16:creationId xmlns:a16="http://schemas.microsoft.com/office/drawing/2014/main" id="{A1731E26-15A0-951F-3946-EA5265AFE9B2}"/>
              </a:ext>
            </a:extLst>
          </p:cNvPr>
          <p:cNvSpPr/>
          <p:nvPr/>
        </p:nvSpPr>
        <p:spPr>
          <a:xfrm>
            <a:off x="9583678" y="3555291"/>
            <a:ext cx="818494" cy="586652"/>
          </a:xfrm>
          <a:prstGeom prst="flowChartAlternateProcess">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Line Managers</a:t>
            </a:r>
          </a:p>
        </p:txBody>
      </p:sp>
      <p:cxnSp>
        <p:nvCxnSpPr>
          <p:cNvPr id="67" name="Straight Arrow Connector 66">
            <a:extLst>
              <a:ext uri="{FF2B5EF4-FFF2-40B4-BE49-F238E27FC236}">
                <a16:creationId xmlns:a16="http://schemas.microsoft.com/office/drawing/2014/main" id="{DDCCFEFF-134F-49A5-EF2A-CCA3E34C62CD}"/>
              </a:ext>
            </a:extLst>
          </p:cNvPr>
          <p:cNvCxnSpPr>
            <a:cxnSpLocks/>
            <a:stCxn id="15" idx="1"/>
            <a:endCxn id="13" idx="3"/>
          </p:cNvCxnSpPr>
          <p:nvPr/>
        </p:nvCxnSpPr>
        <p:spPr>
          <a:xfrm flipH="1">
            <a:off x="6441414" y="1505582"/>
            <a:ext cx="491511" cy="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80" name="Decision 79">
            <a:extLst>
              <a:ext uri="{FF2B5EF4-FFF2-40B4-BE49-F238E27FC236}">
                <a16:creationId xmlns:a16="http://schemas.microsoft.com/office/drawing/2014/main" id="{A46B088C-C975-D512-E1E2-CD411A7797E1}"/>
              </a:ext>
            </a:extLst>
          </p:cNvPr>
          <p:cNvSpPr/>
          <p:nvPr/>
        </p:nvSpPr>
        <p:spPr>
          <a:xfrm>
            <a:off x="3373707" y="2560272"/>
            <a:ext cx="1024003" cy="786791"/>
          </a:xfrm>
          <a:prstGeom prst="flowChartDecis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PM</a:t>
            </a:r>
          </a:p>
        </p:txBody>
      </p:sp>
      <p:cxnSp>
        <p:nvCxnSpPr>
          <p:cNvPr id="88" name="Straight Arrow Connector 87">
            <a:extLst>
              <a:ext uri="{FF2B5EF4-FFF2-40B4-BE49-F238E27FC236}">
                <a16:creationId xmlns:a16="http://schemas.microsoft.com/office/drawing/2014/main" id="{4425AD06-4D1E-E618-4E42-7A8A62F59C07}"/>
              </a:ext>
            </a:extLst>
          </p:cNvPr>
          <p:cNvCxnSpPr>
            <a:stCxn id="80" idx="3"/>
            <a:endCxn id="8" idx="1"/>
          </p:cNvCxnSpPr>
          <p:nvPr/>
        </p:nvCxnSpPr>
        <p:spPr>
          <a:xfrm>
            <a:off x="4397709" y="2953668"/>
            <a:ext cx="789926" cy="2611"/>
          </a:xfrm>
          <a:prstGeom prst="straightConnector1">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00" name="TextBox 99">
            <a:extLst>
              <a:ext uri="{FF2B5EF4-FFF2-40B4-BE49-F238E27FC236}">
                <a16:creationId xmlns:a16="http://schemas.microsoft.com/office/drawing/2014/main" id="{5627449F-0D23-BDD7-0524-D807CA8637E6}"/>
              </a:ext>
            </a:extLst>
          </p:cNvPr>
          <p:cNvSpPr txBox="1"/>
          <p:nvPr/>
        </p:nvSpPr>
        <p:spPr>
          <a:xfrm>
            <a:off x="3381654" y="188044"/>
            <a:ext cx="992451" cy="33855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Academic</a:t>
            </a:r>
          </a:p>
        </p:txBody>
      </p:sp>
      <p:sp>
        <p:nvSpPr>
          <p:cNvPr id="101" name="TextBox 100">
            <a:extLst>
              <a:ext uri="{FF2B5EF4-FFF2-40B4-BE49-F238E27FC236}">
                <a16:creationId xmlns:a16="http://schemas.microsoft.com/office/drawing/2014/main" id="{D787FAFB-ED39-2180-F6F5-E5CCD7B64233}"/>
              </a:ext>
            </a:extLst>
          </p:cNvPr>
          <p:cNvSpPr txBox="1"/>
          <p:nvPr/>
        </p:nvSpPr>
        <p:spPr>
          <a:xfrm>
            <a:off x="6861996" y="169447"/>
            <a:ext cx="1058880" cy="33855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Vocational</a:t>
            </a:r>
          </a:p>
        </p:txBody>
      </p:sp>
      <p:cxnSp>
        <p:nvCxnSpPr>
          <p:cNvPr id="117" name="Straight Arrow Connector 116">
            <a:extLst>
              <a:ext uri="{FF2B5EF4-FFF2-40B4-BE49-F238E27FC236}">
                <a16:creationId xmlns:a16="http://schemas.microsoft.com/office/drawing/2014/main" id="{D15597B2-69DE-CDB8-357D-3F699ECDBCFD}"/>
              </a:ext>
            </a:extLst>
          </p:cNvPr>
          <p:cNvCxnSpPr>
            <a:stCxn id="12" idx="3"/>
            <a:endCxn id="80" idx="1"/>
          </p:cNvCxnSpPr>
          <p:nvPr/>
        </p:nvCxnSpPr>
        <p:spPr>
          <a:xfrm flipV="1">
            <a:off x="2883098" y="2953668"/>
            <a:ext cx="490609" cy="7669"/>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119" name="Elbow Connector 118">
            <a:extLst>
              <a:ext uri="{FF2B5EF4-FFF2-40B4-BE49-F238E27FC236}">
                <a16:creationId xmlns:a16="http://schemas.microsoft.com/office/drawing/2014/main" id="{56A7F7BF-4D43-8E98-9D05-E69B3C9F90D9}"/>
              </a:ext>
            </a:extLst>
          </p:cNvPr>
          <p:cNvCxnSpPr>
            <a:stCxn id="28" idx="3"/>
            <a:endCxn id="80" idx="2"/>
          </p:cNvCxnSpPr>
          <p:nvPr/>
        </p:nvCxnSpPr>
        <p:spPr>
          <a:xfrm flipV="1">
            <a:off x="2862888" y="3347062"/>
            <a:ext cx="1022821" cy="814570"/>
          </a:xfrm>
          <a:prstGeom prst="bentConnector2">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20" name="Terminator 119">
            <a:extLst>
              <a:ext uri="{FF2B5EF4-FFF2-40B4-BE49-F238E27FC236}">
                <a16:creationId xmlns:a16="http://schemas.microsoft.com/office/drawing/2014/main" id="{9F5079B7-4E59-EAE6-F32D-D9AFE2AB0C38}"/>
              </a:ext>
            </a:extLst>
          </p:cNvPr>
          <p:cNvSpPr/>
          <p:nvPr/>
        </p:nvSpPr>
        <p:spPr>
          <a:xfrm>
            <a:off x="6790256" y="5239059"/>
            <a:ext cx="1399784" cy="507304"/>
          </a:xfrm>
          <a:prstGeom prst="flowChartTerminator">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UWTSD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WISA</a:t>
            </a:r>
          </a:p>
        </p:txBody>
      </p:sp>
      <p:cxnSp>
        <p:nvCxnSpPr>
          <p:cNvPr id="123" name="Straight Arrow Connector 122">
            <a:extLst>
              <a:ext uri="{FF2B5EF4-FFF2-40B4-BE49-F238E27FC236}">
                <a16:creationId xmlns:a16="http://schemas.microsoft.com/office/drawing/2014/main" id="{513125D3-82F0-867A-6A94-F73B6BEDF942}"/>
              </a:ext>
            </a:extLst>
          </p:cNvPr>
          <p:cNvCxnSpPr>
            <a:stCxn id="17" idx="3"/>
            <a:endCxn id="120" idx="1"/>
          </p:cNvCxnSpPr>
          <p:nvPr/>
        </p:nvCxnSpPr>
        <p:spPr>
          <a:xfrm>
            <a:off x="5913210" y="5488709"/>
            <a:ext cx="877046" cy="4003"/>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125" name="Elbow Connector 124">
            <a:extLst>
              <a:ext uri="{FF2B5EF4-FFF2-40B4-BE49-F238E27FC236}">
                <a16:creationId xmlns:a16="http://schemas.microsoft.com/office/drawing/2014/main" id="{86F0E98B-3498-9091-3E83-3B95DA02E47A}"/>
              </a:ext>
            </a:extLst>
          </p:cNvPr>
          <p:cNvCxnSpPr>
            <a:cxnSpLocks/>
            <a:stCxn id="15" idx="3"/>
            <a:endCxn id="7" idx="0"/>
          </p:cNvCxnSpPr>
          <p:nvPr/>
        </p:nvCxnSpPr>
        <p:spPr>
          <a:xfrm>
            <a:off x="8088442" y="1505583"/>
            <a:ext cx="990084" cy="1177863"/>
          </a:xfrm>
          <a:prstGeom prst="bentConnector2">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128" name="Elbow Connector 127">
            <a:extLst>
              <a:ext uri="{FF2B5EF4-FFF2-40B4-BE49-F238E27FC236}">
                <a16:creationId xmlns:a16="http://schemas.microsoft.com/office/drawing/2014/main" id="{BA33F22D-25D1-1AC9-7BEF-4C8C677AD998}"/>
              </a:ext>
            </a:extLst>
          </p:cNvPr>
          <p:cNvCxnSpPr>
            <a:stCxn id="7" idx="3"/>
            <a:endCxn id="53" idx="0"/>
          </p:cNvCxnSpPr>
          <p:nvPr/>
        </p:nvCxnSpPr>
        <p:spPr>
          <a:xfrm>
            <a:off x="9778419" y="2937097"/>
            <a:ext cx="214507" cy="618194"/>
          </a:xfrm>
          <a:prstGeom prst="bentConnector2">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131" name="Straight Arrow Connector 130">
            <a:extLst>
              <a:ext uri="{FF2B5EF4-FFF2-40B4-BE49-F238E27FC236}">
                <a16:creationId xmlns:a16="http://schemas.microsoft.com/office/drawing/2014/main" id="{6FF1D9C2-E15B-7880-5CBB-A8E5C8764098}"/>
              </a:ext>
            </a:extLst>
          </p:cNvPr>
          <p:cNvCxnSpPr>
            <a:cxnSpLocks/>
            <a:stCxn id="137" idx="0"/>
            <a:endCxn id="15" idx="2"/>
          </p:cNvCxnSpPr>
          <p:nvPr/>
        </p:nvCxnSpPr>
        <p:spPr>
          <a:xfrm flipV="1">
            <a:off x="7509969" y="1798749"/>
            <a:ext cx="715" cy="1719188"/>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37" name="Decision 136">
            <a:extLst>
              <a:ext uri="{FF2B5EF4-FFF2-40B4-BE49-F238E27FC236}">
                <a16:creationId xmlns:a16="http://schemas.microsoft.com/office/drawing/2014/main" id="{312329C3-4694-F800-F4F2-E9CCED53A73C}"/>
              </a:ext>
            </a:extLst>
          </p:cNvPr>
          <p:cNvSpPr/>
          <p:nvPr/>
        </p:nvSpPr>
        <p:spPr>
          <a:xfrm>
            <a:off x="6997967" y="3517938"/>
            <a:ext cx="1024003" cy="786791"/>
          </a:xfrm>
          <a:prstGeom prst="flowChartDecis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ALO</a:t>
            </a:r>
          </a:p>
        </p:txBody>
      </p:sp>
      <p:cxnSp>
        <p:nvCxnSpPr>
          <p:cNvPr id="145" name="Elbow Connector 144">
            <a:extLst>
              <a:ext uri="{FF2B5EF4-FFF2-40B4-BE49-F238E27FC236}">
                <a16:creationId xmlns:a16="http://schemas.microsoft.com/office/drawing/2014/main" id="{C1240FB6-4F18-CE93-FA6E-23D2DF445450}"/>
              </a:ext>
            </a:extLst>
          </p:cNvPr>
          <p:cNvCxnSpPr>
            <a:stCxn id="8" idx="2"/>
            <a:endCxn id="137" idx="1"/>
          </p:cNvCxnSpPr>
          <p:nvPr/>
        </p:nvCxnSpPr>
        <p:spPr>
          <a:xfrm rot="16200000" flipH="1">
            <a:off x="6060144" y="2973509"/>
            <a:ext cx="516253" cy="1359394"/>
          </a:xfrm>
          <a:prstGeom prst="bentConnector2">
            <a:avLst/>
          </a:prstGeom>
          <a:ln w="57150">
            <a:solidFill>
              <a:srgbClr val="FF0000"/>
            </a:solidFill>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147" name="Straight Arrow Connector 146">
            <a:extLst>
              <a:ext uri="{FF2B5EF4-FFF2-40B4-BE49-F238E27FC236}">
                <a16:creationId xmlns:a16="http://schemas.microsoft.com/office/drawing/2014/main" id="{8BB04AEE-942D-C580-849F-9FF7CBE6B003}"/>
              </a:ext>
            </a:extLst>
          </p:cNvPr>
          <p:cNvCxnSpPr>
            <a:stCxn id="8" idx="3"/>
            <a:endCxn id="7" idx="1"/>
          </p:cNvCxnSpPr>
          <p:nvPr/>
        </p:nvCxnSpPr>
        <p:spPr>
          <a:xfrm flipV="1">
            <a:off x="6089510" y="2937098"/>
            <a:ext cx="2289125" cy="19181"/>
          </a:xfrm>
          <a:prstGeom prst="straightConnector1">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9" name="Elbow Connector 148">
            <a:extLst>
              <a:ext uri="{FF2B5EF4-FFF2-40B4-BE49-F238E27FC236}">
                <a16:creationId xmlns:a16="http://schemas.microsoft.com/office/drawing/2014/main" id="{6B70B178-E0D6-E946-4E9C-0B4B3BAEE5FC}"/>
              </a:ext>
            </a:extLst>
          </p:cNvPr>
          <p:cNvCxnSpPr>
            <a:stCxn id="137" idx="3"/>
            <a:endCxn id="7" idx="2"/>
          </p:cNvCxnSpPr>
          <p:nvPr/>
        </p:nvCxnSpPr>
        <p:spPr>
          <a:xfrm flipV="1">
            <a:off x="8021970" y="3190749"/>
            <a:ext cx="1056557" cy="720584"/>
          </a:xfrm>
          <a:prstGeom prst="bentConnector2">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34E30C33-111E-BFB0-7876-D78E4AD3DF1F}"/>
              </a:ext>
            </a:extLst>
          </p:cNvPr>
          <p:cNvCxnSpPr>
            <a:stCxn id="120" idx="0"/>
            <a:endCxn id="137" idx="2"/>
          </p:cNvCxnSpPr>
          <p:nvPr/>
        </p:nvCxnSpPr>
        <p:spPr>
          <a:xfrm flipV="1">
            <a:off x="7490148" y="4304729"/>
            <a:ext cx="19820" cy="93433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54" name="TextBox 153">
            <a:extLst>
              <a:ext uri="{FF2B5EF4-FFF2-40B4-BE49-F238E27FC236}">
                <a16:creationId xmlns:a16="http://schemas.microsoft.com/office/drawing/2014/main" id="{767ECE4D-D45D-794D-D456-34E5700E5067}"/>
              </a:ext>
            </a:extLst>
          </p:cNvPr>
          <p:cNvSpPr txBox="1"/>
          <p:nvPr/>
        </p:nvSpPr>
        <p:spPr>
          <a:xfrm>
            <a:off x="9724837" y="743759"/>
            <a:ext cx="2097921" cy="1569660"/>
          </a:xfrm>
          <a:prstGeom prst="rect">
            <a:avLst/>
          </a:prstGeom>
          <a:solidFill>
            <a:schemeClr val="accent1">
              <a:lumMod val="60000"/>
              <a:lumOff val="40000"/>
            </a:schemeClr>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Governance: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ILG – 4/12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PRB – 12/12</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600" dirty="0">
                <a:solidFill>
                  <a:prstClr val="black"/>
                </a:solidFill>
                <a:latin typeface="Calibri" panose="020F0502020204030204"/>
              </a:rPr>
              <a:t>SSSG – 2/12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IExpE</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 1/12</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600" dirty="0">
                <a:solidFill>
                  <a:prstClr val="black"/>
                </a:solidFill>
                <a:latin typeface="Calibri" panose="020F0502020204030204"/>
              </a:rPr>
              <a:t>OFSTED </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56" name="Elbow Connector 155">
            <a:extLst>
              <a:ext uri="{FF2B5EF4-FFF2-40B4-BE49-F238E27FC236}">
                <a16:creationId xmlns:a16="http://schemas.microsoft.com/office/drawing/2014/main" id="{528CB626-8CBC-1117-BEA8-8E625E80AB50}"/>
              </a:ext>
            </a:extLst>
          </p:cNvPr>
          <p:cNvCxnSpPr>
            <a:stCxn id="14" idx="1"/>
            <a:endCxn id="12" idx="0"/>
          </p:cNvCxnSpPr>
          <p:nvPr/>
        </p:nvCxnSpPr>
        <p:spPr>
          <a:xfrm rot="10800000" flipV="1">
            <a:off x="2371098" y="1505583"/>
            <a:ext cx="1062109" cy="1112321"/>
          </a:xfrm>
          <a:prstGeom prst="bentConnector2">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158" name="Straight Arrow Connector 157">
            <a:extLst>
              <a:ext uri="{FF2B5EF4-FFF2-40B4-BE49-F238E27FC236}">
                <a16:creationId xmlns:a16="http://schemas.microsoft.com/office/drawing/2014/main" id="{521ADFD5-0B34-5AEF-C94F-BFDE9E4D31B7}"/>
              </a:ext>
            </a:extLst>
          </p:cNvPr>
          <p:cNvCxnSpPr>
            <a:cxnSpLocks/>
            <a:stCxn id="80" idx="0"/>
            <a:endCxn id="14" idx="2"/>
          </p:cNvCxnSpPr>
          <p:nvPr/>
        </p:nvCxnSpPr>
        <p:spPr>
          <a:xfrm flipH="1" flipV="1">
            <a:off x="3884142" y="1798751"/>
            <a:ext cx="1566" cy="76152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60" name="TextBox 159">
            <a:extLst>
              <a:ext uri="{FF2B5EF4-FFF2-40B4-BE49-F238E27FC236}">
                <a16:creationId xmlns:a16="http://schemas.microsoft.com/office/drawing/2014/main" id="{C4444D46-E34D-9AD2-4B04-D73A33347D7D}"/>
              </a:ext>
            </a:extLst>
          </p:cNvPr>
          <p:cNvSpPr txBox="1"/>
          <p:nvPr/>
        </p:nvSpPr>
        <p:spPr>
          <a:xfrm>
            <a:off x="7904996" y="5773196"/>
            <a:ext cx="2643031" cy="1015663"/>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Key: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Primary Contact for student/apprentice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Secondary Contact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No direct input…..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Academic and Vocational Governance</a:t>
            </a:r>
          </a:p>
        </p:txBody>
      </p:sp>
      <p:sp>
        <p:nvSpPr>
          <p:cNvPr id="161" name="Rectangle 160">
            <a:extLst>
              <a:ext uri="{FF2B5EF4-FFF2-40B4-BE49-F238E27FC236}">
                <a16:creationId xmlns:a16="http://schemas.microsoft.com/office/drawing/2014/main" id="{EA183F4F-978F-9C28-CEF2-A77F749A9051}"/>
              </a:ext>
            </a:extLst>
          </p:cNvPr>
          <p:cNvSpPr/>
          <p:nvPr/>
        </p:nvSpPr>
        <p:spPr>
          <a:xfrm>
            <a:off x="7631646" y="5994401"/>
            <a:ext cx="170194" cy="13546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2" name="Rectangle 161">
            <a:extLst>
              <a:ext uri="{FF2B5EF4-FFF2-40B4-BE49-F238E27FC236}">
                <a16:creationId xmlns:a16="http://schemas.microsoft.com/office/drawing/2014/main" id="{54C6C062-F434-0E5B-AE69-736F5F5B6E3B}"/>
              </a:ext>
            </a:extLst>
          </p:cNvPr>
          <p:cNvSpPr/>
          <p:nvPr/>
        </p:nvSpPr>
        <p:spPr>
          <a:xfrm>
            <a:off x="7631649" y="6214533"/>
            <a:ext cx="170194" cy="135467"/>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3" name="Rectangle 162">
            <a:extLst>
              <a:ext uri="{FF2B5EF4-FFF2-40B4-BE49-F238E27FC236}">
                <a16:creationId xmlns:a16="http://schemas.microsoft.com/office/drawing/2014/main" id="{16C0D615-F620-C6C1-2E3E-F10AB991E42D}"/>
              </a:ext>
            </a:extLst>
          </p:cNvPr>
          <p:cNvSpPr/>
          <p:nvPr/>
        </p:nvSpPr>
        <p:spPr>
          <a:xfrm>
            <a:off x="7631652" y="6417732"/>
            <a:ext cx="170194" cy="135467"/>
          </a:xfrm>
          <a:prstGeom prst="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4" name="Rectangle 163">
            <a:extLst>
              <a:ext uri="{FF2B5EF4-FFF2-40B4-BE49-F238E27FC236}">
                <a16:creationId xmlns:a16="http://schemas.microsoft.com/office/drawing/2014/main" id="{62B9C478-D23E-494B-E9BD-9BFF4104D912}"/>
              </a:ext>
            </a:extLst>
          </p:cNvPr>
          <p:cNvSpPr/>
          <p:nvPr/>
        </p:nvSpPr>
        <p:spPr>
          <a:xfrm>
            <a:off x="7631647" y="6603998"/>
            <a:ext cx="170194" cy="135467"/>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166" name="Straight Connector 165">
            <a:extLst>
              <a:ext uri="{FF2B5EF4-FFF2-40B4-BE49-F238E27FC236}">
                <a16:creationId xmlns:a16="http://schemas.microsoft.com/office/drawing/2014/main" id="{AED905C9-1A51-C26F-F10D-F883C6C5554E}"/>
              </a:ext>
            </a:extLst>
          </p:cNvPr>
          <p:cNvCxnSpPr/>
          <p:nvPr/>
        </p:nvCxnSpPr>
        <p:spPr>
          <a:xfrm>
            <a:off x="5626794" y="119941"/>
            <a:ext cx="11779" cy="802326"/>
          </a:xfrm>
          <a:prstGeom prst="line">
            <a:avLst/>
          </a:prstGeom>
          <a:ln w="38100">
            <a:solidFill>
              <a:schemeClr val="tx1">
                <a:lumMod val="95000"/>
                <a:lumOff val="5000"/>
              </a:schemeClr>
            </a:solidFill>
            <a:prstDash val="dashDot"/>
          </a:ln>
        </p:spPr>
        <p:style>
          <a:lnRef idx="1">
            <a:schemeClr val="accent1"/>
          </a:lnRef>
          <a:fillRef idx="0">
            <a:schemeClr val="accent1"/>
          </a:fillRef>
          <a:effectRef idx="0">
            <a:schemeClr val="accent1"/>
          </a:effectRef>
          <a:fontRef idx="minor">
            <a:schemeClr val="tx1"/>
          </a:fontRef>
        </p:style>
      </p:cxnSp>
      <p:cxnSp>
        <p:nvCxnSpPr>
          <p:cNvPr id="168" name="Straight Arrow Connector 167">
            <a:extLst>
              <a:ext uri="{FF2B5EF4-FFF2-40B4-BE49-F238E27FC236}">
                <a16:creationId xmlns:a16="http://schemas.microsoft.com/office/drawing/2014/main" id="{B6C86C2C-FC60-A10C-15A1-B0CAEAF7146E}"/>
              </a:ext>
            </a:extLst>
          </p:cNvPr>
          <p:cNvCxnSpPr>
            <a:cxnSpLocks/>
          </p:cNvCxnSpPr>
          <p:nvPr/>
        </p:nvCxnSpPr>
        <p:spPr>
          <a:xfrm>
            <a:off x="2249287" y="521104"/>
            <a:ext cx="3275908" cy="0"/>
          </a:xfrm>
          <a:prstGeom prst="straightConnector1">
            <a:avLst/>
          </a:prstGeom>
          <a:ln w="19050">
            <a:solidFill>
              <a:schemeClr val="tx1">
                <a:lumMod val="95000"/>
                <a:lumOff val="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0" name="Straight Arrow Connector 169">
            <a:extLst>
              <a:ext uri="{FF2B5EF4-FFF2-40B4-BE49-F238E27FC236}">
                <a16:creationId xmlns:a16="http://schemas.microsoft.com/office/drawing/2014/main" id="{7A684B21-04DB-14BB-39BB-CB68CEA24A9D}"/>
              </a:ext>
            </a:extLst>
          </p:cNvPr>
          <p:cNvCxnSpPr>
            <a:cxnSpLocks/>
          </p:cNvCxnSpPr>
          <p:nvPr/>
        </p:nvCxnSpPr>
        <p:spPr>
          <a:xfrm>
            <a:off x="5788351" y="521107"/>
            <a:ext cx="4204575" cy="0"/>
          </a:xfrm>
          <a:prstGeom prst="straightConnector1">
            <a:avLst/>
          </a:prstGeom>
          <a:ln w="19050">
            <a:solidFill>
              <a:schemeClr val="tx1">
                <a:lumMod val="95000"/>
                <a:lumOff val="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72" name="Document 171">
            <a:extLst>
              <a:ext uri="{FF2B5EF4-FFF2-40B4-BE49-F238E27FC236}">
                <a16:creationId xmlns:a16="http://schemas.microsoft.com/office/drawing/2014/main" id="{F7A003DE-7EC7-AE2A-5C3B-928F83FEB643}"/>
              </a:ext>
            </a:extLst>
          </p:cNvPr>
          <p:cNvSpPr/>
          <p:nvPr/>
        </p:nvSpPr>
        <p:spPr>
          <a:xfrm>
            <a:off x="3043740" y="1692680"/>
            <a:ext cx="901874" cy="675675"/>
          </a:xfrm>
          <a:prstGeom prst="flowChart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Module Directory</a:t>
            </a:r>
          </a:p>
        </p:txBody>
      </p:sp>
      <p:sp>
        <p:nvSpPr>
          <p:cNvPr id="173" name="Decision 172">
            <a:extLst>
              <a:ext uri="{FF2B5EF4-FFF2-40B4-BE49-F238E27FC236}">
                <a16:creationId xmlns:a16="http://schemas.microsoft.com/office/drawing/2014/main" id="{7A3A2547-D691-6DBB-FE1B-A8EDF6D03FDF}"/>
              </a:ext>
            </a:extLst>
          </p:cNvPr>
          <p:cNvSpPr/>
          <p:nvPr/>
        </p:nvSpPr>
        <p:spPr>
          <a:xfrm>
            <a:off x="7220786" y="3964368"/>
            <a:ext cx="1024003" cy="786791"/>
          </a:xfrm>
          <a:prstGeom prst="flowChartDecisi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AU</a:t>
            </a:r>
          </a:p>
        </p:txBody>
      </p:sp>
      <p:sp>
        <p:nvSpPr>
          <p:cNvPr id="2" name="Explosion 1 1">
            <a:extLst>
              <a:ext uri="{FF2B5EF4-FFF2-40B4-BE49-F238E27FC236}">
                <a16:creationId xmlns:a16="http://schemas.microsoft.com/office/drawing/2014/main" id="{AD0A107F-DE14-C9F0-8731-37E2A07FD379}"/>
              </a:ext>
            </a:extLst>
          </p:cNvPr>
          <p:cNvSpPr/>
          <p:nvPr/>
        </p:nvSpPr>
        <p:spPr>
          <a:xfrm>
            <a:off x="11011272" y="1262445"/>
            <a:ext cx="381246" cy="281931"/>
          </a:xfrm>
          <a:prstGeom prst="irregularSeal1">
            <a:avLst/>
          </a:prstGeom>
          <a:solidFill>
            <a:srgbClr val="7030A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Explosion 1 2">
            <a:extLst>
              <a:ext uri="{FF2B5EF4-FFF2-40B4-BE49-F238E27FC236}">
                <a16:creationId xmlns:a16="http://schemas.microsoft.com/office/drawing/2014/main" id="{FD29C1A1-90DA-2916-DAD3-D3FDF4C4F38F}"/>
              </a:ext>
            </a:extLst>
          </p:cNvPr>
          <p:cNvSpPr/>
          <p:nvPr/>
        </p:nvSpPr>
        <p:spPr>
          <a:xfrm>
            <a:off x="11371865" y="966197"/>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Explosion 1 3">
            <a:extLst>
              <a:ext uri="{FF2B5EF4-FFF2-40B4-BE49-F238E27FC236}">
                <a16:creationId xmlns:a16="http://schemas.microsoft.com/office/drawing/2014/main" id="{4527D39B-91D4-ACCD-0D75-2646C6E9CF4F}"/>
              </a:ext>
            </a:extLst>
          </p:cNvPr>
          <p:cNvSpPr/>
          <p:nvPr/>
        </p:nvSpPr>
        <p:spPr>
          <a:xfrm>
            <a:off x="7827905" y="4084219"/>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Explosion 1 4">
            <a:extLst>
              <a:ext uri="{FF2B5EF4-FFF2-40B4-BE49-F238E27FC236}">
                <a16:creationId xmlns:a16="http://schemas.microsoft.com/office/drawing/2014/main" id="{121E3C60-3238-036D-64F0-850683AD7A2C}"/>
              </a:ext>
            </a:extLst>
          </p:cNvPr>
          <p:cNvSpPr/>
          <p:nvPr/>
        </p:nvSpPr>
        <p:spPr>
          <a:xfrm>
            <a:off x="9322224" y="2595817"/>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Explosion 1 8">
            <a:extLst>
              <a:ext uri="{FF2B5EF4-FFF2-40B4-BE49-F238E27FC236}">
                <a16:creationId xmlns:a16="http://schemas.microsoft.com/office/drawing/2014/main" id="{5D63E822-2817-0068-27B7-96CFE3CB0016}"/>
              </a:ext>
            </a:extLst>
          </p:cNvPr>
          <p:cNvSpPr/>
          <p:nvPr/>
        </p:nvSpPr>
        <p:spPr>
          <a:xfrm>
            <a:off x="3933975" y="2601258"/>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Explosion 1 9">
            <a:extLst>
              <a:ext uri="{FF2B5EF4-FFF2-40B4-BE49-F238E27FC236}">
                <a16:creationId xmlns:a16="http://schemas.microsoft.com/office/drawing/2014/main" id="{5BD47671-5E48-0F0F-941D-262A6CB69EA6}"/>
              </a:ext>
            </a:extLst>
          </p:cNvPr>
          <p:cNvSpPr/>
          <p:nvPr/>
        </p:nvSpPr>
        <p:spPr>
          <a:xfrm>
            <a:off x="2367653" y="3800005"/>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Explosion 1 10">
            <a:extLst>
              <a:ext uri="{FF2B5EF4-FFF2-40B4-BE49-F238E27FC236}">
                <a16:creationId xmlns:a16="http://schemas.microsoft.com/office/drawing/2014/main" id="{87365EF8-1A11-2917-9AA0-EA9FBF44412D}"/>
              </a:ext>
            </a:extLst>
          </p:cNvPr>
          <p:cNvSpPr/>
          <p:nvPr/>
        </p:nvSpPr>
        <p:spPr>
          <a:xfrm>
            <a:off x="7590947" y="3592656"/>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Explosion 1 15">
            <a:extLst>
              <a:ext uri="{FF2B5EF4-FFF2-40B4-BE49-F238E27FC236}">
                <a16:creationId xmlns:a16="http://schemas.microsoft.com/office/drawing/2014/main" id="{FE234DFC-C5D4-1D4B-FE8B-4AF630D93023}"/>
              </a:ext>
            </a:extLst>
          </p:cNvPr>
          <p:cNvSpPr/>
          <p:nvPr/>
        </p:nvSpPr>
        <p:spPr>
          <a:xfrm>
            <a:off x="3413675" y="2998772"/>
            <a:ext cx="381246" cy="281931"/>
          </a:xfrm>
          <a:prstGeom prst="irregularSeal1">
            <a:avLst/>
          </a:prstGeom>
          <a:solidFill>
            <a:srgbClr val="7030A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Explosion 1 18">
            <a:extLst>
              <a:ext uri="{FF2B5EF4-FFF2-40B4-BE49-F238E27FC236}">
                <a16:creationId xmlns:a16="http://schemas.microsoft.com/office/drawing/2014/main" id="{09A83AAC-C7B7-8752-8C30-E25C2892B5C7}"/>
              </a:ext>
            </a:extLst>
          </p:cNvPr>
          <p:cNvSpPr/>
          <p:nvPr/>
        </p:nvSpPr>
        <p:spPr>
          <a:xfrm>
            <a:off x="7020094" y="3922993"/>
            <a:ext cx="381246" cy="281931"/>
          </a:xfrm>
          <a:prstGeom prst="irregularSeal1">
            <a:avLst/>
          </a:prstGeom>
          <a:solidFill>
            <a:srgbClr val="7030A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Decision 17">
            <a:extLst>
              <a:ext uri="{FF2B5EF4-FFF2-40B4-BE49-F238E27FC236}">
                <a16:creationId xmlns:a16="http://schemas.microsoft.com/office/drawing/2014/main" id="{4B331CE6-13BF-E6D0-6993-55381E07A0B2}"/>
              </a:ext>
            </a:extLst>
          </p:cNvPr>
          <p:cNvSpPr/>
          <p:nvPr/>
        </p:nvSpPr>
        <p:spPr>
          <a:xfrm>
            <a:off x="1181561" y="4275356"/>
            <a:ext cx="1024003" cy="786791"/>
          </a:xfrm>
          <a:prstGeom prst="flowChartDecisi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100" dirty="0">
                <a:solidFill>
                  <a:prstClr val="white"/>
                </a:solidFill>
                <a:latin typeface="Calibri" panose="020F0502020204030204"/>
              </a:rPr>
              <a:t>HSCA</a:t>
            </a:r>
            <a:endPar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Explosion 1 19">
            <a:extLst>
              <a:ext uri="{FF2B5EF4-FFF2-40B4-BE49-F238E27FC236}">
                <a16:creationId xmlns:a16="http://schemas.microsoft.com/office/drawing/2014/main" id="{2496C636-F1BA-4FE1-B490-720E2FCE8C61}"/>
              </a:ext>
            </a:extLst>
          </p:cNvPr>
          <p:cNvSpPr/>
          <p:nvPr/>
        </p:nvSpPr>
        <p:spPr>
          <a:xfrm>
            <a:off x="11376404" y="1521659"/>
            <a:ext cx="381246" cy="281931"/>
          </a:xfrm>
          <a:prstGeom prst="irregularSeal1">
            <a:avLst/>
          </a:prstGeom>
          <a:solidFill>
            <a:srgbClr val="00B0F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Explosion 1 20">
            <a:extLst>
              <a:ext uri="{FF2B5EF4-FFF2-40B4-BE49-F238E27FC236}">
                <a16:creationId xmlns:a16="http://schemas.microsoft.com/office/drawing/2014/main" id="{87DC03F7-44C6-BB37-31EF-7D00D13DCC51}"/>
              </a:ext>
            </a:extLst>
          </p:cNvPr>
          <p:cNvSpPr/>
          <p:nvPr/>
        </p:nvSpPr>
        <p:spPr>
          <a:xfrm>
            <a:off x="11016278" y="1742415"/>
            <a:ext cx="381246" cy="281931"/>
          </a:xfrm>
          <a:prstGeom prst="irregularSeal1">
            <a:avLst/>
          </a:prstGeom>
          <a:solidFill>
            <a:srgbClr val="00206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Explosion 1 21">
            <a:extLst>
              <a:ext uri="{FF2B5EF4-FFF2-40B4-BE49-F238E27FC236}">
                <a16:creationId xmlns:a16="http://schemas.microsoft.com/office/drawing/2014/main" id="{D6F60244-AF44-4A4F-04F9-FA11619357FE}"/>
              </a:ext>
            </a:extLst>
          </p:cNvPr>
          <p:cNvSpPr/>
          <p:nvPr/>
        </p:nvSpPr>
        <p:spPr>
          <a:xfrm>
            <a:off x="11383440" y="1987584"/>
            <a:ext cx="381246" cy="281931"/>
          </a:xfrm>
          <a:prstGeom prst="irregularSeal1">
            <a:avLst/>
          </a:prstGeom>
          <a:solidFill>
            <a:srgbClr val="FF0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Explosion 1 22">
            <a:extLst>
              <a:ext uri="{FF2B5EF4-FFF2-40B4-BE49-F238E27FC236}">
                <a16:creationId xmlns:a16="http://schemas.microsoft.com/office/drawing/2014/main" id="{C054948F-62E7-4D5A-A4F6-BA99F0E78EBB}"/>
              </a:ext>
            </a:extLst>
          </p:cNvPr>
          <p:cNvSpPr/>
          <p:nvPr/>
        </p:nvSpPr>
        <p:spPr>
          <a:xfrm>
            <a:off x="7951039" y="4141501"/>
            <a:ext cx="381246" cy="281931"/>
          </a:xfrm>
          <a:prstGeom prst="irregularSeal1">
            <a:avLst/>
          </a:prstGeom>
          <a:solidFill>
            <a:srgbClr val="00206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Explosion 1 23">
            <a:extLst>
              <a:ext uri="{FF2B5EF4-FFF2-40B4-BE49-F238E27FC236}">
                <a16:creationId xmlns:a16="http://schemas.microsoft.com/office/drawing/2014/main" id="{79F276B2-7CBD-8543-C081-49BC328D4256}"/>
              </a:ext>
            </a:extLst>
          </p:cNvPr>
          <p:cNvSpPr/>
          <p:nvPr/>
        </p:nvSpPr>
        <p:spPr>
          <a:xfrm>
            <a:off x="1968853" y="3796185"/>
            <a:ext cx="381246" cy="281931"/>
          </a:xfrm>
          <a:prstGeom prst="irregularSeal1">
            <a:avLst/>
          </a:prstGeom>
          <a:solidFill>
            <a:srgbClr val="00206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Explosion 1 24">
            <a:extLst>
              <a:ext uri="{FF2B5EF4-FFF2-40B4-BE49-F238E27FC236}">
                <a16:creationId xmlns:a16="http://schemas.microsoft.com/office/drawing/2014/main" id="{305C2C63-FB01-0FD3-F3C7-4DBC8D3A118B}"/>
              </a:ext>
            </a:extLst>
          </p:cNvPr>
          <p:cNvSpPr/>
          <p:nvPr/>
        </p:nvSpPr>
        <p:spPr>
          <a:xfrm>
            <a:off x="1614579" y="4237226"/>
            <a:ext cx="381246" cy="281931"/>
          </a:xfrm>
          <a:prstGeom prst="irregularSeal1">
            <a:avLst/>
          </a:prstGeom>
          <a:solidFill>
            <a:srgbClr val="00206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Explosion 1 25">
            <a:extLst>
              <a:ext uri="{FF2B5EF4-FFF2-40B4-BE49-F238E27FC236}">
                <a16:creationId xmlns:a16="http://schemas.microsoft.com/office/drawing/2014/main" id="{E3AB2B9F-C16C-31DE-EBD6-DB0C466350EC}"/>
              </a:ext>
            </a:extLst>
          </p:cNvPr>
          <p:cNvSpPr/>
          <p:nvPr/>
        </p:nvSpPr>
        <p:spPr>
          <a:xfrm>
            <a:off x="1819056" y="4406139"/>
            <a:ext cx="381246" cy="281931"/>
          </a:xfrm>
          <a:prstGeom prst="irregularSeal1">
            <a:avLst/>
          </a:prstGeom>
          <a:solidFill>
            <a:srgbClr val="00B0F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Explosion 1 26">
            <a:extLst>
              <a:ext uri="{FF2B5EF4-FFF2-40B4-BE49-F238E27FC236}">
                <a16:creationId xmlns:a16="http://schemas.microsoft.com/office/drawing/2014/main" id="{994B8F27-ED95-3F8C-2E8B-18E40F7C0C93}"/>
              </a:ext>
            </a:extLst>
          </p:cNvPr>
          <p:cNvSpPr/>
          <p:nvPr/>
        </p:nvSpPr>
        <p:spPr>
          <a:xfrm>
            <a:off x="8063453" y="4223738"/>
            <a:ext cx="381246" cy="281931"/>
          </a:xfrm>
          <a:prstGeom prst="irregularSeal1">
            <a:avLst/>
          </a:prstGeom>
          <a:solidFill>
            <a:srgbClr val="FF0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TextBox 28">
            <a:extLst>
              <a:ext uri="{FF2B5EF4-FFF2-40B4-BE49-F238E27FC236}">
                <a16:creationId xmlns:a16="http://schemas.microsoft.com/office/drawing/2014/main" id="{7D84A842-19F6-E119-D64B-4BED117E1B79}"/>
              </a:ext>
            </a:extLst>
          </p:cNvPr>
          <p:cNvSpPr txBox="1"/>
          <p:nvPr/>
        </p:nvSpPr>
        <p:spPr>
          <a:xfrm>
            <a:off x="78703" y="651767"/>
            <a:ext cx="3438277"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dirty="0">
                <a:latin typeface="Calibri" panose="020F0502020204030204"/>
              </a:rPr>
              <a:t>Governance and Oversight</a:t>
            </a:r>
            <a:endParaRPr kumimoji="0" lang="en-GB" sz="3600" b="0" i="0" u="none" strike="noStrike" kern="1200" cap="none" spc="0" normalizeH="0" baseline="0" noProof="0" dirty="0">
              <a:ln>
                <a:noFill/>
              </a:ln>
              <a:effectLst/>
              <a:uLnTx/>
              <a:uFillTx/>
              <a:latin typeface="Calibri" panose="020F0502020204030204"/>
              <a:ea typeface="+mn-ea"/>
              <a:cs typeface="+mn-cs"/>
            </a:endParaRPr>
          </a:p>
        </p:txBody>
      </p:sp>
    </p:spTree>
    <p:extLst>
      <p:ext uri="{BB962C8B-B14F-4D97-AF65-F5344CB8AC3E}">
        <p14:creationId xmlns:p14="http://schemas.microsoft.com/office/powerpoint/2010/main" val="1719785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5BBA300-8B6F-D4F9-8632-E874EF2412FB}"/>
              </a:ext>
            </a:extLst>
          </p:cNvPr>
          <p:cNvSpPr>
            <a:spLocks noGrp="1"/>
          </p:cNvSpPr>
          <p:nvPr>
            <p:ph idx="1"/>
          </p:nvPr>
        </p:nvSpPr>
        <p:spPr>
          <a:xfrm>
            <a:off x="957405" y="1250440"/>
            <a:ext cx="10718085" cy="4383804"/>
          </a:xfrm>
        </p:spPr>
        <p:txBody>
          <a:bodyPr wrap="square">
            <a:normAutofit fontScale="92500"/>
          </a:bodyPr>
          <a:lstStyle/>
          <a:p>
            <a:pPr marL="457200" indent="-457200">
              <a:buFont typeface="Arial" panose="020B0604020202020204" pitchFamily="34" charset="0"/>
              <a:buChar char="•"/>
            </a:pPr>
            <a:r>
              <a:rPr lang="en-GB" dirty="0">
                <a:solidFill>
                  <a:schemeClr val="tx1"/>
                </a:solidFill>
              </a:rPr>
              <a:t>Programme Manager OME (University Facing) - Point of contact:</a:t>
            </a:r>
          </a:p>
          <a:p>
            <a:pPr marL="1143000" lvl="1" indent="-457200"/>
            <a:r>
              <a:rPr lang="en-GB" dirty="0" err="1">
                <a:solidFill>
                  <a:schemeClr val="tx1"/>
                </a:solidFill>
              </a:rPr>
              <a:t>Ewa</a:t>
            </a:r>
            <a:r>
              <a:rPr lang="en-GB" dirty="0">
                <a:solidFill>
                  <a:schemeClr val="tx1"/>
                </a:solidFill>
              </a:rPr>
              <a:t> </a:t>
            </a:r>
            <a:r>
              <a:rPr lang="en-GB" dirty="0" err="1">
                <a:solidFill>
                  <a:schemeClr val="tx1"/>
                </a:solidFill>
              </a:rPr>
              <a:t>Kazimierska</a:t>
            </a:r>
            <a:r>
              <a:rPr lang="en-GB" dirty="0">
                <a:solidFill>
                  <a:schemeClr val="tx1"/>
                </a:solidFill>
              </a:rPr>
              <a:t> – </a:t>
            </a:r>
            <a:r>
              <a:rPr lang="en-GB" u="sng" dirty="0" err="1">
                <a:solidFill>
                  <a:schemeClr val="tx1"/>
                </a:solidFill>
              </a:rPr>
              <a:t>e.kazimierska@uwtsd.ac.uk</a:t>
            </a:r>
            <a:endParaRPr lang="en-GB" u="sng" dirty="0">
              <a:solidFill>
                <a:schemeClr val="tx1"/>
              </a:solidFill>
            </a:endParaRPr>
          </a:p>
          <a:p>
            <a:pPr marL="457200" indent="-457200">
              <a:buFont typeface="Arial" panose="020B0604020202020204" pitchFamily="34" charset="0"/>
              <a:buChar char="•"/>
            </a:pPr>
            <a:endParaRPr lang="en-GB" dirty="0">
              <a:solidFill>
                <a:schemeClr val="tx1"/>
              </a:solidFill>
            </a:endParaRPr>
          </a:p>
          <a:p>
            <a:pPr marL="457200" indent="-457200">
              <a:buFont typeface="Arial" panose="020B0604020202020204" pitchFamily="34" charset="0"/>
              <a:buChar char="•"/>
            </a:pPr>
            <a:r>
              <a:rPr lang="en-GB" dirty="0">
                <a:solidFill>
                  <a:schemeClr val="tx1"/>
                </a:solidFill>
              </a:rPr>
              <a:t>Apprentice Liaison Officer (Employer Facing) – Point of Contact</a:t>
            </a:r>
          </a:p>
          <a:p>
            <a:pPr marL="1143000" lvl="1" indent="-457200"/>
            <a:r>
              <a:rPr lang="en-GB" dirty="0">
                <a:solidFill>
                  <a:schemeClr val="tx1"/>
                </a:solidFill>
              </a:rPr>
              <a:t>Carl Thomas – </a:t>
            </a:r>
            <a:r>
              <a:rPr lang="en-GB" dirty="0" err="1">
                <a:solidFill>
                  <a:schemeClr val="tx1"/>
                </a:solidFill>
              </a:rPr>
              <a:t>c</a:t>
            </a:r>
            <a:r>
              <a:rPr lang="en-GB" dirty="0" err="1">
                <a:solidFill>
                  <a:schemeClr val="tx1"/>
                </a:solidFill>
                <a:hlinkClick r:id="rId2">
                  <a:extLst>
                    <a:ext uri="{A12FA001-AC4F-418D-AE19-62706E023703}">
                      <ahyp:hlinkClr xmlns:ahyp="http://schemas.microsoft.com/office/drawing/2018/hyperlinkcolor" val="tx"/>
                    </a:ext>
                  </a:extLst>
                </a:hlinkClick>
              </a:rPr>
              <a:t>.thomas@uwtsd.ac.uk</a:t>
            </a:r>
            <a:endParaRPr lang="en-GB" dirty="0">
              <a:solidFill>
                <a:schemeClr val="tx1"/>
              </a:solidFill>
            </a:endParaRPr>
          </a:p>
          <a:p>
            <a:pPr marL="1143000" lvl="1" indent="-457200"/>
            <a:r>
              <a:rPr lang="en-GB" dirty="0">
                <a:solidFill>
                  <a:schemeClr val="tx1"/>
                </a:solidFill>
              </a:rPr>
              <a:t>Dave Holley – </a:t>
            </a:r>
            <a:r>
              <a:rPr lang="en-GB" dirty="0">
                <a:solidFill>
                  <a:schemeClr val="tx1"/>
                </a:solidFill>
                <a:hlinkClick r:id="rId3">
                  <a:extLst>
                    <a:ext uri="{A12FA001-AC4F-418D-AE19-62706E023703}">
                      <ahyp:hlinkClr xmlns:ahyp="http://schemas.microsoft.com/office/drawing/2018/hyperlinkcolor" val="tx"/>
                    </a:ext>
                  </a:extLst>
                </a:hlinkClick>
              </a:rPr>
              <a:t>d.holley@uwtsd.ac.uk</a:t>
            </a:r>
            <a:r>
              <a:rPr lang="en-GB" dirty="0">
                <a:solidFill>
                  <a:schemeClr val="tx1"/>
                </a:solidFill>
              </a:rPr>
              <a:t> </a:t>
            </a:r>
          </a:p>
          <a:p>
            <a:pPr marL="1143000" lvl="1" indent="-457200"/>
            <a:r>
              <a:rPr lang="en-GB" dirty="0">
                <a:solidFill>
                  <a:schemeClr val="tx1"/>
                </a:solidFill>
              </a:rPr>
              <a:t>Tony </a:t>
            </a:r>
            <a:r>
              <a:rPr lang="en-GB" dirty="0" err="1">
                <a:solidFill>
                  <a:schemeClr val="tx1"/>
                </a:solidFill>
              </a:rPr>
              <a:t>Bourne</a:t>
            </a:r>
            <a:r>
              <a:rPr lang="en-GB" dirty="0">
                <a:solidFill>
                  <a:schemeClr val="tx1"/>
                </a:solidFill>
              </a:rPr>
              <a:t> – </a:t>
            </a:r>
            <a:r>
              <a:rPr lang="en-GB" dirty="0">
                <a:solidFill>
                  <a:schemeClr val="tx1"/>
                </a:solidFill>
                <a:hlinkClick r:id="rId4">
                  <a:extLst>
                    <a:ext uri="{A12FA001-AC4F-418D-AE19-62706E023703}">
                      <ahyp:hlinkClr xmlns:ahyp="http://schemas.microsoft.com/office/drawing/2018/hyperlinkcolor" val="tx"/>
                    </a:ext>
                  </a:extLst>
                </a:hlinkClick>
              </a:rPr>
              <a:t>t.bourne@uwtsd.ac.uk</a:t>
            </a:r>
            <a:r>
              <a:rPr lang="en-GB" dirty="0">
                <a:solidFill>
                  <a:schemeClr val="tx1"/>
                </a:solidFill>
              </a:rPr>
              <a:t> </a:t>
            </a:r>
          </a:p>
          <a:p>
            <a:pPr marL="1143000" lvl="1" indent="-457200"/>
            <a:r>
              <a:rPr lang="en-GB" i="1" dirty="0">
                <a:solidFill>
                  <a:schemeClr val="tx1"/>
                </a:solidFill>
              </a:rPr>
              <a:t>Emma Moseley </a:t>
            </a:r>
            <a:r>
              <a:rPr lang="en-GB" i="1" dirty="0">
                <a:solidFill>
                  <a:schemeClr val="tx1"/>
                </a:solidFill>
                <a:hlinkClick r:id="rId5">
                  <a:extLst>
                    <a:ext uri="{A12FA001-AC4F-418D-AE19-62706E023703}">
                      <ahyp:hlinkClr xmlns:ahyp="http://schemas.microsoft.com/office/drawing/2018/hyperlinkcolor" val="tx"/>
                    </a:ext>
                  </a:extLst>
                </a:hlinkClick>
              </a:rPr>
              <a:t>e.moseley@uwtsd.ac.uk</a:t>
            </a:r>
            <a:r>
              <a:rPr lang="en-GB" i="1" dirty="0">
                <a:solidFill>
                  <a:schemeClr val="tx1"/>
                </a:solidFill>
              </a:rPr>
              <a:t> </a:t>
            </a:r>
          </a:p>
          <a:p>
            <a:pPr marL="457200" indent="-457200">
              <a:buFont typeface="Arial" panose="020B0604020202020204" pitchFamily="34" charset="0"/>
              <a:buChar char="•"/>
            </a:pPr>
            <a:endParaRPr lang="en-GB" dirty="0">
              <a:solidFill>
                <a:schemeClr val="tx1"/>
              </a:solidFill>
            </a:endParaRPr>
          </a:p>
          <a:p>
            <a:pPr marL="457200" indent="-457200">
              <a:buFont typeface="Arial" panose="020B0604020202020204" pitchFamily="34" charset="0"/>
              <a:buChar char="•"/>
            </a:pPr>
            <a:r>
              <a:rPr lang="en-GB" dirty="0">
                <a:solidFill>
                  <a:schemeClr val="tx1"/>
                </a:solidFill>
              </a:rPr>
              <a:t>Only through University email address – GDPR, Safeguarding, PREVENT</a:t>
            </a:r>
          </a:p>
        </p:txBody>
      </p:sp>
      <p:sp>
        <p:nvSpPr>
          <p:cNvPr id="5" name="TextBox 4">
            <a:extLst>
              <a:ext uri="{FF2B5EF4-FFF2-40B4-BE49-F238E27FC236}">
                <a16:creationId xmlns:a16="http://schemas.microsoft.com/office/drawing/2014/main" id="{DE6970F4-9016-8E13-3F81-0E4CD17FB885}"/>
              </a:ext>
            </a:extLst>
          </p:cNvPr>
          <p:cNvSpPr txBox="1"/>
          <p:nvPr/>
        </p:nvSpPr>
        <p:spPr>
          <a:xfrm>
            <a:off x="3557878" y="237895"/>
            <a:ext cx="626413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effectLst/>
                <a:uLnTx/>
                <a:uFillTx/>
                <a:latin typeface="Calibri" panose="020F0502020204030204"/>
                <a:ea typeface="+mn-ea"/>
                <a:cs typeface="+mn-cs"/>
              </a:rPr>
              <a:t>Your Primary Contacts </a:t>
            </a:r>
          </a:p>
        </p:txBody>
      </p:sp>
    </p:spTree>
    <p:extLst>
      <p:ext uri="{BB962C8B-B14F-4D97-AF65-F5344CB8AC3E}">
        <p14:creationId xmlns:p14="http://schemas.microsoft.com/office/powerpoint/2010/main" val="2192036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320067-951C-CA30-661D-44F89ED0A045}"/>
              </a:ext>
            </a:extLst>
          </p:cNvPr>
          <p:cNvSpPr txBox="1">
            <a:spLocks/>
          </p:cNvSpPr>
          <p:nvPr/>
        </p:nvSpPr>
        <p:spPr>
          <a:xfrm>
            <a:off x="4062892" y="275331"/>
            <a:ext cx="4722292"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0" i="0" u="none" strike="noStrike" kern="1200" cap="none" spc="0" normalizeH="0" baseline="0" noProof="0" dirty="0">
                <a:ln>
                  <a:noFill/>
                </a:ln>
                <a:effectLst/>
                <a:uLnTx/>
                <a:uFillTx/>
                <a:latin typeface="Calibri Light" panose="020F0302020204030204"/>
                <a:ea typeface="+mj-ea"/>
                <a:cs typeface="+mj-cs"/>
              </a:rPr>
              <a:t>Key Dates (Semesters </a:t>
            </a:r>
            <a:r>
              <a:rPr lang="en-GB" sz="4000" dirty="0">
                <a:latin typeface="Calibri Light" panose="020F0302020204030204"/>
              </a:rPr>
              <a:t>1</a:t>
            </a:r>
            <a:r>
              <a:rPr kumimoji="0" lang="en-GB" sz="4000" b="0" i="0" u="none" strike="noStrike" kern="1200" cap="none" spc="0" normalizeH="0" baseline="0" noProof="0" dirty="0">
                <a:ln>
                  <a:noFill/>
                </a:ln>
                <a:effectLst/>
                <a:uLnTx/>
                <a:uFillTx/>
                <a:latin typeface="Calibri Light" panose="020F0302020204030204"/>
                <a:ea typeface="+mj-ea"/>
                <a:cs typeface="+mj-cs"/>
              </a:rPr>
              <a:t>)</a:t>
            </a:r>
          </a:p>
        </p:txBody>
      </p:sp>
      <p:sp>
        <p:nvSpPr>
          <p:cNvPr id="6" name="Content Placeholder 2">
            <a:extLst>
              <a:ext uri="{FF2B5EF4-FFF2-40B4-BE49-F238E27FC236}">
                <a16:creationId xmlns:a16="http://schemas.microsoft.com/office/drawing/2014/main" id="{588383BD-6B60-4FDA-BE69-6B0BF06FCE97}"/>
              </a:ext>
            </a:extLst>
          </p:cNvPr>
          <p:cNvSpPr txBox="1">
            <a:spLocks/>
          </p:cNvSpPr>
          <p:nvPr/>
        </p:nvSpPr>
        <p:spPr>
          <a:xfrm>
            <a:off x="3020811" y="6042613"/>
            <a:ext cx="5764373" cy="540056"/>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lvl="0" algn="l" defTabSz="914400" rtl="0" eaLnBrk="1" fontAlgn="auto" latinLnBrk="0" hangingPunct="1">
              <a:lnSpc>
                <a:spcPct val="90000"/>
              </a:lnSpc>
              <a:spcBef>
                <a:spcPts val="1000"/>
              </a:spcBef>
              <a:spcAft>
                <a:spcPts val="0"/>
              </a:spcAft>
              <a:buClrTx/>
              <a:buSzTx/>
              <a:tabLst/>
              <a:defRPr/>
            </a:pP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Results portal </a:t>
            </a:r>
            <a:r>
              <a:rPr kumimoji="0" lang="en-GB" sz="2400" b="1" i="0" u="none" strike="noStrike" kern="1200" cap="none" spc="0" normalizeH="0" baseline="0" noProof="0" dirty="0" err="1">
                <a:ln>
                  <a:noFill/>
                </a:ln>
                <a:solidFill>
                  <a:srgbClr val="FF0000"/>
                </a:solidFill>
                <a:effectLst/>
                <a:uLnTx/>
                <a:uFillTx/>
                <a:latin typeface="Calibri" panose="020F0502020204030204"/>
                <a:ea typeface="+mn-ea"/>
                <a:cs typeface="+mn-cs"/>
              </a:rPr>
              <a:t>MyTSD</a:t>
            </a: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 – Feb, June, and Aug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F7ADAB05-04C2-4AAB-ACDA-9ADDBC02849B}"/>
              </a:ext>
            </a:extLst>
          </p:cNvPr>
          <p:cNvPicPr>
            <a:picLocks noChangeAspect="1"/>
          </p:cNvPicPr>
          <p:nvPr/>
        </p:nvPicPr>
        <p:blipFill rotWithShape="1">
          <a:blip r:embed="rId2"/>
          <a:srcRect l="4329" t="3850" r="1159" b="1197"/>
          <a:stretch/>
        </p:blipFill>
        <p:spPr>
          <a:xfrm>
            <a:off x="2057431" y="709174"/>
            <a:ext cx="7397484" cy="4971667"/>
          </a:xfrm>
          <a:prstGeom prst="rect">
            <a:avLst/>
          </a:prstGeom>
        </p:spPr>
      </p:pic>
      <p:sp>
        <p:nvSpPr>
          <p:cNvPr id="2" name="Rounded Rectangle 1">
            <a:extLst>
              <a:ext uri="{FF2B5EF4-FFF2-40B4-BE49-F238E27FC236}">
                <a16:creationId xmlns:a16="http://schemas.microsoft.com/office/drawing/2014/main" id="{57457B87-5CB7-5923-64F3-15AD2E971883}"/>
              </a:ext>
            </a:extLst>
          </p:cNvPr>
          <p:cNvSpPr/>
          <p:nvPr/>
        </p:nvSpPr>
        <p:spPr>
          <a:xfrm>
            <a:off x="5739547" y="968950"/>
            <a:ext cx="1230923" cy="4738353"/>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1">
            <a:extLst>
              <a:ext uri="{FF2B5EF4-FFF2-40B4-BE49-F238E27FC236}">
                <a16:creationId xmlns:a16="http://schemas.microsoft.com/office/drawing/2014/main" id="{5BC39893-BE3A-4812-BDDC-7A87C0A253A2}"/>
              </a:ext>
            </a:extLst>
          </p:cNvPr>
          <p:cNvSpPr/>
          <p:nvPr/>
        </p:nvSpPr>
        <p:spPr>
          <a:xfrm>
            <a:off x="6970471" y="968950"/>
            <a:ext cx="1167690" cy="4711891"/>
          </a:xfrm>
          <a:prstGeom prst="roundRect">
            <a:avLst/>
          </a:prstGeom>
          <a:noFill/>
          <a:ln w="57150">
            <a:solidFill>
              <a:srgbClr val="000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4393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320067-951C-CA30-661D-44F89ED0A045}"/>
              </a:ext>
            </a:extLst>
          </p:cNvPr>
          <p:cNvSpPr txBox="1">
            <a:spLocks/>
          </p:cNvSpPr>
          <p:nvPr/>
        </p:nvSpPr>
        <p:spPr>
          <a:xfrm>
            <a:off x="3961616" y="0"/>
            <a:ext cx="4930589"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0" i="0" u="none" strike="noStrike" kern="1200" cap="none" spc="0" normalizeH="0" baseline="0" noProof="0" dirty="0">
                <a:ln>
                  <a:noFill/>
                </a:ln>
                <a:effectLst/>
                <a:uLnTx/>
                <a:uFillTx/>
                <a:latin typeface="Calibri Light" panose="020F0302020204030204"/>
                <a:ea typeface="+mj-ea"/>
                <a:cs typeface="+mj-cs"/>
              </a:rPr>
              <a:t>Key Dates (Semesters 2&amp;3) </a:t>
            </a:r>
          </a:p>
        </p:txBody>
      </p:sp>
      <p:pic>
        <p:nvPicPr>
          <p:cNvPr id="8" name="Picture 7">
            <a:extLst>
              <a:ext uri="{FF2B5EF4-FFF2-40B4-BE49-F238E27FC236}">
                <a16:creationId xmlns:a16="http://schemas.microsoft.com/office/drawing/2014/main" id="{C46402E8-96EF-4935-B2CA-2C7E94833AC8}"/>
              </a:ext>
            </a:extLst>
          </p:cNvPr>
          <p:cNvPicPr>
            <a:picLocks noChangeAspect="1"/>
          </p:cNvPicPr>
          <p:nvPr/>
        </p:nvPicPr>
        <p:blipFill>
          <a:blip r:embed="rId2"/>
          <a:stretch>
            <a:fillRect/>
          </a:stretch>
        </p:blipFill>
        <p:spPr>
          <a:xfrm>
            <a:off x="2225719" y="631434"/>
            <a:ext cx="7496350" cy="6118928"/>
          </a:xfrm>
          <a:prstGeom prst="rect">
            <a:avLst/>
          </a:prstGeom>
        </p:spPr>
      </p:pic>
      <p:sp>
        <p:nvSpPr>
          <p:cNvPr id="2" name="Rounded Rectangle 1">
            <a:extLst>
              <a:ext uri="{FF2B5EF4-FFF2-40B4-BE49-F238E27FC236}">
                <a16:creationId xmlns:a16="http://schemas.microsoft.com/office/drawing/2014/main" id="{887B5623-4D75-6401-2CDB-71F41490F79F}"/>
              </a:ext>
            </a:extLst>
          </p:cNvPr>
          <p:cNvSpPr/>
          <p:nvPr/>
        </p:nvSpPr>
        <p:spPr>
          <a:xfrm>
            <a:off x="6054435" y="631434"/>
            <a:ext cx="1147160" cy="6118928"/>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1">
            <a:extLst>
              <a:ext uri="{FF2B5EF4-FFF2-40B4-BE49-F238E27FC236}">
                <a16:creationId xmlns:a16="http://schemas.microsoft.com/office/drawing/2014/main" id="{89A405D2-D9F5-4400-A78C-5809E0BAD5E2}"/>
              </a:ext>
            </a:extLst>
          </p:cNvPr>
          <p:cNvSpPr/>
          <p:nvPr/>
        </p:nvSpPr>
        <p:spPr>
          <a:xfrm>
            <a:off x="7251474" y="631434"/>
            <a:ext cx="1147160" cy="6118928"/>
          </a:xfrm>
          <a:prstGeom prst="roundRect">
            <a:avLst/>
          </a:prstGeom>
          <a:noFill/>
          <a:ln w="57150">
            <a:solidFill>
              <a:srgbClr val="000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3467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8BC1647-DFA1-FC84-052B-E3AEE07EA446}"/>
              </a:ext>
            </a:extLst>
          </p:cNvPr>
          <p:cNvSpPr>
            <a:spLocks noGrp="1"/>
          </p:cNvSpPr>
          <p:nvPr>
            <p:ph idx="1"/>
          </p:nvPr>
        </p:nvSpPr>
        <p:spPr>
          <a:xfrm>
            <a:off x="447555" y="1308438"/>
            <a:ext cx="10972800" cy="3840032"/>
          </a:xfrm>
        </p:spPr>
        <p:txBody>
          <a:bodyPr wrap="square">
            <a:normAutofit fontScale="92500" lnSpcReduction="10000"/>
          </a:bodyPr>
          <a:lstStyle/>
          <a:p>
            <a:r>
              <a:rPr lang="en-US" dirty="0">
                <a:solidFill>
                  <a:schemeClr val="tx1"/>
                </a:solidFill>
              </a:rPr>
              <a:t>Semester 1</a:t>
            </a:r>
          </a:p>
          <a:p>
            <a:pPr lvl="1"/>
            <a:r>
              <a:rPr lang="en-US" dirty="0">
                <a:solidFill>
                  <a:schemeClr val="tx1"/>
                </a:solidFill>
              </a:rPr>
              <a:t>Advanced Chemistry (All less DNO)</a:t>
            </a:r>
          </a:p>
          <a:p>
            <a:pPr lvl="1"/>
            <a:r>
              <a:rPr lang="en-US" dirty="0">
                <a:solidFill>
                  <a:schemeClr val="tx1"/>
                </a:solidFill>
              </a:rPr>
              <a:t>Data Capture and Evaluation (All)</a:t>
            </a:r>
          </a:p>
          <a:p>
            <a:pPr lvl="1"/>
            <a:r>
              <a:rPr lang="en-US" dirty="0">
                <a:solidFill>
                  <a:schemeClr val="tx1"/>
                </a:solidFill>
              </a:rPr>
              <a:t>Material Science (DNO)</a:t>
            </a:r>
          </a:p>
          <a:p>
            <a:r>
              <a:rPr lang="en-US" dirty="0">
                <a:solidFill>
                  <a:schemeClr val="tx1"/>
                </a:solidFill>
              </a:rPr>
              <a:t>Semester 2</a:t>
            </a:r>
          </a:p>
          <a:p>
            <a:pPr lvl="1"/>
            <a:r>
              <a:rPr lang="en-US" dirty="0">
                <a:solidFill>
                  <a:schemeClr val="tx1"/>
                </a:solidFill>
              </a:rPr>
              <a:t>Scientific Principles of OME (All)</a:t>
            </a:r>
          </a:p>
          <a:p>
            <a:pPr lvl="1"/>
            <a:r>
              <a:rPr lang="en-US" dirty="0">
                <a:solidFill>
                  <a:schemeClr val="tx1"/>
                </a:solidFill>
              </a:rPr>
              <a:t>Safety Management and Legislation (All)</a:t>
            </a:r>
          </a:p>
          <a:p>
            <a:pPr lvl="1"/>
            <a:r>
              <a:rPr lang="en-US" dirty="0">
                <a:solidFill>
                  <a:schemeClr val="tx1"/>
                </a:solidFill>
              </a:rPr>
              <a:t>Introduction to Major Project (All)</a:t>
            </a:r>
          </a:p>
          <a:p>
            <a:r>
              <a:rPr lang="en-US" dirty="0">
                <a:solidFill>
                  <a:schemeClr val="tx1"/>
                </a:solidFill>
              </a:rPr>
              <a:t>Semester 3</a:t>
            </a:r>
          </a:p>
          <a:p>
            <a:pPr lvl="1"/>
            <a:r>
              <a:rPr lang="en-US" dirty="0">
                <a:solidFill>
                  <a:schemeClr val="tx1"/>
                </a:solidFill>
              </a:rPr>
              <a:t>Major Project (All)</a:t>
            </a:r>
          </a:p>
        </p:txBody>
      </p:sp>
      <p:sp>
        <p:nvSpPr>
          <p:cNvPr id="3" name="TextBox 2">
            <a:extLst>
              <a:ext uri="{FF2B5EF4-FFF2-40B4-BE49-F238E27FC236}">
                <a16:creationId xmlns:a16="http://schemas.microsoft.com/office/drawing/2014/main" id="{EAC28FE3-0B7A-AB2D-350E-84153939B685}"/>
              </a:ext>
            </a:extLst>
          </p:cNvPr>
          <p:cNvSpPr txBox="1"/>
          <p:nvPr/>
        </p:nvSpPr>
        <p:spPr>
          <a:xfrm>
            <a:off x="844827" y="262908"/>
            <a:ext cx="5754756"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effectLst/>
                <a:uLnTx/>
                <a:uFillTx/>
                <a:latin typeface="Calibri" panose="020F0502020204030204"/>
                <a:ea typeface="+mn-ea"/>
                <a:cs typeface="+mn-cs"/>
              </a:rPr>
              <a:t>Modules Year 4 </a:t>
            </a:r>
          </a:p>
        </p:txBody>
      </p:sp>
    </p:spTree>
    <p:extLst>
      <p:ext uri="{BB962C8B-B14F-4D97-AF65-F5344CB8AC3E}">
        <p14:creationId xmlns:p14="http://schemas.microsoft.com/office/powerpoint/2010/main" val="3689558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8BC1647-DFA1-FC84-052B-E3AEE07EA446}"/>
              </a:ext>
            </a:extLst>
          </p:cNvPr>
          <p:cNvSpPr>
            <a:spLocks noGrp="1"/>
          </p:cNvSpPr>
          <p:nvPr>
            <p:ph idx="1"/>
          </p:nvPr>
        </p:nvSpPr>
        <p:spPr>
          <a:xfrm>
            <a:off x="447555" y="1308438"/>
            <a:ext cx="10972800" cy="3840032"/>
          </a:xfrm>
        </p:spPr>
        <p:txBody>
          <a:bodyPr wrap="square">
            <a:normAutofit/>
          </a:bodyPr>
          <a:lstStyle/>
          <a:p>
            <a:r>
              <a:rPr lang="en-US" dirty="0">
                <a:solidFill>
                  <a:schemeClr val="tx1"/>
                </a:solidFill>
              </a:rPr>
              <a:t>Semester 1</a:t>
            </a:r>
          </a:p>
          <a:p>
            <a:pPr lvl="1"/>
            <a:r>
              <a:rPr lang="en-US" dirty="0">
                <a:solidFill>
                  <a:schemeClr val="tx1"/>
                </a:solidFill>
              </a:rPr>
              <a:t>Safety Management and Legislation (All) </a:t>
            </a:r>
          </a:p>
          <a:p>
            <a:pPr lvl="1"/>
            <a:r>
              <a:rPr lang="en-US" dirty="0">
                <a:solidFill>
                  <a:schemeClr val="tx1"/>
                </a:solidFill>
              </a:rPr>
              <a:t>Major Project (All)</a:t>
            </a:r>
          </a:p>
          <a:p>
            <a:pPr lvl="1"/>
            <a:endParaRPr lang="en-US" dirty="0">
              <a:solidFill>
                <a:schemeClr val="tx1"/>
              </a:solidFill>
            </a:endParaRPr>
          </a:p>
          <a:p>
            <a:r>
              <a:rPr lang="en-US" dirty="0">
                <a:solidFill>
                  <a:schemeClr val="tx1"/>
                </a:solidFill>
              </a:rPr>
              <a:t>Semester 2</a:t>
            </a:r>
          </a:p>
          <a:p>
            <a:pPr lvl="1"/>
            <a:r>
              <a:rPr lang="en-US" dirty="0">
                <a:solidFill>
                  <a:schemeClr val="tx1"/>
                </a:solidFill>
              </a:rPr>
              <a:t>Major Project (All)</a:t>
            </a:r>
          </a:p>
          <a:p>
            <a:r>
              <a:rPr lang="en-GB" dirty="0">
                <a:solidFill>
                  <a:schemeClr val="tx1"/>
                </a:solidFill>
              </a:rPr>
              <a:t>April 2026 Final Viva and EPA</a:t>
            </a:r>
          </a:p>
          <a:p>
            <a:r>
              <a:rPr lang="en-GB" dirty="0">
                <a:solidFill>
                  <a:schemeClr val="tx1"/>
                </a:solidFill>
              </a:rPr>
              <a:t>Graduation – July 2026</a:t>
            </a:r>
          </a:p>
        </p:txBody>
      </p:sp>
      <p:sp>
        <p:nvSpPr>
          <p:cNvPr id="3" name="TextBox 2">
            <a:extLst>
              <a:ext uri="{FF2B5EF4-FFF2-40B4-BE49-F238E27FC236}">
                <a16:creationId xmlns:a16="http://schemas.microsoft.com/office/drawing/2014/main" id="{EAC28FE3-0B7A-AB2D-350E-84153939B685}"/>
              </a:ext>
            </a:extLst>
          </p:cNvPr>
          <p:cNvSpPr txBox="1"/>
          <p:nvPr/>
        </p:nvSpPr>
        <p:spPr>
          <a:xfrm>
            <a:off x="844827" y="262908"/>
            <a:ext cx="5754756"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effectLst/>
                <a:uLnTx/>
                <a:uFillTx/>
                <a:latin typeface="Calibri" panose="020F0502020204030204"/>
                <a:ea typeface="+mn-ea"/>
                <a:cs typeface="+mn-cs"/>
              </a:rPr>
              <a:t>Modules Year 5 </a:t>
            </a:r>
          </a:p>
        </p:txBody>
      </p:sp>
    </p:spTree>
    <p:extLst>
      <p:ext uri="{BB962C8B-B14F-4D97-AF65-F5344CB8AC3E}">
        <p14:creationId xmlns:p14="http://schemas.microsoft.com/office/powerpoint/2010/main" val="3824600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8BC1647-DFA1-FC84-052B-E3AEE07EA446}"/>
              </a:ext>
            </a:extLst>
          </p:cNvPr>
          <p:cNvSpPr>
            <a:spLocks noGrp="1"/>
          </p:cNvSpPr>
          <p:nvPr>
            <p:ph idx="1"/>
          </p:nvPr>
        </p:nvSpPr>
        <p:spPr>
          <a:xfrm>
            <a:off x="447555" y="1308438"/>
            <a:ext cx="10972800" cy="4227658"/>
          </a:xfrm>
        </p:spPr>
        <p:txBody>
          <a:bodyPr wrap="square">
            <a:normAutofit lnSpcReduction="10000"/>
          </a:bodyPr>
          <a:lstStyle/>
          <a:p>
            <a:r>
              <a:rPr lang="en-US" dirty="0">
                <a:solidFill>
                  <a:schemeClr val="tx1"/>
                </a:solidFill>
              </a:rPr>
              <a:t>You are now in Higher Education</a:t>
            </a:r>
          </a:p>
          <a:p>
            <a:r>
              <a:rPr lang="en-US" dirty="0">
                <a:solidFill>
                  <a:schemeClr val="tx1"/>
                </a:solidFill>
              </a:rPr>
              <a:t>Adult Rules for Adults……..you are in paid employment</a:t>
            </a:r>
          </a:p>
          <a:p>
            <a:pPr lvl="1"/>
            <a:r>
              <a:rPr lang="en-US" dirty="0">
                <a:solidFill>
                  <a:schemeClr val="tx1"/>
                </a:solidFill>
              </a:rPr>
              <a:t>24% taught study (F2F, hybrid or remote)</a:t>
            </a:r>
          </a:p>
          <a:p>
            <a:pPr lvl="1"/>
            <a:r>
              <a:rPr lang="en-US" dirty="0">
                <a:solidFill>
                  <a:schemeClr val="tx1"/>
                </a:solidFill>
              </a:rPr>
              <a:t>76% independent study and reflection</a:t>
            </a:r>
          </a:p>
          <a:p>
            <a:r>
              <a:rPr lang="en-US" dirty="0">
                <a:solidFill>
                  <a:schemeClr val="tx1"/>
                </a:solidFill>
              </a:rPr>
              <a:t>Contract between UWTSD and your employers:</a:t>
            </a:r>
          </a:p>
          <a:p>
            <a:pPr lvl="1"/>
            <a:r>
              <a:rPr lang="en-US" dirty="0">
                <a:solidFill>
                  <a:schemeClr val="tx1"/>
                </a:solidFill>
              </a:rPr>
              <a:t>Two weeks block</a:t>
            </a:r>
          </a:p>
          <a:p>
            <a:pPr lvl="1"/>
            <a:r>
              <a:rPr lang="en-US" dirty="0">
                <a:solidFill>
                  <a:schemeClr val="tx1"/>
                </a:solidFill>
              </a:rPr>
              <a:t>Monday 0900 </a:t>
            </a:r>
            <a:r>
              <a:rPr lang="en-US" dirty="0" err="1">
                <a:solidFill>
                  <a:schemeClr val="tx1"/>
                </a:solidFill>
              </a:rPr>
              <a:t>hrs</a:t>
            </a:r>
            <a:r>
              <a:rPr lang="en-US" dirty="0">
                <a:solidFill>
                  <a:schemeClr val="tx1"/>
                </a:solidFill>
              </a:rPr>
              <a:t> start</a:t>
            </a:r>
          </a:p>
          <a:p>
            <a:pPr lvl="1"/>
            <a:r>
              <a:rPr lang="en-US" dirty="0">
                <a:solidFill>
                  <a:schemeClr val="tx1"/>
                </a:solidFill>
              </a:rPr>
              <a:t>Friday 1500 </a:t>
            </a:r>
            <a:r>
              <a:rPr lang="en-US" dirty="0" err="1">
                <a:solidFill>
                  <a:schemeClr val="tx1"/>
                </a:solidFill>
              </a:rPr>
              <a:t>hrs</a:t>
            </a:r>
            <a:r>
              <a:rPr lang="en-US" dirty="0">
                <a:solidFill>
                  <a:schemeClr val="tx1"/>
                </a:solidFill>
              </a:rPr>
              <a:t> finish</a:t>
            </a:r>
          </a:p>
          <a:p>
            <a:r>
              <a:rPr lang="en-US" b="1" dirty="0">
                <a:solidFill>
                  <a:schemeClr val="tx1"/>
                </a:solidFill>
              </a:rPr>
              <a:t>Lecturers </a:t>
            </a:r>
            <a:r>
              <a:rPr lang="en-US" b="1" dirty="0">
                <a:solidFill>
                  <a:srgbClr val="FF0000"/>
                </a:solidFill>
              </a:rPr>
              <a:t>CANNOT</a:t>
            </a:r>
            <a:r>
              <a:rPr lang="en-US" b="1" dirty="0">
                <a:solidFill>
                  <a:schemeClr val="tx1"/>
                </a:solidFill>
              </a:rPr>
              <a:t> change timetables once set by Timetabling as the apprenticeships are set within BLOCKS of LEARNING</a:t>
            </a:r>
            <a:endParaRPr lang="en-US" dirty="0">
              <a:solidFill>
                <a:schemeClr val="tx1"/>
              </a:solidFill>
            </a:endParaRPr>
          </a:p>
        </p:txBody>
      </p:sp>
      <p:sp>
        <p:nvSpPr>
          <p:cNvPr id="3" name="TextBox 2">
            <a:extLst>
              <a:ext uri="{FF2B5EF4-FFF2-40B4-BE49-F238E27FC236}">
                <a16:creationId xmlns:a16="http://schemas.microsoft.com/office/drawing/2014/main" id="{EAC28FE3-0B7A-AB2D-350E-84153939B685}"/>
              </a:ext>
            </a:extLst>
          </p:cNvPr>
          <p:cNvSpPr txBox="1"/>
          <p:nvPr/>
        </p:nvSpPr>
        <p:spPr>
          <a:xfrm>
            <a:off x="1828800" y="282786"/>
            <a:ext cx="10023675"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effectLst/>
                <a:uLnTx/>
                <a:uFillTx/>
                <a:latin typeface="Calibri" panose="020F0502020204030204"/>
                <a:ea typeface="+mn-ea"/>
                <a:cs typeface="+mn-cs"/>
              </a:rPr>
              <a:t>Working Hours &amp; Personal Commitment</a:t>
            </a:r>
          </a:p>
        </p:txBody>
      </p:sp>
    </p:spTree>
    <p:extLst>
      <p:ext uri="{BB962C8B-B14F-4D97-AF65-F5344CB8AC3E}">
        <p14:creationId xmlns:p14="http://schemas.microsoft.com/office/powerpoint/2010/main" val="2375039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44327A6C-F5C7-7F87-FDA6-C0920286F7C4}"/>
              </a:ext>
            </a:extLst>
          </p:cNvPr>
          <p:cNvSpPr>
            <a:spLocks noGrp="1"/>
          </p:cNvSpPr>
          <p:nvPr>
            <p:ph idx="1"/>
          </p:nvPr>
        </p:nvSpPr>
        <p:spPr>
          <a:xfrm>
            <a:off x="854439" y="1366312"/>
            <a:ext cx="11002781" cy="3917032"/>
          </a:xfrm>
        </p:spPr>
        <p:txBody>
          <a:bodyPr>
            <a:normAutofit/>
          </a:bodyPr>
          <a:lstStyle/>
          <a:p>
            <a:pPr marL="457200" indent="-457200">
              <a:buFont typeface="Arial" panose="020B0604020202020204" pitchFamily="34" charset="0"/>
              <a:buChar char="•"/>
            </a:pPr>
            <a:r>
              <a:rPr lang="en-GB" dirty="0">
                <a:solidFill>
                  <a:schemeClr val="tx1"/>
                </a:solidFill>
              </a:rPr>
              <a:t>Enrolment</a:t>
            </a:r>
          </a:p>
          <a:p>
            <a:pPr marL="457200" indent="-457200">
              <a:buFont typeface="Arial" panose="020B0604020202020204" pitchFamily="34" charset="0"/>
              <a:buChar char="•"/>
            </a:pPr>
            <a:r>
              <a:rPr lang="en-GB" dirty="0">
                <a:solidFill>
                  <a:schemeClr val="tx1"/>
                </a:solidFill>
              </a:rPr>
              <a:t>UWTSD Hwb App</a:t>
            </a:r>
          </a:p>
          <a:p>
            <a:pPr marL="457200" indent="-457200">
              <a:buFont typeface="Arial" panose="020B0604020202020204" pitchFamily="34" charset="0"/>
              <a:buChar char="•"/>
            </a:pPr>
            <a:r>
              <a:rPr lang="en-GB" dirty="0">
                <a:solidFill>
                  <a:schemeClr val="tx1"/>
                </a:solidFill>
              </a:rPr>
              <a:t>IT Support – Login, Moodle, </a:t>
            </a:r>
            <a:r>
              <a:rPr lang="en-GB" dirty="0" err="1">
                <a:solidFill>
                  <a:schemeClr val="tx1"/>
                </a:solidFill>
              </a:rPr>
              <a:t>MyTSD</a:t>
            </a:r>
            <a:r>
              <a:rPr lang="en-GB" dirty="0">
                <a:solidFill>
                  <a:schemeClr val="tx1"/>
                </a:solidFill>
              </a:rPr>
              <a:t>, Software Downloads, PC capacity</a:t>
            </a:r>
          </a:p>
          <a:p>
            <a:pPr marL="457200" indent="-457200">
              <a:buFont typeface="Arial" panose="020B0604020202020204" pitchFamily="34" charset="0"/>
              <a:buChar char="•"/>
            </a:pPr>
            <a:r>
              <a:rPr lang="en-GB" dirty="0">
                <a:solidFill>
                  <a:schemeClr val="tx1"/>
                </a:solidFill>
              </a:rPr>
              <a:t>Parking – it is not free unless you sign up:</a:t>
            </a:r>
          </a:p>
          <a:p>
            <a:pPr marL="0" indent="0">
              <a:buNone/>
            </a:pPr>
            <a:r>
              <a:rPr lang="en-GB" b="0" i="0" u="sng" dirty="0">
                <a:solidFill>
                  <a:srgbClr val="0078D7"/>
                </a:solidFill>
                <a:effectLst/>
                <a:latin typeface="Calibri" panose="020F0502020204030204" pitchFamily="34" charset="0"/>
              </a:rPr>
              <a:t>https://</a:t>
            </a:r>
            <a:r>
              <a:rPr lang="en-GB" b="0" i="0" u="sng" dirty="0" err="1">
                <a:solidFill>
                  <a:srgbClr val="0078D7"/>
                </a:solidFill>
                <a:effectLst/>
                <a:latin typeface="Calibri" panose="020F0502020204030204" pitchFamily="34" charset="0"/>
              </a:rPr>
              <a:t>www.cpppermitsystem.co.uk</a:t>
            </a:r>
            <a:r>
              <a:rPr lang="en-GB" b="0" i="0" u="sng" dirty="0">
                <a:solidFill>
                  <a:srgbClr val="0078D7"/>
                </a:solidFill>
                <a:effectLst/>
                <a:latin typeface="Calibri" panose="020F0502020204030204" pitchFamily="34" charset="0"/>
              </a:rPr>
              <a:t>/</a:t>
            </a:r>
            <a:r>
              <a:rPr lang="en-GB" b="0" i="0" u="sng" dirty="0" err="1">
                <a:solidFill>
                  <a:srgbClr val="0078D7"/>
                </a:solidFill>
                <a:effectLst/>
                <a:latin typeface="Calibri" panose="020F0502020204030204" pitchFamily="34" charset="0"/>
              </a:rPr>
              <a:t>universityofwalestrinitysaintdavid</a:t>
            </a:r>
            <a:endParaRPr lang="en-GB" dirty="0">
              <a:solidFill>
                <a:schemeClr val="tx1"/>
              </a:solidFill>
            </a:endParaRPr>
          </a:p>
          <a:p>
            <a:pPr marL="457200" indent="-457200">
              <a:buFont typeface="Arial" panose="020B0604020202020204" pitchFamily="34" charset="0"/>
              <a:buChar char="•"/>
            </a:pPr>
            <a:r>
              <a:rPr lang="en-GB" dirty="0">
                <a:solidFill>
                  <a:schemeClr val="tx1"/>
                </a:solidFill>
              </a:rPr>
              <a:t>Timetable - </a:t>
            </a:r>
            <a:r>
              <a:rPr lang="en-US" dirty="0">
                <a:solidFill>
                  <a:schemeClr val="tx1"/>
                </a:solidFill>
              </a:rPr>
              <a:t>issued on enrolment, not before</a:t>
            </a:r>
            <a:endParaRPr lang="en-GB" dirty="0">
              <a:solidFill>
                <a:schemeClr val="tx1"/>
              </a:solidFill>
            </a:endParaRPr>
          </a:p>
          <a:p>
            <a:pPr marL="457200" indent="-457200">
              <a:buFont typeface="Arial" panose="020B0604020202020204" pitchFamily="34" charset="0"/>
              <a:buChar char="•"/>
            </a:pPr>
            <a:endParaRPr lang="en-GB" dirty="0">
              <a:solidFill>
                <a:schemeClr val="tx1"/>
              </a:solidFill>
            </a:endParaRPr>
          </a:p>
        </p:txBody>
      </p:sp>
      <p:sp>
        <p:nvSpPr>
          <p:cNvPr id="7" name="Title 1">
            <a:extLst>
              <a:ext uri="{FF2B5EF4-FFF2-40B4-BE49-F238E27FC236}">
                <a16:creationId xmlns:a16="http://schemas.microsoft.com/office/drawing/2014/main" id="{4C5815FE-A808-5865-0C04-ABF2ED454A25}"/>
              </a:ext>
            </a:extLst>
          </p:cNvPr>
          <p:cNvSpPr txBox="1">
            <a:spLocks/>
          </p:cNvSpPr>
          <p:nvPr/>
        </p:nvSpPr>
        <p:spPr>
          <a:xfrm>
            <a:off x="3891548" y="270581"/>
            <a:ext cx="4999383" cy="646343"/>
          </a:xfr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800" b="1" i="0" u="none" strike="noStrike" kern="1200" cap="none" spc="0" normalizeH="0" baseline="0" noProof="0" dirty="0">
                <a:ln>
                  <a:noFill/>
                </a:ln>
                <a:effectLst/>
                <a:uLnTx/>
                <a:uFillTx/>
                <a:latin typeface="Calibri Light" panose="020F0302020204030204"/>
                <a:ea typeface="+mj-ea"/>
                <a:cs typeface="+mj-cs"/>
              </a:rPr>
              <a:t>Getting Started</a:t>
            </a:r>
          </a:p>
        </p:txBody>
      </p:sp>
    </p:spTree>
    <p:extLst>
      <p:ext uri="{BB962C8B-B14F-4D97-AF65-F5344CB8AC3E}">
        <p14:creationId xmlns:p14="http://schemas.microsoft.com/office/powerpoint/2010/main" val="16774905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CAC700C-EEA8-B926-21B0-F91578E2B530}"/>
              </a:ext>
            </a:extLst>
          </p:cNvPr>
          <p:cNvSpPr txBox="1">
            <a:spLocks/>
          </p:cNvSpPr>
          <p:nvPr/>
        </p:nvSpPr>
        <p:spPr>
          <a:xfrm>
            <a:off x="3800140" y="254737"/>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1" i="0" u="none" strike="noStrike" kern="1200" cap="none" spc="0" normalizeH="0" baseline="0" noProof="0" dirty="0">
                <a:ln>
                  <a:noFill/>
                </a:ln>
                <a:effectLst/>
                <a:uLnTx/>
                <a:uFillTx/>
                <a:latin typeface="Calibri Light" panose="020F0302020204030204"/>
                <a:ea typeface="+mj-ea"/>
                <a:cs typeface="+mj-cs"/>
              </a:rPr>
              <a:t>Course Information</a:t>
            </a:r>
          </a:p>
        </p:txBody>
      </p:sp>
      <p:sp>
        <p:nvSpPr>
          <p:cNvPr id="5" name="Content Placeholder 5">
            <a:extLst>
              <a:ext uri="{FF2B5EF4-FFF2-40B4-BE49-F238E27FC236}">
                <a16:creationId xmlns:a16="http://schemas.microsoft.com/office/drawing/2014/main" id="{0A64E343-CAA4-7ADD-1BF8-733535AE54FB}"/>
              </a:ext>
            </a:extLst>
          </p:cNvPr>
          <p:cNvSpPr>
            <a:spLocks noGrp="1"/>
          </p:cNvSpPr>
          <p:nvPr>
            <p:ph idx="1"/>
          </p:nvPr>
        </p:nvSpPr>
        <p:spPr>
          <a:xfrm>
            <a:off x="623150" y="1228242"/>
            <a:ext cx="5319713" cy="3857624"/>
          </a:xfrm>
        </p:spPr>
        <p:txBody>
          <a:bodyPr>
            <a:normAutofit fontScale="92500" lnSpcReduction="20000"/>
          </a:bodyPr>
          <a:lstStyle/>
          <a:p>
            <a:pPr marL="342900" indent="-342900">
              <a:buFont typeface="Arial" panose="020B0604020202020204" pitchFamily="34" charset="0"/>
              <a:buChar char="•"/>
            </a:pPr>
            <a:r>
              <a:rPr lang="en-GB" sz="2800" dirty="0">
                <a:solidFill>
                  <a:schemeClr val="tx1"/>
                </a:solidFill>
              </a:rPr>
              <a:t>Programme of Study Handbook </a:t>
            </a:r>
          </a:p>
          <a:p>
            <a:pPr marL="342900" indent="-342900">
              <a:buFont typeface="Arial" panose="020B0604020202020204" pitchFamily="34" charset="0"/>
              <a:buChar char="•"/>
            </a:pPr>
            <a:r>
              <a:rPr lang="en-GB" dirty="0">
                <a:solidFill>
                  <a:schemeClr val="tx1"/>
                </a:solidFill>
              </a:rPr>
              <a:t>Module Directory </a:t>
            </a:r>
            <a:endParaRPr lang="en-GB" sz="2800" dirty="0">
              <a:solidFill>
                <a:schemeClr val="tx1"/>
              </a:solidFill>
            </a:endParaRPr>
          </a:p>
          <a:p>
            <a:pPr marL="342900" indent="-342900">
              <a:buFont typeface="Arial" panose="020B0604020202020204" pitchFamily="34" charset="0"/>
              <a:buChar char="•"/>
            </a:pPr>
            <a:r>
              <a:rPr lang="en-GB" sz="2800" dirty="0">
                <a:solidFill>
                  <a:schemeClr val="tx1"/>
                </a:solidFill>
              </a:rPr>
              <a:t>Virtual Learning Environment</a:t>
            </a:r>
          </a:p>
          <a:p>
            <a:pPr marL="342900" indent="-342900">
              <a:buFont typeface="Arial" panose="020B0604020202020204" pitchFamily="34" charset="0"/>
              <a:buChar char="•"/>
            </a:pPr>
            <a:r>
              <a:rPr lang="en-GB" dirty="0">
                <a:solidFill>
                  <a:schemeClr val="tx1"/>
                </a:solidFill>
              </a:rPr>
              <a:t>Apprenticeship Standards (KSB)</a:t>
            </a:r>
          </a:p>
          <a:p>
            <a:pPr marL="342900" indent="-342900">
              <a:buFont typeface="Arial" panose="020B0604020202020204" pitchFamily="34" charset="0"/>
              <a:buChar char="•"/>
            </a:pPr>
            <a:r>
              <a:rPr lang="en-GB" sz="2800" dirty="0">
                <a:solidFill>
                  <a:schemeClr val="tx1"/>
                </a:solidFill>
              </a:rPr>
              <a:t>End Point Assessment</a:t>
            </a:r>
          </a:p>
          <a:p>
            <a:pPr marL="342900" indent="-342900">
              <a:buFont typeface="Arial" panose="020B0604020202020204" pitchFamily="34" charset="0"/>
              <a:buChar char="•"/>
            </a:pPr>
            <a:r>
              <a:rPr lang="en-GB" sz="2800" dirty="0">
                <a:solidFill>
                  <a:schemeClr val="tx1"/>
                </a:solidFill>
              </a:rPr>
              <a:t>Student Engagement Policy</a:t>
            </a:r>
          </a:p>
          <a:p>
            <a:pPr marL="342900" indent="-342900">
              <a:buFont typeface="Arial" panose="020B0604020202020204" pitchFamily="34" charset="0"/>
              <a:buChar char="•"/>
            </a:pPr>
            <a:r>
              <a:rPr lang="en-GB" sz="2800" dirty="0">
                <a:solidFill>
                  <a:schemeClr val="tx1"/>
                </a:solidFill>
              </a:rPr>
              <a:t>Feedback – 20 working days</a:t>
            </a:r>
          </a:p>
          <a:p>
            <a:pPr marL="342900" indent="-342900">
              <a:buFont typeface="Arial" panose="020B0604020202020204" pitchFamily="34" charset="0"/>
              <a:buChar char="•"/>
            </a:pPr>
            <a:r>
              <a:rPr lang="en-GB" dirty="0">
                <a:solidFill>
                  <a:schemeClr val="tx1"/>
                </a:solidFill>
              </a:rPr>
              <a:t>Student Voice </a:t>
            </a:r>
          </a:p>
          <a:p>
            <a:pPr marL="342900" indent="-342900">
              <a:buFont typeface="Arial" panose="020B0604020202020204" pitchFamily="34" charset="0"/>
              <a:buChar char="•"/>
            </a:pPr>
            <a:r>
              <a:rPr lang="en-GB" sz="2800" dirty="0">
                <a:solidFill>
                  <a:schemeClr val="tx1"/>
                </a:solidFill>
              </a:rPr>
              <a:t>Course reps</a:t>
            </a:r>
          </a:p>
          <a:p>
            <a:endParaRPr lang="en-GB" dirty="0">
              <a:solidFill>
                <a:schemeClr val="tx1"/>
              </a:solidFill>
            </a:endParaRPr>
          </a:p>
        </p:txBody>
      </p:sp>
      <p:sp>
        <p:nvSpPr>
          <p:cNvPr id="9" name="TextBox 8">
            <a:extLst>
              <a:ext uri="{FF2B5EF4-FFF2-40B4-BE49-F238E27FC236}">
                <a16:creationId xmlns:a16="http://schemas.microsoft.com/office/drawing/2014/main" id="{CD06BC1C-5CEA-8A6C-4158-F5BD253BDF39}"/>
              </a:ext>
            </a:extLst>
          </p:cNvPr>
          <p:cNvSpPr txBox="1"/>
          <p:nvPr/>
        </p:nvSpPr>
        <p:spPr>
          <a:xfrm>
            <a:off x="7242571" y="4230617"/>
            <a:ext cx="2573974" cy="646331"/>
          </a:xfrm>
          <a:prstGeom prst="rect">
            <a:avLst/>
          </a:prstGeom>
          <a:solidFill>
            <a:schemeClr val="bg1"/>
          </a:solidFill>
          <a:ln w="57150">
            <a:solidFill>
              <a:srgbClr val="FF0000"/>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Professionally Registered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Engineer</a:t>
            </a:r>
          </a:p>
        </p:txBody>
      </p:sp>
      <p:sp>
        <p:nvSpPr>
          <p:cNvPr id="10" name="TextBox 9">
            <a:extLst>
              <a:ext uri="{FF2B5EF4-FFF2-40B4-BE49-F238E27FC236}">
                <a16:creationId xmlns:a16="http://schemas.microsoft.com/office/drawing/2014/main" id="{DA2A2398-0E55-15AF-D16B-B9AB78D4C35A}"/>
              </a:ext>
            </a:extLst>
          </p:cNvPr>
          <p:cNvSpPr txBox="1"/>
          <p:nvPr/>
        </p:nvSpPr>
        <p:spPr>
          <a:xfrm>
            <a:off x="4045725" y="4392662"/>
            <a:ext cx="2434128" cy="1200329"/>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Academic Qualifications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BEng</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a:latin typeface="Calibri" panose="020F0502020204030204"/>
              </a:rPr>
              <a:t>Cert/Dip HE</a:t>
            </a:r>
            <a:endParaRPr kumimoji="0" lang="en-US" sz="1800" b="0" i="0" u="none" strike="noStrike" kern="1200" cap="none" spc="0" normalizeH="0" baseline="0" noProof="0" dirty="0">
              <a:ln>
                <a:noFill/>
              </a:ln>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HNC</a:t>
            </a:r>
          </a:p>
        </p:txBody>
      </p:sp>
      <p:cxnSp>
        <p:nvCxnSpPr>
          <p:cNvPr id="11" name="Straight Arrow Connector 10">
            <a:extLst>
              <a:ext uri="{FF2B5EF4-FFF2-40B4-BE49-F238E27FC236}">
                <a16:creationId xmlns:a16="http://schemas.microsoft.com/office/drawing/2014/main" id="{EFB7E574-09B6-D835-6CC7-A5C05FF60665}"/>
              </a:ext>
            </a:extLst>
          </p:cNvPr>
          <p:cNvCxnSpPr>
            <a:cxnSpLocks/>
          </p:cNvCxnSpPr>
          <p:nvPr/>
        </p:nvCxnSpPr>
        <p:spPr>
          <a:xfrm>
            <a:off x="4256147" y="2983420"/>
            <a:ext cx="2986424" cy="139601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90A55A5-69D6-111D-A846-A4246670ADAB}"/>
              </a:ext>
            </a:extLst>
          </p:cNvPr>
          <p:cNvCxnSpPr>
            <a:cxnSpLocks/>
          </p:cNvCxnSpPr>
          <p:nvPr/>
        </p:nvCxnSpPr>
        <p:spPr>
          <a:xfrm flipV="1">
            <a:off x="5852083" y="4876948"/>
            <a:ext cx="1390488" cy="315043"/>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5E8046D6-1659-3B67-8DDE-97A64B305499}"/>
              </a:ext>
            </a:extLst>
          </p:cNvPr>
          <p:cNvCxnSpPr>
            <a:cxnSpLocks/>
          </p:cNvCxnSpPr>
          <p:nvPr/>
        </p:nvCxnSpPr>
        <p:spPr>
          <a:xfrm>
            <a:off x="5262789" y="2869930"/>
            <a:ext cx="1979782" cy="133537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Content Placeholder 5">
            <a:extLst>
              <a:ext uri="{FF2B5EF4-FFF2-40B4-BE49-F238E27FC236}">
                <a16:creationId xmlns:a16="http://schemas.microsoft.com/office/drawing/2014/main" id="{B2E50C8A-3215-A66D-A632-AF54D398281B}"/>
              </a:ext>
            </a:extLst>
          </p:cNvPr>
          <p:cNvSpPr txBox="1">
            <a:spLocks/>
          </p:cNvSpPr>
          <p:nvPr/>
        </p:nvSpPr>
        <p:spPr>
          <a:xfrm>
            <a:off x="7531006" y="1311574"/>
            <a:ext cx="3842859" cy="3857624"/>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hlinkClick r:id="rId2"/>
              </a:rPr>
              <a:t>Student Charter</a:t>
            </a:r>
            <a:endPar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rPr>
              <a:t>Safeguarding</a:t>
            </a:r>
            <a:endPar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schemeClr val="accent1"/>
                </a:solidFill>
                <a:latin typeface="Calibri" panose="020F0502020204030204"/>
                <a:hlinkClick r:id="rId4"/>
              </a:rPr>
              <a:t>PREVENT</a:t>
            </a:r>
            <a:endParaRPr lang="en-GB" dirty="0">
              <a:solidFill>
                <a:schemeClr val="accent1"/>
              </a:solidFill>
              <a:latin typeface="Calibri" panose="020F0502020204030204"/>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rPr>
              <a:t>British Values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61608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F48C96C-DCC2-36AC-AA6C-BAFF122401A7}"/>
              </a:ext>
            </a:extLst>
          </p:cNvPr>
          <p:cNvSpPr txBox="1">
            <a:spLocks/>
          </p:cNvSpPr>
          <p:nvPr/>
        </p:nvSpPr>
        <p:spPr>
          <a:xfrm>
            <a:off x="3820295" y="434947"/>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1" i="0" u="none" strike="noStrike" kern="1200" cap="none" spc="0" normalizeH="0" baseline="0" noProof="0" dirty="0">
                <a:ln>
                  <a:noFill/>
                </a:ln>
                <a:effectLst/>
                <a:uLnTx/>
                <a:uFillTx/>
                <a:latin typeface="Calibri Light" panose="020F0302020204030204"/>
                <a:ea typeface="+mj-ea"/>
                <a:cs typeface="+mj-cs"/>
              </a:rPr>
              <a:t>Learning Resources</a:t>
            </a:r>
          </a:p>
        </p:txBody>
      </p:sp>
      <p:sp>
        <p:nvSpPr>
          <p:cNvPr id="7" name="Content Placeholder 5">
            <a:extLst>
              <a:ext uri="{FF2B5EF4-FFF2-40B4-BE49-F238E27FC236}">
                <a16:creationId xmlns:a16="http://schemas.microsoft.com/office/drawing/2014/main" id="{2DB6E9F4-D466-19CF-E1B3-E1B0DC250653}"/>
              </a:ext>
            </a:extLst>
          </p:cNvPr>
          <p:cNvSpPr>
            <a:spLocks noGrp="1"/>
          </p:cNvSpPr>
          <p:nvPr>
            <p:ph idx="1"/>
          </p:nvPr>
        </p:nvSpPr>
        <p:spPr>
          <a:xfrm>
            <a:off x="671332" y="1634926"/>
            <a:ext cx="10849336" cy="3857624"/>
          </a:xfrm>
        </p:spPr>
        <p:txBody>
          <a:bodyPr wrap="square"/>
          <a:lstStyle/>
          <a:p>
            <a:pPr marL="342900" indent="-342900">
              <a:buFont typeface="Arial" panose="020B0604020202020204" pitchFamily="34" charset="0"/>
              <a:buChar char="•"/>
            </a:pPr>
            <a:r>
              <a:rPr lang="en-GB" sz="2800" dirty="0">
                <a:solidFill>
                  <a:schemeClr val="accent1"/>
                </a:solidFill>
                <a:hlinkClick r:id="rId2">
                  <a:extLst>
                    <a:ext uri="{A12FA001-AC4F-418D-AE19-62706E023703}">
                      <ahyp:hlinkClr xmlns:ahyp="http://schemas.microsoft.com/office/drawing/2018/hyperlinkcolor" val="tx"/>
                    </a:ext>
                  </a:extLst>
                </a:hlinkClick>
              </a:rPr>
              <a:t>Library getting started guides</a:t>
            </a:r>
            <a:endParaRPr lang="en-GB" sz="2800" dirty="0">
              <a:solidFill>
                <a:schemeClr val="accent1"/>
              </a:solidFill>
            </a:endParaRPr>
          </a:p>
          <a:p>
            <a:pPr marL="342900" indent="-342900">
              <a:buFont typeface="Arial" panose="020B0604020202020204" pitchFamily="34" charset="0"/>
              <a:buChar char="•"/>
            </a:pPr>
            <a:r>
              <a:rPr lang="en-GB" sz="2800" dirty="0">
                <a:solidFill>
                  <a:schemeClr val="accent1"/>
                </a:solidFill>
                <a:hlinkClick r:id="rId3">
                  <a:extLst>
                    <a:ext uri="{A12FA001-AC4F-418D-AE19-62706E023703}">
                      <ahyp:hlinkClr xmlns:ahyp="http://schemas.microsoft.com/office/drawing/2018/hyperlinkcolor" val="tx"/>
                    </a:ext>
                  </a:extLst>
                </a:hlinkClick>
              </a:rPr>
              <a:t>UWTSD Referencing Handbooks and Cite them Right online platform</a:t>
            </a:r>
            <a:endParaRPr lang="en-GB" sz="2800" dirty="0">
              <a:solidFill>
                <a:schemeClr val="accent1"/>
              </a:solidFill>
            </a:endParaRPr>
          </a:p>
          <a:p>
            <a:pPr marL="342900" indent="-342900">
              <a:buFont typeface="Arial" panose="020B0604020202020204" pitchFamily="34" charset="0"/>
              <a:buChar char="•"/>
            </a:pPr>
            <a:r>
              <a:rPr lang="en-GB" dirty="0">
                <a:solidFill>
                  <a:schemeClr val="tx1"/>
                </a:solidFill>
              </a:rPr>
              <a:t>LinkedIn Learning </a:t>
            </a:r>
            <a:endParaRPr lang="en-GB" dirty="0">
              <a:solidFill>
                <a:schemeClr val="accent1"/>
              </a:solidFill>
            </a:endParaRPr>
          </a:p>
          <a:p>
            <a:pPr marL="342900" indent="-342900">
              <a:buFont typeface="Arial" panose="020B0604020202020204" pitchFamily="34" charset="0"/>
              <a:buChar char="•"/>
            </a:pPr>
            <a:r>
              <a:rPr lang="en-GB" dirty="0">
                <a:solidFill>
                  <a:schemeClr val="accent1"/>
                </a:solidFill>
                <a:hlinkClick r:id="rId4">
                  <a:extLst>
                    <a:ext uri="{A12FA001-AC4F-418D-AE19-62706E023703}">
                      <ahyp:hlinkClr xmlns:ahyp="http://schemas.microsoft.com/office/drawing/2018/hyperlinkcolor" val="tx"/>
                    </a:ext>
                  </a:extLst>
                </a:hlinkClick>
              </a:rPr>
              <a:t>JISC Discovery Tool</a:t>
            </a:r>
            <a:endParaRPr lang="en-GB" dirty="0">
              <a:solidFill>
                <a:schemeClr val="accent1"/>
              </a:solidFill>
            </a:endParaRPr>
          </a:p>
          <a:p>
            <a:pPr marL="342900" indent="-342900">
              <a:buFont typeface="Arial" panose="020B0604020202020204" pitchFamily="34" charset="0"/>
              <a:buChar char="•"/>
            </a:pPr>
            <a:r>
              <a:rPr lang="en-GB" dirty="0">
                <a:solidFill>
                  <a:schemeClr val="tx1"/>
                </a:solidFill>
              </a:rPr>
              <a:t>Library Tours – Thursday </a:t>
            </a:r>
          </a:p>
        </p:txBody>
      </p:sp>
    </p:spTree>
    <p:extLst>
      <p:ext uri="{BB962C8B-B14F-4D97-AF65-F5344CB8AC3E}">
        <p14:creationId xmlns:p14="http://schemas.microsoft.com/office/powerpoint/2010/main" val="23098737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39A797B-236F-80B6-FFD7-C4BCC8084BB6}"/>
              </a:ext>
            </a:extLst>
          </p:cNvPr>
          <p:cNvSpPr>
            <a:spLocks noGrp="1"/>
          </p:cNvSpPr>
          <p:nvPr>
            <p:ph type="title"/>
          </p:nvPr>
        </p:nvSpPr>
        <p:spPr>
          <a:xfrm>
            <a:off x="3870597" y="232950"/>
            <a:ext cx="4999383" cy="646343"/>
          </a:xfrm>
        </p:spPr>
        <p:txBody>
          <a:bodyPr>
            <a:noAutofit/>
          </a:bodyPr>
          <a:lstStyle/>
          <a:p>
            <a:r>
              <a:rPr lang="en-GB" sz="3600" dirty="0">
                <a:solidFill>
                  <a:schemeClr val="tx1"/>
                </a:solidFill>
              </a:rPr>
              <a:t>Few points to remember</a:t>
            </a:r>
          </a:p>
        </p:txBody>
      </p:sp>
      <p:sp>
        <p:nvSpPr>
          <p:cNvPr id="7" name="Content Placeholder 2">
            <a:extLst>
              <a:ext uri="{FF2B5EF4-FFF2-40B4-BE49-F238E27FC236}">
                <a16:creationId xmlns:a16="http://schemas.microsoft.com/office/drawing/2014/main" id="{ED53B82F-12D6-8CB8-DCB3-AF194F715D6B}"/>
              </a:ext>
            </a:extLst>
          </p:cNvPr>
          <p:cNvSpPr>
            <a:spLocks noGrp="1"/>
          </p:cNvSpPr>
          <p:nvPr>
            <p:ph idx="1"/>
          </p:nvPr>
        </p:nvSpPr>
        <p:spPr>
          <a:xfrm>
            <a:off x="806580" y="1268760"/>
            <a:ext cx="4170533" cy="2160240"/>
          </a:xfrm>
        </p:spPr>
        <p:txBody>
          <a:bodyPr>
            <a:noAutofit/>
          </a:bodyPr>
          <a:lstStyle/>
          <a:p>
            <a:r>
              <a:rPr lang="en-GB" sz="2400" dirty="0">
                <a:solidFill>
                  <a:schemeClr val="tx1"/>
                </a:solidFill>
              </a:rPr>
              <a:t>Team working</a:t>
            </a:r>
          </a:p>
          <a:p>
            <a:r>
              <a:rPr lang="en-GB" sz="2400" dirty="0">
                <a:solidFill>
                  <a:schemeClr val="tx1"/>
                </a:solidFill>
              </a:rPr>
              <a:t>Time management</a:t>
            </a:r>
          </a:p>
          <a:p>
            <a:r>
              <a:rPr lang="en-GB" sz="2400" dirty="0">
                <a:solidFill>
                  <a:schemeClr val="tx1"/>
                </a:solidFill>
              </a:rPr>
              <a:t>Do not leave till late</a:t>
            </a:r>
          </a:p>
          <a:p>
            <a:r>
              <a:rPr lang="en-GB" sz="2400" dirty="0">
                <a:solidFill>
                  <a:schemeClr val="tx1"/>
                </a:solidFill>
              </a:rPr>
              <a:t>Talk to us</a:t>
            </a:r>
          </a:p>
          <a:p>
            <a:r>
              <a:rPr lang="en-GB" sz="2400" dirty="0">
                <a:solidFill>
                  <a:schemeClr val="tx1"/>
                </a:solidFill>
              </a:rPr>
              <a:t>Be respectful</a:t>
            </a:r>
          </a:p>
          <a:p>
            <a:r>
              <a:rPr lang="en-GB" sz="2400" dirty="0">
                <a:solidFill>
                  <a:schemeClr val="tx1"/>
                </a:solidFill>
              </a:rPr>
              <a:t>We are here to support you.</a:t>
            </a:r>
          </a:p>
          <a:p>
            <a:endParaRPr lang="en-GB" sz="2400" dirty="0">
              <a:solidFill>
                <a:schemeClr val="tx1"/>
              </a:solidFill>
            </a:endParaRPr>
          </a:p>
          <a:p>
            <a:endParaRPr lang="en-GB" sz="2400" dirty="0">
              <a:solidFill>
                <a:schemeClr val="tx1"/>
              </a:solidFill>
            </a:endParaRPr>
          </a:p>
          <a:p>
            <a:endParaRPr lang="en-GB" sz="2400" dirty="0">
              <a:solidFill>
                <a:schemeClr val="tx1"/>
              </a:solidFill>
            </a:endParaRPr>
          </a:p>
          <a:p>
            <a:endParaRPr lang="en-GB" sz="2400" dirty="0">
              <a:solidFill>
                <a:schemeClr val="tx1"/>
              </a:solidFill>
            </a:endParaRPr>
          </a:p>
        </p:txBody>
      </p:sp>
      <p:pic>
        <p:nvPicPr>
          <p:cNvPr id="8" name="Picture 7">
            <a:extLst>
              <a:ext uri="{FF2B5EF4-FFF2-40B4-BE49-F238E27FC236}">
                <a16:creationId xmlns:a16="http://schemas.microsoft.com/office/drawing/2014/main" id="{4E8682DE-BF90-3E6B-5276-0198BCB1668E}"/>
              </a:ext>
            </a:extLst>
          </p:cNvPr>
          <p:cNvPicPr>
            <a:picLocks noChangeAspect="1"/>
          </p:cNvPicPr>
          <p:nvPr/>
        </p:nvPicPr>
        <p:blipFill>
          <a:blip r:embed="rId2"/>
          <a:stretch>
            <a:fillRect/>
          </a:stretch>
        </p:blipFill>
        <p:spPr>
          <a:xfrm>
            <a:off x="5729468" y="988826"/>
            <a:ext cx="5855645" cy="4002733"/>
          </a:xfrm>
          <a:prstGeom prst="rect">
            <a:avLst/>
          </a:prstGeom>
        </p:spPr>
      </p:pic>
    </p:spTree>
    <p:extLst>
      <p:ext uri="{BB962C8B-B14F-4D97-AF65-F5344CB8AC3E}">
        <p14:creationId xmlns:p14="http://schemas.microsoft.com/office/powerpoint/2010/main" val="2079789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ppt_w</p:attrName>
                                        </p:attrNameLst>
                                      </p:cBhvr>
                                      <p:tavLst>
                                        <p:tav tm="0" fmla="#ppt_w*sin(2.5*pi*$)">
                                          <p:val>
                                            <p:fltVal val="0"/>
                                          </p:val>
                                        </p:tav>
                                        <p:tav tm="100000">
                                          <p:val>
                                            <p:fltVal val="1"/>
                                          </p:val>
                                        </p:tav>
                                      </p:tavLst>
                                    </p:anim>
                                    <p:anim calcmode="lin" valueType="num">
                                      <p:cBhvr>
                                        <p:cTn id="9"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wipe(down)">
                                      <p:cBhvr>
                                        <p:cTn id="14" dur="580">
                                          <p:stCondLst>
                                            <p:cond delay="0"/>
                                          </p:stCondLst>
                                        </p:cTn>
                                        <p:tgtEl>
                                          <p:spTgt spid="7">
                                            <p:txEl>
                                              <p:pRg st="0" end="0"/>
                                            </p:txEl>
                                          </p:spTgt>
                                        </p:tgtEl>
                                      </p:cBhvr>
                                    </p:animEffect>
                                    <p:anim calcmode="lin" valueType="num">
                                      <p:cBhvr>
                                        <p:cTn id="15"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7">
                                            <p:txEl>
                                              <p:pRg st="0" end="0"/>
                                            </p:txEl>
                                          </p:spTgt>
                                        </p:tgtEl>
                                      </p:cBhvr>
                                      <p:to x="100000" y="60000"/>
                                    </p:animScale>
                                    <p:animScale>
                                      <p:cBhvr>
                                        <p:cTn id="21" dur="166" decel="50000">
                                          <p:stCondLst>
                                            <p:cond delay="676"/>
                                          </p:stCondLst>
                                        </p:cTn>
                                        <p:tgtEl>
                                          <p:spTgt spid="7">
                                            <p:txEl>
                                              <p:pRg st="0" end="0"/>
                                            </p:txEl>
                                          </p:spTgt>
                                        </p:tgtEl>
                                      </p:cBhvr>
                                      <p:to x="100000" y="100000"/>
                                    </p:animScale>
                                    <p:animScale>
                                      <p:cBhvr>
                                        <p:cTn id="22" dur="26">
                                          <p:stCondLst>
                                            <p:cond delay="1312"/>
                                          </p:stCondLst>
                                        </p:cTn>
                                        <p:tgtEl>
                                          <p:spTgt spid="7">
                                            <p:txEl>
                                              <p:pRg st="0" end="0"/>
                                            </p:txEl>
                                          </p:spTgt>
                                        </p:tgtEl>
                                      </p:cBhvr>
                                      <p:to x="100000" y="80000"/>
                                    </p:animScale>
                                    <p:animScale>
                                      <p:cBhvr>
                                        <p:cTn id="23" dur="166" decel="50000">
                                          <p:stCondLst>
                                            <p:cond delay="1338"/>
                                          </p:stCondLst>
                                        </p:cTn>
                                        <p:tgtEl>
                                          <p:spTgt spid="7">
                                            <p:txEl>
                                              <p:pRg st="0" end="0"/>
                                            </p:txEl>
                                          </p:spTgt>
                                        </p:tgtEl>
                                      </p:cBhvr>
                                      <p:to x="100000" y="100000"/>
                                    </p:animScale>
                                    <p:animScale>
                                      <p:cBhvr>
                                        <p:cTn id="24" dur="26">
                                          <p:stCondLst>
                                            <p:cond delay="1642"/>
                                          </p:stCondLst>
                                        </p:cTn>
                                        <p:tgtEl>
                                          <p:spTgt spid="7">
                                            <p:txEl>
                                              <p:pRg st="0" end="0"/>
                                            </p:txEl>
                                          </p:spTgt>
                                        </p:tgtEl>
                                      </p:cBhvr>
                                      <p:to x="100000" y="90000"/>
                                    </p:animScale>
                                    <p:animScale>
                                      <p:cBhvr>
                                        <p:cTn id="25" dur="166" decel="50000">
                                          <p:stCondLst>
                                            <p:cond delay="1668"/>
                                          </p:stCondLst>
                                        </p:cTn>
                                        <p:tgtEl>
                                          <p:spTgt spid="7">
                                            <p:txEl>
                                              <p:pRg st="0" end="0"/>
                                            </p:txEl>
                                          </p:spTgt>
                                        </p:tgtEl>
                                      </p:cBhvr>
                                      <p:to x="100000" y="100000"/>
                                    </p:animScale>
                                    <p:animScale>
                                      <p:cBhvr>
                                        <p:cTn id="26" dur="26">
                                          <p:stCondLst>
                                            <p:cond delay="1808"/>
                                          </p:stCondLst>
                                        </p:cTn>
                                        <p:tgtEl>
                                          <p:spTgt spid="7">
                                            <p:txEl>
                                              <p:pRg st="0" end="0"/>
                                            </p:txEl>
                                          </p:spTgt>
                                        </p:tgtEl>
                                      </p:cBhvr>
                                      <p:to x="100000" y="95000"/>
                                    </p:animScale>
                                    <p:animScale>
                                      <p:cBhvr>
                                        <p:cTn id="27" dur="166" decel="50000">
                                          <p:stCondLst>
                                            <p:cond delay="1834"/>
                                          </p:stCondLst>
                                        </p:cTn>
                                        <p:tgtEl>
                                          <p:spTgt spid="7">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7">
                                            <p:txEl>
                                              <p:pRg st="1" end="1"/>
                                            </p:txEl>
                                          </p:spTgt>
                                        </p:tgtEl>
                                        <p:attrNameLst>
                                          <p:attrName>style.visibility</p:attrName>
                                        </p:attrNameLst>
                                      </p:cBhvr>
                                      <p:to>
                                        <p:strVal val="visible"/>
                                      </p:to>
                                    </p:set>
                                    <p:animEffect transition="in" filter="wipe(down)">
                                      <p:cBhvr>
                                        <p:cTn id="32" dur="580">
                                          <p:stCondLst>
                                            <p:cond delay="0"/>
                                          </p:stCondLst>
                                        </p:cTn>
                                        <p:tgtEl>
                                          <p:spTgt spid="7">
                                            <p:txEl>
                                              <p:pRg st="1" end="1"/>
                                            </p:txEl>
                                          </p:spTgt>
                                        </p:tgtEl>
                                      </p:cBhvr>
                                    </p:animEffect>
                                    <p:anim calcmode="lin" valueType="num">
                                      <p:cBhvr>
                                        <p:cTn id="33" dur="1822" tmFilter="0,0; 0.14,0.36; 0.43,0.73; 0.71,0.91; 1.0,1.0">
                                          <p:stCondLst>
                                            <p:cond delay="0"/>
                                          </p:stCondLst>
                                        </p:cTn>
                                        <p:tgtEl>
                                          <p:spTgt spid="7">
                                            <p:txEl>
                                              <p:pRg st="1" end="1"/>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7">
                                            <p:txEl>
                                              <p:pRg st="1" end="1"/>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7">
                                            <p:txEl>
                                              <p:pRg st="1" end="1"/>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7">
                                            <p:txEl>
                                              <p:pRg st="1" end="1"/>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7">
                                            <p:txEl>
                                              <p:pRg st="1" end="1"/>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7">
                                            <p:txEl>
                                              <p:pRg st="1" end="1"/>
                                            </p:txEl>
                                          </p:spTgt>
                                        </p:tgtEl>
                                      </p:cBhvr>
                                      <p:to x="100000" y="60000"/>
                                    </p:animScale>
                                    <p:animScale>
                                      <p:cBhvr>
                                        <p:cTn id="39" dur="166" decel="50000">
                                          <p:stCondLst>
                                            <p:cond delay="676"/>
                                          </p:stCondLst>
                                        </p:cTn>
                                        <p:tgtEl>
                                          <p:spTgt spid="7">
                                            <p:txEl>
                                              <p:pRg st="1" end="1"/>
                                            </p:txEl>
                                          </p:spTgt>
                                        </p:tgtEl>
                                      </p:cBhvr>
                                      <p:to x="100000" y="100000"/>
                                    </p:animScale>
                                    <p:animScale>
                                      <p:cBhvr>
                                        <p:cTn id="40" dur="26">
                                          <p:stCondLst>
                                            <p:cond delay="1312"/>
                                          </p:stCondLst>
                                        </p:cTn>
                                        <p:tgtEl>
                                          <p:spTgt spid="7">
                                            <p:txEl>
                                              <p:pRg st="1" end="1"/>
                                            </p:txEl>
                                          </p:spTgt>
                                        </p:tgtEl>
                                      </p:cBhvr>
                                      <p:to x="100000" y="80000"/>
                                    </p:animScale>
                                    <p:animScale>
                                      <p:cBhvr>
                                        <p:cTn id="41" dur="166" decel="50000">
                                          <p:stCondLst>
                                            <p:cond delay="1338"/>
                                          </p:stCondLst>
                                        </p:cTn>
                                        <p:tgtEl>
                                          <p:spTgt spid="7">
                                            <p:txEl>
                                              <p:pRg st="1" end="1"/>
                                            </p:txEl>
                                          </p:spTgt>
                                        </p:tgtEl>
                                      </p:cBhvr>
                                      <p:to x="100000" y="100000"/>
                                    </p:animScale>
                                    <p:animScale>
                                      <p:cBhvr>
                                        <p:cTn id="42" dur="26">
                                          <p:stCondLst>
                                            <p:cond delay="1642"/>
                                          </p:stCondLst>
                                        </p:cTn>
                                        <p:tgtEl>
                                          <p:spTgt spid="7">
                                            <p:txEl>
                                              <p:pRg st="1" end="1"/>
                                            </p:txEl>
                                          </p:spTgt>
                                        </p:tgtEl>
                                      </p:cBhvr>
                                      <p:to x="100000" y="90000"/>
                                    </p:animScale>
                                    <p:animScale>
                                      <p:cBhvr>
                                        <p:cTn id="43" dur="166" decel="50000">
                                          <p:stCondLst>
                                            <p:cond delay="1668"/>
                                          </p:stCondLst>
                                        </p:cTn>
                                        <p:tgtEl>
                                          <p:spTgt spid="7">
                                            <p:txEl>
                                              <p:pRg st="1" end="1"/>
                                            </p:txEl>
                                          </p:spTgt>
                                        </p:tgtEl>
                                      </p:cBhvr>
                                      <p:to x="100000" y="100000"/>
                                    </p:animScale>
                                    <p:animScale>
                                      <p:cBhvr>
                                        <p:cTn id="44" dur="26">
                                          <p:stCondLst>
                                            <p:cond delay="1808"/>
                                          </p:stCondLst>
                                        </p:cTn>
                                        <p:tgtEl>
                                          <p:spTgt spid="7">
                                            <p:txEl>
                                              <p:pRg st="1" end="1"/>
                                            </p:txEl>
                                          </p:spTgt>
                                        </p:tgtEl>
                                      </p:cBhvr>
                                      <p:to x="100000" y="95000"/>
                                    </p:animScale>
                                    <p:animScale>
                                      <p:cBhvr>
                                        <p:cTn id="45" dur="166" decel="50000">
                                          <p:stCondLst>
                                            <p:cond delay="1834"/>
                                          </p:stCondLst>
                                        </p:cTn>
                                        <p:tgtEl>
                                          <p:spTgt spid="7">
                                            <p:txEl>
                                              <p:pRg st="1" end="1"/>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grpId="0" nodeType="clickEffect">
                                  <p:stCondLst>
                                    <p:cond delay="0"/>
                                  </p:stCondLst>
                                  <p:childTnLst>
                                    <p:set>
                                      <p:cBhvr>
                                        <p:cTn id="49" dur="1" fill="hold">
                                          <p:stCondLst>
                                            <p:cond delay="0"/>
                                          </p:stCondLst>
                                        </p:cTn>
                                        <p:tgtEl>
                                          <p:spTgt spid="7">
                                            <p:txEl>
                                              <p:pRg st="2" end="2"/>
                                            </p:txEl>
                                          </p:spTgt>
                                        </p:tgtEl>
                                        <p:attrNameLst>
                                          <p:attrName>style.visibility</p:attrName>
                                        </p:attrNameLst>
                                      </p:cBhvr>
                                      <p:to>
                                        <p:strVal val="visible"/>
                                      </p:to>
                                    </p:set>
                                    <p:animEffect transition="in" filter="wipe(down)">
                                      <p:cBhvr>
                                        <p:cTn id="50" dur="580">
                                          <p:stCondLst>
                                            <p:cond delay="0"/>
                                          </p:stCondLst>
                                        </p:cTn>
                                        <p:tgtEl>
                                          <p:spTgt spid="7">
                                            <p:txEl>
                                              <p:pRg st="2" end="2"/>
                                            </p:txEl>
                                          </p:spTgt>
                                        </p:tgtEl>
                                      </p:cBhvr>
                                    </p:animEffect>
                                    <p:anim calcmode="lin" valueType="num">
                                      <p:cBhvr>
                                        <p:cTn id="51" dur="1822" tmFilter="0,0; 0.14,0.36; 0.43,0.73; 0.71,0.91; 1.0,1.0">
                                          <p:stCondLst>
                                            <p:cond delay="0"/>
                                          </p:stCondLst>
                                        </p:cTn>
                                        <p:tgtEl>
                                          <p:spTgt spid="7">
                                            <p:txEl>
                                              <p:pRg st="2" end="2"/>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7">
                                            <p:txEl>
                                              <p:pRg st="2" end="2"/>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7">
                                            <p:txEl>
                                              <p:pRg st="2" end="2"/>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7">
                                            <p:txEl>
                                              <p:pRg st="2" end="2"/>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7">
                                            <p:txEl>
                                              <p:pRg st="2" end="2"/>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7">
                                            <p:txEl>
                                              <p:pRg st="2" end="2"/>
                                            </p:txEl>
                                          </p:spTgt>
                                        </p:tgtEl>
                                      </p:cBhvr>
                                      <p:to x="100000" y="60000"/>
                                    </p:animScale>
                                    <p:animScale>
                                      <p:cBhvr>
                                        <p:cTn id="57" dur="166" decel="50000">
                                          <p:stCondLst>
                                            <p:cond delay="676"/>
                                          </p:stCondLst>
                                        </p:cTn>
                                        <p:tgtEl>
                                          <p:spTgt spid="7">
                                            <p:txEl>
                                              <p:pRg st="2" end="2"/>
                                            </p:txEl>
                                          </p:spTgt>
                                        </p:tgtEl>
                                      </p:cBhvr>
                                      <p:to x="100000" y="100000"/>
                                    </p:animScale>
                                    <p:animScale>
                                      <p:cBhvr>
                                        <p:cTn id="58" dur="26">
                                          <p:stCondLst>
                                            <p:cond delay="1312"/>
                                          </p:stCondLst>
                                        </p:cTn>
                                        <p:tgtEl>
                                          <p:spTgt spid="7">
                                            <p:txEl>
                                              <p:pRg st="2" end="2"/>
                                            </p:txEl>
                                          </p:spTgt>
                                        </p:tgtEl>
                                      </p:cBhvr>
                                      <p:to x="100000" y="80000"/>
                                    </p:animScale>
                                    <p:animScale>
                                      <p:cBhvr>
                                        <p:cTn id="59" dur="166" decel="50000">
                                          <p:stCondLst>
                                            <p:cond delay="1338"/>
                                          </p:stCondLst>
                                        </p:cTn>
                                        <p:tgtEl>
                                          <p:spTgt spid="7">
                                            <p:txEl>
                                              <p:pRg st="2" end="2"/>
                                            </p:txEl>
                                          </p:spTgt>
                                        </p:tgtEl>
                                      </p:cBhvr>
                                      <p:to x="100000" y="100000"/>
                                    </p:animScale>
                                    <p:animScale>
                                      <p:cBhvr>
                                        <p:cTn id="60" dur="26">
                                          <p:stCondLst>
                                            <p:cond delay="1642"/>
                                          </p:stCondLst>
                                        </p:cTn>
                                        <p:tgtEl>
                                          <p:spTgt spid="7">
                                            <p:txEl>
                                              <p:pRg st="2" end="2"/>
                                            </p:txEl>
                                          </p:spTgt>
                                        </p:tgtEl>
                                      </p:cBhvr>
                                      <p:to x="100000" y="90000"/>
                                    </p:animScale>
                                    <p:animScale>
                                      <p:cBhvr>
                                        <p:cTn id="61" dur="166" decel="50000">
                                          <p:stCondLst>
                                            <p:cond delay="1668"/>
                                          </p:stCondLst>
                                        </p:cTn>
                                        <p:tgtEl>
                                          <p:spTgt spid="7">
                                            <p:txEl>
                                              <p:pRg st="2" end="2"/>
                                            </p:txEl>
                                          </p:spTgt>
                                        </p:tgtEl>
                                      </p:cBhvr>
                                      <p:to x="100000" y="100000"/>
                                    </p:animScale>
                                    <p:animScale>
                                      <p:cBhvr>
                                        <p:cTn id="62" dur="26">
                                          <p:stCondLst>
                                            <p:cond delay="1808"/>
                                          </p:stCondLst>
                                        </p:cTn>
                                        <p:tgtEl>
                                          <p:spTgt spid="7">
                                            <p:txEl>
                                              <p:pRg st="2" end="2"/>
                                            </p:txEl>
                                          </p:spTgt>
                                        </p:tgtEl>
                                      </p:cBhvr>
                                      <p:to x="100000" y="95000"/>
                                    </p:animScale>
                                    <p:animScale>
                                      <p:cBhvr>
                                        <p:cTn id="63" dur="166" decel="50000">
                                          <p:stCondLst>
                                            <p:cond delay="1834"/>
                                          </p:stCondLst>
                                        </p:cTn>
                                        <p:tgtEl>
                                          <p:spTgt spid="7">
                                            <p:txEl>
                                              <p:pRg st="2" end="2"/>
                                            </p:txEl>
                                          </p:spTgt>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grpId="0" nodeType="clickEffect">
                                  <p:stCondLst>
                                    <p:cond delay="0"/>
                                  </p:stCondLst>
                                  <p:childTnLst>
                                    <p:set>
                                      <p:cBhvr>
                                        <p:cTn id="67" dur="1" fill="hold">
                                          <p:stCondLst>
                                            <p:cond delay="0"/>
                                          </p:stCondLst>
                                        </p:cTn>
                                        <p:tgtEl>
                                          <p:spTgt spid="7">
                                            <p:txEl>
                                              <p:pRg st="3" end="3"/>
                                            </p:txEl>
                                          </p:spTgt>
                                        </p:tgtEl>
                                        <p:attrNameLst>
                                          <p:attrName>style.visibility</p:attrName>
                                        </p:attrNameLst>
                                      </p:cBhvr>
                                      <p:to>
                                        <p:strVal val="visible"/>
                                      </p:to>
                                    </p:set>
                                    <p:animEffect transition="in" filter="wipe(down)">
                                      <p:cBhvr>
                                        <p:cTn id="68" dur="580">
                                          <p:stCondLst>
                                            <p:cond delay="0"/>
                                          </p:stCondLst>
                                        </p:cTn>
                                        <p:tgtEl>
                                          <p:spTgt spid="7">
                                            <p:txEl>
                                              <p:pRg st="3" end="3"/>
                                            </p:txEl>
                                          </p:spTgt>
                                        </p:tgtEl>
                                      </p:cBhvr>
                                    </p:animEffect>
                                    <p:anim calcmode="lin" valueType="num">
                                      <p:cBhvr>
                                        <p:cTn id="69" dur="1822" tmFilter="0,0; 0.14,0.36; 0.43,0.73; 0.71,0.91; 1.0,1.0">
                                          <p:stCondLst>
                                            <p:cond delay="0"/>
                                          </p:stCondLst>
                                        </p:cTn>
                                        <p:tgtEl>
                                          <p:spTgt spid="7">
                                            <p:txEl>
                                              <p:pRg st="3" end="3"/>
                                            </p:txEl>
                                          </p:spTgt>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7">
                                            <p:txEl>
                                              <p:pRg st="3" end="3"/>
                                            </p:txEl>
                                          </p:spTgt>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7">
                                            <p:txEl>
                                              <p:pRg st="3" end="3"/>
                                            </p:txEl>
                                          </p:spTgt>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7">
                                            <p:txEl>
                                              <p:pRg st="3" end="3"/>
                                            </p:txEl>
                                          </p:spTgt>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7">
                                            <p:txEl>
                                              <p:pRg st="3" end="3"/>
                                            </p:txEl>
                                          </p:spTgt>
                                        </p:tgtEl>
                                        <p:attrNameLst>
                                          <p:attrName>ppt_y</p:attrName>
                                        </p:attrNameLst>
                                      </p:cBhvr>
                                      <p:tavLst>
                                        <p:tav tm="0" fmla="#ppt_y-sin(pi*$)/81">
                                          <p:val>
                                            <p:fltVal val="0"/>
                                          </p:val>
                                        </p:tav>
                                        <p:tav tm="100000">
                                          <p:val>
                                            <p:fltVal val="1"/>
                                          </p:val>
                                        </p:tav>
                                      </p:tavLst>
                                    </p:anim>
                                    <p:animScale>
                                      <p:cBhvr>
                                        <p:cTn id="74" dur="26">
                                          <p:stCondLst>
                                            <p:cond delay="650"/>
                                          </p:stCondLst>
                                        </p:cTn>
                                        <p:tgtEl>
                                          <p:spTgt spid="7">
                                            <p:txEl>
                                              <p:pRg st="3" end="3"/>
                                            </p:txEl>
                                          </p:spTgt>
                                        </p:tgtEl>
                                      </p:cBhvr>
                                      <p:to x="100000" y="60000"/>
                                    </p:animScale>
                                    <p:animScale>
                                      <p:cBhvr>
                                        <p:cTn id="75" dur="166" decel="50000">
                                          <p:stCondLst>
                                            <p:cond delay="676"/>
                                          </p:stCondLst>
                                        </p:cTn>
                                        <p:tgtEl>
                                          <p:spTgt spid="7">
                                            <p:txEl>
                                              <p:pRg st="3" end="3"/>
                                            </p:txEl>
                                          </p:spTgt>
                                        </p:tgtEl>
                                      </p:cBhvr>
                                      <p:to x="100000" y="100000"/>
                                    </p:animScale>
                                    <p:animScale>
                                      <p:cBhvr>
                                        <p:cTn id="76" dur="26">
                                          <p:stCondLst>
                                            <p:cond delay="1312"/>
                                          </p:stCondLst>
                                        </p:cTn>
                                        <p:tgtEl>
                                          <p:spTgt spid="7">
                                            <p:txEl>
                                              <p:pRg st="3" end="3"/>
                                            </p:txEl>
                                          </p:spTgt>
                                        </p:tgtEl>
                                      </p:cBhvr>
                                      <p:to x="100000" y="80000"/>
                                    </p:animScale>
                                    <p:animScale>
                                      <p:cBhvr>
                                        <p:cTn id="77" dur="166" decel="50000">
                                          <p:stCondLst>
                                            <p:cond delay="1338"/>
                                          </p:stCondLst>
                                        </p:cTn>
                                        <p:tgtEl>
                                          <p:spTgt spid="7">
                                            <p:txEl>
                                              <p:pRg st="3" end="3"/>
                                            </p:txEl>
                                          </p:spTgt>
                                        </p:tgtEl>
                                      </p:cBhvr>
                                      <p:to x="100000" y="100000"/>
                                    </p:animScale>
                                    <p:animScale>
                                      <p:cBhvr>
                                        <p:cTn id="78" dur="26">
                                          <p:stCondLst>
                                            <p:cond delay="1642"/>
                                          </p:stCondLst>
                                        </p:cTn>
                                        <p:tgtEl>
                                          <p:spTgt spid="7">
                                            <p:txEl>
                                              <p:pRg st="3" end="3"/>
                                            </p:txEl>
                                          </p:spTgt>
                                        </p:tgtEl>
                                      </p:cBhvr>
                                      <p:to x="100000" y="90000"/>
                                    </p:animScale>
                                    <p:animScale>
                                      <p:cBhvr>
                                        <p:cTn id="79" dur="166" decel="50000">
                                          <p:stCondLst>
                                            <p:cond delay="1668"/>
                                          </p:stCondLst>
                                        </p:cTn>
                                        <p:tgtEl>
                                          <p:spTgt spid="7">
                                            <p:txEl>
                                              <p:pRg st="3" end="3"/>
                                            </p:txEl>
                                          </p:spTgt>
                                        </p:tgtEl>
                                      </p:cBhvr>
                                      <p:to x="100000" y="100000"/>
                                    </p:animScale>
                                    <p:animScale>
                                      <p:cBhvr>
                                        <p:cTn id="80" dur="26">
                                          <p:stCondLst>
                                            <p:cond delay="1808"/>
                                          </p:stCondLst>
                                        </p:cTn>
                                        <p:tgtEl>
                                          <p:spTgt spid="7">
                                            <p:txEl>
                                              <p:pRg st="3" end="3"/>
                                            </p:txEl>
                                          </p:spTgt>
                                        </p:tgtEl>
                                      </p:cBhvr>
                                      <p:to x="100000" y="95000"/>
                                    </p:animScale>
                                    <p:animScale>
                                      <p:cBhvr>
                                        <p:cTn id="81" dur="166" decel="50000">
                                          <p:stCondLst>
                                            <p:cond delay="1834"/>
                                          </p:stCondLst>
                                        </p:cTn>
                                        <p:tgtEl>
                                          <p:spTgt spid="7">
                                            <p:txEl>
                                              <p:pRg st="3" end="3"/>
                                            </p:txEl>
                                          </p:spTgt>
                                        </p:tgtEl>
                                      </p:cBhvr>
                                      <p:to x="100000" y="100000"/>
                                    </p:animScale>
                                  </p:childTnLst>
                                </p:cTn>
                              </p:par>
                            </p:childTnLst>
                          </p:cTn>
                        </p:par>
                      </p:childTnLst>
                    </p:cTn>
                  </p:par>
                  <p:par>
                    <p:cTn id="82" fill="hold">
                      <p:stCondLst>
                        <p:cond delay="indefinite"/>
                      </p:stCondLst>
                      <p:childTnLst>
                        <p:par>
                          <p:cTn id="83" fill="hold">
                            <p:stCondLst>
                              <p:cond delay="0"/>
                            </p:stCondLst>
                            <p:childTnLst>
                              <p:par>
                                <p:cTn id="84" presetID="26" presetClass="entr" presetSubtype="0" fill="hold" grpId="0" nodeType="clickEffect">
                                  <p:stCondLst>
                                    <p:cond delay="0"/>
                                  </p:stCondLst>
                                  <p:childTnLst>
                                    <p:set>
                                      <p:cBhvr>
                                        <p:cTn id="85" dur="1" fill="hold">
                                          <p:stCondLst>
                                            <p:cond delay="0"/>
                                          </p:stCondLst>
                                        </p:cTn>
                                        <p:tgtEl>
                                          <p:spTgt spid="7">
                                            <p:txEl>
                                              <p:pRg st="4" end="4"/>
                                            </p:txEl>
                                          </p:spTgt>
                                        </p:tgtEl>
                                        <p:attrNameLst>
                                          <p:attrName>style.visibility</p:attrName>
                                        </p:attrNameLst>
                                      </p:cBhvr>
                                      <p:to>
                                        <p:strVal val="visible"/>
                                      </p:to>
                                    </p:set>
                                    <p:animEffect transition="in" filter="wipe(down)">
                                      <p:cBhvr>
                                        <p:cTn id="86" dur="580">
                                          <p:stCondLst>
                                            <p:cond delay="0"/>
                                          </p:stCondLst>
                                        </p:cTn>
                                        <p:tgtEl>
                                          <p:spTgt spid="7">
                                            <p:txEl>
                                              <p:pRg st="4" end="4"/>
                                            </p:txEl>
                                          </p:spTgt>
                                        </p:tgtEl>
                                      </p:cBhvr>
                                    </p:animEffect>
                                    <p:anim calcmode="lin" valueType="num">
                                      <p:cBhvr>
                                        <p:cTn id="87" dur="1822" tmFilter="0,0; 0.14,0.36; 0.43,0.73; 0.71,0.91; 1.0,1.0">
                                          <p:stCondLst>
                                            <p:cond delay="0"/>
                                          </p:stCondLst>
                                        </p:cTn>
                                        <p:tgtEl>
                                          <p:spTgt spid="7">
                                            <p:txEl>
                                              <p:pRg st="4" end="4"/>
                                            </p:txEl>
                                          </p:spTgt>
                                        </p:tgtEl>
                                        <p:attrNameLst>
                                          <p:attrName>ppt_x</p:attrName>
                                        </p:attrNameLst>
                                      </p:cBhvr>
                                      <p:tavLst>
                                        <p:tav tm="0">
                                          <p:val>
                                            <p:strVal val="#ppt_x-0.25"/>
                                          </p:val>
                                        </p:tav>
                                        <p:tav tm="100000">
                                          <p:val>
                                            <p:strVal val="#ppt_x"/>
                                          </p:val>
                                        </p:tav>
                                      </p:tavLst>
                                    </p:anim>
                                    <p:anim calcmode="lin" valueType="num">
                                      <p:cBhvr>
                                        <p:cTn id="88" dur="664" tmFilter="0.0,0.0; 0.25,0.07; 0.50,0.2; 0.75,0.467; 1.0,1.0">
                                          <p:stCondLst>
                                            <p:cond delay="0"/>
                                          </p:stCondLst>
                                        </p:cTn>
                                        <p:tgtEl>
                                          <p:spTgt spid="7">
                                            <p:txEl>
                                              <p:pRg st="4" end="4"/>
                                            </p:txEl>
                                          </p:spTgt>
                                        </p:tgtEl>
                                        <p:attrNameLst>
                                          <p:attrName>ppt_y</p:attrName>
                                        </p:attrNameLst>
                                      </p:cBhvr>
                                      <p:tavLst>
                                        <p:tav tm="0" fmla="#ppt_y-sin(pi*$)/3">
                                          <p:val>
                                            <p:fltVal val="0.5"/>
                                          </p:val>
                                        </p:tav>
                                        <p:tav tm="100000">
                                          <p:val>
                                            <p:fltVal val="1"/>
                                          </p:val>
                                        </p:tav>
                                      </p:tavLst>
                                    </p:anim>
                                    <p:anim calcmode="lin" valueType="num">
                                      <p:cBhvr>
                                        <p:cTn id="89" dur="664" tmFilter="0, 0; 0.125,0.2665; 0.25,0.4; 0.375,0.465; 0.5,0.5;  0.625,0.535; 0.75,0.6; 0.875,0.7335; 1,1">
                                          <p:stCondLst>
                                            <p:cond delay="664"/>
                                          </p:stCondLst>
                                        </p:cTn>
                                        <p:tgtEl>
                                          <p:spTgt spid="7">
                                            <p:txEl>
                                              <p:pRg st="4" end="4"/>
                                            </p:txEl>
                                          </p:spTgt>
                                        </p:tgtEl>
                                        <p:attrNameLst>
                                          <p:attrName>ppt_y</p:attrName>
                                        </p:attrNameLst>
                                      </p:cBhvr>
                                      <p:tavLst>
                                        <p:tav tm="0" fmla="#ppt_y-sin(pi*$)/9">
                                          <p:val>
                                            <p:fltVal val="0"/>
                                          </p:val>
                                        </p:tav>
                                        <p:tav tm="100000">
                                          <p:val>
                                            <p:fltVal val="1"/>
                                          </p:val>
                                        </p:tav>
                                      </p:tavLst>
                                    </p:anim>
                                    <p:anim calcmode="lin" valueType="num">
                                      <p:cBhvr>
                                        <p:cTn id="90" dur="332" tmFilter="0, 0; 0.125,0.2665; 0.25,0.4; 0.375,0.465; 0.5,0.5;  0.625,0.535; 0.75,0.6; 0.875,0.7335; 1,1">
                                          <p:stCondLst>
                                            <p:cond delay="1324"/>
                                          </p:stCondLst>
                                        </p:cTn>
                                        <p:tgtEl>
                                          <p:spTgt spid="7">
                                            <p:txEl>
                                              <p:pRg st="4" end="4"/>
                                            </p:txEl>
                                          </p:spTgt>
                                        </p:tgtEl>
                                        <p:attrNameLst>
                                          <p:attrName>ppt_y</p:attrName>
                                        </p:attrNameLst>
                                      </p:cBhvr>
                                      <p:tavLst>
                                        <p:tav tm="0" fmla="#ppt_y-sin(pi*$)/27">
                                          <p:val>
                                            <p:fltVal val="0"/>
                                          </p:val>
                                        </p:tav>
                                        <p:tav tm="100000">
                                          <p:val>
                                            <p:fltVal val="1"/>
                                          </p:val>
                                        </p:tav>
                                      </p:tavLst>
                                    </p:anim>
                                    <p:anim calcmode="lin" valueType="num">
                                      <p:cBhvr>
                                        <p:cTn id="91" dur="164" tmFilter="0, 0; 0.125,0.2665; 0.25,0.4; 0.375,0.465; 0.5,0.5;  0.625,0.535; 0.75,0.6; 0.875,0.7335; 1,1">
                                          <p:stCondLst>
                                            <p:cond delay="1656"/>
                                          </p:stCondLst>
                                        </p:cTn>
                                        <p:tgtEl>
                                          <p:spTgt spid="7">
                                            <p:txEl>
                                              <p:pRg st="4" end="4"/>
                                            </p:txEl>
                                          </p:spTgt>
                                        </p:tgtEl>
                                        <p:attrNameLst>
                                          <p:attrName>ppt_y</p:attrName>
                                        </p:attrNameLst>
                                      </p:cBhvr>
                                      <p:tavLst>
                                        <p:tav tm="0" fmla="#ppt_y-sin(pi*$)/81">
                                          <p:val>
                                            <p:fltVal val="0"/>
                                          </p:val>
                                        </p:tav>
                                        <p:tav tm="100000">
                                          <p:val>
                                            <p:fltVal val="1"/>
                                          </p:val>
                                        </p:tav>
                                      </p:tavLst>
                                    </p:anim>
                                    <p:animScale>
                                      <p:cBhvr>
                                        <p:cTn id="92" dur="26">
                                          <p:stCondLst>
                                            <p:cond delay="650"/>
                                          </p:stCondLst>
                                        </p:cTn>
                                        <p:tgtEl>
                                          <p:spTgt spid="7">
                                            <p:txEl>
                                              <p:pRg st="4" end="4"/>
                                            </p:txEl>
                                          </p:spTgt>
                                        </p:tgtEl>
                                      </p:cBhvr>
                                      <p:to x="100000" y="60000"/>
                                    </p:animScale>
                                    <p:animScale>
                                      <p:cBhvr>
                                        <p:cTn id="93" dur="166" decel="50000">
                                          <p:stCondLst>
                                            <p:cond delay="676"/>
                                          </p:stCondLst>
                                        </p:cTn>
                                        <p:tgtEl>
                                          <p:spTgt spid="7">
                                            <p:txEl>
                                              <p:pRg st="4" end="4"/>
                                            </p:txEl>
                                          </p:spTgt>
                                        </p:tgtEl>
                                      </p:cBhvr>
                                      <p:to x="100000" y="100000"/>
                                    </p:animScale>
                                    <p:animScale>
                                      <p:cBhvr>
                                        <p:cTn id="94" dur="26">
                                          <p:stCondLst>
                                            <p:cond delay="1312"/>
                                          </p:stCondLst>
                                        </p:cTn>
                                        <p:tgtEl>
                                          <p:spTgt spid="7">
                                            <p:txEl>
                                              <p:pRg st="4" end="4"/>
                                            </p:txEl>
                                          </p:spTgt>
                                        </p:tgtEl>
                                      </p:cBhvr>
                                      <p:to x="100000" y="80000"/>
                                    </p:animScale>
                                    <p:animScale>
                                      <p:cBhvr>
                                        <p:cTn id="95" dur="166" decel="50000">
                                          <p:stCondLst>
                                            <p:cond delay="1338"/>
                                          </p:stCondLst>
                                        </p:cTn>
                                        <p:tgtEl>
                                          <p:spTgt spid="7">
                                            <p:txEl>
                                              <p:pRg st="4" end="4"/>
                                            </p:txEl>
                                          </p:spTgt>
                                        </p:tgtEl>
                                      </p:cBhvr>
                                      <p:to x="100000" y="100000"/>
                                    </p:animScale>
                                    <p:animScale>
                                      <p:cBhvr>
                                        <p:cTn id="96" dur="26">
                                          <p:stCondLst>
                                            <p:cond delay="1642"/>
                                          </p:stCondLst>
                                        </p:cTn>
                                        <p:tgtEl>
                                          <p:spTgt spid="7">
                                            <p:txEl>
                                              <p:pRg st="4" end="4"/>
                                            </p:txEl>
                                          </p:spTgt>
                                        </p:tgtEl>
                                      </p:cBhvr>
                                      <p:to x="100000" y="90000"/>
                                    </p:animScale>
                                    <p:animScale>
                                      <p:cBhvr>
                                        <p:cTn id="97" dur="166" decel="50000">
                                          <p:stCondLst>
                                            <p:cond delay="1668"/>
                                          </p:stCondLst>
                                        </p:cTn>
                                        <p:tgtEl>
                                          <p:spTgt spid="7">
                                            <p:txEl>
                                              <p:pRg st="4" end="4"/>
                                            </p:txEl>
                                          </p:spTgt>
                                        </p:tgtEl>
                                      </p:cBhvr>
                                      <p:to x="100000" y="100000"/>
                                    </p:animScale>
                                    <p:animScale>
                                      <p:cBhvr>
                                        <p:cTn id="98" dur="26">
                                          <p:stCondLst>
                                            <p:cond delay="1808"/>
                                          </p:stCondLst>
                                        </p:cTn>
                                        <p:tgtEl>
                                          <p:spTgt spid="7">
                                            <p:txEl>
                                              <p:pRg st="4" end="4"/>
                                            </p:txEl>
                                          </p:spTgt>
                                        </p:tgtEl>
                                      </p:cBhvr>
                                      <p:to x="100000" y="95000"/>
                                    </p:animScale>
                                    <p:animScale>
                                      <p:cBhvr>
                                        <p:cTn id="99" dur="166" decel="50000">
                                          <p:stCondLst>
                                            <p:cond delay="1834"/>
                                          </p:stCondLst>
                                        </p:cTn>
                                        <p:tgtEl>
                                          <p:spTgt spid="7">
                                            <p:txEl>
                                              <p:pRg st="4" end="4"/>
                                            </p:txEl>
                                          </p:spTgt>
                                        </p:tgtEl>
                                      </p:cBhvr>
                                      <p:to x="100000" y="100000"/>
                                    </p:animScale>
                                  </p:childTnLst>
                                </p:cTn>
                              </p:par>
                            </p:childTnLst>
                          </p:cTn>
                        </p:par>
                      </p:childTnLst>
                    </p:cTn>
                  </p:par>
                  <p:par>
                    <p:cTn id="100" fill="hold">
                      <p:stCondLst>
                        <p:cond delay="indefinite"/>
                      </p:stCondLst>
                      <p:childTnLst>
                        <p:par>
                          <p:cTn id="101" fill="hold">
                            <p:stCondLst>
                              <p:cond delay="0"/>
                            </p:stCondLst>
                            <p:childTnLst>
                              <p:par>
                                <p:cTn id="102" presetID="26" presetClass="entr" presetSubtype="0" fill="hold" grpId="0" nodeType="clickEffect">
                                  <p:stCondLst>
                                    <p:cond delay="0"/>
                                  </p:stCondLst>
                                  <p:childTnLst>
                                    <p:set>
                                      <p:cBhvr>
                                        <p:cTn id="103" dur="1" fill="hold">
                                          <p:stCondLst>
                                            <p:cond delay="0"/>
                                          </p:stCondLst>
                                        </p:cTn>
                                        <p:tgtEl>
                                          <p:spTgt spid="7">
                                            <p:txEl>
                                              <p:pRg st="5" end="5"/>
                                            </p:txEl>
                                          </p:spTgt>
                                        </p:tgtEl>
                                        <p:attrNameLst>
                                          <p:attrName>style.visibility</p:attrName>
                                        </p:attrNameLst>
                                      </p:cBhvr>
                                      <p:to>
                                        <p:strVal val="visible"/>
                                      </p:to>
                                    </p:set>
                                    <p:animEffect transition="in" filter="wipe(down)">
                                      <p:cBhvr>
                                        <p:cTn id="104" dur="580">
                                          <p:stCondLst>
                                            <p:cond delay="0"/>
                                          </p:stCondLst>
                                        </p:cTn>
                                        <p:tgtEl>
                                          <p:spTgt spid="7">
                                            <p:txEl>
                                              <p:pRg st="5" end="5"/>
                                            </p:txEl>
                                          </p:spTgt>
                                        </p:tgtEl>
                                      </p:cBhvr>
                                    </p:animEffect>
                                    <p:anim calcmode="lin" valueType="num">
                                      <p:cBhvr>
                                        <p:cTn id="105" dur="1822" tmFilter="0,0; 0.14,0.36; 0.43,0.73; 0.71,0.91; 1.0,1.0">
                                          <p:stCondLst>
                                            <p:cond delay="0"/>
                                          </p:stCondLst>
                                        </p:cTn>
                                        <p:tgtEl>
                                          <p:spTgt spid="7">
                                            <p:txEl>
                                              <p:pRg st="5" end="5"/>
                                            </p:txEl>
                                          </p:spTgt>
                                        </p:tgtEl>
                                        <p:attrNameLst>
                                          <p:attrName>ppt_x</p:attrName>
                                        </p:attrNameLst>
                                      </p:cBhvr>
                                      <p:tavLst>
                                        <p:tav tm="0">
                                          <p:val>
                                            <p:strVal val="#ppt_x-0.25"/>
                                          </p:val>
                                        </p:tav>
                                        <p:tav tm="100000">
                                          <p:val>
                                            <p:strVal val="#ppt_x"/>
                                          </p:val>
                                        </p:tav>
                                      </p:tavLst>
                                    </p:anim>
                                    <p:anim calcmode="lin" valueType="num">
                                      <p:cBhvr>
                                        <p:cTn id="106" dur="664" tmFilter="0.0,0.0; 0.25,0.07; 0.50,0.2; 0.75,0.467; 1.0,1.0">
                                          <p:stCondLst>
                                            <p:cond delay="0"/>
                                          </p:stCondLst>
                                        </p:cTn>
                                        <p:tgtEl>
                                          <p:spTgt spid="7">
                                            <p:txEl>
                                              <p:pRg st="5" end="5"/>
                                            </p:txEl>
                                          </p:spTgt>
                                        </p:tgtEl>
                                        <p:attrNameLst>
                                          <p:attrName>ppt_y</p:attrName>
                                        </p:attrNameLst>
                                      </p:cBhvr>
                                      <p:tavLst>
                                        <p:tav tm="0" fmla="#ppt_y-sin(pi*$)/3">
                                          <p:val>
                                            <p:fltVal val="0.5"/>
                                          </p:val>
                                        </p:tav>
                                        <p:tav tm="100000">
                                          <p:val>
                                            <p:fltVal val="1"/>
                                          </p:val>
                                        </p:tav>
                                      </p:tavLst>
                                    </p:anim>
                                    <p:anim calcmode="lin" valueType="num">
                                      <p:cBhvr>
                                        <p:cTn id="107" dur="664" tmFilter="0, 0; 0.125,0.2665; 0.25,0.4; 0.375,0.465; 0.5,0.5;  0.625,0.535; 0.75,0.6; 0.875,0.7335; 1,1">
                                          <p:stCondLst>
                                            <p:cond delay="664"/>
                                          </p:stCondLst>
                                        </p:cTn>
                                        <p:tgtEl>
                                          <p:spTgt spid="7">
                                            <p:txEl>
                                              <p:pRg st="5" end="5"/>
                                            </p:txEl>
                                          </p:spTgt>
                                        </p:tgtEl>
                                        <p:attrNameLst>
                                          <p:attrName>ppt_y</p:attrName>
                                        </p:attrNameLst>
                                      </p:cBhvr>
                                      <p:tavLst>
                                        <p:tav tm="0" fmla="#ppt_y-sin(pi*$)/9">
                                          <p:val>
                                            <p:fltVal val="0"/>
                                          </p:val>
                                        </p:tav>
                                        <p:tav tm="100000">
                                          <p:val>
                                            <p:fltVal val="1"/>
                                          </p:val>
                                        </p:tav>
                                      </p:tavLst>
                                    </p:anim>
                                    <p:anim calcmode="lin" valueType="num">
                                      <p:cBhvr>
                                        <p:cTn id="108" dur="332" tmFilter="0, 0; 0.125,0.2665; 0.25,0.4; 0.375,0.465; 0.5,0.5;  0.625,0.535; 0.75,0.6; 0.875,0.7335; 1,1">
                                          <p:stCondLst>
                                            <p:cond delay="1324"/>
                                          </p:stCondLst>
                                        </p:cTn>
                                        <p:tgtEl>
                                          <p:spTgt spid="7">
                                            <p:txEl>
                                              <p:pRg st="5" end="5"/>
                                            </p:txEl>
                                          </p:spTgt>
                                        </p:tgtEl>
                                        <p:attrNameLst>
                                          <p:attrName>ppt_y</p:attrName>
                                        </p:attrNameLst>
                                      </p:cBhvr>
                                      <p:tavLst>
                                        <p:tav tm="0" fmla="#ppt_y-sin(pi*$)/27">
                                          <p:val>
                                            <p:fltVal val="0"/>
                                          </p:val>
                                        </p:tav>
                                        <p:tav tm="100000">
                                          <p:val>
                                            <p:fltVal val="1"/>
                                          </p:val>
                                        </p:tav>
                                      </p:tavLst>
                                    </p:anim>
                                    <p:anim calcmode="lin" valueType="num">
                                      <p:cBhvr>
                                        <p:cTn id="109" dur="164" tmFilter="0, 0; 0.125,0.2665; 0.25,0.4; 0.375,0.465; 0.5,0.5;  0.625,0.535; 0.75,0.6; 0.875,0.7335; 1,1">
                                          <p:stCondLst>
                                            <p:cond delay="1656"/>
                                          </p:stCondLst>
                                        </p:cTn>
                                        <p:tgtEl>
                                          <p:spTgt spid="7">
                                            <p:txEl>
                                              <p:pRg st="5" end="5"/>
                                            </p:txEl>
                                          </p:spTgt>
                                        </p:tgtEl>
                                        <p:attrNameLst>
                                          <p:attrName>ppt_y</p:attrName>
                                        </p:attrNameLst>
                                      </p:cBhvr>
                                      <p:tavLst>
                                        <p:tav tm="0" fmla="#ppt_y-sin(pi*$)/81">
                                          <p:val>
                                            <p:fltVal val="0"/>
                                          </p:val>
                                        </p:tav>
                                        <p:tav tm="100000">
                                          <p:val>
                                            <p:fltVal val="1"/>
                                          </p:val>
                                        </p:tav>
                                      </p:tavLst>
                                    </p:anim>
                                    <p:animScale>
                                      <p:cBhvr>
                                        <p:cTn id="110" dur="26">
                                          <p:stCondLst>
                                            <p:cond delay="650"/>
                                          </p:stCondLst>
                                        </p:cTn>
                                        <p:tgtEl>
                                          <p:spTgt spid="7">
                                            <p:txEl>
                                              <p:pRg st="5" end="5"/>
                                            </p:txEl>
                                          </p:spTgt>
                                        </p:tgtEl>
                                      </p:cBhvr>
                                      <p:to x="100000" y="60000"/>
                                    </p:animScale>
                                    <p:animScale>
                                      <p:cBhvr>
                                        <p:cTn id="111" dur="166" decel="50000">
                                          <p:stCondLst>
                                            <p:cond delay="676"/>
                                          </p:stCondLst>
                                        </p:cTn>
                                        <p:tgtEl>
                                          <p:spTgt spid="7">
                                            <p:txEl>
                                              <p:pRg st="5" end="5"/>
                                            </p:txEl>
                                          </p:spTgt>
                                        </p:tgtEl>
                                      </p:cBhvr>
                                      <p:to x="100000" y="100000"/>
                                    </p:animScale>
                                    <p:animScale>
                                      <p:cBhvr>
                                        <p:cTn id="112" dur="26">
                                          <p:stCondLst>
                                            <p:cond delay="1312"/>
                                          </p:stCondLst>
                                        </p:cTn>
                                        <p:tgtEl>
                                          <p:spTgt spid="7">
                                            <p:txEl>
                                              <p:pRg st="5" end="5"/>
                                            </p:txEl>
                                          </p:spTgt>
                                        </p:tgtEl>
                                      </p:cBhvr>
                                      <p:to x="100000" y="80000"/>
                                    </p:animScale>
                                    <p:animScale>
                                      <p:cBhvr>
                                        <p:cTn id="113" dur="166" decel="50000">
                                          <p:stCondLst>
                                            <p:cond delay="1338"/>
                                          </p:stCondLst>
                                        </p:cTn>
                                        <p:tgtEl>
                                          <p:spTgt spid="7">
                                            <p:txEl>
                                              <p:pRg st="5" end="5"/>
                                            </p:txEl>
                                          </p:spTgt>
                                        </p:tgtEl>
                                      </p:cBhvr>
                                      <p:to x="100000" y="100000"/>
                                    </p:animScale>
                                    <p:animScale>
                                      <p:cBhvr>
                                        <p:cTn id="114" dur="26">
                                          <p:stCondLst>
                                            <p:cond delay="1642"/>
                                          </p:stCondLst>
                                        </p:cTn>
                                        <p:tgtEl>
                                          <p:spTgt spid="7">
                                            <p:txEl>
                                              <p:pRg st="5" end="5"/>
                                            </p:txEl>
                                          </p:spTgt>
                                        </p:tgtEl>
                                      </p:cBhvr>
                                      <p:to x="100000" y="90000"/>
                                    </p:animScale>
                                    <p:animScale>
                                      <p:cBhvr>
                                        <p:cTn id="115" dur="166" decel="50000">
                                          <p:stCondLst>
                                            <p:cond delay="1668"/>
                                          </p:stCondLst>
                                        </p:cTn>
                                        <p:tgtEl>
                                          <p:spTgt spid="7">
                                            <p:txEl>
                                              <p:pRg st="5" end="5"/>
                                            </p:txEl>
                                          </p:spTgt>
                                        </p:tgtEl>
                                      </p:cBhvr>
                                      <p:to x="100000" y="100000"/>
                                    </p:animScale>
                                    <p:animScale>
                                      <p:cBhvr>
                                        <p:cTn id="116" dur="26">
                                          <p:stCondLst>
                                            <p:cond delay="1808"/>
                                          </p:stCondLst>
                                        </p:cTn>
                                        <p:tgtEl>
                                          <p:spTgt spid="7">
                                            <p:txEl>
                                              <p:pRg st="5" end="5"/>
                                            </p:txEl>
                                          </p:spTgt>
                                        </p:tgtEl>
                                      </p:cBhvr>
                                      <p:to x="100000" y="95000"/>
                                    </p:animScale>
                                    <p:animScale>
                                      <p:cBhvr>
                                        <p:cTn id="117" dur="166" decel="50000">
                                          <p:stCondLst>
                                            <p:cond delay="1834"/>
                                          </p:stCondLst>
                                        </p:cTn>
                                        <p:tgtEl>
                                          <p:spTgt spid="7">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10C96A0-CA12-161F-4000-7709F4B8AB79}"/>
              </a:ext>
            </a:extLst>
          </p:cNvPr>
          <p:cNvSpPr>
            <a:spLocks noGrp="1"/>
          </p:cNvSpPr>
          <p:nvPr>
            <p:ph idx="1"/>
          </p:nvPr>
        </p:nvSpPr>
        <p:spPr>
          <a:xfrm>
            <a:off x="326009" y="1872363"/>
            <a:ext cx="6157917" cy="3988109"/>
          </a:xfrm>
        </p:spPr>
        <p:txBody>
          <a:bodyPr wrap="square"/>
          <a:lstStyle/>
          <a:p>
            <a:pPr marL="0" indent="0">
              <a:buNone/>
            </a:pPr>
            <a:r>
              <a:rPr lang="en-GB" sz="4400" dirty="0">
                <a:solidFill>
                  <a:schemeClr val="bg1"/>
                </a:solidFill>
              </a:rPr>
              <a:t>Regulations and Policies</a:t>
            </a:r>
            <a:br>
              <a:rPr lang="en-GB" sz="4400" dirty="0">
                <a:solidFill>
                  <a:schemeClr val="bg1"/>
                </a:solidFill>
              </a:rPr>
            </a:br>
            <a:r>
              <a:rPr lang="en-GB" sz="3200" dirty="0">
                <a:solidFill>
                  <a:schemeClr val="bg1"/>
                </a:solidFill>
              </a:rPr>
              <a:t>Applied Computing</a:t>
            </a:r>
            <a:br>
              <a:rPr lang="en-GB" sz="2800" dirty="0">
                <a:solidFill>
                  <a:schemeClr val="bg1"/>
                </a:solidFill>
              </a:rPr>
            </a:br>
            <a:r>
              <a:rPr lang="en-GB" sz="2800" dirty="0">
                <a:solidFill>
                  <a:schemeClr val="bg1"/>
                </a:solidFill>
              </a:rPr>
              <a:t>2024/25</a:t>
            </a:r>
            <a:endParaRPr lang="en-US" dirty="0"/>
          </a:p>
        </p:txBody>
      </p:sp>
    </p:spTree>
    <p:extLst>
      <p:ext uri="{BB962C8B-B14F-4D97-AF65-F5344CB8AC3E}">
        <p14:creationId xmlns:p14="http://schemas.microsoft.com/office/powerpoint/2010/main" val="1554814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FA98D9-59A5-4E02-B603-5862100113DD}"/>
              </a:ext>
            </a:extLst>
          </p:cNvPr>
          <p:cNvSpPr>
            <a:spLocks noGrp="1"/>
          </p:cNvSpPr>
          <p:nvPr>
            <p:ph idx="1"/>
          </p:nvPr>
        </p:nvSpPr>
        <p:spPr>
          <a:xfrm>
            <a:off x="821060" y="1063944"/>
            <a:ext cx="8363272" cy="4432395"/>
          </a:xfrm>
        </p:spPr>
        <p:txBody>
          <a:bodyPr>
            <a:normAutofit/>
          </a:bodyPr>
          <a:lstStyle/>
          <a:p>
            <a:r>
              <a:rPr lang="en-GB" dirty="0"/>
              <a:t>Programme of Study Handbook</a:t>
            </a:r>
          </a:p>
          <a:p>
            <a:r>
              <a:rPr lang="en-GB" dirty="0"/>
              <a:t>Assessments</a:t>
            </a:r>
          </a:p>
          <a:p>
            <a:r>
              <a:rPr lang="en-GB" dirty="0"/>
              <a:t>Course Reps</a:t>
            </a:r>
          </a:p>
          <a:p>
            <a:r>
              <a:rPr lang="en-GB" dirty="0"/>
              <a:t>Module Feedback Questionnaire </a:t>
            </a:r>
          </a:p>
          <a:p>
            <a:r>
              <a:rPr lang="en-GB" dirty="0"/>
              <a:t>Academic Regulations</a:t>
            </a:r>
          </a:p>
          <a:p>
            <a:pPr lvl="1"/>
            <a:r>
              <a:rPr lang="en-GB" dirty="0"/>
              <a:t>Extenuating Circumstance </a:t>
            </a:r>
          </a:p>
          <a:p>
            <a:pPr lvl="1"/>
            <a:r>
              <a:rPr lang="en-GB" dirty="0"/>
              <a:t>Academic Misconduct</a:t>
            </a:r>
          </a:p>
          <a:p>
            <a:pPr lvl="1"/>
            <a:r>
              <a:rPr lang="en-GB" dirty="0"/>
              <a:t>Student Engagement Policy</a:t>
            </a:r>
          </a:p>
          <a:p>
            <a:pPr lvl="1"/>
            <a:r>
              <a:rPr lang="en-GB" dirty="0"/>
              <a:t>Student code of conduct</a:t>
            </a:r>
          </a:p>
          <a:p>
            <a:endParaRPr lang="en-GB" dirty="0"/>
          </a:p>
        </p:txBody>
      </p:sp>
      <p:sp>
        <p:nvSpPr>
          <p:cNvPr id="2" name="Title 1">
            <a:extLst>
              <a:ext uri="{FF2B5EF4-FFF2-40B4-BE49-F238E27FC236}">
                <a16:creationId xmlns:a16="http://schemas.microsoft.com/office/drawing/2014/main" id="{E00A7E0D-D6F0-0DC1-AA3C-D3E5946573EB}"/>
              </a:ext>
            </a:extLst>
          </p:cNvPr>
          <p:cNvSpPr>
            <a:spLocks noGrp="1"/>
          </p:cNvSpPr>
          <p:nvPr>
            <p:ph type="title"/>
          </p:nvPr>
        </p:nvSpPr>
        <p:spPr>
          <a:xfrm>
            <a:off x="615076" y="254758"/>
            <a:ext cx="8363272" cy="809185"/>
          </a:xfrm>
        </p:spPr>
        <p:txBody>
          <a:bodyPr>
            <a:normAutofit/>
          </a:bodyPr>
          <a:lstStyle/>
          <a:p>
            <a:r>
              <a:rPr lang="en-GB" sz="4400" dirty="0"/>
              <a:t>Content</a:t>
            </a:r>
          </a:p>
        </p:txBody>
      </p:sp>
    </p:spTree>
    <p:extLst>
      <p:ext uri="{BB962C8B-B14F-4D97-AF65-F5344CB8AC3E}">
        <p14:creationId xmlns:p14="http://schemas.microsoft.com/office/powerpoint/2010/main" val="6030044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FFA10-191B-4771-8E2E-23EB15A70187}"/>
              </a:ext>
            </a:extLst>
          </p:cNvPr>
          <p:cNvSpPr>
            <a:spLocks noGrp="1"/>
          </p:cNvSpPr>
          <p:nvPr>
            <p:ph type="title"/>
          </p:nvPr>
        </p:nvSpPr>
        <p:spPr>
          <a:xfrm>
            <a:off x="431371" y="274637"/>
            <a:ext cx="11151029" cy="1027481"/>
          </a:xfrm>
        </p:spPr>
        <p:txBody>
          <a:bodyPr>
            <a:normAutofit/>
          </a:bodyPr>
          <a:lstStyle/>
          <a:p>
            <a:r>
              <a:rPr lang="en-GB" sz="4400" dirty="0"/>
              <a:t>Programme of Study Handbook	</a:t>
            </a:r>
          </a:p>
        </p:txBody>
      </p:sp>
      <p:sp>
        <p:nvSpPr>
          <p:cNvPr id="3" name="Content Placeholder 2">
            <a:extLst>
              <a:ext uri="{FF2B5EF4-FFF2-40B4-BE49-F238E27FC236}">
                <a16:creationId xmlns:a16="http://schemas.microsoft.com/office/drawing/2014/main" id="{2E976AC4-5B25-4AF4-9F2E-040EF57E8A06}"/>
              </a:ext>
            </a:extLst>
          </p:cNvPr>
          <p:cNvSpPr>
            <a:spLocks noGrp="1"/>
          </p:cNvSpPr>
          <p:nvPr>
            <p:ph idx="1"/>
          </p:nvPr>
        </p:nvSpPr>
        <p:spPr>
          <a:xfrm>
            <a:off x="431371" y="1302119"/>
            <a:ext cx="11151029" cy="3477699"/>
          </a:xfrm>
        </p:spPr>
        <p:txBody>
          <a:bodyPr/>
          <a:lstStyle/>
          <a:p>
            <a:r>
              <a:rPr lang="en-GB" dirty="0"/>
              <a:t>Programme of Study Handbook (</a:t>
            </a:r>
            <a:r>
              <a:rPr lang="en-GB" dirty="0" err="1"/>
              <a:t>PoSH</a:t>
            </a:r>
            <a:r>
              <a:rPr lang="en-GB" dirty="0"/>
              <a:t>)</a:t>
            </a:r>
          </a:p>
          <a:p>
            <a:r>
              <a:rPr lang="en-GB" dirty="0"/>
              <a:t>Module directory</a:t>
            </a:r>
          </a:p>
          <a:p>
            <a:r>
              <a:rPr lang="en-GB" dirty="0"/>
              <a:t>Where to find </a:t>
            </a:r>
          </a:p>
          <a:p>
            <a:pPr lvl="1"/>
            <a:r>
              <a:rPr lang="en-GB" dirty="0"/>
              <a:t>On Moodle (General Home page)</a:t>
            </a:r>
          </a:p>
        </p:txBody>
      </p:sp>
    </p:spTree>
    <p:extLst>
      <p:ext uri="{BB962C8B-B14F-4D97-AF65-F5344CB8AC3E}">
        <p14:creationId xmlns:p14="http://schemas.microsoft.com/office/powerpoint/2010/main" val="3726087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431371" y="274638"/>
            <a:ext cx="11151029" cy="1457180"/>
          </a:xfrm>
        </p:spPr>
        <p:txBody>
          <a:bodyPr>
            <a:normAutofit/>
          </a:bodyPr>
          <a:lstStyle/>
          <a:p>
            <a:r>
              <a:rPr lang="en-GB" sz="4800" dirty="0"/>
              <a:t>Assessments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440873"/>
            <a:ext cx="11151029" cy="4076360"/>
          </a:xfrm>
        </p:spPr>
        <p:txBody>
          <a:bodyPr>
            <a:normAutofit/>
          </a:bodyPr>
          <a:lstStyle/>
          <a:p>
            <a:r>
              <a:rPr lang="en-GB" dirty="0"/>
              <a:t>Coursework, in class test, written exams</a:t>
            </a:r>
          </a:p>
          <a:p>
            <a:r>
              <a:rPr lang="en-GB" dirty="0"/>
              <a:t>Assignment brief</a:t>
            </a:r>
          </a:p>
          <a:p>
            <a:r>
              <a:rPr lang="en-GB" dirty="0"/>
              <a:t>Electronic submission</a:t>
            </a:r>
          </a:p>
          <a:p>
            <a:r>
              <a:rPr lang="en-GB" dirty="0"/>
              <a:t>Deadline </a:t>
            </a:r>
          </a:p>
          <a:p>
            <a:r>
              <a:rPr lang="en-GB" dirty="0"/>
              <a:t>1 week late – capped at 40%</a:t>
            </a:r>
          </a:p>
          <a:p>
            <a:r>
              <a:rPr lang="en-GB" dirty="0"/>
              <a:t>More than one week – 0% (resit)</a:t>
            </a:r>
          </a:p>
          <a:p>
            <a:r>
              <a:rPr lang="en-GB" dirty="0"/>
              <a:t>Grading system</a:t>
            </a:r>
          </a:p>
          <a:p>
            <a:endParaRPr lang="en-GB" dirty="0"/>
          </a:p>
        </p:txBody>
      </p:sp>
    </p:spTree>
    <p:extLst>
      <p:ext uri="{BB962C8B-B14F-4D97-AF65-F5344CB8AC3E}">
        <p14:creationId xmlns:p14="http://schemas.microsoft.com/office/powerpoint/2010/main" val="38812239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4730-95FF-4071-8688-0BCC22C80BCF}"/>
              </a:ext>
            </a:extLst>
          </p:cNvPr>
          <p:cNvSpPr>
            <a:spLocks noGrp="1"/>
          </p:cNvSpPr>
          <p:nvPr>
            <p:ph type="title"/>
          </p:nvPr>
        </p:nvSpPr>
        <p:spPr>
          <a:xfrm>
            <a:off x="431371" y="274637"/>
            <a:ext cx="11151029" cy="1066129"/>
          </a:xfrm>
        </p:spPr>
        <p:txBody>
          <a:bodyPr>
            <a:normAutofit/>
          </a:bodyPr>
          <a:lstStyle/>
          <a:p>
            <a:r>
              <a:rPr lang="en-GB" sz="4400" dirty="0"/>
              <a:t>Course Reps</a:t>
            </a:r>
          </a:p>
        </p:txBody>
      </p:sp>
      <p:sp>
        <p:nvSpPr>
          <p:cNvPr id="3" name="Content Placeholder 2">
            <a:extLst>
              <a:ext uri="{FF2B5EF4-FFF2-40B4-BE49-F238E27FC236}">
                <a16:creationId xmlns:a16="http://schemas.microsoft.com/office/drawing/2014/main" id="{9E754AB4-4732-445D-8E14-88BB23471330}"/>
              </a:ext>
            </a:extLst>
          </p:cNvPr>
          <p:cNvSpPr>
            <a:spLocks noGrp="1"/>
          </p:cNvSpPr>
          <p:nvPr>
            <p:ph idx="1"/>
          </p:nvPr>
        </p:nvSpPr>
        <p:spPr>
          <a:xfrm>
            <a:off x="431371" y="1340765"/>
            <a:ext cx="11151029" cy="4176467"/>
          </a:xfrm>
        </p:spPr>
        <p:txBody>
          <a:bodyPr/>
          <a:lstStyle/>
          <a:p>
            <a:r>
              <a:rPr lang="en-GB" dirty="0"/>
              <a:t>Per course per level </a:t>
            </a:r>
          </a:p>
          <a:p>
            <a:r>
              <a:rPr lang="en-GB" dirty="0"/>
              <a:t>Plays an important role </a:t>
            </a:r>
          </a:p>
          <a:p>
            <a:r>
              <a:rPr lang="en-GB" dirty="0"/>
              <a:t>Staff-Student Committee</a:t>
            </a:r>
          </a:p>
          <a:p>
            <a:r>
              <a:rPr lang="en-GB" dirty="0"/>
              <a:t>Represent at Board </a:t>
            </a:r>
          </a:p>
          <a:p>
            <a:r>
              <a:rPr lang="en-GB" dirty="0"/>
              <a:t>Course Rep training provided by the Students’ Union</a:t>
            </a:r>
          </a:p>
          <a:p>
            <a:r>
              <a:rPr lang="en-GB" dirty="0">
                <a:hlinkClick r:id="rId2"/>
              </a:rPr>
              <a:t>https://www.uwtsdunion.co.uk/voice/representatives/course-reps</a:t>
            </a:r>
            <a:r>
              <a:rPr lang="en-GB" dirty="0"/>
              <a:t> </a:t>
            </a:r>
          </a:p>
        </p:txBody>
      </p:sp>
    </p:spTree>
    <p:extLst>
      <p:ext uri="{BB962C8B-B14F-4D97-AF65-F5344CB8AC3E}">
        <p14:creationId xmlns:p14="http://schemas.microsoft.com/office/powerpoint/2010/main" val="12862729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3902-8D41-FDBA-F5C6-14C10D798A0C}"/>
              </a:ext>
            </a:extLst>
          </p:cNvPr>
          <p:cNvSpPr>
            <a:spLocks noGrp="1"/>
          </p:cNvSpPr>
          <p:nvPr>
            <p:ph type="title"/>
          </p:nvPr>
        </p:nvSpPr>
        <p:spPr>
          <a:xfrm>
            <a:off x="431371" y="274637"/>
            <a:ext cx="11151029" cy="814543"/>
          </a:xfrm>
        </p:spPr>
        <p:txBody>
          <a:bodyPr>
            <a:normAutofit/>
          </a:bodyPr>
          <a:lstStyle/>
          <a:p>
            <a:r>
              <a:rPr lang="en-US" sz="4400" dirty="0"/>
              <a:t>Module Feedback Questionnaire</a:t>
            </a:r>
          </a:p>
        </p:txBody>
      </p:sp>
      <p:pic>
        <p:nvPicPr>
          <p:cNvPr id="5" name="Content Placeholder 4" descr="A screenshot of a computer&#10;&#10;Description automatically generated">
            <a:extLst>
              <a:ext uri="{FF2B5EF4-FFF2-40B4-BE49-F238E27FC236}">
                <a16:creationId xmlns:a16="http://schemas.microsoft.com/office/drawing/2014/main" id="{1D98DD54-2756-1F32-881C-B3874066AC82}"/>
              </a:ext>
            </a:extLst>
          </p:cNvPr>
          <p:cNvPicPr>
            <a:picLocks noGrp="1" noChangeAspect="1"/>
          </p:cNvPicPr>
          <p:nvPr>
            <p:ph idx="1"/>
          </p:nvPr>
        </p:nvPicPr>
        <p:blipFill>
          <a:blip r:embed="rId2"/>
          <a:stretch>
            <a:fillRect/>
          </a:stretch>
        </p:blipFill>
        <p:spPr>
          <a:xfrm>
            <a:off x="7670800" y="1374653"/>
            <a:ext cx="3911600" cy="3327400"/>
          </a:xfrm>
        </p:spPr>
      </p:pic>
      <p:sp>
        <p:nvSpPr>
          <p:cNvPr id="6" name="Content Placeholder 2">
            <a:extLst>
              <a:ext uri="{FF2B5EF4-FFF2-40B4-BE49-F238E27FC236}">
                <a16:creationId xmlns:a16="http://schemas.microsoft.com/office/drawing/2014/main" id="{EBB2ED48-DDA8-CC56-CDC5-A78091572143}"/>
              </a:ext>
            </a:extLst>
          </p:cNvPr>
          <p:cNvSpPr txBox="1">
            <a:spLocks/>
          </p:cNvSpPr>
          <p:nvPr/>
        </p:nvSpPr>
        <p:spPr>
          <a:xfrm>
            <a:off x="431371" y="1089181"/>
            <a:ext cx="6203891" cy="40763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Available on Moodle for all modules</a:t>
            </a:r>
          </a:p>
          <a:p>
            <a:r>
              <a:rPr lang="en-GB" dirty="0"/>
              <a:t>To be completed by end of teaching period</a:t>
            </a:r>
          </a:p>
          <a:p>
            <a:r>
              <a:rPr lang="en-GB" dirty="0"/>
              <a:t>The feedback is anonymous, used to improve the module and student experience </a:t>
            </a:r>
          </a:p>
          <a:p>
            <a:endParaRPr lang="en-GB" dirty="0"/>
          </a:p>
        </p:txBody>
      </p:sp>
    </p:spTree>
    <p:extLst>
      <p:ext uri="{BB962C8B-B14F-4D97-AF65-F5344CB8AC3E}">
        <p14:creationId xmlns:p14="http://schemas.microsoft.com/office/powerpoint/2010/main" val="8132965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Regulations</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96291"/>
            <a:ext cx="11151029" cy="4020942"/>
          </a:xfrm>
        </p:spPr>
        <p:txBody>
          <a:bodyPr/>
          <a:lstStyle/>
          <a:p>
            <a:r>
              <a:rPr lang="en-GB" dirty="0"/>
              <a:t>Academic Quality Handbook</a:t>
            </a:r>
            <a:endParaRPr lang="en-GB" dirty="0">
              <a:hlinkClick r:id="rId2"/>
            </a:endParaRPr>
          </a:p>
          <a:p>
            <a:pPr lvl="1"/>
            <a:r>
              <a:rPr lang="en-GB" dirty="0">
                <a:hlinkClick r:id="rId2"/>
              </a:rPr>
              <a:t>https://www.uwtsd.ac.uk/academic-office/academic-quality-handbook/</a:t>
            </a:r>
            <a:endParaRPr lang="en-GB" dirty="0"/>
          </a:p>
          <a:p>
            <a:pPr lvl="1"/>
            <a:endParaRPr lang="en-GB" dirty="0"/>
          </a:p>
          <a:p>
            <a:r>
              <a:rPr lang="en-GB" dirty="0"/>
              <a:t>Student Policies – Chapter 12</a:t>
            </a:r>
            <a:endParaRPr lang="en-GB" dirty="0">
              <a:hlinkClick r:id="rId3"/>
            </a:endParaRPr>
          </a:p>
        </p:txBody>
      </p:sp>
    </p:spTree>
    <p:extLst>
      <p:ext uri="{BB962C8B-B14F-4D97-AF65-F5344CB8AC3E}">
        <p14:creationId xmlns:p14="http://schemas.microsoft.com/office/powerpoint/2010/main" val="2922119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218E-0DFA-400B-B88E-E46C425A669B}"/>
              </a:ext>
            </a:extLst>
          </p:cNvPr>
          <p:cNvSpPr>
            <a:spLocks noGrp="1"/>
          </p:cNvSpPr>
          <p:nvPr>
            <p:ph type="title"/>
          </p:nvPr>
        </p:nvSpPr>
        <p:spPr>
          <a:xfrm>
            <a:off x="431371" y="274637"/>
            <a:ext cx="11151029" cy="1066129"/>
          </a:xfrm>
        </p:spPr>
        <p:txBody>
          <a:bodyPr>
            <a:normAutofit/>
          </a:bodyPr>
          <a:lstStyle/>
          <a:p>
            <a:r>
              <a:rPr lang="en-GB" sz="4400" dirty="0"/>
              <a:t>Mitigating Circumstances Policy</a:t>
            </a:r>
          </a:p>
        </p:txBody>
      </p:sp>
      <p:sp>
        <p:nvSpPr>
          <p:cNvPr id="3" name="Content Placeholder 2">
            <a:extLst>
              <a:ext uri="{FF2B5EF4-FFF2-40B4-BE49-F238E27FC236}">
                <a16:creationId xmlns:a16="http://schemas.microsoft.com/office/drawing/2014/main" id="{6E9923AD-2FAB-4CC1-A50A-441CC20151D6}"/>
              </a:ext>
            </a:extLst>
          </p:cNvPr>
          <p:cNvSpPr>
            <a:spLocks noGrp="1"/>
          </p:cNvSpPr>
          <p:nvPr>
            <p:ph idx="1"/>
          </p:nvPr>
        </p:nvSpPr>
        <p:spPr>
          <a:xfrm>
            <a:off x="431371" y="1510145"/>
            <a:ext cx="11151029" cy="4007088"/>
          </a:xfrm>
        </p:spPr>
        <p:txBody>
          <a:bodyPr>
            <a:normAutofit lnSpcReduction="10000"/>
          </a:bodyPr>
          <a:lstStyle/>
          <a:p>
            <a:r>
              <a:rPr lang="en-GB" dirty="0">
                <a:hlinkClick r:id="rId2"/>
              </a:rPr>
              <a:t>https://www.uwtsd.ac.uk/media/uwtsd-website/content-assets/documents/academic-office/misc-forms/Mitigating_Circumstances_Policy_2023-24.pdf</a:t>
            </a:r>
            <a:endParaRPr lang="en-GB" dirty="0"/>
          </a:p>
          <a:p>
            <a:endParaRPr lang="en-GB" dirty="0">
              <a:hlinkClick r:id="rId3"/>
            </a:endParaRPr>
          </a:p>
          <a:p>
            <a:r>
              <a:rPr lang="en-GB" dirty="0"/>
              <a:t>including compensatory measures, extenuating circumstances, interruption of studies, and extension to end dates</a:t>
            </a:r>
          </a:p>
          <a:p>
            <a:r>
              <a:rPr lang="en-GB" dirty="0"/>
              <a:t>Support from staff and student services</a:t>
            </a:r>
          </a:p>
          <a:p>
            <a:r>
              <a:rPr lang="en-GB" dirty="0"/>
              <a:t>Differentiated deadline and/or assessment</a:t>
            </a:r>
          </a:p>
          <a:p>
            <a:r>
              <a:rPr lang="en-GB" dirty="0"/>
              <a:t>Exam provisions</a:t>
            </a:r>
          </a:p>
          <a:p>
            <a:endParaRPr lang="en-GB" dirty="0"/>
          </a:p>
          <a:p>
            <a:endParaRPr lang="en-GB" dirty="0"/>
          </a:p>
        </p:txBody>
      </p:sp>
    </p:spTree>
    <p:extLst>
      <p:ext uri="{BB962C8B-B14F-4D97-AF65-F5344CB8AC3E}">
        <p14:creationId xmlns:p14="http://schemas.microsoft.com/office/powerpoint/2010/main" val="9358761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Misconduct</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lstStyle/>
          <a:p>
            <a:r>
              <a:rPr lang="en-GB" dirty="0"/>
              <a:t>Policy</a:t>
            </a:r>
            <a:endParaRPr lang="en-GB" dirty="0">
              <a:hlinkClick r:id="rId2"/>
            </a:endParaRPr>
          </a:p>
          <a:p>
            <a:pPr lvl="1"/>
            <a:r>
              <a:rPr lang="en-GB" dirty="0">
                <a:hlinkClick r:id="rId3"/>
              </a:rPr>
              <a:t>https://www.uwtsd.ac.uk/media/uwtsd-website/content-assets/documents/academic-office/misc-forms/Academic_Misconduct_Policy.pdf</a:t>
            </a:r>
            <a:endParaRPr lang="en-GB" dirty="0"/>
          </a:p>
          <a:p>
            <a:pPr lvl="1"/>
            <a:endParaRPr lang="en-GB" dirty="0"/>
          </a:p>
          <a:p>
            <a:r>
              <a:rPr lang="en-GB" dirty="0"/>
              <a:t>Plagiarism Detection Service </a:t>
            </a:r>
          </a:p>
          <a:p>
            <a:pPr marL="457200" lvl="1" indent="0">
              <a:buNone/>
            </a:pPr>
            <a:endParaRPr lang="en-GB" dirty="0">
              <a:hlinkClick r:id="rId2"/>
            </a:endParaRPr>
          </a:p>
          <a:p>
            <a:endParaRPr lang="en-GB" dirty="0">
              <a:hlinkClick r:id="rId4"/>
            </a:endParaRPr>
          </a:p>
        </p:txBody>
      </p:sp>
    </p:spTree>
    <p:extLst>
      <p:ext uri="{BB962C8B-B14F-4D97-AF65-F5344CB8AC3E}">
        <p14:creationId xmlns:p14="http://schemas.microsoft.com/office/powerpoint/2010/main" val="27811825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Student Engagement Policy</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normAutofit lnSpcReduction="10000"/>
          </a:bodyPr>
          <a:lstStyle/>
          <a:p>
            <a:r>
              <a:rPr lang="en-GB" dirty="0"/>
              <a:t>The primary aim of the policy is to support students to be engaged independent self-motivated learners. </a:t>
            </a:r>
          </a:p>
          <a:p>
            <a:r>
              <a:rPr lang="en-GB" dirty="0"/>
              <a:t>The purpose of the policy is to maximise the potential for success and achievement of every student through a structured approach based on support and mutual decision-making to enable timely and impactful interventions as appropriate </a:t>
            </a:r>
          </a:p>
          <a:p>
            <a:r>
              <a:rPr lang="en-GB" dirty="0"/>
              <a:t>The expectation that students attend all classes remains.</a:t>
            </a:r>
          </a:p>
          <a:p>
            <a:r>
              <a:rPr lang="en-GB" dirty="0"/>
              <a:t>The new policy includes attendance/engagement with Moodle and Teams alongside in-person attendance.</a:t>
            </a:r>
            <a:endParaRPr lang="en-GB" dirty="0">
              <a:hlinkClick r:id="rId2"/>
            </a:endParaRPr>
          </a:p>
          <a:p>
            <a:endParaRPr lang="en-GB" dirty="0">
              <a:hlinkClick r:id="rId3"/>
            </a:endParaRPr>
          </a:p>
        </p:txBody>
      </p:sp>
    </p:spTree>
    <p:extLst>
      <p:ext uri="{BB962C8B-B14F-4D97-AF65-F5344CB8AC3E}">
        <p14:creationId xmlns:p14="http://schemas.microsoft.com/office/powerpoint/2010/main" val="3242276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8"/>
            <a:ext cx="11151029" cy="889144"/>
          </a:xfrm>
        </p:spPr>
        <p:txBody>
          <a:bodyPr>
            <a:normAutofit/>
          </a:bodyPr>
          <a:lstStyle/>
          <a:p>
            <a:r>
              <a:rPr lang="en-GB" sz="4400" dirty="0"/>
              <a:t>Student Code of Conduct </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13163"/>
            <a:ext cx="11151029" cy="4104069"/>
          </a:xfrm>
        </p:spPr>
        <p:txBody>
          <a:bodyPr/>
          <a:lstStyle/>
          <a:p>
            <a:r>
              <a:rPr lang="en-GB" sz="2400" dirty="0">
                <a:solidFill>
                  <a:schemeClr val="tx2"/>
                </a:solidFill>
              </a:rPr>
              <a:t>Professionalism </a:t>
            </a:r>
          </a:p>
          <a:p>
            <a:r>
              <a:rPr lang="en-GB" sz="2400" dirty="0">
                <a:solidFill>
                  <a:schemeClr val="tx2"/>
                </a:solidFill>
              </a:rPr>
              <a:t>Representing the Univeristy </a:t>
            </a:r>
          </a:p>
          <a:p>
            <a:r>
              <a:rPr lang="en-GB" sz="2400" dirty="0">
                <a:solidFill>
                  <a:schemeClr val="tx2"/>
                </a:solidFill>
              </a:rPr>
              <a:t>Respect for Others</a:t>
            </a:r>
          </a:p>
          <a:p>
            <a:r>
              <a:rPr lang="en-GB" sz="2400" dirty="0">
                <a:solidFill>
                  <a:schemeClr val="tx2"/>
                </a:solidFill>
              </a:rPr>
              <a:t>Respect for Community </a:t>
            </a:r>
          </a:p>
          <a:p>
            <a:r>
              <a:rPr lang="en-GB" sz="2400" dirty="0">
                <a:solidFill>
                  <a:schemeClr val="tx2"/>
                </a:solidFill>
              </a:rPr>
              <a:t>Caring for each other</a:t>
            </a:r>
          </a:p>
          <a:p>
            <a:r>
              <a:rPr lang="en-GB" sz="2400" dirty="0">
                <a:solidFill>
                  <a:schemeClr val="tx2"/>
                </a:solidFill>
              </a:rPr>
              <a:t>Respect for the University environment</a:t>
            </a:r>
          </a:p>
          <a:p>
            <a:r>
              <a:rPr lang="en-GB" sz="2400" dirty="0">
                <a:solidFill>
                  <a:schemeClr val="tx2"/>
                </a:solidFill>
              </a:rPr>
              <a:t>Knowledge, Skills and Behaviour</a:t>
            </a:r>
            <a:endParaRPr lang="en-GB" sz="2400" dirty="0">
              <a:solidFill>
                <a:schemeClr val="tx2"/>
              </a:solidFill>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4359021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84EB8DB-317C-07E4-9335-E352322B6EFA}"/>
              </a:ext>
            </a:extLst>
          </p:cNvPr>
          <p:cNvSpPr/>
          <p:nvPr/>
        </p:nvSpPr>
        <p:spPr>
          <a:xfrm>
            <a:off x="1143000" y="-1"/>
            <a:ext cx="9906000" cy="3783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10;&#10;Description automatically generated with medium confidence">
            <a:extLst>
              <a:ext uri="{FF2B5EF4-FFF2-40B4-BE49-F238E27FC236}">
                <a16:creationId xmlns:a16="http://schemas.microsoft.com/office/drawing/2014/main" id="{9CF95640-D832-0537-CA8D-3F54BB1C2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1535" y="72253"/>
            <a:ext cx="769190" cy="269196"/>
          </a:xfrm>
          <a:prstGeom prst="rect">
            <a:avLst/>
          </a:prstGeom>
        </p:spPr>
      </p:pic>
      <p:sp>
        <p:nvSpPr>
          <p:cNvPr id="9" name="Rectangle 8">
            <a:extLst>
              <a:ext uri="{FF2B5EF4-FFF2-40B4-BE49-F238E27FC236}">
                <a16:creationId xmlns:a16="http://schemas.microsoft.com/office/drawing/2014/main" id="{6C59C5A7-4980-8F07-CD56-040FB1227E95}"/>
              </a:ext>
            </a:extLst>
          </p:cNvPr>
          <p:cNvSpPr/>
          <p:nvPr/>
        </p:nvSpPr>
        <p:spPr>
          <a:xfrm>
            <a:off x="1143000" y="378375"/>
            <a:ext cx="9906000" cy="528211"/>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E8EA448-389F-15BF-1F41-31ADD41C4C67}"/>
              </a:ext>
            </a:extLst>
          </p:cNvPr>
          <p:cNvSpPr txBox="1"/>
          <p:nvPr/>
        </p:nvSpPr>
        <p:spPr>
          <a:xfrm>
            <a:off x="3202354" y="382949"/>
            <a:ext cx="5787292" cy="523220"/>
          </a:xfrm>
          <a:prstGeom prst="rect">
            <a:avLst/>
          </a:prstGeom>
          <a:noFill/>
        </p:spPr>
        <p:txBody>
          <a:bodyPr wrap="square" rtlCol="0">
            <a:spAutoFit/>
          </a:bodyPr>
          <a:lstStyle/>
          <a:p>
            <a:pPr algn="ctr"/>
            <a:r>
              <a:rPr lang="en-GB" sz="2800" b="1" dirty="0">
                <a:solidFill>
                  <a:schemeClr val="bg1"/>
                </a:solidFill>
              </a:rPr>
              <a:t>UWTSD </a:t>
            </a:r>
            <a:r>
              <a:rPr lang="en-GB" sz="2800" dirty="0">
                <a:solidFill>
                  <a:schemeClr val="bg1"/>
                </a:solidFill>
              </a:rPr>
              <a:t>STUDENT CODE OF CONDUCT</a:t>
            </a:r>
          </a:p>
        </p:txBody>
      </p:sp>
      <p:cxnSp>
        <p:nvCxnSpPr>
          <p:cNvPr id="12" name="Straight Connector 11">
            <a:extLst>
              <a:ext uri="{FF2B5EF4-FFF2-40B4-BE49-F238E27FC236}">
                <a16:creationId xmlns:a16="http://schemas.microsoft.com/office/drawing/2014/main" id="{38AB01CF-8DF2-C926-C15C-46E73516F5CA}"/>
              </a:ext>
            </a:extLst>
          </p:cNvPr>
          <p:cNvCxnSpPr>
            <a:cxnSpLocks/>
          </p:cNvCxnSpPr>
          <p:nvPr/>
        </p:nvCxnSpPr>
        <p:spPr>
          <a:xfrm>
            <a:off x="1143000" y="1621939"/>
            <a:ext cx="9906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DC5E409-85F1-3390-52FA-E08D7002B683}"/>
              </a:ext>
            </a:extLst>
          </p:cNvPr>
          <p:cNvSpPr txBox="1"/>
          <p:nvPr/>
        </p:nvSpPr>
        <p:spPr>
          <a:xfrm>
            <a:off x="1228972" y="931582"/>
            <a:ext cx="4802553" cy="663002"/>
          </a:xfrm>
          <a:prstGeom prst="rect">
            <a:avLst/>
          </a:prstGeom>
          <a:noFill/>
        </p:spPr>
        <p:txBody>
          <a:bodyPr wrap="square">
            <a:spAutoFit/>
          </a:bodyPr>
          <a:lstStyle/>
          <a:p>
            <a:pPr>
              <a:lnSpc>
                <a:spcPct val="107000"/>
              </a:lnSpc>
              <a:spcAft>
                <a:spcPts val="800"/>
              </a:spcAft>
            </a:pPr>
            <a:r>
              <a:rPr lang="en-GB" sz="700" b="1" dirty="0">
                <a:latin typeface="Arial" panose="020B0604020202020204" pitchFamily="34" charset="0"/>
                <a:ea typeface="Calibri" panose="020F0502020204030204" pitchFamily="34" charset="0"/>
                <a:cs typeface="Times New Roman" panose="02020603050405020304" pitchFamily="18" charset="0"/>
              </a:rPr>
              <a:t>This document sets out the standards of conduct that are expected of students at UWTSD. </a:t>
            </a:r>
            <a:br>
              <a:rPr lang="en-GB" sz="700" b="1" dirty="0">
                <a:latin typeface="Arial" panose="020B0604020202020204" pitchFamily="34" charset="0"/>
                <a:ea typeface="Calibri" panose="020F0502020204030204" pitchFamily="34" charset="0"/>
                <a:cs typeface="Times New Roman" panose="02020603050405020304" pitchFamily="18" charset="0"/>
              </a:rPr>
            </a:br>
            <a:r>
              <a:rPr lang="en-GB" sz="700" dirty="0">
                <a:latin typeface="Arial" panose="020B0604020202020204" pitchFamily="34" charset="0"/>
                <a:ea typeface="Calibri" panose="020F0502020204030204" pitchFamily="34" charset="0"/>
                <a:cs typeface="Times New Roman" panose="02020603050405020304" pitchFamily="18" charset="0"/>
              </a:rPr>
              <a:t>UWTSD expects its students to conduct themselves in a manner that does not bring the reputation of the University into disrepute.  Where a student’s conduct does not meet the expectations outlined in the Student Code of Conduct, the University </a:t>
            </a:r>
            <a:r>
              <a:rPr lang="en-GB" sz="700" dirty="0">
                <a:latin typeface="Arial" panose="020B0604020202020204" pitchFamily="34" charset="0"/>
                <a:ea typeface="Calibri" panose="020F0502020204030204" pitchFamily="34" charset="0"/>
                <a:cs typeface="Times New Roman" panose="02020603050405020304" pitchFamily="18" charset="0"/>
                <a:hlinkClick r:id="rId3"/>
              </a:rPr>
              <a:t>Non-Academic Misconduct Policy</a:t>
            </a:r>
            <a:r>
              <a:rPr lang="en-GB" sz="700" dirty="0">
                <a:latin typeface="Arial" panose="020B0604020202020204" pitchFamily="34" charset="0"/>
                <a:ea typeface="Calibri" panose="020F0502020204030204" pitchFamily="34" charset="0"/>
                <a:cs typeface="Times New Roman" panose="02020603050405020304" pitchFamily="18" charset="0"/>
              </a:rPr>
              <a:t> may be applied.  Examples of conduct that may breach this code of conduct can be found in the Non-Academic Misconduct Policy.</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E13E951D-5AE5-1CEC-7BFB-C08E9D49239E}"/>
              </a:ext>
            </a:extLst>
          </p:cNvPr>
          <p:cNvSpPr txBox="1"/>
          <p:nvPr/>
        </p:nvSpPr>
        <p:spPr>
          <a:xfrm>
            <a:off x="6138986" y="922048"/>
            <a:ext cx="4802553" cy="663002"/>
          </a:xfrm>
          <a:prstGeom prst="rect">
            <a:avLst/>
          </a:prstGeom>
          <a:noFill/>
        </p:spPr>
        <p:txBody>
          <a:bodyPr wrap="square">
            <a:spAutoFit/>
          </a:bodyPr>
          <a:lstStyle/>
          <a:p>
            <a:pPr>
              <a:lnSpc>
                <a:spcPct val="107000"/>
              </a:lnSpc>
              <a:spcAft>
                <a:spcPts val="800"/>
              </a:spcAft>
            </a:pPr>
            <a:r>
              <a:rPr lang="en-GB" sz="700" dirty="0">
                <a:latin typeface="Arial" panose="020B0604020202020204" pitchFamily="34" charset="0"/>
                <a:ea typeface="Calibri" panose="020F0502020204030204" pitchFamily="34" charset="0"/>
                <a:cs typeface="Times New Roman" panose="02020603050405020304" pitchFamily="18" charset="0"/>
              </a:rPr>
              <a:t>The University seeks to provide a safe and inclusive environment for all students, and therefore it takes breaches of this code of conduct seriously. If you are experiencing behaviour that contradicts this code of conduct, (e.g. harassment, sexual misconduct, bullying through social media), please report the allegations to the University as outlined in the Non-Academic Misconduct Policy. The University will look to provide support to you as appropriate through its procedures (this may include offers of mental health support and/or referral to external support). </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E2F8997C-2252-FD22-E126-26E1143DAD46}"/>
              </a:ext>
            </a:extLst>
          </p:cNvPr>
          <p:cNvSpPr/>
          <p:nvPr/>
        </p:nvSpPr>
        <p:spPr>
          <a:xfrm>
            <a:off x="1143000" y="6803105"/>
            <a:ext cx="9906000" cy="7083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49B524AC-4E60-4626-2211-7A5CC2FEA733}"/>
              </a:ext>
            </a:extLst>
          </p:cNvPr>
          <p:cNvSpPr txBox="1"/>
          <p:nvPr/>
        </p:nvSpPr>
        <p:spPr>
          <a:xfrm>
            <a:off x="1166949" y="1934639"/>
            <a:ext cx="2473569"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in an honest way and that you will abide by the law.</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familiarise yourself with and adhere to approved University policies and regulations.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Attend and engage with your programme of study and proactively seek support when needed as outlined in the </a:t>
            </a:r>
            <a:r>
              <a:rPr lang="en-GB" sz="800" u="sng" dirty="0">
                <a:solidFill>
                  <a:srgbClr val="0563C1"/>
                </a:solidFill>
                <a:ea typeface="Calibri" panose="020F0502020204030204" pitchFamily="34" charset="0"/>
                <a:cs typeface="Times New Roman" panose="02020603050405020304" pitchFamily="18" charset="0"/>
                <a:hlinkClick r:id="rId4"/>
              </a:rPr>
              <a:t>Student Charter</a:t>
            </a:r>
            <a:r>
              <a:rPr lang="en-GB" sz="800" u="sng" dirty="0">
                <a:solidFill>
                  <a:srgbClr val="0563C1"/>
                </a:solidFill>
                <a:ea typeface="Calibri" panose="020F0502020204030204" pitchFamily="34" charset="0"/>
                <a:cs typeface="Times New Roman" panose="02020603050405020304" pitchFamily="18" charset="0"/>
              </a:rPr>
              <a:t>.</a:t>
            </a:r>
            <a:endParaRPr lang="en-GB" sz="800" dirty="0">
              <a:ea typeface="Calibri" panose="020F0502020204030204" pitchFamily="34" charset="0"/>
              <a:cs typeface="Times New Roman" panose="02020603050405020304" pitchFamily="18" charset="0"/>
            </a:endParaRP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standards relating to personal and professional conduct. See also the University </a:t>
            </a:r>
            <a:r>
              <a:rPr lang="en-GB" sz="800" dirty="0">
                <a:ea typeface="Calibri" panose="020F0502020204030204" pitchFamily="34" charset="0"/>
                <a:cs typeface="Times New Roman" panose="02020603050405020304" pitchFamily="18" charset="0"/>
                <a:hlinkClick r:id="rId5"/>
              </a:rPr>
              <a:t>Fitness to Practise Policy</a:t>
            </a:r>
            <a:r>
              <a:rPr lang="en-GB" sz="800" dirty="0">
                <a:ea typeface="Calibri" panose="020F0502020204030204" pitchFamily="34" charset="0"/>
                <a:cs typeface="Times New Roman" panose="02020603050405020304" pitchFamily="18" charset="0"/>
              </a:rPr>
              <a:t>.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statutory, regulatory body expectations and requirements to protect present and future patients, service users or clients at all time. See also the University </a:t>
            </a:r>
            <a:r>
              <a:rPr lang="en-GB" sz="800" dirty="0">
                <a:ea typeface="Calibri" panose="020F0502020204030204" pitchFamily="34" charset="0"/>
                <a:cs typeface="Times New Roman" panose="02020603050405020304" pitchFamily="18" charset="0"/>
                <a:hlinkClick r:id="rId5"/>
              </a:rPr>
              <a:t>Fitness to Practise Policy. </a:t>
            </a:r>
            <a:endParaRPr lang="en-GB" sz="800" dirty="0">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1854C95D-C07B-A231-88AB-9A9609C5C3AC}"/>
              </a:ext>
            </a:extLst>
          </p:cNvPr>
          <p:cNvSpPr txBox="1"/>
          <p:nvPr/>
        </p:nvSpPr>
        <p:spPr>
          <a:xfrm>
            <a:off x="1194519" y="4477596"/>
            <a:ext cx="2457826"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everyone is an equal member of the community whether teacher, student, administrator, cleaner or security worker. Everyone should be extended the same respect and support.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should not be judgemental about others – not blame or stigmatise groups or individuals, for example, if they should become unwell or find themselves in need in some other way.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expected to help your fellow students whether on campus, online or in halls, without posing a risk to yourself and/or others, especially if they are in difficulties or don’t understand procedures. For example, you can offer help by directing your fellow student to the appropriate support service (e.g. </a:t>
            </a:r>
            <a:r>
              <a:rPr lang="en-GB" sz="800" dirty="0">
                <a:ea typeface="Calibri" panose="020F0502020204030204" pitchFamily="34" charset="0"/>
                <a:cs typeface="Times New Roman" panose="02020603050405020304" pitchFamily="18" charset="0"/>
                <a:hlinkClick r:id="rId6"/>
              </a:rPr>
              <a:t>the Hwb </a:t>
            </a:r>
            <a:r>
              <a:rPr lang="en-GB" sz="800" dirty="0">
                <a:ea typeface="Calibri" panose="020F0502020204030204" pitchFamily="34" charset="0"/>
                <a:cs typeface="Times New Roman" panose="02020603050405020304" pitchFamily="18" charset="0"/>
              </a:rPr>
              <a:t>or </a:t>
            </a:r>
            <a:r>
              <a:rPr lang="en-GB" sz="800" dirty="0">
                <a:ea typeface="Calibri" panose="020F0502020204030204" pitchFamily="34" charset="0"/>
                <a:cs typeface="Times New Roman" panose="02020603050405020304" pitchFamily="18" charset="0"/>
                <a:hlinkClick r:id="rId7"/>
              </a:rPr>
              <a:t>Student Services</a:t>
            </a:r>
            <a:r>
              <a:rPr lang="en-GB" sz="800" dirty="0">
                <a:ea typeface="Calibri" panose="020F0502020204030204" pitchFamily="34" charset="0"/>
                <a:cs typeface="Times New Roman" panose="02020603050405020304" pitchFamily="18" charset="0"/>
              </a:rPr>
              <a:t>). </a:t>
            </a:r>
          </a:p>
        </p:txBody>
      </p:sp>
      <p:sp>
        <p:nvSpPr>
          <p:cNvPr id="39" name="TextBox 38">
            <a:extLst>
              <a:ext uri="{FF2B5EF4-FFF2-40B4-BE49-F238E27FC236}">
                <a16:creationId xmlns:a16="http://schemas.microsoft.com/office/drawing/2014/main" id="{B4EB6D56-D045-00B1-98B9-1438EB0647BD}"/>
              </a:ext>
            </a:extLst>
          </p:cNvPr>
          <p:cNvSpPr txBox="1"/>
          <p:nvPr/>
        </p:nvSpPr>
        <p:spPr>
          <a:xfrm>
            <a:off x="6104788" y="1921630"/>
            <a:ext cx="2457826" cy="4696157"/>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responsibly and courteously towards others.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the importance and value of equality and diversity in the University community by treating all members of the University with dignity and respect both in person and through alternative means (including but not limited to email, social media, instant messaging and texting) so that they do not feel as though they are being harassed or bullied.</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conduct yourself in a manner that does not harm or does not have the potential to harm others. This includes refraining from:</a:t>
            </a:r>
          </a:p>
          <a:p>
            <a:pPr marL="72000" lvl="1"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Abusive or unreasonable conduct e.g. acts of bullying or harassment; including harassment related to the protected characteristics as defined in the Equality Act 2010;</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Physical misconduct e.g. punching, kicking, slapping, biting, pushing or shoving;</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Sexual misconduct (see Non-Academic Misconduct Policy);</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Threats of injury or violence upon others;</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may constitute a hate crime;</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related to the incitement of, or participation in, acts of terrorism;</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that spread misinformation;</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foster blame narratives.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Respecting the right of others to hold opinions that are different to your own.  The University encourages respectful discourse and discussion.  Where there are disagreements or debate, it is expected that students use appropriate language at all times.  </a:t>
            </a:r>
          </a:p>
        </p:txBody>
      </p:sp>
      <p:sp>
        <p:nvSpPr>
          <p:cNvPr id="40" name="TextBox 39">
            <a:extLst>
              <a:ext uri="{FF2B5EF4-FFF2-40B4-BE49-F238E27FC236}">
                <a16:creationId xmlns:a16="http://schemas.microsoft.com/office/drawing/2014/main" id="{8C1C8BC6-9D81-BBC0-4326-DD25623B9746}"/>
              </a:ext>
            </a:extLst>
          </p:cNvPr>
          <p:cNvSpPr txBox="1"/>
          <p:nvPr/>
        </p:nvSpPr>
        <p:spPr>
          <a:xfrm>
            <a:off x="3666994" y="4486108"/>
            <a:ext cx="2447091"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treat University buildings, property and facilities with respect and refrain from conduct which may damage the University environment.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ensure that any UWTSD equipment or facilities are used appropriately and with due consideration for others (e.g. shared computers or equipment, </a:t>
            </a:r>
            <a:r>
              <a:rPr lang="en-GB" sz="800" u="sng" dirty="0">
                <a:solidFill>
                  <a:srgbClr val="0563C1"/>
                </a:solidFill>
                <a:ea typeface="Calibri" panose="020F0502020204030204" pitchFamily="34" charset="0"/>
                <a:cs typeface="Times New Roman" panose="02020603050405020304" pitchFamily="18" charset="0"/>
                <a:hlinkClick r:id="rId8"/>
              </a:rPr>
              <a:t>IT Acceptable Use Policy</a:t>
            </a:r>
            <a:r>
              <a:rPr lang="en-GB" sz="800" dirty="0">
                <a:ea typeface="Calibri" panose="020F0502020204030204" pitchFamily="34" charset="0"/>
                <a:cs typeface="Times New Roman" panose="02020603050405020304" pitchFamily="18" charset="0"/>
              </a:rPr>
              <a: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respect for the campus environment (for example by disposing of litter appropriately).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make yourself aware of the health and safety arrangements at the University (for example, the </a:t>
            </a:r>
            <a:r>
              <a:rPr lang="en-GB" sz="800" dirty="0">
                <a:ea typeface="Calibri" panose="020F0502020204030204" pitchFamily="34" charset="0"/>
                <a:cs typeface="Times New Roman" panose="02020603050405020304" pitchFamily="18" charset="0"/>
                <a:hlinkClick r:id="rId9"/>
              </a:rPr>
              <a:t>University Smoke Free policy. </a:t>
            </a:r>
            <a:endParaRPr lang="en-GB" sz="800" dirty="0">
              <a:ea typeface="Calibri" panose="020F0502020204030204" pitchFamily="34" charset="0"/>
              <a:cs typeface="Times New Roman" panose="02020603050405020304" pitchFamily="18" charset="0"/>
            </a:endParaRP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have your student ID card with while you are on campus and access University facilities.</a:t>
            </a:r>
          </a:p>
        </p:txBody>
      </p:sp>
      <p:sp>
        <p:nvSpPr>
          <p:cNvPr id="41" name="TextBox 40">
            <a:extLst>
              <a:ext uri="{FF2B5EF4-FFF2-40B4-BE49-F238E27FC236}">
                <a16:creationId xmlns:a16="http://schemas.microsoft.com/office/drawing/2014/main" id="{6EB13054-7E4D-836D-0497-1312E8D0471F}"/>
              </a:ext>
            </a:extLst>
          </p:cNvPr>
          <p:cNvSpPr txBox="1"/>
          <p:nvPr/>
        </p:nvSpPr>
        <p:spPr>
          <a:xfrm>
            <a:off x="3640518" y="1916769"/>
            <a:ext cx="2473568" cy="2325508"/>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good sportsmanship whilst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When visiting off-campus locations for events, you should treat the facilities at the location you are visiting, as well as any transport that has been arranged to get you to your location, appropriately and with due consideration for others.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behave in a manner which upholds the good reputation of the University, including whilst off-campus for sporting or social events associated with the University.</a:t>
            </a:r>
          </a:p>
        </p:txBody>
      </p:sp>
      <p:sp>
        <p:nvSpPr>
          <p:cNvPr id="42" name="TextBox 41">
            <a:extLst>
              <a:ext uri="{FF2B5EF4-FFF2-40B4-BE49-F238E27FC236}">
                <a16:creationId xmlns:a16="http://schemas.microsoft.com/office/drawing/2014/main" id="{8DA0DC21-1959-BD19-2130-590492842780}"/>
              </a:ext>
            </a:extLst>
          </p:cNvPr>
          <p:cNvSpPr txBox="1"/>
          <p:nvPr/>
        </p:nvSpPr>
        <p:spPr>
          <a:xfrm>
            <a:off x="8573731" y="1934640"/>
            <a:ext cx="2412746" cy="1666995"/>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consult and follow current government guidance and University advice, guidance and regulations relating to public health including the need to quarantine, self-isolation, or reporting for contact tracing.</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will follow all health and safety practices required or recommended by health professionals such as frequent hand-washing and hand sanitisation.</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adhere to University policies relating to the wearing of face masks and/or other public health guidance.</a:t>
            </a:r>
          </a:p>
        </p:txBody>
      </p:sp>
      <p:sp>
        <p:nvSpPr>
          <p:cNvPr id="43" name="TextBox 42">
            <a:extLst>
              <a:ext uri="{FF2B5EF4-FFF2-40B4-BE49-F238E27FC236}">
                <a16:creationId xmlns:a16="http://schemas.microsoft.com/office/drawing/2014/main" id="{FD8D5FB1-DE99-6704-10C9-BCA07C23E787}"/>
              </a:ext>
            </a:extLst>
          </p:cNvPr>
          <p:cNvSpPr txBox="1"/>
          <p:nvPr/>
        </p:nvSpPr>
        <p:spPr>
          <a:xfrm>
            <a:off x="6213737" y="41707"/>
            <a:ext cx="4802553" cy="186205"/>
          </a:xfrm>
          <a:prstGeom prst="rect">
            <a:avLst/>
          </a:prstGeom>
          <a:noFill/>
        </p:spPr>
        <p:txBody>
          <a:bodyPr wrap="square">
            <a:spAutoFit/>
          </a:bodyPr>
          <a:lstStyle/>
          <a:p>
            <a:pPr algn="r">
              <a:lnSpc>
                <a:spcPct val="107000"/>
              </a:lnSpc>
              <a:spcAft>
                <a:spcPts val="800"/>
              </a:spcAft>
            </a:pPr>
            <a:r>
              <a:rPr lang="en-GB" sz="600" dirty="0">
                <a:solidFill>
                  <a:schemeClr val="bg1"/>
                </a:solidFill>
                <a:latin typeface="Arial" panose="020B0604020202020204" pitchFamily="34" charset="0"/>
                <a:ea typeface="Calibri" panose="020F0502020204030204" pitchFamily="34" charset="0"/>
                <a:cs typeface="Times New Roman" panose="02020603050405020304" pitchFamily="18" charset="0"/>
              </a:rPr>
              <a:t>October 2022 v3.0</a:t>
            </a:r>
            <a:endParaRPr lang="en-GB" sz="6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C01898B-C851-5A70-F6CA-E97CF32634A3}"/>
              </a:ext>
            </a:extLst>
          </p:cNvPr>
          <p:cNvSpPr/>
          <p:nvPr/>
        </p:nvSpPr>
        <p:spPr>
          <a:xfrm>
            <a:off x="127025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763D90F9-48B4-9F24-D2C5-4D9B03124352}"/>
              </a:ext>
            </a:extLst>
          </p:cNvPr>
          <p:cNvSpPr/>
          <p:nvPr/>
        </p:nvSpPr>
        <p:spPr>
          <a:xfrm>
            <a:off x="127025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994D2FD2-4982-43BA-262E-D8F11148F0C2}"/>
              </a:ext>
            </a:extLst>
          </p:cNvPr>
          <p:cNvSpPr/>
          <p:nvPr/>
        </p:nvSpPr>
        <p:spPr>
          <a:xfrm>
            <a:off x="371916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28F7C386-9F94-FB2F-C847-369DB7E09A5B}"/>
              </a:ext>
            </a:extLst>
          </p:cNvPr>
          <p:cNvSpPr/>
          <p:nvPr/>
        </p:nvSpPr>
        <p:spPr>
          <a:xfrm>
            <a:off x="371916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DE8226A-2BC5-640E-45BD-5516D8D0FBC1}"/>
              </a:ext>
            </a:extLst>
          </p:cNvPr>
          <p:cNvSpPr/>
          <p:nvPr/>
        </p:nvSpPr>
        <p:spPr>
          <a:xfrm>
            <a:off x="617033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A5ECAD4-17FB-8568-9A90-98145CBC500C}"/>
              </a:ext>
            </a:extLst>
          </p:cNvPr>
          <p:cNvSpPr/>
          <p:nvPr/>
        </p:nvSpPr>
        <p:spPr>
          <a:xfrm>
            <a:off x="617033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0C18DEA2-9D67-D7F3-7DBF-5A323DB7B6C3}"/>
              </a:ext>
            </a:extLst>
          </p:cNvPr>
          <p:cNvSpPr/>
          <p:nvPr/>
        </p:nvSpPr>
        <p:spPr>
          <a:xfrm>
            <a:off x="860438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11649F72-2D36-D619-F1A6-02755ECDF845}"/>
              </a:ext>
            </a:extLst>
          </p:cNvPr>
          <p:cNvSpPr/>
          <p:nvPr/>
        </p:nvSpPr>
        <p:spPr>
          <a:xfrm>
            <a:off x="860438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617CF2F-1214-C054-4928-458370C83D63}"/>
              </a:ext>
            </a:extLst>
          </p:cNvPr>
          <p:cNvSpPr txBox="1"/>
          <p:nvPr/>
        </p:nvSpPr>
        <p:spPr>
          <a:xfrm>
            <a:off x="1258427" y="1678365"/>
            <a:ext cx="2382092" cy="246221"/>
          </a:xfrm>
          <a:prstGeom prst="rect">
            <a:avLst/>
          </a:prstGeom>
          <a:noFill/>
        </p:spPr>
        <p:txBody>
          <a:bodyPr wrap="square" rtlCol="0">
            <a:spAutoFit/>
          </a:bodyPr>
          <a:lstStyle/>
          <a:p>
            <a:pPr algn="ctr"/>
            <a:r>
              <a:rPr lang="en-GB" sz="1000" b="1" dirty="0">
                <a:solidFill>
                  <a:schemeClr val="bg1"/>
                </a:solidFill>
              </a:rPr>
              <a:t>Professionalism</a:t>
            </a:r>
            <a:endParaRPr lang="en-GB" sz="1000" dirty="0">
              <a:solidFill>
                <a:schemeClr val="bg1"/>
              </a:solidFill>
            </a:endParaRPr>
          </a:p>
        </p:txBody>
      </p:sp>
      <p:sp>
        <p:nvSpPr>
          <p:cNvPr id="22" name="TextBox 21">
            <a:extLst>
              <a:ext uri="{FF2B5EF4-FFF2-40B4-BE49-F238E27FC236}">
                <a16:creationId xmlns:a16="http://schemas.microsoft.com/office/drawing/2014/main" id="{1E0428A8-C8AC-443A-4475-F113A760F019}"/>
              </a:ext>
            </a:extLst>
          </p:cNvPr>
          <p:cNvSpPr txBox="1"/>
          <p:nvPr/>
        </p:nvSpPr>
        <p:spPr>
          <a:xfrm>
            <a:off x="3721422" y="1678365"/>
            <a:ext cx="2368719" cy="246221"/>
          </a:xfrm>
          <a:prstGeom prst="rect">
            <a:avLst/>
          </a:prstGeom>
          <a:noFill/>
        </p:spPr>
        <p:txBody>
          <a:bodyPr wrap="square" rtlCol="0">
            <a:spAutoFit/>
          </a:bodyPr>
          <a:lstStyle/>
          <a:p>
            <a:pPr algn="ctr"/>
            <a:r>
              <a:rPr lang="en-GB" sz="1000" b="1" dirty="0">
                <a:solidFill>
                  <a:schemeClr val="bg1"/>
                </a:solidFill>
              </a:rPr>
              <a:t>Representing the University</a:t>
            </a:r>
            <a:endParaRPr lang="en-GB" sz="1000" dirty="0">
              <a:solidFill>
                <a:schemeClr val="bg1"/>
              </a:solidFill>
            </a:endParaRPr>
          </a:p>
        </p:txBody>
      </p:sp>
      <p:sp>
        <p:nvSpPr>
          <p:cNvPr id="31" name="TextBox 30">
            <a:extLst>
              <a:ext uri="{FF2B5EF4-FFF2-40B4-BE49-F238E27FC236}">
                <a16:creationId xmlns:a16="http://schemas.microsoft.com/office/drawing/2014/main" id="{AF98F06D-E2BA-BDE0-537C-E410A6E066A8}"/>
              </a:ext>
            </a:extLst>
          </p:cNvPr>
          <p:cNvSpPr txBox="1"/>
          <p:nvPr/>
        </p:nvSpPr>
        <p:spPr>
          <a:xfrm>
            <a:off x="6177219" y="1670835"/>
            <a:ext cx="2375207" cy="246221"/>
          </a:xfrm>
          <a:prstGeom prst="rect">
            <a:avLst/>
          </a:prstGeom>
          <a:noFill/>
        </p:spPr>
        <p:txBody>
          <a:bodyPr wrap="square" rtlCol="0">
            <a:spAutoFit/>
          </a:bodyPr>
          <a:lstStyle/>
          <a:p>
            <a:pPr algn="ctr"/>
            <a:r>
              <a:rPr lang="en-GB" sz="1000" b="1" dirty="0">
                <a:solidFill>
                  <a:schemeClr val="bg1"/>
                </a:solidFill>
              </a:rPr>
              <a:t>Respect for Others</a:t>
            </a:r>
            <a:endParaRPr lang="en-GB" sz="1000" dirty="0">
              <a:solidFill>
                <a:schemeClr val="bg1"/>
              </a:solidFill>
            </a:endParaRPr>
          </a:p>
        </p:txBody>
      </p:sp>
      <p:sp>
        <p:nvSpPr>
          <p:cNvPr id="34" name="TextBox 33">
            <a:extLst>
              <a:ext uri="{FF2B5EF4-FFF2-40B4-BE49-F238E27FC236}">
                <a16:creationId xmlns:a16="http://schemas.microsoft.com/office/drawing/2014/main" id="{49067137-F67A-CBF1-A849-D20851A28686}"/>
              </a:ext>
            </a:extLst>
          </p:cNvPr>
          <p:cNvSpPr txBox="1"/>
          <p:nvPr/>
        </p:nvSpPr>
        <p:spPr>
          <a:xfrm>
            <a:off x="8743967" y="1678365"/>
            <a:ext cx="2113556" cy="246221"/>
          </a:xfrm>
          <a:prstGeom prst="rect">
            <a:avLst/>
          </a:prstGeom>
          <a:noFill/>
        </p:spPr>
        <p:txBody>
          <a:bodyPr wrap="square" rtlCol="0">
            <a:spAutoFit/>
          </a:bodyPr>
          <a:lstStyle/>
          <a:p>
            <a:pPr algn="ctr"/>
            <a:r>
              <a:rPr lang="en-GB" sz="1000" b="1" dirty="0">
                <a:solidFill>
                  <a:schemeClr val="bg1"/>
                </a:solidFill>
              </a:rPr>
              <a:t>Respect for the community</a:t>
            </a:r>
            <a:endParaRPr lang="en-GB" sz="1000" dirty="0">
              <a:solidFill>
                <a:schemeClr val="bg1"/>
              </a:solidFill>
            </a:endParaRPr>
          </a:p>
        </p:txBody>
      </p:sp>
      <p:sp>
        <p:nvSpPr>
          <p:cNvPr id="54" name="Rectangle 53">
            <a:extLst>
              <a:ext uri="{FF2B5EF4-FFF2-40B4-BE49-F238E27FC236}">
                <a16:creationId xmlns:a16="http://schemas.microsoft.com/office/drawing/2014/main" id="{83C55D52-D7C9-12E0-3205-69DE3AF1EA6B}"/>
              </a:ext>
            </a:extLst>
          </p:cNvPr>
          <p:cNvSpPr/>
          <p:nvPr/>
        </p:nvSpPr>
        <p:spPr>
          <a:xfrm>
            <a:off x="1270253"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98251397-A979-E254-427E-8DC3709CB460}"/>
              </a:ext>
            </a:extLst>
          </p:cNvPr>
          <p:cNvSpPr/>
          <p:nvPr/>
        </p:nvSpPr>
        <p:spPr>
          <a:xfrm>
            <a:off x="1270253"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26453381-44B2-010F-28B9-B3E588BC3A0B}"/>
              </a:ext>
            </a:extLst>
          </p:cNvPr>
          <p:cNvSpPr/>
          <p:nvPr/>
        </p:nvSpPr>
        <p:spPr>
          <a:xfrm>
            <a:off x="3719165"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a:extLst>
              <a:ext uri="{FF2B5EF4-FFF2-40B4-BE49-F238E27FC236}">
                <a16:creationId xmlns:a16="http://schemas.microsoft.com/office/drawing/2014/main" id="{91C3D7BA-FF37-9951-0249-47EA508FFA6B}"/>
              </a:ext>
            </a:extLst>
          </p:cNvPr>
          <p:cNvSpPr/>
          <p:nvPr/>
        </p:nvSpPr>
        <p:spPr>
          <a:xfrm>
            <a:off x="3719165"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a:extLst>
              <a:ext uri="{FF2B5EF4-FFF2-40B4-BE49-F238E27FC236}">
                <a16:creationId xmlns:a16="http://schemas.microsoft.com/office/drawing/2014/main" id="{E05CB027-58F0-F1C8-7AB9-A495E671A4DA}"/>
              </a:ext>
            </a:extLst>
          </p:cNvPr>
          <p:cNvSpPr txBox="1"/>
          <p:nvPr/>
        </p:nvSpPr>
        <p:spPr>
          <a:xfrm>
            <a:off x="1258427" y="4228695"/>
            <a:ext cx="2382092" cy="246221"/>
          </a:xfrm>
          <a:prstGeom prst="rect">
            <a:avLst/>
          </a:prstGeom>
          <a:noFill/>
        </p:spPr>
        <p:txBody>
          <a:bodyPr wrap="square" rtlCol="0">
            <a:spAutoFit/>
          </a:bodyPr>
          <a:lstStyle/>
          <a:p>
            <a:pPr algn="ctr"/>
            <a:r>
              <a:rPr lang="en-GB" sz="1000" b="1" dirty="0">
                <a:solidFill>
                  <a:schemeClr val="bg1"/>
                </a:solidFill>
              </a:rPr>
              <a:t>Caring for each other</a:t>
            </a:r>
            <a:endParaRPr lang="en-GB" sz="1000" dirty="0">
              <a:solidFill>
                <a:schemeClr val="bg1"/>
              </a:solidFill>
            </a:endParaRPr>
          </a:p>
        </p:txBody>
      </p:sp>
      <p:sp>
        <p:nvSpPr>
          <p:cNvPr id="59" name="TextBox 58">
            <a:extLst>
              <a:ext uri="{FF2B5EF4-FFF2-40B4-BE49-F238E27FC236}">
                <a16:creationId xmlns:a16="http://schemas.microsoft.com/office/drawing/2014/main" id="{309BE4CE-864B-6701-7FF2-4E92931CC43F}"/>
              </a:ext>
            </a:extLst>
          </p:cNvPr>
          <p:cNvSpPr txBox="1"/>
          <p:nvPr/>
        </p:nvSpPr>
        <p:spPr>
          <a:xfrm>
            <a:off x="3721422" y="4228695"/>
            <a:ext cx="2368719" cy="246221"/>
          </a:xfrm>
          <a:prstGeom prst="rect">
            <a:avLst/>
          </a:prstGeom>
          <a:noFill/>
        </p:spPr>
        <p:txBody>
          <a:bodyPr wrap="square" rtlCol="0">
            <a:spAutoFit/>
          </a:bodyPr>
          <a:lstStyle/>
          <a:p>
            <a:pPr algn="ctr"/>
            <a:r>
              <a:rPr lang="en-GB" sz="1000" b="1" dirty="0">
                <a:solidFill>
                  <a:schemeClr val="bg1"/>
                </a:solidFill>
              </a:rPr>
              <a:t>Respect for the University Environment</a:t>
            </a:r>
            <a:endParaRPr lang="en-GB" sz="1000" dirty="0">
              <a:solidFill>
                <a:schemeClr val="bg1"/>
              </a:solidFill>
            </a:endParaRPr>
          </a:p>
        </p:txBody>
      </p:sp>
    </p:spTree>
    <p:extLst>
      <p:ext uri="{BB962C8B-B14F-4D97-AF65-F5344CB8AC3E}">
        <p14:creationId xmlns:p14="http://schemas.microsoft.com/office/powerpoint/2010/main" val="24239017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D40-BCC9-438B-B708-84259164AB66}"/>
              </a:ext>
            </a:extLst>
          </p:cNvPr>
          <p:cNvSpPr>
            <a:spLocks noGrp="1"/>
          </p:cNvSpPr>
          <p:nvPr>
            <p:ph type="title"/>
          </p:nvPr>
        </p:nvSpPr>
        <p:spPr>
          <a:xfrm>
            <a:off x="431371" y="274637"/>
            <a:ext cx="11151029" cy="1066129"/>
          </a:xfrm>
        </p:spPr>
        <p:txBody>
          <a:bodyPr>
            <a:normAutofit/>
          </a:bodyPr>
          <a:lstStyle/>
          <a:p>
            <a:r>
              <a:rPr lang="en-GB" sz="4400" dirty="0"/>
              <a:t>If any doubts</a:t>
            </a:r>
          </a:p>
        </p:txBody>
      </p:sp>
      <p:sp>
        <p:nvSpPr>
          <p:cNvPr id="3" name="Content Placeholder 2">
            <a:extLst>
              <a:ext uri="{FF2B5EF4-FFF2-40B4-BE49-F238E27FC236}">
                <a16:creationId xmlns:a16="http://schemas.microsoft.com/office/drawing/2014/main" id="{F08BBFDE-9475-4D6C-BC5C-F296BBD3FDA7}"/>
              </a:ext>
            </a:extLst>
          </p:cNvPr>
          <p:cNvSpPr>
            <a:spLocks noGrp="1"/>
          </p:cNvSpPr>
          <p:nvPr>
            <p:ph idx="1"/>
          </p:nvPr>
        </p:nvSpPr>
        <p:spPr>
          <a:xfrm>
            <a:off x="431371" y="1662545"/>
            <a:ext cx="11151029" cy="3854688"/>
          </a:xfrm>
        </p:spPr>
        <p:txBody>
          <a:bodyPr/>
          <a:lstStyle/>
          <a:p>
            <a:r>
              <a:rPr lang="en-GB" dirty="0"/>
              <a:t>Please contact your Programme Manager, module tutor,  or ALO.</a:t>
            </a:r>
          </a:p>
          <a:p>
            <a:r>
              <a:rPr lang="en-GB" dirty="0"/>
              <a:t>Further information</a:t>
            </a:r>
          </a:p>
          <a:p>
            <a:pPr lvl="1"/>
            <a:r>
              <a:rPr lang="en-GB" dirty="0">
                <a:hlinkClick r:id="rId2"/>
              </a:rPr>
              <a:t>Computing@uwtsd.ac.uk</a:t>
            </a:r>
            <a:r>
              <a:rPr lang="en-GB" dirty="0"/>
              <a:t> </a:t>
            </a:r>
          </a:p>
        </p:txBody>
      </p:sp>
    </p:spTree>
    <p:extLst>
      <p:ext uri="{BB962C8B-B14F-4D97-AF65-F5344CB8AC3E}">
        <p14:creationId xmlns:p14="http://schemas.microsoft.com/office/powerpoint/2010/main" val="31517537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A489C68E-2736-41BC-B5B4-C3238741149E}"/>
              </a:ext>
            </a:extLst>
          </p:cNvPr>
          <p:cNvSpPr>
            <a:spLocks noGrp="1"/>
          </p:cNvSpPr>
          <p:nvPr>
            <p:ph idx="1"/>
          </p:nvPr>
        </p:nvSpPr>
        <p:spPr>
          <a:xfrm>
            <a:off x="349611" y="2146538"/>
            <a:ext cx="8183223" cy="3815479"/>
          </a:xfrm>
          <a:solidFill>
            <a:srgbClr val="3333FF">
              <a:alpha val="10000"/>
            </a:srgbClr>
          </a:solidFill>
          <a:ln w="22225">
            <a:solidFill>
              <a:srgbClr val="3333FF"/>
            </a:solidFill>
          </a:ln>
        </p:spPr>
        <p:txBody>
          <a:bodyPr>
            <a:normAutofit/>
          </a:bodyPr>
          <a:lstStyle/>
          <a:p>
            <a:r>
              <a:rPr lang="en-GB" dirty="0">
                <a:solidFill>
                  <a:srgbClr val="3333FF"/>
                </a:solidFill>
                <a:highlight>
                  <a:srgbClr val="FFFF00"/>
                </a:highlight>
                <a:hlinkClick r:id="rId2">
                  <a:extLst>
                    <a:ext uri="{A12FA001-AC4F-418D-AE19-62706E023703}">
                      <ahyp:hlinkClr xmlns:ahyp="http://schemas.microsoft.com/office/drawing/2018/hyperlinkcolor" val="tx"/>
                    </a:ext>
                  </a:extLst>
                </a:hlinkClick>
              </a:rPr>
              <a:t>https://linktr.ee/</a:t>
            </a:r>
            <a:r>
              <a:rPr lang="en-GB" b="1" dirty="0">
                <a:solidFill>
                  <a:srgbClr val="3333FF"/>
                </a:solidFill>
                <a:highlight>
                  <a:srgbClr val="FFFF00"/>
                </a:highlight>
                <a:hlinkClick r:id="rId2">
                  <a:extLst>
                    <a:ext uri="{A12FA001-AC4F-418D-AE19-62706E023703}">
                      <ahyp:hlinkClr xmlns:ahyp="http://schemas.microsoft.com/office/drawing/2018/hyperlinkcolor" val="tx"/>
                    </a:ext>
                  </a:extLst>
                </a:hlinkClick>
              </a:rPr>
              <a:t>UWTSDComputing</a:t>
            </a:r>
            <a:endParaRPr lang="en-GB" b="1" dirty="0">
              <a:solidFill>
                <a:srgbClr val="3333FF"/>
              </a:solidFill>
              <a:highlight>
                <a:srgbClr val="FFFF00"/>
              </a:highlight>
            </a:endParaRPr>
          </a:p>
          <a:p>
            <a:r>
              <a:rPr lang="en-GB" sz="2400" dirty="0">
                <a:solidFill>
                  <a:srgbClr val="3333FF"/>
                </a:solidFill>
                <a:hlinkClick r:id="rId3">
                  <a:extLst>
                    <a:ext uri="{A12FA001-AC4F-418D-AE19-62706E023703}">
                      <ahyp:hlinkClr xmlns:ahyp="http://schemas.microsoft.com/office/drawing/2018/hyperlinkcolor" val="tx"/>
                    </a:ext>
                  </a:extLst>
                </a:hlinkClick>
              </a:rPr>
              <a:t>https://www.instagram.com/</a:t>
            </a:r>
            <a:r>
              <a:rPr lang="en-GB" sz="2400" b="1" dirty="0">
                <a:solidFill>
                  <a:srgbClr val="3333FF"/>
                </a:solidFill>
                <a:hlinkClick r:id="rId3">
                  <a:extLst>
                    <a:ext uri="{A12FA001-AC4F-418D-AE19-62706E023703}">
                      <ahyp:hlinkClr xmlns:ahyp="http://schemas.microsoft.com/office/drawing/2018/hyperlinkcolor" val="tx"/>
                    </a:ext>
                  </a:extLst>
                </a:hlinkClick>
              </a:rPr>
              <a:t>UWTSDComputing</a:t>
            </a:r>
            <a:endParaRPr lang="en-GB" sz="2400" dirty="0">
              <a:solidFill>
                <a:srgbClr val="3333FF"/>
              </a:solidFill>
            </a:endParaRPr>
          </a:p>
          <a:p>
            <a:r>
              <a:rPr lang="en-GB" sz="2400" dirty="0">
                <a:solidFill>
                  <a:srgbClr val="3333FF"/>
                </a:solidFill>
                <a:hlinkClick r:id="rId4">
                  <a:extLst>
                    <a:ext uri="{A12FA001-AC4F-418D-AE19-62706E023703}">
                      <ahyp:hlinkClr xmlns:ahyp="http://schemas.microsoft.com/office/drawing/2018/hyperlinkcolor" val="tx"/>
                    </a:ext>
                  </a:extLst>
                </a:hlinkClick>
              </a:rPr>
              <a:t>https://www.facebook.com/UWTSDComputing</a:t>
            </a:r>
            <a:endParaRPr lang="en-GB" sz="2400" dirty="0">
              <a:solidFill>
                <a:srgbClr val="3333FF"/>
              </a:solidFill>
            </a:endParaRPr>
          </a:p>
          <a:p>
            <a:r>
              <a:rPr lang="en-US" sz="2400" dirty="0">
                <a:solidFill>
                  <a:srgbClr val="3333FF"/>
                </a:solidFill>
                <a:hlinkClick r:id="rId5">
                  <a:extLst>
                    <a:ext uri="{A12FA001-AC4F-418D-AE19-62706E023703}">
                      <ahyp:hlinkClr xmlns:ahyp="http://schemas.microsoft.com/office/drawing/2018/hyperlinkcolor" val="tx"/>
                    </a:ext>
                  </a:extLst>
                </a:hlinkClick>
              </a:rPr>
              <a:t>https://x.com/</a:t>
            </a:r>
            <a:r>
              <a:rPr lang="en-US" sz="2400" b="1" dirty="0">
                <a:solidFill>
                  <a:srgbClr val="3333FF"/>
                </a:solidFill>
                <a:hlinkClick r:id="rId5">
                  <a:extLst>
                    <a:ext uri="{A12FA001-AC4F-418D-AE19-62706E023703}">
                      <ahyp:hlinkClr xmlns:ahyp="http://schemas.microsoft.com/office/drawing/2018/hyperlinkcolor" val="tx"/>
                    </a:ext>
                  </a:extLst>
                </a:hlinkClick>
              </a:rPr>
              <a:t>UWTSDComputing</a:t>
            </a:r>
            <a:endParaRPr lang="en-US" sz="2400" b="1" dirty="0">
              <a:solidFill>
                <a:srgbClr val="3333FF"/>
              </a:solidFill>
            </a:endParaRPr>
          </a:p>
          <a:p>
            <a:r>
              <a:rPr lang="en-US" sz="2400" dirty="0">
                <a:solidFill>
                  <a:srgbClr val="3333FF"/>
                </a:solidFill>
                <a:hlinkClick r:id="rId6">
                  <a:extLst>
                    <a:ext uri="{A12FA001-AC4F-418D-AE19-62706E023703}">
                      <ahyp:hlinkClr xmlns:ahyp="http://schemas.microsoft.com/office/drawing/2018/hyperlinkcolor" val="tx"/>
                    </a:ext>
                  </a:extLst>
                </a:hlinkClick>
              </a:rPr>
              <a:t>https://</a:t>
            </a:r>
            <a:r>
              <a:rPr lang="en-US" sz="2400" b="1" dirty="0">
                <a:solidFill>
                  <a:srgbClr val="3333FF"/>
                </a:solidFill>
                <a:hlinkClick r:id="rId6">
                  <a:extLst>
                    <a:ext uri="{A12FA001-AC4F-418D-AE19-62706E023703}">
                      <ahyp:hlinkClr xmlns:ahyp="http://schemas.microsoft.com/office/drawing/2018/hyperlinkcolor" val="tx"/>
                    </a:ext>
                  </a:extLst>
                </a:hlinkClick>
              </a:rPr>
              <a:t>UWTSDComputing</a:t>
            </a:r>
            <a:r>
              <a:rPr lang="en-US" sz="2400" dirty="0">
                <a:solidFill>
                  <a:srgbClr val="3333FF"/>
                </a:solidFill>
                <a:hlinkClick r:id="rId6">
                  <a:extLst>
                    <a:ext uri="{A12FA001-AC4F-418D-AE19-62706E023703}">
                      <ahyp:hlinkClr xmlns:ahyp="http://schemas.microsoft.com/office/drawing/2018/hyperlinkcolor" val="tx"/>
                    </a:ext>
                  </a:extLst>
                </a:hlinkClick>
              </a:rPr>
              <a:t>.blog</a:t>
            </a:r>
            <a:endParaRPr lang="en-US" sz="2400" dirty="0">
              <a:solidFill>
                <a:srgbClr val="3333FF"/>
              </a:solidFill>
            </a:endParaRPr>
          </a:p>
          <a:p>
            <a:r>
              <a:rPr lang="en-GB" sz="2400" dirty="0">
                <a:solidFill>
                  <a:srgbClr val="3333FF"/>
                </a:solidFill>
                <a:hlinkClick r:id="rId7">
                  <a:extLst>
                    <a:ext uri="{A12FA001-AC4F-418D-AE19-62706E023703}">
                      <ahyp:hlinkClr xmlns:ahyp="http://schemas.microsoft.com/office/drawing/2018/hyperlinkcolor" val="tx"/>
                    </a:ext>
                  </a:extLst>
                </a:hlinkClick>
              </a:rPr>
              <a:t>https://www.linkedin.com/company/</a:t>
            </a:r>
            <a:r>
              <a:rPr lang="en-GB" sz="2400" b="1" dirty="0">
                <a:solidFill>
                  <a:srgbClr val="3333FF"/>
                </a:solidFill>
                <a:hlinkClick r:id="rId7">
                  <a:extLst>
                    <a:ext uri="{A12FA001-AC4F-418D-AE19-62706E023703}">
                      <ahyp:hlinkClr xmlns:ahyp="http://schemas.microsoft.com/office/drawing/2018/hyperlinkcolor" val="tx"/>
                    </a:ext>
                  </a:extLst>
                </a:hlinkClick>
              </a:rPr>
              <a:t>UWTSD-COMPUTING</a:t>
            </a:r>
            <a:r>
              <a:rPr lang="en-GB" sz="2400" b="1" dirty="0">
                <a:solidFill>
                  <a:srgbClr val="3333FF"/>
                </a:solidFill>
              </a:rPr>
              <a:t> </a:t>
            </a:r>
          </a:p>
        </p:txBody>
      </p:sp>
      <p:pic>
        <p:nvPicPr>
          <p:cNvPr id="6" name="Picture 5" descr="A qr code on a grey background&#10;&#10;AI-generated content may be incorrect.">
            <a:extLst>
              <a:ext uri="{FF2B5EF4-FFF2-40B4-BE49-F238E27FC236}">
                <a16:creationId xmlns:a16="http://schemas.microsoft.com/office/drawing/2014/main" id="{3D33761F-B88C-4F8F-8687-A6B860416741}"/>
              </a:ext>
            </a:extLst>
          </p:cNvPr>
          <p:cNvPicPr>
            <a:picLocks noChangeAspect="1"/>
          </p:cNvPicPr>
          <p:nvPr/>
        </p:nvPicPr>
        <p:blipFill>
          <a:blip r:embed="rId8">
            <a:duotone>
              <a:schemeClr val="accent5">
                <a:shade val="45000"/>
                <a:satMod val="135000"/>
              </a:schemeClr>
              <a:prstClr val="white"/>
            </a:duotone>
          </a:blip>
          <a:srcRect l="1527" r="3902"/>
          <a:stretch>
            <a:fillRect/>
          </a:stretch>
        </p:blipFill>
        <p:spPr>
          <a:xfrm>
            <a:off x="3959940" y="4924557"/>
            <a:ext cx="1823672" cy="174920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glow rad="63500">
              <a:srgbClr val="3333FF"/>
            </a:glow>
            <a:outerShdw blurRad="50800" dist="50800" dir="5400000" algn="ctr" rotWithShape="0">
              <a:srgbClr val="3333FF"/>
            </a:outerShdw>
            <a:reflection endPos="0" dist="50800" dir="5400000" sy="-100000" algn="bl" rotWithShape="0"/>
          </a:effectLst>
        </p:spPr>
      </p:pic>
      <p:pic>
        <p:nvPicPr>
          <p:cNvPr id="7" name="Picture 6" descr="A blue circle with a white letter f in it&#10;&#10;AI-generated content may be incorrect.">
            <a:extLst>
              <a:ext uri="{FF2B5EF4-FFF2-40B4-BE49-F238E27FC236}">
                <a16:creationId xmlns:a16="http://schemas.microsoft.com/office/drawing/2014/main" id="{EC10D7DB-A0A9-456B-9E15-504273EAF4E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t="8484" r="3" b="35593"/>
          <a:stretch>
            <a:fillRect/>
          </a:stretch>
        </p:blipFill>
        <p:spPr bwMode="auto">
          <a:xfrm>
            <a:off x="9913852" y="345381"/>
            <a:ext cx="2096992" cy="117274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2" descr="A blue square with white letters&#10;&#10;AI-generated content may be incorrect.">
            <a:extLst>
              <a:ext uri="{FF2B5EF4-FFF2-40B4-BE49-F238E27FC236}">
                <a16:creationId xmlns:a16="http://schemas.microsoft.com/office/drawing/2014/main" id="{633854C5-E990-4657-B3F7-97268B719F9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t="19815" r="3" b="6117"/>
          <a:stretch>
            <a:fillRect/>
          </a:stretch>
        </p:blipFill>
        <p:spPr bwMode="auto">
          <a:xfrm>
            <a:off x="10146781" y="4765246"/>
            <a:ext cx="1813227" cy="1343058"/>
          </a:xfrm>
          <a:prstGeom prst="rect">
            <a:avLst/>
          </a:prstGeom>
          <a:solidFill>
            <a:srgbClr val="3333FF"/>
          </a:solidFill>
        </p:spPr>
      </p:pic>
      <p:sp>
        <p:nvSpPr>
          <p:cNvPr id="9" name="Title 1">
            <a:extLst>
              <a:ext uri="{FF2B5EF4-FFF2-40B4-BE49-F238E27FC236}">
                <a16:creationId xmlns:a16="http://schemas.microsoft.com/office/drawing/2014/main" id="{28518175-AA17-45BB-A27A-01BC16FADA61}"/>
              </a:ext>
            </a:extLst>
          </p:cNvPr>
          <p:cNvSpPr>
            <a:spLocks noGrp="1"/>
          </p:cNvSpPr>
          <p:nvPr>
            <p:ph type="title"/>
          </p:nvPr>
        </p:nvSpPr>
        <p:spPr>
          <a:xfrm>
            <a:off x="2409791" y="57326"/>
            <a:ext cx="6869207" cy="2138167"/>
          </a:xfrm>
        </p:spPr>
        <p:txBody>
          <a:bodyPr>
            <a:normAutofit/>
          </a:bodyPr>
          <a:lstStyle/>
          <a:p>
            <a:r>
              <a:rPr lang="en-GB" sz="5400" dirty="0"/>
              <a:t>@UWTSDComputing </a:t>
            </a:r>
            <a:br>
              <a:rPr lang="en-GB" dirty="0">
                <a:highlight>
                  <a:srgbClr val="FFFF00"/>
                </a:highlight>
              </a:rPr>
            </a:br>
            <a:r>
              <a:rPr lang="en-GB" b="1" u="sng" dirty="0">
                <a:highlight>
                  <a:srgbClr val="FFFF00"/>
                </a:highlight>
              </a:rPr>
              <a:t>Social Media</a:t>
            </a:r>
            <a:r>
              <a:rPr lang="en-GB" b="1" dirty="0">
                <a:highlight>
                  <a:srgbClr val="FFFF00"/>
                </a:highlight>
              </a:rPr>
              <a:t> </a:t>
            </a:r>
            <a:r>
              <a:rPr lang="en-GB" sz="2800" b="1" dirty="0"/>
              <a:t>🌐📱🤳📢</a:t>
            </a:r>
            <a:r>
              <a:rPr lang="en-GB" b="1" dirty="0"/>
              <a:t> </a:t>
            </a:r>
          </a:p>
        </p:txBody>
      </p:sp>
      <p:pic>
        <p:nvPicPr>
          <p:cNvPr id="10" name="Picture 8" descr="X Social Media Logo Icon SVG Vector &amp; PNG Free Download | UXWing">
            <a:extLst>
              <a:ext uri="{FF2B5EF4-FFF2-40B4-BE49-F238E27FC236}">
                <a16:creationId xmlns:a16="http://schemas.microsoft.com/office/drawing/2014/main" id="{9313A1E3-D343-4F89-AF6F-D9AC85EF133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t="15667" r="-2" b="15570"/>
          <a:stretch>
            <a:fillRect/>
          </a:stretch>
        </p:blipFill>
        <p:spPr bwMode="auto">
          <a:xfrm>
            <a:off x="10197645" y="1738304"/>
            <a:ext cx="1981816" cy="1362722"/>
          </a:xfrm>
          <a:prstGeom prst="rect">
            <a:avLst/>
          </a:prstGeom>
          <a:noFill/>
          <a:extLst>
            <a:ext uri="{909E8E84-426E-40DD-AFC4-6F175D3DCCD1}">
              <a14:hiddenFill xmlns:a14="http://schemas.microsoft.com/office/drawing/2010/main">
                <a:solidFill>
                  <a:srgbClr val="FFFFFF"/>
                </a:solidFill>
              </a14:hiddenFill>
            </a:ext>
          </a:extLst>
        </p:spPr>
      </p:pic>
      <p:pic>
        <p:nvPicPr>
          <p:cNvPr id="11" name="Graphic 10" descr="Online Network with solid fill">
            <a:extLst>
              <a:ext uri="{FF2B5EF4-FFF2-40B4-BE49-F238E27FC236}">
                <a16:creationId xmlns:a16="http://schemas.microsoft.com/office/drawing/2014/main" id="{C36A0474-3B2E-43AB-9A44-AC80D9415101}"/>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2924015" y="4856943"/>
            <a:ext cx="1227904" cy="1227904"/>
          </a:xfrm>
          <a:prstGeom prst="rect">
            <a:avLst/>
          </a:prstGeom>
        </p:spPr>
      </p:pic>
      <p:pic>
        <p:nvPicPr>
          <p:cNvPr id="12" name="Picture 11" descr="A colorful logo with a white background&#10;&#10;AI-generated content may be incorrect.">
            <a:extLst>
              <a:ext uri="{FF2B5EF4-FFF2-40B4-BE49-F238E27FC236}">
                <a16:creationId xmlns:a16="http://schemas.microsoft.com/office/drawing/2014/main" id="{290E48BE-47EA-4B9B-B109-8F54A05D39CE}"/>
              </a:ext>
            </a:extLst>
          </p:cNvPr>
          <p:cNvPicPr>
            <a:picLocks noChangeAspect="1"/>
          </p:cNvPicPr>
          <p:nvPr/>
        </p:nvPicPr>
        <p:blipFill>
          <a:blip r:embed="rId14">
            <a:extLst>
              <a:ext uri="{28A0092B-C50C-407E-A947-70E740481C1C}">
                <a14:useLocalDpi xmlns:a14="http://schemas.microsoft.com/office/drawing/2010/main" val="0"/>
              </a:ext>
            </a:extLst>
          </a:blip>
          <a:srcRect l="15358" t="9118" r="15234" b="21947"/>
          <a:stretch>
            <a:fillRect/>
          </a:stretch>
        </p:blipFill>
        <p:spPr>
          <a:xfrm>
            <a:off x="181156" y="157829"/>
            <a:ext cx="2217744" cy="1476307"/>
          </a:xfrm>
          <a:prstGeom prst="rect">
            <a:avLst/>
          </a:prstGeom>
        </p:spPr>
      </p:pic>
      <p:pic>
        <p:nvPicPr>
          <p:cNvPr id="13" name="Picture 2" descr="Linktree Logo Icon SVG Vector &amp; PNG Free Download | UXWing">
            <a:extLst>
              <a:ext uri="{FF2B5EF4-FFF2-40B4-BE49-F238E27FC236}">
                <a16:creationId xmlns:a16="http://schemas.microsoft.com/office/drawing/2014/main" id="{0C73CF53-6D6A-48DC-B045-604E9B56454A}"/>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t="7109" r="2" b="17478"/>
          <a:stretch>
            <a:fillRect/>
          </a:stretch>
        </p:blipFill>
        <p:spPr bwMode="auto">
          <a:xfrm>
            <a:off x="7663557" y="1218514"/>
            <a:ext cx="3003123" cy="3184953"/>
          </a:xfrm>
          <a:prstGeom prst="rect">
            <a:avLst/>
          </a:prstGeom>
          <a:solidFill>
            <a:srgbClr val="3333FF"/>
          </a:solidFill>
        </p:spPr>
      </p:pic>
      <p:pic>
        <p:nvPicPr>
          <p:cNvPr id="14" name="Picture 4" descr="Instagram - Free social icons">
            <a:extLst>
              <a:ext uri="{FF2B5EF4-FFF2-40B4-BE49-F238E27FC236}">
                <a16:creationId xmlns:a16="http://schemas.microsoft.com/office/drawing/2014/main" id="{A18AF17A-F384-4EE1-8687-0E5353E825D5}"/>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t="14773" r="-4" b="16667"/>
          <a:stretch>
            <a:fillRect/>
          </a:stretch>
        </p:blipFill>
        <p:spPr bwMode="auto">
          <a:xfrm>
            <a:off x="8704705" y="30011"/>
            <a:ext cx="1805008" cy="1237458"/>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0" descr="A blue and white logo&#10;&#10;AI-generated content may be incorrect.">
            <a:extLst>
              <a:ext uri="{FF2B5EF4-FFF2-40B4-BE49-F238E27FC236}">
                <a16:creationId xmlns:a16="http://schemas.microsoft.com/office/drawing/2014/main" id="{294D462F-A288-4B29-8B82-C15A433C37B9}"/>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t="12706" r="1" b="13584"/>
          <a:stretch>
            <a:fillRect/>
          </a:stretch>
        </p:blipFill>
        <p:spPr bwMode="auto">
          <a:xfrm>
            <a:off x="10067890" y="3256429"/>
            <a:ext cx="1971011" cy="13430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9839217"/>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2_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2666</Words>
  <Application>Microsoft Office PowerPoint</Application>
  <PresentationFormat>Widescreen</PresentationFormat>
  <Paragraphs>321</Paragraphs>
  <Slides>30</Slides>
  <Notes>2</Notes>
  <HiddenSlides>0</HiddenSlides>
  <MMClips>0</MMClips>
  <ScaleCrop>false</ScaleCrop>
  <HeadingPairs>
    <vt:vector size="6" baseType="variant">
      <vt:variant>
        <vt:lpstr>Fonts Used</vt:lpstr>
      </vt:variant>
      <vt:variant>
        <vt:i4>5</vt:i4>
      </vt:variant>
      <vt:variant>
        <vt:lpstr>Theme</vt:lpstr>
      </vt:variant>
      <vt:variant>
        <vt:i4>23</vt:i4>
      </vt:variant>
      <vt:variant>
        <vt:lpstr>Slide Titles</vt:lpstr>
      </vt:variant>
      <vt:variant>
        <vt:i4>30</vt:i4>
      </vt:variant>
    </vt:vector>
  </HeadingPairs>
  <TitlesOfParts>
    <vt:vector size="58" baseType="lpstr">
      <vt:lpstr>Arial</vt:lpstr>
      <vt:lpstr>Calibri</vt:lpstr>
      <vt:lpstr>Calibri Light</vt:lpstr>
      <vt:lpstr>Courier New</vt:lpstr>
      <vt:lpstr>Symbol</vt:lpstr>
      <vt:lpstr>UWTSD 200 Holding Page</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1_UWTSD 200_Subtitle 2</vt:lpstr>
      <vt:lpstr>Office Theme</vt:lpstr>
      <vt:lpstr>2_UWTSD 200_Subtitle 2</vt:lpstr>
      <vt:lpstr>PowerPoint Presentation</vt:lpstr>
      <vt:lpstr>PowerPoint Presentation</vt:lpstr>
      <vt:lpstr>PowerPoint Presentation</vt:lpstr>
      <vt:lpstr>OME Programme Core Team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Few points to remember</vt:lpstr>
      <vt:lpstr>PowerPoint Presentation</vt:lpstr>
      <vt:lpstr>Content</vt:lpstr>
      <vt:lpstr>Programme of Study Handbook </vt:lpstr>
      <vt:lpstr>Assessments</vt:lpstr>
      <vt:lpstr>Course Reps</vt:lpstr>
      <vt:lpstr>Module Feedback Questionnaire</vt:lpstr>
      <vt:lpstr>Academic Regulations</vt:lpstr>
      <vt:lpstr>Mitigating Circumstances Policy</vt:lpstr>
      <vt:lpstr>Academic Misconduct</vt:lpstr>
      <vt:lpstr>Student Engagement Policy</vt:lpstr>
      <vt:lpstr>Student Code of Conduct </vt:lpstr>
      <vt:lpstr>PowerPoint Presentation</vt:lpstr>
      <vt:lpstr>If any doubts</vt:lpstr>
      <vt:lpstr>@UWTSDComputing  Social Media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Ewa Kazimierska</cp:lastModifiedBy>
  <cp:revision>53</cp:revision>
  <dcterms:created xsi:type="dcterms:W3CDTF">2021-03-09T15:35:42Z</dcterms:created>
  <dcterms:modified xsi:type="dcterms:W3CDTF">2025-09-22T00:02:20Z</dcterms:modified>
</cp:coreProperties>
</file>