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74" r:id="rId3"/>
    <p:sldId id="257" r:id="rId4"/>
    <p:sldId id="269" r:id="rId5"/>
    <p:sldId id="270" r:id="rId6"/>
    <p:sldId id="272" r:id="rId7"/>
    <p:sldId id="273" r:id="rId8"/>
    <p:sldId id="2565" r:id="rId9"/>
    <p:sldId id="2566" r:id="rId10"/>
    <p:sldId id="2567" r:id="rId11"/>
    <p:sldId id="2568" r:id="rId12"/>
    <p:sldId id="2569" r:id="rId13"/>
    <p:sldId id="2570" r:id="rId14"/>
    <p:sldId id="263"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64254C-1CDB-4489-A8FB-75C38DB30686}" v="61" dt="2026-03-22T19:18:44.916"/>
    <p1510:client id="{B8C8E3F2-BE2F-D678-ED80-50EC6212076E}" v="55" dt="2026-03-22T18:11:09.3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FF4606-8DE9-4ED5-B9D9-8895635C8FA4}" type="datetimeFigureOut">
              <a:t>3/23/2026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9E69CE-727B-496D-8387-A9E202CABFAE}" type="slidenum">
              <a:t>‹#›</a:t>
            </a:fld>
            <a:endParaRPr lang="en-GB"/>
          </a:p>
        </p:txBody>
      </p:sp>
    </p:spTree>
    <p:extLst>
      <p:ext uri="{BB962C8B-B14F-4D97-AF65-F5344CB8AC3E}">
        <p14:creationId xmlns:p14="http://schemas.microsoft.com/office/powerpoint/2010/main" val="2516177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post.parliament.uk/use-of-digital-scientific-and-other-technologies-by-the-police-and-wider-criminal-justice-system/#heading-1"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Use of digital, scientific and other technologies by the police and wider criminal justice system - POST</a:t>
            </a:r>
            <a:endParaRPr lang="en-US"/>
          </a:p>
        </p:txBody>
      </p:sp>
      <p:sp>
        <p:nvSpPr>
          <p:cNvPr id="4" name="Slide Number Placeholder 3"/>
          <p:cNvSpPr>
            <a:spLocks noGrp="1"/>
          </p:cNvSpPr>
          <p:nvPr>
            <p:ph type="sldNum" sz="quarter" idx="5"/>
          </p:nvPr>
        </p:nvSpPr>
        <p:spPr/>
        <p:txBody>
          <a:bodyPr/>
          <a:lstStyle/>
          <a:p>
            <a:fld id="{C49E69CE-727B-496D-8387-A9E202CABFAE}" type="slidenum">
              <a:rPr lang="en-GB"/>
              <a:t>6</a:t>
            </a:fld>
            <a:endParaRPr lang="en-GB"/>
          </a:p>
        </p:txBody>
      </p:sp>
    </p:spTree>
    <p:extLst>
      <p:ext uri="{BB962C8B-B14F-4D97-AF65-F5344CB8AC3E}">
        <p14:creationId xmlns:p14="http://schemas.microsoft.com/office/powerpoint/2010/main" val="4736301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Policing is rapidly becoming more technologically enabled. AI-driven tools are already helping officers analyse large datasets, identify patterns, and predict emerging risks. Analytics support everything from crime mapping to identifying vulnerable individuals early. Sensors and connected devices—such as body‑worn video, automated number plate recognition (ANPR), and environmental sensors—create real-time information flows that enhance situational awareness.</a:t>
            </a:r>
            <a:br>
              <a:rPr lang="en-GB">
                <a:cs typeface="+mn-lt"/>
              </a:rPr>
            </a:br>
            <a:r>
              <a:rPr lang="en-GB"/>
              <a:t> Drones are increasingly deployed for search operations, crowd monitoring, collision investigation, and high-risk incidents, reducing risks to officers. All of these technologies allow policing to move towards a more proactive, intelligence‑led prevention model rather than relying solely on reactive responses.</a:t>
            </a:r>
            <a:endParaRPr lang="en-GB">
              <a:ea typeface="Calibri"/>
              <a:cs typeface="Calibri"/>
            </a:endParaRPr>
          </a:p>
          <a:p>
            <a:endParaRPr lang="en-GB">
              <a:ea typeface="Calibri"/>
              <a:cs typeface="Calibri"/>
            </a:endParaRPr>
          </a:p>
          <a:p>
            <a:r>
              <a:rPr lang="en-GB"/>
              <a:t>As technology advances, so do criminal opportunities. Cyber-enabled crimes—including fraud, online exploitation, ransomware, scams, and identity theft—are growing rapidly. Criminals now use AI tools for sophisticated impersonation, deepfakes, phishing automation, and data harvesting at scale.</a:t>
            </a:r>
            <a:br>
              <a:rPr lang="en-GB">
                <a:cs typeface="+mn-lt"/>
              </a:rPr>
            </a:br>
            <a:r>
              <a:rPr lang="en-GB"/>
              <a:t> This shift creates new pressures for policing: demand is increasing, crimes are more complex, and evidence is often digital, global, and technically challenging. Online crime blurs traditional policing boundaries, requiring specialist skills, cross‑border cooperation, and continual technological upskilling.</a:t>
            </a:r>
            <a:br>
              <a:rPr lang="en-GB">
                <a:cs typeface="+mn-lt"/>
              </a:rPr>
            </a:br>
            <a:r>
              <a:rPr lang="en-GB"/>
              <a:t> The rise in cyber and AI-enabled offending reinforces why future policing must be digitally capable and able to operate effectively within highly technological environments.</a:t>
            </a:r>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C49E69CE-727B-496D-8387-A9E202CABFAE}" type="slidenum">
              <a:rPr lang="en-GB"/>
              <a:t>7</a:t>
            </a:fld>
            <a:endParaRPr lang="en-GB"/>
          </a:p>
        </p:txBody>
      </p:sp>
    </p:spTree>
    <p:extLst>
      <p:ext uri="{BB962C8B-B14F-4D97-AF65-F5344CB8AC3E}">
        <p14:creationId xmlns:p14="http://schemas.microsoft.com/office/powerpoint/2010/main" val="1013412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a:t>The Future Operating Environment (FOE) 2040 report provides a strategic foresight analysis of the challenges and conditions that policing in England and Wales will face over the next two decades. Developed with input from over 80 experts across policing, academia, and technology, the report highlights the accelerating convergence of social, technological, environmental, and political pressures that will shape policing. It emphasizes that the complexity of policing demands will increase as emerging threats become more interconnected and unpredictable. FOE 2040 encourages police leaders to adopt long-term, strategic thinking rather than relying solely on reactive responses. It frames the future not as a fixed prediction but as a space requiring continual adaptation, innovation, and preparedness. This understanding forms the foundation for anticipating future risks, redesigning operational models, and investing in capabilities that will support resilient policing in the years ahead.</a:t>
            </a:r>
            <a:endParaRPr lang="en-GB"/>
          </a:p>
        </p:txBody>
      </p:sp>
      <p:sp>
        <p:nvSpPr>
          <p:cNvPr id="4" name="Slide Number Placeholder 3"/>
          <p:cNvSpPr>
            <a:spLocks noGrp="1"/>
          </p:cNvSpPr>
          <p:nvPr>
            <p:ph type="sldNum" sz="quarter" idx="5"/>
          </p:nvPr>
        </p:nvSpPr>
        <p:spPr/>
        <p:txBody>
          <a:bodyPr/>
          <a:lstStyle/>
          <a:p>
            <a:fld id="{C49E69CE-727B-496D-8387-A9E202CABFAE}" type="slidenum">
              <a:rPr lang="en-GB" smtClean="0"/>
              <a:t>8</a:t>
            </a:fld>
            <a:endParaRPr lang="en-GB"/>
          </a:p>
        </p:txBody>
      </p:sp>
    </p:spTree>
    <p:extLst>
      <p:ext uri="{BB962C8B-B14F-4D97-AF65-F5344CB8AC3E}">
        <p14:creationId xmlns:p14="http://schemas.microsoft.com/office/powerpoint/2010/main" val="437914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a:t>Planning for 2040 is critical because the pace of change across society is accelerating. Rising inequality, technological breakthroughs, climate change, and geopolitical uncertainty are converging to produce complex, large-scale challenges. Policing will face increased demand not just in volume but in nature, with threats that are global, digital, and deeply intertwined with societal shifts. FOE 2040 stresses that traditional policing models will be insufficient to meet these demands unless agencies invest in foresight and adaptability. Anticipating potential disruptions—such as pandemics, cyberattacks, or environmental crises—allows policing to build resilience and create systems capable of responding effectively to future shocks. The report urges police organisations to think beyond immediate pressures and strategically plan for long-term transformation</a:t>
            </a:r>
            <a:endParaRPr lang="en-GB"/>
          </a:p>
        </p:txBody>
      </p:sp>
      <p:sp>
        <p:nvSpPr>
          <p:cNvPr id="4" name="Slide Number Placeholder 3"/>
          <p:cNvSpPr>
            <a:spLocks noGrp="1"/>
          </p:cNvSpPr>
          <p:nvPr>
            <p:ph type="sldNum" sz="quarter" idx="5"/>
          </p:nvPr>
        </p:nvSpPr>
        <p:spPr/>
        <p:txBody>
          <a:bodyPr/>
          <a:lstStyle/>
          <a:p>
            <a:fld id="{C49E69CE-727B-496D-8387-A9E202CABFAE}" type="slidenum">
              <a:rPr lang="en-GB" smtClean="0"/>
              <a:t>9</a:t>
            </a:fld>
            <a:endParaRPr lang="en-GB"/>
          </a:p>
        </p:txBody>
      </p:sp>
    </p:spTree>
    <p:extLst>
      <p:ext uri="{BB962C8B-B14F-4D97-AF65-F5344CB8AC3E}">
        <p14:creationId xmlns:p14="http://schemas.microsoft.com/office/powerpoint/2010/main" val="4946626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a:t>FOE 2040 identifies ten interconnected trends that will significantly shape policing. These include rising inequality and social fragmentation, an expanding and unregulated information space, changes in trust influenced by digital environments, the rapid acceleration of technology, and increased adoption of artificial intelligence. Workforce automation is expected to alter the composition and skill requirements of policing roles. Demographic shifts, such as ageing populations and increased diversity, will reshape demand and community expectations. Economic transitions may drive instability, particularly in disadvantaged areas. The growth of private and commercial security actors will redefine the boundaries between state and private enforcement. Finally, climate change and environmental pressures will create new demands related to resource competition and extreme weather impacts. Together, these trends require policing to develop flexible, forward-looking strategies that account for both individual and converging threats.</a:t>
            </a:r>
          </a:p>
        </p:txBody>
      </p:sp>
      <p:sp>
        <p:nvSpPr>
          <p:cNvPr id="4" name="Slide Number Placeholder 3"/>
          <p:cNvSpPr>
            <a:spLocks noGrp="1"/>
          </p:cNvSpPr>
          <p:nvPr>
            <p:ph type="sldNum" sz="quarter" idx="5"/>
          </p:nvPr>
        </p:nvSpPr>
        <p:spPr/>
        <p:txBody>
          <a:bodyPr/>
          <a:lstStyle/>
          <a:p>
            <a:fld id="{C49E69CE-727B-496D-8387-A9E202CABFAE}" type="slidenum">
              <a:rPr lang="en-GB" smtClean="0"/>
              <a:t>10</a:t>
            </a:fld>
            <a:endParaRPr lang="en-GB"/>
          </a:p>
        </p:txBody>
      </p:sp>
    </p:spTree>
    <p:extLst>
      <p:ext uri="{BB962C8B-B14F-4D97-AF65-F5344CB8AC3E}">
        <p14:creationId xmlns:p14="http://schemas.microsoft.com/office/powerpoint/2010/main" val="3075252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a:t>Technological change will be a defining feature of policing by 2040. Artificial intelligence, robotics, data analytics, and automation will reshape investigative processes, administrative tasks, and frontline operations. As new technologies emerge, they offer opportunities for greater efficiency and improved intelligence-led policing, but also introduce ethical dilemmas concerning privacy, bias, and transparency. At the same time, climate change is projected to generate new operational challenges, including more frequent extreme weather events, environmental crime, and increased migration pressures. These environmental shifts may lead to heightened community tensions and resource-driven conflict. The convergence of technological disruption and environmental change highlights the need for policing to adapt proactively while maintaining public trust and accountability.</a:t>
            </a:r>
          </a:p>
        </p:txBody>
      </p:sp>
      <p:sp>
        <p:nvSpPr>
          <p:cNvPr id="4" name="Slide Number Placeholder 3"/>
          <p:cNvSpPr>
            <a:spLocks noGrp="1"/>
          </p:cNvSpPr>
          <p:nvPr>
            <p:ph type="sldNum" sz="quarter" idx="5"/>
          </p:nvPr>
        </p:nvSpPr>
        <p:spPr/>
        <p:txBody>
          <a:bodyPr/>
          <a:lstStyle/>
          <a:p>
            <a:fld id="{C49E69CE-727B-496D-8387-A9E202CABFAE}" type="slidenum">
              <a:rPr lang="en-GB" smtClean="0"/>
              <a:t>11</a:t>
            </a:fld>
            <a:endParaRPr lang="en-GB"/>
          </a:p>
        </p:txBody>
      </p:sp>
    </p:spTree>
    <p:extLst>
      <p:ext uri="{BB962C8B-B14F-4D97-AF65-F5344CB8AC3E}">
        <p14:creationId xmlns:p14="http://schemas.microsoft.com/office/powerpoint/2010/main" val="3064661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a:t>FOE 2040 presents four scenarios that illustrate how different combinations of social, economic, and technological forces may shape the policing environment. The 'Fragile Seams' scenario depicts a society facing significant tension due to inequality, climate strain, and technological upheaval. 'Pandora’s Box' envisions a future marked by cascading crises, such as economic collapse or environmental disasters. 'Green Reset' imagines a period of sustainability-driven reform and global cooperation that reduces conflict and inequality. Finally, 'Black Mirror' explores a future dominated by mass surveillance, where advanced technologies may erode privacy and public trust. These scenarios are not predictions but analytical tools to help policing leaders test assumptions, stress‑test operational models, and prepare for a wide range of potential futures</a:t>
            </a:r>
            <a:r>
              <a:rPr lang="en-US"/>
              <a:t>.</a:t>
            </a:r>
            <a:endParaRPr lang="en-GB"/>
          </a:p>
        </p:txBody>
      </p:sp>
      <p:sp>
        <p:nvSpPr>
          <p:cNvPr id="4" name="Slide Number Placeholder 3"/>
          <p:cNvSpPr>
            <a:spLocks noGrp="1"/>
          </p:cNvSpPr>
          <p:nvPr>
            <p:ph type="sldNum" sz="quarter" idx="5"/>
          </p:nvPr>
        </p:nvSpPr>
        <p:spPr/>
        <p:txBody>
          <a:bodyPr/>
          <a:lstStyle/>
          <a:p>
            <a:fld id="{C49E69CE-727B-496D-8387-A9E202CABFAE}" type="slidenum">
              <a:rPr lang="en-GB" smtClean="0"/>
              <a:t>12</a:t>
            </a:fld>
            <a:endParaRPr lang="en-GB"/>
          </a:p>
        </p:txBody>
      </p:sp>
    </p:spTree>
    <p:extLst>
      <p:ext uri="{BB962C8B-B14F-4D97-AF65-F5344CB8AC3E}">
        <p14:creationId xmlns:p14="http://schemas.microsoft.com/office/powerpoint/2010/main" val="11291214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a:t>The FOE 2040 report outlines five major challenges policing must address now. First, managing the use of artificial intelligence and emerging surveillance tools will require robust ethical frameworks and transparency to maintain public legitimacy. Second, policing must address the threat of digital misinformation, which can undermine trust and complicate operational responses. Third, retaining and rebuilding trust with communities will become increasingly difficult as society grows more polarized. Fourth, workforce transformation is essential: future policing will require technologically literate, adaptive officers capable of managing complex social and digital challenges. Finally, policing must learn to operate effectively in a highly complex environment shaped by globalised crime, cyber threats, and interlinked social pressures. Addressing these challenges will require coordinated long-term strategies, investment in capabilities, and continuous learning across the organisation.</a:t>
            </a:r>
          </a:p>
        </p:txBody>
      </p:sp>
      <p:sp>
        <p:nvSpPr>
          <p:cNvPr id="4" name="Slide Number Placeholder 3"/>
          <p:cNvSpPr>
            <a:spLocks noGrp="1"/>
          </p:cNvSpPr>
          <p:nvPr>
            <p:ph type="sldNum" sz="quarter" idx="5"/>
          </p:nvPr>
        </p:nvSpPr>
        <p:spPr/>
        <p:txBody>
          <a:bodyPr/>
          <a:lstStyle/>
          <a:p>
            <a:fld id="{C49E69CE-727B-496D-8387-A9E202CABFAE}" type="slidenum">
              <a:rPr lang="en-GB" smtClean="0"/>
              <a:t>13</a:t>
            </a:fld>
            <a:endParaRPr lang="en-GB"/>
          </a:p>
        </p:txBody>
      </p:sp>
    </p:spTree>
    <p:extLst>
      <p:ext uri="{BB962C8B-B14F-4D97-AF65-F5344CB8AC3E}">
        <p14:creationId xmlns:p14="http://schemas.microsoft.com/office/powerpoint/2010/main" val="4009729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23/03/2026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assets.college.police.uk/s3fs-public/2020-08/future-operating-environment-2040.pdf"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86865" y="818984"/>
            <a:ext cx="6596245" cy="3268520"/>
          </a:xfrm>
        </p:spPr>
        <p:txBody>
          <a:bodyPr>
            <a:normAutofit/>
          </a:bodyPr>
          <a:lstStyle/>
          <a:p>
            <a:pPr algn="r"/>
            <a:r>
              <a:rPr lang="en-GB" sz="4800">
                <a:solidFill>
                  <a:srgbClr val="FFFFFF"/>
                </a:solidFill>
              </a:rPr>
              <a:t>Week 8</a:t>
            </a:r>
            <a:br>
              <a:rPr lang="en-GB" sz="4800">
                <a:solidFill>
                  <a:srgbClr val="FFFFFF"/>
                </a:solidFill>
              </a:rPr>
            </a:br>
            <a:r>
              <a:rPr lang="en-GB" sz="4800">
                <a:solidFill>
                  <a:srgbClr val="FFFFFF"/>
                </a:solidFill>
              </a:rPr>
              <a:t>EBP</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931874" y="4797188"/>
            <a:ext cx="6051236" cy="1241828"/>
          </a:xfrm>
        </p:spPr>
        <p:txBody>
          <a:bodyPr vert="horz" lIns="91440" tIns="45720" rIns="91440" bIns="45720" rtlCol="0" anchor="t">
            <a:normAutofit/>
          </a:bodyPr>
          <a:lstStyle/>
          <a:p>
            <a:pPr algn="r"/>
            <a:r>
              <a:rPr lang="en-GB">
                <a:solidFill>
                  <a:srgbClr val="FFFFFF"/>
                </a:solidFill>
              </a:rPr>
              <a:t>'What Works' </a:t>
            </a:r>
            <a:endParaRPr lang="en-US"/>
          </a:p>
          <a:p>
            <a:pPr algn="r"/>
            <a:r>
              <a:rPr lang="en-GB">
                <a:solidFill>
                  <a:srgbClr val="FFFFFF"/>
                </a:solidFill>
              </a:rPr>
              <a:t>College of Policing Tool</a:t>
            </a:r>
            <a:endParaRPr lang="en-GB"/>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4E264-476F-367D-C273-0511462247BC}"/>
              </a:ext>
            </a:extLst>
          </p:cNvPr>
          <p:cNvSpPr>
            <a:spLocks noGrp="1"/>
          </p:cNvSpPr>
          <p:nvPr>
            <p:ph type="title"/>
          </p:nvPr>
        </p:nvSpPr>
        <p:spPr/>
        <p:txBody>
          <a:bodyPr/>
          <a:lstStyle/>
          <a:p>
            <a:r>
              <a:rPr lang="en-GB"/>
              <a:t>Assessment 2</a:t>
            </a:r>
          </a:p>
        </p:txBody>
      </p:sp>
      <p:sp>
        <p:nvSpPr>
          <p:cNvPr id="3" name="Content Placeholder 2">
            <a:extLst>
              <a:ext uri="{FF2B5EF4-FFF2-40B4-BE49-F238E27FC236}">
                <a16:creationId xmlns:a16="http://schemas.microsoft.com/office/drawing/2014/main" id="{11F178E4-2E13-8CBC-F6A6-ADB5FAEAA179}"/>
              </a:ext>
            </a:extLst>
          </p:cNvPr>
          <p:cNvSpPr>
            <a:spLocks noGrp="1"/>
          </p:cNvSpPr>
          <p:nvPr>
            <p:ph idx="1"/>
          </p:nvPr>
        </p:nvSpPr>
        <p:spPr/>
        <p:txBody>
          <a:bodyPr vert="horz" lIns="91440" tIns="45720" rIns="91440" bIns="45720" rtlCol="0" anchor="t">
            <a:normAutofit/>
          </a:bodyPr>
          <a:lstStyle/>
          <a:p>
            <a:r>
              <a:rPr lang="en-GB"/>
              <a:t>Monday 27th April 2026</a:t>
            </a:r>
          </a:p>
          <a:p>
            <a:r>
              <a:rPr lang="en-GB"/>
              <a:t>Times on following slide</a:t>
            </a:r>
          </a:p>
          <a:p>
            <a:r>
              <a:rPr lang="en-GB"/>
              <a:t>Upload PowerPoints by 8am 27/03/2026</a:t>
            </a:r>
          </a:p>
          <a:p>
            <a:r>
              <a:rPr lang="en-GB"/>
              <a:t>If students are entitled to DD then speak to me after class.</a:t>
            </a:r>
          </a:p>
        </p:txBody>
      </p:sp>
    </p:spTree>
    <p:extLst>
      <p:ext uri="{BB962C8B-B14F-4D97-AF65-F5344CB8AC3E}">
        <p14:creationId xmlns:p14="http://schemas.microsoft.com/office/powerpoint/2010/main" val="2164157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DC1CC-15DE-03AC-F61A-78F5BE218D99}"/>
              </a:ext>
            </a:extLst>
          </p:cNvPr>
          <p:cNvSpPr>
            <a:spLocks noGrp="1"/>
          </p:cNvSpPr>
          <p:nvPr>
            <p:ph type="title"/>
          </p:nvPr>
        </p:nvSpPr>
        <p:spPr/>
        <p:txBody>
          <a:bodyPr/>
          <a:lstStyle/>
          <a:p>
            <a:r>
              <a:rPr lang="en-GB"/>
              <a:t>Assignment days/times -  Slides on </a:t>
            </a:r>
            <a:r>
              <a:rPr lang="en-GB" err="1"/>
              <a:t>Tii</a:t>
            </a:r>
            <a:endParaRPr lang="en-GB"/>
          </a:p>
        </p:txBody>
      </p:sp>
      <p:sp>
        <p:nvSpPr>
          <p:cNvPr id="3" name="Content Placeholder 2">
            <a:extLst>
              <a:ext uri="{FF2B5EF4-FFF2-40B4-BE49-F238E27FC236}">
                <a16:creationId xmlns:a16="http://schemas.microsoft.com/office/drawing/2014/main" id="{629CC031-A82B-6176-0B17-7209D382DA4B}"/>
              </a:ext>
            </a:extLst>
          </p:cNvPr>
          <p:cNvSpPr>
            <a:spLocks noGrp="1"/>
          </p:cNvSpPr>
          <p:nvPr>
            <p:ph idx="1"/>
          </p:nvPr>
        </p:nvSpPr>
        <p:spPr/>
        <p:txBody>
          <a:bodyPr vert="horz" lIns="91440" tIns="45720" rIns="91440" bIns="45720" rtlCol="0" anchor="t">
            <a:normAutofit fontScale="85000" lnSpcReduction="20000"/>
          </a:bodyPr>
          <a:lstStyle/>
          <a:p>
            <a:r>
              <a:rPr lang="en-GB"/>
              <a:t>Connor Morgan 9.00am</a:t>
            </a:r>
          </a:p>
          <a:p>
            <a:r>
              <a:rPr lang="en-GB"/>
              <a:t>Elin 9.25am</a:t>
            </a:r>
          </a:p>
          <a:p>
            <a:r>
              <a:rPr lang="en-GB"/>
              <a:t>Jack 9.50am</a:t>
            </a:r>
          </a:p>
          <a:p>
            <a:r>
              <a:rPr lang="en-GB"/>
              <a:t>Taylor 10.15am</a:t>
            </a:r>
          </a:p>
          <a:p>
            <a:r>
              <a:rPr lang="en-GB"/>
              <a:t>Connor 10.40am</a:t>
            </a:r>
          </a:p>
          <a:p>
            <a:r>
              <a:rPr lang="en-GB"/>
              <a:t>Will 11.05am</a:t>
            </a:r>
          </a:p>
          <a:p>
            <a:r>
              <a:rPr lang="en-GB"/>
              <a:t>Harrison 11.30am</a:t>
            </a:r>
          </a:p>
          <a:p>
            <a:r>
              <a:rPr lang="en-GB"/>
              <a:t>Celyn 11.55am</a:t>
            </a:r>
          </a:p>
          <a:p>
            <a:r>
              <a:rPr lang="en-GB"/>
              <a:t>Lexi 12.20pm</a:t>
            </a:r>
          </a:p>
          <a:p>
            <a:r>
              <a:rPr lang="en-GB"/>
              <a:t>Lexie 12.40pm</a:t>
            </a:r>
          </a:p>
          <a:p>
            <a:r>
              <a:rPr lang="en-GB"/>
              <a:t>Abigail 12.50pm </a:t>
            </a:r>
          </a:p>
          <a:p>
            <a:endParaRPr lang="en-GB"/>
          </a:p>
        </p:txBody>
      </p:sp>
    </p:spTree>
    <p:extLst>
      <p:ext uri="{BB962C8B-B14F-4D97-AF65-F5344CB8AC3E}">
        <p14:creationId xmlns:p14="http://schemas.microsoft.com/office/powerpoint/2010/main" val="752675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B0AC3-2E6D-3D91-99B9-9837B7718F2E}"/>
              </a:ext>
            </a:extLst>
          </p:cNvPr>
          <p:cNvSpPr>
            <a:spLocks noGrp="1"/>
          </p:cNvSpPr>
          <p:nvPr>
            <p:ph type="title"/>
          </p:nvPr>
        </p:nvSpPr>
        <p:spPr>
          <a:xfrm>
            <a:off x="841248" y="256032"/>
            <a:ext cx="10506456" cy="1014984"/>
          </a:xfrm>
        </p:spPr>
        <p:txBody>
          <a:bodyPr anchor="b">
            <a:normAutofit/>
          </a:bodyPr>
          <a:lstStyle/>
          <a:p>
            <a:r>
              <a:rPr lang="en-GB">
                <a:cs typeface="Calibri Light"/>
              </a:rPr>
              <a:t>Research task</a:t>
            </a:r>
            <a:endParaRPr lang="en-GB"/>
          </a:p>
        </p:txBody>
      </p:sp>
      <p:pic>
        <p:nvPicPr>
          <p:cNvPr id="5" name="Content Placeholder 4" descr="A person in uniform and helmet&#10;&#10;Description automatically generated">
            <a:extLst>
              <a:ext uri="{FF2B5EF4-FFF2-40B4-BE49-F238E27FC236}">
                <a16:creationId xmlns:a16="http://schemas.microsoft.com/office/drawing/2014/main" id="{22BAC7B5-25A3-0BBB-30FB-BBC5593E2023}"/>
              </a:ext>
            </a:extLst>
          </p:cNvPr>
          <p:cNvPicPr>
            <a:picLocks noChangeAspect="1"/>
          </p:cNvPicPr>
          <p:nvPr/>
        </p:nvPicPr>
        <p:blipFill>
          <a:blip r:embed="rId2"/>
          <a:stretch>
            <a:fillRect/>
          </a:stretch>
        </p:blipFill>
        <p:spPr>
          <a:xfrm>
            <a:off x="4856345" y="2059014"/>
            <a:ext cx="6497455" cy="4092027"/>
          </a:xfrm>
          <a:prstGeom prst="rect">
            <a:avLst/>
          </a:prstGeom>
        </p:spPr>
      </p:pic>
      <p:sp>
        <p:nvSpPr>
          <p:cNvPr id="6" name="TextBox 5">
            <a:extLst>
              <a:ext uri="{FF2B5EF4-FFF2-40B4-BE49-F238E27FC236}">
                <a16:creationId xmlns:a16="http://schemas.microsoft.com/office/drawing/2014/main" id="{F5185FBD-FB3F-EC48-6DA5-D5E89901E545}"/>
              </a:ext>
            </a:extLst>
          </p:cNvPr>
          <p:cNvSpPr txBox="1"/>
          <p:nvPr/>
        </p:nvSpPr>
        <p:spPr>
          <a:xfrm>
            <a:off x="809446" y="4114786"/>
            <a:ext cx="5231560" cy="6131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59536">
              <a:spcAft>
                <a:spcPts val="600"/>
              </a:spcAft>
            </a:pPr>
            <a:r>
              <a:rPr lang="en-US" sz="1692" kern="1200">
                <a:solidFill>
                  <a:schemeClr val="tx1"/>
                </a:solidFill>
                <a:latin typeface="+mn-lt"/>
                <a:ea typeface="+mn-ea"/>
                <a:cs typeface="+mn-cs"/>
                <a:hlinkClick r:id="rId3"/>
              </a:rPr>
              <a:t>Policing in England and Wales: Future Operating Environment 2040 (college.police.uk)</a:t>
            </a:r>
            <a:endParaRPr lang="en-US"/>
          </a:p>
        </p:txBody>
      </p:sp>
    </p:spTree>
    <p:extLst>
      <p:ext uri="{BB962C8B-B14F-4D97-AF65-F5344CB8AC3E}">
        <p14:creationId xmlns:p14="http://schemas.microsoft.com/office/powerpoint/2010/main" val="3690973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67476F6F-5B72-24FD-285D-3A0C2C8ECEAD}"/>
              </a:ext>
            </a:extLst>
          </p:cNvPr>
          <p:cNvPicPr>
            <a:picLocks noChangeAspect="1"/>
          </p:cNvPicPr>
          <p:nvPr/>
        </p:nvPicPr>
        <p:blipFill rotWithShape="1">
          <a:blip r:embed="rId2"/>
          <a:srcRect l="28635" r="26989" b="-2"/>
          <a:stretch/>
        </p:blipFill>
        <p:spPr>
          <a:xfrm>
            <a:off x="-1" y="-2"/>
            <a:ext cx="5410198" cy="6858002"/>
          </a:xfrm>
          <a:prstGeom prst="rect">
            <a:avLst/>
          </a:prstGeom>
        </p:spPr>
      </p:pic>
      <p:sp>
        <p:nvSpPr>
          <p:cNvPr id="2" name="Title 1">
            <a:extLst>
              <a:ext uri="{FF2B5EF4-FFF2-40B4-BE49-F238E27FC236}">
                <a16:creationId xmlns:a16="http://schemas.microsoft.com/office/drawing/2014/main" id="{D960E800-62A6-7324-FB19-16ED30EF644F}"/>
              </a:ext>
            </a:extLst>
          </p:cNvPr>
          <p:cNvSpPr>
            <a:spLocks noGrp="1"/>
          </p:cNvSpPr>
          <p:nvPr>
            <p:ph type="title"/>
          </p:nvPr>
        </p:nvSpPr>
        <p:spPr>
          <a:xfrm>
            <a:off x="6115317" y="405685"/>
            <a:ext cx="5464968" cy="1559301"/>
          </a:xfrm>
        </p:spPr>
        <p:txBody>
          <a:bodyPr>
            <a:normAutofit/>
          </a:bodyPr>
          <a:lstStyle/>
          <a:p>
            <a:r>
              <a:rPr lang="en-GB" sz="4000">
                <a:cs typeface="Calibri Light"/>
              </a:rPr>
              <a:t>Identify the following and present back to the group</a:t>
            </a:r>
            <a:endParaRPr lang="en-GB" sz="4000"/>
          </a:p>
        </p:txBody>
      </p:sp>
      <p:sp>
        <p:nvSpPr>
          <p:cNvPr id="3" name="Content Placeholder 2">
            <a:extLst>
              <a:ext uri="{FF2B5EF4-FFF2-40B4-BE49-F238E27FC236}">
                <a16:creationId xmlns:a16="http://schemas.microsoft.com/office/drawing/2014/main" id="{85159800-7DB8-5884-752A-74D34476D9BA}"/>
              </a:ext>
            </a:extLst>
          </p:cNvPr>
          <p:cNvSpPr>
            <a:spLocks noGrp="1"/>
          </p:cNvSpPr>
          <p:nvPr>
            <p:ph idx="1"/>
          </p:nvPr>
        </p:nvSpPr>
        <p:spPr>
          <a:xfrm>
            <a:off x="6115317" y="2743200"/>
            <a:ext cx="5247340" cy="3496878"/>
          </a:xfrm>
        </p:spPr>
        <p:txBody>
          <a:bodyPr vert="horz" lIns="91440" tIns="45720" rIns="91440" bIns="45720" rtlCol="0" anchor="ctr">
            <a:normAutofit/>
          </a:bodyPr>
          <a:lstStyle/>
          <a:p>
            <a:pPr marL="0" indent="0">
              <a:buNone/>
            </a:pPr>
            <a:r>
              <a:rPr lang="en-GB" sz="2000">
                <a:cs typeface="Calibri" panose="020F0502020204030204"/>
              </a:rPr>
              <a:t>Identify 1 of the trends and discuss the following:-</a:t>
            </a:r>
          </a:p>
          <a:p>
            <a:pPr marL="0" indent="0">
              <a:buNone/>
            </a:pPr>
            <a:r>
              <a:rPr lang="en-GB" sz="2000">
                <a:cs typeface="Calibri" panose="020F0502020204030204"/>
              </a:rPr>
              <a:t>What is the issue?</a:t>
            </a:r>
          </a:p>
          <a:p>
            <a:pPr marL="0" indent="0">
              <a:buNone/>
            </a:pPr>
            <a:r>
              <a:rPr lang="en-GB" sz="2000">
                <a:cs typeface="Calibri" panose="020F0502020204030204"/>
              </a:rPr>
              <a:t>What does the evidence say?</a:t>
            </a:r>
          </a:p>
          <a:p>
            <a:pPr marL="0" indent="0">
              <a:buNone/>
            </a:pPr>
            <a:r>
              <a:rPr lang="en-GB" sz="2000">
                <a:cs typeface="Calibri" panose="020F0502020204030204"/>
              </a:rPr>
              <a:t>What is changing and why it is important?</a:t>
            </a:r>
          </a:p>
          <a:p>
            <a:pPr marL="0" indent="0">
              <a:buNone/>
            </a:pPr>
            <a:r>
              <a:rPr lang="en-GB" sz="2000">
                <a:cs typeface="Calibri" panose="020F0502020204030204"/>
              </a:rPr>
              <a:t>What is the implication for policing?</a:t>
            </a:r>
          </a:p>
          <a:p>
            <a:pPr marL="0" indent="0">
              <a:buNone/>
            </a:pPr>
            <a:r>
              <a:rPr lang="en-GB" sz="2000">
                <a:cs typeface="Calibri" panose="020F0502020204030204"/>
              </a:rPr>
              <a:t>What evidence based approaches have already been used to manage the problem?</a:t>
            </a:r>
          </a:p>
          <a:p>
            <a:pPr marL="0" indent="0">
              <a:buNone/>
            </a:pPr>
            <a:r>
              <a:rPr lang="en-GB" sz="2000">
                <a:cs typeface="Calibri" panose="020F0502020204030204"/>
              </a:rPr>
              <a:t>What ethical considerations can you identify?</a:t>
            </a:r>
          </a:p>
          <a:p>
            <a:pPr marL="0" indent="0">
              <a:buNone/>
            </a:pPr>
            <a:endParaRPr lang="en-GB" sz="2000" b="1" u="sng">
              <a:cs typeface="Calibri" panose="020F0502020204030204"/>
            </a:endParaRPr>
          </a:p>
          <a:p>
            <a:pPr marL="0" indent="0">
              <a:buNone/>
            </a:pPr>
            <a:endParaRPr lang="en-GB" sz="2000">
              <a:cs typeface="Calibri" panose="020F0502020204030204"/>
            </a:endParaRPr>
          </a:p>
        </p:txBody>
      </p:sp>
    </p:spTree>
    <p:extLst>
      <p:ext uri="{BB962C8B-B14F-4D97-AF65-F5344CB8AC3E}">
        <p14:creationId xmlns:p14="http://schemas.microsoft.com/office/powerpoint/2010/main" val="2794014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t>Use of Digital &amp; Scientific Technologies in Policing </a:t>
            </a:r>
            <a:endParaRPr lang="en-US"/>
          </a:p>
        </p:txBody>
      </p:sp>
      <p:sp>
        <p:nvSpPr>
          <p:cNvPr id="3" name="Subtitle 2"/>
          <p:cNvSpPr>
            <a:spLocks noGrp="1"/>
          </p:cNvSpPr>
          <p:nvPr>
            <p:ph type="subTitle" idx="1"/>
          </p:nvPr>
        </p:nvSpPr>
        <p:spPr/>
        <p:txBody>
          <a:bodyPr/>
          <a:lstStyle/>
          <a:p>
            <a:r>
              <a:t>Summary of key insights</a:t>
            </a:r>
          </a:p>
        </p:txBody>
      </p:sp>
    </p:spTree>
    <p:extLst>
      <p:ext uri="{BB962C8B-B14F-4D97-AF65-F5344CB8AC3E}">
        <p14:creationId xmlns:p14="http://schemas.microsoft.com/office/powerpoint/2010/main" val="502816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68557" y="1138036"/>
            <a:ext cx="5444382" cy="1402470"/>
          </a:xfrm>
        </p:spPr>
        <p:txBody>
          <a:bodyPr anchor="t">
            <a:normAutofit/>
          </a:bodyPr>
          <a:lstStyle/>
          <a:p>
            <a:r>
              <a:rPr lang="en-GB" sz="3200"/>
              <a:t>Overview</a:t>
            </a:r>
          </a:p>
        </p:txBody>
      </p:sp>
      <p:pic>
        <p:nvPicPr>
          <p:cNvPr id="5" name="Picture 4" descr="A robot using a laptop sitting on a blue chair">
            <a:extLst>
              <a:ext uri="{FF2B5EF4-FFF2-40B4-BE49-F238E27FC236}">
                <a16:creationId xmlns:a16="http://schemas.microsoft.com/office/drawing/2014/main" id="{87DABEEA-F418-6449-1C60-39C4C6B86CBC}"/>
              </a:ext>
            </a:extLst>
          </p:cNvPr>
          <p:cNvPicPr>
            <a:picLocks noChangeAspect="1"/>
          </p:cNvPicPr>
          <p:nvPr/>
        </p:nvPicPr>
        <p:blipFill>
          <a:blip r:embed="rId3"/>
          <a:srcRect l="55295" r="2454" b="-2"/>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868557" y="2551176"/>
            <a:ext cx="5444382" cy="3591207"/>
          </a:xfrm>
        </p:spPr>
        <p:txBody>
          <a:bodyPr>
            <a:normAutofit/>
          </a:bodyPr>
          <a:lstStyle/>
          <a:p>
            <a:r>
              <a:rPr lang="en-GB" sz="2000"/>
              <a:t>Police increasingly use AI, analytics, sensors, drones, and digital tools for prevention and investigation</a:t>
            </a:r>
          </a:p>
          <a:p>
            <a:pPr lvl="1"/>
            <a:r>
              <a:rPr lang="en-GB" sz="2000"/>
              <a:t>Courts adopting digital hearings and online services</a:t>
            </a:r>
          </a:p>
          <a:p>
            <a:pPr lvl="1"/>
            <a:r>
              <a:rPr lang="en-GB" sz="2000"/>
              <a:t>Rise in online, AI-enabled, and cyber-enabled crime</a:t>
            </a:r>
          </a:p>
        </p:txBody>
      </p:sp>
    </p:spTree>
    <p:extLst>
      <p:ext uri="{BB962C8B-B14F-4D97-AF65-F5344CB8AC3E}">
        <p14:creationId xmlns:p14="http://schemas.microsoft.com/office/powerpoint/2010/main" val="807718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488DEC-AABF-D5BF-C0E4-01F5183C7102}"/>
              </a:ext>
            </a:extLst>
          </p:cNvPr>
          <p:cNvPicPr>
            <a:picLocks noChangeAspect="1"/>
          </p:cNvPicPr>
          <p:nvPr/>
        </p:nvPicPr>
        <p:blipFill>
          <a:blip r:embed="rId3"/>
          <a:stretch>
            <a:fillRect/>
          </a:stretch>
        </p:blipFill>
        <p:spPr>
          <a:xfrm>
            <a:off x="1309652" y="657204"/>
            <a:ext cx="9572695" cy="5543591"/>
          </a:xfrm>
          <a:prstGeom prst="rect">
            <a:avLst/>
          </a:prstGeom>
        </p:spPr>
      </p:pic>
    </p:spTree>
    <p:extLst>
      <p:ext uri="{BB962C8B-B14F-4D97-AF65-F5344CB8AC3E}">
        <p14:creationId xmlns:p14="http://schemas.microsoft.com/office/powerpoint/2010/main" val="3748722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A02D31-0350-BC68-9D7C-A7491109D96F}"/>
              </a:ext>
            </a:extLst>
          </p:cNvPr>
          <p:cNvPicPr>
            <a:picLocks noChangeAspect="1"/>
          </p:cNvPicPr>
          <p:nvPr/>
        </p:nvPicPr>
        <p:blipFill>
          <a:blip r:embed="rId3"/>
          <a:stretch>
            <a:fillRect/>
          </a:stretch>
        </p:blipFill>
        <p:spPr>
          <a:xfrm>
            <a:off x="1747805" y="1090595"/>
            <a:ext cx="8696389" cy="4676809"/>
          </a:xfrm>
          <a:prstGeom prst="rect">
            <a:avLst/>
          </a:prstGeom>
        </p:spPr>
      </p:pic>
    </p:spTree>
    <p:extLst>
      <p:ext uri="{BB962C8B-B14F-4D97-AF65-F5344CB8AC3E}">
        <p14:creationId xmlns:p14="http://schemas.microsoft.com/office/powerpoint/2010/main" val="3473745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AE298-5546-5F7B-8DF0-D4436F9614E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Trends to 2040</a:t>
            </a:r>
          </a:p>
        </p:txBody>
      </p:sp>
      <p:pic>
        <p:nvPicPr>
          <p:cNvPr id="5" name="Content Placeholder 4">
            <a:extLst>
              <a:ext uri="{FF2B5EF4-FFF2-40B4-BE49-F238E27FC236}">
                <a16:creationId xmlns:a16="http://schemas.microsoft.com/office/drawing/2014/main" id="{964B833D-A3FB-1693-5BA8-B9E053CC03D2}"/>
              </a:ext>
            </a:extLst>
          </p:cNvPr>
          <p:cNvPicPr>
            <a:picLocks noGrp="1" noChangeAspect="1"/>
          </p:cNvPicPr>
          <p:nvPr>
            <p:ph idx="1"/>
          </p:nvPr>
        </p:nvPicPr>
        <p:blipFill>
          <a:blip r:embed="rId3"/>
          <a:stretch>
            <a:fillRect/>
          </a:stretch>
        </p:blipFill>
        <p:spPr>
          <a:xfrm>
            <a:off x="1470529" y="1675227"/>
            <a:ext cx="9250941" cy="4394199"/>
          </a:xfrm>
          <a:prstGeom prst="rect">
            <a:avLst/>
          </a:prstGeom>
        </p:spPr>
      </p:pic>
    </p:spTree>
    <p:extLst>
      <p:ext uri="{BB962C8B-B14F-4D97-AF65-F5344CB8AC3E}">
        <p14:creationId xmlns:p14="http://schemas.microsoft.com/office/powerpoint/2010/main" val="3166077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EB5E40-772F-192A-86CE-A61D5933416D}"/>
              </a:ext>
            </a:extLst>
          </p:cNvPr>
          <p:cNvPicPr>
            <a:picLocks noChangeAspect="1"/>
          </p:cNvPicPr>
          <p:nvPr/>
        </p:nvPicPr>
        <p:blipFill>
          <a:blip r:embed="rId3"/>
          <a:stretch>
            <a:fillRect/>
          </a:stretch>
        </p:blipFill>
        <p:spPr>
          <a:xfrm>
            <a:off x="2347885" y="1543036"/>
            <a:ext cx="7496230" cy="3771928"/>
          </a:xfrm>
          <a:prstGeom prst="rect">
            <a:avLst/>
          </a:prstGeom>
        </p:spPr>
      </p:pic>
    </p:spTree>
    <p:extLst>
      <p:ext uri="{BB962C8B-B14F-4D97-AF65-F5344CB8AC3E}">
        <p14:creationId xmlns:p14="http://schemas.microsoft.com/office/powerpoint/2010/main" val="28472951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E892EE-F245-A2EB-4967-D1CDE32CE56F}"/>
              </a:ext>
            </a:extLst>
          </p:cNvPr>
          <p:cNvPicPr>
            <a:picLocks noChangeAspect="1"/>
          </p:cNvPicPr>
          <p:nvPr/>
        </p:nvPicPr>
        <p:blipFill>
          <a:blip r:embed="rId3"/>
          <a:stretch>
            <a:fillRect/>
          </a:stretch>
        </p:blipFill>
        <p:spPr>
          <a:xfrm>
            <a:off x="1775012" y="1381110"/>
            <a:ext cx="7650000" cy="4095780"/>
          </a:xfrm>
          <a:prstGeom prst="rect">
            <a:avLst/>
          </a:prstGeom>
        </p:spPr>
      </p:pic>
    </p:spTree>
    <p:extLst>
      <p:ext uri="{BB962C8B-B14F-4D97-AF65-F5344CB8AC3E}">
        <p14:creationId xmlns:p14="http://schemas.microsoft.com/office/powerpoint/2010/main" val="2836174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C82D08-CB5E-ED27-6991-A8D6EC905057}"/>
              </a:ext>
            </a:extLst>
          </p:cNvPr>
          <p:cNvPicPr>
            <a:picLocks noChangeAspect="1"/>
          </p:cNvPicPr>
          <p:nvPr/>
        </p:nvPicPr>
        <p:blipFill>
          <a:blip r:embed="rId3"/>
          <a:stretch>
            <a:fillRect/>
          </a:stretch>
        </p:blipFill>
        <p:spPr>
          <a:xfrm>
            <a:off x="1213224" y="603624"/>
            <a:ext cx="10118164" cy="5488708"/>
          </a:xfrm>
          <a:prstGeom prst="rect">
            <a:avLst/>
          </a:prstGeom>
        </p:spPr>
      </p:pic>
    </p:spTree>
    <p:extLst>
      <p:ext uri="{BB962C8B-B14F-4D97-AF65-F5344CB8AC3E}">
        <p14:creationId xmlns:p14="http://schemas.microsoft.com/office/powerpoint/2010/main" val="35886901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Future Questions</a:t>
            </a:r>
          </a:p>
        </p:txBody>
      </p:sp>
      <p:sp>
        <p:nvSpPr>
          <p:cNvPr id="3" name="Content Placeholder 2"/>
          <p:cNvSpPr>
            <a:spLocks noGrp="1"/>
          </p:cNvSpPr>
          <p:nvPr>
            <p:ph idx="1"/>
          </p:nvPr>
        </p:nvSpPr>
        <p:spPr/>
        <p:txBody>
          <a:bodyPr/>
          <a:lstStyle/>
          <a:p>
            <a:r>
              <a:t>What technologies are used, by whom, and how?</a:t>
            </a:r>
          </a:p>
          <a:p>
            <a:pPr lvl="1"/>
            <a:r>
              <a:t>How to balance risks vs. societal benefits?</a:t>
            </a:r>
          </a:p>
          <a:p>
            <a:pPr lvl="1"/>
            <a:r>
              <a:t>How effective are current technologies?</a:t>
            </a:r>
          </a:p>
          <a:p>
            <a:pPr lvl="1"/>
            <a:r>
              <a:t>Does workforce have required skills?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Application>Microsoft Office PowerPoint</Application>
  <PresentationFormat>Widescreen</PresentationFormat>
  <Slides>14</Slides>
  <Notes>8</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Week 8 EBP</vt:lpstr>
      <vt:lpstr>Assessment 2</vt:lpstr>
      <vt:lpstr>Assignment days/times -  Slides on Tii</vt:lpstr>
      <vt:lpstr>Research task</vt:lpstr>
      <vt:lpstr>Identify the following and present back to the group</vt:lpstr>
      <vt:lpstr>Use of Digital &amp; Scientific Technologies in Policing </vt:lpstr>
      <vt:lpstr>Overview</vt:lpstr>
      <vt:lpstr>PowerPoint Presentation</vt:lpstr>
      <vt:lpstr>PowerPoint Presentation</vt:lpstr>
      <vt:lpstr>Trends to 2040</vt:lpstr>
      <vt:lpstr>PowerPoint Presentation</vt:lpstr>
      <vt:lpstr>PowerPoint Presentation</vt:lpstr>
      <vt:lpstr>PowerPoint Presentation</vt:lpstr>
      <vt:lpstr>Future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2026-03-12T17:07:22Z</dcterms:created>
  <dcterms:modified xsi:type="dcterms:W3CDTF">2026-03-23T08:54:19Z</dcterms:modified>
</cp:coreProperties>
</file>