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2C7EA-774D-43A9-9F79-3FDE3A62E18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D8C5A30B-53DA-4F74-B24F-F30B9EB633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2166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2C7EA-774D-43A9-9F79-3FDE3A62E18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5A30B-53DA-4F74-B24F-F30B9EB633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673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1052C7EA-774D-43A9-9F79-3FDE3A62E18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D8C5A30B-53DA-4F74-B24F-F30B9EB633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496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2C7EA-774D-43A9-9F79-3FDE3A62E18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5A30B-53DA-4F74-B24F-F30B9EB633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245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2C7EA-774D-43A9-9F79-3FDE3A62E18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5A30B-53DA-4F74-B24F-F30B9EB633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5679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2C7EA-774D-43A9-9F79-3FDE3A62E18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5A30B-53DA-4F74-B24F-F30B9EB633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0582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2C7EA-774D-43A9-9F79-3FDE3A62E18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5A30B-53DA-4F74-B24F-F30B9EB633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0038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2C7EA-774D-43A9-9F79-3FDE3A62E18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5A30B-53DA-4F74-B24F-F30B9EB633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7562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2C7EA-774D-43A9-9F79-3FDE3A62E188}" type="datetimeFigureOut">
              <a:rPr lang="en-GB" smtClean="0"/>
              <a:t>28/01/2025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5A30B-53DA-4F74-B24F-F30B9EB633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9700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2C7EA-774D-43A9-9F79-3FDE3A62E18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5A30B-53DA-4F74-B24F-F30B9EB633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0818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2C7EA-774D-43A9-9F79-3FDE3A62E18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5A30B-53DA-4F74-B24F-F30B9EB633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5380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1052C7EA-774D-43A9-9F79-3FDE3A62E18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D8C5A30B-53DA-4F74-B24F-F30B9EB633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1585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10" Type="http://schemas.openxmlformats.org/officeDocument/2006/relationships/image" Target="../media/image9.png"/><Relationship Id="rId4" Type="http://schemas.openxmlformats.org/officeDocument/2006/relationships/image" Target="../media/image4.png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10.png"/><Relationship Id="rId10" Type="http://schemas.openxmlformats.org/officeDocument/2006/relationships/image" Target="../media/image9.png"/><Relationship Id="rId4" Type="http://schemas.openxmlformats.org/officeDocument/2006/relationships/image" Target="../media/image4.png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3.pn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cbi.nlm.nih.gov/pmc/articles/PMC2531035/pdf/medhistsuppl00026-0061.pdf" TargetMode="External"/><Relationship Id="rId3" Type="http://schemas.microsoft.com/office/2007/relationships/hdphoto" Target="../media/hdphoto2.wdp"/><Relationship Id="rId7" Type="http://schemas.openxmlformats.org/officeDocument/2006/relationships/hyperlink" Target="http://www.historydiscussion.net/history/industrial-revolution/history-of-the-industrial-revolution/1784" TargetMode="External"/><Relationship Id="rId12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istoric-uk.com/HistoryUK/HistoryofBritain/Timeline-Industrial-Revolution/" TargetMode="External"/><Relationship Id="rId11" Type="http://schemas.openxmlformats.org/officeDocument/2006/relationships/hyperlink" Target="https://www.bbc.co.uk/bitesize/articles/z6kg3j6" TargetMode="External"/><Relationship Id="rId5" Type="http://schemas.openxmlformats.org/officeDocument/2006/relationships/hyperlink" Target="https://doi.org/10.1080/01433768.2008.10594598" TargetMode="External"/><Relationship Id="rId10" Type="http://schemas.openxmlformats.org/officeDocument/2006/relationships/hyperlink" Target="https://www.history.com/topics/industrial-revolution/industrial-revolution" TargetMode="External"/><Relationship Id="rId4" Type="http://schemas.openxmlformats.org/officeDocument/2006/relationships/hyperlink" Target="http://www.bbc.co.uk/history/british/empire_seapower/agricultural-revolution_01.shtml" TargetMode="External"/><Relationship Id="rId9" Type="http://schemas.openxmlformats.org/officeDocument/2006/relationships/hyperlink" Target="https://www.victoriacountyhistory.ac.uk/explore/themes/agriculture/agricultural-revolu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363C3DA-5063-4048-965B-F5FDB35CCC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BE79ECB-20D1-486E-B39D-0F98D69BE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928117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2F1DBD8-7930-4EF6-AF8F-F6A674303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85470" y="1110053"/>
            <a:ext cx="3386371" cy="458030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5B109F-70CC-E809-77A8-11330357B4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00102" y="1432223"/>
            <a:ext cx="2818417" cy="3357976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0000"/>
                </a:solidFill>
                <a:latin typeface="Arial Black" panose="020B0A04020102020204" pitchFamily="34" charset="0"/>
              </a:rPr>
              <a:t>Presentation on Industrial revolution </a:t>
            </a:r>
            <a:endParaRPr lang="en-GB" sz="28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9044D3-8725-4D57-BD64-A96E7C271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5780565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8DCC089B-F750-4C12-822F-DF53F4DD36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6920" y="5257800"/>
            <a:ext cx="1080904" cy="1080902"/>
            <a:chOff x="9685338" y="4460675"/>
            <a:chExt cx="1080904" cy="1080902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3CDC7132-9021-4F21-AE5A-9B9B90C982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00D011B8-BF69-4B6B-B3D2-F1BA771086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D07B7A9D-17E9-C3C7-86E5-2B25E905D8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00102" y="4622450"/>
            <a:ext cx="2818418" cy="854806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 Black" panose="020B0A04020102020204" pitchFamily="34" charset="0"/>
              </a:rPr>
              <a:t>By </a:t>
            </a:r>
          </a:p>
          <a:p>
            <a:r>
              <a:rPr lang="en-US" sz="1600" dirty="0">
                <a:latin typeface="Arial Black" panose="020B0A04020102020204" pitchFamily="34" charset="0"/>
              </a:rPr>
              <a:t>ROPONICA CLEMANSA </a:t>
            </a:r>
            <a:endParaRPr lang="en-GB" sz="1600" dirty="0"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4E07AC-BBD1-9B2A-82FD-0208E2A603C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536" r="-2" b="-2"/>
          <a:stretch/>
        </p:blipFill>
        <p:spPr>
          <a:xfrm>
            <a:off x="920833" y="1328839"/>
            <a:ext cx="6647395" cy="4131686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23164611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C7A3C75-7B05-42DB-AC2B-69BC83C80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3" y="321733"/>
            <a:ext cx="5774268" cy="5780684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ADC876-1CE5-5C96-A129-234AC30CAC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893" y="484632"/>
            <a:ext cx="5364922" cy="1609344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rgbClr val="FF0000"/>
                </a:solidFill>
                <a:latin typeface="Arial Black" panose="020B0A04020102020204" pitchFamily="34" charset="0"/>
              </a:rPr>
              <a:t>Llanelli’s Prosperity During the Industrial Revolution</a:t>
            </a:r>
            <a:endParaRPr lang="en-GB" sz="28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835376-143E-9028-BC80-73ECADD5C9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893" y="2121408"/>
            <a:ext cx="5168168" cy="3759628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Located near Swansea and Lower Swansea Valley.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Access to Swansea Harbor for export and import.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Abundant coal and limestone resources.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Tinplate manufacturing became a major industry.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Expansion of shipbuilding, metalworks, coal mining, and limestone quarrying.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Influential industrialists and local entrepreneurs driving innovation.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Construction of railways, canals, and improved roads.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Increased employment opportunities and population growth due to migration.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A2F733-4696-DE4E-166B-F1753E33BCF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2548" r="22406" b="1"/>
          <a:stretch/>
        </p:blipFill>
        <p:spPr>
          <a:xfrm>
            <a:off x="6241217" y="321733"/>
            <a:ext cx="2380871" cy="2842075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FCAEE24-2C20-4031-A481-C2EFB67B8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776089" y="321733"/>
            <a:ext cx="3091859" cy="1844147"/>
          </a:xfrm>
          <a:prstGeom prst="rect">
            <a:avLst/>
          </a:prstGeom>
          <a:blipFill dpi="0" rotWithShape="1">
            <a:blip r:embed="rId6">
              <a:duotone>
                <a:schemeClr val="accent5">
                  <a:shade val="45000"/>
                  <a:satMod val="135000"/>
                </a:schemeClr>
                <a:prstClr val="white"/>
              </a:duotone>
            </a:blip>
            <a:srcRect/>
            <a:tile tx="0" ty="0" sx="92000" sy="89000" flip="xy" algn="ctr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/>
            <a:endParaRPr lang="en-US" sz="2000" kern="0">
              <a:solidFill>
                <a:prstClr val="white"/>
              </a:solidFill>
              <a:latin typeface="Rockwell Extra Bold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732A4A-788A-728B-D496-2664C514666F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1745" r="21424" b="1"/>
          <a:stretch/>
        </p:blipFill>
        <p:spPr>
          <a:xfrm>
            <a:off x="6241217" y="3324679"/>
            <a:ext cx="2380871" cy="2777738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FF22B7A-B349-AD1E-FE46-D3D33B955BC1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2861" r="23028"/>
          <a:stretch/>
        </p:blipFill>
        <p:spPr>
          <a:xfrm>
            <a:off x="8776087" y="2330472"/>
            <a:ext cx="3106457" cy="3771945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0AAF5F9E-10A7-46B6-A994-C63963ED32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7F883EF-349F-43AD-BB68-4EAD674883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9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DD199575-7A7A-4A54-8699-E7D977965F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7" name="Voice 250127_181450">
            <a:hlinkClick r:id="" action="ppaction://media"/>
            <a:extLst>
              <a:ext uri="{FF2B5EF4-FFF2-40B4-BE49-F238E27FC236}">
                <a16:creationId xmlns:a16="http://schemas.microsoft.com/office/drawing/2014/main" id="{8624BDE9-F9D9-23E5-23E5-5E324D6537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005667" y="5677836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1397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11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C7A3C75-7B05-42DB-AC2B-69BC83C80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3" y="321733"/>
            <a:ext cx="5774268" cy="5780684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EEF6AC-3C9A-7160-3DC0-0A1BFBDE8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893" y="484632"/>
            <a:ext cx="5168168" cy="1262187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0000"/>
                </a:solidFill>
                <a:latin typeface="Arial Black" panose="020B0A04020102020204" pitchFamily="34" charset="0"/>
              </a:rPr>
              <a:t>Processes and Technologies Driving Llanelli’s Growth</a:t>
            </a:r>
            <a:endParaRPr lang="en-GB" sz="28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71CF7-30F1-C9F3-F65A-C788061C8F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893" y="2459420"/>
            <a:ext cx="5168168" cy="3421615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Adoption of steam engines in factories and mines for enhanced production and transportation efficiency.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Introduction of mechanized tinplate rolling and coating.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Development of advanced metalworking tools and machinery.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Resource extraction through intensive coal mining and limestone quarrying.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Energy supply from abundant coal resources.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Technological advancements include improved ventilation systems and efficient distribution via railways and steamships.</a:t>
            </a:r>
          </a:p>
          <a:p>
            <a:endParaRPr lang="en-GB" sz="15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5931DE6-CB2E-5360-D933-F80BD9FEA9F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903" r="9032" b="-2"/>
          <a:stretch/>
        </p:blipFill>
        <p:spPr>
          <a:xfrm>
            <a:off x="6241217" y="321733"/>
            <a:ext cx="2380871" cy="2842075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FCAEE24-2C20-4031-A481-C2EFB67B8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776089" y="321733"/>
            <a:ext cx="3091859" cy="1844147"/>
          </a:xfrm>
          <a:prstGeom prst="rect">
            <a:avLst/>
          </a:prstGeom>
          <a:blipFill dpi="0" rotWithShape="1">
            <a:blip r:embed="rId6">
              <a:duotone>
                <a:schemeClr val="accent5">
                  <a:shade val="45000"/>
                  <a:satMod val="135000"/>
                </a:schemeClr>
                <a:prstClr val="white"/>
              </a:duotone>
            </a:blip>
            <a:srcRect/>
            <a:tile tx="0" ty="0" sx="92000" sy="89000" flip="xy" algn="ctr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/>
            <a:endParaRPr lang="en-US" sz="2000" kern="0">
              <a:solidFill>
                <a:prstClr val="white"/>
              </a:solidFill>
              <a:latin typeface="Rockwell Extra Bold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91FCD1-CAAC-1A02-E959-8CF8D2F1ACF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5630" r="35620" b="2"/>
          <a:stretch/>
        </p:blipFill>
        <p:spPr>
          <a:xfrm>
            <a:off x="6241217" y="3324679"/>
            <a:ext cx="2380871" cy="2777738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BC9F362-DB21-9389-BE23-AD0FC3441734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18937" r="22545" b="-2"/>
          <a:stretch/>
        </p:blipFill>
        <p:spPr>
          <a:xfrm>
            <a:off x="8776087" y="2330472"/>
            <a:ext cx="3106457" cy="3771945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0AAF5F9E-10A7-46B6-A994-C63963ED32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7F883EF-349F-43AD-BB68-4EAD674883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9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DD199575-7A7A-4A54-8699-E7D977965F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7" name="Voice 250127_181721">
            <a:hlinkClick r:id="" action="ppaction://media"/>
            <a:extLst>
              <a:ext uri="{FF2B5EF4-FFF2-40B4-BE49-F238E27FC236}">
                <a16:creationId xmlns:a16="http://schemas.microsoft.com/office/drawing/2014/main" id="{E2675FF1-624C-2D71-15D9-53169ACF41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547592" y="5585326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472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94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CE5EFF9-B12A-4A10-94DD-F33EDBCD27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69317" cy="3355942"/>
          </a:xfrm>
          <a:prstGeom prst="rect">
            <a:avLst/>
          </a:prstGeom>
          <a:blipFill dpi="0" rotWithShape="1">
            <a:blip r:embed="rId4"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0" ty="0" sx="92000" sy="89000" flip="xy" algn="ctr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/>
            <a:endParaRPr lang="en-US" sz="2000" kern="0">
              <a:solidFill>
                <a:prstClr val="white"/>
              </a:solidFill>
              <a:latin typeface="Rockwell Extra Bold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6B668C-142E-6EC8-E403-6E3270DAFB9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10392" b="-1"/>
          <a:stretch/>
        </p:blipFill>
        <p:spPr>
          <a:xfrm>
            <a:off x="2930184" y="-2655"/>
            <a:ext cx="2996169" cy="3358597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E71574F-E8FC-052C-D129-49AB2E5ED81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152"/>
          <a:stretch/>
        </p:blipFill>
        <p:spPr>
          <a:xfrm>
            <a:off x="20" y="3504904"/>
            <a:ext cx="5926333" cy="3353096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26EEE46-1E2E-459B-85C5-B12A77BED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220" y="0"/>
            <a:ext cx="6104779" cy="6857999"/>
          </a:xfrm>
          <a:prstGeom prst="rect">
            <a:avLst/>
          </a:prstGeom>
          <a:blipFill dpi="0" rotWithShape="1">
            <a:blip r:embed="rId7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CF4C8A-3566-5DA5-5D68-81240FA778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484632"/>
            <a:ext cx="5299586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0000"/>
                </a:solidFill>
                <a:latin typeface="Arial Black" panose="020B0A04020102020204" pitchFamily="34" charset="0"/>
              </a:rPr>
              <a:t>Social and Environmental Impact in Llanelli</a:t>
            </a:r>
            <a:endParaRPr lang="en-GB" sz="28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EC2FC8-7F39-8EBF-B7B7-EF21B79742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9" y="2863018"/>
            <a:ext cx="5299585" cy="3309182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Diverse labor force, including local and immigrant workers.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Rapid urbanization leading to crowded housing and infrastructure.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Development of worker housing and community facilities.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Labor disputes, rise of trade unions, and worker rights and working hours challenges.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Environmental changes due to mining and industrial activities.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Strengthened local economy through industrial prosperity.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B3C3B5B-B6A2-4C52-831F-3D4FBEF925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64E7942F-7C05-45E8-B6CD-0D22951E7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8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E91AFEAF-5CBA-4B38-AFF0-10ED1F5F9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6" name="Voice 250127_181959">
            <a:hlinkClick r:id="" action="ppaction://media"/>
            <a:extLst>
              <a:ext uri="{FF2B5EF4-FFF2-40B4-BE49-F238E27FC236}">
                <a16:creationId xmlns:a16="http://schemas.microsoft.com/office/drawing/2014/main" id="{05B5079F-4177-7DE9-51FD-B1B2E9E3C5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611938" y="59690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310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45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379296-953C-29FF-600C-4932D19EC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FF0000"/>
                </a:solidFill>
                <a:latin typeface="Arial Black" panose="020B0A04020102020204" pitchFamily="34" charset="0"/>
              </a:rPr>
              <a:t>References </a:t>
            </a:r>
            <a:endParaRPr lang="en-GB" sz="32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673C7-AF3A-8CE6-45CC-A380A70B59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320412"/>
            <a:ext cx="10058400" cy="3851787"/>
          </a:xfrm>
        </p:spPr>
        <p:txBody>
          <a:bodyPr>
            <a:normAutofit fontScale="700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BBC. (2020).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BBC - History - British History in depth: Agricultural Revolution in England 1500 - 1850.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Retrieved January 21, 2020, from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http://www.bbc.co.uk/history/british/empire_seapower/agricultural-revolution_01.shtml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Evans, C. (2014). A world of copper: Introducing Swansea, globalization and the Industrial Revolution.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Welsh History Review, 27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(1), 85–91.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Hughes, S. (2008). The characteristics of extractive and smelting landscapes of the Industrial Revolution at Swansea and Blaenavon.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Landscape History, 30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(1), 21–47.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https://doi.org/10.1080/01433768.2008.10594598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Historic UK. (2020).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Timeline of the Industrial Revolution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Retrieved January 21, 2020, from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https://www.historic-uk.com/HistoryUK/HistoryofBritain/Timeline-Industrial-Revolution/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History Discussion. (2020).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History of The Industrial Revolution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Retrieved January 21, 2020, from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http://www.historydiscussion.net/history/industrial-revolution/history-of-the-industrial-revolution/1784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NCBI. (2020). [online] Retrieved January 21, 2020, from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https://www.ncbi.nlm.nih.gov/pmc/articles/PMC2531035/pdf/medhistsuppl00026-0061.pdf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Victoria County History. (2020).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The Agricultural Revolution | VCH Explore.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Retrieved January 21, 2020, from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https://www.victoriacountyhistory.ac.uk/explore/themes/agriculture/agricultural-revolution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https://www.history.com/topics/industrial-revolution/industrial-revolution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https://www.bbc.co.uk/bitesize/articles/z6kg3j6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1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790732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61</TotalTime>
  <Words>507</Words>
  <Application>Microsoft Office PowerPoint</Application>
  <PresentationFormat>Widescreen</PresentationFormat>
  <Paragraphs>36</Paragraphs>
  <Slides>5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3" baseType="lpstr">
      <vt:lpstr>Arial</vt:lpstr>
      <vt:lpstr>Arial Black</vt:lpstr>
      <vt:lpstr>Calibri</vt:lpstr>
      <vt:lpstr>Rockwell</vt:lpstr>
      <vt:lpstr>Rockwell Condensed</vt:lpstr>
      <vt:lpstr>Rockwell Extra Bold</vt:lpstr>
      <vt:lpstr>Wingdings</vt:lpstr>
      <vt:lpstr>Wood Type</vt:lpstr>
      <vt:lpstr>Presentation on Industrial revolution </vt:lpstr>
      <vt:lpstr>Llanelli’s Prosperity During the Industrial Revolution</vt:lpstr>
      <vt:lpstr>Processes and Technologies Driving Llanelli’s Growth</vt:lpstr>
      <vt:lpstr>Social and Environmental Impact in Llanelli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2025-01-19T14:09:43Z</dcterms:created>
  <dcterms:modified xsi:type="dcterms:W3CDTF">2025-01-28T22:03:00Z</dcterms:modified>
</cp:coreProperties>
</file>