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8" r:id="rId1"/>
  </p:sldMasterIdLst>
  <p:sldIdLst>
    <p:sldId id="256" r:id="rId2"/>
    <p:sldId id="260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 horzBarState="maximized">
    <p:restoredLeft sz="15620"/>
    <p:restoredTop sz="94660"/>
  </p:normalViewPr>
  <p:slideViewPr>
    <p:cSldViewPr snapToObjects="1">
      <p:cViewPr varScale="1">
        <p:scale>
          <a:sx n="91" d="100"/>
          <a:sy n="91" d="100"/>
        </p:scale>
        <p:origin x="96" y="4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066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190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693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327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573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1530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771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232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8129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472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1029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896830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2214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037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3579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740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120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7660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5000" y="1600200"/>
            <a:ext cx="8676222" cy="3200400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BA DANCE HEALTH AND WELLBEING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3962400" y="3700307"/>
            <a:ext cx="8676222" cy="1905000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Macronutrients – Protein 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0252023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90600" y="1066800"/>
            <a:ext cx="1039342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None/>
            </a:pPr>
            <a:r>
              <a:rPr lang="en-GB" sz="2800" b="1" dirty="0"/>
              <a:t>What are proteins?</a:t>
            </a:r>
          </a:p>
          <a:p>
            <a:pPr algn="ctr">
              <a:buFontTx/>
              <a:buNone/>
            </a:pPr>
            <a:endParaRPr lang="en-GB" sz="2800" dirty="0"/>
          </a:p>
          <a:p>
            <a:pPr algn="ctr"/>
            <a:r>
              <a:rPr lang="en-GB" sz="2800" dirty="0"/>
              <a:t>Proteins are large molecules made up of lots of small amino acids.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There are 20 different amino acids used by the body to build proteins.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Different proteins contain different combinations of amino acids, these are known as essential and non essential. </a:t>
            </a:r>
          </a:p>
        </p:txBody>
      </p:sp>
    </p:spTree>
    <p:extLst>
      <p:ext uri="{BB962C8B-B14F-4D97-AF65-F5344CB8AC3E}">
        <p14:creationId xmlns:p14="http://schemas.microsoft.com/office/powerpoint/2010/main" val="155324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51511" y="1752600"/>
            <a:ext cx="1001885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None/>
              <a:defRPr/>
            </a:pPr>
            <a:endParaRPr lang="en-GB" sz="2800" dirty="0"/>
          </a:p>
          <a:p>
            <a:pPr algn="ctr">
              <a:defRPr/>
            </a:pPr>
            <a:r>
              <a:rPr lang="en-GB" sz="2800" dirty="0"/>
              <a:t>There are 12 essential amino acids which </a:t>
            </a:r>
            <a:r>
              <a:rPr lang="en-GB" sz="2800" dirty="0" smtClean="0"/>
              <a:t>cannot </a:t>
            </a:r>
            <a:r>
              <a:rPr lang="en-GB" sz="2800" dirty="0"/>
              <a:t>be manufactured by the body. </a:t>
            </a:r>
          </a:p>
          <a:p>
            <a:pPr algn="ctr">
              <a:defRPr/>
            </a:pPr>
            <a:endParaRPr lang="en-GB" sz="2800" dirty="0"/>
          </a:p>
          <a:p>
            <a:pPr algn="ctr">
              <a:defRPr/>
            </a:pPr>
            <a:r>
              <a:rPr lang="en-GB" sz="2800" dirty="0"/>
              <a:t>There are 8 amino acids that </a:t>
            </a:r>
            <a:r>
              <a:rPr lang="en-GB" sz="2800" dirty="0" smtClean="0"/>
              <a:t>can </a:t>
            </a:r>
            <a:r>
              <a:rPr lang="en-GB" sz="2800" dirty="0"/>
              <a:t>be manufactured and these must be supplied in the diet. These are known as essential amino acids. </a:t>
            </a:r>
          </a:p>
        </p:txBody>
      </p:sp>
    </p:spTree>
    <p:extLst>
      <p:ext uri="{BB962C8B-B14F-4D97-AF65-F5344CB8AC3E}">
        <p14:creationId xmlns:p14="http://schemas.microsoft.com/office/powerpoint/2010/main" val="943947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19200" y="990600"/>
            <a:ext cx="98485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ctr">
              <a:buFontTx/>
              <a:buNone/>
              <a:defRPr/>
            </a:pPr>
            <a:r>
              <a:rPr lang="en-GB" sz="2400" b="1" dirty="0"/>
              <a:t>Why is protein needed?</a:t>
            </a:r>
          </a:p>
          <a:p>
            <a:pPr lvl="1" algn="ctr">
              <a:defRPr/>
            </a:pPr>
            <a:endParaRPr lang="en-GB" sz="2400" b="1" dirty="0"/>
          </a:p>
          <a:p>
            <a:pPr lvl="1" algn="ctr">
              <a:buFont typeface="Arial" pitchFamily="34" charset="0"/>
              <a:buChar char="•"/>
              <a:defRPr/>
            </a:pPr>
            <a:r>
              <a:rPr lang="en-GB" sz="2400" dirty="0"/>
              <a:t>Around ¾ of the human body is made up of protein and overall protein makes up 20% of body weight. </a:t>
            </a:r>
          </a:p>
          <a:p>
            <a:pPr lvl="1" algn="ctr">
              <a:defRPr/>
            </a:pPr>
            <a:endParaRPr lang="en-GB" sz="2400" dirty="0"/>
          </a:p>
          <a:p>
            <a:pPr lvl="1" algn="ctr">
              <a:buFont typeface="Arial" pitchFamily="34" charset="0"/>
              <a:buChar char="•"/>
              <a:defRPr/>
            </a:pPr>
            <a:r>
              <a:rPr lang="en-GB" sz="2400" dirty="0"/>
              <a:t>Protein forms the structural basis of muscle tissue.</a:t>
            </a:r>
          </a:p>
          <a:p>
            <a:pPr lvl="1" algn="ctr">
              <a:buFont typeface="Arial" pitchFamily="34" charset="0"/>
              <a:buChar char="•"/>
              <a:defRPr/>
            </a:pPr>
            <a:endParaRPr lang="en-GB" sz="2400" dirty="0"/>
          </a:p>
          <a:p>
            <a:pPr lvl="1" algn="ctr">
              <a:buFont typeface="Arial" pitchFamily="34" charset="0"/>
              <a:buChar char="•"/>
              <a:defRPr/>
            </a:pPr>
            <a:r>
              <a:rPr lang="en-GB" sz="2400" dirty="0"/>
              <a:t>Protein is needed for growth and repair of tissues</a:t>
            </a:r>
          </a:p>
          <a:p>
            <a:pPr lvl="1" algn="ctr">
              <a:buFontTx/>
              <a:buNone/>
              <a:defRPr/>
            </a:pPr>
            <a:endParaRPr lang="en-GB" sz="2400" dirty="0"/>
          </a:p>
          <a:p>
            <a:pPr lvl="1" algn="ctr">
              <a:buFont typeface="Arial" pitchFamily="34" charset="0"/>
              <a:buChar char="•"/>
              <a:defRPr/>
            </a:pPr>
            <a:r>
              <a:rPr lang="en-GB" sz="2400" dirty="0"/>
              <a:t>It is a catalyst for metabolism</a:t>
            </a:r>
          </a:p>
          <a:p>
            <a:pPr lvl="1" algn="ctr">
              <a:buFont typeface="Arial" pitchFamily="34" charset="0"/>
              <a:buChar char="•"/>
              <a:defRPr/>
            </a:pPr>
            <a:endParaRPr lang="en-GB" sz="2400" dirty="0"/>
          </a:p>
          <a:p>
            <a:pPr lvl="1" algn="ctr">
              <a:buFont typeface="Arial" pitchFamily="34" charset="0"/>
              <a:buChar char="•"/>
              <a:defRPr/>
            </a:pPr>
            <a:r>
              <a:rPr lang="en-GB" sz="2400" dirty="0"/>
              <a:t>Enzymes, hormones and antibodies are made up of proteins</a:t>
            </a:r>
          </a:p>
          <a:p>
            <a:pPr lvl="1" algn="ctr">
              <a:defRPr/>
            </a:pPr>
            <a:endParaRPr lang="en-GB" sz="2400" dirty="0"/>
          </a:p>
          <a:p>
            <a:pPr lvl="1" algn="ctr">
              <a:buFont typeface="Arial" pitchFamily="34" charset="0"/>
              <a:buChar char="•"/>
              <a:defRPr/>
            </a:pPr>
            <a:r>
              <a:rPr lang="en-GB" sz="2400" dirty="0"/>
              <a:t>Protein can also be used as an energy source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38888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44214" y="990600"/>
            <a:ext cx="9746359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None/>
              <a:defRPr/>
            </a:pPr>
            <a:r>
              <a:rPr lang="en-GB" sz="2400" b="1" dirty="0"/>
              <a:t>How does protein supply us with energy?</a:t>
            </a:r>
          </a:p>
          <a:p>
            <a:pPr algn="ctr">
              <a:buFontTx/>
              <a:buNone/>
              <a:defRPr/>
            </a:pPr>
            <a:endParaRPr lang="en-GB" sz="2400" b="1" dirty="0"/>
          </a:p>
          <a:p>
            <a:pPr algn="ctr">
              <a:defRPr/>
            </a:pPr>
            <a:r>
              <a:rPr lang="en-GB" sz="2400" dirty="0"/>
              <a:t>Protein can be used as a fuel source, it gives 4kcal/g.</a:t>
            </a:r>
          </a:p>
          <a:p>
            <a:pPr algn="ctr">
              <a:defRPr/>
            </a:pPr>
            <a:endParaRPr lang="en-GB" sz="2400" dirty="0"/>
          </a:p>
          <a:p>
            <a:pPr algn="ctr">
              <a:defRPr/>
            </a:pPr>
            <a:r>
              <a:rPr lang="en-GB" sz="2400" dirty="0"/>
              <a:t>Protein is difficult for the body to utilise</a:t>
            </a:r>
          </a:p>
          <a:p>
            <a:pPr algn="ctr">
              <a:defRPr/>
            </a:pPr>
            <a:endParaRPr lang="en-GB" sz="2400" dirty="0"/>
          </a:p>
          <a:p>
            <a:pPr algn="ctr">
              <a:defRPr/>
            </a:pPr>
            <a:r>
              <a:rPr lang="en-GB" sz="2400" dirty="0"/>
              <a:t>Protein use is increased when glycogen is in short supply. This is why training on a low carbohydrate diet produces few or no gains. </a:t>
            </a:r>
          </a:p>
          <a:p>
            <a:pPr algn="ctr">
              <a:defRPr/>
            </a:pPr>
            <a:endParaRPr lang="en-GB" sz="2400" dirty="0"/>
          </a:p>
          <a:p>
            <a:pPr algn="ctr">
              <a:defRPr/>
            </a:pPr>
            <a:r>
              <a:rPr lang="en-GB" sz="2400" dirty="0"/>
              <a:t>If level of carbohydrates are low you use protein for energy instead of building muscle. </a:t>
            </a:r>
          </a:p>
          <a:p>
            <a:pPr algn="ctr">
              <a:defRPr/>
            </a:pPr>
            <a:endParaRPr lang="en-GB" sz="2400" dirty="0"/>
          </a:p>
          <a:p>
            <a:pPr algn="ctr">
              <a:defRPr/>
            </a:pPr>
            <a:r>
              <a:rPr lang="en-GB" sz="2400" dirty="0"/>
              <a:t>This could be a contributing factor to overtraining</a:t>
            </a:r>
          </a:p>
          <a:p>
            <a:pPr algn="ctr">
              <a:defRPr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855636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12090" y="838200"/>
            <a:ext cx="1063773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None/>
              <a:defRPr/>
            </a:pPr>
            <a:endParaRPr lang="en-GB" sz="2800" b="1" dirty="0"/>
          </a:p>
          <a:p>
            <a:pPr algn="ctr">
              <a:defRPr/>
            </a:pPr>
            <a:r>
              <a:rPr lang="en-GB" sz="2800" dirty="0"/>
              <a:t>Protein can be used as a fuel source, it gives 4kcal/g.</a:t>
            </a:r>
          </a:p>
          <a:p>
            <a:pPr algn="ctr">
              <a:defRPr/>
            </a:pPr>
            <a:endParaRPr lang="en-GB" sz="2800" dirty="0"/>
          </a:p>
          <a:p>
            <a:pPr algn="ctr">
              <a:defRPr/>
            </a:pPr>
            <a:r>
              <a:rPr lang="en-GB" sz="2800" dirty="0"/>
              <a:t>Protein is difficult for the body to utilise</a:t>
            </a:r>
          </a:p>
          <a:p>
            <a:pPr algn="ctr">
              <a:defRPr/>
            </a:pPr>
            <a:endParaRPr lang="en-GB" sz="2800" dirty="0"/>
          </a:p>
          <a:p>
            <a:pPr algn="ctr">
              <a:defRPr/>
            </a:pPr>
            <a:r>
              <a:rPr lang="en-GB" sz="2800" dirty="0"/>
              <a:t>Protein use is increased when glycogen is in short supply. This is why training on a low carbohydrate diet produces few or no gains. </a:t>
            </a:r>
          </a:p>
          <a:p>
            <a:pPr algn="ctr">
              <a:defRPr/>
            </a:pPr>
            <a:endParaRPr lang="en-GB" sz="2800" dirty="0"/>
          </a:p>
          <a:p>
            <a:pPr algn="ctr">
              <a:defRPr/>
            </a:pPr>
            <a:r>
              <a:rPr lang="en-GB" sz="2800" dirty="0"/>
              <a:t>If level of carbohydrates are low you use protein for energy instead of building muscle. </a:t>
            </a:r>
          </a:p>
          <a:p>
            <a:pPr algn="ctr">
              <a:defRPr/>
            </a:pPr>
            <a:endParaRPr lang="en-GB" sz="2800" dirty="0"/>
          </a:p>
          <a:p>
            <a:pPr algn="ctr">
              <a:defRPr/>
            </a:pPr>
            <a:r>
              <a:rPr lang="en-GB" sz="2800" dirty="0"/>
              <a:t>This could be a contributing factor to overtraining</a:t>
            </a:r>
          </a:p>
        </p:txBody>
      </p:sp>
    </p:spTree>
    <p:extLst>
      <p:ext uri="{BB962C8B-B14F-4D97-AF65-F5344CB8AC3E}">
        <p14:creationId xmlns:p14="http://schemas.microsoft.com/office/powerpoint/2010/main" val="2040332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9600" y="1066800"/>
            <a:ext cx="112014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None/>
              <a:defRPr/>
            </a:pPr>
            <a:r>
              <a:rPr lang="en-GB" sz="2800" b="1" dirty="0"/>
              <a:t>How is protein utilised in our diets?</a:t>
            </a:r>
          </a:p>
          <a:p>
            <a:pPr algn="ctr">
              <a:buFontTx/>
              <a:buNone/>
              <a:defRPr/>
            </a:pPr>
            <a:endParaRPr lang="en-GB" sz="2800" b="1" dirty="0"/>
          </a:p>
          <a:p>
            <a:pPr algn="ctr">
              <a:defRPr/>
            </a:pPr>
            <a:endParaRPr lang="en-GB" sz="2800" dirty="0" smtClean="0"/>
          </a:p>
          <a:p>
            <a:pPr algn="ctr">
              <a:defRPr/>
            </a:pPr>
            <a:r>
              <a:rPr lang="en-GB" sz="2800" dirty="0" smtClean="0"/>
              <a:t>The </a:t>
            </a:r>
            <a:r>
              <a:rPr lang="en-GB" sz="2800" dirty="0"/>
              <a:t>body cannot store excess protein and therefore cannot convert it into muscle. </a:t>
            </a:r>
          </a:p>
          <a:p>
            <a:pPr algn="ctr">
              <a:defRPr/>
            </a:pPr>
            <a:endParaRPr lang="en-GB" sz="2800" dirty="0"/>
          </a:p>
          <a:p>
            <a:pPr algn="ctr">
              <a:defRPr/>
            </a:pPr>
            <a:r>
              <a:rPr lang="en-GB" sz="2800" dirty="0"/>
              <a:t>Excess protein is broken down into amino acids. The part that contains nitrogen is converted by the liver into urea and then excreted as urine</a:t>
            </a:r>
          </a:p>
          <a:p>
            <a:pPr algn="ctr">
              <a:defRPr/>
            </a:pPr>
            <a:endParaRPr lang="en-GB" sz="2800" dirty="0"/>
          </a:p>
          <a:p>
            <a:pPr algn="ctr">
              <a:defRPr/>
            </a:pPr>
            <a:r>
              <a:rPr lang="en-GB" sz="2800" dirty="0"/>
              <a:t>The rest of the protein is used for energy or converted into storage fat.</a:t>
            </a:r>
          </a:p>
        </p:txBody>
      </p:sp>
    </p:spTree>
    <p:extLst>
      <p:ext uri="{BB962C8B-B14F-4D97-AF65-F5344CB8AC3E}">
        <p14:creationId xmlns:p14="http://schemas.microsoft.com/office/powerpoint/2010/main" val="2023613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85775" y="1066800"/>
            <a:ext cx="112014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None/>
              <a:defRPr/>
            </a:pPr>
            <a:r>
              <a:rPr lang="en-GB" sz="2400" b="1" dirty="0"/>
              <a:t>Proteins in the Diet</a:t>
            </a:r>
          </a:p>
          <a:p>
            <a:pPr algn="ctr">
              <a:buFontTx/>
              <a:buNone/>
              <a:defRPr/>
            </a:pPr>
            <a:endParaRPr lang="en-GB" sz="2400" b="1" dirty="0"/>
          </a:p>
          <a:p>
            <a:pPr algn="ctr">
              <a:defRPr/>
            </a:pPr>
            <a:r>
              <a:rPr lang="en-GB" sz="2400" dirty="0"/>
              <a:t>The essential amino acid protein we consume are classified in two groups:</a:t>
            </a:r>
          </a:p>
          <a:p>
            <a:pPr algn="ctr">
              <a:defRPr/>
            </a:pPr>
            <a:endParaRPr lang="en-GB" sz="2400" dirty="0"/>
          </a:p>
          <a:p>
            <a:pPr algn="ctr">
              <a:defRPr/>
            </a:pPr>
            <a:r>
              <a:rPr lang="en-GB" sz="2400" dirty="0"/>
              <a:t>Complete proteins – these contain all 8 amino acids and are mainly found in foods from animals such as eggs, meat, fish, milk and other dairy products. These are higher in biological value.</a:t>
            </a:r>
          </a:p>
          <a:p>
            <a:pPr algn="ctr">
              <a:defRPr/>
            </a:pPr>
            <a:endParaRPr lang="en-GB" sz="2400" dirty="0"/>
          </a:p>
          <a:p>
            <a:pPr algn="ctr">
              <a:defRPr/>
            </a:pPr>
            <a:r>
              <a:rPr lang="en-GB" sz="2400" dirty="0"/>
              <a:t>Incomplete proteins – these are mainly found in foods from plants such as cereals, bread, rice, pasts, pules, nuts and seeds. These have a lower biological value however the right combination of incomplete proteins can create a higher biological value than a complete protein. </a:t>
            </a:r>
          </a:p>
        </p:txBody>
      </p:sp>
    </p:spTree>
    <p:extLst>
      <p:ext uri="{BB962C8B-B14F-4D97-AF65-F5344CB8AC3E}">
        <p14:creationId xmlns:p14="http://schemas.microsoft.com/office/powerpoint/2010/main" val="1445174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6628" y="838200"/>
            <a:ext cx="93726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None/>
              <a:defRPr/>
            </a:pPr>
            <a:r>
              <a:rPr lang="en-GB" sz="2400" b="1" dirty="0"/>
              <a:t>Proteins in the Diet</a:t>
            </a:r>
          </a:p>
          <a:p>
            <a:pPr algn="ctr">
              <a:buFontTx/>
              <a:buNone/>
              <a:defRPr/>
            </a:pPr>
            <a:endParaRPr lang="en-GB" sz="2400" b="1" dirty="0"/>
          </a:p>
          <a:p>
            <a:pPr algn="ctr">
              <a:defRPr/>
            </a:pPr>
            <a:r>
              <a:rPr lang="en-GB" sz="2400" dirty="0"/>
              <a:t>The essential amino acid protein we consume are classified in two groups:</a:t>
            </a:r>
          </a:p>
          <a:p>
            <a:pPr algn="ctr">
              <a:defRPr/>
            </a:pPr>
            <a:endParaRPr lang="en-GB" sz="2400" dirty="0"/>
          </a:p>
          <a:p>
            <a:pPr algn="ctr">
              <a:defRPr/>
            </a:pPr>
            <a:r>
              <a:rPr lang="en-GB" sz="2400" dirty="0"/>
              <a:t>Complete proteins – these contain all 8 amino acids and are mainly found in foods from animals such as eggs, meat, fish, milk and other dairy products. These are higher in biological value.</a:t>
            </a:r>
          </a:p>
          <a:p>
            <a:pPr algn="ctr">
              <a:defRPr/>
            </a:pPr>
            <a:endParaRPr lang="en-GB" sz="2400" dirty="0"/>
          </a:p>
          <a:p>
            <a:pPr algn="ctr">
              <a:defRPr/>
            </a:pPr>
            <a:r>
              <a:rPr lang="en-GB" sz="2400" dirty="0"/>
              <a:t>Incomplete proteins – these are mainly found in foods from plants such as cereals, bread, rice, pasts, pules, nuts and seeds. These have a lower biological value however the right combination of incomplete proteins can create a higher biological value than a complete protein. </a:t>
            </a:r>
          </a:p>
        </p:txBody>
      </p:sp>
    </p:spTree>
    <p:extLst>
      <p:ext uri="{BB962C8B-B14F-4D97-AF65-F5344CB8AC3E}">
        <p14:creationId xmlns:p14="http://schemas.microsoft.com/office/powerpoint/2010/main" val="3569987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71600" y="1600200"/>
            <a:ext cx="9525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None/>
              <a:defRPr/>
            </a:pPr>
            <a:r>
              <a:rPr lang="en-GB" sz="2800" b="1" dirty="0"/>
              <a:t>What is the daily recommended allowance of protein?</a:t>
            </a:r>
          </a:p>
          <a:p>
            <a:pPr algn="ctr">
              <a:buFontTx/>
              <a:buNone/>
              <a:defRPr/>
            </a:pPr>
            <a:endParaRPr lang="en-GB" sz="2800" dirty="0"/>
          </a:p>
          <a:p>
            <a:pPr algn="ctr">
              <a:defRPr/>
            </a:pPr>
            <a:r>
              <a:rPr lang="en-GB" sz="2800" dirty="0"/>
              <a:t>The recommended daily allowance is often calculated per kg of body weight.</a:t>
            </a:r>
          </a:p>
          <a:p>
            <a:pPr algn="ctr">
              <a:defRPr/>
            </a:pPr>
            <a:r>
              <a:rPr lang="en-GB" sz="2800" dirty="0"/>
              <a:t> </a:t>
            </a:r>
          </a:p>
          <a:p>
            <a:pPr algn="ctr">
              <a:defRPr/>
            </a:pPr>
            <a:r>
              <a:rPr lang="en-GB" sz="2800" dirty="0"/>
              <a:t>The Department of Health recommends 0.75g/kg/day for sedentary adults.</a:t>
            </a:r>
          </a:p>
        </p:txBody>
      </p:sp>
    </p:spTree>
    <p:extLst>
      <p:ext uri="{BB962C8B-B14F-4D97-AF65-F5344CB8AC3E}">
        <p14:creationId xmlns:p14="http://schemas.microsoft.com/office/powerpoint/2010/main" val="652523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04193" y="1828800"/>
            <a:ext cx="1080726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GB" sz="2800" b="1" dirty="0"/>
              <a:t>How do </a:t>
            </a:r>
            <a:r>
              <a:rPr lang="en-GB" sz="2800" b="1" dirty="0" smtClean="0"/>
              <a:t>dancers </a:t>
            </a:r>
            <a:r>
              <a:rPr lang="en-GB" sz="2800" b="1" dirty="0"/>
              <a:t>utilise protein?</a:t>
            </a:r>
          </a:p>
          <a:p>
            <a:pPr algn="ctr">
              <a:defRPr/>
            </a:pPr>
            <a:endParaRPr lang="en-GB" sz="2800" b="1" dirty="0" smtClean="0"/>
          </a:p>
          <a:p>
            <a:pPr algn="ctr">
              <a:defRPr/>
            </a:pPr>
            <a:endParaRPr lang="en-GB" sz="2800" b="1" dirty="0"/>
          </a:p>
          <a:p>
            <a:pPr algn="ctr">
              <a:defRPr/>
            </a:pPr>
            <a:r>
              <a:rPr lang="en-GB" sz="2800" dirty="0" smtClean="0"/>
              <a:t>Dancers </a:t>
            </a:r>
            <a:r>
              <a:rPr lang="en-GB" sz="2800" dirty="0"/>
              <a:t>have an increased need for protein in their diet. </a:t>
            </a:r>
          </a:p>
          <a:p>
            <a:pPr algn="ctr">
              <a:defRPr/>
            </a:pPr>
            <a:endParaRPr lang="en-GB" sz="2800" dirty="0"/>
          </a:p>
          <a:p>
            <a:pPr algn="ctr">
              <a:defRPr/>
            </a:pPr>
            <a:r>
              <a:rPr lang="en-GB" sz="2800" dirty="0" smtClean="0"/>
              <a:t>Dancers </a:t>
            </a:r>
            <a:r>
              <a:rPr lang="en-GB" sz="2800" dirty="0"/>
              <a:t>should consume between 1.2g and 1.7g/kg/day</a:t>
            </a:r>
          </a:p>
          <a:p>
            <a:pPr algn="ctr"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52040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15709" y="1752600"/>
            <a:ext cx="955582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FontTx/>
              <a:buNone/>
            </a:pPr>
            <a:r>
              <a:rPr lang="en-GB" sz="2800" b="1" dirty="0"/>
              <a:t>How much protein is needed by </a:t>
            </a:r>
            <a:r>
              <a:rPr lang="en-GB" sz="2800" b="1" dirty="0" smtClean="0"/>
              <a:t>dancers?</a:t>
            </a:r>
            <a:endParaRPr lang="en-GB" sz="2800" b="1" dirty="0"/>
          </a:p>
          <a:p>
            <a:pPr algn="ctr">
              <a:buFontTx/>
              <a:buNone/>
            </a:pPr>
            <a:endParaRPr lang="en-GB" sz="2800" b="1" dirty="0"/>
          </a:p>
          <a:p>
            <a:pPr algn="ctr"/>
            <a:r>
              <a:rPr lang="en-GB" sz="2800" dirty="0">
                <a:cs typeface="Arial" charset="0"/>
              </a:rPr>
              <a:t>Protein intakes generally reflect total calorie intake</a:t>
            </a:r>
          </a:p>
          <a:p>
            <a:pPr algn="ctr"/>
            <a:endParaRPr lang="en-GB" sz="2800" dirty="0">
              <a:cs typeface="Arial" charset="0"/>
            </a:endParaRPr>
          </a:p>
          <a:p>
            <a:pPr algn="ctr"/>
            <a:r>
              <a:rPr lang="en-GB" sz="2800" dirty="0">
                <a:cs typeface="Arial" charset="0"/>
              </a:rPr>
              <a:t>Protein should comprise 12-15% of total energy intake </a:t>
            </a:r>
            <a:endParaRPr lang="en-GB" sz="2800" dirty="0" smtClean="0">
              <a:cs typeface="Arial" charset="0"/>
            </a:endParaRPr>
          </a:p>
          <a:p>
            <a:pPr algn="ctr"/>
            <a:r>
              <a:rPr lang="en-GB" sz="2800" dirty="0" smtClean="0">
                <a:cs typeface="Arial" charset="0"/>
              </a:rPr>
              <a:t>of </a:t>
            </a:r>
            <a:r>
              <a:rPr lang="en-GB" sz="2800" dirty="0">
                <a:cs typeface="Arial" charset="0"/>
              </a:rPr>
              <a:t>both </a:t>
            </a:r>
            <a:r>
              <a:rPr lang="en-GB" sz="2800" dirty="0" smtClean="0">
                <a:cs typeface="Arial" charset="0"/>
              </a:rPr>
              <a:t>dancers </a:t>
            </a:r>
            <a:r>
              <a:rPr lang="en-GB" sz="2800" dirty="0">
                <a:cs typeface="Arial" charset="0"/>
              </a:rPr>
              <a:t>and non </a:t>
            </a:r>
            <a:r>
              <a:rPr lang="en-GB" sz="2800" dirty="0" smtClean="0">
                <a:cs typeface="Arial" charset="0"/>
              </a:rPr>
              <a:t>dancers.</a:t>
            </a:r>
            <a:r>
              <a:rPr lang="en-GB" sz="2800" dirty="0">
                <a:cs typeface="Arial" charset="0"/>
              </a:rPr>
              <a:t> </a:t>
            </a:r>
          </a:p>
          <a:p>
            <a:pPr algn="ctr"/>
            <a:endParaRPr lang="en-GB" sz="2800" dirty="0">
              <a:cs typeface="Arial" charset="0"/>
            </a:endParaRPr>
          </a:p>
          <a:p>
            <a:pPr algn="ctr"/>
            <a:r>
              <a:rPr lang="en-GB" sz="2800" dirty="0" smtClean="0">
                <a:cs typeface="Arial" charset="0"/>
              </a:rPr>
              <a:t>Dancers </a:t>
            </a:r>
            <a:r>
              <a:rPr lang="en-GB" sz="2800" dirty="0">
                <a:cs typeface="Arial" charset="0"/>
              </a:rPr>
              <a:t>tend to eat more food anyway so their extra </a:t>
            </a:r>
            <a:endParaRPr lang="en-GB" sz="2800" dirty="0" smtClean="0">
              <a:cs typeface="Arial" charset="0"/>
            </a:endParaRPr>
          </a:p>
          <a:p>
            <a:pPr algn="ctr"/>
            <a:r>
              <a:rPr lang="en-GB" sz="2800" dirty="0" smtClean="0">
                <a:cs typeface="Arial" charset="0"/>
              </a:rPr>
              <a:t>protein </a:t>
            </a:r>
            <a:r>
              <a:rPr lang="en-GB" sz="2800" dirty="0">
                <a:cs typeface="Arial" charset="0"/>
              </a:rPr>
              <a:t>needs are covered in the diet.</a:t>
            </a:r>
          </a:p>
        </p:txBody>
      </p:sp>
    </p:spTree>
    <p:extLst>
      <p:ext uri="{BB962C8B-B14F-4D97-AF65-F5344CB8AC3E}">
        <p14:creationId xmlns:p14="http://schemas.microsoft.com/office/powerpoint/2010/main" val="23700070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8432" y="1792124"/>
            <a:ext cx="1163491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FontTx/>
              <a:buNone/>
            </a:pPr>
            <a:r>
              <a:rPr lang="en-GB" sz="2400" b="1" dirty="0"/>
              <a:t>Why do </a:t>
            </a:r>
            <a:r>
              <a:rPr lang="en-GB" sz="2400" b="1" dirty="0" smtClean="0"/>
              <a:t>dancers </a:t>
            </a:r>
            <a:r>
              <a:rPr lang="en-GB" sz="2400" b="1" dirty="0"/>
              <a:t>need extra protein in their diets?</a:t>
            </a:r>
          </a:p>
          <a:p>
            <a:pPr algn="ctr">
              <a:buFontTx/>
              <a:buNone/>
            </a:pPr>
            <a:endParaRPr lang="en-GB" sz="2400" b="1" dirty="0"/>
          </a:p>
          <a:p>
            <a:pPr algn="ctr"/>
            <a:r>
              <a:rPr lang="en-GB" sz="2400" dirty="0">
                <a:cs typeface="Times New Roman" pitchFamily="18" charset="0"/>
              </a:rPr>
              <a:t>Eating more protein without exercise does not increase muscle size. </a:t>
            </a:r>
          </a:p>
          <a:p>
            <a:pPr algn="ctr"/>
            <a:endParaRPr lang="en-GB" sz="2400" dirty="0">
              <a:cs typeface="Times New Roman" pitchFamily="18" charset="0"/>
            </a:endParaRPr>
          </a:p>
          <a:p>
            <a:pPr algn="ctr"/>
            <a:r>
              <a:rPr lang="en-GB" sz="2400" dirty="0">
                <a:cs typeface="Times New Roman" pitchFamily="18" charset="0"/>
              </a:rPr>
              <a:t>Training hard will not produce more muscle unless you have enough protein. </a:t>
            </a:r>
          </a:p>
          <a:p>
            <a:pPr algn="ctr"/>
            <a:endParaRPr lang="en-GB" sz="2400" dirty="0">
              <a:cs typeface="Times New Roman" pitchFamily="18" charset="0"/>
            </a:endParaRPr>
          </a:p>
          <a:p>
            <a:pPr algn="ctr"/>
            <a:r>
              <a:rPr lang="en-GB" sz="2400" dirty="0">
                <a:cs typeface="Times New Roman" pitchFamily="18" charset="0"/>
              </a:rPr>
              <a:t>To build muscle you need to train and have enough protein in your diet.</a:t>
            </a:r>
          </a:p>
          <a:p>
            <a:pPr algn="ctr"/>
            <a:endParaRPr lang="en-GB" sz="2400" dirty="0">
              <a:cs typeface="Times New Roman" pitchFamily="18" charset="0"/>
            </a:endParaRPr>
          </a:p>
          <a:p>
            <a:pPr algn="ctr"/>
            <a:r>
              <a:rPr lang="en-GB" sz="2400" dirty="0">
                <a:cs typeface="Times New Roman" pitchFamily="18" charset="0"/>
              </a:rPr>
              <a:t>Strength training increases protein requirements to around 1.4-1.8g/kg/day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447063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9600" y="914400"/>
            <a:ext cx="1082040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r>
              <a:rPr lang="en-GB" sz="3200" dirty="0" smtClean="0"/>
              <a:t>Read Section 2 of Dance UK Information Sheet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 smtClean="0"/>
              <a:t>Nutrition for Dancers</a:t>
            </a:r>
          </a:p>
          <a:p>
            <a:endParaRPr lang="en-GB" sz="3200" dirty="0"/>
          </a:p>
          <a:p>
            <a:pPr algn="ctr"/>
            <a:r>
              <a:rPr lang="en-GB" sz="3200" dirty="0" smtClean="0"/>
              <a:t>Summarise key points in process workbook.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2026453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87</TotalTime>
  <Words>755</Words>
  <Application>Microsoft Office PowerPoint</Application>
  <PresentationFormat>Widescreen</PresentationFormat>
  <Paragraphs>107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Times New Roman</vt:lpstr>
      <vt:lpstr>Vapor Trail</vt:lpstr>
      <vt:lpstr>BA DANCE HEALTH AND WELLBEING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Christy Anson-Harries</dc:creator>
  <cp:lastModifiedBy>Christy Anson-Harries</cp:lastModifiedBy>
  <cp:revision>35</cp:revision>
  <dcterms:created xsi:type="dcterms:W3CDTF">2014-09-16T10:32:43Z</dcterms:created>
  <dcterms:modified xsi:type="dcterms:W3CDTF">2018-01-15T17:05:27Z</dcterms:modified>
</cp:coreProperties>
</file>