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BA4AA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5859" autoAdjust="0"/>
  </p:normalViewPr>
  <p:slideViewPr>
    <p:cSldViewPr>
      <p:cViewPr>
        <p:scale>
          <a:sx n="19" d="100"/>
          <a:sy n="19" d="100"/>
        </p:scale>
        <p:origin x="380" y="132"/>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jpeg"/><Relationship Id="rId5" Type="http://schemas.openxmlformats.org/officeDocument/2006/relationships/hyperlink" Target="https://www.parkinson.org/understanding-parkinsons/what-is-parkinsons" TargetMode="External"/><Relationship Id="rId4" Type="http://schemas.openxmlformats.org/officeDocument/2006/relationships/hyperlink" Target="https://www.who.int/news-room/fact-sheets/detail/the-top-10-causes-of-dea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alpha val="99000"/>
          </a:schemeClr>
        </a:solidFill>
        <a:effectLst/>
      </p:bgPr>
    </p:bg>
    <p:spTree>
      <p:nvGrpSpPr>
        <p:cNvPr id="1" name=""/>
        <p:cNvGrpSpPr/>
        <p:nvPr/>
      </p:nvGrpSpPr>
      <p:grpSpPr>
        <a:xfrm>
          <a:off x="0" y="0"/>
          <a:ext cx="0" cy="0"/>
          <a:chOff x="0" y="0"/>
          <a:chExt cx="0" cy="0"/>
        </a:xfrm>
      </p:grpSpPr>
      <p:pic>
        <p:nvPicPr>
          <p:cNvPr id="12" name="Picture 11" descr="Woven fabric blowing at night">
            <a:extLst>
              <a:ext uri="{FF2B5EF4-FFF2-40B4-BE49-F238E27FC236}">
                <a16:creationId xmlns:a16="http://schemas.microsoft.com/office/drawing/2014/main" id="{71515835-7775-1834-C5EC-75D7F187ED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 y="-32204"/>
            <a:ext cx="51206596" cy="32950604"/>
          </a:xfrm>
          <a:prstGeom prst="rect">
            <a:avLst/>
          </a:prstGeom>
        </p:spPr>
      </p:pic>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438086" y="4279127"/>
            <a:ext cx="15396728" cy="13990836"/>
          </a:xfrm>
          <a:prstGeom prst="rect">
            <a:avLst/>
          </a:prstGeom>
          <a:noFill/>
          <a:ln w="57150">
            <a:solidFill>
              <a:srgbClr val="BA4AAF"/>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GB" altLang="en-US" sz="5400" u="sng" dirty="0">
              <a:solidFill>
                <a:schemeClr val="accent1"/>
              </a:solidFill>
              <a:latin typeface="Arial" panose="020B0604020202020204" pitchFamily="34" charset="0"/>
              <a:cs typeface="+mj-cs"/>
            </a:endParaRPr>
          </a:p>
          <a:p>
            <a:pPr>
              <a:spcBef>
                <a:spcPct val="50000"/>
              </a:spcBef>
            </a:pPr>
            <a:r>
              <a:rPr lang="en-GB" sz="5400" b="1" dirty="0">
                <a:solidFill>
                  <a:schemeClr val="accent1"/>
                </a:solidFill>
                <a:effectLst/>
                <a:latin typeface="Arial Narrow" panose="020B0606020202030204" pitchFamily="34" charset="0"/>
                <a:ea typeface="DengXian" panose="02010600030101010101" pitchFamily="2" charset="-122"/>
              </a:rPr>
              <a:t>Parkinson’s disease (PD) is an idiopathic, progressive disease of the nervous system that causes a loss of the dopamine-producing neurons in the brain and is characterised by motor symptoms and non-motor symptoms </a:t>
            </a:r>
            <a:r>
              <a:rPr lang="en-GB" sz="5400" b="1" dirty="0">
                <a:solidFill>
                  <a:schemeClr val="accent1"/>
                </a:solidFill>
                <a:latin typeface="Arial Narrow" panose="020B0606020202030204" pitchFamily="34" charset="0"/>
                <a:ea typeface="DengXian" panose="02010600030101010101" pitchFamily="2" charset="-122"/>
              </a:rPr>
              <a:t>(PF,2023). </a:t>
            </a:r>
            <a:r>
              <a:rPr lang="en-GB" sz="5400" b="1" dirty="0">
                <a:solidFill>
                  <a:schemeClr val="accent1"/>
                </a:solidFill>
                <a:effectLst/>
                <a:latin typeface="Arial Narrow" panose="020B0606020202030204" pitchFamily="34" charset="0"/>
                <a:ea typeface="DengXian" panose="02010600030101010101" pitchFamily="2" charset="-122"/>
              </a:rPr>
              <a:t>The prevalence and incidence of PD is rapidly on the increase and has doubled in the past decade, resulting in 329 000 deaths, an increase of over 100% since 2000 (WHO, 2023). Although the exact cause of Parkinson’s Disease is not fully understood, aspects of the disease related to nutrition are considered to be contributing factors and studies report that motor and non-motor functions, duration and severity of PD are related to the nutritional status and need to be further investigated (Ongun, 2018).</a:t>
            </a:r>
            <a:endParaRPr lang="en-US" altLang="en-US" sz="7900" b="1" dirty="0">
              <a:latin typeface="Arial Narrow" panose="020B0606020202030204" pitchFamily="34" charset="0"/>
              <a:cs typeface="+mn-cs"/>
            </a:endParaRP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1425615" y="19462766"/>
            <a:ext cx="15409199" cy="13115725"/>
          </a:xfrm>
          <a:prstGeom prst="rect">
            <a:avLst/>
          </a:prstGeom>
          <a:noFill/>
          <a:ln w="57150">
            <a:solidFill>
              <a:srgbClr val="FFFF00"/>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indent="457200">
              <a:spcAft>
                <a:spcPts val="800"/>
              </a:spcAft>
            </a:pPr>
            <a:endParaRPr lang="en-GB" sz="5400" b="1" dirty="0">
              <a:solidFill>
                <a:schemeClr val="accent1"/>
              </a:solidFill>
              <a:latin typeface="Centaur" panose="02030504050205020304" pitchFamily="18" charset="0"/>
              <a:ea typeface="DengXian" panose="02010600030101010101" pitchFamily="2" charset="-122"/>
              <a:cs typeface="Times New Roman" panose="02020603050405020304" pitchFamily="18" charset="0"/>
            </a:endParaRPr>
          </a:p>
          <a:p>
            <a:pPr indent="457200">
              <a:spcAft>
                <a:spcPts val="800"/>
              </a:spcAft>
            </a:pPr>
            <a:r>
              <a:rPr lang="en-GB" sz="5400" b="1" dirty="0">
                <a:solidFill>
                  <a:schemeClr val="accent1"/>
                </a:solidFill>
                <a:effectLst/>
                <a:latin typeface="Arial Narrow" panose="020B0606020202030204" pitchFamily="34" charset="0"/>
                <a:ea typeface="DengXian" panose="02010600030101010101" pitchFamily="2" charset="-122"/>
                <a:cs typeface="Times New Roman" panose="02020603050405020304" pitchFamily="18" charset="0"/>
              </a:rPr>
              <a:t>This review aimed to provide an understanding of the role of nutrition in PD by identifying what nutrients and supplements are related to the prevention, slowing and management;  and summarising their mode of action.</a:t>
            </a:r>
          </a:p>
          <a:p>
            <a:pPr indent="457200">
              <a:spcAft>
                <a:spcPts val="800"/>
              </a:spcAft>
            </a:pPr>
            <a:r>
              <a:rPr lang="en-GB" altLang="en-US" sz="5400" b="1" dirty="0">
                <a:solidFill>
                  <a:schemeClr val="accent1"/>
                </a:solidFill>
                <a:latin typeface="Arial Narrow" panose="020B0606020202030204" pitchFamily="34" charset="0"/>
                <a:ea typeface="DengXian" panose="02010600030101010101" pitchFamily="2" charset="-122"/>
                <a:cs typeface="Times New Roman" panose="02020603050405020304" pitchFamily="18" charset="0"/>
              </a:rPr>
              <a:t>This was achieved by conducting a literature review using Google Scholar and PubMed databases. Key words such as PD, nutrition, nutrients, onset, prevention, progression, and management were utilised to obtain relevant literature. Inclusion criteria were case and cohort studies, randomised controlled trials, original articles and review articles and exclusion criteria included studies published more than 12 years ago to ensure current information.</a:t>
            </a:r>
            <a:endParaRPr lang="en-US" altLang="en-US" sz="5400" b="1" dirty="0">
              <a:solidFill>
                <a:schemeClr val="accent1"/>
              </a:solidFill>
              <a:latin typeface="Arial Narrow" panose="020B0606020202030204" pitchFamily="34" charset="0"/>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7734918" y="5059468"/>
            <a:ext cx="15676789" cy="21831444"/>
          </a:xfrm>
          <a:prstGeom prst="rect">
            <a:avLst/>
          </a:prstGeom>
          <a:noFill/>
          <a:ln w="57150">
            <a:solidFill>
              <a:schemeClr val="accent6"/>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spcBef>
                <a:spcPct val="50000"/>
              </a:spcBef>
            </a:pPr>
            <a:endParaRPr lang="en-GB" sz="5400" b="1" dirty="0">
              <a:solidFill>
                <a:schemeClr val="accent1"/>
              </a:solidFill>
              <a:latin typeface="Arial Narrow" panose="020B0606020202030204" pitchFamily="34" charset="0"/>
              <a:ea typeface="DengXian" panose="02010600030101010101" pitchFamily="2" charset="-122"/>
            </a:endParaRPr>
          </a:p>
          <a:p>
            <a:pPr>
              <a:spcBef>
                <a:spcPct val="50000"/>
              </a:spcBef>
            </a:pPr>
            <a:r>
              <a:rPr lang="en-GB" sz="6000" b="1" dirty="0">
                <a:solidFill>
                  <a:schemeClr val="accent1"/>
                </a:solidFill>
                <a:effectLst/>
                <a:latin typeface="Arial Narrow" panose="020B0606020202030204" pitchFamily="34" charset="0"/>
                <a:ea typeface="DengXian" panose="02010600030101010101" pitchFamily="2" charset="-122"/>
              </a:rPr>
              <a:t>→</a:t>
            </a:r>
            <a:r>
              <a:rPr lang="en-GB" sz="5400" b="1" dirty="0">
                <a:solidFill>
                  <a:schemeClr val="accent1"/>
                </a:solidFill>
                <a:latin typeface="Arial Narrow" panose="020B0606020202030204" pitchFamily="34" charset="0"/>
                <a:ea typeface="DengXian" panose="02010600030101010101" pitchFamily="2" charset="-122"/>
              </a:rPr>
              <a:t>V</a:t>
            </a:r>
            <a:r>
              <a:rPr lang="en-GB" sz="5400" b="1" dirty="0">
                <a:solidFill>
                  <a:schemeClr val="accent1"/>
                </a:solidFill>
                <a:effectLst/>
                <a:latin typeface="Arial Narrow" panose="020B0606020202030204" pitchFamily="34" charset="0"/>
                <a:ea typeface="DengXian" panose="02010600030101010101" pitchFamily="2" charset="-122"/>
              </a:rPr>
              <a:t>arious research demonstrate a strong association between nutrition and PD.</a:t>
            </a:r>
            <a:endParaRPr lang="en-GB" sz="5400" b="1" dirty="0">
              <a:solidFill>
                <a:schemeClr val="accent1"/>
              </a:solidFill>
              <a:latin typeface="Arial Narrow" panose="020B0606020202030204" pitchFamily="34" charset="0"/>
              <a:ea typeface="DengXian" panose="02010600030101010101" pitchFamily="2" charset="-122"/>
            </a:endParaRPr>
          </a:p>
          <a:p>
            <a:pPr>
              <a:spcBef>
                <a:spcPct val="50000"/>
              </a:spcBef>
            </a:pPr>
            <a:r>
              <a:rPr lang="en-GB" sz="6000" b="1" dirty="0">
                <a:solidFill>
                  <a:schemeClr val="accent1"/>
                </a:solidFill>
                <a:latin typeface="Arial Narrow" panose="020B0606020202030204" pitchFamily="34" charset="0"/>
                <a:ea typeface="DengXian" panose="02010600030101010101" pitchFamily="2" charset="-122"/>
              </a:rPr>
              <a:t>→</a:t>
            </a:r>
            <a:r>
              <a:rPr lang="en-GB" sz="5400" b="1" dirty="0">
                <a:solidFill>
                  <a:schemeClr val="accent1"/>
                </a:solidFill>
                <a:effectLst/>
                <a:latin typeface="Arial Narrow" panose="020B0606020202030204" pitchFamily="34" charset="0"/>
                <a:ea typeface="DengXian" panose="02010600030101010101" pitchFamily="2" charset="-122"/>
              </a:rPr>
              <a:t>Nutrients with a potential increased incidence and neurodegeneration of PD include dairy products, excess iron, bisphenol A and saturated fats.</a:t>
            </a:r>
          </a:p>
          <a:p>
            <a:pPr>
              <a:spcBef>
                <a:spcPct val="50000"/>
              </a:spcBef>
            </a:pPr>
            <a:r>
              <a:rPr lang="en-GB" sz="6000" b="1" dirty="0">
                <a:solidFill>
                  <a:schemeClr val="accent1"/>
                </a:solidFill>
                <a:latin typeface="Arial Narrow" panose="020B0606020202030204" pitchFamily="34" charset="0"/>
                <a:ea typeface="DengXian" panose="02010600030101010101" pitchFamily="2" charset="-122"/>
              </a:rPr>
              <a:t>→</a:t>
            </a:r>
            <a:r>
              <a:rPr lang="en-GB" sz="5400" b="1" dirty="0">
                <a:solidFill>
                  <a:schemeClr val="accent1"/>
                </a:solidFill>
                <a:latin typeface="Arial Narrow" panose="020B0606020202030204" pitchFamily="34" charset="0"/>
                <a:ea typeface="DengXian" panose="02010600030101010101" pitchFamily="2" charset="-122"/>
              </a:rPr>
              <a:t>N</a:t>
            </a:r>
            <a:r>
              <a:rPr lang="en-GB" sz="5400" b="1" dirty="0">
                <a:solidFill>
                  <a:schemeClr val="accent1"/>
                </a:solidFill>
                <a:effectLst/>
                <a:latin typeface="Arial Narrow" panose="020B0606020202030204" pitchFamily="34" charset="0"/>
                <a:ea typeface="DengXian" panose="02010600030101010101" pitchFamily="2" charset="-122"/>
              </a:rPr>
              <a:t>utrients that may have a decreased risk of PD include phytochemicals, omega-3 and caffeine.</a:t>
            </a:r>
          </a:p>
          <a:p>
            <a:pPr>
              <a:spcBef>
                <a:spcPct val="50000"/>
              </a:spcBef>
            </a:pPr>
            <a:r>
              <a:rPr lang="en-GB" sz="6000" b="1" dirty="0">
                <a:solidFill>
                  <a:schemeClr val="accent1"/>
                </a:solidFill>
                <a:latin typeface="Arial Narrow" panose="020B0606020202030204" pitchFamily="34" charset="0"/>
                <a:ea typeface="DengXian" panose="02010600030101010101" pitchFamily="2" charset="-122"/>
              </a:rPr>
              <a:t>→</a:t>
            </a:r>
            <a:r>
              <a:rPr lang="en-GB" sz="5400" b="1" dirty="0">
                <a:solidFill>
                  <a:schemeClr val="accent1"/>
                </a:solidFill>
                <a:latin typeface="Arial Narrow" panose="020B0606020202030204" pitchFamily="34" charset="0"/>
                <a:ea typeface="DengXian" panose="02010600030101010101" pitchFamily="2" charset="-122"/>
              </a:rPr>
              <a:t>S</a:t>
            </a:r>
            <a:r>
              <a:rPr lang="en-GB" sz="5400" b="1" dirty="0">
                <a:solidFill>
                  <a:schemeClr val="accent1"/>
                </a:solidFill>
                <a:effectLst/>
                <a:latin typeface="Arial Narrow" panose="020B0606020202030204" pitchFamily="34" charset="0"/>
                <a:ea typeface="DengXian" panose="02010600030101010101" pitchFamily="2" charset="-122"/>
              </a:rPr>
              <a:t>odium and red meat were highlighted as main nutrients that may worsen symptoms of PD, while vitamin D and adequate calcium may possess neuroprotective properties and improve symptoms. </a:t>
            </a:r>
          </a:p>
          <a:p>
            <a:pPr>
              <a:spcBef>
                <a:spcPct val="50000"/>
              </a:spcBef>
            </a:pPr>
            <a:r>
              <a:rPr lang="en-GB" sz="6000" b="1" dirty="0">
                <a:solidFill>
                  <a:schemeClr val="accent1"/>
                </a:solidFill>
                <a:latin typeface="Arial Narrow" panose="020B0606020202030204" pitchFamily="34" charset="0"/>
                <a:ea typeface="DengXian" panose="02010600030101010101" pitchFamily="2" charset="-122"/>
              </a:rPr>
              <a:t>→</a:t>
            </a:r>
            <a:r>
              <a:rPr lang="en-GB" sz="5400" b="1" dirty="0">
                <a:solidFill>
                  <a:schemeClr val="accent1"/>
                </a:solidFill>
                <a:latin typeface="Arial Narrow" panose="020B0606020202030204" pitchFamily="34" charset="0"/>
                <a:ea typeface="DengXian" panose="02010600030101010101" pitchFamily="2" charset="-122"/>
              </a:rPr>
              <a:t>C</a:t>
            </a:r>
            <a:r>
              <a:rPr lang="en-GB" sz="5400" b="1" dirty="0">
                <a:solidFill>
                  <a:schemeClr val="accent1"/>
                </a:solidFill>
                <a:effectLst/>
                <a:latin typeface="Arial Narrow" panose="020B0606020202030204" pitchFamily="34" charset="0"/>
                <a:ea typeface="DengXian" panose="02010600030101010101" pitchFamily="2" charset="-122"/>
              </a:rPr>
              <a:t>oenzyme Q10 supplement may be associated with significant reduced rates of PD progression as it may aid motor function and increase energy (Mischley, Lau and Bennett, 2017).</a:t>
            </a:r>
          </a:p>
          <a:p>
            <a:pPr>
              <a:spcBef>
                <a:spcPct val="50000"/>
              </a:spcBef>
            </a:pPr>
            <a:r>
              <a:rPr lang="en-GB" sz="6000" b="1" dirty="0">
                <a:solidFill>
                  <a:schemeClr val="accent1"/>
                </a:solidFill>
                <a:latin typeface="Arial Narrow" panose="020B0606020202030204" pitchFamily="34" charset="0"/>
                <a:ea typeface="DengXian" panose="02010600030101010101" pitchFamily="2" charset="-122"/>
              </a:rPr>
              <a:t>→</a:t>
            </a:r>
            <a:r>
              <a:rPr lang="en-GB" sz="5400" b="1" dirty="0">
                <a:solidFill>
                  <a:schemeClr val="accent1"/>
                </a:solidFill>
                <a:latin typeface="Arial Narrow" panose="020B0606020202030204" pitchFamily="34" charset="0"/>
                <a:ea typeface="DengXian" panose="02010600030101010101" pitchFamily="2" charset="-122"/>
              </a:rPr>
              <a:t>F</a:t>
            </a:r>
            <a:r>
              <a:rPr lang="en-GB" sz="5400" b="1" dirty="0">
                <a:solidFill>
                  <a:schemeClr val="accent1"/>
                </a:solidFill>
                <a:effectLst/>
                <a:latin typeface="Arial Narrow" panose="020B0606020202030204" pitchFamily="34" charset="0"/>
                <a:ea typeface="DengXian" panose="02010600030101010101" pitchFamily="2" charset="-122"/>
              </a:rPr>
              <a:t>ish oil, a rich source of the omega-3 fatty acids, may have neuroprotective effects as it acts as an antioxidant and reduces inflammation by reducing metabolites. </a:t>
            </a: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371582" y="3522892"/>
            <a:ext cx="15409203" cy="18478218"/>
          </a:xfrm>
          <a:prstGeom prst="rect">
            <a:avLst/>
          </a:prstGeom>
          <a:noFill/>
          <a:ln w="57150">
            <a:solidFill>
              <a:srgbClr val="FFFF00"/>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GB" altLang="en-US" sz="5400" u="sng" dirty="0">
              <a:solidFill>
                <a:schemeClr val="accent1"/>
              </a:solidFill>
              <a:latin typeface="Arial" panose="020B0604020202020204" pitchFamily="34" charset="0"/>
            </a:endParaRPr>
          </a:p>
          <a:p>
            <a:pPr>
              <a:lnSpc>
                <a:spcPct val="80000"/>
              </a:lnSpc>
              <a:spcBef>
                <a:spcPct val="50000"/>
              </a:spcBef>
            </a:pPr>
            <a:r>
              <a:rPr lang="en-GB" sz="5400" b="1" dirty="0">
                <a:solidFill>
                  <a:schemeClr val="accent1"/>
                </a:solidFill>
                <a:effectLst/>
                <a:latin typeface="Arial Narrow" panose="020B0606020202030204" pitchFamily="34" charset="0"/>
                <a:ea typeface="DengXian" panose="02010600030101010101" pitchFamily="2" charset="-122"/>
              </a:rPr>
              <a:t>While many nutrients are associated with a reduced risk of PD, studies have suggested that nutrition factors may be associated with an increased risk of developing PD (Lange et al., 2019).  Majority of previous studies have revie</a:t>
            </a:r>
            <a:r>
              <a:rPr lang="en-GB" sz="5400" b="1" dirty="0">
                <a:solidFill>
                  <a:schemeClr val="accent1"/>
                </a:solidFill>
                <a:latin typeface="Arial Narrow" panose="020B0606020202030204" pitchFamily="34" charset="0"/>
                <a:ea typeface="DengXian" panose="02010600030101010101" pitchFamily="2" charset="-122"/>
              </a:rPr>
              <a:t>wed prevention, slowing and management of PD independently, while t</a:t>
            </a:r>
            <a:r>
              <a:rPr lang="en-GB" sz="5400" b="1" dirty="0">
                <a:solidFill>
                  <a:schemeClr val="accent1"/>
                </a:solidFill>
                <a:effectLst/>
                <a:latin typeface="Arial Narrow" panose="020B0606020202030204" pitchFamily="34" charset="0"/>
                <a:ea typeface="DengXian" panose="02010600030101010101" pitchFamily="2" charset="-122"/>
              </a:rPr>
              <a:t>his review considered both aspects simultaneously which led to a general evaluation of increased and decreased risks of PD. Findings correlate to previous studies, but have highlight specific aspects for future research. </a:t>
            </a:r>
          </a:p>
          <a:p>
            <a:pPr>
              <a:lnSpc>
                <a:spcPct val="80000"/>
              </a:lnSpc>
              <a:spcBef>
                <a:spcPct val="50000"/>
              </a:spcBef>
            </a:pPr>
            <a:r>
              <a:rPr lang="en-GB" sz="5400" b="1" dirty="0">
                <a:solidFill>
                  <a:schemeClr val="accent1"/>
                </a:solidFill>
                <a:latin typeface="Arial Narrow" panose="020B0606020202030204" pitchFamily="34" charset="0"/>
                <a:ea typeface="DengXian" panose="02010600030101010101" pitchFamily="2" charset="-122"/>
              </a:rPr>
              <a:t>A</a:t>
            </a:r>
            <a:r>
              <a:rPr lang="en-GB" sz="5400" b="1" dirty="0">
                <a:solidFill>
                  <a:schemeClr val="accent1"/>
                </a:solidFill>
                <a:effectLst/>
                <a:latin typeface="Arial Narrow" panose="020B0606020202030204" pitchFamily="34" charset="0"/>
                <a:ea typeface="DengXian" panose="02010600030101010101" pitchFamily="2" charset="-122"/>
              </a:rPr>
              <a:t> fair range of studies were reviewed, which laid out a balanced evaluation on the topic. However, biases of the studies reviewed may have yielded personal reviews instead of objective analysis of the topic.</a:t>
            </a:r>
          </a:p>
          <a:p>
            <a:pPr>
              <a:lnSpc>
                <a:spcPct val="80000"/>
              </a:lnSpc>
              <a:spcBef>
                <a:spcPct val="50000"/>
              </a:spcBef>
            </a:pPr>
            <a:endParaRPr lang="en-GB" altLang="en-US" sz="5400" b="1" u="sng" dirty="0">
              <a:solidFill>
                <a:schemeClr val="accent1"/>
              </a:solidFill>
              <a:latin typeface="Arial Narrow" panose="020B0606020202030204" pitchFamily="34" charset="0"/>
              <a:ea typeface="DengXian" panose="02010600030101010101" pitchFamily="2" charset="-122"/>
            </a:endParaRPr>
          </a:p>
          <a:p>
            <a:pPr>
              <a:lnSpc>
                <a:spcPct val="80000"/>
              </a:lnSpc>
              <a:spcBef>
                <a:spcPct val="50000"/>
              </a:spcBef>
            </a:pPr>
            <a:endParaRPr lang="en-GB" altLang="en-US" sz="5400" b="1" u="sng" dirty="0">
              <a:solidFill>
                <a:schemeClr val="accent1"/>
              </a:solidFill>
              <a:latin typeface="Arial Narrow" panose="020B0606020202030204" pitchFamily="34" charset="0"/>
              <a:ea typeface="DengXian" panose="02010600030101010101" pitchFamily="2" charset="-122"/>
            </a:endParaRPr>
          </a:p>
          <a:p>
            <a:pPr>
              <a:lnSpc>
                <a:spcPct val="80000"/>
              </a:lnSpc>
              <a:spcBef>
                <a:spcPct val="50000"/>
              </a:spcBef>
            </a:pPr>
            <a:r>
              <a:rPr lang="en-GB" altLang="en-US" sz="5400" b="1" dirty="0">
                <a:solidFill>
                  <a:schemeClr val="accent1"/>
                </a:solidFill>
                <a:latin typeface="Arial Narrow" panose="020B0606020202030204" pitchFamily="34" charset="0"/>
                <a:ea typeface="DengXian" panose="02010600030101010101" pitchFamily="2" charset="-122"/>
              </a:rPr>
              <a:t>Completing this project has been one of the most daunting and worthwhile experiences, as PD is near and dear to my heart. Indecisiveness on a topic led to loss of much needed time, so just pick one! Also, time management is key to achieving a well-written research paper. Set goals and stick to them!</a:t>
            </a:r>
            <a:endParaRPr lang="en-US" altLang="en-US" sz="7900" u="sng" dirty="0">
              <a:latin typeface="Arial" panose="020B0604020202020204" pitchFamily="34"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360693" y="23568933"/>
            <a:ext cx="15409203" cy="9143355"/>
          </a:xfrm>
          <a:prstGeom prst="rect">
            <a:avLst/>
          </a:prstGeom>
          <a:noFill/>
          <a:ln w="57150">
            <a:solidFill>
              <a:srgbClr val="BA4AAF"/>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GB" altLang="en-US" sz="5400" u="sng" dirty="0">
              <a:solidFill>
                <a:schemeClr val="accent1"/>
              </a:solidFill>
              <a:latin typeface="Arial" panose="020B0604020202020204" pitchFamily="34" charset="0"/>
            </a:endParaRPr>
          </a:p>
          <a:p>
            <a:pPr>
              <a:lnSpc>
                <a:spcPct val="80000"/>
              </a:lnSpc>
              <a:spcBef>
                <a:spcPct val="50000"/>
              </a:spcBef>
            </a:pPr>
            <a:r>
              <a:rPr lang="en-GB" sz="3600"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rPr>
              <a:t>World Health Organisation [WHO] (2023) </a:t>
            </a:r>
            <a:r>
              <a:rPr lang="en-GB" sz="3600" i="1"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rPr>
              <a:t>The Top 10 Causes of Death. </a:t>
            </a:r>
            <a:r>
              <a:rPr lang="en-GB" sz="3600"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rPr>
              <a:t>Available at: </a:t>
            </a:r>
            <a:r>
              <a:rPr lang="en-GB" sz="3600" u="sng"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https://www.who.int/news-room/fact-sheets/detail/the-top-10-causes-of-death</a:t>
            </a:r>
            <a:r>
              <a:rPr lang="en-GB" sz="3600"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rPr>
              <a:t> (Accessed: 3 October 2023).</a:t>
            </a:r>
          </a:p>
          <a:p>
            <a:pPr>
              <a:lnSpc>
                <a:spcPct val="80000"/>
              </a:lnSpc>
              <a:spcBef>
                <a:spcPct val="50000"/>
              </a:spcBef>
            </a:pPr>
            <a:r>
              <a:rPr lang="en-GB" sz="3600"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rPr>
              <a:t>Parkinson’s Foundation (2023) </a:t>
            </a:r>
            <a:r>
              <a:rPr lang="en-GB" sz="3600" i="1"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rPr>
              <a:t>What is Parkinson’s. </a:t>
            </a:r>
            <a:r>
              <a:rPr lang="en-GB" sz="3600"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rPr>
              <a:t>Available at: </a:t>
            </a:r>
            <a:r>
              <a:rPr lang="en-GB" sz="3600" u="sng"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https://www.parkinson.org/understanding-parkinsons/what-is-parkinsons</a:t>
            </a:r>
            <a:r>
              <a:rPr lang="en-GB" sz="3600"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rPr>
              <a:t> (Accessed: 3 October 2023).</a:t>
            </a:r>
          </a:p>
          <a:p>
            <a:pPr>
              <a:lnSpc>
                <a:spcPct val="80000"/>
              </a:lnSpc>
              <a:spcBef>
                <a:spcPct val="50000"/>
              </a:spcBef>
            </a:pPr>
            <a:r>
              <a:rPr lang="en-GB" sz="3600"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rPr>
              <a:t>Ongun, N. (2018) ‘Does Nutritional Status Affect Parkinson’s Disease Features and Quality of Life?’, Plos One, 13(10), pp. 1-14. DOI: https://doi.org/10.1371/journal.pone.0205100</a:t>
            </a:r>
          </a:p>
          <a:p>
            <a:pPr>
              <a:lnSpc>
                <a:spcPct val="80000"/>
              </a:lnSpc>
              <a:spcBef>
                <a:spcPct val="50000"/>
              </a:spcBef>
            </a:pPr>
            <a:r>
              <a:rPr lang="en-GB" sz="3600"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rPr>
              <a:t>Mischley, L.K., Lau, R.C. and Bennett, R.D. (2017) ‘Role of Diet and Nutritional Supplements in Parkinson’s Disease Progression’, Oxidative Medicine and Cellular Longevity, 6405278. DOI: 10.1155/2017/6405278</a:t>
            </a:r>
          </a:p>
          <a:p>
            <a:pPr>
              <a:lnSpc>
                <a:spcPct val="80000"/>
              </a:lnSpc>
              <a:spcBef>
                <a:spcPct val="50000"/>
              </a:spcBef>
            </a:pPr>
            <a:r>
              <a:rPr lang="en-GB" sz="3600" dirty="0">
                <a:solidFill>
                  <a:schemeClr val="accent1"/>
                </a:solidFill>
                <a:effectLst/>
                <a:latin typeface="Times New Roman" panose="02020603050405020304" pitchFamily="18" charset="0"/>
                <a:ea typeface="DengXian" panose="02010600030101010101" pitchFamily="2" charset="-122"/>
                <a:cs typeface="Times New Roman" panose="02020603050405020304" pitchFamily="18" charset="0"/>
              </a:rPr>
              <a:t> Lange, K.W., Nakamura, Y., Chen, N., Guo, J., Kanaya, S., Lange, K.M. and Li, S. (2019) ‘Diet and medical foods in Parkinson’s disease’, Food science and human wellness, 8(2), pp. 83-95.</a:t>
            </a:r>
            <a:endParaRPr lang="en-US" altLang="en-US" sz="7900" dirty="0">
              <a:latin typeface="Arial" panose="020B0604020202020204" pitchFamily="34" charset="0"/>
            </a:endParaRP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3440198" y="1075332"/>
            <a:ext cx="46754490" cy="1596674"/>
          </a:xfrm>
          <a:prstGeom prst="rect">
            <a:avLst/>
          </a:prstGeom>
          <a:noFill/>
          <a:ln>
            <a:noFill/>
            <a:headEnd/>
            <a:tailEnd/>
          </a:ln>
        </p:spPr>
        <p:style>
          <a:lnRef idx="2">
            <a:schemeClr val="accent1"/>
          </a:lnRef>
          <a:fillRef idx="1">
            <a:schemeClr val="lt1"/>
          </a:fillRef>
          <a:effectRef idx="0">
            <a:schemeClr val="accent1"/>
          </a:effectRef>
          <a:fontRef idx="minor">
            <a:schemeClr val="dk1"/>
          </a:fontRef>
        </p:style>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sz="8800" b="1" dirty="0">
                <a:solidFill>
                  <a:schemeClr val="accent1"/>
                </a:solidFill>
                <a:effectLst/>
                <a:latin typeface="Modern Love" panose="04090805081005020601" pitchFamily="82" charset="0"/>
                <a:ea typeface="STXingkai" panose="02010800040101010101" pitchFamily="2" charset="-122"/>
                <a:cs typeface="Times New Roman" panose="02020603050405020304" pitchFamily="18" charset="0"/>
              </a:rPr>
              <a:t>The Role of Nutrition in the Prevention and Management of Parkinson’s Disease</a:t>
            </a:r>
            <a:endParaRPr lang="en-US" altLang="en-US" sz="8800" b="1" dirty="0">
              <a:solidFill>
                <a:schemeClr val="accent1"/>
              </a:solidFill>
              <a:latin typeface="Modern Love" panose="04090805081005020601" pitchFamily="82" charset="0"/>
              <a:ea typeface="STXingkai" panose="02010800040101010101" pitchFamily="2" charset="-122"/>
            </a:endParaRPr>
          </a:p>
        </p:txBody>
      </p:sp>
      <p:pic>
        <p:nvPicPr>
          <p:cNvPr id="1028" name="Picture 4" descr="University of Wales Trinity Saint David - myday">
            <a:extLst>
              <a:ext uri="{FF2B5EF4-FFF2-40B4-BE49-F238E27FC236}">
                <a16:creationId xmlns:a16="http://schemas.microsoft.com/office/drawing/2014/main" id="{D6C3C40F-6E91-4A99-A1EB-9A2BA11E12E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7405" y="343534"/>
            <a:ext cx="4270078" cy="1903357"/>
          </a:xfrm>
          <a:prstGeom prst="rect">
            <a:avLst/>
          </a:prstGeom>
          <a:noFill/>
          <a:extLst>
            <a:ext uri="{909E8E84-426E-40DD-AFC4-6F175D3DCCD1}">
              <a14:hiddenFill xmlns:a14="http://schemas.microsoft.com/office/drawing/2010/main">
                <a:solidFill>
                  <a:srgbClr val="FFFFFF"/>
                </a:solidFill>
              </a14:hiddenFill>
            </a:ext>
          </a:extLst>
        </p:spPr>
      </p:pic>
      <p:sp>
        <p:nvSpPr>
          <p:cNvPr id="17" name="Arrow: Left-Right 16">
            <a:extLst>
              <a:ext uri="{FF2B5EF4-FFF2-40B4-BE49-F238E27FC236}">
                <a16:creationId xmlns:a16="http://schemas.microsoft.com/office/drawing/2014/main" id="{F416972C-70C5-83EB-A33A-DAF251CA6AB2}"/>
              </a:ext>
            </a:extLst>
          </p:cNvPr>
          <p:cNvSpPr/>
          <p:nvPr/>
        </p:nvSpPr>
        <p:spPr bwMode="auto">
          <a:xfrm>
            <a:off x="4013441" y="2550935"/>
            <a:ext cx="10261140" cy="3456384"/>
          </a:xfrm>
          <a:prstGeom prst="leftRightArrow">
            <a:avLst/>
          </a:prstGeom>
          <a:solidFill>
            <a:schemeClr val="accent1">
              <a:alpha val="78000"/>
            </a:schemeClr>
          </a:solidFill>
          <a:ln w="9525" cap="flat" cmpd="sng" algn="ctr">
            <a:solidFill>
              <a:schemeClr val="accent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GB" sz="9600" dirty="0">
                <a:latin typeface="Modern Love" panose="04090805081005020601" pitchFamily="82" charset="0"/>
                <a:cs typeface="Arial" charset="0"/>
              </a:rPr>
              <a:t>Introduction</a:t>
            </a:r>
            <a:endParaRPr kumimoji="0" lang="en-GB" sz="9600" b="0" i="0" u="none" strike="noStrike" cap="none" normalizeH="0" baseline="0" dirty="0">
              <a:ln>
                <a:noFill/>
              </a:ln>
              <a:solidFill>
                <a:schemeClr val="tx1"/>
              </a:solidFill>
              <a:effectLst/>
              <a:latin typeface="Modern Love" panose="04090805081005020601" pitchFamily="82" charset="0"/>
              <a:cs typeface="Arial" charset="0"/>
            </a:endParaRPr>
          </a:p>
        </p:txBody>
      </p:sp>
      <p:sp>
        <p:nvSpPr>
          <p:cNvPr id="18" name="Arrow: Left-Right 17">
            <a:extLst>
              <a:ext uri="{FF2B5EF4-FFF2-40B4-BE49-F238E27FC236}">
                <a16:creationId xmlns:a16="http://schemas.microsoft.com/office/drawing/2014/main" id="{2CA240A9-D271-9537-B0DB-EF2524B3FA97}"/>
              </a:ext>
            </a:extLst>
          </p:cNvPr>
          <p:cNvSpPr/>
          <p:nvPr/>
        </p:nvSpPr>
        <p:spPr bwMode="auto">
          <a:xfrm>
            <a:off x="20442742" y="3331276"/>
            <a:ext cx="10261140" cy="3456384"/>
          </a:xfrm>
          <a:prstGeom prst="leftRightArrow">
            <a:avLst/>
          </a:prstGeom>
          <a:solidFill>
            <a:schemeClr val="accent1">
              <a:alpha val="78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lang="en-GB" sz="9600" dirty="0">
                <a:latin typeface="Modern Love" panose="04090805081005020601" pitchFamily="82" charset="0"/>
                <a:cs typeface="Arial" charset="0"/>
              </a:rPr>
              <a:t>Finding</a:t>
            </a:r>
            <a:r>
              <a:rPr kumimoji="0" lang="en-GB" sz="9600" b="0" i="0" u="none" strike="noStrike" cap="none" normalizeH="0" baseline="0" dirty="0">
                <a:ln>
                  <a:noFill/>
                </a:ln>
                <a:solidFill>
                  <a:schemeClr val="tx1"/>
                </a:solidFill>
                <a:effectLst/>
                <a:latin typeface="Modern Love" panose="04090805081005020601" pitchFamily="82" charset="0"/>
                <a:cs typeface="Arial" charset="0"/>
              </a:rPr>
              <a:t>s</a:t>
            </a:r>
          </a:p>
        </p:txBody>
      </p:sp>
      <p:sp>
        <p:nvSpPr>
          <p:cNvPr id="19" name="Arrow: Left-Right 18">
            <a:extLst>
              <a:ext uri="{FF2B5EF4-FFF2-40B4-BE49-F238E27FC236}">
                <a16:creationId xmlns:a16="http://schemas.microsoft.com/office/drawing/2014/main" id="{89C33448-A2DA-3B78-74C9-F6A865A2CB2D}"/>
              </a:ext>
            </a:extLst>
          </p:cNvPr>
          <p:cNvSpPr/>
          <p:nvPr/>
        </p:nvSpPr>
        <p:spPr bwMode="auto">
          <a:xfrm>
            <a:off x="36863905" y="1955069"/>
            <a:ext cx="10261140" cy="3318186"/>
          </a:xfrm>
          <a:prstGeom prst="leftRightArrow">
            <a:avLst/>
          </a:prstGeom>
          <a:solidFill>
            <a:schemeClr val="accent1">
              <a:alpha val="78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9600" b="0" i="0" u="none" strike="noStrike" cap="none" normalizeH="0" baseline="0" dirty="0">
                <a:ln>
                  <a:noFill/>
                </a:ln>
                <a:solidFill>
                  <a:schemeClr val="tx1"/>
                </a:solidFill>
                <a:effectLst/>
                <a:latin typeface="Modern Love" panose="04090805081005020601" pitchFamily="82" charset="0"/>
                <a:cs typeface="Arial" charset="0"/>
              </a:rPr>
              <a:t>Discussion</a:t>
            </a:r>
          </a:p>
        </p:txBody>
      </p:sp>
      <p:sp>
        <p:nvSpPr>
          <p:cNvPr id="20" name="Arrow: Left-Right 19">
            <a:extLst>
              <a:ext uri="{FF2B5EF4-FFF2-40B4-BE49-F238E27FC236}">
                <a16:creationId xmlns:a16="http://schemas.microsoft.com/office/drawing/2014/main" id="{31F84A6E-4CE0-4D89-8B62-58B5F72B768E}"/>
              </a:ext>
            </a:extLst>
          </p:cNvPr>
          <p:cNvSpPr/>
          <p:nvPr/>
        </p:nvSpPr>
        <p:spPr bwMode="auto">
          <a:xfrm>
            <a:off x="36840950" y="14991087"/>
            <a:ext cx="10261140" cy="2936226"/>
          </a:xfrm>
          <a:prstGeom prst="leftRightArrow">
            <a:avLst/>
          </a:prstGeom>
          <a:solidFill>
            <a:schemeClr val="accent1">
              <a:alpha val="78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9600" b="0" i="0" u="none" strike="noStrike" cap="none" normalizeH="0" baseline="0" dirty="0">
                <a:ln>
                  <a:noFill/>
                </a:ln>
                <a:solidFill>
                  <a:schemeClr val="tx1"/>
                </a:solidFill>
                <a:effectLst/>
                <a:latin typeface="Modern Love" panose="04090805081005020601" pitchFamily="82" charset="0"/>
                <a:cs typeface="Arial" charset="0"/>
              </a:rPr>
              <a:t>Reflection</a:t>
            </a:r>
          </a:p>
        </p:txBody>
      </p:sp>
      <p:sp>
        <p:nvSpPr>
          <p:cNvPr id="21" name="Arrow: Left-Right 20">
            <a:extLst>
              <a:ext uri="{FF2B5EF4-FFF2-40B4-BE49-F238E27FC236}">
                <a16:creationId xmlns:a16="http://schemas.microsoft.com/office/drawing/2014/main" id="{DE5F893E-8680-C832-96FA-0A44A26C4B76}"/>
              </a:ext>
            </a:extLst>
          </p:cNvPr>
          <p:cNvSpPr/>
          <p:nvPr/>
        </p:nvSpPr>
        <p:spPr bwMode="auto">
          <a:xfrm>
            <a:off x="3280456" y="17734574"/>
            <a:ext cx="11699515" cy="3456384"/>
          </a:xfrm>
          <a:prstGeom prst="leftRightArrow">
            <a:avLst/>
          </a:prstGeom>
          <a:solidFill>
            <a:schemeClr val="accent1">
              <a:alpha val="78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9600" b="0" i="0" u="none" strike="noStrike" cap="none" normalizeH="0" baseline="0" dirty="0">
                <a:ln>
                  <a:noFill/>
                </a:ln>
                <a:solidFill>
                  <a:schemeClr val="tx1"/>
                </a:solidFill>
                <a:effectLst/>
                <a:latin typeface="Modern Love" panose="04090805081005020601" pitchFamily="82" charset="0"/>
                <a:cs typeface="Arial" charset="0"/>
              </a:rPr>
              <a:t>Aims &amp; Method</a:t>
            </a:r>
          </a:p>
        </p:txBody>
      </p:sp>
      <p:sp>
        <p:nvSpPr>
          <p:cNvPr id="22" name="Arrow: Left-Right 21">
            <a:extLst>
              <a:ext uri="{FF2B5EF4-FFF2-40B4-BE49-F238E27FC236}">
                <a16:creationId xmlns:a16="http://schemas.microsoft.com/office/drawing/2014/main" id="{E44F3725-62DC-72BB-0F5F-D9357901688A}"/>
              </a:ext>
            </a:extLst>
          </p:cNvPr>
          <p:cNvSpPr/>
          <p:nvPr/>
        </p:nvSpPr>
        <p:spPr bwMode="auto">
          <a:xfrm>
            <a:off x="36934724" y="21938988"/>
            <a:ext cx="10261140" cy="3318186"/>
          </a:xfrm>
          <a:prstGeom prst="leftRightArrow">
            <a:avLst/>
          </a:prstGeom>
          <a:solidFill>
            <a:schemeClr val="accent1">
              <a:alpha val="78000"/>
            </a:schemeClr>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r>
              <a:rPr kumimoji="0" lang="en-GB" sz="9600" b="0" i="0" u="none" strike="noStrike" cap="none" normalizeH="0" baseline="0" dirty="0">
                <a:ln>
                  <a:noFill/>
                </a:ln>
                <a:solidFill>
                  <a:schemeClr val="tx1"/>
                </a:solidFill>
                <a:effectLst/>
                <a:latin typeface="Modern Love" panose="04090805081005020601" pitchFamily="82" charset="0"/>
                <a:cs typeface="Arial" charset="0"/>
              </a:rPr>
              <a:t>References</a:t>
            </a:r>
          </a:p>
        </p:txBody>
      </p:sp>
      <p:pic>
        <p:nvPicPr>
          <p:cNvPr id="2" name="Picture 1">
            <a:extLst>
              <a:ext uri="{FF2B5EF4-FFF2-40B4-BE49-F238E27FC236}">
                <a16:creationId xmlns:a16="http://schemas.microsoft.com/office/drawing/2014/main" id="{573CA8A6-C982-3732-5FA5-14697EBF44CC}"/>
              </a:ext>
            </a:extLst>
          </p:cNvPr>
          <p:cNvPicPr>
            <a:picLocks noChangeAspect="1"/>
          </p:cNvPicPr>
          <p:nvPr/>
        </p:nvPicPr>
        <p:blipFill rotWithShape="1">
          <a:blip r:embed="rId7"/>
          <a:srcRect b="13962"/>
          <a:stretch/>
        </p:blipFill>
        <p:spPr>
          <a:xfrm>
            <a:off x="19314837" y="26358091"/>
            <a:ext cx="12576726" cy="5484977"/>
          </a:xfrm>
          <a:prstGeom prst="rect">
            <a:avLst/>
          </a:prstGeom>
          <a:effectLst>
            <a:glow rad="228600">
              <a:schemeClr val="accent6">
                <a:satMod val="175000"/>
                <a:alpha val="40000"/>
              </a:schemeClr>
            </a:glow>
          </a:effectLst>
        </p:spPr>
      </p:pic>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29477</TotalTime>
  <Pages>1</Pages>
  <Words>813</Words>
  <Application>Microsoft Office PowerPoint</Application>
  <PresentationFormat>Custom</PresentationFormat>
  <Paragraphs>31</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Arial Narrow</vt:lpstr>
      <vt:lpstr>Centaur</vt:lpstr>
      <vt:lpstr>Modern Love</vt:lpstr>
      <vt:lpstr>Tahoma</vt:lpstr>
      <vt:lpstr>Times New Roman</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Jade Carter (2113725)</cp:lastModifiedBy>
  <cp:revision>162</cp:revision>
  <cp:lastPrinted>2002-10-23T01:36:31Z</cp:lastPrinted>
  <dcterms:created xsi:type="dcterms:W3CDTF">1997-03-12T11:49:38Z</dcterms:created>
  <dcterms:modified xsi:type="dcterms:W3CDTF">2024-05-10T13:35:10Z</dcterms:modified>
  <cp:category/>
</cp:coreProperties>
</file>