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86" r:id="rId11"/>
    <p:sldId id="265" r:id="rId12"/>
    <p:sldId id="266" r:id="rId13"/>
    <p:sldId id="267" r:id="rId14"/>
    <p:sldId id="287" r:id="rId15"/>
    <p:sldId id="282" r:id="rId16"/>
    <p:sldId id="283" r:id="rId17"/>
    <p:sldId id="268" r:id="rId18"/>
    <p:sldId id="269" r:id="rId19"/>
    <p:sldId id="285"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60B2F4-613C-BA44-BB58-4389E6B647AE}" v="19" dt="2022-02-04T14:22:16.7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50"/>
  </p:normalViewPr>
  <p:slideViewPr>
    <p:cSldViewPr snapToGrid="0" snapToObjects="1">
      <p:cViewPr varScale="1">
        <p:scale>
          <a:sx n="120" d="100"/>
          <a:sy n="120" d="100"/>
        </p:scale>
        <p:origin x="25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_rels/data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231B76-0C25-4ECB-A5A2-6BC52E75B13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364573D-C961-4E40-8101-B3C2E0E345B6}">
      <dgm:prSet/>
      <dgm:spPr/>
      <dgm:t>
        <a:bodyPr/>
        <a:lstStyle/>
        <a:p>
          <a:r>
            <a:rPr lang="en-US" dirty="0"/>
            <a:t>Scholars who study leadership have struggled with this question for many decades and have written a great deal about the nature of leadership</a:t>
          </a:r>
          <a:r>
            <a:rPr lang="en-GB" dirty="0"/>
            <a:t>.</a:t>
          </a:r>
          <a:endParaRPr lang="en-US" dirty="0"/>
        </a:p>
      </dgm:t>
    </dgm:pt>
    <dgm:pt modelId="{F8121BF6-6FE8-48DD-BCE6-A6C6A28A7733}" type="parTrans" cxnId="{BBE21AF0-1E12-432A-9929-9CB91ED8E928}">
      <dgm:prSet/>
      <dgm:spPr/>
      <dgm:t>
        <a:bodyPr/>
        <a:lstStyle/>
        <a:p>
          <a:endParaRPr lang="en-US"/>
        </a:p>
      </dgm:t>
    </dgm:pt>
    <dgm:pt modelId="{6A213AE9-ADE2-4AD6-84E8-333BBA08861A}" type="sibTrans" cxnId="{BBE21AF0-1E12-432A-9929-9CB91ED8E928}">
      <dgm:prSet/>
      <dgm:spPr/>
      <dgm:t>
        <a:bodyPr/>
        <a:lstStyle/>
        <a:p>
          <a:endParaRPr lang="en-US"/>
        </a:p>
      </dgm:t>
    </dgm:pt>
    <dgm:pt modelId="{FB8B11B0-9DBF-40C4-9B3C-E8BEF1E85E5C}">
      <dgm:prSet/>
      <dgm:spPr/>
      <dgm:t>
        <a:bodyPr/>
        <a:lstStyle/>
        <a:p>
          <a:r>
            <a:rPr lang="en-US" dirty="0"/>
            <a:t>In leadership literature, more than 100 different definitions of leadership have been identified</a:t>
          </a:r>
          <a:r>
            <a:rPr lang="en-GB" dirty="0"/>
            <a:t>.</a:t>
          </a:r>
          <a:endParaRPr lang="en-US" dirty="0"/>
        </a:p>
      </dgm:t>
    </dgm:pt>
    <dgm:pt modelId="{74C174B7-C3DA-42B4-ADEA-3966C82094EA}" type="parTrans" cxnId="{DEB24475-31AF-4AF1-80D3-82BC8191DA7C}">
      <dgm:prSet/>
      <dgm:spPr/>
      <dgm:t>
        <a:bodyPr/>
        <a:lstStyle/>
        <a:p>
          <a:endParaRPr lang="en-US"/>
        </a:p>
      </dgm:t>
    </dgm:pt>
    <dgm:pt modelId="{3AF28E1D-8018-4947-8A93-FF26FB1371A4}" type="sibTrans" cxnId="{DEB24475-31AF-4AF1-80D3-82BC8191DA7C}">
      <dgm:prSet/>
      <dgm:spPr/>
      <dgm:t>
        <a:bodyPr/>
        <a:lstStyle/>
        <a:p>
          <a:endParaRPr lang="en-US"/>
        </a:p>
      </dgm:t>
    </dgm:pt>
    <dgm:pt modelId="{6CE05BF8-3A9B-3545-99BE-500ADCE169E1}" type="pres">
      <dgm:prSet presAssocID="{58231B76-0C25-4ECB-A5A2-6BC52E75B139}" presName="linear" presStyleCnt="0">
        <dgm:presLayoutVars>
          <dgm:animLvl val="lvl"/>
          <dgm:resizeHandles val="exact"/>
        </dgm:presLayoutVars>
      </dgm:prSet>
      <dgm:spPr/>
    </dgm:pt>
    <dgm:pt modelId="{BA9F242F-8B0E-964A-8AC9-EB38B62AD286}" type="pres">
      <dgm:prSet presAssocID="{4364573D-C961-4E40-8101-B3C2E0E345B6}" presName="parentText" presStyleLbl="node1" presStyleIdx="0" presStyleCnt="2">
        <dgm:presLayoutVars>
          <dgm:chMax val="0"/>
          <dgm:bulletEnabled val="1"/>
        </dgm:presLayoutVars>
      </dgm:prSet>
      <dgm:spPr/>
    </dgm:pt>
    <dgm:pt modelId="{47047C93-B5F2-854C-98F9-308268240D13}" type="pres">
      <dgm:prSet presAssocID="{6A213AE9-ADE2-4AD6-84E8-333BBA08861A}" presName="spacer" presStyleCnt="0"/>
      <dgm:spPr/>
    </dgm:pt>
    <dgm:pt modelId="{F8C904FB-DBDC-E44B-8A5F-C5A2C942F215}" type="pres">
      <dgm:prSet presAssocID="{FB8B11B0-9DBF-40C4-9B3C-E8BEF1E85E5C}" presName="parentText" presStyleLbl="node1" presStyleIdx="1" presStyleCnt="2">
        <dgm:presLayoutVars>
          <dgm:chMax val="0"/>
          <dgm:bulletEnabled val="1"/>
        </dgm:presLayoutVars>
      </dgm:prSet>
      <dgm:spPr/>
    </dgm:pt>
  </dgm:ptLst>
  <dgm:cxnLst>
    <dgm:cxn modelId="{DEB24475-31AF-4AF1-80D3-82BC8191DA7C}" srcId="{58231B76-0C25-4ECB-A5A2-6BC52E75B139}" destId="{FB8B11B0-9DBF-40C4-9B3C-E8BEF1E85E5C}" srcOrd="1" destOrd="0" parTransId="{74C174B7-C3DA-42B4-ADEA-3966C82094EA}" sibTransId="{3AF28E1D-8018-4947-8A93-FF26FB1371A4}"/>
    <dgm:cxn modelId="{1E391B88-7573-7640-A328-28B083362723}" type="presOf" srcId="{58231B76-0C25-4ECB-A5A2-6BC52E75B139}" destId="{6CE05BF8-3A9B-3545-99BE-500ADCE169E1}" srcOrd="0" destOrd="0" presId="urn:microsoft.com/office/officeart/2005/8/layout/vList2"/>
    <dgm:cxn modelId="{AC4CF0A8-B265-0543-98C5-A028301E51DB}" type="presOf" srcId="{FB8B11B0-9DBF-40C4-9B3C-E8BEF1E85E5C}" destId="{F8C904FB-DBDC-E44B-8A5F-C5A2C942F215}" srcOrd="0" destOrd="0" presId="urn:microsoft.com/office/officeart/2005/8/layout/vList2"/>
    <dgm:cxn modelId="{B5854DEB-8091-CF4D-BC81-997DA31CC1AD}" type="presOf" srcId="{4364573D-C961-4E40-8101-B3C2E0E345B6}" destId="{BA9F242F-8B0E-964A-8AC9-EB38B62AD286}" srcOrd="0" destOrd="0" presId="urn:microsoft.com/office/officeart/2005/8/layout/vList2"/>
    <dgm:cxn modelId="{BBE21AF0-1E12-432A-9929-9CB91ED8E928}" srcId="{58231B76-0C25-4ECB-A5A2-6BC52E75B139}" destId="{4364573D-C961-4E40-8101-B3C2E0E345B6}" srcOrd="0" destOrd="0" parTransId="{F8121BF6-6FE8-48DD-BCE6-A6C6A28A7733}" sibTransId="{6A213AE9-ADE2-4AD6-84E8-333BBA08861A}"/>
    <dgm:cxn modelId="{11FC11EB-2CCA-9A4B-8F15-10C98B5D3828}" type="presParOf" srcId="{6CE05BF8-3A9B-3545-99BE-500ADCE169E1}" destId="{BA9F242F-8B0E-964A-8AC9-EB38B62AD286}" srcOrd="0" destOrd="0" presId="urn:microsoft.com/office/officeart/2005/8/layout/vList2"/>
    <dgm:cxn modelId="{4196D5D9-499D-7F4F-A342-521DE406CDCD}" type="presParOf" srcId="{6CE05BF8-3A9B-3545-99BE-500ADCE169E1}" destId="{47047C93-B5F2-854C-98F9-308268240D13}" srcOrd="1" destOrd="0" presId="urn:microsoft.com/office/officeart/2005/8/layout/vList2"/>
    <dgm:cxn modelId="{14D1FBEB-AA7F-BB4F-A9CB-C72E4830B45A}" type="presParOf" srcId="{6CE05BF8-3A9B-3545-99BE-500ADCE169E1}" destId="{F8C904FB-DBDC-E44B-8A5F-C5A2C942F21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7B1577-0962-4CE3-958D-A7CC4A3810BF}" type="doc">
      <dgm:prSet loTypeId="urn:microsoft.com/office/officeart/2008/layout/LinedList" loCatId="list" qsTypeId="urn:microsoft.com/office/officeart/2005/8/quickstyle/simple5" qsCatId="simple" csTypeId="urn:microsoft.com/office/officeart/2005/8/colors/accent4_2" csCatId="accent4"/>
      <dgm:spPr/>
      <dgm:t>
        <a:bodyPr/>
        <a:lstStyle/>
        <a:p>
          <a:endParaRPr lang="en-US"/>
        </a:p>
      </dgm:t>
    </dgm:pt>
    <dgm:pt modelId="{9476280F-A689-4E9D-B367-1C33820C43DF}">
      <dgm:prSet/>
      <dgm:spPr/>
      <dgm:t>
        <a:bodyPr/>
        <a:lstStyle/>
        <a:p>
          <a:r>
            <a:rPr lang="en-US"/>
            <a:t>Trait Theories</a:t>
          </a:r>
        </a:p>
      </dgm:t>
    </dgm:pt>
    <dgm:pt modelId="{26F937CA-D13F-4E11-815E-EDD4BA6B8DED}" type="parTrans" cxnId="{DAD0E2BD-AC45-47D6-9C66-6BA552DD9559}">
      <dgm:prSet/>
      <dgm:spPr/>
      <dgm:t>
        <a:bodyPr/>
        <a:lstStyle/>
        <a:p>
          <a:endParaRPr lang="en-US"/>
        </a:p>
      </dgm:t>
    </dgm:pt>
    <dgm:pt modelId="{CEAF5D85-B15B-4BCA-87F9-7789F72D20EF}" type="sibTrans" cxnId="{DAD0E2BD-AC45-47D6-9C66-6BA552DD9559}">
      <dgm:prSet/>
      <dgm:spPr/>
      <dgm:t>
        <a:bodyPr/>
        <a:lstStyle/>
        <a:p>
          <a:endParaRPr lang="en-US"/>
        </a:p>
      </dgm:t>
    </dgm:pt>
    <dgm:pt modelId="{B1A3F9D5-1962-451B-89C5-7A58DAC023F7}">
      <dgm:prSet/>
      <dgm:spPr/>
      <dgm:t>
        <a:bodyPr/>
        <a:lstStyle/>
        <a:p>
          <a:r>
            <a:rPr lang="en-US"/>
            <a:t>The early trait approach focused on identifying the innate qualities and characteristics possessed by widely revered social, political, and military leaders such as Mohandas Gandhi, Abraham Lincoln, Moses, and Joan of Arc. </a:t>
          </a:r>
        </a:p>
      </dgm:t>
    </dgm:pt>
    <dgm:pt modelId="{29DFB456-932A-4660-9D99-87AA6713FF71}" type="parTrans" cxnId="{3586213C-66F1-42EF-BD38-DE283CAB94AF}">
      <dgm:prSet/>
      <dgm:spPr/>
      <dgm:t>
        <a:bodyPr/>
        <a:lstStyle/>
        <a:p>
          <a:endParaRPr lang="en-US"/>
        </a:p>
      </dgm:t>
    </dgm:pt>
    <dgm:pt modelId="{2B5A531D-82D3-4084-ACEC-411F705E0F5D}" type="sibTrans" cxnId="{3586213C-66F1-42EF-BD38-DE283CAB94AF}">
      <dgm:prSet/>
      <dgm:spPr/>
      <dgm:t>
        <a:bodyPr/>
        <a:lstStyle/>
        <a:p>
          <a:endParaRPr lang="en-US"/>
        </a:p>
      </dgm:t>
    </dgm:pt>
    <dgm:pt modelId="{F800D8CB-5348-49C9-87E3-3958EA7D0181}">
      <dgm:prSet/>
      <dgm:spPr/>
      <dgm:t>
        <a:bodyPr/>
        <a:lstStyle/>
        <a:p>
          <a:r>
            <a:rPr lang="en-US"/>
            <a:t>Also called “Great Man” theories, these studies of leadership traits were especially strong from 1900 to the early 1940s and enjoyed a renewed emphasis beginning in the 1970s as researchers began to examine visionary and charismatic leadership. </a:t>
          </a:r>
        </a:p>
      </dgm:t>
    </dgm:pt>
    <dgm:pt modelId="{67E38D3C-CF77-474E-8E4F-93A6EA31DF49}" type="parTrans" cxnId="{EB19E8C9-A510-466A-BBB6-220659EE842F}">
      <dgm:prSet/>
      <dgm:spPr/>
      <dgm:t>
        <a:bodyPr/>
        <a:lstStyle/>
        <a:p>
          <a:endParaRPr lang="en-US"/>
        </a:p>
      </dgm:t>
    </dgm:pt>
    <dgm:pt modelId="{A289CFA3-F4F7-4274-B417-1A2CC8D9E9C0}" type="sibTrans" cxnId="{EB19E8C9-A510-466A-BBB6-220659EE842F}">
      <dgm:prSet/>
      <dgm:spPr/>
      <dgm:t>
        <a:bodyPr/>
        <a:lstStyle/>
        <a:p>
          <a:endParaRPr lang="en-US"/>
        </a:p>
      </dgm:t>
    </dgm:pt>
    <dgm:pt modelId="{78450603-B76A-BE4F-A272-230565EB2284}" type="pres">
      <dgm:prSet presAssocID="{347B1577-0962-4CE3-958D-A7CC4A3810BF}" presName="vert0" presStyleCnt="0">
        <dgm:presLayoutVars>
          <dgm:dir/>
          <dgm:animOne val="branch"/>
          <dgm:animLvl val="lvl"/>
        </dgm:presLayoutVars>
      </dgm:prSet>
      <dgm:spPr/>
    </dgm:pt>
    <dgm:pt modelId="{5CC088AD-00F3-604F-B193-844FB9BE26BD}" type="pres">
      <dgm:prSet presAssocID="{9476280F-A689-4E9D-B367-1C33820C43DF}" presName="thickLine" presStyleLbl="alignNode1" presStyleIdx="0" presStyleCnt="1"/>
      <dgm:spPr/>
    </dgm:pt>
    <dgm:pt modelId="{605A1870-A2BD-394F-A10E-84E7EF5CD7BD}" type="pres">
      <dgm:prSet presAssocID="{9476280F-A689-4E9D-B367-1C33820C43DF}" presName="horz1" presStyleCnt="0"/>
      <dgm:spPr/>
    </dgm:pt>
    <dgm:pt modelId="{4F47FCE9-0F7F-9546-86CD-D72828B08744}" type="pres">
      <dgm:prSet presAssocID="{9476280F-A689-4E9D-B367-1C33820C43DF}" presName="tx1" presStyleLbl="revTx" presStyleIdx="0" presStyleCnt="3"/>
      <dgm:spPr/>
    </dgm:pt>
    <dgm:pt modelId="{FFFA0C38-B7D9-C746-9D44-194D2301F9AA}" type="pres">
      <dgm:prSet presAssocID="{9476280F-A689-4E9D-B367-1C33820C43DF}" presName="vert1" presStyleCnt="0"/>
      <dgm:spPr/>
    </dgm:pt>
    <dgm:pt modelId="{1F1CCE3E-F3CD-5A4B-A4E8-180C6E4BB4B7}" type="pres">
      <dgm:prSet presAssocID="{B1A3F9D5-1962-451B-89C5-7A58DAC023F7}" presName="vertSpace2a" presStyleCnt="0"/>
      <dgm:spPr/>
    </dgm:pt>
    <dgm:pt modelId="{6D02F7B9-0ABD-914A-9DC9-76D019878226}" type="pres">
      <dgm:prSet presAssocID="{B1A3F9D5-1962-451B-89C5-7A58DAC023F7}" presName="horz2" presStyleCnt="0"/>
      <dgm:spPr/>
    </dgm:pt>
    <dgm:pt modelId="{21AF7BFA-BDC6-4141-9145-AFCA86D1DA9E}" type="pres">
      <dgm:prSet presAssocID="{B1A3F9D5-1962-451B-89C5-7A58DAC023F7}" presName="horzSpace2" presStyleCnt="0"/>
      <dgm:spPr/>
    </dgm:pt>
    <dgm:pt modelId="{3CCFBDF1-E8E5-3345-A378-C0EA9CC925C7}" type="pres">
      <dgm:prSet presAssocID="{B1A3F9D5-1962-451B-89C5-7A58DAC023F7}" presName="tx2" presStyleLbl="revTx" presStyleIdx="1" presStyleCnt="3"/>
      <dgm:spPr/>
    </dgm:pt>
    <dgm:pt modelId="{490F26F7-F354-AC43-99AA-B1CBDE8E9645}" type="pres">
      <dgm:prSet presAssocID="{B1A3F9D5-1962-451B-89C5-7A58DAC023F7}" presName="vert2" presStyleCnt="0"/>
      <dgm:spPr/>
    </dgm:pt>
    <dgm:pt modelId="{CFC8ECBC-F85E-9245-A556-08612B423670}" type="pres">
      <dgm:prSet presAssocID="{B1A3F9D5-1962-451B-89C5-7A58DAC023F7}" presName="thinLine2b" presStyleLbl="callout" presStyleIdx="0" presStyleCnt="2"/>
      <dgm:spPr/>
    </dgm:pt>
    <dgm:pt modelId="{3A26D892-2867-834D-AB4B-3A160AB709FF}" type="pres">
      <dgm:prSet presAssocID="{B1A3F9D5-1962-451B-89C5-7A58DAC023F7}" presName="vertSpace2b" presStyleCnt="0"/>
      <dgm:spPr/>
    </dgm:pt>
    <dgm:pt modelId="{7DEBDD51-8ED5-C24B-9960-321BA8438B86}" type="pres">
      <dgm:prSet presAssocID="{F800D8CB-5348-49C9-87E3-3958EA7D0181}" presName="horz2" presStyleCnt="0"/>
      <dgm:spPr/>
    </dgm:pt>
    <dgm:pt modelId="{6E83EF45-1ED1-AD46-9617-B123F6C55499}" type="pres">
      <dgm:prSet presAssocID="{F800D8CB-5348-49C9-87E3-3958EA7D0181}" presName="horzSpace2" presStyleCnt="0"/>
      <dgm:spPr/>
    </dgm:pt>
    <dgm:pt modelId="{DD056FE8-AD54-8A44-831D-826F5F2C7BCB}" type="pres">
      <dgm:prSet presAssocID="{F800D8CB-5348-49C9-87E3-3958EA7D0181}" presName="tx2" presStyleLbl="revTx" presStyleIdx="2" presStyleCnt="3"/>
      <dgm:spPr/>
    </dgm:pt>
    <dgm:pt modelId="{9C74ECC5-FBB7-4C4E-A307-839FCDA747C6}" type="pres">
      <dgm:prSet presAssocID="{F800D8CB-5348-49C9-87E3-3958EA7D0181}" presName="vert2" presStyleCnt="0"/>
      <dgm:spPr/>
    </dgm:pt>
    <dgm:pt modelId="{64EC9D15-F93B-4343-A188-5F111365AF33}" type="pres">
      <dgm:prSet presAssocID="{F800D8CB-5348-49C9-87E3-3958EA7D0181}" presName="thinLine2b" presStyleLbl="callout" presStyleIdx="1" presStyleCnt="2"/>
      <dgm:spPr/>
    </dgm:pt>
    <dgm:pt modelId="{C193BAA9-0637-D047-8055-06DF4234F9B2}" type="pres">
      <dgm:prSet presAssocID="{F800D8CB-5348-49C9-87E3-3958EA7D0181}" presName="vertSpace2b" presStyleCnt="0"/>
      <dgm:spPr/>
    </dgm:pt>
  </dgm:ptLst>
  <dgm:cxnLst>
    <dgm:cxn modelId="{3586213C-66F1-42EF-BD38-DE283CAB94AF}" srcId="{9476280F-A689-4E9D-B367-1C33820C43DF}" destId="{B1A3F9D5-1962-451B-89C5-7A58DAC023F7}" srcOrd="0" destOrd="0" parTransId="{29DFB456-932A-4660-9D99-87AA6713FF71}" sibTransId="{2B5A531D-82D3-4084-ACEC-411F705E0F5D}"/>
    <dgm:cxn modelId="{1E87D385-3F39-5646-8786-D322B4463FAA}" type="presOf" srcId="{B1A3F9D5-1962-451B-89C5-7A58DAC023F7}" destId="{3CCFBDF1-E8E5-3345-A378-C0EA9CC925C7}" srcOrd="0" destOrd="0" presId="urn:microsoft.com/office/officeart/2008/layout/LinedList"/>
    <dgm:cxn modelId="{A3A20CA8-E55D-6849-98B1-5D7F9CA7E358}" type="presOf" srcId="{9476280F-A689-4E9D-B367-1C33820C43DF}" destId="{4F47FCE9-0F7F-9546-86CD-D72828B08744}" srcOrd="0" destOrd="0" presId="urn:microsoft.com/office/officeart/2008/layout/LinedList"/>
    <dgm:cxn modelId="{DAD0E2BD-AC45-47D6-9C66-6BA552DD9559}" srcId="{347B1577-0962-4CE3-958D-A7CC4A3810BF}" destId="{9476280F-A689-4E9D-B367-1C33820C43DF}" srcOrd="0" destOrd="0" parTransId="{26F937CA-D13F-4E11-815E-EDD4BA6B8DED}" sibTransId="{CEAF5D85-B15B-4BCA-87F9-7789F72D20EF}"/>
    <dgm:cxn modelId="{1F94F4C2-B854-4C40-9885-D44CBDDBC062}" type="presOf" srcId="{347B1577-0962-4CE3-958D-A7CC4A3810BF}" destId="{78450603-B76A-BE4F-A272-230565EB2284}" srcOrd="0" destOrd="0" presId="urn:microsoft.com/office/officeart/2008/layout/LinedList"/>
    <dgm:cxn modelId="{EB19E8C9-A510-466A-BBB6-220659EE842F}" srcId="{9476280F-A689-4E9D-B367-1C33820C43DF}" destId="{F800D8CB-5348-49C9-87E3-3958EA7D0181}" srcOrd="1" destOrd="0" parTransId="{67E38D3C-CF77-474E-8E4F-93A6EA31DF49}" sibTransId="{A289CFA3-F4F7-4274-B417-1A2CC8D9E9C0}"/>
    <dgm:cxn modelId="{02EBB0EC-CD2E-9B4F-B463-633D76D99D01}" type="presOf" srcId="{F800D8CB-5348-49C9-87E3-3958EA7D0181}" destId="{DD056FE8-AD54-8A44-831D-826F5F2C7BCB}" srcOrd="0" destOrd="0" presId="urn:microsoft.com/office/officeart/2008/layout/LinedList"/>
    <dgm:cxn modelId="{B65949DE-00D5-4A40-8DEE-0196A6CE8AE6}" type="presParOf" srcId="{78450603-B76A-BE4F-A272-230565EB2284}" destId="{5CC088AD-00F3-604F-B193-844FB9BE26BD}" srcOrd="0" destOrd="0" presId="urn:microsoft.com/office/officeart/2008/layout/LinedList"/>
    <dgm:cxn modelId="{A3B1C41C-DD4A-1E45-9C06-D5310028257C}" type="presParOf" srcId="{78450603-B76A-BE4F-A272-230565EB2284}" destId="{605A1870-A2BD-394F-A10E-84E7EF5CD7BD}" srcOrd="1" destOrd="0" presId="urn:microsoft.com/office/officeart/2008/layout/LinedList"/>
    <dgm:cxn modelId="{945F5946-6D7E-344C-871A-BFD064D716FF}" type="presParOf" srcId="{605A1870-A2BD-394F-A10E-84E7EF5CD7BD}" destId="{4F47FCE9-0F7F-9546-86CD-D72828B08744}" srcOrd="0" destOrd="0" presId="urn:microsoft.com/office/officeart/2008/layout/LinedList"/>
    <dgm:cxn modelId="{F15DF4E8-91E4-9448-8A43-82EB2D2BD3A1}" type="presParOf" srcId="{605A1870-A2BD-394F-A10E-84E7EF5CD7BD}" destId="{FFFA0C38-B7D9-C746-9D44-194D2301F9AA}" srcOrd="1" destOrd="0" presId="urn:microsoft.com/office/officeart/2008/layout/LinedList"/>
    <dgm:cxn modelId="{1D71F5F5-53A0-8B4E-B792-5153B5BAE19C}" type="presParOf" srcId="{FFFA0C38-B7D9-C746-9D44-194D2301F9AA}" destId="{1F1CCE3E-F3CD-5A4B-A4E8-180C6E4BB4B7}" srcOrd="0" destOrd="0" presId="urn:microsoft.com/office/officeart/2008/layout/LinedList"/>
    <dgm:cxn modelId="{709446FE-36BC-A644-B40E-E17B6AFCE89F}" type="presParOf" srcId="{FFFA0C38-B7D9-C746-9D44-194D2301F9AA}" destId="{6D02F7B9-0ABD-914A-9DC9-76D019878226}" srcOrd="1" destOrd="0" presId="urn:microsoft.com/office/officeart/2008/layout/LinedList"/>
    <dgm:cxn modelId="{80B4AE0C-0980-204B-B2EA-71A673E53BF5}" type="presParOf" srcId="{6D02F7B9-0ABD-914A-9DC9-76D019878226}" destId="{21AF7BFA-BDC6-4141-9145-AFCA86D1DA9E}" srcOrd="0" destOrd="0" presId="urn:microsoft.com/office/officeart/2008/layout/LinedList"/>
    <dgm:cxn modelId="{0FE7085B-F86B-7947-85F0-3C03DBB29462}" type="presParOf" srcId="{6D02F7B9-0ABD-914A-9DC9-76D019878226}" destId="{3CCFBDF1-E8E5-3345-A378-C0EA9CC925C7}" srcOrd="1" destOrd="0" presId="urn:microsoft.com/office/officeart/2008/layout/LinedList"/>
    <dgm:cxn modelId="{634F6966-0683-9C46-88CF-A6AB4C455163}" type="presParOf" srcId="{6D02F7B9-0ABD-914A-9DC9-76D019878226}" destId="{490F26F7-F354-AC43-99AA-B1CBDE8E9645}" srcOrd="2" destOrd="0" presId="urn:microsoft.com/office/officeart/2008/layout/LinedList"/>
    <dgm:cxn modelId="{AD7667E7-C941-6E41-B623-65D5F40E799F}" type="presParOf" srcId="{FFFA0C38-B7D9-C746-9D44-194D2301F9AA}" destId="{CFC8ECBC-F85E-9245-A556-08612B423670}" srcOrd="2" destOrd="0" presId="urn:microsoft.com/office/officeart/2008/layout/LinedList"/>
    <dgm:cxn modelId="{9EEE1885-2FA3-EE43-8760-2E717D2B6A16}" type="presParOf" srcId="{FFFA0C38-B7D9-C746-9D44-194D2301F9AA}" destId="{3A26D892-2867-834D-AB4B-3A160AB709FF}" srcOrd="3" destOrd="0" presId="urn:microsoft.com/office/officeart/2008/layout/LinedList"/>
    <dgm:cxn modelId="{CFA5B1C0-F815-7545-8190-02FB9FD1567D}" type="presParOf" srcId="{FFFA0C38-B7D9-C746-9D44-194D2301F9AA}" destId="{7DEBDD51-8ED5-C24B-9960-321BA8438B86}" srcOrd="4" destOrd="0" presId="urn:microsoft.com/office/officeart/2008/layout/LinedList"/>
    <dgm:cxn modelId="{C6A2771C-92BB-A04F-8F01-9563E28A6986}" type="presParOf" srcId="{7DEBDD51-8ED5-C24B-9960-321BA8438B86}" destId="{6E83EF45-1ED1-AD46-9617-B123F6C55499}" srcOrd="0" destOrd="0" presId="urn:microsoft.com/office/officeart/2008/layout/LinedList"/>
    <dgm:cxn modelId="{0CAFDFDA-478E-AA4F-9179-904AF3D1DE43}" type="presParOf" srcId="{7DEBDD51-8ED5-C24B-9960-321BA8438B86}" destId="{DD056FE8-AD54-8A44-831D-826F5F2C7BCB}" srcOrd="1" destOrd="0" presId="urn:microsoft.com/office/officeart/2008/layout/LinedList"/>
    <dgm:cxn modelId="{8E59A9CF-9D0A-0244-BF57-B6D3E2D287DC}" type="presParOf" srcId="{7DEBDD51-8ED5-C24B-9960-321BA8438B86}" destId="{9C74ECC5-FBB7-4C4E-A307-839FCDA747C6}" srcOrd="2" destOrd="0" presId="urn:microsoft.com/office/officeart/2008/layout/LinedList"/>
    <dgm:cxn modelId="{7DC6E370-CE60-074B-9B23-F6771E96ED86}" type="presParOf" srcId="{FFFA0C38-B7D9-C746-9D44-194D2301F9AA}" destId="{64EC9D15-F93B-4343-A188-5F111365AF33}" srcOrd="5" destOrd="0" presId="urn:microsoft.com/office/officeart/2008/layout/LinedList"/>
    <dgm:cxn modelId="{B0A1302D-983B-7F43-B1CF-2ADB396E2666}" type="presParOf" srcId="{FFFA0C38-B7D9-C746-9D44-194D2301F9AA}" destId="{C193BAA9-0637-D047-8055-06DF4234F9B2}" srcOrd="6"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547FF8-9BFB-465E-B019-09619B56EA14}" type="doc">
      <dgm:prSet loTypeId="urn:microsoft.com/office/officeart/2008/layout/LinedList" loCatId="list" qsTypeId="urn:microsoft.com/office/officeart/2005/8/quickstyle/simple5" qsCatId="simple" csTypeId="urn:microsoft.com/office/officeart/2005/8/colors/colorful1" csCatId="colorful"/>
      <dgm:spPr/>
      <dgm:t>
        <a:bodyPr/>
        <a:lstStyle/>
        <a:p>
          <a:endParaRPr lang="en-US"/>
        </a:p>
      </dgm:t>
    </dgm:pt>
    <dgm:pt modelId="{9752F878-EE41-417D-8554-9F1BB00D47BB}">
      <dgm:prSet/>
      <dgm:spPr/>
      <dgm:t>
        <a:bodyPr/>
        <a:lstStyle/>
        <a:p>
          <a:r>
            <a:rPr lang="en-US"/>
            <a:t>The premise of these theories is that different situations demand different kinds of leadership. </a:t>
          </a:r>
        </a:p>
      </dgm:t>
    </dgm:pt>
    <dgm:pt modelId="{EA9A0634-153E-435D-BCA3-2723BC76EE7E}" type="parTrans" cxnId="{CD3B26AE-1547-4058-BB83-1F54CDFD9AC4}">
      <dgm:prSet/>
      <dgm:spPr/>
      <dgm:t>
        <a:bodyPr/>
        <a:lstStyle/>
        <a:p>
          <a:endParaRPr lang="en-US"/>
        </a:p>
      </dgm:t>
    </dgm:pt>
    <dgm:pt modelId="{B3E5CC65-E9AD-480C-9CEF-30480F17FBB3}" type="sibTrans" cxnId="{CD3B26AE-1547-4058-BB83-1F54CDFD9AC4}">
      <dgm:prSet/>
      <dgm:spPr/>
      <dgm:t>
        <a:bodyPr/>
        <a:lstStyle/>
        <a:p>
          <a:endParaRPr lang="en-US"/>
        </a:p>
      </dgm:t>
    </dgm:pt>
    <dgm:pt modelId="{ABBCF5A9-96BB-4F76-AC48-AC7DC3F405D7}">
      <dgm:prSet/>
      <dgm:spPr/>
      <dgm:t>
        <a:bodyPr/>
        <a:lstStyle/>
        <a:p>
          <a:r>
            <a:rPr lang="en-US"/>
            <a:t>Serious examination of the situational role in leadership began in the late 1960s by Hersey and Blanchard (1969) and Reddin (1967).</a:t>
          </a:r>
        </a:p>
      </dgm:t>
    </dgm:pt>
    <dgm:pt modelId="{03B5B752-2345-47AC-A26C-032015A5B1FE}" type="parTrans" cxnId="{592BBE48-EE7D-43AB-B7E8-DB0FD323C330}">
      <dgm:prSet/>
      <dgm:spPr/>
      <dgm:t>
        <a:bodyPr/>
        <a:lstStyle/>
        <a:p>
          <a:endParaRPr lang="en-US"/>
        </a:p>
      </dgm:t>
    </dgm:pt>
    <dgm:pt modelId="{6FE53F4B-CE16-43C1-940A-F5F7ED5116D0}" type="sibTrans" cxnId="{592BBE48-EE7D-43AB-B7E8-DB0FD323C330}">
      <dgm:prSet/>
      <dgm:spPr/>
      <dgm:t>
        <a:bodyPr/>
        <a:lstStyle/>
        <a:p>
          <a:endParaRPr lang="en-US"/>
        </a:p>
      </dgm:t>
    </dgm:pt>
    <dgm:pt modelId="{87C5DD0B-8BE2-448B-84CB-A9848661BE9E}">
      <dgm:prSet/>
      <dgm:spPr/>
      <dgm:t>
        <a:bodyPr/>
        <a:lstStyle/>
        <a:p>
          <a:r>
            <a:rPr lang="en-US"/>
            <a:t>Situational approaches continued to be refined and revised from the 1970s through the 1990s (Vecchio, 1987). </a:t>
          </a:r>
        </a:p>
      </dgm:t>
    </dgm:pt>
    <dgm:pt modelId="{FD21D98C-7FCB-47A5-B467-C6EA1A6D6DB8}" type="parTrans" cxnId="{5619853F-05BF-464C-9531-1D0290F2D465}">
      <dgm:prSet/>
      <dgm:spPr/>
      <dgm:t>
        <a:bodyPr/>
        <a:lstStyle/>
        <a:p>
          <a:endParaRPr lang="en-US"/>
        </a:p>
      </dgm:t>
    </dgm:pt>
    <dgm:pt modelId="{4117AB92-9228-4281-85F7-6F0123976995}" type="sibTrans" cxnId="{5619853F-05BF-464C-9531-1D0290F2D465}">
      <dgm:prSet/>
      <dgm:spPr/>
      <dgm:t>
        <a:bodyPr/>
        <a:lstStyle/>
        <a:p>
          <a:endParaRPr lang="en-US"/>
        </a:p>
      </dgm:t>
    </dgm:pt>
    <dgm:pt modelId="{45B48014-71A0-4EB7-B7D4-59E0F06744AC}">
      <dgm:prSet/>
      <dgm:spPr/>
      <dgm:t>
        <a:bodyPr/>
        <a:lstStyle/>
        <a:p>
          <a:r>
            <a:rPr lang="en-US"/>
            <a:t>One of these, path–goal theory, examines how leaders use employee motivation to enhance performance and satisfaction. </a:t>
          </a:r>
        </a:p>
      </dgm:t>
    </dgm:pt>
    <dgm:pt modelId="{ADC4FCEF-5A82-497D-BFDF-D9B8FCF07AE6}" type="parTrans" cxnId="{782D848F-1764-407C-B0E6-25A2E55CD4E7}">
      <dgm:prSet/>
      <dgm:spPr/>
      <dgm:t>
        <a:bodyPr/>
        <a:lstStyle/>
        <a:p>
          <a:endParaRPr lang="en-US"/>
        </a:p>
      </dgm:t>
    </dgm:pt>
    <dgm:pt modelId="{A7584FCE-5599-4675-9C51-6538F5AD2A61}" type="sibTrans" cxnId="{782D848F-1764-407C-B0E6-25A2E55CD4E7}">
      <dgm:prSet/>
      <dgm:spPr/>
      <dgm:t>
        <a:bodyPr/>
        <a:lstStyle/>
        <a:p>
          <a:endParaRPr lang="en-US"/>
        </a:p>
      </dgm:t>
    </dgm:pt>
    <dgm:pt modelId="{EF104A45-1D5D-DF45-BCCA-CF3EE2AA5E3D}" type="pres">
      <dgm:prSet presAssocID="{E2547FF8-9BFB-465E-B019-09619B56EA14}" presName="vert0" presStyleCnt="0">
        <dgm:presLayoutVars>
          <dgm:dir/>
          <dgm:animOne val="branch"/>
          <dgm:animLvl val="lvl"/>
        </dgm:presLayoutVars>
      </dgm:prSet>
      <dgm:spPr/>
    </dgm:pt>
    <dgm:pt modelId="{3053835C-7B40-AE43-B32E-992D7948BD5C}" type="pres">
      <dgm:prSet presAssocID="{9752F878-EE41-417D-8554-9F1BB00D47BB}" presName="thickLine" presStyleLbl="alignNode1" presStyleIdx="0" presStyleCnt="4"/>
      <dgm:spPr/>
    </dgm:pt>
    <dgm:pt modelId="{1761DF20-148D-B84E-81EB-2A46745090FC}" type="pres">
      <dgm:prSet presAssocID="{9752F878-EE41-417D-8554-9F1BB00D47BB}" presName="horz1" presStyleCnt="0"/>
      <dgm:spPr/>
    </dgm:pt>
    <dgm:pt modelId="{575FE7F7-9983-334D-A158-C359241AED3E}" type="pres">
      <dgm:prSet presAssocID="{9752F878-EE41-417D-8554-9F1BB00D47BB}" presName="tx1" presStyleLbl="revTx" presStyleIdx="0" presStyleCnt="4"/>
      <dgm:spPr/>
    </dgm:pt>
    <dgm:pt modelId="{BEE5B25A-4DBC-9D4F-8388-959C3F2ABA40}" type="pres">
      <dgm:prSet presAssocID="{9752F878-EE41-417D-8554-9F1BB00D47BB}" presName="vert1" presStyleCnt="0"/>
      <dgm:spPr/>
    </dgm:pt>
    <dgm:pt modelId="{298254A6-784E-4040-A569-D1FAF8E2E6CC}" type="pres">
      <dgm:prSet presAssocID="{ABBCF5A9-96BB-4F76-AC48-AC7DC3F405D7}" presName="thickLine" presStyleLbl="alignNode1" presStyleIdx="1" presStyleCnt="4"/>
      <dgm:spPr/>
    </dgm:pt>
    <dgm:pt modelId="{16ADAABC-C7D3-8E40-98F6-06A207C319C6}" type="pres">
      <dgm:prSet presAssocID="{ABBCF5A9-96BB-4F76-AC48-AC7DC3F405D7}" presName="horz1" presStyleCnt="0"/>
      <dgm:spPr/>
    </dgm:pt>
    <dgm:pt modelId="{3B01D7DD-6369-1745-BC27-2B4C3DA939C1}" type="pres">
      <dgm:prSet presAssocID="{ABBCF5A9-96BB-4F76-AC48-AC7DC3F405D7}" presName="tx1" presStyleLbl="revTx" presStyleIdx="1" presStyleCnt="4"/>
      <dgm:spPr/>
    </dgm:pt>
    <dgm:pt modelId="{EEC60832-438C-FC48-9B42-4AD59A2EF25E}" type="pres">
      <dgm:prSet presAssocID="{ABBCF5A9-96BB-4F76-AC48-AC7DC3F405D7}" presName="vert1" presStyleCnt="0"/>
      <dgm:spPr/>
    </dgm:pt>
    <dgm:pt modelId="{2C6735EA-FCE0-A64B-AE0E-E7B4C73E2F77}" type="pres">
      <dgm:prSet presAssocID="{87C5DD0B-8BE2-448B-84CB-A9848661BE9E}" presName="thickLine" presStyleLbl="alignNode1" presStyleIdx="2" presStyleCnt="4"/>
      <dgm:spPr/>
    </dgm:pt>
    <dgm:pt modelId="{3728BAD4-4490-A546-A52A-67E6139ECA03}" type="pres">
      <dgm:prSet presAssocID="{87C5DD0B-8BE2-448B-84CB-A9848661BE9E}" presName="horz1" presStyleCnt="0"/>
      <dgm:spPr/>
    </dgm:pt>
    <dgm:pt modelId="{99E8E53C-FCFF-F24B-B0D4-AEB66B0A02A3}" type="pres">
      <dgm:prSet presAssocID="{87C5DD0B-8BE2-448B-84CB-A9848661BE9E}" presName="tx1" presStyleLbl="revTx" presStyleIdx="2" presStyleCnt="4"/>
      <dgm:spPr/>
    </dgm:pt>
    <dgm:pt modelId="{AFD1DD17-CB62-FE47-B75F-7E998CAFCAC8}" type="pres">
      <dgm:prSet presAssocID="{87C5DD0B-8BE2-448B-84CB-A9848661BE9E}" presName="vert1" presStyleCnt="0"/>
      <dgm:spPr/>
    </dgm:pt>
    <dgm:pt modelId="{7EADC6DE-C803-934E-AC42-FCDF3AA49533}" type="pres">
      <dgm:prSet presAssocID="{45B48014-71A0-4EB7-B7D4-59E0F06744AC}" presName="thickLine" presStyleLbl="alignNode1" presStyleIdx="3" presStyleCnt="4"/>
      <dgm:spPr/>
    </dgm:pt>
    <dgm:pt modelId="{7E382E09-63F5-EA48-B80A-469A1257334E}" type="pres">
      <dgm:prSet presAssocID="{45B48014-71A0-4EB7-B7D4-59E0F06744AC}" presName="horz1" presStyleCnt="0"/>
      <dgm:spPr/>
    </dgm:pt>
    <dgm:pt modelId="{6FEF1823-6AB7-CE43-90CB-2B7FC809D2B1}" type="pres">
      <dgm:prSet presAssocID="{45B48014-71A0-4EB7-B7D4-59E0F06744AC}" presName="tx1" presStyleLbl="revTx" presStyleIdx="3" presStyleCnt="4"/>
      <dgm:spPr/>
    </dgm:pt>
    <dgm:pt modelId="{368E4BF8-4E56-994B-961A-116EE0847394}" type="pres">
      <dgm:prSet presAssocID="{45B48014-71A0-4EB7-B7D4-59E0F06744AC}" presName="vert1" presStyleCnt="0"/>
      <dgm:spPr/>
    </dgm:pt>
  </dgm:ptLst>
  <dgm:cxnLst>
    <dgm:cxn modelId="{27F97718-D73E-C246-96DC-AB1C09E1C213}" type="presOf" srcId="{ABBCF5A9-96BB-4F76-AC48-AC7DC3F405D7}" destId="{3B01D7DD-6369-1745-BC27-2B4C3DA939C1}" srcOrd="0" destOrd="0" presId="urn:microsoft.com/office/officeart/2008/layout/LinedList"/>
    <dgm:cxn modelId="{554DE01B-3AF7-564A-AF5F-08193BB2B68B}" type="presOf" srcId="{45B48014-71A0-4EB7-B7D4-59E0F06744AC}" destId="{6FEF1823-6AB7-CE43-90CB-2B7FC809D2B1}" srcOrd="0" destOrd="0" presId="urn:microsoft.com/office/officeart/2008/layout/LinedList"/>
    <dgm:cxn modelId="{5619853F-05BF-464C-9531-1D0290F2D465}" srcId="{E2547FF8-9BFB-465E-B019-09619B56EA14}" destId="{87C5DD0B-8BE2-448B-84CB-A9848661BE9E}" srcOrd="2" destOrd="0" parTransId="{FD21D98C-7FCB-47A5-B467-C6EA1A6D6DB8}" sibTransId="{4117AB92-9228-4281-85F7-6F0123976995}"/>
    <dgm:cxn modelId="{5643D342-6DD9-2244-B3FE-D4F08E49A6C3}" type="presOf" srcId="{E2547FF8-9BFB-465E-B019-09619B56EA14}" destId="{EF104A45-1D5D-DF45-BCCA-CF3EE2AA5E3D}" srcOrd="0" destOrd="0" presId="urn:microsoft.com/office/officeart/2008/layout/LinedList"/>
    <dgm:cxn modelId="{592BBE48-EE7D-43AB-B7E8-DB0FD323C330}" srcId="{E2547FF8-9BFB-465E-B019-09619B56EA14}" destId="{ABBCF5A9-96BB-4F76-AC48-AC7DC3F405D7}" srcOrd="1" destOrd="0" parTransId="{03B5B752-2345-47AC-A26C-032015A5B1FE}" sibTransId="{6FE53F4B-CE16-43C1-940A-F5F7ED5116D0}"/>
    <dgm:cxn modelId="{88CB794E-1AF5-7342-AB0F-208722E6563C}" type="presOf" srcId="{9752F878-EE41-417D-8554-9F1BB00D47BB}" destId="{575FE7F7-9983-334D-A158-C359241AED3E}" srcOrd="0" destOrd="0" presId="urn:microsoft.com/office/officeart/2008/layout/LinedList"/>
    <dgm:cxn modelId="{782D848F-1764-407C-B0E6-25A2E55CD4E7}" srcId="{E2547FF8-9BFB-465E-B019-09619B56EA14}" destId="{45B48014-71A0-4EB7-B7D4-59E0F06744AC}" srcOrd="3" destOrd="0" parTransId="{ADC4FCEF-5A82-497D-BFDF-D9B8FCF07AE6}" sibTransId="{A7584FCE-5599-4675-9C51-6538F5AD2A61}"/>
    <dgm:cxn modelId="{93E750AD-9D76-0C41-91D9-E86D8C01E97E}" type="presOf" srcId="{87C5DD0B-8BE2-448B-84CB-A9848661BE9E}" destId="{99E8E53C-FCFF-F24B-B0D4-AEB66B0A02A3}" srcOrd="0" destOrd="0" presId="urn:microsoft.com/office/officeart/2008/layout/LinedList"/>
    <dgm:cxn modelId="{CD3B26AE-1547-4058-BB83-1F54CDFD9AC4}" srcId="{E2547FF8-9BFB-465E-B019-09619B56EA14}" destId="{9752F878-EE41-417D-8554-9F1BB00D47BB}" srcOrd="0" destOrd="0" parTransId="{EA9A0634-153E-435D-BCA3-2723BC76EE7E}" sibTransId="{B3E5CC65-E9AD-480C-9CEF-30480F17FBB3}"/>
    <dgm:cxn modelId="{34093066-4A0F-474A-A440-53BC9FC543C4}" type="presParOf" srcId="{EF104A45-1D5D-DF45-BCCA-CF3EE2AA5E3D}" destId="{3053835C-7B40-AE43-B32E-992D7948BD5C}" srcOrd="0" destOrd="0" presId="urn:microsoft.com/office/officeart/2008/layout/LinedList"/>
    <dgm:cxn modelId="{064BADCB-4D97-0144-933A-3421A57AB0AC}" type="presParOf" srcId="{EF104A45-1D5D-DF45-BCCA-CF3EE2AA5E3D}" destId="{1761DF20-148D-B84E-81EB-2A46745090FC}" srcOrd="1" destOrd="0" presId="urn:microsoft.com/office/officeart/2008/layout/LinedList"/>
    <dgm:cxn modelId="{9F65C581-0256-E047-9C64-41AEBDB2C367}" type="presParOf" srcId="{1761DF20-148D-B84E-81EB-2A46745090FC}" destId="{575FE7F7-9983-334D-A158-C359241AED3E}" srcOrd="0" destOrd="0" presId="urn:microsoft.com/office/officeart/2008/layout/LinedList"/>
    <dgm:cxn modelId="{4F71CB70-7C8E-0741-BD7E-31807E17B96C}" type="presParOf" srcId="{1761DF20-148D-B84E-81EB-2A46745090FC}" destId="{BEE5B25A-4DBC-9D4F-8388-959C3F2ABA40}" srcOrd="1" destOrd="0" presId="urn:microsoft.com/office/officeart/2008/layout/LinedList"/>
    <dgm:cxn modelId="{3399EE1F-8774-E34C-ABED-ED1E83AE490E}" type="presParOf" srcId="{EF104A45-1D5D-DF45-BCCA-CF3EE2AA5E3D}" destId="{298254A6-784E-4040-A569-D1FAF8E2E6CC}" srcOrd="2" destOrd="0" presId="urn:microsoft.com/office/officeart/2008/layout/LinedList"/>
    <dgm:cxn modelId="{7875AA52-9A8D-4640-AAD3-090279A612DE}" type="presParOf" srcId="{EF104A45-1D5D-DF45-BCCA-CF3EE2AA5E3D}" destId="{16ADAABC-C7D3-8E40-98F6-06A207C319C6}" srcOrd="3" destOrd="0" presId="urn:microsoft.com/office/officeart/2008/layout/LinedList"/>
    <dgm:cxn modelId="{E6AAD6C4-3B7D-6349-9553-1A812B91D846}" type="presParOf" srcId="{16ADAABC-C7D3-8E40-98F6-06A207C319C6}" destId="{3B01D7DD-6369-1745-BC27-2B4C3DA939C1}" srcOrd="0" destOrd="0" presId="urn:microsoft.com/office/officeart/2008/layout/LinedList"/>
    <dgm:cxn modelId="{3180F775-B6CD-3A47-8AAB-1A8866BC2F5C}" type="presParOf" srcId="{16ADAABC-C7D3-8E40-98F6-06A207C319C6}" destId="{EEC60832-438C-FC48-9B42-4AD59A2EF25E}" srcOrd="1" destOrd="0" presId="urn:microsoft.com/office/officeart/2008/layout/LinedList"/>
    <dgm:cxn modelId="{BA3FAD6B-3CBD-3B48-81D2-612B9D7A6487}" type="presParOf" srcId="{EF104A45-1D5D-DF45-BCCA-CF3EE2AA5E3D}" destId="{2C6735EA-FCE0-A64B-AE0E-E7B4C73E2F77}" srcOrd="4" destOrd="0" presId="urn:microsoft.com/office/officeart/2008/layout/LinedList"/>
    <dgm:cxn modelId="{8B28F5CF-4A0C-604C-9E4C-016230AC7E56}" type="presParOf" srcId="{EF104A45-1D5D-DF45-BCCA-CF3EE2AA5E3D}" destId="{3728BAD4-4490-A546-A52A-67E6139ECA03}" srcOrd="5" destOrd="0" presId="urn:microsoft.com/office/officeart/2008/layout/LinedList"/>
    <dgm:cxn modelId="{F9C98064-26CB-0849-B2FE-CFB763FEAC37}" type="presParOf" srcId="{3728BAD4-4490-A546-A52A-67E6139ECA03}" destId="{99E8E53C-FCFF-F24B-B0D4-AEB66B0A02A3}" srcOrd="0" destOrd="0" presId="urn:microsoft.com/office/officeart/2008/layout/LinedList"/>
    <dgm:cxn modelId="{470BB2E7-5A03-BC4E-80E3-AEC6C730128A}" type="presParOf" srcId="{3728BAD4-4490-A546-A52A-67E6139ECA03}" destId="{AFD1DD17-CB62-FE47-B75F-7E998CAFCAC8}" srcOrd="1" destOrd="0" presId="urn:microsoft.com/office/officeart/2008/layout/LinedList"/>
    <dgm:cxn modelId="{566C15B3-0E1A-B14B-92D5-6E0AEBC50DC8}" type="presParOf" srcId="{EF104A45-1D5D-DF45-BCCA-CF3EE2AA5E3D}" destId="{7EADC6DE-C803-934E-AC42-FCDF3AA49533}" srcOrd="6" destOrd="0" presId="urn:microsoft.com/office/officeart/2008/layout/LinedList"/>
    <dgm:cxn modelId="{B9A24BF1-453E-704A-AA2F-263DDD08BD3A}" type="presParOf" srcId="{EF104A45-1D5D-DF45-BCCA-CF3EE2AA5E3D}" destId="{7E382E09-63F5-EA48-B80A-469A1257334E}" srcOrd="7" destOrd="0" presId="urn:microsoft.com/office/officeart/2008/layout/LinedList"/>
    <dgm:cxn modelId="{6956E3DE-6133-6147-B693-3B4A682C1CE4}" type="presParOf" srcId="{7E382E09-63F5-EA48-B80A-469A1257334E}" destId="{6FEF1823-6AB7-CE43-90CB-2B7FC809D2B1}" srcOrd="0" destOrd="0" presId="urn:microsoft.com/office/officeart/2008/layout/LinedList"/>
    <dgm:cxn modelId="{EF5630EF-4138-5949-803E-8F0005473406}" type="presParOf" srcId="{7E382E09-63F5-EA48-B80A-469A1257334E}" destId="{368E4BF8-4E56-994B-961A-116EE084739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FC3AD2-ADB5-4E05-A691-73656DE35CA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4040D79-3BFD-41CC-9EAE-08928A561A0F}">
      <dgm:prSet/>
      <dgm:spPr/>
      <dgm:t>
        <a:bodyPr/>
        <a:lstStyle/>
        <a:p>
          <a:r>
            <a:rPr lang="en-US"/>
            <a:t>When these approaches began appearing in the mid-1980s—three decades ago—they were, and continue to be, called “new leadership” approaches (Bryman, 1992). </a:t>
          </a:r>
        </a:p>
      </dgm:t>
    </dgm:pt>
    <dgm:pt modelId="{833423DB-B694-48C6-B835-E4659234DAEC}" type="parTrans" cxnId="{534477CA-8F11-46BF-88A7-565F2EC73357}">
      <dgm:prSet/>
      <dgm:spPr/>
      <dgm:t>
        <a:bodyPr/>
        <a:lstStyle/>
        <a:p>
          <a:endParaRPr lang="en-US"/>
        </a:p>
      </dgm:t>
    </dgm:pt>
    <dgm:pt modelId="{829459B6-B73B-4AC1-A299-41585C3A72E1}" type="sibTrans" cxnId="{534477CA-8F11-46BF-88A7-565F2EC73357}">
      <dgm:prSet/>
      <dgm:spPr/>
      <dgm:t>
        <a:bodyPr/>
        <a:lstStyle/>
        <a:p>
          <a:endParaRPr lang="en-US"/>
        </a:p>
      </dgm:t>
    </dgm:pt>
    <dgm:pt modelId="{0AF8DA50-A4DD-49E7-A915-16AA79D1224B}">
      <dgm:prSet/>
      <dgm:spPr/>
      <dgm:t>
        <a:bodyPr/>
        <a:lstStyle/>
        <a:p>
          <a:r>
            <a:rPr lang="en-US"/>
            <a:t>Beginning with the work of Bass (1985, 1990), leadership studies generated visionary or charismatic leadership theories. </a:t>
          </a:r>
        </a:p>
      </dgm:t>
    </dgm:pt>
    <dgm:pt modelId="{27B3E8CD-75F6-4F50-8599-C5EF647AA705}" type="parTrans" cxnId="{0D393491-CBD5-4BF9-8F54-383133DF4795}">
      <dgm:prSet/>
      <dgm:spPr/>
      <dgm:t>
        <a:bodyPr/>
        <a:lstStyle/>
        <a:p>
          <a:endParaRPr lang="en-US"/>
        </a:p>
      </dgm:t>
    </dgm:pt>
    <dgm:pt modelId="{6FB84460-C1D0-4977-A3B9-738BB1D83D3D}" type="sibTrans" cxnId="{0D393491-CBD5-4BF9-8F54-383133DF4795}">
      <dgm:prSet/>
      <dgm:spPr/>
      <dgm:t>
        <a:bodyPr/>
        <a:lstStyle/>
        <a:p>
          <a:endParaRPr lang="en-US"/>
        </a:p>
      </dgm:t>
    </dgm:pt>
    <dgm:pt modelId="{245BCF30-A2B6-4D8E-A311-1CA7C9E4D94E}">
      <dgm:prSet/>
      <dgm:spPr/>
      <dgm:t>
        <a:bodyPr/>
        <a:lstStyle/>
        <a:p>
          <a:r>
            <a:rPr lang="en-US"/>
            <a:t>From these approaches developed transformational leadership theory, which describes leadership as a process that changes people and organizations.</a:t>
          </a:r>
        </a:p>
      </dgm:t>
    </dgm:pt>
    <dgm:pt modelId="{3452EB8D-B862-4602-8516-EC9AEC961B7C}" type="parTrans" cxnId="{5BCB4DC4-D8CE-4A92-B1B8-946D6B12E2DB}">
      <dgm:prSet/>
      <dgm:spPr/>
      <dgm:t>
        <a:bodyPr/>
        <a:lstStyle/>
        <a:p>
          <a:endParaRPr lang="en-US"/>
        </a:p>
      </dgm:t>
    </dgm:pt>
    <dgm:pt modelId="{54B255C7-A996-486D-9129-4834FE3EB45A}" type="sibTrans" cxnId="{5BCB4DC4-D8CE-4A92-B1B8-946D6B12E2DB}">
      <dgm:prSet/>
      <dgm:spPr/>
      <dgm:t>
        <a:bodyPr/>
        <a:lstStyle/>
        <a:p>
          <a:endParaRPr lang="en-US"/>
        </a:p>
      </dgm:t>
    </dgm:pt>
    <dgm:pt modelId="{81F65262-DD24-A241-87D9-ABA65E0DD3F1}" type="pres">
      <dgm:prSet presAssocID="{D6FC3AD2-ADB5-4E05-A691-73656DE35CA4}" presName="linear" presStyleCnt="0">
        <dgm:presLayoutVars>
          <dgm:animLvl val="lvl"/>
          <dgm:resizeHandles val="exact"/>
        </dgm:presLayoutVars>
      </dgm:prSet>
      <dgm:spPr/>
    </dgm:pt>
    <dgm:pt modelId="{66910E36-B977-4D4A-970D-E7829F128DD5}" type="pres">
      <dgm:prSet presAssocID="{54040D79-3BFD-41CC-9EAE-08928A561A0F}" presName="parentText" presStyleLbl="node1" presStyleIdx="0" presStyleCnt="3">
        <dgm:presLayoutVars>
          <dgm:chMax val="0"/>
          <dgm:bulletEnabled val="1"/>
        </dgm:presLayoutVars>
      </dgm:prSet>
      <dgm:spPr/>
    </dgm:pt>
    <dgm:pt modelId="{889911BF-A9CC-E84D-86A4-51A73E44A0AF}" type="pres">
      <dgm:prSet presAssocID="{829459B6-B73B-4AC1-A299-41585C3A72E1}" presName="spacer" presStyleCnt="0"/>
      <dgm:spPr/>
    </dgm:pt>
    <dgm:pt modelId="{65AA2783-AE24-544E-B806-EA03C3A12880}" type="pres">
      <dgm:prSet presAssocID="{0AF8DA50-A4DD-49E7-A915-16AA79D1224B}" presName="parentText" presStyleLbl="node1" presStyleIdx="1" presStyleCnt="3">
        <dgm:presLayoutVars>
          <dgm:chMax val="0"/>
          <dgm:bulletEnabled val="1"/>
        </dgm:presLayoutVars>
      </dgm:prSet>
      <dgm:spPr/>
    </dgm:pt>
    <dgm:pt modelId="{116AF6A7-3853-494E-9FB0-7752C2697F98}" type="pres">
      <dgm:prSet presAssocID="{6FB84460-C1D0-4977-A3B9-738BB1D83D3D}" presName="spacer" presStyleCnt="0"/>
      <dgm:spPr/>
    </dgm:pt>
    <dgm:pt modelId="{E816588B-B99C-4445-8AF4-20C66C3BA391}" type="pres">
      <dgm:prSet presAssocID="{245BCF30-A2B6-4D8E-A311-1CA7C9E4D94E}" presName="parentText" presStyleLbl="node1" presStyleIdx="2" presStyleCnt="3">
        <dgm:presLayoutVars>
          <dgm:chMax val="0"/>
          <dgm:bulletEnabled val="1"/>
        </dgm:presLayoutVars>
      </dgm:prSet>
      <dgm:spPr/>
    </dgm:pt>
  </dgm:ptLst>
  <dgm:cxnLst>
    <dgm:cxn modelId="{230F5004-5E1C-754B-B069-3380AA90E1B6}" type="presOf" srcId="{245BCF30-A2B6-4D8E-A311-1CA7C9E4D94E}" destId="{E816588B-B99C-4445-8AF4-20C66C3BA391}" srcOrd="0" destOrd="0" presId="urn:microsoft.com/office/officeart/2005/8/layout/vList2"/>
    <dgm:cxn modelId="{0D393491-CBD5-4BF9-8F54-383133DF4795}" srcId="{D6FC3AD2-ADB5-4E05-A691-73656DE35CA4}" destId="{0AF8DA50-A4DD-49E7-A915-16AA79D1224B}" srcOrd="1" destOrd="0" parTransId="{27B3E8CD-75F6-4F50-8599-C5EF647AA705}" sibTransId="{6FB84460-C1D0-4977-A3B9-738BB1D83D3D}"/>
    <dgm:cxn modelId="{474BC29B-07FB-3640-8C48-C39D91223609}" type="presOf" srcId="{0AF8DA50-A4DD-49E7-A915-16AA79D1224B}" destId="{65AA2783-AE24-544E-B806-EA03C3A12880}" srcOrd="0" destOrd="0" presId="urn:microsoft.com/office/officeart/2005/8/layout/vList2"/>
    <dgm:cxn modelId="{5BCB4DC4-D8CE-4A92-B1B8-946D6B12E2DB}" srcId="{D6FC3AD2-ADB5-4E05-A691-73656DE35CA4}" destId="{245BCF30-A2B6-4D8E-A311-1CA7C9E4D94E}" srcOrd="2" destOrd="0" parTransId="{3452EB8D-B862-4602-8516-EC9AEC961B7C}" sibTransId="{54B255C7-A996-486D-9129-4834FE3EB45A}"/>
    <dgm:cxn modelId="{534477CA-8F11-46BF-88A7-565F2EC73357}" srcId="{D6FC3AD2-ADB5-4E05-A691-73656DE35CA4}" destId="{54040D79-3BFD-41CC-9EAE-08928A561A0F}" srcOrd="0" destOrd="0" parTransId="{833423DB-B694-48C6-B835-E4659234DAEC}" sibTransId="{829459B6-B73B-4AC1-A299-41585C3A72E1}"/>
    <dgm:cxn modelId="{759B65DF-4DE5-E348-960B-15B5B17B649F}" type="presOf" srcId="{54040D79-3BFD-41CC-9EAE-08928A561A0F}" destId="{66910E36-B977-4D4A-970D-E7829F128DD5}" srcOrd="0" destOrd="0" presId="urn:microsoft.com/office/officeart/2005/8/layout/vList2"/>
    <dgm:cxn modelId="{E93730EC-544B-BD48-AC06-02BD10B10969}" type="presOf" srcId="{D6FC3AD2-ADB5-4E05-A691-73656DE35CA4}" destId="{81F65262-DD24-A241-87D9-ABA65E0DD3F1}" srcOrd="0" destOrd="0" presId="urn:microsoft.com/office/officeart/2005/8/layout/vList2"/>
    <dgm:cxn modelId="{A08877C6-10FA-314D-8F5B-A162FA3E4838}" type="presParOf" srcId="{81F65262-DD24-A241-87D9-ABA65E0DD3F1}" destId="{66910E36-B977-4D4A-970D-E7829F128DD5}" srcOrd="0" destOrd="0" presId="urn:microsoft.com/office/officeart/2005/8/layout/vList2"/>
    <dgm:cxn modelId="{E57F3CC0-4ED9-FF4F-96C5-D6C4AEAD0B21}" type="presParOf" srcId="{81F65262-DD24-A241-87D9-ABA65E0DD3F1}" destId="{889911BF-A9CC-E84D-86A4-51A73E44A0AF}" srcOrd="1" destOrd="0" presId="urn:microsoft.com/office/officeart/2005/8/layout/vList2"/>
    <dgm:cxn modelId="{F1B0C2C3-EA41-234E-A16D-BE9FA58CD7BE}" type="presParOf" srcId="{81F65262-DD24-A241-87D9-ABA65E0DD3F1}" destId="{65AA2783-AE24-544E-B806-EA03C3A12880}" srcOrd="2" destOrd="0" presId="urn:microsoft.com/office/officeart/2005/8/layout/vList2"/>
    <dgm:cxn modelId="{B653D74C-5C6C-1C4F-97DB-71BB890FFEE7}" type="presParOf" srcId="{81F65262-DD24-A241-87D9-ABA65E0DD3F1}" destId="{116AF6A7-3853-494E-9FB0-7752C2697F98}" srcOrd="3" destOrd="0" presId="urn:microsoft.com/office/officeart/2005/8/layout/vList2"/>
    <dgm:cxn modelId="{ECAD126E-364A-0348-B7D3-71CD9794CA45}" type="presParOf" srcId="{81F65262-DD24-A241-87D9-ABA65E0DD3F1}" destId="{E816588B-B99C-4445-8AF4-20C66C3BA39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812209-6980-479E-8799-A5244142E36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816BD33-BF97-4ED6-B162-08CF03B0CF59}">
      <dgm:prSet/>
      <dgm:spPr/>
      <dgm:t>
        <a:bodyPr/>
        <a:lstStyle/>
        <a:p>
          <a:r>
            <a:rPr lang="en-US"/>
            <a:t>A diverse range of approaches to leadership is emerging during the 21st century:</a:t>
          </a:r>
        </a:p>
      </dgm:t>
    </dgm:pt>
    <dgm:pt modelId="{02C065F3-E1A2-49D3-A5EB-ACAADDF8157B}" type="parTrans" cxnId="{6259F55C-CBB5-478B-AF10-1562D69D96CA}">
      <dgm:prSet/>
      <dgm:spPr/>
      <dgm:t>
        <a:bodyPr/>
        <a:lstStyle/>
        <a:p>
          <a:endParaRPr lang="en-US"/>
        </a:p>
      </dgm:t>
    </dgm:pt>
    <dgm:pt modelId="{0BC1EFAF-5601-4ECB-BBFF-9D430A8A06C7}" type="sibTrans" cxnId="{6259F55C-CBB5-478B-AF10-1562D69D96CA}">
      <dgm:prSet/>
      <dgm:spPr/>
      <dgm:t>
        <a:bodyPr/>
        <a:lstStyle/>
        <a:p>
          <a:endParaRPr lang="en-US"/>
        </a:p>
      </dgm:t>
    </dgm:pt>
    <dgm:pt modelId="{C6E1842D-4750-4123-AC19-C17EF6C62187}">
      <dgm:prSet/>
      <dgm:spPr/>
      <dgm:t>
        <a:bodyPr/>
        <a:lstStyle/>
        <a:p>
          <a:r>
            <a:rPr lang="en-US"/>
            <a:t>Adaptive leadership examines how leaders help people address problems, face challenges, and adapt to change. </a:t>
          </a:r>
        </a:p>
      </dgm:t>
    </dgm:pt>
    <dgm:pt modelId="{7789BCE2-6070-40EE-AA30-C77FC22691DF}" type="parTrans" cxnId="{6956E6A2-411E-4BFC-91C0-B06290B389FA}">
      <dgm:prSet/>
      <dgm:spPr/>
      <dgm:t>
        <a:bodyPr/>
        <a:lstStyle/>
        <a:p>
          <a:endParaRPr lang="en-US"/>
        </a:p>
      </dgm:t>
    </dgm:pt>
    <dgm:pt modelId="{49767907-C4F0-4A34-8EE6-56B0B52DC320}" type="sibTrans" cxnId="{6956E6A2-411E-4BFC-91C0-B06290B389FA}">
      <dgm:prSet/>
      <dgm:spPr/>
      <dgm:t>
        <a:bodyPr/>
        <a:lstStyle/>
        <a:p>
          <a:endParaRPr lang="en-US"/>
        </a:p>
      </dgm:t>
    </dgm:pt>
    <dgm:pt modelId="{D89860AE-65D4-43FA-BE8B-942D52649641}">
      <dgm:prSet/>
      <dgm:spPr/>
      <dgm:t>
        <a:bodyPr/>
        <a:lstStyle/>
        <a:p>
          <a:r>
            <a:rPr lang="en-US"/>
            <a:t>Adaptive leadership stresses that the leaders don’t solve the problems but, rather, encourage others to do the problem solving and adapt to change.</a:t>
          </a:r>
        </a:p>
      </dgm:t>
    </dgm:pt>
    <dgm:pt modelId="{88141734-CEE5-4049-AA8C-3BC6CBA29BFB}" type="parTrans" cxnId="{10256A47-75CB-4F78-B1A2-9994877D5E76}">
      <dgm:prSet/>
      <dgm:spPr/>
      <dgm:t>
        <a:bodyPr/>
        <a:lstStyle/>
        <a:p>
          <a:endParaRPr lang="en-US"/>
        </a:p>
      </dgm:t>
    </dgm:pt>
    <dgm:pt modelId="{F6B6A274-6B25-4C10-95D8-830641C9F84C}" type="sibTrans" cxnId="{10256A47-75CB-4F78-B1A2-9994877D5E76}">
      <dgm:prSet/>
      <dgm:spPr/>
      <dgm:t>
        <a:bodyPr/>
        <a:lstStyle/>
        <a:p>
          <a:endParaRPr lang="en-US"/>
        </a:p>
      </dgm:t>
    </dgm:pt>
    <dgm:pt modelId="{73CEC1E2-428D-464D-AA0F-C25E56E8CD54}">
      <dgm:prSet/>
      <dgm:spPr/>
      <dgm:t>
        <a:bodyPr/>
        <a:lstStyle/>
        <a:p>
          <a:r>
            <a:rPr lang="en-US"/>
            <a:t>Authentic leadership is an approach that looks at the authenticity of leaders and their leadership and is currently enjoying strong interest.</a:t>
          </a:r>
        </a:p>
      </dgm:t>
    </dgm:pt>
    <dgm:pt modelId="{066E5004-A934-4589-87F6-32786B0AC168}" type="parTrans" cxnId="{EB0B4CCE-B4F7-42C3-812A-97904798AA34}">
      <dgm:prSet/>
      <dgm:spPr/>
      <dgm:t>
        <a:bodyPr/>
        <a:lstStyle/>
        <a:p>
          <a:endParaRPr lang="en-US"/>
        </a:p>
      </dgm:t>
    </dgm:pt>
    <dgm:pt modelId="{1C36BF80-036B-42E1-B4FA-5F2D47B024C2}" type="sibTrans" cxnId="{EB0B4CCE-B4F7-42C3-812A-97904798AA34}">
      <dgm:prSet/>
      <dgm:spPr/>
      <dgm:t>
        <a:bodyPr/>
        <a:lstStyle/>
        <a:p>
          <a:endParaRPr lang="en-US"/>
        </a:p>
      </dgm:t>
    </dgm:pt>
    <dgm:pt modelId="{B97FD80C-D1F8-42F7-A689-7254D9A39E36}">
      <dgm:prSet/>
      <dgm:spPr/>
      <dgm:t>
        <a:bodyPr/>
        <a:lstStyle/>
        <a:p>
          <a:r>
            <a:rPr lang="en-US"/>
            <a:t>Spiritual leadership considers how leaders use values, a sense of “calling,” and membership to motivate followers.</a:t>
          </a:r>
        </a:p>
      </dgm:t>
    </dgm:pt>
    <dgm:pt modelId="{85FD9F8D-00C2-4965-BFD9-85DA7294DD97}" type="parTrans" cxnId="{41D90CED-24A6-4A08-9688-8DFECD5C91EF}">
      <dgm:prSet/>
      <dgm:spPr/>
      <dgm:t>
        <a:bodyPr/>
        <a:lstStyle/>
        <a:p>
          <a:endParaRPr lang="en-US"/>
        </a:p>
      </dgm:t>
    </dgm:pt>
    <dgm:pt modelId="{7A45F1CF-C300-4BE4-83F5-43044F5EC425}" type="sibTrans" cxnId="{41D90CED-24A6-4A08-9688-8DFECD5C91EF}">
      <dgm:prSet/>
      <dgm:spPr/>
      <dgm:t>
        <a:bodyPr/>
        <a:lstStyle/>
        <a:p>
          <a:endParaRPr lang="en-US"/>
        </a:p>
      </dgm:t>
    </dgm:pt>
    <dgm:pt modelId="{48779666-9F5C-9A45-81AC-58EBBE42FAF6}" type="pres">
      <dgm:prSet presAssocID="{B9812209-6980-479E-8799-A5244142E365}" presName="linear" presStyleCnt="0">
        <dgm:presLayoutVars>
          <dgm:animLvl val="lvl"/>
          <dgm:resizeHandles val="exact"/>
        </dgm:presLayoutVars>
      </dgm:prSet>
      <dgm:spPr/>
    </dgm:pt>
    <dgm:pt modelId="{7699A018-B83B-D34D-BC12-32EEEFBE3A6A}" type="pres">
      <dgm:prSet presAssocID="{C816BD33-BF97-4ED6-B162-08CF03B0CF59}" presName="parentText" presStyleLbl="node1" presStyleIdx="0" presStyleCnt="5">
        <dgm:presLayoutVars>
          <dgm:chMax val="0"/>
          <dgm:bulletEnabled val="1"/>
        </dgm:presLayoutVars>
      </dgm:prSet>
      <dgm:spPr/>
    </dgm:pt>
    <dgm:pt modelId="{FD8CEBE6-3D7F-2C4C-978C-722447385B60}" type="pres">
      <dgm:prSet presAssocID="{0BC1EFAF-5601-4ECB-BBFF-9D430A8A06C7}" presName="spacer" presStyleCnt="0"/>
      <dgm:spPr/>
    </dgm:pt>
    <dgm:pt modelId="{EFEE7AED-3562-CC4F-A6E1-EAE256AFED95}" type="pres">
      <dgm:prSet presAssocID="{C6E1842D-4750-4123-AC19-C17EF6C62187}" presName="parentText" presStyleLbl="node1" presStyleIdx="1" presStyleCnt="5">
        <dgm:presLayoutVars>
          <dgm:chMax val="0"/>
          <dgm:bulletEnabled val="1"/>
        </dgm:presLayoutVars>
      </dgm:prSet>
      <dgm:spPr/>
    </dgm:pt>
    <dgm:pt modelId="{21713FBE-A349-D049-8C49-10A20F822918}" type="pres">
      <dgm:prSet presAssocID="{49767907-C4F0-4A34-8EE6-56B0B52DC320}" presName="spacer" presStyleCnt="0"/>
      <dgm:spPr/>
    </dgm:pt>
    <dgm:pt modelId="{DA75449E-C6E0-9842-9EAC-8E37929E4C1B}" type="pres">
      <dgm:prSet presAssocID="{D89860AE-65D4-43FA-BE8B-942D52649641}" presName="parentText" presStyleLbl="node1" presStyleIdx="2" presStyleCnt="5">
        <dgm:presLayoutVars>
          <dgm:chMax val="0"/>
          <dgm:bulletEnabled val="1"/>
        </dgm:presLayoutVars>
      </dgm:prSet>
      <dgm:spPr/>
    </dgm:pt>
    <dgm:pt modelId="{3DD32073-EC6A-0346-8002-CE5A5697B537}" type="pres">
      <dgm:prSet presAssocID="{F6B6A274-6B25-4C10-95D8-830641C9F84C}" presName="spacer" presStyleCnt="0"/>
      <dgm:spPr/>
    </dgm:pt>
    <dgm:pt modelId="{1DF976DE-6F02-F149-B3BB-8D79E2DD855E}" type="pres">
      <dgm:prSet presAssocID="{73CEC1E2-428D-464D-AA0F-C25E56E8CD54}" presName="parentText" presStyleLbl="node1" presStyleIdx="3" presStyleCnt="5">
        <dgm:presLayoutVars>
          <dgm:chMax val="0"/>
          <dgm:bulletEnabled val="1"/>
        </dgm:presLayoutVars>
      </dgm:prSet>
      <dgm:spPr/>
    </dgm:pt>
    <dgm:pt modelId="{B78C57CE-D304-0E49-AF20-4127E5DE3210}" type="pres">
      <dgm:prSet presAssocID="{1C36BF80-036B-42E1-B4FA-5F2D47B024C2}" presName="spacer" presStyleCnt="0"/>
      <dgm:spPr/>
    </dgm:pt>
    <dgm:pt modelId="{572F2FE7-3FBD-074E-A98C-FEF3809E3980}" type="pres">
      <dgm:prSet presAssocID="{B97FD80C-D1F8-42F7-A689-7254D9A39E36}" presName="parentText" presStyleLbl="node1" presStyleIdx="4" presStyleCnt="5">
        <dgm:presLayoutVars>
          <dgm:chMax val="0"/>
          <dgm:bulletEnabled val="1"/>
        </dgm:presLayoutVars>
      </dgm:prSet>
      <dgm:spPr/>
    </dgm:pt>
  </dgm:ptLst>
  <dgm:cxnLst>
    <dgm:cxn modelId="{9A315308-4376-EB4B-9B70-5AF28245DF69}" type="presOf" srcId="{B97FD80C-D1F8-42F7-A689-7254D9A39E36}" destId="{572F2FE7-3FBD-074E-A98C-FEF3809E3980}" srcOrd="0" destOrd="0" presId="urn:microsoft.com/office/officeart/2005/8/layout/vList2"/>
    <dgm:cxn modelId="{7AD8550D-FC3A-2449-86B9-0408D295AC21}" type="presOf" srcId="{B9812209-6980-479E-8799-A5244142E365}" destId="{48779666-9F5C-9A45-81AC-58EBBE42FAF6}" srcOrd="0" destOrd="0" presId="urn:microsoft.com/office/officeart/2005/8/layout/vList2"/>
    <dgm:cxn modelId="{10256A47-75CB-4F78-B1A2-9994877D5E76}" srcId="{B9812209-6980-479E-8799-A5244142E365}" destId="{D89860AE-65D4-43FA-BE8B-942D52649641}" srcOrd="2" destOrd="0" parTransId="{88141734-CEE5-4049-AA8C-3BC6CBA29BFB}" sibTransId="{F6B6A274-6B25-4C10-95D8-830641C9F84C}"/>
    <dgm:cxn modelId="{79087D5C-6DC5-234A-8427-C1BDD29D3240}" type="presOf" srcId="{C816BD33-BF97-4ED6-B162-08CF03B0CF59}" destId="{7699A018-B83B-D34D-BC12-32EEEFBE3A6A}" srcOrd="0" destOrd="0" presId="urn:microsoft.com/office/officeart/2005/8/layout/vList2"/>
    <dgm:cxn modelId="{6259F55C-CBB5-478B-AF10-1562D69D96CA}" srcId="{B9812209-6980-479E-8799-A5244142E365}" destId="{C816BD33-BF97-4ED6-B162-08CF03B0CF59}" srcOrd="0" destOrd="0" parTransId="{02C065F3-E1A2-49D3-A5EB-ACAADDF8157B}" sibTransId="{0BC1EFAF-5601-4ECB-BBFF-9D430A8A06C7}"/>
    <dgm:cxn modelId="{6956E6A2-411E-4BFC-91C0-B06290B389FA}" srcId="{B9812209-6980-479E-8799-A5244142E365}" destId="{C6E1842D-4750-4123-AC19-C17EF6C62187}" srcOrd="1" destOrd="0" parTransId="{7789BCE2-6070-40EE-AA30-C77FC22691DF}" sibTransId="{49767907-C4F0-4A34-8EE6-56B0B52DC320}"/>
    <dgm:cxn modelId="{2D41D5B6-04B9-0646-9C04-3ED1D4D1BB33}" type="presOf" srcId="{D89860AE-65D4-43FA-BE8B-942D52649641}" destId="{DA75449E-C6E0-9842-9EAC-8E37929E4C1B}" srcOrd="0" destOrd="0" presId="urn:microsoft.com/office/officeart/2005/8/layout/vList2"/>
    <dgm:cxn modelId="{92653DCD-2A35-2F47-9FE5-F418FC53876B}" type="presOf" srcId="{73CEC1E2-428D-464D-AA0F-C25E56E8CD54}" destId="{1DF976DE-6F02-F149-B3BB-8D79E2DD855E}" srcOrd="0" destOrd="0" presId="urn:microsoft.com/office/officeart/2005/8/layout/vList2"/>
    <dgm:cxn modelId="{EB0B4CCE-B4F7-42C3-812A-97904798AA34}" srcId="{B9812209-6980-479E-8799-A5244142E365}" destId="{73CEC1E2-428D-464D-AA0F-C25E56E8CD54}" srcOrd="3" destOrd="0" parTransId="{066E5004-A934-4589-87F6-32786B0AC168}" sibTransId="{1C36BF80-036B-42E1-B4FA-5F2D47B024C2}"/>
    <dgm:cxn modelId="{DC5B4BD4-B7DB-F645-B836-18F2BFD82F50}" type="presOf" srcId="{C6E1842D-4750-4123-AC19-C17EF6C62187}" destId="{EFEE7AED-3562-CC4F-A6E1-EAE256AFED95}" srcOrd="0" destOrd="0" presId="urn:microsoft.com/office/officeart/2005/8/layout/vList2"/>
    <dgm:cxn modelId="{41D90CED-24A6-4A08-9688-8DFECD5C91EF}" srcId="{B9812209-6980-479E-8799-A5244142E365}" destId="{B97FD80C-D1F8-42F7-A689-7254D9A39E36}" srcOrd="4" destOrd="0" parTransId="{85FD9F8D-00C2-4965-BFD9-85DA7294DD97}" sibTransId="{7A45F1CF-C300-4BE4-83F5-43044F5EC425}"/>
    <dgm:cxn modelId="{E61142C7-9FAF-A345-95C1-546A0043BCCA}" type="presParOf" srcId="{48779666-9F5C-9A45-81AC-58EBBE42FAF6}" destId="{7699A018-B83B-D34D-BC12-32EEEFBE3A6A}" srcOrd="0" destOrd="0" presId="urn:microsoft.com/office/officeart/2005/8/layout/vList2"/>
    <dgm:cxn modelId="{479F993C-FB03-B44C-869F-23A3D12DDE6E}" type="presParOf" srcId="{48779666-9F5C-9A45-81AC-58EBBE42FAF6}" destId="{FD8CEBE6-3D7F-2C4C-978C-722447385B60}" srcOrd="1" destOrd="0" presId="urn:microsoft.com/office/officeart/2005/8/layout/vList2"/>
    <dgm:cxn modelId="{C8416FC4-210F-034A-9D76-2F33F541D1A4}" type="presParOf" srcId="{48779666-9F5C-9A45-81AC-58EBBE42FAF6}" destId="{EFEE7AED-3562-CC4F-A6E1-EAE256AFED95}" srcOrd="2" destOrd="0" presId="urn:microsoft.com/office/officeart/2005/8/layout/vList2"/>
    <dgm:cxn modelId="{8D60989C-4B5C-D04D-8AC6-D8305E5A9593}" type="presParOf" srcId="{48779666-9F5C-9A45-81AC-58EBBE42FAF6}" destId="{21713FBE-A349-D049-8C49-10A20F822918}" srcOrd="3" destOrd="0" presId="urn:microsoft.com/office/officeart/2005/8/layout/vList2"/>
    <dgm:cxn modelId="{ACA8B5EC-733F-3D41-AE5F-1CAEB6FB67D1}" type="presParOf" srcId="{48779666-9F5C-9A45-81AC-58EBBE42FAF6}" destId="{DA75449E-C6E0-9842-9EAC-8E37929E4C1B}" srcOrd="4" destOrd="0" presId="urn:microsoft.com/office/officeart/2005/8/layout/vList2"/>
    <dgm:cxn modelId="{C107460C-617B-7E49-B182-C74C29F86DE8}" type="presParOf" srcId="{48779666-9F5C-9A45-81AC-58EBBE42FAF6}" destId="{3DD32073-EC6A-0346-8002-CE5A5697B537}" srcOrd="5" destOrd="0" presId="urn:microsoft.com/office/officeart/2005/8/layout/vList2"/>
    <dgm:cxn modelId="{B34B1DF9-E5C8-D64F-A821-0F7D31C45084}" type="presParOf" srcId="{48779666-9F5C-9A45-81AC-58EBBE42FAF6}" destId="{1DF976DE-6F02-F149-B3BB-8D79E2DD855E}" srcOrd="6" destOrd="0" presId="urn:microsoft.com/office/officeart/2005/8/layout/vList2"/>
    <dgm:cxn modelId="{7D9CC4CA-4F3E-F542-BB70-1B7CFEBE4979}" type="presParOf" srcId="{48779666-9F5C-9A45-81AC-58EBBE42FAF6}" destId="{B78C57CE-D304-0E49-AF20-4127E5DE3210}" srcOrd="7" destOrd="0" presId="urn:microsoft.com/office/officeart/2005/8/layout/vList2"/>
    <dgm:cxn modelId="{6685CFEE-2A23-4F46-9ABB-CBDA6EB8F961}" type="presParOf" srcId="{48779666-9F5C-9A45-81AC-58EBBE42FAF6}" destId="{572F2FE7-3FBD-074E-A98C-FEF3809E398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978957-2970-4C9F-9F84-C520DDE2F3A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A724060-009E-405A-B61C-5977346A8AB7}">
      <dgm:prSet/>
      <dgm:spPr/>
      <dgm:t>
        <a:bodyPr/>
        <a:lstStyle/>
        <a:p>
          <a:pPr>
            <a:lnSpc>
              <a:spcPct val="100000"/>
            </a:lnSpc>
          </a:pPr>
          <a:r>
            <a:rPr lang="en-US"/>
            <a:t>Leadership is a process whereby an individual influences a group of individuals to achieve a common goal.</a:t>
          </a:r>
        </a:p>
      </dgm:t>
    </dgm:pt>
    <dgm:pt modelId="{C5C6C65E-0A9E-460F-84BF-FB65F09600AC}" type="parTrans" cxnId="{F344FFEF-0BA0-426C-B83B-4AEB5C52D801}">
      <dgm:prSet/>
      <dgm:spPr/>
      <dgm:t>
        <a:bodyPr/>
        <a:lstStyle/>
        <a:p>
          <a:endParaRPr lang="en-US"/>
        </a:p>
      </dgm:t>
    </dgm:pt>
    <dgm:pt modelId="{FFB4E6C6-0237-411E-AA35-AC868FB16BB7}" type="sibTrans" cxnId="{F344FFEF-0BA0-426C-B83B-4AEB5C52D801}">
      <dgm:prSet/>
      <dgm:spPr/>
      <dgm:t>
        <a:bodyPr/>
        <a:lstStyle/>
        <a:p>
          <a:endParaRPr lang="en-US"/>
        </a:p>
      </dgm:t>
    </dgm:pt>
    <dgm:pt modelId="{F45DBD7A-CDEB-40A5-9C98-EED46FF7DF5D}">
      <dgm:prSet/>
      <dgm:spPr/>
      <dgm:t>
        <a:bodyPr/>
        <a:lstStyle/>
        <a:p>
          <a:pPr>
            <a:lnSpc>
              <a:spcPct val="100000"/>
            </a:lnSpc>
          </a:pPr>
          <a:r>
            <a:rPr lang="en-US"/>
            <a:t>Defining leadership as an influence process means that it is not a trait or an ability that resides in the leader, but rather an interactive event that occurs between the leader and the followers. </a:t>
          </a:r>
        </a:p>
      </dgm:t>
    </dgm:pt>
    <dgm:pt modelId="{FE98FBBE-2846-4033-AE1F-BBBF764696AC}" type="parTrans" cxnId="{A6373DF1-97F7-4180-B241-F217081B4BD8}">
      <dgm:prSet/>
      <dgm:spPr/>
      <dgm:t>
        <a:bodyPr/>
        <a:lstStyle/>
        <a:p>
          <a:endParaRPr lang="en-US"/>
        </a:p>
      </dgm:t>
    </dgm:pt>
    <dgm:pt modelId="{0F98B025-13F8-4FA9-9883-85CC93460987}" type="sibTrans" cxnId="{A6373DF1-97F7-4180-B241-F217081B4BD8}">
      <dgm:prSet/>
      <dgm:spPr/>
      <dgm:t>
        <a:bodyPr/>
        <a:lstStyle/>
        <a:p>
          <a:endParaRPr lang="en-US"/>
        </a:p>
      </dgm:t>
    </dgm:pt>
    <dgm:pt modelId="{36EF664E-695F-4454-A363-7FCD0D276D59}">
      <dgm:prSet/>
      <dgm:spPr/>
      <dgm:t>
        <a:bodyPr/>
        <a:lstStyle/>
        <a:p>
          <a:pPr>
            <a:lnSpc>
              <a:spcPct val="100000"/>
            </a:lnSpc>
          </a:pPr>
          <a:r>
            <a:rPr lang="en-US"/>
            <a:t>Influence is central to the process of leadership because leaders affect followers. </a:t>
          </a:r>
        </a:p>
      </dgm:t>
    </dgm:pt>
    <dgm:pt modelId="{E70B6630-CD5F-494A-928B-617ABDCFF724}" type="parTrans" cxnId="{D79BBB20-03CC-4D16-84D6-83629D420A38}">
      <dgm:prSet/>
      <dgm:spPr/>
      <dgm:t>
        <a:bodyPr/>
        <a:lstStyle/>
        <a:p>
          <a:endParaRPr lang="en-US"/>
        </a:p>
      </dgm:t>
    </dgm:pt>
    <dgm:pt modelId="{44C79645-7091-4547-87EC-FEB8E5ECA424}" type="sibTrans" cxnId="{D79BBB20-03CC-4D16-84D6-83629D420A38}">
      <dgm:prSet/>
      <dgm:spPr/>
      <dgm:t>
        <a:bodyPr/>
        <a:lstStyle/>
        <a:p>
          <a:endParaRPr lang="en-US"/>
        </a:p>
      </dgm:t>
    </dgm:pt>
    <dgm:pt modelId="{8E39140C-746D-4CD0-96F3-FCE17CC0CDB5}">
      <dgm:prSet/>
      <dgm:spPr/>
      <dgm:t>
        <a:bodyPr/>
        <a:lstStyle/>
        <a:p>
          <a:pPr>
            <a:lnSpc>
              <a:spcPct val="100000"/>
            </a:lnSpc>
          </a:pPr>
          <a:r>
            <a:rPr lang="en-US"/>
            <a:t>Leaders direct their energies toward influencing individuals to achieve something together. </a:t>
          </a:r>
        </a:p>
      </dgm:t>
    </dgm:pt>
    <dgm:pt modelId="{3B611CF4-06D6-4A49-A1FD-31CC7AC984EC}" type="parTrans" cxnId="{B7C85902-0BB8-47DA-98AC-72B1F2E0B380}">
      <dgm:prSet/>
      <dgm:spPr/>
      <dgm:t>
        <a:bodyPr/>
        <a:lstStyle/>
        <a:p>
          <a:endParaRPr lang="en-US"/>
        </a:p>
      </dgm:t>
    </dgm:pt>
    <dgm:pt modelId="{646BAD06-117F-4F28-8284-5E54BDCD3A9B}" type="sibTrans" cxnId="{B7C85902-0BB8-47DA-98AC-72B1F2E0B380}">
      <dgm:prSet/>
      <dgm:spPr/>
      <dgm:t>
        <a:bodyPr/>
        <a:lstStyle/>
        <a:p>
          <a:endParaRPr lang="en-US"/>
        </a:p>
      </dgm:t>
    </dgm:pt>
    <dgm:pt modelId="{87BC1586-C584-4CF3-A5FE-429E9CC37D2A}" type="pres">
      <dgm:prSet presAssocID="{6D978957-2970-4C9F-9F84-C520DDE2F3AA}" presName="root" presStyleCnt="0">
        <dgm:presLayoutVars>
          <dgm:dir/>
          <dgm:resizeHandles val="exact"/>
        </dgm:presLayoutVars>
      </dgm:prSet>
      <dgm:spPr/>
    </dgm:pt>
    <dgm:pt modelId="{C7595AAB-F093-44D0-86C6-3F2DCBB5D33D}" type="pres">
      <dgm:prSet presAssocID="{EA724060-009E-405A-B61C-5977346A8AB7}" presName="compNode" presStyleCnt="0"/>
      <dgm:spPr/>
    </dgm:pt>
    <dgm:pt modelId="{B2ACD140-6680-4EE3-A3D2-BA8A22ED06F7}" type="pres">
      <dgm:prSet presAssocID="{EA724060-009E-405A-B61C-5977346A8AB7}" presName="bgRect" presStyleLbl="bgShp" presStyleIdx="0" presStyleCnt="4"/>
      <dgm:spPr/>
    </dgm:pt>
    <dgm:pt modelId="{5E54135D-1127-4F16-A073-B76CBC111DCB}" type="pres">
      <dgm:prSet presAssocID="{EA724060-009E-405A-B61C-5977346A8AB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01C7B6EF-4062-489A-873E-4AF7FDA9955C}" type="pres">
      <dgm:prSet presAssocID="{EA724060-009E-405A-B61C-5977346A8AB7}" presName="spaceRect" presStyleCnt="0"/>
      <dgm:spPr/>
    </dgm:pt>
    <dgm:pt modelId="{6281EB31-E2EF-4E09-9F08-A304A942A45E}" type="pres">
      <dgm:prSet presAssocID="{EA724060-009E-405A-B61C-5977346A8AB7}" presName="parTx" presStyleLbl="revTx" presStyleIdx="0" presStyleCnt="4">
        <dgm:presLayoutVars>
          <dgm:chMax val="0"/>
          <dgm:chPref val="0"/>
        </dgm:presLayoutVars>
      </dgm:prSet>
      <dgm:spPr/>
    </dgm:pt>
    <dgm:pt modelId="{160AEC75-3AF6-48E3-BA6C-0C3E0A8F1A61}" type="pres">
      <dgm:prSet presAssocID="{FFB4E6C6-0237-411E-AA35-AC868FB16BB7}" presName="sibTrans" presStyleCnt="0"/>
      <dgm:spPr/>
    </dgm:pt>
    <dgm:pt modelId="{BBBE1FB9-06C1-4F11-97C7-2DAC4ECD22A7}" type="pres">
      <dgm:prSet presAssocID="{F45DBD7A-CDEB-40A5-9C98-EED46FF7DF5D}" presName="compNode" presStyleCnt="0"/>
      <dgm:spPr/>
    </dgm:pt>
    <dgm:pt modelId="{1CA9D739-42D3-49E3-B73C-82A93721757A}" type="pres">
      <dgm:prSet presAssocID="{F45DBD7A-CDEB-40A5-9C98-EED46FF7DF5D}" presName="bgRect" presStyleLbl="bgShp" presStyleIdx="1" presStyleCnt="4"/>
      <dgm:spPr/>
    </dgm:pt>
    <dgm:pt modelId="{D90BAF40-0CC7-4A5D-AC18-A8CA34CD3998}" type="pres">
      <dgm:prSet presAssocID="{F45DBD7A-CDEB-40A5-9C98-EED46FF7DF5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ecturer"/>
        </a:ext>
      </dgm:extLst>
    </dgm:pt>
    <dgm:pt modelId="{3892217D-A97F-411F-9FD4-338BD197AAE2}" type="pres">
      <dgm:prSet presAssocID="{F45DBD7A-CDEB-40A5-9C98-EED46FF7DF5D}" presName="spaceRect" presStyleCnt="0"/>
      <dgm:spPr/>
    </dgm:pt>
    <dgm:pt modelId="{04AC7EC6-CEDE-4580-BFAA-B9AB73D28247}" type="pres">
      <dgm:prSet presAssocID="{F45DBD7A-CDEB-40A5-9C98-EED46FF7DF5D}" presName="parTx" presStyleLbl="revTx" presStyleIdx="1" presStyleCnt="4">
        <dgm:presLayoutVars>
          <dgm:chMax val="0"/>
          <dgm:chPref val="0"/>
        </dgm:presLayoutVars>
      </dgm:prSet>
      <dgm:spPr/>
    </dgm:pt>
    <dgm:pt modelId="{7E324D78-5F70-41B6-A296-B25606B72254}" type="pres">
      <dgm:prSet presAssocID="{0F98B025-13F8-4FA9-9883-85CC93460987}" presName="sibTrans" presStyleCnt="0"/>
      <dgm:spPr/>
    </dgm:pt>
    <dgm:pt modelId="{2A7D8F11-17B2-4384-A274-A39DB50ABE82}" type="pres">
      <dgm:prSet presAssocID="{36EF664E-695F-4454-A363-7FCD0D276D59}" presName="compNode" presStyleCnt="0"/>
      <dgm:spPr/>
    </dgm:pt>
    <dgm:pt modelId="{7C904836-07F0-4F6B-A5B7-BCB7EF7446BD}" type="pres">
      <dgm:prSet presAssocID="{36EF664E-695F-4454-A363-7FCD0D276D59}" presName="bgRect" presStyleLbl="bgShp" presStyleIdx="2" presStyleCnt="4"/>
      <dgm:spPr/>
    </dgm:pt>
    <dgm:pt modelId="{93806A6A-0295-4937-9BC9-ED6C6A7388CE}" type="pres">
      <dgm:prSet presAssocID="{36EF664E-695F-4454-A363-7FCD0D276D5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6D7E30CE-D617-4F82-96F7-61F20B819C43}" type="pres">
      <dgm:prSet presAssocID="{36EF664E-695F-4454-A363-7FCD0D276D59}" presName="spaceRect" presStyleCnt="0"/>
      <dgm:spPr/>
    </dgm:pt>
    <dgm:pt modelId="{0472F5E1-76C7-4DB9-9B05-78181A1851C1}" type="pres">
      <dgm:prSet presAssocID="{36EF664E-695F-4454-A363-7FCD0D276D59}" presName="parTx" presStyleLbl="revTx" presStyleIdx="2" presStyleCnt="4">
        <dgm:presLayoutVars>
          <dgm:chMax val="0"/>
          <dgm:chPref val="0"/>
        </dgm:presLayoutVars>
      </dgm:prSet>
      <dgm:spPr/>
    </dgm:pt>
    <dgm:pt modelId="{3B0DFEA2-31FC-4DCC-8562-9E45AE71222A}" type="pres">
      <dgm:prSet presAssocID="{44C79645-7091-4547-87EC-FEB8E5ECA424}" presName="sibTrans" presStyleCnt="0"/>
      <dgm:spPr/>
    </dgm:pt>
    <dgm:pt modelId="{944CCA1A-92B5-439D-929E-3DB6572945C8}" type="pres">
      <dgm:prSet presAssocID="{8E39140C-746D-4CD0-96F3-FCE17CC0CDB5}" presName="compNode" presStyleCnt="0"/>
      <dgm:spPr/>
    </dgm:pt>
    <dgm:pt modelId="{321546BA-6FFE-425C-A2EE-9ED2C5D67296}" type="pres">
      <dgm:prSet presAssocID="{8E39140C-746D-4CD0-96F3-FCE17CC0CDB5}" presName="bgRect" presStyleLbl="bgShp" presStyleIdx="3" presStyleCnt="4"/>
      <dgm:spPr/>
    </dgm:pt>
    <dgm:pt modelId="{86786A03-473C-48E2-922B-4877FF2C1496}" type="pres">
      <dgm:prSet presAssocID="{8E39140C-746D-4CD0-96F3-FCE17CC0CDB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ycle with People"/>
        </a:ext>
      </dgm:extLst>
    </dgm:pt>
    <dgm:pt modelId="{FF1D7855-5125-42C1-A32F-FB6222CDDCBE}" type="pres">
      <dgm:prSet presAssocID="{8E39140C-746D-4CD0-96F3-FCE17CC0CDB5}" presName="spaceRect" presStyleCnt="0"/>
      <dgm:spPr/>
    </dgm:pt>
    <dgm:pt modelId="{149C87D4-8568-4F49-AA7D-5307247225A7}" type="pres">
      <dgm:prSet presAssocID="{8E39140C-746D-4CD0-96F3-FCE17CC0CDB5}" presName="parTx" presStyleLbl="revTx" presStyleIdx="3" presStyleCnt="4">
        <dgm:presLayoutVars>
          <dgm:chMax val="0"/>
          <dgm:chPref val="0"/>
        </dgm:presLayoutVars>
      </dgm:prSet>
      <dgm:spPr/>
    </dgm:pt>
  </dgm:ptLst>
  <dgm:cxnLst>
    <dgm:cxn modelId="{B7C85902-0BB8-47DA-98AC-72B1F2E0B380}" srcId="{6D978957-2970-4C9F-9F84-C520DDE2F3AA}" destId="{8E39140C-746D-4CD0-96F3-FCE17CC0CDB5}" srcOrd="3" destOrd="0" parTransId="{3B611CF4-06D6-4A49-A1FD-31CC7AC984EC}" sibTransId="{646BAD06-117F-4F28-8284-5E54BDCD3A9B}"/>
    <dgm:cxn modelId="{D79BBB20-03CC-4D16-84D6-83629D420A38}" srcId="{6D978957-2970-4C9F-9F84-C520DDE2F3AA}" destId="{36EF664E-695F-4454-A363-7FCD0D276D59}" srcOrd="2" destOrd="0" parTransId="{E70B6630-CD5F-494A-928B-617ABDCFF724}" sibTransId="{44C79645-7091-4547-87EC-FEB8E5ECA424}"/>
    <dgm:cxn modelId="{131F1C22-F628-4228-8DDF-65C40EB680C6}" type="presOf" srcId="{36EF664E-695F-4454-A363-7FCD0D276D59}" destId="{0472F5E1-76C7-4DB9-9B05-78181A1851C1}" srcOrd="0" destOrd="0" presId="urn:microsoft.com/office/officeart/2018/2/layout/IconVerticalSolidList"/>
    <dgm:cxn modelId="{7004776B-C7FB-4078-A4B7-81189ECDAE8F}" type="presOf" srcId="{8E39140C-746D-4CD0-96F3-FCE17CC0CDB5}" destId="{149C87D4-8568-4F49-AA7D-5307247225A7}" srcOrd="0" destOrd="0" presId="urn:microsoft.com/office/officeart/2018/2/layout/IconVerticalSolidList"/>
    <dgm:cxn modelId="{BFA233D6-4E54-4515-BFD2-6F35B0F52ACD}" type="presOf" srcId="{6D978957-2970-4C9F-9F84-C520DDE2F3AA}" destId="{87BC1586-C584-4CF3-A5FE-429E9CC37D2A}" srcOrd="0" destOrd="0" presId="urn:microsoft.com/office/officeart/2018/2/layout/IconVerticalSolidList"/>
    <dgm:cxn modelId="{769DF6EF-33CE-41D2-98BF-A318CC1D7333}" type="presOf" srcId="{EA724060-009E-405A-B61C-5977346A8AB7}" destId="{6281EB31-E2EF-4E09-9F08-A304A942A45E}" srcOrd="0" destOrd="0" presId="urn:microsoft.com/office/officeart/2018/2/layout/IconVerticalSolidList"/>
    <dgm:cxn modelId="{F344FFEF-0BA0-426C-B83B-4AEB5C52D801}" srcId="{6D978957-2970-4C9F-9F84-C520DDE2F3AA}" destId="{EA724060-009E-405A-B61C-5977346A8AB7}" srcOrd="0" destOrd="0" parTransId="{C5C6C65E-0A9E-460F-84BF-FB65F09600AC}" sibTransId="{FFB4E6C6-0237-411E-AA35-AC868FB16BB7}"/>
    <dgm:cxn modelId="{A6373DF1-97F7-4180-B241-F217081B4BD8}" srcId="{6D978957-2970-4C9F-9F84-C520DDE2F3AA}" destId="{F45DBD7A-CDEB-40A5-9C98-EED46FF7DF5D}" srcOrd="1" destOrd="0" parTransId="{FE98FBBE-2846-4033-AE1F-BBBF764696AC}" sibTransId="{0F98B025-13F8-4FA9-9883-85CC93460987}"/>
    <dgm:cxn modelId="{16C667F4-D38C-4340-ACAB-4A14BABD048D}" type="presOf" srcId="{F45DBD7A-CDEB-40A5-9C98-EED46FF7DF5D}" destId="{04AC7EC6-CEDE-4580-BFAA-B9AB73D28247}" srcOrd="0" destOrd="0" presId="urn:microsoft.com/office/officeart/2018/2/layout/IconVerticalSolidList"/>
    <dgm:cxn modelId="{53BDC5B9-D5A1-4457-BA04-DEFB61CA4B9A}" type="presParOf" srcId="{87BC1586-C584-4CF3-A5FE-429E9CC37D2A}" destId="{C7595AAB-F093-44D0-86C6-3F2DCBB5D33D}" srcOrd="0" destOrd="0" presId="urn:microsoft.com/office/officeart/2018/2/layout/IconVerticalSolidList"/>
    <dgm:cxn modelId="{5601C3C0-F1A0-46CB-BAD1-33C044AC129D}" type="presParOf" srcId="{C7595AAB-F093-44D0-86C6-3F2DCBB5D33D}" destId="{B2ACD140-6680-4EE3-A3D2-BA8A22ED06F7}" srcOrd="0" destOrd="0" presId="urn:microsoft.com/office/officeart/2018/2/layout/IconVerticalSolidList"/>
    <dgm:cxn modelId="{97BEACA1-864A-4043-A199-900DF73187FC}" type="presParOf" srcId="{C7595AAB-F093-44D0-86C6-3F2DCBB5D33D}" destId="{5E54135D-1127-4F16-A073-B76CBC111DCB}" srcOrd="1" destOrd="0" presId="urn:microsoft.com/office/officeart/2018/2/layout/IconVerticalSolidList"/>
    <dgm:cxn modelId="{0933EDED-AE26-4111-B068-48605224984E}" type="presParOf" srcId="{C7595AAB-F093-44D0-86C6-3F2DCBB5D33D}" destId="{01C7B6EF-4062-489A-873E-4AF7FDA9955C}" srcOrd="2" destOrd="0" presId="urn:microsoft.com/office/officeart/2018/2/layout/IconVerticalSolidList"/>
    <dgm:cxn modelId="{3714A0AC-9C2C-40D8-BB09-840ED00BD031}" type="presParOf" srcId="{C7595AAB-F093-44D0-86C6-3F2DCBB5D33D}" destId="{6281EB31-E2EF-4E09-9F08-A304A942A45E}" srcOrd="3" destOrd="0" presId="urn:microsoft.com/office/officeart/2018/2/layout/IconVerticalSolidList"/>
    <dgm:cxn modelId="{30DDA022-3044-4759-B96F-15A7A694DCD8}" type="presParOf" srcId="{87BC1586-C584-4CF3-A5FE-429E9CC37D2A}" destId="{160AEC75-3AF6-48E3-BA6C-0C3E0A8F1A61}" srcOrd="1" destOrd="0" presId="urn:microsoft.com/office/officeart/2018/2/layout/IconVerticalSolidList"/>
    <dgm:cxn modelId="{0F6A2A13-EFF6-46E4-B184-B0C5DF027506}" type="presParOf" srcId="{87BC1586-C584-4CF3-A5FE-429E9CC37D2A}" destId="{BBBE1FB9-06C1-4F11-97C7-2DAC4ECD22A7}" srcOrd="2" destOrd="0" presId="urn:microsoft.com/office/officeart/2018/2/layout/IconVerticalSolidList"/>
    <dgm:cxn modelId="{3E95F243-BCA6-4C82-A9C9-21E55A343EAE}" type="presParOf" srcId="{BBBE1FB9-06C1-4F11-97C7-2DAC4ECD22A7}" destId="{1CA9D739-42D3-49E3-B73C-82A93721757A}" srcOrd="0" destOrd="0" presId="urn:microsoft.com/office/officeart/2018/2/layout/IconVerticalSolidList"/>
    <dgm:cxn modelId="{821225F2-10DD-4786-BCF2-F55B57B49393}" type="presParOf" srcId="{BBBE1FB9-06C1-4F11-97C7-2DAC4ECD22A7}" destId="{D90BAF40-0CC7-4A5D-AC18-A8CA34CD3998}" srcOrd="1" destOrd="0" presId="urn:microsoft.com/office/officeart/2018/2/layout/IconVerticalSolidList"/>
    <dgm:cxn modelId="{E5F3825E-4392-44F7-9604-4D127A109397}" type="presParOf" srcId="{BBBE1FB9-06C1-4F11-97C7-2DAC4ECD22A7}" destId="{3892217D-A97F-411F-9FD4-338BD197AAE2}" srcOrd="2" destOrd="0" presId="urn:microsoft.com/office/officeart/2018/2/layout/IconVerticalSolidList"/>
    <dgm:cxn modelId="{1C2D036E-648B-4B6B-9853-4B180718CBF8}" type="presParOf" srcId="{BBBE1FB9-06C1-4F11-97C7-2DAC4ECD22A7}" destId="{04AC7EC6-CEDE-4580-BFAA-B9AB73D28247}" srcOrd="3" destOrd="0" presId="urn:microsoft.com/office/officeart/2018/2/layout/IconVerticalSolidList"/>
    <dgm:cxn modelId="{E97DD08B-2BC6-41C0-B3DC-3A34EC4687A0}" type="presParOf" srcId="{87BC1586-C584-4CF3-A5FE-429E9CC37D2A}" destId="{7E324D78-5F70-41B6-A296-B25606B72254}" srcOrd="3" destOrd="0" presId="urn:microsoft.com/office/officeart/2018/2/layout/IconVerticalSolidList"/>
    <dgm:cxn modelId="{F1A6B7CA-3664-4718-A10F-CDB01750A35B}" type="presParOf" srcId="{87BC1586-C584-4CF3-A5FE-429E9CC37D2A}" destId="{2A7D8F11-17B2-4384-A274-A39DB50ABE82}" srcOrd="4" destOrd="0" presId="urn:microsoft.com/office/officeart/2018/2/layout/IconVerticalSolidList"/>
    <dgm:cxn modelId="{81ADA978-F2CB-4A11-9159-64523EA9391A}" type="presParOf" srcId="{2A7D8F11-17B2-4384-A274-A39DB50ABE82}" destId="{7C904836-07F0-4F6B-A5B7-BCB7EF7446BD}" srcOrd="0" destOrd="0" presId="urn:microsoft.com/office/officeart/2018/2/layout/IconVerticalSolidList"/>
    <dgm:cxn modelId="{EC5F9C5A-4F77-4345-BE7D-D06BAB85B65E}" type="presParOf" srcId="{2A7D8F11-17B2-4384-A274-A39DB50ABE82}" destId="{93806A6A-0295-4937-9BC9-ED6C6A7388CE}" srcOrd="1" destOrd="0" presId="urn:microsoft.com/office/officeart/2018/2/layout/IconVerticalSolidList"/>
    <dgm:cxn modelId="{7DEC7BEB-E900-43B8-9128-DD9AB6EDC226}" type="presParOf" srcId="{2A7D8F11-17B2-4384-A274-A39DB50ABE82}" destId="{6D7E30CE-D617-4F82-96F7-61F20B819C43}" srcOrd="2" destOrd="0" presId="urn:microsoft.com/office/officeart/2018/2/layout/IconVerticalSolidList"/>
    <dgm:cxn modelId="{DAF82045-2921-4A21-B507-1206F30A972C}" type="presParOf" srcId="{2A7D8F11-17B2-4384-A274-A39DB50ABE82}" destId="{0472F5E1-76C7-4DB9-9B05-78181A1851C1}" srcOrd="3" destOrd="0" presId="urn:microsoft.com/office/officeart/2018/2/layout/IconVerticalSolidList"/>
    <dgm:cxn modelId="{374C06CE-F27C-4A77-8F3D-DCBA94E61E5C}" type="presParOf" srcId="{87BC1586-C584-4CF3-A5FE-429E9CC37D2A}" destId="{3B0DFEA2-31FC-4DCC-8562-9E45AE71222A}" srcOrd="5" destOrd="0" presId="urn:microsoft.com/office/officeart/2018/2/layout/IconVerticalSolidList"/>
    <dgm:cxn modelId="{88A5617C-691F-4BDE-86B5-6D392B070E84}" type="presParOf" srcId="{87BC1586-C584-4CF3-A5FE-429E9CC37D2A}" destId="{944CCA1A-92B5-439D-929E-3DB6572945C8}" srcOrd="6" destOrd="0" presId="urn:microsoft.com/office/officeart/2018/2/layout/IconVerticalSolidList"/>
    <dgm:cxn modelId="{1C63F9AF-D7D7-4D53-A1B2-D2F1CAE594E3}" type="presParOf" srcId="{944CCA1A-92B5-439D-929E-3DB6572945C8}" destId="{321546BA-6FFE-425C-A2EE-9ED2C5D67296}" srcOrd="0" destOrd="0" presId="urn:microsoft.com/office/officeart/2018/2/layout/IconVerticalSolidList"/>
    <dgm:cxn modelId="{7DFE4667-0E99-4AC7-AD27-ED3EFAD9EAEA}" type="presParOf" srcId="{944CCA1A-92B5-439D-929E-3DB6572945C8}" destId="{86786A03-473C-48E2-922B-4877FF2C1496}" srcOrd="1" destOrd="0" presId="urn:microsoft.com/office/officeart/2018/2/layout/IconVerticalSolidList"/>
    <dgm:cxn modelId="{37F12F43-735F-4CE3-B078-922F932B87A7}" type="presParOf" srcId="{944CCA1A-92B5-439D-929E-3DB6572945C8}" destId="{FF1D7855-5125-42C1-A32F-FB6222CDDCBE}" srcOrd="2" destOrd="0" presId="urn:microsoft.com/office/officeart/2018/2/layout/IconVerticalSolidList"/>
    <dgm:cxn modelId="{D20D1FAD-B973-47D4-A2F2-536C93F166DC}" type="presParOf" srcId="{944CCA1A-92B5-439D-929E-3DB6572945C8}" destId="{149C87D4-8568-4F49-AA7D-5307247225A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9F242F-8B0E-964A-8AC9-EB38B62AD286}">
      <dsp:nvSpPr>
        <dsp:cNvPr id="0" name=""/>
        <dsp:cNvSpPr/>
      </dsp:nvSpPr>
      <dsp:spPr>
        <a:xfrm>
          <a:off x="0" y="44266"/>
          <a:ext cx="600211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Scholars who study leadership have struggled with this question for many decades and have written a great deal about the nature of leadership</a:t>
          </a:r>
          <a:r>
            <a:rPr lang="en-GB" sz="2500" kern="1200" dirty="0"/>
            <a:t>.</a:t>
          </a:r>
          <a:endParaRPr lang="en-US" sz="2500" kern="1200" dirty="0"/>
        </a:p>
      </dsp:txBody>
      <dsp:txXfrm>
        <a:off x="87100" y="131366"/>
        <a:ext cx="5827910" cy="1610050"/>
      </dsp:txXfrm>
    </dsp:sp>
    <dsp:sp modelId="{F8C904FB-DBDC-E44B-8A5F-C5A2C942F215}">
      <dsp:nvSpPr>
        <dsp:cNvPr id="0" name=""/>
        <dsp:cNvSpPr/>
      </dsp:nvSpPr>
      <dsp:spPr>
        <a:xfrm>
          <a:off x="0" y="1900517"/>
          <a:ext cx="6002110"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In leadership literature, more than 100 different definitions of leadership have been identified</a:t>
          </a:r>
          <a:r>
            <a:rPr lang="en-GB" sz="2500" kern="1200" dirty="0"/>
            <a:t>.</a:t>
          </a:r>
          <a:endParaRPr lang="en-US" sz="2500" kern="1200" dirty="0"/>
        </a:p>
      </dsp:txBody>
      <dsp:txXfrm>
        <a:off x="87100" y="1987617"/>
        <a:ext cx="5827910" cy="1610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088AD-00F3-604F-B193-844FB9BE26BD}">
      <dsp:nvSpPr>
        <dsp:cNvPr id="0" name=""/>
        <dsp:cNvSpPr/>
      </dsp:nvSpPr>
      <dsp:spPr>
        <a:xfrm>
          <a:off x="0" y="0"/>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F47FCE9-0F7F-9546-86CD-D72828B08744}">
      <dsp:nvSpPr>
        <dsp:cNvPr id="0" name=""/>
        <dsp:cNvSpPr/>
      </dsp:nvSpPr>
      <dsp:spPr>
        <a:xfrm>
          <a:off x="0" y="0"/>
          <a:ext cx="1317297" cy="3785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Trait Theories</a:t>
          </a:r>
        </a:p>
      </dsp:txBody>
      <dsp:txXfrm>
        <a:off x="0" y="0"/>
        <a:ext cx="1317297" cy="3785419"/>
      </dsp:txXfrm>
    </dsp:sp>
    <dsp:sp modelId="{3CCFBDF1-E8E5-3345-A378-C0EA9CC925C7}">
      <dsp:nvSpPr>
        <dsp:cNvPr id="0" name=""/>
        <dsp:cNvSpPr/>
      </dsp:nvSpPr>
      <dsp:spPr>
        <a:xfrm>
          <a:off x="1416095" y="87981"/>
          <a:ext cx="5170393" cy="1759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early trait approach focused on identifying the innate qualities and characteristics possessed by widely revered social, political, and military leaders such as Mohandas Gandhi, Abraham Lincoln, Moses, and Joan of Arc. </a:t>
          </a:r>
        </a:p>
      </dsp:txBody>
      <dsp:txXfrm>
        <a:off x="1416095" y="87981"/>
        <a:ext cx="5170393" cy="1759628"/>
      </dsp:txXfrm>
    </dsp:sp>
    <dsp:sp modelId="{CFC8ECBC-F85E-9245-A556-08612B423670}">
      <dsp:nvSpPr>
        <dsp:cNvPr id="0" name=""/>
        <dsp:cNvSpPr/>
      </dsp:nvSpPr>
      <dsp:spPr>
        <a:xfrm>
          <a:off x="1317297" y="1847609"/>
          <a:ext cx="5269191" cy="0"/>
        </a:xfrm>
        <a:prstGeom prst="line">
          <a:avLst/>
        </a:prstGeom>
        <a:noFill/>
        <a:ln w="6350" cap="flat" cmpd="sng" algn="ctr">
          <a:solidFill>
            <a:schemeClr val="accent4">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DD056FE8-AD54-8A44-831D-826F5F2C7BCB}">
      <dsp:nvSpPr>
        <dsp:cNvPr id="0" name=""/>
        <dsp:cNvSpPr/>
      </dsp:nvSpPr>
      <dsp:spPr>
        <a:xfrm>
          <a:off x="1416095" y="1935591"/>
          <a:ext cx="5170393" cy="1759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Also called “Great Man” theories, these studies of leadership traits were especially strong from 1900 to the early 1940s and enjoyed a renewed emphasis beginning in the 1970s as researchers began to examine visionary and charismatic leadership. </a:t>
          </a:r>
        </a:p>
      </dsp:txBody>
      <dsp:txXfrm>
        <a:off x="1416095" y="1935591"/>
        <a:ext cx="5170393" cy="1759628"/>
      </dsp:txXfrm>
    </dsp:sp>
    <dsp:sp modelId="{64EC9D15-F93B-4343-A188-5F111365AF33}">
      <dsp:nvSpPr>
        <dsp:cNvPr id="0" name=""/>
        <dsp:cNvSpPr/>
      </dsp:nvSpPr>
      <dsp:spPr>
        <a:xfrm>
          <a:off x="1317297" y="3695219"/>
          <a:ext cx="5269191" cy="0"/>
        </a:xfrm>
        <a:prstGeom prst="line">
          <a:avLst/>
        </a:prstGeom>
        <a:noFill/>
        <a:ln w="6350" cap="flat" cmpd="sng" algn="ctr">
          <a:solidFill>
            <a:schemeClr val="accent4">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53835C-7B40-AE43-B32E-992D7948BD5C}">
      <dsp:nvSpPr>
        <dsp:cNvPr id="0" name=""/>
        <dsp:cNvSpPr/>
      </dsp:nvSpPr>
      <dsp:spPr>
        <a:xfrm>
          <a:off x="0" y="0"/>
          <a:ext cx="658648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75FE7F7-9983-334D-A158-C359241AED3E}">
      <dsp:nvSpPr>
        <dsp:cNvPr id="0" name=""/>
        <dsp:cNvSpPr/>
      </dsp:nvSpPr>
      <dsp:spPr>
        <a:xfrm>
          <a:off x="0" y="0"/>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premise of these theories is that different situations demand different kinds of leadership. </a:t>
          </a:r>
        </a:p>
      </dsp:txBody>
      <dsp:txXfrm>
        <a:off x="0" y="0"/>
        <a:ext cx="6586489" cy="946354"/>
      </dsp:txXfrm>
    </dsp:sp>
    <dsp:sp modelId="{298254A6-784E-4040-A569-D1FAF8E2E6CC}">
      <dsp:nvSpPr>
        <dsp:cNvPr id="0" name=""/>
        <dsp:cNvSpPr/>
      </dsp:nvSpPr>
      <dsp:spPr>
        <a:xfrm>
          <a:off x="0" y="946354"/>
          <a:ext cx="658648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B01D7DD-6369-1745-BC27-2B4C3DA939C1}">
      <dsp:nvSpPr>
        <dsp:cNvPr id="0" name=""/>
        <dsp:cNvSpPr/>
      </dsp:nvSpPr>
      <dsp:spPr>
        <a:xfrm>
          <a:off x="0" y="946354"/>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Serious examination of the situational role in leadership began in the late 1960s by Hersey and Blanchard (1969) and Reddin (1967).</a:t>
          </a:r>
        </a:p>
      </dsp:txBody>
      <dsp:txXfrm>
        <a:off x="0" y="946354"/>
        <a:ext cx="6586489" cy="946354"/>
      </dsp:txXfrm>
    </dsp:sp>
    <dsp:sp modelId="{2C6735EA-FCE0-A64B-AE0E-E7B4C73E2F77}">
      <dsp:nvSpPr>
        <dsp:cNvPr id="0" name=""/>
        <dsp:cNvSpPr/>
      </dsp:nvSpPr>
      <dsp:spPr>
        <a:xfrm>
          <a:off x="0" y="1892709"/>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9E8E53C-FCFF-F24B-B0D4-AEB66B0A02A3}">
      <dsp:nvSpPr>
        <dsp:cNvPr id="0" name=""/>
        <dsp:cNvSpPr/>
      </dsp:nvSpPr>
      <dsp:spPr>
        <a:xfrm>
          <a:off x="0" y="1892709"/>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Situational approaches continued to be refined and revised from the 1970s through the 1990s (Vecchio, 1987). </a:t>
          </a:r>
        </a:p>
      </dsp:txBody>
      <dsp:txXfrm>
        <a:off x="0" y="1892709"/>
        <a:ext cx="6586489" cy="946354"/>
      </dsp:txXfrm>
    </dsp:sp>
    <dsp:sp modelId="{7EADC6DE-C803-934E-AC42-FCDF3AA49533}">
      <dsp:nvSpPr>
        <dsp:cNvPr id="0" name=""/>
        <dsp:cNvSpPr/>
      </dsp:nvSpPr>
      <dsp:spPr>
        <a:xfrm>
          <a:off x="0" y="2839064"/>
          <a:ext cx="658648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FEF1823-6AB7-CE43-90CB-2B7FC809D2B1}">
      <dsp:nvSpPr>
        <dsp:cNvPr id="0" name=""/>
        <dsp:cNvSpPr/>
      </dsp:nvSpPr>
      <dsp:spPr>
        <a:xfrm>
          <a:off x="0" y="2839064"/>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One of these, path–goal theory, examines how leaders use employee motivation to enhance performance and satisfaction. </a:t>
          </a:r>
        </a:p>
      </dsp:txBody>
      <dsp:txXfrm>
        <a:off x="0" y="2839064"/>
        <a:ext cx="6586489" cy="9463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910E36-B977-4D4A-970D-E7829F128DD5}">
      <dsp:nvSpPr>
        <dsp:cNvPr id="0" name=""/>
        <dsp:cNvSpPr/>
      </dsp:nvSpPr>
      <dsp:spPr>
        <a:xfrm>
          <a:off x="0" y="88520"/>
          <a:ext cx="6666833" cy="1712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When these approaches began appearing in the mid-1980s—three decades ago—they were, and continue to be, called “new leadership” approaches (Bryman, 1992). </a:t>
          </a:r>
        </a:p>
      </dsp:txBody>
      <dsp:txXfrm>
        <a:off x="83616" y="172136"/>
        <a:ext cx="6499601" cy="1545648"/>
      </dsp:txXfrm>
    </dsp:sp>
    <dsp:sp modelId="{65AA2783-AE24-544E-B806-EA03C3A12880}">
      <dsp:nvSpPr>
        <dsp:cNvPr id="0" name=""/>
        <dsp:cNvSpPr/>
      </dsp:nvSpPr>
      <dsp:spPr>
        <a:xfrm>
          <a:off x="0" y="1870520"/>
          <a:ext cx="6666833" cy="171288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Beginning with the work of Bass (1985, 1990), leadership studies generated visionary or charismatic leadership theories. </a:t>
          </a:r>
        </a:p>
      </dsp:txBody>
      <dsp:txXfrm>
        <a:off x="83616" y="1954136"/>
        <a:ext cx="6499601" cy="1545648"/>
      </dsp:txXfrm>
    </dsp:sp>
    <dsp:sp modelId="{E816588B-B99C-4445-8AF4-20C66C3BA391}">
      <dsp:nvSpPr>
        <dsp:cNvPr id="0" name=""/>
        <dsp:cNvSpPr/>
      </dsp:nvSpPr>
      <dsp:spPr>
        <a:xfrm>
          <a:off x="0" y="3652520"/>
          <a:ext cx="6666833" cy="171288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From these approaches developed transformational leadership theory, which describes leadership as a process that changes people and organizations.</a:t>
          </a:r>
        </a:p>
      </dsp:txBody>
      <dsp:txXfrm>
        <a:off x="83616" y="3736136"/>
        <a:ext cx="6499601" cy="15456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9A018-B83B-D34D-BC12-32EEEFBE3A6A}">
      <dsp:nvSpPr>
        <dsp:cNvPr id="0" name=""/>
        <dsp:cNvSpPr/>
      </dsp:nvSpPr>
      <dsp:spPr>
        <a:xfrm>
          <a:off x="0" y="131335"/>
          <a:ext cx="6263640" cy="10069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diverse range of approaches to leadership is emerging during the 21st century:</a:t>
          </a:r>
        </a:p>
      </dsp:txBody>
      <dsp:txXfrm>
        <a:off x="49154" y="180489"/>
        <a:ext cx="6165332" cy="908623"/>
      </dsp:txXfrm>
    </dsp:sp>
    <dsp:sp modelId="{EFEE7AED-3562-CC4F-A6E1-EAE256AFED95}">
      <dsp:nvSpPr>
        <dsp:cNvPr id="0" name=""/>
        <dsp:cNvSpPr/>
      </dsp:nvSpPr>
      <dsp:spPr>
        <a:xfrm>
          <a:off x="0" y="1190107"/>
          <a:ext cx="6263640" cy="1006931"/>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Adaptive leadership examines how leaders help people address problems, face challenges, and adapt to change. </a:t>
          </a:r>
        </a:p>
      </dsp:txBody>
      <dsp:txXfrm>
        <a:off x="49154" y="1239261"/>
        <a:ext cx="6165332" cy="908623"/>
      </dsp:txXfrm>
    </dsp:sp>
    <dsp:sp modelId="{DA75449E-C6E0-9842-9EAC-8E37929E4C1B}">
      <dsp:nvSpPr>
        <dsp:cNvPr id="0" name=""/>
        <dsp:cNvSpPr/>
      </dsp:nvSpPr>
      <dsp:spPr>
        <a:xfrm>
          <a:off x="0" y="2248878"/>
          <a:ext cx="6263640" cy="1006931"/>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Adaptive leadership stresses that the leaders don’t solve the problems but, rather, encourage others to do the problem solving and adapt to change.</a:t>
          </a:r>
        </a:p>
      </dsp:txBody>
      <dsp:txXfrm>
        <a:off x="49154" y="2298032"/>
        <a:ext cx="6165332" cy="908623"/>
      </dsp:txXfrm>
    </dsp:sp>
    <dsp:sp modelId="{1DF976DE-6F02-F149-B3BB-8D79E2DD855E}">
      <dsp:nvSpPr>
        <dsp:cNvPr id="0" name=""/>
        <dsp:cNvSpPr/>
      </dsp:nvSpPr>
      <dsp:spPr>
        <a:xfrm>
          <a:off x="0" y="3307649"/>
          <a:ext cx="6263640" cy="1006931"/>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Authentic leadership is an approach that looks at the authenticity of leaders and their leadership and is currently enjoying strong interest.</a:t>
          </a:r>
        </a:p>
      </dsp:txBody>
      <dsp:txXfrm>
        <a:off x="49154" y="3356803"/>
        <a:ext cx="6165332" cy="908623"/>
      </dsp:txXfrm>
    </dsp:sp>
    <dsp:sp modelId="{572F2FE7-3FBD-074E-A98C-FEF3809E3980}">
      <dsp:nvSpPr>
        <dsp:cNvPr id="0" name=""/>
        <dsp:cNvSpPr/>
      </dsp:nvSpPr>
      <dsp:spPr>
        <a:xfrm>
          <a:off x="0" y="4366420"/>
          <a:ext cx="6263640" cy="100693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Spiritual leadership considers how leaders use values, a sense of “calling,” and membership to motivate followers.</a:t>
          </a:r>
        </a:p>
      </dsp:txBody>
      <dsp:txXfrm>
        <a:off x="49154" y="4415574"/>
        <a:ext cx="6165332" cy="9086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ACD140-6680-4EE3-A3D2-BA8A22ED06F7}">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54135D-1127-4F16-A073-B76CBC111DCB}">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81EB31-E2EF-4E09-9F08-A304A942A45E}">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US" sz="1900" kern="1200"/>
            <a:t>Leadership is a process whereby an individual influences a group of individuals to achieve a common goal.</a:t>
          </a:r>
        </a:p>
      </dsp:txBody>
      <dsp:txXfrm>
        <a:off x="1057183" y="1805"/>
        <a:ext cx="9458416" cy="915310"/>
      </dsp:txXfrm>
    </dsp:sp>
    <dsp:sp modelId="{1CA9D739-42D3-49E3-B73C-82A93721757A}">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0BAF40-0CC7-4A5D-AC18-A8CA34CD3998}">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AC7EC6-CEDE-4580-BFAA-B9AB73D28247}">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US" sz="1900" kern="1200"/>
            <a:t>Defining leadership as an influence process means that it is not a trait or an ability that resides in the leader, but rather an interactive event that occurs between the leader and the followers. </a:t>
          </a:r>
        </a:p>
      </dsp:txBody>
      <dsp:txXfrm>
        <a:off x="1057183" y="1145944"/>
        <a:ext cx="9458416" cy="915310"/>
      </dsp:txXfrm>
    </dsp:sp>
    <dsp:sp modelId="{7C904836-07F0-4F6B-A5B7-BCB7EF7446BD}">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06A6A-0295-4937-9BC9-ED6C6A7388CE}">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72F5E1-76C7-4DB9-9B05-78181A1851C1}">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US" sz="1900" kern="1200"/>
            <a:t>Influence is central to the process of leadership because leaders affect followers. </a:t>
          </a:r>
        </a:p>
      </dsp:txBody>
      <dsp:txXfrm>
        <a:off x="1057183" y="2290082"/>
        <a:ext cx="9458416" cy="915310"/>
      </dsp:txXfrm>
    </dsp:sp>
    <dsp:sp modelId="{321546BA-6FFE-425C-A2EE-9ED2C5D67296}">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86A03-473C-48E2-922B-4877FF2C1496}">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9C87D4-8568-4F49-AA7D-5307247225A7}">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US" sz="1900" kern="1200"/>
            <a:t>Leaders direct their energies toward influencing individuals to achieve something together. </a:t>
          </a:r>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6B54B-8147-B843-9BB8-6F3980FA1AB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8556832-69F1-604D-BEB2-41EF785D3F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BEBDE72-2F5E-604C-A852-FA2929257042}"/>
              </a:ext>
            </a:extLst>
          </p:cNvPr>
          <p:cNvSpPr>
            <a:spLocks noGrp="1"/>
          </p:cNvSpPr>
          <p:nvPr>
            <p:ph type="dt" sz="half" idx="10"/>
          </p:nvPr>
        </p:nvSpPr>
        <p:spPr/>
        <p:txBody>
          <a:bodyPr/>
          <a:lstStyle/>
          <a:p>
            <a:fld id="{0B7130E5-A5AA-B649-863E-50702531761D}" type="datetimeFigureOut">
              <a:rPr lang="en-US" smtClean="0"/>
              <a:t>1/28/22</a:t>
            </a:fld>
            <a:endParaRPr lang="en-US"/>
          </a:p>
        </p:txBody>
      </p:sp>
      <p:sp>
        <p:nvSpPr>
          <p:cNvPr id="5" name="Footer Placeholder 4">
            <a:extLst>
              <a:ext uri="{FF2B5EF4-FFF2-40B4-BE49-F238E27FC236}">
                <a16:creationId xmlns:a16="http://schemas.microsoft.com/office/drawing/2014/main" id="{FD0A4ECB-7620-8549-8F41-6C0CC5D87B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E962B8-46B9-2C43-B1FB-7287166368D0}"/>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2860145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C4E96-BBF3-274A-81AD-92EE77555ED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0A060EA-AF04-E042-8820-01893CFFC83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B51FAA-1263-8A4A-ACFA-057AACFE6369}"/>
              </a:ext>
            </a:extLst>
          </p:cNvPr>
          <p:cNvSpPr>
            <a:spLocks noGrp="1"/>
          </p:cNvSpPr>
          <p:nvPr>
            <p:ph type="dt" sz="half" idx="10"/>
          </p:nvPr>
        </p:nvSpPr>
        <p:spPr/>
        <p:txBody>
          <a:bodyPr/>
          <a:lstStyle/>
          <a:p>
            <a:fld id="{0B7130E5-A5AA-B649-863E-50702531761D}" type="datetimeFigureOut">
              <a:rPr lang="en-US" smtClean="0"/>
              <a:t>1/28/22</a:t>
            </a:fld>
            <a:endParaRPr lang="en-US"/>
          </a:p>
        </p:txBody>
      </p:sp>
      <p:sp>
        <p:nvSpPr>
          <p:cNvPr id="5" name="Footer Placeholder 4">
            <a:extLst>
              <a:ext uri="{FF2B5EF4-FFF2-40B4-BE49-F238E27FC236}">
                <a16:creationId xmlns:a16="http://schemas.microsoft.com/office/drawing/2014/main" id="{3DEF1C27-B66B-F04A-8E81-A456E6760D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A116A6-14FF-FF45-843E-AEF8D82FBAEC}"/>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3632839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8F6F6-8E1A-4846-8C39-CF80EF8ED22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F724C4E-6274-3948-9801-2BCC943876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D80692-19DB-3F40-B40F-AE342CB3163E}"/>
              </a:ext>
            </a:extLst>
          </p:cNvPr>
          <p:cNvSpPr>
            <a:spLocks noGrp="1"/>
          </p:cNvSpPr>
          <p:nvPr>
            <p:ph type="dt" sz="half" idx="10"/>
          </p:nvPr>
        </p:nvSpPr>
        <p:spPr/>
        <p:txBody>
          <a:bodyPr/>
          <a:lstStyle/>
          <a:p>
            <a:fld id="{0B7130E5-A5AA-B649-863E-50702531761D}" type="datetimeFigureOut">
              <a:rPr lang="en-US" smtClean="0"/>
              <a:t>1/28/22</a:t>
            </a:fld>
            <a:endParaRPr lang="en-US"/>
          </a:p>
        </p:txBody>
      </p:sp>
      <p:sp>
        <p:nvSpPr>
          <p:cNvPr id="5" name="Footer Placeholder 4">
            <a:extLst>
              <a:ext uri="{FF2B5EF4-FFF2-40B4-BE49-F238E27FC236}">
                <a16:creationId xmlns:a16="http://schemas.microsoft.com/office/drawing/2014/main" id="{52FFB7AC-BB29-484D-A7F5-D0F085EFA2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163EDC-0CF9-204D-B687-B8B358E41EE5}"/>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895706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037D1-D914-1A4E-99AF-F5A3DE05C0E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90C7572-C944-5640-843E-5E7408962EE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600D3FC-B690-6144-B3FD-0E17D7E17D3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98D8A64-71D6-C14E-8C6C-85534FB500DB}"/>
              </a:ext>
            </a:extLst>
          </p:cNvPr>
          <p:cNvSpPr>
            <a:spLocks noGrp="1"/>
          </p:cNvSpPr>
          <p:nvPr>
            <p:ph type="dt" sz="half" idx="10"/>
          </p:nvPr>
        </p:nvSpPr>
        <p:spPr/>
        <p:txBody>
          <a:bodyPr/>
          <a:lstStyle/>
          <a:p>
            <a:fld id="{0B7130E5-A5AA-B649-863E-50702531761D}" type="datetimeFigureOut">
              <a:rPr lang="en-US" smtClean="0"/>
              <a:t>1/28/22</a:t>
            </a:fld>
            <a:endParaRPr lang="en-US"/>
          </a:p>
        </p:txBody>
      </p:sp>
      <p:sp>
        <p:nvSpPr>
          <p:cNvPr id="6" name="Footer Placeholder 5">
            <a:extLst>
              <a:ext uri="{FF2B5EF4-FFF2-40B4-BE49-F238E27FC236}">
                <a16:creationId xmlns:a16="http://schemas.microsoft.com/office/drawing/2014/main" id="{E4FE90AE-4DB2-C348-BF0C-7E713C0D24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4EB68-5F10-E640-8F8F-F885526A4E2D}"/>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1779876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3B88D-875E-724C-88EB-07271DC7D31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7EA0E32-F635-8E40-99D5-B2BD0B0089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E9B596B-1BB2-0F46-85AE-D3FE52F428C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B3C8211-6385-5E47-8AD6-DF020D4473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91AB379-2668-054B-9007-4FA7F0C2E1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C3D7CAF-45BD-414E-960F-7895FE9BDFF0}"/>
              </a:ext>
            </a:extLst>
          </p:cNvPr>
          <p:cNvSpPr>
            <a:spLocks noGrp="1"/>
          </p:cNvSpPr>
          <p:nvPr>
            <p:ph type="dt" sz="half" idx="10"/>
          </p:nvPr>
        </p:nvSpPr>
        <p:spPr/>
        <p:txBody>
          <a:bodyPr/>
          <a:lstStyle/>
          <a:p>
            <a:fld id="{0B7130E5-A5AA-B649-863E-50702531761D}" type="datetimeFigureOut">
              <a:rPr lang="en-US" smtClean="0"/>
              <a:t>1/28/22</a:t>
            </a:fld>
            <a:endParaRPr lang="en-US"/>
          </a:p>
        </p:txBody>
      </p:sp>
      <p:sp>
        <p:nvSpPr>
          <p:cNvPr id="8" name="Footer Placeholder 7">
            <a:extLst>
              <a:ext uri="{FF2B5EF4-FFF2-40B4-BE49-F238E27FC236}">
                <a16:creationId xmlns:a16="http://schemas.microsoft.com/office/drawing/2014/main" id="{3BC382CE-6C6B-9E44-A517-E931413058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3A2F6B5-0F3D-AA48-AFD7-7A63D4662C20}"/>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1411409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831BB-1AE9-DF4C-A6E3-978DF1C9734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1004D8B-A8DE-F44D-94FC-62E3190CBFE4}"/>
              </a:ext>
            </a:extLst>
          </p:cNvPr>
          <p:cNvSpPr>
            <a:spLocks noGrp="1"/>
          </p:cNvSpPr>
          <p:nvPr>
            <p:ph type="dt" sz="half" idx="10"/>
          </p:nvPr>
        </p:nvSpPr>
        <p:spPr/>
        <p:txBody>
          <a:bodyPr/>
          <a:lstStyle/>
          <a:p>
            <a:fld id="{0B7130E5-A5AA-B649-863E-50702531761D}" type="datetimeFigureOut">
              <a:rPr lang="en-US" smtClean="0"/>
              <a:t>1/28/22</a:t>
            </a:fld>
            <a:endParaRPr lang="en-US"/>
          </a:p>
        </p:txBody>
      </p:sp>
      <p:sp>
        <p:nvSpPr>
          <p:cNvPr id="4" name="Footer Placeholder 3">
            <a:extLst>
              <a:ext uri="{FF2B5EF4-FFF2-40B4-BE49-F238E27FC236}">
                <a16:creationId xmlns:a16="http://schemas.microsoft.com/office/drawing/2014/main" id="{F80E307C-7AB1-2C4E-82BA-9B4CB4F8555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1197D-6E2E-C047-90E6-DCE87BD9F191}"/>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2148783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9C8807-D9F2-084F-A7FB-8335AE1BC186}"/>
              </a:ext>
            </a:extLst>
          </p:cNvPr>
          <p:cNvSpPr>
            <a:spLocks noGrp="1"/>
          </p:cNvSpPr>
          <p:nvPr>
            <p:ph type="dt" sz="half" idx="10"/>
          </p:nvPr>
        </p:nvSpPr>
        <p:spPr/>
        <p:txBody>
          <a:bodyPr/>
          <a:lstStyle/>
          <a:p>
            <a:fld id="{0B7130E5-A5AA-B649-863E-50702531761D}" type="datetimeFigureOut">
              <a:rPr lang="en-US" smtClean="0"/>
              <a:t>1/28/22</a:t>
            </a:fld>
            <a:endParaRPr lang="en-US"/>
          </a:p>
        </p:txBody>
      </p:sp>
      <p:sp>
        <p:nvSpPr>
          <p:cNvPr id="3" name="Footer Placeholder 2">
            <a:extLst>
              <a:ext uri="{FF2B5EF4-FFF2-40B4-BE49-F238E27FC236}">
                <a16:creationId xmlns:a16="http://schemas.microsoft.com/office/drawing/2014/main" id="{462F3907-2BBE-F945-A5EF-0A4105E3C8F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A3286E1-15EA-A743-8F60-CD6FD5B63E0E}"/>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4256381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98E89-B3CC-9A43-A1AE-9CDB8801663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356694-C040-604A-8DAA-B9A7F6C7D0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5407961-1948-4945-A8FF-1FB9A0DA8C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2B2415-4D6A-9841-BB82-A8638BEE19B2}"/>
              </a:ext>
            </a:extLst>
          </p:cNvPr>
          <p:cNvSpPr>
            <a:spLocks noGrp="1"/>
          </p:cNvSpPr>
          <p:nvPr>
            <p:ph type="dt" sz="half" idx="10"/>
          </p:nvPr>
        </p:nvSpPr>
        <p:spPr/>
        <p:txBody>
          <a:bodyPr/>
          <a:lstStyle/>
          <a:p>
            <a:fld id="{0B7130E5-A5AA-B649-863E-50702531761D}" type="datetimeFigureOut">
              <a:rPr lang="en-US" smtClean="0"/>
              <a:t>1/28/22</a:t>
            </a:fld>
            <a:endParaRPr lang="en-US"/>
          </a:p>
        </p:txBody>
      </p:sp>
      <p:sp>
        <p:nvSpPr>
          <p:cNvPr id="6" name="Footer Placeholder 5">
            <a:extLst>
              <a:ext uri="{FF2B5EF4-FFF2-40B4-BE49-F238E27FC236}">
                <a16:creationId xmlns:a16="http://schemas.microsoft.com/office/drawing/2014/main" id="{2E785145-8E90-C94A-882A-239269738C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B12060-14AA-B54F-8089-2BE3C37184E6}"/>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807793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A1C54-B7E2-B940-AEFE-C49A3C1003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48D13CE-DBE1-D749-A8E1-4FB0CBD4CB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F8EF7C-1138-4747-BDED-A588FA1B99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876CAA-7F56-1047-9234-DDE64FB5156C}"/>
              </a:ext>
            </a:extLst>
          </p:cNvPr>
          <p:cNvSpPr>
            <a:spLocks noGrp="1"/>
          </p:cNvSpPr>
          <p:nvPr>
            <p:ph type="dt" sz="half" idx="10"/>
          </p:nvPr>
        </p:nvSpPr>
        <p:spPr/>
        <p:txBody>
          <a:bodyPr/>
          <a:lstStyle/>
          <a:p>
            <a:fld id="{0B7130E5-A5AA-B649-863E-50702531761D}" type="datetimeFigureOut">
              <a:rPr lang="en-US" smtClean="0"/>
              <a:t>1/28/22</a:t>
            </a:fld>
            <a:endParaRPr lang="en-US"/>
          </a:p>
        </p:txBody>
      </p:sp>
      <p:sp>
        <p:nvSpPr>
          <p:cNvPr id="6" name="Footer Placeholder 5">
            <a:extLst>
              <a:ext uri="{FF2B5EF4-FFF2-40B4-BE49-F238E27FC236}">
                <a16:creationId xmlns:a16="http://schemas.microsoft.com/office/drawing/2014/main" id="{2A9027AF-2390-CD46-990D-8FF3389C4E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E735C1-511C-3048-93F2-E346F4B49063}"/>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4152524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27D56-7C05-6E48-99C8-4F73034AE9C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BEC28E-1C89-DB45-88F6-3F15C5CC63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ED4DFB-015A-7C45-BE92-9323A5B8E015}"/>
              </a:ext>
            </a:extLst>
          </p:cNvPr>
          <p:cNvSpPr>
            <a:spLocks noGrp="1"/>
          </p:cNvSpPr>
          <p:nvPr>
            <p:ph type="dt" sz="half" idx="10"/>
          </p:nvPr>
        </p:nvSpPr>
        <p:spPr/>
        <p:txBody>
          <a:bodyPr/>
          <a:lstStyle/>
          <a:p>
            <a:fld id="{0B7130E5-A5AA-B649-863E-50702531761D}" type="datetimeFigureOut">
              <a:rPr lang="en-US" smtClean="0"/>
              <a:t>1/28/22</a:t>
            </a:fld>
            <a:endParaRPr lang="en-US"/>
          </a:p>
        </p:txBody>
      </p:sp>
      <p:sp>
        <p:nvSpPr>
          <p:cNvPr id="5" name="Footer Placeholder 4">
            <a:extLst>
              <a:ext uri="{FF2B5EF4-FFF2-40B4-BE49-F238E27FC236}">
                <a16:creationId xmlns:a16="http://schemas.microsoft.com/office/drawing/2014/main" id="{2BBF2F22-71E8-424A-8FB2-1D165583AB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48645C-D818-0F42-BA13-4E08BE895234}"/>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1237108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B1B1D3-AB83-1E4F-BF20-1E63039854B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FA8CE3-A296-F44D-A23D-9A05E9FC2E2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EE5811-0444-D748-BBC9-B7DA43120DEA}"/>
              </a:ext>
            </a:extLst>
          </p:cNvPr>
          <p:cNvSpPr>
            <a:spLocks noGrp="1"/>
          </p:cNvSpPr>
          <p:nvPr>
            <p:ph type="dt" sz="half" idx="10"/>
          </p:nvPr>
        </p:nvSpPr>
        <p:spPr/>
        <p:txBody>
          <a:bodyPr/>
          <a:lstStyle/>
          <a:p>
            <a:fld id="{0B7130E5-A5AA-B649-863E-50702531761D}" type="datetimeFigureOut">
              <a:rPr lang="en-US" smtClean="0"/>
              <a:t>1/28/22</a:t>
            </a:fld>
            <a:endParaRPr lang="en-US"/>
          </a:p>
        </p:txBody>
      </p:sp>
      <p:sp>
        <p:nvSpPr>
          <p:cNvPr id="5" name="Footer Placeholder 4">
            <a:extLst>
              <a:ext uri="{FF2B5EF4-FFF2-40B4-BE49-F238E27FC236}">
                <a16:creationId xmlns:a16="http://schemas.microsoft.com/office/drawing/2014/main" id="{DB563727-73CB-9C4B-8F43-E4EF95674E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16B92B-BEFA-964C-9824-0A90F52B7111}"/>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2742743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1624C8-514A-8E4D-90AD-4B76BC1838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C2FC31-9988-274D-BD52-B93270DCEE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43EFAB-99E2-6E47-A5E4-C8445BF3B5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7130E5-A5AA-B649-863E-50702531761D}" type="datetimeFigureOut">
              <a:rPr lang="en-US" smtClean="0"/>
              <a:t>1/28/22</a:t>
            </a:fld>
            <a:endParaRPr lang="en-US"/>
          </a:p>
        </p:txBody>
      </p:sp>
      <p:sp>
        <p:nvSpPr>
          <p:cNvPr id="5" name="Footer Placeholder 4">
            <a:extLst>
              <a:ext uri="{FF2B5EF4-FFF2-40B4-BE49-F238E27FC236}">
                <a16:creationId xmlns:a16="http://schemas.microsoft.com/office/drawing/2014/main" id="{C5CA506E-8AE0-5548-A889-A073F6A9EA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26E3B9C-A76B-8144-B58C-9CDAEB3B1B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EC5E7C-8C65-CE41-80B5-EE9081628C58}" type="slidenum">
              <a:rPr lang="en-US" smtClean="0"/>
              <a:t>‹#›</a:t>
            </a:fld>
            <a:endParaRPr lang="en-US"/>
          </a:p>
        </p:txBody>
      </p:sp>
    </p:spTree>
    <p:extLst>
      <p:ext uri="{BB962C8B-B14F-4D97-AF65-F5344CB8AC3E}">
        <p14:creationId xmlns:p14="http://schemas.microsoft.com/office/powerpoint/2010/main" val="10941260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4D8D7C64-3177-469D-9436-C88E4A2FFBE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C567F7-26BA-CE46-82C5-5C3D69AF1F6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UNDERSTANDING LEADERSHIP</a:t>
            </a:r>
          </a:p>
        </p:txBody>
      </p:sp>
      <p:sp>
        <p:nvSpPr>
          <p:cNvPr id="3" name="Subtitle 2">
            <a:extLst>
              <a:ext uri="{FF2B5EF4-FFF2-40B4-BE49-F238E27FC236}">
                <a16:creationId xmlns:a16="http://schemas.microsoft.com/office/drawing/2014/main" id="{2CAB47DE-48D1-944C-AD29-A156C222035A}"/>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US">
              <a:solidFill>
                <a:srgbClr val="FFFFFF"/>
              </a:solidFill>
            </a:endParaRPr>
          </a:p>
        </p:txBody>
      </p:sp>
    </p:spTree>
    <p:extLst>
      <p:ext uri="{BB962C8B-B14F-4D97-AF65-F5344CB8AC3E}">
        <p14:creationId xmlns:p14="http://schemas.microsoft.com/office/powerpoint/2010/main" val="176924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9E6A1B-2FE0-034F-905F-623F40B1D946}"/>
              </a:ext>
            </a:extLst>
          </p:cNvPr>
          <p:cNvSpPr>
            <a:spLocks noGrp="1"/>
          </p:cNvSpPr>
          <p:nvPr>
            <p:ph type="title"/>
          </p:nvPr>
        </p:nvSpPr>
        <p:spPr>
          <a:xfrm>
            <a:off x="836679" y="723898"/>
            <a:ext cx="6002110" cy="1495425"/>
          </a:xfrm>
        </p:spPr>
        <p:txBody>
          <a:bodyPr>
            <a:normAutofit/>
          </a:bodyPr>
          <a:lstStyle/>
          <a:p>
            <a:r>
              <a:rPr lang="en-GB" sz="4000"/>
              <a:t>What is Leadership _discuss</a:t>
            </a:r>
            <a:endParaRPr lang="en-US" sz="4000"/>
          </a:p>
        </p:txBody>
      </p:sp>
      <p:pic>
        <p:nvPicPr>
          <p:cNvPr id="6" name="Picture 5">
            <a:extLst>
              <a:ext uri="{FF2B5EF4-FFF2-40B4-BE49-F238E27FC236}">
                <a16:creationId xmlns:a16="http://schemas.microsoft.com/office/drawing/2014/main" id="{47B9ECBB-45D9-446D-AD08-0B34641D695A}"/>
              </a:ext>
            </a:extLst>
          </p:cNvPr>
          <p:cNvPicPr>
            <a:picLocks noChangeAspect="1"/>
          </p:cNvPicPr>
          <p:nvPr/>
        </p:nvPicPr>
        <p:blipFill rotWithShape="1">
          <a:blip r:embed="rId2"/>
          <a:srcRect l="26663" r="18738"/>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F4CFB10F-B856-47ED-B4DB-1C9633D33EC1}"/>
              </a:ext>
            </a:extLst>
          </p:cNvPr>
          <p:cNvGraphicFramePr>
            <a:graphicFrameLocks noGrp="1"/>
          </p:cNvGraphicFramePr>
          <p:nvPr>
            <p:ph idx="1"/>
            <p:extLst>
              <p:ext uri="{D42A27DB-BD31-4B8C-83A1-F6EECF244321}">
                <p14:modId xmlns:p14="http://schemas.microsoft.com/office/powerpoint/2010/main" val="3154718128"/>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0007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5" grpId="1">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rrows pointing towards light">
            <a:extLst>
              <a:ext uri="{FF2B5EF4-FFF2-40B4-BE49-F238E27FC236}">
                <a16:creationId xmlns:a16="http://schemas.microsoft.com/office/drawing/2014/main" id="{6E1D6F66-4593-4608-955C-A8C12DB50BAE}"/>
              </a:ext>
            </a:extLst>
          </p:cNvPr>
          <p:cNvPicPr>
            <a:picLocks noChangeAspect="1"/>
          </p:cNvPicPr>
          <p:nvPr/>
        </p:nvPicPr>
        <p:blipFill rotWithShape="1">
          <a:blip r:embed="rId2">
            <a:alphaModFix amt="50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405ECF5B-62D1-5C43-9081-BDDCE99BE7E8}"/>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How would you define Leadership</a:t>
            </a:r>
          </a:p>
        </p:txBody>
      </p:sp>
      <p:sp>
        <p:nvSpPr>
          <p:cNvPr id="3" name="Content Placeholder 2">
            <a:extLst>
              <a:ext uri="{FF2B5EF4-FFF2-40B4-BE49-F238E27FC236}">
                <a16:creationId xmlns:a16="http://schemas.microsoft.com/office/drawing/2014/main" id="{E5890D69-48FD-0F4A-854A-431091DC061A}"/>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a:solidFill>
                  <a:srgbClr val="FFFFFF"/>
                </a:solidFill>
              </a:rPr>
              <a:t>Research a definition and share it with the group </a:t>
            </a:r>
          </a:p>
        </p:txBody>
      </p:sp>
    </p:spTree>
    <p:extLst>
      <p:ext uri="{BB962C8B-B14F-4D97-AF65-F5344CB8AC3E}">
        <p14:creationId xmlns:p14="http://schemas.microsoft.com/office/powerpoint/2010/main" val="237059748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7E215-E2DF-054F-B34B-B91D7600B054}"/>
              </a:ext>
            </a:extLst>
          </p:cNvPr>
          <p:cNvSpPr>
            <a:spLocks noGrp="1"/>
          </p:cNvSpPr>
          <p:nvPr>
            <p:ph type="title"/>
          </p:nvPr>
        </p:nvSpPr>
        <p:spPr>
          <a:xfrm>
            <a:off x="4965430" y="629268"/>
            <a:ext cx="6586491" cy="1286160"/>
          </a:xfrm>
        </p:spPr>
        <p:txBody>
          <a:bodyPr anchor="b">
            <a:normAutofit/>
          </a:bodyPr>
          <a:lstStyle/>
          <a:p>
            <a:r>
              <a:rPr lang="en-US" dirty="0"/>
              <a:t>The Evolution of Leadership</a:t>
            </a:r>
          </a:p>
        </p:txBody>
      </p:sp>
      <p:pic>
        <p:nvPicPr>
          <p:cNvPr id="6" name="Picture 5">
            <a:extLst>
              <a:ext uri="{FF2B5EF4-FFF2-40B4-BE49-F238E27FC236}">
                <a16:creationId xmlns:a16="http://schemas.microsoft.com/office/drawing/2014/main" id="{285A75F7-5FDA-43EC-A0E5-59BE16226FB5}"/>
              </a:ext>
            </a:extLst>
          </p:cNvPr>
          <p:cNvPicPr>
            <a:picLocks noChangeAspect="1"/>
          </p:cNvPicPr>
          <p:nvPr/>
        </p:nvPicPr>
        <p:blipFill rotWithShape="1">
          <a:blip r:embed="rId2"/>
          <a:srcRect l="28615" r="20690"/>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CD9E6"/>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EBE7208-3581-4AEB-9B60-10A2B1C13C2B}"/>
              </a:ext>
            </a:extLst>
          </p:cNvPr>
          <p:cNvGraphicFramePr>
            <a:graphicFrameLocks noGrp="1"/>
          </p:cNvGraphicFramePr>
          <p:nvPr>
            <p:ph idx="1"/>
            <p:extLst>
              <p:ext uri="{D42A27DB-BD31-4B8C-83A1-F6EECF244321}">
                <p14:modId xmlns:p14="http://schemas.microsoft.com/office/powerpoint/2010/main" val="1996627956"/>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0698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8DF92-BD5B-2A44-9339-E53F35A099FD}"/>
              </a:ext>
            </a:extLst>
          </p:cNvPr>
          <p:cNvSpPr>
            <a:spLocks noGrp="1"/>
          </p:cNvSpPr>
          <p:nvPr>
            <p:ph type="title"/>
          </p:nvPr>
        </p:nvSpPr>
        <p:spPr>
          <a:xfrm>
            <a:off x="4965430" y="629268"/>
            <a:ext cx="6586491" cy="1286160"/>
          </a:xfrm>
        </p:spPr>
        <p:txBody>
          <a:bodyPr anchor="b">
            <a:normAutofit/>
          </a:bodyPr>
          <a:lstStyle/>
          <a:p>
            <a:r>
              <a:rPr lang="en-US" dirty="0"/>
              <a:t>Behavior Theories</a:t>
            </a:r>
          </a:p>
        </p:txBody>
      </p:sp>
      <p:sp>
        <p:nvSpPr>
          <p:cNvPr id="3" name="Content Placeholder 2">
            <a:extLst>
              <a:ext uri="{FF2B5EF4-FFF2-40B4-BE49-F238E27FC236}">
                <a16:creationId xmlns:a16="http://schemas.microsoft.com/office/drawing/2014/main" id="{2896405B-18B1-AC47-ACB2-4D5EA9FA791A}"/>
              </a:ext>
            </a:extLst>
          </p:cNvPr>
          <p:cNvSpPr>
            <a:spLocks noGrp="1"/>
          </p:cNvSpPr>
          <p:nvPr>
            <p:ph idx="1"/>
          </p:nvPr>
        </p:nvSpPr>
        <p:spPr>
          <a:xfrm>
            <a:off x="4965431" y="2438400"/>
            <a:ext cx="6586489" cy="3785419"/>
          </a:xfrm>
        </p:spPr>
        <p:txBody>
          <a:bodyPr>
            <a:normAutofit/>
          </a:bodyPr>
          <a:lstStyle/>
          <a:p>
            <a:r>
              <a:rPr lang="en-US" sz="2000"/>
              <a:t>In the late 1930s, leadership research began to focus on behavior</a:t>
            </a:r>
          </a:p>
          <a:p>
            <a:r>
              <a:rPr lang="en-US" sz="2000"/>
              <a:t>what leaders do and how they act. </a:t>
            </a:r>
          </a:p>
          <a:p>
            <a:r>
              <a:rPr lang="en-US" sz="2000"/>
              <a:t>Groundbreaking studies by researchers at The Ohio State University and the University of Michigan in the 1940s and 1950s analyzed how leaders acted in small group situations. </a:t>
            </a:r>
          </a:p>
          <a:p>
            <a:r>
              <a:rPr lang="en-US" sz="2000"/>
              <a:t>The behavior approach hit its heyday in the early 1960s with Blake and Moulton’s (1964) work exploring how managers use task and relationship behaviors in the organizational setting.</a:t>
            </a:r>
          </a:p>
        </p:txBody>
      </p:sp>
      <p:pic>
        <p:nvPicPr>
          <p:cNvPr id="5" name="Picture 4" descr="Large skydiving group mid-air">
            <a:extLst>
              <a:ext uri="{FF2B5EF4-FFF2-40B4-BE49-F238E27FC236}">
                <a16:creationId xmlns:a16="http://schemas.microsoft.com/office/drawing/2014/main" id="{076C7E28-057D-47B0-8D8A-04AF79A2AD70}"/>
              </a:ext>
            </a:extLst>
          </p:cNvPr>
          <p:cNvPicPr>
            <a:picLocks noChangeAspect="1"/>
          </p:cNvPicPr>
          <p:nvPr/>
        </p:nvPicPr>
        <p:blipFill rotWithShape="1">
          <a:blip r:embed="rId2"/>
          <a:srcRect l="28109" r="2694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5720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80D83-471D-414B-9E64-A8C25E9A315B}"/>
              </a:ext>
            </a:extLst>
          </p:cNvPr>
          <p:cNvSpPr>
            <a:spLocks noGrp="1"/>
          </p:cNvSpPr>
          <p:nvPr>
            <p:ph type="title"/>
          </p:nvPr>
        </p:nvSpPr>
        <p:spPr>
          <a:xfrm>
            <a:off x="4965430" y="629268"/>
            <a:ext cx="6586491" cy="1286160"/>
          </a:xfrm>
        </p:spPr>
        <p:txBody>
          <a:bodyPr anchor="b">
            <a:normAutofit/>
          </a:bodyPr>
          <a:lstStyle/>
          <a:p>
            <a:r>
              <a:rPr lang="en-US" dirty="0"/>
              <a:t>Situational Theories</a:t>
            </a:r>
          </a:p>
        </p:txBody>
      </p:sp>
      <p:pic>
        <p:nvPicPr>
          <p:cNvPr id="6" name="Picture 5">
            <a:extLst>
              <a:ext uri="{FF2B5EF4-FFF2-40B4-BE49-F238E27FC236}">
                <a16:creationId xmlns:a16="http://schemas.microsoft.com/office/drawing/2014/main" id="{A7035DC5-DEBE-48BB-B68D-CF3D64AAC526}"/>
              </a:ext>
            </a:extLst>
          </p:cNvPr>
          <p:cNvPicPr>
            <a:picLocks noChangeAspect="1"/>
          </p:cNvPicPr>
          <p:nvPr/>
        </p:nvPicPr>
        <p:blipFill rotWithShape="1">
          <a:blip r:embed="rId2"/>
          <a:srcRect l="13241" r="41809"/>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25DA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84F9820-15D7-4953-A5A5-05B00EDDC285}"/>
              </a:ext>
            </a:extLst>
          </p:cNvPr>
          <p:cNvGraphicFramePr>
            <a:graphicFrameLocks noGrp="1"/>
          </p:cNvGraphicFramePr>
          <p:nvPr>
            <p:ph idx="1"/>
            <p:extLst>
              <p:ext uri="{D42A27DB-BD31-4B8C-83A1-F6EECF244321}">
                <p14:modId xmlns:p14="http://schemas.microsoft.com/office/powerpoint/2010/main" val="4150936693"/>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7990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D5F03-0901-0C4A-8EEC-DAACFDC12046}"/>
              </a:ext>
            </a:extLst>
          </p:cNvPr>
          <p:cNvSpPr>
            <a:spLocks noGrp="1"/>
          </p:cNvSpPr>
          <p:nvPr>
            <p:ph type="title"/>
          </p:nvPr>
        </p:nvSpPr>
        <p:spPr/>
        <p:txBody>
          <a:bodyPr/>
          <a:lstStyle/>
          <a:p>
            <a:r>
              <a:rPr lang="en-US" dirty="0"/>
              <a:t>Relational Theories</a:t>
            </a:r>
          </a:p>
        </p:txBody>
      </p:sp>
      <p:sp>
        <p:nvSpPr>
          <p:cNvPr id="3" name="Content Placeholder 2">
            <a:extLst>
              <a:ext uri="{FF2B5EF4-FFF2-40B4-BE49-F238E27FC236}">
                <a16:creationId xmlns:a16="http://schemas.microsoft.com/office/drawing/2014/main" id="{03D3EF72-13F4-DF43-B78D-A6DD8654B7DB}"/>
              </a:ext>
            </a:extLst>
          </p:cNvPr>
          <p:cNvSpPr>
            <a:spLocks noGrp="1"/>
          </p:cNvSpPr>
          <p:nvPr>
            <p:ph idx="1"/>
          </p:nvPr>
        </p:nvSpPr>
        <p:spPr/>
        <p:txBody>
          <a:bodyPr/>
          <a:lstStyle/>
          <a:p>
            <a:r>
              <a:rPr lang="en-US" dirty="0"/>
              <a:t>In the 1990s, researchers began examining the nature of relations between leaders and followers. </a:t>
            </a:r>
          </a:p>
          <a:p>
            <a:r>
              <a:rPr lang="en-US" dirty="0"/>
              <a:t>This research ultimately evolved into the leader–member exchange (LMX) theory. </a:t>
            </a:r>
          </a:p>
          <a:p>
            <a:pPr lvl="1"/>
            <a:r>
              <a:rPr lang="en-US" dirty="0"/>
              <a:t>LMX theory predicts that high-quality relations generate more positive leader outcomes than low-quality relations. </a:t>
            </a:r>
          </a:p>
          <a:p>
            <a:r>
              <a:rPr lang="en-US" dirty="0"/>
              <a:t>Research in the relational approach to leadership continues to generate moderate interest today.</a:t>
            </a:r>
          </a:p>
        </p:txBody>
      </p:sp>
    </p:spTree>
    <p:extLst>
      <p:ext uri="{BB962C8B-B14F-4D97-AF65-F5344CB8AC3E}">
        <p14:creationId xmlns:p14="http://schemas.microsoft.com/office/powerpoint/2010/main" val="1630972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D8FA9C-58EC-2745-BFAF-8A4E33D799AD}"/>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New Leadership” Approaches</a:t>
            </a:r>
          </a:p>
        </p:txBody>
      </p:sp>
      <p:graphicFrame>
        <p:nvGraphicFramePr>
          <p:cNvPr id="5" name="Content Placeholder 2">
            <a:extLst>
              <a:ext uri="{FF2B5EF4-FFF2-40B4-BE49-F238E27FC236}">
                <a16:creationId xmlns:a16="http://schemas.microsoft.com/office/drawing/2014/main" id="{64B0E8C8-299B-44A3-B0DE-163C080954AD}"/>
              </a:ext>
            </a:extLst>
          </p:cNvPr>
          <p:cNvGraphicFramePr>
            <a:graphicFrameLocks noGrp="1"/>
          </p:cNvGraphicFramePr>
          <p:nvPr>
            <p:ph idx="1"/>
            <p:extLst>
              <p:ext uri="{D42A27DB-BD31-4B8C-83A1-F6EECF244321}">
                <p14:modId xmlns:p14="http://schemas.microsoft.com/office/powerpoint/2010/main" val="237486069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9144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A20C38-BB2A-B34B-AE75-B5BEA690FAAA}"/>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Emerging Leadership Approaches</a:t>
            </a:r>
          </a:p>
        </p:txBody>
      </p:sp>
      <p:graphicFrame>
        <p:nvGraphicFramePr>
          <p:cNvPr id="5" name="Content Placeholder 2">
            <a:extLst>
              <a:ext uri="{FF2B5EF4-FFF2-40B4-BE49-F238E27FC236}">
                <a16:creationId xmlns:a16="http://schemas.microsoft.com/office/drawing/2014/main" id="{BE9098E4-B49A-4E4B-B704-E9B47720E74C}"/>
              </a:ext>
            </a:extLst>
          </p:cNvPr>
          <p:cNvGraphicFramePr>
            <a:graphicFrameLocks noGrp="1"/>
          </p:cNvGraphicFramePr>
          <p:nvPr>
            <p:ph idx="1"/>
            <p:extLst>
              <p:ext uri="{D42A27DB-BD31-4B8C-83A1-F6EECF244321}">
                <p14:modId xmlns:p14="http://schemas.microsoft.com/office/powerpoint/2010/main" val="426840508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9900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6F55DC-5007-5342-8B24-0D3792D19570}"/>
              </a:ext>
            </a:extLst>
          </p:cNvPr>
          <p:cNvSpPr>
            <a:spLocks noGrp="1"/>
          </p:cNvSpPr>
          <p:nvPr>
            <p:ph type="title"/>
          </p:nvPr>
        </p:nvSpPr>
        <p:spPr>
          <a:xfrm>
            <a:off x="838200" y="365125"/>
            <a:ext cx="10515600" cy="1325563"/>
          </a:xfrm>
        </p:spPr>
        <p:txBody>
          <a:bodyPr>
            <a:normAutofit/>
          </a:bodyPr>
          <a:lstStyle/>
          <a:p>
            <a:r>
              <a:rPr lang="en-US" sz="5400"/>
              <a:t>Cont….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E166D8-571C-3149-92C6-540175FDD38C}"/>
              </a:ext>
            </a:extLst>
          </p:cNvPr>
          <p:cNvSpPr>
            <a:spLocks noGrp="1"/>
          </p:cNvSpPr>
          <p:nvPr>
            <p:ph idx="1"/>
          </p:nvPr>
        </p:nvSpPr>
        <p:spPr>
          <a:xfrm>
            <a:off x="838200" y="1929384"/>
            <a:ext cx="10515600" cy="4251960"/>
          </a:xfrm>
        </p:spPr>
        <p:txBody>
          <a:bodyPr>
            <a:normAutofit/>
          </a:bodyPr>
          <a:lstStyle/>
          <a:p>
            <a:r>
              <a:rPr lang="en-US" sz="2000"/>
              <a:t>Servant leadership emphasizes the “caring principle” with leaders as “servants” who focus on their followers’ needs in order to help these followers become more autonomous, knowledgeable, and like servants themselves.</a:t>
            </a:r>
          </a:p>
          <a:p>
            <a:r>
              <a:rPr lang="en-US" sz="2000"/>
              <a:t>Ethical leadership has been thought about for millennia in terms of a leader’s character, duties, decision making, and decision outcomes. It has recently come to center stage out of concern about dishonest or unethical behavior occurring within organizations and professions.</a:t>
            </a:r>
          </a:p>
          <a:p>
            <a:r>
              <a:rPr lang="en-US" sz="2000"/>
              <a:t>Connective leadership, developed by Lipman-Blumen (2000), recognizes that there are connections and interdependence between individuals and groups with diverse—and potentially conflicting—backgrounds, talents, and agendas. </a:t>
            </a:r>
          </a:p>
          <a:p>
            <a:pPr lvl="1"/>
            <a:r>
              <a:rPr lang="en-US" sz="2000"/>
              <a:t>Connective leaders identify the mutual concerns and needs of diverse groups and help them to come together to develop understanding of one another and work toward mutual goals using a productive, collaborative approach.</a:t>
            </a:r>
          </a:p>
          <a:p>
            <a:endParaRPr lang="en-US" sz="2000"/>
          </a:p>
        </p:txBody>
      </p:sp>
    </p:spTree>
    <p:extLst>
      <p:ext uri="{BB962C8B-B14F-4D97-AF65-F5344CB8AC3E}">
        <p14:creationId xmlns:p14="http://schemas.microsoft.com/office/powerpoint/2010/main" val="1845011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FB27-A6D2-5C4D-B940-C786E88801AC}"/>
              </a:ext>
            </a:extLst>
          </p:cNvPr>
          <p:cNvSpPr>
            <a:spLocks noGrp="1"/>
          </p:cNvSpPr>
          <p:nvPr>
            <p:ph type="title"/>
          </p:nvPr>
        </p:nvSpPr>
        <p:spPr/>
        <p:txBody>
          <a:bodyPr/>
          <a:lstStyle/>
          <a:p>
            <a:r>
              <a:rPr lang="en-GB" dirty="0"/>
              <a:t>Leadership Timeline </a:t>
            </a:r>
            <a:endParaRPr lang="en-US" dirty="0"/>
          </a:p>
        </p:txBody>
      </p:sp>
      <p:pic>
        <p:nvPicPr>
          <p:cNvPr id="7" name="Content Placeholder 6">
            <a:extLst>
              <a:ext uri="{FF2B5EF4-FFF2-40B4-BE49-F238E27FC236}">
                <a16:creationId xmlns:a16="http://schemas.microsoft.com/office/drawing/2014/main" id="{46CF2D13-B781-9842-8068-D489DB1E2CA9}"/>
              </a:ext>
            </a:extLst>
          </p:cNvPr>
          <p:cNvPicPr>
            <a:picLocks noGrp="1" noChangeAspect="1"/>
          </p:cNvPicPr>
          <p:nvPr>
            <p:ph idx="1"/>
          </p:nvPr>
        </p:nvPicPr>
        <p:blipFill>
          <a:blip r:embed="rId2"/>
          <a:stretch>
            <a:fillRect/>
          </a:stretch>
        </p:blipFill>
        <p:spPr>
          <a:xfrm>
            <a:off x="838200" y="1835944"/>
            <a:ext cx="10515600" cy="4330700"/>
          </a:xfrm>
          <a:prstGeom prst="rect">
            <a:avLst/>
          </a:prstGeom>
        </p:spPr>
      </p:pic>
    </p:spTree>
    <p:extLst>
      <p:ext uri="{BB962C8B-B14F-4D97-AF65-F5344CB8AC3E}">
        <p14:creationId xmlns:p14="http://schemas.microsoft.com/office/powerpoint/2010/main" val="2771955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04DF0-1A85-2A4A-B0C3-A915F47CBF4D}"/>
              </a:ext>
            </a:extLst>
          </p:cNvPr>
          <p:cNvSpPr>
            <a:spLocks noGrp="1"/>
          </p:cNvSpPr>
          <p:nvPr>
            <p:ph type="title"/>
          </p:nvPr>
        </p:nvSpPr>
        <p:spPr/>
        <p:txBody>
          <a:bodyPr/>
          <a:lstStyle/>
          <a:p>
            <a:r>
              <a:rPr lang="en-US" dirty="0"/>
              <a:t>Leadership Is an Ability”</a:t>
            </a:r>
          </a:p>
        </p:txBody>
      </p:sp>
      <p:sp>
        <p:nvSpPr>
          <p:cNvPr id="3" name="Content Placeholder 2">
            <a:extLst>
              <a:ext uri="{FF2B5EF4-FFF2-40B4-BE49-F238E27FC236}">
                <a16:creationId xmlns:a16="http://schemas.microsoft.com/office/drawing/2014/main" id="{E5016CFA-6D2C-5641-8ADD-0383C1DC9BC9}"/>
              </a:ext>
            </a:extLst>
          </p:cNvPr>
          <p:cNvSpPr>
            <a:spLocks noGrp="1"/>
          </p:cNvSpPr>
          <p:nvPr>
            <p:ph idx="1"/>
          </p:nvPr>
        </p:nvSpPr>
        <p:spPr/>
        <p:txBody>
          <a:bodyPr>
            <a:normAutofit/>
          </a:bodyPr>
          <a:lstStyle/>
          <a:p>
            <a:r>
              <a:rPr lang="en-US" dirty="0"/>
              <a:t>In addition to being thought of as a trait, leadership is conceptualized as an ability. A person who has leadership ability is able to be a leader—that is, has the capacity to lead.</a:t>
            </a:r>
          </a:p>
          <a:p>
            <a:r>
              <a:rPr lang="en-US" dirty="0"/>
              <a:t>While the term ability frequently refers to a natural capacity, ability can be acquired. </a:t>
            </a:r>
          </a:p>
          <a:p>
            <a:pPr lvl="1"/>
            <a:r>
              <a:rPr lang="en-US" dirty="0"/>
              <a:t>For example, some people are naturally good at public speaking, while others rehearse to become comfortable speaking in public. </a:t>
            </a:r>
          </a:p>
          <a:p>
            <a:pPr lvl="1"/>
            <a:r>
              <a:rPr lang="en-US" dirty="0"/>
              <a:t>Similarly, some people have the natural physical ability to excel in a sport, while others develop their athletic capacity through exercise and practice. </a:t>
            </a:r>
          </a:p>
          <a:p>
            <a:pPr lvl="1"/>
            <a:r>
              <a:rPr lang="en-US" dirty="0"/>
              <a:t>In leadership, some people have the natural ability to lead, while others develop their leadership abilities through hard work and practice.</a:t>
            </a:r>
          </a:p>
        </p:txBody>
      </p:sp>
    </p:spTree>
    <p:extLst>
      <p:ext uri="{BB962C8B-B14F-4D97-AF65-F5344CB8AC3E}">
        <p14:creationId xmlns:p14="http://schemas.microsoft.com/office/powerpoint/2010/main" val="940652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D68CE-EDDE-AF41-870E-080717412152}"/>
              </a:ext>
            </a:extLst>
          </p:cNvPr>
          <p:cNvSpPr>
            <a:spLocks noGrp="1"/>
          </p:cNvSpPr>
          <p:nvPr>
            <p:ph type="title"/>
          </p:nvPr>
        </p:nvSpPr>
        <p:spPr>
          <a:xfrm>
            <a:off x="9093496" y="618681"/>
            <a:ext cx="2613872" cy="4794567"/>
          </a:xfrm>
        </p:spPr>
        <p:txBody>
          <a:bodyPr vert="horz" lIns="91440" tIns="45720" rIns="91440" bIns="45720" rtlCol="0" anchor="ctr">
            <a:normAutofit/>
          </a:bodyPr>
          <a:lstStyle/>
          <a:p>
            <a:pPr algn="ctr"/>
            <a:r>
              <a:rPr lang="en-US" sz="3600" dirty="0">
                <a:solidFill>
                  <a:srgbClr val="FFFFFF"/>
                </a:solidFill>
              </a:rPr>
              <a:t>who is he?</a:t>
            </a:r>
            <a:br>
              <a:rPr lang="en-US" sz="3600" dirty="0">
                <a:solidFill>
                  <a:srgbClr val="FFFFFF"/>
                </a:solidFill>
              </a:rPr>
            </a:br>
            <a:r>
              <a:rPr lang="en-US" sz="3600" dirty="0">
                <a:solidFill>
                  <a:srgbClr val="FFFFFF"/>
                </a:solidFill>
              </a:rPr>
              <a:t>John wooden</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B572BC0-70B0-FB48-94AA-F8FD0462C182}"/>
              </a:ext>
            </a:extLst>
          </p:cNvPr>
          <p:cNvPicPr>
            <a:picLocks noGrp="1" noChangeAspect="1"/>
          </p:cNvPicPr>
          <p:nvPr>
            <p:ph idx="1"/>
          </p:nvPr>
        </p:nvPicPr>
        <p:blipFill rotWithShape="1">
          <a:blip r:embed="rId2"/>
          <a:srcRect l="3856" r="13489" b="-1"/>
          <a:stretch/>
        </p:blipFill>
        <p:spPr>
          <a:xfrm>
            <a:off x="976251" y="942538"/>
            <a:ext cx="7163222" cy="4808332"/>
          </a:xfrm>
          <a:prstGeom prst="rect">
            <a:avLst/>
          </a:prstGeom>
          <a:effectLst/>
        </p:spPr>
      </p:pic>
    </p:spTree>
    <p:extLst>
      <p:ext uri="{BB962C8B-B14F-4D97-AF65-F5344CB8AC3E}">
        <p14:creationId xmlns:p14="http://schemas.microsoft.com/office/powerpoint/2010/main" val="47024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32DDE-233B-1D4B-B52D-114092BD0E75}"/>
              </a:ext>
            </a:extLst>
          </p:cNvPr>
          <p:cNvSpPr>
            <a:spLocks noGrp="1"/>
          </p:cNvSpPr>
          <p:nvPr>
            <p:ph type="title"/>
          </p:nvPr>
        </p:nvSpPr>
        <p:spPr/>
        <p:txBody>
          <a:bodyPr/>
          <a:lstStyle/>
          <a:p>
            <a:r>
              <a:rPr lang="en-US" dirty="0"/>
              <a:t>An example of leadership</a:t>
            </a:r>
          </a:p>
        </p:txBody>
      </p:sp>
      <p:sp>
        <p:nvSpPr>
          <p:cNvPr id="3" name="Content Placeholder 2">
            <a:extLst>
              <a:ext uri="{FF2B5EF4-FFF2-40B4-BE49-F238E27FC236}">
                <a16:creationId xmlns:a16="http://schemas.microsoft.com/office/drawing/2014/main" id="{9F015C20-6163-AB40-A7CA-C6695A1D2374}"/>
              </a:ext>
            </a:extLst>
          </p:cNvPr>
          <p:cNvSpPr>
            <a:spLocks noGrp="1"/>
          </p:cNvSpPr>
          <p:nvPr>
            <p:ph idx="1"/>
          </p:nvPr>
        </p:nvSpPr>
        <p:spPr/>
        <p:txBody>
          <a:bodyPr>
            <a:normAutofit lnSpcReduction="10000"/>
          </a:bodyPr>
          <a:lstStyle/>
          <a:p>
            <a:r>
              <a:rPr lang="en-US" dirty="0"/>
              <a:t>The legendary University of California at Los Angeles basketball coach John Wooden, whose teams won seven consecutive National Collegiate Athletic Association titles. </a:t>
            </a:r>
          </a:p>
          <a:p>
            <a:r>
              <a:rPr lang="en-US" dirty="0"/>
              <a:t>Described first as a teacher and then as a coach, Wooden implemented four laws of learning into his coaching:</a:t>
            </a:r>
          </a:p>
          <a:p>
            <a:pPr lvl="1"/>
            <a:r>
              <a:rPr lang="en-US" dirty="0"/>
              <a:t>explanation, </a:t>
            </a:r>
          </a:p>
          <a:p>
            <a:pPr lvl="1"/>
            <a:r>
              <a:rPr lang="en-US" dirty="0"/>
              <a:t>demonstration, </a:t>
            </a:r>
          </a:p>
          <a:p>
            <a:pPr lvl="1"/>
            <a:r>
              <a:rPr lang="en-US" dirty="0"/>
              <a:t>imitation, and </a:t>
            </a:r>
          </a:p>
          <a:p>
            <a:pPr lvl="1"/>
            <a:r>
              <a:rPr lang="en-US" dirty="0"/>
              <a:t>Repetition</a:t>
            </a:r>
          </a:p>
          <a:p>
            <a:r>
              <a:rPr lang="en-US" dirty="0"/>
              <a:t>His goal was to teach players how to do the right thing instinctively under great pressure. </a:t>
            </a:r>
          </a:p>
        </p:txBody>
      </p:sp>
    </p:spTree>
    <p:extLst>
      <p:ext uri="{BB962C8B-B14F-4D97-AF65-F5344CB8AC3E}">
        <p14:creationId xmlns:p14="http://schemas.microsoft.com/office/powerpoint/2010/main" val="245696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5E988-CFA3-144C-87B2-6DA63E459FD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kern="1200">
                <a:solidFill>
                  <a:schemeClr val="tx1"/>
                </a:solidFill>
                <a:latin typeface="+mj-lt"/>
                <a:ea typeface="+mj-ea"/>
                <a:cs typeface="+mj-cs"/>
              </a:rPr>
              <a:t>John wooden Pyramid of Success </a:t>
            </a: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a:extLst>
              <a:ext uri="{FF2B5EF4-FFF2-40B4-BE49-F238E27FC236}">
                <a16:creationId xmlns:a16="http://schemas.microsoft.com/office/drawing/2014/main" id="{DAC2DD4F-B9FD-BC4E-B2D5-BE5230D4F68F}"/>
              </a:ext>
            </a:extLst>
          </p:cNvPr>
          <p:cNvPicPr>
            <a:picLocks noGrp="1" noChangeAspect="1"/>
          </p:cNvPicPr>
          <p:nvPr>
            <p:ph idx="1"/>
          </p:nvPr>
        </p:nvPicPr>
        <p:blipFill>
          <a:blip r:embed="rId2"/>
          <a:stretch>
            <a:fillRect/>
          </a:stretch>
        </p:blipFill>
        <p:spPr>
          <a:xfrm>
            <a:off x="4864608" y="799153"/>
            <a:ext cx="6846363" cy="5108440"/>
          </a:xfrm>
          <a:prstGeom prst="rect">
            <a:avLst/>
          </a:prstGeom>
        </p:spPr>
      </p:pic>
    </p:spTree>
    <p:extLst>
      <p:ext uri="{BB962C8B-B14F-4D97-AF65-F5344CB8AC3E}">
        <p14:creationId xmlns:p14="http://schemas.microsoft.com/office/powerpoint/2010/main" val="1995747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218AF9-A5FB-9546-AB03-6A113E0C2AB3}"/>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Task </a:t>
            </a:r>
          </a:p>
        </p:txBody>
      </p:sp>
      <p:sp>
        <p:nvSpPr>
          <p:cNvPr id="3" name="Content Placeholder 2">
            <a:extLst>
              <a:ext uri="{FF2B5EF4-FFF2-40B4-BE49-F238E27FC236}">
                <a16:creationId xmlns:a16="http://schemas.microsoft.com/office/drawing/2014/main" id="{EA7DF9E4-D691-6D4B-A634-F0E7DECEFC83}"/>
              </a:ext>
            </a:extLst>
          </p:cNvPr>
          <p:cNvSpPr>
            <a:spLocks noGrp="1"/>
          </p:cNvSpPr>
          <p:nvPr>
            <p:ph idx="1"/>
          </p:nvPr>
        </p:nvSpPr>
        <p:spPr>
          <a:xfrm>
            <a:off x="838199" y="4983276"/>
            <a:ext cx="10512552" cy="1126680"/>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What is the pyramid of success – research and feedback your insights and thoughts. </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5399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551A97-B8F8-E343-8945-E390A4BD6646}"/>
              </a:ext>
            </a:extLst>
          </p:cNvPr>
          <p:cNvSpPr>
            <a:spLocks noGrp="1"/>
          </p:cNvSpPr>
          <p:nvPr>
            <p:ph type="title"/>
          </p:nvPr>
        </p:nvSpPr>
        <p:spPr>
          <a:xfrm>
            <a:off x="5297762" y="329184"/>
            <a:ext cx="6251110" cy="1783080"/>
          </a:xfrm>
        </p:spPr>
        <p:txBody>
          <a:bodyPr anchor="b">
            <a:normAutofit/>
          </a:bodyPr>
          <a:lstStyle/>
          <a:p>
            <a:r>
              <a:rPr lang="en-US" sz="5400" dirty="0"/>
              <a:t>Leadership Is a Skill”</a:t>
            </a:r>
          </a:p>
        </p:txBody>
      </p:sp>
      <p:pic>
        <p:nvPicPr>
          <p:cNvPr id="5" name="Picture 4" descr="One in a crowd">
            <a:extLst>
              <a:ext uri="{FF2B5EF4-FFF2-40B4-BE49-F238E27FC236}">
                <a16:creationId xmlns:a16="http://schemas.microsoft.com/office/drawing/2014/main" id="{D6125AF0-67F1-4C34-9F56-B640ED3783A5}"/>
              </a:ext>
            </a:extLst>
          </p:cNvPr>
          <p:cNvPicPr>
            <a:picLocks noChangeAspect="1"/>
          </p:cNvPicPr>
          <p:nvPr/>
        </p:nvPicPr>
        <p:blipFill rotWithShape="1">
          <a:blip r:embed="rId2"/>
          <a:srcRect l="28629" r="2043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B02365-EF2B-4D49-BA8D-F5388790A695}"/>
              </a:ext>
            </a:extLst>
          </p:cNvPr>
          <p:cNvSpPr>
            <a:spLocks noGrp="1"/>
          </p:cNvSpPr>
          <p:nvPr>
            <p:ph idx="1"/>
          </p:nvPr>
        </p:nvSpPr>
        <p:spPr>
          <a:xfrm>
            <a:off x="5297762" y="2706624"/>
            <a:ext cx="6251110" cy="3483864"/>
          </a:xfrm>
        </p:spPr>
        <p:txBody>
          <a:bodyPr>
            <a:normAutofit/>
          </a:bodyPr>
          <a:lstStyle/>
          <a:p>
            <a:r>
              <a:rPr lang="en-US" sz="1900"/>
              <a:t>Leadership is a competency developed to accomplish a task effectively.</a:t>
            </a:r>
          </a:p>
          <a:p>
            <a:r>
              <a:rPr lang="en-US" sz="1900"/>
              <a:t>Skilled leaders are competent people who know the means and methods for carrying out their responsibilities. </a:t>
            </a:r>
          </a:p>
          <a:p>
            <a:r>
              <a:rPr lang="en-US" sz="1900"/>
              <a:t>Describing leadership as a skill makes leadership available to everyone because skills are competencies that people can learn or develop.</a:t>
            </a:r>
          </a:p>
          <a:p>
            <a:endParaRPr lang="en-US" sz="1900"/>
          </a:p>
          <a:p>
            <a:pPr lvl="1"/>
            <a:r>
              <a:rPr lang="en-US" sz="1900"/>
              <a:t>Viewed as a skill, leadership can be studied and learned. If you are capable of learning from experience, you can acquire leadership.</a:t>
            </a:r>
          </a:p>
        </p:txBody>
      </p:sp>
    </p:spTree>
    <p:extLst>
      <p:ext uri="{BB962C8B-B14F-4D97-AF65-F5344CB8AC3E}">
        <p14:creationId xmlns:p14="http://schemas.microsoft.com/office/powerpoint/2010/main" val="3446009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40E29-F94C-C84D-9526-191EB699CA2D}"/>
              </a:ext>
            </a:extLst>
          </p:cNvPr>
          <p:cNvSpPr>
            <a:spLocks noGrp="1"/>
          </p:cNvSpPr>
          <p:nvPr>
            <p:ph type="title"/>
          </p:nvPr>
        </p:nvSpPr>
        <p:spPr>
          <a:xfrm>
            <a:off x="4965430" y="629268"/>
            <a:ext cx="6586491" cy="1286160"/>
          </a:xfrm>
        </p:spPr>
        <p:txBody>
          <a:bodyPr anchor="b">
            <a:normAutofit/>
          </a:bodyPr>
          <a:lstStyle/>
          <a:p>
            <a:r>
              <a:rPr lang="en-US" dirty="0"/>
              <a:t>Leadership Is a Behavior”</a:t>
            </a:r>
          </a:p>
        </p:txBody>
      </p:sp>
      <p:sp>
        <p:nvSpPr>
          <p:cNvPr id="3" name="Content Placeholder 2">
            <a:extLst>
              <a:ext uri="{FF2B5EF4-FFF2-40B4-BE49-F238E27FC236}">
                <a16:creationId xmlns:a16="http://schemas.microsoft.com/office/drawing/2014/main" id="{C8FAFC5C-EFD8-594C-92B8-E2219B26D712}"/>
              </a:ext>
            </a:extLst>
          </p:cNvPr>
          <p:cNvSpPr>
            <a:spLocks noGrp="1"/>
          </p:cNvSpPr>
          <p:nvPr>
            <p:ph idx="1"/>
          </p:nvPr>
        </p:nvSpPr>
        <p:spPr>
          <a:xfrm>
            <a:off x="4965431" y="2438400"/>
            <a:ext cx="6586489" cy="3785419"/>
          </a:xfrm>
        </p:spPr>
        <p:txBody>
          <a:bodyPr>
            <a:normAutofit/>
          </a:bodyPr>
          <a:lstStyle/>
          <a:p>
            <a:r>
              <a:rPr lang="en-US" sz="2000"/>
              <a:t>It is what leaders do when they are in a leadership role. </a:t>
            </a:r>
          </a:p>
          <a:p>
            <a:r>
              <a:rPr lang="en-US" sz="2000"/>
              <a:t>The behavioral dimension is concerned with how leaders act toward others in various situations. </a:t>
            </a:r>
          </a:p>
          <a:p>
            <a:r>
              <a:rPr lang="en-US" sz="2000"/>
              <a:t>Unlike traits, abilities, and skills, leadership behaviors are observable.</a:t>
            </a:r>
          </a:p>
          <a:p>
            <a:r>
              <a:rPr lang="en-US" sz="2000"/>
              <a:t>Research on leadership has shown that leaders engage primarily in two kinds of general behaviors: </a:t>
            </a:r>
          </a:p>
          <a:p>
            <a:pPr lvl="1"/>
            <a:r>
              <a:rPr lang="en-US" sz="2000"/>
              <a:t>task behaviors and </a:t>
            </a:r>
          </a:p>
          <a:p>
            <a:pPr lvl="1"/>
            <a:r>
              <a:rPr lang="en-US" sz="2000"/>
              <a:t>process behaviors. </a:t>
            </a:r>
          </a:p>
        </p:txBody>
      </p:sp>
      <p:pic>
        <p:nvPicPr>
          <p:cNvPr id="5" name="Picture 4" descr="Colourful carved figures of humans">
            <a:extLst>
              <a:ext uri="{FF2B5EF4-FFF2-40B4-BE49-F238E27FC236}">
                <a16:creationId xmlns:a16="http://schemas.microsoft.com/office/drawing/2014/main" id="{546B17ED-9B47-44CE-B17C-58FA747A7244}"/>
              </a:ext>
            </a:extLst>
          </p:cNvPr>
          <p:cNvPicPr>
            <a:picLocks noChangeAspect="1"/>
          </p:cNvPicPr>
          <p:nvPr/>
        </p:nvPicPr>
        <p:blipFill rotWithShape="1">
          <a:blip r:embed="rId2"/>
          <a:srcRect l="26036" r="2580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39C1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73145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E239AA-C718-D346-9F1A-2E1409330900}"/>
              </a:ext>
            </a:extLst>
          </p:cNvPr>
          <p:cNvSpPr>
            <a:spLocks noGrp="1"/>
          </p:cNvSpPr>
          <p:nvPr>
            <p:ph type="title"/>
          </p:nvPr>
        </p:nvSpPr>
        <p:spPr>
          <a:xfrm>
            <a:off x="686834" y="1153572"/>
            <a:ext cx="3200400" cy="4461163"/>
          </a:xfrm>
        </p:spPr>
        <p:txBody>
          <a:bodyPr>
            <a:normAutofit/>
          </a:bodyPr>
          <a:lstStyle/>
          <a:p>
            <a:r>
              <a:rPr lang="en-US">
                <a:solidFill>
                  <a:srgbClr val="FFFFFF"/>
                </a:solidFill>
              </a:rPr>
              <a:t>Cont…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608D073-5FA4-7140-88E4-87D649B796D4}"/>
              </a:ext>
            </a:extLst>
          </p:cNvPr>
          <p:cNvSpPr>
            <a:spLocks noGrp="1"/>
          </p:cNvSpPr>
          <p:nvPr>
            <p:ph idx="1"/>
          </p:nvPr>
        </p:nvSpPr>
        <p:spPr>
          <a:xfrm>
            <a:off x="4447308" y="591344"/>
            <a:ext cx="6906491" cy="5585619"/>
          </a:xfrm>
        </p:spPr>
        <p:txBody>
          <a:bodyPr anchor="ctr">
            <a:normAutofit/>
          </a:bodyPr>
          <a:lstStyle/>
          <a:p>
            <a:r>
              <a:rPr lang="en-US" dirty="0"/>
              <a:t>Task behaviors are used by leaders to get the job done (e.g., a leader prepares an agenda for a meeting). </a:t>
            </a:r>
          </a:p>
          <a:p>
            <a:r>
              <a:rPr lang="en-US" dirty="0"/>
              <a:t>Relationship (process) behaviors are used by leaders to help people feel comfortable with other group members and at ease in the situations in which they find themselves (e.g., a leader helps individuals in a group to feel included). </a:t>
            </a:r>
          </a:p>
          <a:p>
            <a:r>
              <a:rPr lang="en-US" dirty="0"/>
              <a:t>leadership requires both task and process behaviors, the challenge for leaders is to know the best way to combine them in their efforts to reach a goal.</a:t>
            </a:r>
          </a:p>
        </p:txBody>
      </p:sp>
    </p:spTree>
    <p:extLst>
      <p:ext uri="{BB962C8B-B14F-4D97-AF65-F5344CB8AC3E}">
        <p14:creationId xmlns:p14="http://schemas.microsoft.com/office/powerpoint/2010/main" val="37540018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AAE1E-0914-C740-8B2B-B76D4560C510}"/>
              </a:ext>
            </a:extLst>
          </p:cNvPr>
          <p:cNvSpPr>
            <a:spLocks noGrp="1"/>
          </p:cNvSpPr>
          <p:nvPr>
            <p:ph type="title"/>
          </p:nvPr>
        </p:nvSpPr>
        <p:spPr/>
        <p:txBody>
          <a:bodyPr/>
          <a:lstStyle/>
          <a:p>
            <a:r>
              <a:rPr lang="en-US" dirty="0"/>
              <a:t>Leadership Is a Relationship”</a:t>
            </a:r>
          </a:p>
        </p:txBody>
      </p:sp>
      <p:graphicFrame>
        <p:nvGraphicFramePr>
          <p:cNvPr id="5" name="Content Placeholder 2">
            <a:extLst>
              <a:ext uri="{FF2B5EF4-FFF2-40B4-BE49-F238E27FC236}">
                <a16:creationId xmlns:a16="http://schemas.microsoft.com/office/drawing/2014/main" id="{3FA31AC1-796B-4EA0-BDA9-111D3AE522D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09661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1C0CB-B7FA-C54F-9261-8459C36632B1}"/>
              </a:ext>
            </a:extLst>
          </p:cNvPr>
          <p:cNvSpPr>
            <a:spLocks noGrp="1"/>
          </p:cNvSpPr>
          <p:nvPr>
            <p:ph type="title"/>
          </p:nvPr>
        </p:nvSpPr>
        <p:spPr/>
        <p:txBody>
          <a:bodyPr/>
          <a:lstStyle/>
          <a:p>
            <a:endParaRPr lang="en-US"/>
          </a:p>
        </p:txBody>
      </p:sp>
      <p:pic>
        <p:nvPicPr>
          <p:cNvPr id="6" name="Content Placeholder 5">
            <a:extLst>
              <a:ext uri="{FF2B5EF4-FFF2-40B4-BE49-F238E27FC236}">
                <a16:creationId xmlns:a16="http://schemas.microsoft.com/office/drawing/2014/main" id="{93217492-5F65-5641-AEDC-AD28A5E5373D}"/>
              </a:ext>
            </a:extLst>
          </p:cNvPr>
          <p:cNvPicPr>
            <a:picLocks noGrp="1" noChangeAspect="1"/>
          </p:cNvPicPr>
          <p:nvPr>
            <p:ph idx="1"/>
          </p:nvPr>
        </p:nvPicPr>
        <p:blipFill>
          <a:blip r:embed="rId2"/>
          <a:stretch>
            <a:fillRect/>
          </a:stretch>
        </p:blipFill>
        <p:spPr>
          <a:xfrm>
            <a:off x="338667" y="365124"/>
            <a:ext cx="11430000" cy="6267097"/>
          </a:xfrm>
          <a:prstGeom prst="rect">
            <a:avLst/>
          </a:prstGeom>
        </p:spPr>
      </p:pic>
    </p:spTree>
    <p:extLst>
      <p:ext uri="{BB962C8B-B14F-4D97-AF65-F5344CB8AC3E}">
        <p14:creationId xmlns:p14="http://schemas.microsoft.com/office/powerpoint/2010/main" val="18366519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twork with pins">
            <a:extLst>
              <a:ext uri="{FF2B5EF4-FFF2-40B4-BE49-F238E27FC236}">
                <a16:creationId xmlns:a16="http://schemas.microsoft.com/office/drawing/2014/main" id="{D98943A1-2ADC-4E1E-8E6F-0543265679E8}"/>
              </a:ext>
            </a:extLst>
          </p:cNvPr>
          <p:cNvPicPr>
            <a:picLocks noChangeAspect="1"/>
          </p:cNvPicPr>
          <p:nvPr/>
        </p:nvPicPr>
        <p:blipFill rotWithShape="1">
          <a:blip r:embed="rId2"/>
          <a:srcRect t="15414"/>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05F38-75CF-BB49-8577-88DDB2BD3157}"/>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Leadership vs. Management</a:t>
            </a:r>
          </a:p>
        </p:txBody>
      </p:sp>
      <p:sp>
        <p:nvSpPr>
          <p:cNvPr id="3" name="Content Placeholder 2">
            <a:extLst>
              <a:ext uri="{FF2B5EF4-FFF2-40B4-BE49-F238E27FC236}">
                <a16:creationId xmlns:a16="http://schemas.microsoft.com/office/drawing/2014/main" id="{6A62A0A5-5757-6F4E-A170-99ECFAB9C9C4}"/>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a:solidFill>
                  <a:srgbClr val="FFFFFF"/>
                </a:solidFill>
              </a:rPr>
              <a:t>Task: Research – is there a difference?</a:t>
            </a:r>
          </a:p>
        </p:txBody>
      </p:sp>
    </p:spTree>
    <p:extLst>
      <p:ext uri="{BB962C8B-B14F-4D97-AF65-F5344CB8AC3E}">
        <p14:creationId xmlns:p14="http://schemas.microsoft.com/office/powerpoint/2010/main" val="25012588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447B7F-31F3-3E49-BD15-B5D324E2C0C6}"/>
              </a:ext>
            </a:extLst>
          </p:cNvPr>
          <p:cNvSpPr>
            <a:spLocks noGrp="1"/>
          </p:cNvSpPr>
          <p:nvPr>
            <p:ph type="title"/>
          </p:nvPr>
        </p:nvSpPr>
        <p:spPr>
          <a:xfrm>
            <a:off x="686834" y="1153572"/>
            <a:ext cx="3200400" cy="4461163"/>
          </a:xfrm>
        </p:spPr>
        <p:txBody>
          <a:bodyPr>
            <a:normAutofit/>
          </a:bodyPr>
          <a:lstStyle/>
          <a:p>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8D345F1-474B-644F-866F-9F106D35840A}"/>
              </a:ext>
            </a:extLst>
          </p:cNvPr>
          <p:cNvSpPr>
            <a:spLocks noGrp="1"/>
          </p:cNvSpPr>
          <p:nvPr>
            <p:ph idx="1"/>
          </p:nvPr>
        </p:nvSpPr>
        <p:spPr>
          <a:xfrm>
            <a:off x="4447308" y="591344"/>
            <a:ext cx="6906491" cy="5585619"/>
          </a:xfrm>
        </p:spPr>
        <p:txBody>
          <a:bodyPr anchor="ctr">
            <a:normAutofit/>
          </a:bodyPr>
          <a:lstStyle/>
          <a:p>
            <a:r>
              <a:rPr lang="en-US" dirty="0"/>
              <a:t>Leadership and management are not the same. </a:t>
            </a:r>
          </a:p>
          <a:p>
            <a:pPr lvl="1"/>
            <a:r>
              <a:rPr lang="en-US" dirty="0"/>
              <a:t>Management emerged out of the industrialization of work in the early 20th century, and its purpose is to structure and coordinate various functions within organizations (Northouse, 2019). </a:t>
            </a:r>
          </a:p>
          <a:p>
            <a:pPr lvl="1"/>
            <a:r>
              <a:rPr lang="en-US" dirty="0"/>
              <a:t>In contrast, </a:t>
            </a:r>
          </a:p>
          <a:p>
            <a:r>
              <a:rPr lang="en-US" dirty="0"/>
              <a:t>leadership has been studied for thousands of years, across multiple contexts—politics, the military, religion, and more.</a:t>
            </a:r>
          </a:p>
        </p:txBody>
      </p:sp>
    </p:spTree>
    <p:extLst>
      <p:ext uri="{BB962C8B-B14F-4D97-AF65-F5344CB8AC3E}">
        <p14:creationId xmlns:p14="http://schemas.microsoft.com/office/powerpoint/2010/main" val="37539788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CDDDBB-C2DA-A24F-8642-A8F3859D6E29}"/>
              </a:ext>
            </a:extLst>
          </p:cNvPr>
          <p:cNvSpPr>
            <a:spLocks noGrp="1"/>
          </p:cNvSpPr>
          <p:nvPr>
            <p:ph idx="1"/>
          </p:nvPr>
        </p:nvSpPr>
        <p:spPr>
          <a:xfrm>
            <a:off x="4965431" y="2438400"/>
            <a:ext cx="6586489" cy="3785419"/>
          </a:xfrm>
        </p:spPr>
        <p:txBody>
          <a:bodyPr>
            <a:normAutofit/>
          </a:bodyPr>
          <a:lstStyle/>
          <a:p>
            <a:r>
              <a:rPr lang="en-US" sz="2000" dirty="0"/>
              <a:t>Both leadership and management involve influence</a:t>
            </a:r>
          </a:p>
          <a:p>
            <a:pPr marL="0" indent="0">
              <a:buNone/>
            </a:pPr>
            <a:r>
              <a:rPr lang="en-US" sz="2000" i="1" dirty="0"/>
              <a:t>BUT</a:t>
            </a:r>
          </a:p>
          <a:p>
            <a:r>
              <a:rPr lang="en-US" sz="2000" dirty="0"/>
              <a:t>leadership is about seeking constructive change, and management is about establishing order. </a:t>
            </a:r>
          </a:p>
          <a:p>
            <a:r>
              <a:rPr lang="en-US" sz="2000" dirty="0"/>
              <a:t>For example, it is often said that “managers are people who do things right, and leaders are people who do the right thing.”</a:t>
            </a:r>
          </a:p>
        </p:txBody>
      </p:sp>
      <p:pic>
        <p:nvPicPr>
          <p:cNvPr id="5" name="Picture 4" descr="Domino effect white cut-outs and one blue cutout">
            <a:extLst>
              <a:ext uri="{FF2B5EF4-FFF2-40B4-BE49-F238E27FC236}">
                <a16:creationId xmlns:a16="http://schemas.microsoft.com/office/drawing/2014/main" id="{70DBEEA3-FBA3-49ED-B6C8-38281954C5E0}"/>
              </a:ext>
            </a:extLst>
          </p:cNvPr>
          <p:cNvPicPr>
            <a:picLocks noChangeAspect="1"/>
          </p:cNvPicPr>
          <p:nvPr/>
        </p:nvPicPr>
        <p:blipFill rotWithShape="1">
          <a:blip r:embed="rId2"/>
          <a:srcRect l="45504" r="9376" b="-1"/>
          <a:stretch/>
        </p:blipFill>
        <p:spPr>
          <a:xfrm>
            <a:off x="20" y="10"/>
            <a:ext cx="4635571" cy="6857990"/>
          </a:xfrm>
          <a:prstGeom prst="rect">
            <a:avLst/>
          </a:prstGeom>
          <a:effectLst/>
        </p:spPr>
      </p:pic>
      <p:cxnSp>
        <p:nvCxnSpPr>
          <p:cNvPr id="14"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599C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9590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9DD72-07CD-DB47-BFC4-CEFCFB75C6CB}"/>
              </a:ext>
            </a:extLst>
          </p:cNvPr>
          <p:cNvSpPr>
            <a:spLocks noGrp="1"/>
          </p:cNvSpPr>
          <p:nvPr>
            <p:ph type="title"/>
          </p:nvPr>
        </p:nvSpPr>
        <p:spPr/>
        <p:txBody>
          <a:bodyPr/>
          <a:lstStyle/>
          <a:p>
            <a:r>
              <a:rPr lang="en-US" dirty="0"/>
              <a:t>GLOBAL LEADERSHIP ATTRIBUTES</a:t>
            </a:r>
          </a:p>
        </p:txBody>
      </p:sp>
      <p:pic>
        <p:nvPicPr>
          <p:cNvPr id="6" name="Content Placeholder 5">
            <a:extLst>
              <a:ext uri="{FF2B5EF4-FFF2-40B4-BE49-F238E27FC236}">
                <a16:creationId xmlns:a16="http://schemas.microsoft.com/office/drawing/2014/main" id="{008A21F3-9B10-E84A-9AEB-57492E6170F4}"/>
              </a:ext>
            </a:extLst>
          </p:cNvPr>
          <p:cNvPicPr>
            <a:picLocks noGrp="1" noChangeAspect="1"/>
          </p:cNvPicPr>
          <p:nvPr>
            <p:ph idx="1"/>
          </p:nvPr>
        </p:nvPicPr>
        <p:blipFill>
          <a:blip r:embed="rId2"/>
          <a:stretch>
            <a:fillRect/>
          </a:stretch>
        </p:blipFill>
        <p:spPr>
          <a:xfrm>
            <a:off x="493889" y="1453444"/>
            <a:ext cx="11034889" cy="5249333"/>
          </a:xfrm>
          <a:prstGeom prst="rect">
            <a:avLst/>
          </a:prstGeom>
        </p:spPr>
      </p:pic>
    </p:spTree>
    <p:extLst>
      <p:ext uri="{BB962C8B-B14F-4D97-AF65-F5344CB8AC3E}">
        <p14:creationId xmlns:p14="http://schemas.microsoft.com/office/powerpoint/2010/main" val="39395196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FDDF8-7C77-CB42-96D3-9095C15E5091}"/>
              </a:ext>
            </a:extLst>
          </p:cNvPr>
          <p:cNvSpPr>
            <a:spLocks noGrp="1"/>
          </p:cNvSpPr>
          <p:nvPr>
            <p:ph type="title"/>
          </p:nvPr>
        </p:nvSpPr>
        <p:spPr/>
        <p:txBody>
          <a:bodyPr/>
          <a:lstStyle/>
          <a:p>
            <a:r>
              <a:rPr lang="en-US" dirty="0"/>
              <a:t>Conceptualizing Leadership Questionnaire</a:t>
            </a:r>
          </a:p>
        </p:txBody>
      </p:sp>
      <p:sp>
        <p:nvSpPr>
          <p:cNvPr id="3" name="Content Placeholder 2">
            <a:extLst>
              <a:ext uri="{FF2B5EF4-FFF2-40B4-BE49-F238E27FC236}">
                <a16:creationId xmlns:a16="http://schemas.microsoft.com/office/drawing/2014/main" id="{2CAF077F-1481-764E-8D1F-765142B4534C}"/>
              </a:ext>
            </a:extLst>
          </p:cNvPr>
          <p:cNvSpPr>
            <a:spLocks noGrp="1"/>
          </p:cNvSpPr>
          <p:nvPr>
            <p:ph idx="1"/>
          </p:nvPr>
        </p:nvSpPr>
        <p:spPr/>
        <p:txBody>
          <a:bodyPr/>
          <a:lstStyle/>
          <a:p>
            <a:r>
              <a:rPr lang="en-US" dirty="0"/>
              <a:t>Directions:</a:t>
            </a:r>
          </a:p>
          <a:p>
            <a:pPr lvl="1"/>
            <a:r>
              <a:rPr lang="en-US" dirty="0"/>
              <a:t>Consider for a moment your own impressions of the word leadership. </a:t>
            </a:r>
          </a:p>
          <a:p>
            <a:pPr lvl="1"/>
            <a:r>
              <a:rPr lang="en-US" dirty="0"/>
              <a:t>Based on your experiences with leaders in your lifetime, what is leadership?</a:t>
            </a:r>
          </a:p>
          <a:p>
            <a:pPr lvl="1"/>
            <a:r>
              <a:rPr lang="en-US" dirty="0"/>
              <a:t>Using the scale below, indicate the extent to which you agree or disagree with the following statements about leadership</a:t>
            </a:r>
            <a:endParaRPr lang="en-GB" dirty="0"/>
          </a:p>
          <a:p>
            <a:endParaRPr lang="en-GB" dirty="0"/>
          </a:p>
          <a:p>
            <a:r>
              <a:rPr lang="en-GB" dirty="0"/>
              <a:t>Complete the handout </a:t>
            </a:r>
            <a:r>
              <a:rPr lang="en-US" dirty="0"/>
              <a:t>.</a:t>
            </a:r>
          </a:p>
        </p:txBody>
      </p:sp>
    </p:spTree>
    <p:extLst>
      <p:ext uri="{BB962C8B-B14F-4D97-AF65-F5344CB8AC3E}">
        <p14:creationId xmlns:p14="http://schemas.microsoft.com/office/powerpoint/2010/main" val="174592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F50F6-EA83-4541-94F8-1004CAC25184}"/>
              </a:ext>
            </a:extLst>
          </p:cNvPr>
          <p:cNvSpPr>
            <a:spLocks noGrp="1"/>
          </p:cNvSpPr>
          <p:nvPr>
            <p:ph type="title"/>
          </p:nvPr>
        </p:nvSpPr>
        <p:spPr/>
        <p:txBody>
          <a:bodyPr/>
          <a:lstStyle/>
          <a:p>
            <a:r>
              <a:rPr lang="en-US" dirty="0"/>
              <a:t>Scoring</a:t>
            </a:r>
          </a:p>
        </p:txBody>
      </p:sp>
      <p:sp>
        <p:nvSpPr>
          <p:cNvPr id="3" name="Content Placeholder 2">
            <a:extLst>
              <a:ext uri="{FF2B5EF4-FFF2-40B4-BE49-F238E27FC236}">
                <a16:creationId xmlns:a16="http://schemas.microsoft.com/office/drawing/2014/main" id="{7BCBB63B-2B32-7546-A67B-E0BCE6938E3C}"/>
              </a:ext>
            </a:extLst>
          </p:cNvPr>
          <p:cNvSpPr>
            <a:spLocks noGrp="1"/>
          </p:cNvSpPr>
          <p:nvPr>
            <p:ph idx="1"/>
          </p:nvPr>
        </p:nvSpPr>
        <p:spPr/>
        <p:txBody>
          <a:bodyPr/>
          <a:lstStyle/>
          <a:p>
            <a:r>
              <a:rPr lang="en-US" dirty="0"/>
              <a:t>Sum scores on items 1, 7, 13, and 19 (trait emphasis)</a:t>
            </a:r>
          </a:p>
          <a:p>
            <a:r>
              <a:rPr lang="en-US" dirty="0"/>
              <a:t>Sum scores on items 2, 8, 14, and 20 (ability emphasis)</a:t>
            </a:r>
          </a:p>
          <a:p>
            <a:r>
              <a:rPr lang="en-US" dirty="0"/>
              <a:t>Sum scores on items 3, 9, 15, and 21 (skill emphasis)</a:t>
            </a:r>
          </a:p>
          <a:p>
            <a:r>
              <a:rPr lang="en-US" dirty="0"/>
              <a:t>Sum scores on items 4, 10, 16, and 22 (behavior emphasis)</a:t>
            </a:r>
          </a:p>
          <a:p>
            <a:r>
              <a:rPr lang="en-US" dirty="0"/>
              <a:t>Sum scores on items 5, 11, 17, and 23 (relationship emphasis)</a:t>
            </a:r>
          </a:p>
          <a:p>
            <a:r>
              <a:rPr lang="en-US" dirty="0"/>
              <a:t>Sum scores on items 6, 12, 18, and 24 (process emphasis)</a:t>
            </a:r>
          </a:p>
        </p:txBody>
      </p:sp>
    </p:spTree>
    <p:extLst>
      <p:ext uri="{BB962C8B-B14F-4D97-AF65-F5344CB8AC3E}">
        <p14:creationId xmlns:p14="http://schemas.microsoft.com/office/powerpoint/2010/main" val="12319260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4FB1A-00EC-C644-8245-6917F2E442AB}"/>
              </a:ext>
            </a:extLst>
          </p:cNvPr>
          <p:cNvSpPr>
            <a:spLocks noGrp="1"/>
          </p:cNvSpPr>
          <p:nvPr>
            <p:ph type="title"/>
          </p:nvPr>
        </p:nvSpPr>
        <p:spPr/>
        <p:txBody>
          <a:bodyPr/>
          <a:lstStyle/>
          <a:p>
            <a:r>
              <a:rPr lang="en-US" dirty="0"/>
              <a:t>Total Scores</a:t>
            </a:r>
          </a:p>
        </p:txBody>
      </p:sp>
      <p:sp>
        <p:nvSpPr>
          <p:cNvPr id="3" name="Content Placeholder 2">
            <a:extLst>
              <a:ext uri="{FF2B5EF4-FFF2-40B4-BE49-F238E27FC236}">
                <a16:creationId xmlns:a16="http://schemas.microsoft.com/office/drawing/2014/main" id="{E4B1B07E-0A28-D042-ACA5-071694324CA7}"/>
              </a:ext>
            </a:extLst>
          </p:cNvPr>
          <p:cNvSpPr>
            <a:spLocks noGrp="1"/>
          </p:cNvSpPr>
          <p:nvPr>
            <p:ph idx="1"/>
          </p:nvPr>
        </p:nvSpPr>
        <p:spPr/>
        <p:txBody>
          <a:bodyPr/>
          <a:lstStyle/>
          <a:p>
            <a:r>
              <a:rPr lang="en-US" dirty="0"/>
              <a:t>Trait emphasis: ___________________</a:t>
            </a:r>
          </a:p>
          <a:p>
            <a:r>
              <a:rPr lang="en-US" dirty="0"/>
              <a:t>Ability emphasis: _________________</a:t>
            </a:r>
          </a:p>
          <a:p>
            <a:r>
              <a:rPr lang="en-US" dirty="0"/>
              <a:t>Skill emphasis: ___________________</a:t>
            </a:r>
          </a:p>
          <a:p>
            <a:r>
              <a:rPr lang="en-US" dirty="0"/>
              <a:t>Behavior emphasis: _______________</a:t>
            </a:r>
          </a:p>
          <a:p>
            <a:r>
              <a:rPr lang="en-US" dirty="0"/>
              <a:t>Relationship emphasis: ___________</a:t>
            </a:r>
          </a:p>
          <a:p>
            <a:r>
              <a:rPr lang="en-US" dirty="0"/>
              <a:t>Process emphasis: ________________</a:t>
            </a:r>
          </a:p>
        </p:txBody>
      </p:sp>
    </p:spTree>
    <p:extLst>
      <p:ext uri="{BB962C8B-B14F-4D97-AF65-F5344CB8AC3E}">
        <p14:creationId xmlns:p14="http://schemas.microsoft.com/office/powerpoint/2010/main" val="19402609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2677A-97AE-3449-88FF-A0776ECA9D4F}"/>
              </a:ext>
            </a:extLst>
          </p:cNvPr>
          <p:cNvSpPr>
            <a:spLocks noGrp="1"/>
          </p:cNvSpPr>
          <p:nvPr>
            <p:ph type="title"/>
          </p:nvPr>
        </p:nvSpPr>
        <p:spPr/>
        <p:txBody>
          <a:bodyPr/>
          <a:lstStyle/>
          <a:p>
            <a:r>
              <a:rPr lang="en-US" dirty="0"/>
              <a:t>Scoring Interpretation</a:t>
            </a:r>
          </a:p>
        </p:txBody>
      </p:sp>
      <p:sp>
        <p:nvSpPr>
          <p:cNvPr id="3" name="Content Placeholder 2">
            <a:extLst>
              <a:ext uri="{FF2B5EF4-FFF2-40B4-BE49-F238E27FC236}">
                <a16:creationId xmlns:a16="http://schemas.microsoft.com/office/drawing/2014/main" id="{1F98BB15-50D2-504C-8060-A2021AB61922}"/>
              </a:ext>
            </a:extLst>
          </p:cNvPr>
          <p:cNvSpPr>
            <a:spLocks noGrp="1"/>
          </p:cNvSpPr>
          <p:nvPr>
            <p:ph idx="1"/>
          </p:nvPr>
        </p:nvSpPr>
        <p:spPr/>
        <p:txBody>
          <a:bodyPr>
            <a:normAutofit fontScale="92500" lnSpcReduction="20000"/>
          </a:bodyPr>
          <a:lstStyle/>
          <a:p>
            <a:r>
              <a:rPr lang="en-US" dirty="0"/>
              <a:t>The scores you received on this questionnaire provide information about how you define and view leadership. </a:t>
            </a:r>
          </a:p>
          <a:p>
            <a:r>
              <a:rPr lang="en-US" dirty="0"/>
              <a:t>The emphasis you give to the various dimensions of leadership has implications for how you approach the leadership process. </a:t>
            </a:r>
          </a:p>
          <a:p>
            <a:pPr lvl="1"/>
            <a:r>
              <a:rPr lang="en-US" dirty="0"/>
              <a:t>For example,</a:t>
            </a:r>
          </a:p>
          <a:p>
            <a:pPr lvl="1"/>
            <a:r>
              <a:rPr lang="en-US" dirty="0"/>
              <a:t>if your highest score is for trait emphasis, it suggests that you emphasize the role of the leader and the leader’s special gifts in the leadership process.</a:t>
            </a:r>
          </a:p>
          <a:p>
            <a:pPr lvl="1"/>
            <a:r>
              <a:rPr lang="en-US" dirty="0"/>
              <a:t>if your highest score is for relationship emphasis, it indicates that you think leadership is centered on the communication between leaders and followers, rather than on the unique qualities of the leader. </a:t>
            </a:r>
          </a:p>
          <a:p>
            <a:r>
              <a:rPr lang="en-US" dirty="0"/>
              <a:t>By comparing your scores, you can gain an understanding of the aspects of leadership that you find most important and least important. The way you think about leadership will influence how you practice leadership.</a:t>
            </a:r>
          </a:p>
        </p:txBody>
      </p:sp>
    </p:spTree>
    <p:extLst>
      <p:ext uri="{BB962C8B-B14F-4D97-AF65-F5344CB8AC3E}">
        <p14:creationId xmlns:p14="http://schemas.microsoft.com/office/powerpoint/2010/main" val="33148958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FA227-3D2F-2D44-B8BF-20A91F32E96F}"/>
              </a:ext>
            </a:extLst>
          </p:cNvPr>
          <p:cNvSpPr>
            <a:spLocks noGrp="1"/>
          </p:cNvSpPr>
          <p:nvPr>
            <p:ph type="title"/>
          </p:nvPr>
        </p:nvSpPr>
        <p:spPr/>
        <p:txBody>
          <a:bodyPr/>
          <a:lstStyle/>
          <a:p>
            <a:r>
              <a:rPr lang="en-US" dirty="0"/>
              <a:t>Observational Exercise</a:t>
            </a:r>
          </a:p>
        </p:txBody>
      </p:sp>
      <p:sp>
        <p:nvSpPr>
          <p:cNvPr id="3" name="Content Placeholder 2">
            <a:extLst>
              <a:ext uri="{FF2B5EF4-FFF2-40B4-BE49-F238E27FC236}">
                <a16:creationId xmlns:a16="http://schemas.microsoft.com/office/drawing/2014/main" id="{A509AEB7-A6A2-9C4B-9D59-9C0334AA0055}"/>
              </a:ext>
            </a:extLst>
          </p:cNvPr>
          <p:cNvSpPr>
            <a:spLocks noGrp="1"/>
          </p:cNvSpPr>
          <p:nvPr>
            <p:ph idx="1"/>
          </p:nvPr>
        </p:nvSpPr>
        <p:spPr/>
        <p:txBody>
          <a:bodyPr>
            <a:normAutofit/>
          </a:bodyPr>
          <a:lstStyle/>
          <a:p>
            <a:r>
              <a:rPr lang="en-US" dirty="0"/>
              <a:t>Talk to 2 people and interview them about leadership.</a:t>
            </a:r>
          </a:p>
          <a:p>
            <a:r>
              <a:rPr lang="en-US" dirty="0"/>
              <a:t>Ask each person to give you their definition of leadership, and to describe their personal beliefs about effective leadership.</a:t>
            </a:r>
          </a:p>
          <a:p>
            <a:r>
              <a:rPr lang="en-US" dirty="0"/>
              <a:t>Record each person’s response on a separate sheet of paper.</a:t>
            </a:r>
          </a:p>
          <a:p>
            <a:r>
              <a:rPr lang="en-US" dirty="0"/>
              <a:t>Person #1 (name) __________________________________________</a:t>
            </a:r>
          </a:p>
          <a:p>
            <a:r>
              <a:rPr lang="en-US" dirty="0"/>
              <a:t>Person #2 (name) __________________________________________</a:t>
            </a:r>
          </a:p>
        </p:txBody>
      </p:sp>
    </p:spTree>
    <p:extLst>
      <p:ext uri="{BB962C8B-B14F-4D97-AF65-F5344CB8AC3E}">
        <p14:creationId xmlns:p14="http://schemas.microsoft.com/office/powerpoint/2010/main" val="7518603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6896E-84B1-5B48-9874-1BA24E06627A}"/>
              </a:ext>
            </a:extLst>
          </p:cNvPr>
          <p:cNvSpPr>
            <a:spLocks noGrp="1"/>
          </p:cNvSpPr>
          <p:nvPr>
            <p:ph type="title"/>
          </p:nvPr>
        </p:nvSpPr>
        <p:spPr/>
        <p:txBody>
          <a:bodyPr/>
          <a:lstStyle/>
          <a:p>
            <a:r>
              <a:rPr lang="en-US" dirty="0"/>
              <a:t>Questions</a:t>
            </a:r>
          </a:p>
        </p:txBody>
      </p:sp>
      <p:sp>
        <p:nvSpPr>
          <p:cNvPr id="3" name="Content Placeholder 2">
            <a:extLst>
              <a:ext uri="{FF2B5EF4-FFF2-40B4-BE49-F238E27FC236}">
                <a16:creationId xmlns:a16="http://schemas.microsoft.com/office/drawing/2014/main" id="{53D049AB-8AA7-4A49-AF3F-2B60F30C885C}"/>
              </a:ext>
            </a:extLst>
          </p:cNvPr>
          <p:cNvSpPr>
            <a:spLocks noGrp="1"/>
          </p:cNvSpPr>
          <p:nvPr>
            <p:ph idx="1"/>
          </p:nvPr>
        </p:nvSpPr>
        <p:spPr/>
        <p:txBody>
          <a:bodyPr/>
          <a:lstStyle/>
          <a:p>
            <a:r>
              <a:rPr lang="en-US" dirty="0"/>
              <a:t>What differences did you observe in how these people define leadership?</a:t>
            </a:r>
          </a:p>
          <a:p>
            <a:pPr marL="0" indent="0">
              <a:buNone/>
            </a:pPr>
            <a:endParaRPr lang="en-US" dirty="0"/>
          </a:p>
          <a:p>
            <a:r>
              <a:rPr lang="en-US" dirty="0"/>
              <a:t>What seems to be the most common definition of leadership?</a:t>
            </a:r>
          </a:p>
          <a:p>
            <a:pPr marL="0" indent="0">
              <a:buNone/>
            </a:pPr>
            <a:endParaRPr lang="en-US" dirty="0"/>
          </a:p>
          <a:p>
            <a:pPr lvl="1"/>
            <a:r>
              <a:rPr lang="en-US" dirty="0"/>
              <a:t>In what ways did people describe leadership differently from the definitions discussed</a:t>
            </a:r>
          </a:p>
        </p:txBody>
      </p:sp>
    </p:spTree>
    <p:extLst>
      <p:ext uri="{BB962C8B-B14F-4D97-AF65-F5344CB8AC3E}">
        <p14:creationId xmlns:p14="http://schemas.microsoft.com/office/powerpoint/2010/main" val="12850191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1816</Words>
  <Application>Microsoft Macintosh PowerPoint</Application>
  <PresentationFormat>Widescreen</PresentationFormat>
  <Paragraphs>132</Paragraphs>
  <Slides>31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Calibri Light</vt:lpstr>
      <vt:lpstr>Office Theme</vt:lpstr>
      <vt:lpstr>UNDERSTANDING LEADERSHIP</vt:lpstr>
      <vt:lpstr>What is Leadership _discuss</vt:lpstr>
      <vt:lpstr>How would you define Leadership</vt:lpstr>
      <vt:lpstr>The Evolution of Leadership</vt:lpstr>
      <vt:lpstr>Behavior Theories</vt:lpstr>
      <vt:lpstr>Situational Theories</vt:lpstr>
      <vt:lpstr>Relational Theories</vt:lpstr>
      <vt:lpstr>New Leadership” Approaches</vt:lpstr>
      <vt:lpstr>Emerging Leadership Approaches</vt:lpstr>
      <vt:lpstr>Cont….</vt:lpstr>
      <vt:lpstr>Leadership Timeline </vt:lpstr>
      <vt:lpstr>Leadership Is an Ability”</vt:lpstr>
      <vt:lpstr>who is he? John wooden</vt:lpstr>
      <vt:lpstr>An example of leadership</vt:lpstr>
      <vt:lpstr>John wooden Pyramid of Success </vt:lpstr>
      <vt:lpstr>Task </vt:lpstr>
      <vt:lpstr>Leadership Is a Skill”</vt:lpstr>
      <vt:lpstr>Leadership Is a Behavior”</vt:lpstr>
      <vt:lpstr>Cont…</vt:lpstr>
      <vt:lpstr>Leadership Is a Relationship”</vt:lpstr>
      <vt:lpstr>PowerPoint Presentation</vt:lpstr>
      <vt:lpstr>Leadership vs. Management</vt:lpstr>
      <vt:lpstr>PowerPoint Presentation</vt:lpstr>
      <vt:lpstr>PowerPoint Presentation</vt:lpstr>
      <vt:lpstr>GLOBAL LEADERSHIP ATTRIBUTES</vt:lpstr>
      <vt:lpstr>Conceptualizing Leadership Questionnaire</vt:lpstr>
      <vt:lpstr>Scoring</vt:lpstr>
      <vt:lpstr>Total Scores</vt:lpstr>
      <vt:lpstr>Scoring Interpretation</vt:lpstr>
      <vt:lpstr>Observational Exercise</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LEADERSHIP</dc:title>
  <dc:creator>James Prosser</dc:creator>
  <cp:lastModifiedBy>James Prosser</cp:lastModifiedBy>
  <cp:revision>2</cp:revision>
  <dcterms:created xsi:type="dcterms:W3CDTF">2022-01-27T17:06:24Z</dcterms:created>
  <dcterms:modified xsi:type="dcterms:W3CDTF">2022-02-04T14:24:58Z</dcterms:modified>
</cp:coreProperties>
</file>