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56" r:id="rId5"/>
    <p:sldId id="257"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33"/>
    <a:srgbClr val="FF66FF"/>
    <a:srgbClr val="7A9E38"/>
    <a:srgbClr val="BBA8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p:scale>
          <a:sx n="82" d="100"/>
          <a:sy n="82" d="100"/>
        </p:scale>
        <p:origin x="4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7B0BAE-8DC7-43A7-9C9C-9C9C59224917}" type="datetimeFigureOut">
              <a:rPr lang="en-GB" smtClean="0"/>
              <a:t>01/10/2022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90EC3C-7016-4A75-9BDA-315699197488}" type="slidenum">
              <a:rPr lang="en-GB" smtClean="0"/>
              <a:t>‹#›</a:t>
            </a:fld>
            <a:endParaRPr lang="en-GB"/>
          </a:p>
        </p:txBody>
      </p:sp>
    </p:spTree>
    <p:extLst>
      <p:ext uri="{BB962C8B-B14F-4D97-AF65-F5344CB8AC3E}">
        <p14:creationId xmlns:p14="http://schemas.microsoft.com/office/powerpoint/2010/main" val="3929786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01/10/2022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01/10/2022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01/10/2022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01/10/2022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01/10/2022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zippia.com/advice/observation-skills/" TargetMode="External"/><Relationship Id="rId2" Type="http://schemas.openxmlformats.org/officeDocument/2006/relationships/hyperlink" Target="https://www.criticalthinking.org/pages/our-conception-of-critical-thinking/411" TargetMode="External"/><Relationship Id="rId1" Type="http://schemas.openxmlformats.org/officeDocument/2006/relationships/slideLayout" Target="../slideLayouts/slideLayout2.xml"/><Relationship Id="rId6" Type="http://schemas.openxmlformats.org/officeDocument/2006/relationships/hyperlink" Target="https://www.gre.ac.uk/articles/ils/critical-thinking" TargetMode="External"/><Relationship Id="rId5" Type="http://schemas.openxmlformats.org/officeDocument/2006/relationships/hyperlink" Target="https://careertrend.com/info-10043198-five-parts-critical-thinking.htm/" TargetMode="External"/><Relationship Id="rId4" Type="http://schemas.openxmlformats.org/officeDocument/2006/relationships/hyperlink" Target="http://www.indeed.com/career-advice/career-development/important-of-critical-think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croll: Horizontal 6">
            <a:extLst>
              <a:ext uri="{FF2B5EF4-FFF2-40B4-BE49-F238E27FC236}">
                <a16:creationId xmlns:a16="http://schemas.microsoft.com/office/drawing/2014/main" id="{3F424818-6272-CFDA-C0EA-46A01103946B}"/>
              </a:ext>
            </a:extLst>
          </p:cNvPr>
          <p:cNvSpPr/>
          <p:nvPr/>
        </p:nvSpPr>
        <p:spPr>
          <a:xfrm>
            <a:off x="-925288" y="-333638"/>
            <a:ext cx="11992894" cy="165576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b="1" dirty="0">
              <a:solidFill>
                <a:schemeClr val="accent4"/>
              </a:solidFill>
            </a:endParaRPr>
          </a:p>
        </p:txBody>
      </p:sp>
      <p:sp>
        <p:nvSpPr>
          <p:cNvPr id="10" name="TextBox 9">
            <a:extLst>
              <a:ext uri="{FF2B5EF4-FFF2-40B4-BE49-F238E27FC236}">
                <a16:creationId xmlns:a16="http://schemas.microsoft.com/office/drawing/2014/main" id="{B1F13147-FC34-C3B8-D522-F1A8D41EF98B}"/>
              </a:ext>
            </a:extLst>
          </p:cNvPr>
          <p:cNvSpPr txBox="1"/>
          <p:nvPr/>
        </p:nvSpPr>
        <p:spPr>
          <a:xfrm>
            <a:off x="-746449" y="722512"/>
            <a:ext cx="2086169" cy="369332"/>
          </a:xfrm>
          <a:prstGeom prst="rect">
            <a:avLst/>
          </a:prstGeom>
          <a:noFill/>
        </p:spPr>
        <p:txBody>
          <a:bodyPr wrap="square" rtlCol="0">
            <a:spAutoFit/>
          </a:bodyPr>
          <a:lstStyle/>
          <a:p>
            <a:r>
              <a:rPr lang="en-GB" dirty="0">
                <a:solidFill>
                  <a:schemeClr val="bg2"/>
                </a:solidFill>
              </a:rPr>
              <a:t>Nespu Jahan</a:t>
            </a:r>
          </a:p>
        </p:txBody>
      </p:sp>
      <p:sp>
        <p:nvSpPr>
          <p:cNvPr id="11" name="TextBox 10">
            <a:extLst>
              <a:ext uri="{FF2B5EF4-FFF2-40B4-BE49-F238E27FC236}">
                <a16:creationId xmlns:a16="http://schemas.microsoft.com/office/drawing/2014/main" id="{F599209E-9C3E-25FF-B227-AAD3CABB2C47}"/>
              </a:ext>
            </a:extLst>
          </p:cNvPr>
          <p:cNvSpPr txBox="1"/>
          <p:nvPr/>
        </p:nvSpPr>
        <p:spPr>
          <a:xfrm flipH="1">
            <a:off x="3676261" y="722512"/>
            <a:ext cx="2911151" cy="400110"/>
          </a:xfrm>
          <a:prstGeom prst="rect">
            <a:avLst/>
          </a:prstGeom>
          <a:noFill/>
        </p:spPr>
        <p:txBody>
          <a:bodyPr wrap="square" rtlCol="0">
            <a:spAutoFit/>
          </a:bodyPr>
          <a:lstStyle/>
          <a:p>
            <a:r>
              <a:rPr lang="en-GB" sz="2000" dirty="0">
                <a:solidFill>
                  <a:schemeClr val="bg2"/>
                </a:solidFill>
              </a:rPr>
              <a:t>Student number 2216885</a:t>
            </a:r>
          </a:p>
        </p:txBody>
      </p:sp>
      <p:sp>
        <p:nvSpPr>
          <p:cNvPr id="12" name="TextBox 11">
            <a:extLst>
              <a:ext uri="{FF2B5EF4-FFF2-40B4-BE49-F238E27FC236}">
                <a16:creationId xmlns:a16="http://schemas.microsoft.com/office/drawing/2014/main" id="{A641A1B6-F912-15E7-6EB7-B17BDE7955E4}"/>
              </a:ext>
            </a:extLst>
          </p:cNvPr>
          <p:cNvSpPr txBox="1"/>
          <p:nvPr/>
        </p:nvSpPr>
        <p:spPr>
          <a:xfrm>
            <a:off x="3135086" y="0"/>
            <a:ext cx="4320073" cy="707886"/>
          </a:xfrm>
          <a:prstGeom prst="rect">
            <a:avLst/>
          </a:prstGeom>
          <a:noFill/>
        </p:spPr>
        <p:txBody>
          <a:bodyPr wrap="square" rtlCol="0">
            <a:spAutoFit/>
          </a:bodyPr>
          <a:lstStyle/>
          <a:p>
            <a:r>
              <a:rPr lang="en-GB" sz="4000" b="1" dirty="0">
                <a:solidFill>
                  <a:schemeClr val="accent4"/>
                </a:solidFill>
              </a:rPr>
              <a:t>Critical Thinking</a:t>
            </a:r>
          </a:p>
        </p:txBody>
      </p:sp>
      <p:sp>
        <p:nvSpPr>
          <p:cNvPr id="13" name="TextBox 12">
            <a:extLst>
              <a:ext uri="{FF2B5EF4-FFF2-40B4-BE49-F238E27FC236}">
                <a16:creationId xmlns:a16="http://schemas.microsoft.com/office/drawing/2014/main" id="{4F8DD55E-6988-8AF4-9D02-C18B13C372B2}"/>
              </a:ext>
            </a:extLst>
          </p:cNvPr>
          <p:cNvSpPr txBox="1"/>
          <p:nvPr/>
        </p:nvSpPr>
        <p:spPr>
          <a:xfrm>
            <a:off x="8098971" y="722512"/>
            <a:ext cx="3163078" cy="369332"/>
          </a:xfrm>
          <a:prstGeom prst="rect">
            <a:avLst/>
          </a:prstGeom>
          <a:noFill/>
        </p:spPr>
        <p:txBody>
          <a:bodyPr wrap="square" rtlCol="0">
            <a:spAutoFit/>
          </a:bodyPr>
          <a:lstStyle/>
          <a:p>
            <a:r>
              <a:rPr lang="en-GB" dirty="0">
                <a:solidFill>
                  <a:schemeClr val="bg2"/>
                </a:solidFill>
              </a:rPr>
              <a:t>Module code ECGE4005P/C </a:t>
            </a:r>
          </a:p>
        </p:txBody>
      </p:sp>
      <p:sp>
        <p:nvSpPr>
          <p:cNvPr id="15" name="TextBox 14">
            <a:extLst>
              <a:ext uri="{FF2B5EF4-FFF2-40B4-BE49-F238E27FC236}">
                <a16:creationId xmlns:a16="http://schemas.microsoft.com/office/drawing/2014/main" id="{CA056719-35E4-1CBD-F44B-B713FD51A86E}"/>
              </a:ext>
            </a:extLst>
          </p:cNvPr>
          <p:cNvSpPr txBox="1"/>
          <p:nvPr/>
        </p:nvSpPr>
        <p:spPr>
          <a:xfrm>
            <a:off x="-925288" y="1506321"/>
            <a:ext cx="3587209" cy="4154984"/>
          </a:xfrm>
          <a:prstGeom prst="rect">
            <a:avLst/>
          </a:prstGeom>
          <a:solidFill>
            <a:schemeClr val="accent4">
              <a:lumMod val="60000"/>
              <a:lumOff val="40000"/>
            </a:schemeClr>
          </a:solidFill>
        </p:spPr>
        <p:txBody>
          <a:bodyPr wrap="square" rtlCol="0">
            <a:spAutoFit/>
          </a:bodyPr>
          <a:lstStyle/>
          <a:p>
            <a:r>
              <a:rPr lang="en-GB" sz="1200" dirty="0">
                <a:latin typeface="Abadi" panose="020B0604020202020204" pitchFamily="34" charset="0"/>
              </a:rPr>
              <a:t>Critical thinking is a process of creative thinking which allows reflect own ideas and skills. Critical thinking is a way of reaching out solution through approaching particular problems in a reliable and organised way. So it is reflection of own ideas and skills. </a:t>
            </a:r>
          </a:p>
          <a:p>
            <a:r>
              <a:rPr lang="en-GB" sz="1200" dirty="0">
                <a:latin typeface="Abadi" panose="020B0604020202020204" pitchFamily="34" charset="0"/>
              </a:rPr>
              <a:t>According to The Foundation For Critical Thinking (Elder, 2007) ‘Critical thinking is self-guided, self-disciplined thinking which attempts to reason at the highest level of quality in a fair-minded way. People who think critically consistently attempt to live rationally, reasonably, empathically’. </a:t>
            </a:r>
          </a:p>
          <a:p>
            <a:r>
              <a:rPr lang="en-GB" sz="1200" dirty="0">
                <a:latin typeface="Abadi" panose="020B0604020202020204" pitchFamily="34" charset="0"/>
              </a:rPr>
              <a:t>Critical thinkers are cautions about human activities around them and they are naturally characterised as human thinking. They use advanced learning tools in critical thinking process – where they can implement their ideas, enable them how to develop their thinking process and to improve their critical mind. Critical thinkers work rightfully to brush up their intellectual ideas, modesty, empathy and the right sense of fairness to find out the confidence solutions (Elder, 2007). </a:t>
            </a:r>
          </a:p>
        </p:txBody>
      </p:sp>
      <p:sp>
        <p:nvSpPr>
          <p:cNvPr id="16" name="TextBox 15">
            <a:extLst>
              <a:ext uri="{FF2B5EF4-FFF2-40B4-BE49-F238E27FC236}">
                <a16:creationId xmlns:a16="http://schemas.microsoft.com/office/drawing/2014/main" id="{5AE8968D-8E88-7C97-50A8-3B7693435E53}"/>
              </a:ext>
            </a:extLst>
          </p:cNvPr>
          <p:cNvSpPr txBox="1"/>
          <p:nvPr/>
        </p:nvSpPr>
        <p:spPr>
          <a:xfrm flipH="1">
            <a:off x="-925288" y="1181708"/>
            <a:ext cx="3587208" cy="338554"/>
          </a:xfrm>
          <a:prstGeom prst="rect">
            <a:avLst/>
          </a:prstGeom>
          <a:solidFill>
            <a:srgbClr val="00B050"/>
          </a:solidFill>
        </p:spPr>
        <p:txBody>
          <a:bodyPr wrap="square" rtlCol="0">
            <a:spAutoFit/>
          </a:bodyPr>
          <a:lstStyle/>
          <a:p>
            <a:r>
              <a:rPr lang="en-GB" sz="1600" b="1" dirty="0">
                <a:solidFill>
                  <a:schemeClr val="accent4">
                    <a:lumMod val="20000"/>
                    <a:lumOff val="80000"/>
                  </a:schemeClr>
                </a:solidFill>
              </a:rPr>
              <a:t>Introduction</a:t>
            </a:r>
          </a:p>
        </p:txBody>
      </p:sp>
      <p:sp>
        <p:nvSpPr>
          <p:cNvPr id="21" name="TextBox 20">
            <a:extLst>
              <a:ext uri="{FF2B5EF4-FFF2-40B4-BE49-F238E27FC236}">
                <a16:creationId xmlns:a16="http://schemas.microsoft.com/office/drawing/2014/main" id="{92F2C6D9-48E3-9DC0-CBE1-9310B6254339}"/>
              </a:ext>
            </a:extLst>
          </p:cNvPr>
          <p:cNvSpPr txBox="1"/>
          <p:nvPr/>
        </p:nvSpPr>
        <p:spPr>
          <a:xfrm>
            <a:off x="-925288" y="5735637"/>
            <a:ext cx="3587208" cy="2031325"/>
          </a:xfrm>
          <a:prstGeom prst="rect">
            <a:avLst/>
          </a:prstGeom>
          <a:solidFill>
            <a:schemeClr val="accent1">
              <a:lumMod val="60000"/>
              <a:lumOff val="40000"/>
            </a:schemeClr>
          </a:solidFill>
        </p:spPr>
        <p:txBody>
          <a:bodyPr wrap="square" rtlCol="0">
            <a:spAutoFit/>
          </a:bodyPr>
          <a:lstStyle/>
          <a:p>
            <a:r>
              <a:rPr lang="en-GB" sz="1200" dirty="0"/>
              <a:t>Career</a:t>
            </a:r>
            <a:r>
              <a:rPr lang="en-GB" dirty="0"/>
              <a:t> </a:t>
            </a:r>
            <a:r>
              <a:rPr lang="en-GB" sz="1200" dirty="0"/>
              <a:t>Trend (2017) suggested that critical thinking is a perspective way of thinking where a person come up with a concept or aim and then take the necessary steps to bring up to a solving point. The process needs to contain with researching, monitoring, evaluating, identifying, and implementing. The Career Trend recommend the five-step process to build up critical thinking skills, these are; identify the problem, gather information, evaluate the evidence, consider solutions and choose and implement. </a:t>
            </a:r>
            <a:endParaRPr lang="en-GB" dirty="0"/>
          </a:p>
        </p:txBody>
      </p:sp>
      <p:sp>
        <p:nvSpPr>
          <p:cNvPr id="23" name="TextBox 22">
            <a:extLst>
              <a:ext uri="{FF2B5EF4-FFF2-40B4-BE49-F238E27FC236}">
                <a16:creationId xmlns:a16="http://schemas.microsoft.com/office/drawing/2014/main" id="{A23EA4B4-8CA3-62D4-42EB-C9251AE5486F}"/>
              </a:ext>
            </a:extLst>
          </p:cNvPr>
          <p:cNvSpPr txBox="1"/>
          <p:nvPr/>
        </p:nvSpPr>
        <p:spPr>
          <a:xfrm>
            <a:off x="2693128" y="1181708"/>
            <a:ext cx="3587208" cy="3046988"/>
          </a:xfrm>
          <a:prstGeom prst="rect">
            <a:avLst/>
          </a:prstGeom>
          <a:solidFill>
            <a:schemeClr val="accent6">
              <a:lumMod val="60000"/>
              <a:lumOff val="40000"/>
            </a:schemeClr>
          </a:solidFill>
        </p:spPr>
        <p:txBody>
          <a:bodyPr wrap="square" rtlCol="0">
            <a:spAutoFit/>
          </a:bodyPr>
          <a:lstStyle/>
          <a:p>
            <a:r>
              <a:rPr lang="en-GB" sz="1200" dirty="0"/>
              <a:t>University of Greenwich (2021) states that there is one great way to focus on and improving critical thinking process by taking the 6 W’S. </a:t>
            </a:r>
          </a:p>
          <a:p>
            <a:pPr marL="171450" indent="-171450">
              <a:buFont typeface="Wingdings" panose="05000000000000000000" pitchFamily="2" charset="2"/>
              <a:buChar char="§"/>
            </a:pPr>
            <a:r>
              <a:rPr lang="en-GB" sz="1200" dirty="0"/>
              <a:t>Who by – who has created the information or raising the problem</a:t>
            </a:r>
          </a:p>
          <a:p>
            <a:pPr marL="171450" indent="-171450">
              <a:buFont typeface="Wingdings" panose="05000000000000000000" pitchFamily="2" charset="2"/>
              <a:buChar char="§"/>
            </a:pPr>
            <a:r>
              <a:rPr lang="en-GB" sz="1200" dirty="0"/>
              <a:t>Why – why the issue has been created and what is the reason behind it</a:t>
            </a:r>
          </a:p>
          <a:p>
            <a:pPr marL="171450" indent="-171450">
              <a:buFont typeface="Wingdings" panose="05000000000000000000" pitchFamily="2" charset="2"/>
              <a:buChar char="§"/>
            </a:pPr>
            <a:r>
              <a:rPr lang="en-GB" sz="1200" dirty="0"/>
              <a:t>What – what kinds of evidence are there for supporting the information or fact</a:t>
            </a:r>
          </a:p>
          <a:p>
            <a:pPr marL="171450" indent="-171450">
              <a:buFont typeface="Wingdings" panose="05000000000000000000" pitchFamily="2" charset="2"/>
              <a:buChar char="§"/>
            </a:pPr>
            <a:r>
              <a:rPr lang="en-GB" sz="1200" dirty="0"/>
              <a:t>When – when the incident has happened, what other things involved during the time period</a:t>
            </a:r>
          </a:p>
          <a:p>
            <a:pPr marL="171450" indent="-171450">
              <a:buFont typeface="Wingdings" panose="05000000000000000000" pitchFamily="2" charset="2"/>
              <a:buChar char="§"/>
            </a:pPr>
            <a:r>
              <a:rPr lang="en-GB" sz="1200" dirty="0"/>
              <a:t>Where – which place the incident occurred, from where it started at the biggening, finding the main source</a:t>
            </a:r>
          </a:p>
          <a:p>
            <a:pPr marL="171450" indent="-171450">
              <a:buFont typeface="Wingdings" panose="05000000000000000000" pitchFamily="2" charset="2"/>
              <a:buChar char="§"/>
            </a:pPr>
            <a:r>
              <a:rPr lang="en-GB" sz="1200" dirty="0"/>
              <a:t>Who for – who was the target to complete the critical thinking journey.</a:t>
            </a:r>
          </a:p>
        </p:txBody>
      </p:sp>
      <p:pic>
        <p:nvPicPr>
          <p:cNvPr id="1026" name="Picture 2" descr="Think Global Thinking about critical thinking - Think Global">
            <a:extLst>
              <a:ext uri="{FF2B5EF4-FFF2-40B4-BE49-F238E27FC236}">
                <a16:creationId xmlns:a16="http://schemas.microsoft.com/office/drawing/2014/main" id="{9356374E-7D67-5B91-5602-D2F237C79E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7215" y="4287781"/>
            <a:ext cx="3547887" cy="2654195"/>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EDFA8633-BDC1-476F-29DC-9B7D53F16C64}"/>
              </a:ext>
            </a:extLst>
          </p:cNvPr>
          <p:cNvSpPr txBox="1"/>
          <p:nvPr/>
        </p:nvSpPr>
        <p:spPr>
          <a:xfrm>
            <a:off x="3460398" y="6917354"/>
            <a:ext cx="2001520" cy="276999"/>
          </a:xfrm>
          <a:prstGeom prst="rect">
            <a:avLst/>
          </a:prstGeom>
          <a:noFill/>
        </p:spPr>
        <p:txBody>
          <a:bodyPr wrap="square" rtlCol="0">
            <a:spAutoFit/>
          </a:bodyPr>
          <a:lstStyle/>
          <a:p>
            <a:r>
              <a:rPr lang="en-GB" sz="1200" dirty="0"/>
              <a:t>Source: (Think Global, 2022)</a:t>
            </a:r>
          </a:p>
        </p:txBody>
      </p:sp>
      <p:sp>
        <p:nvSpPr>
          <p:cNvPr id="8" name="TextBox 7">
            <a:extLst>
              <a:ext uri="{FF2B5EF4-FFF2-40B4-BE49-F238E27FC236}">
                <a16:creationId xmlns:a16="http://schemas.microsoft.com/office/drawing/2014/main" id="{16043466-2C7C-032F-598D-00F84EDBF90A}"/>
              </a:ext>
            </a:extLst>
          </p:cNvPr>
          <p:cNvSpPr txBox="1"/>
          <p:nvPr/>
        </p:nvSpPr>
        <p:spPr>
          <a:xfrm>
            <a:off x="2687215" y="7228280"/>
            <a:ext cx="3571604" cy="338554"/>
          </a:xfrm>
          <a:prstGeom prst="rect">
            <a:avLst/>
          </a:prstGeom>
          <a:solidFill>
            <a:schemeClr val="accent2"/>
          </a:solidFill>
        </p:spPr>
        <p:txBody>
          <a:bodyPr wrap="square" rtlCol="0">
            <a:spAutoFit/>
          </a:bodyPr>
          <a:lstStyle/>
          <a:p>
            <a:r>
              <a:rPr lang="en-GB" sz="1600" dirty="0"/>
              <a:t>Observation skills</a:t>
            </a:r>
          </a:p>
        </p:txBody>
      </p:sp>
      <p:sp>
        <p:nvSpPr>
          <p:cNvPr id="14" name="TextBox 13">
            <a:extLst>
              <a:ext uri="{FF2B5EF4-FFF2-40B4-BE49-F238E27FC236}">
                <a16:creationId xmlns:a16="http://schemas.microsoft.com/office/drawing/2014/main" id="{E1775776-BBB8-45BA-DF39-A449B04BD3B8}"/>
              </a:ext>
            </a:extLst>
          </p:cNvPr>
          <p:cNvSpPr txBox="1"/>
          <p:nvPr/>
        </p:nvSpPr>
        <p:spPr>
          <a:xfrm>
            <a:off x="2691087" y="7566834"/>
            <a:ext cx="3571604" cy="4893647"/>
          </a:xfrm>
          <a:prstGeom prst="rect">
            <a:avLst/>
          </a:prstGeom>
          <a:solidFill>
            <a:schemeClr val="accent5">
              <a:lumMod val="75000"/>
            </a:schemeClr>
          </a:solidFill>
        </p:spPr>
        <p:txBody>
          <a:bodyPr wrap="square" rtlCol="0">
            <a:spAutoFit/>
          </a:bodyPr>
          <a:lstStyle/>
          <a:p>
            <a:r>
              <a:rPr lang="en-GB" sz="1200" dirty="0"/>
              <a:t>Observation is a visual skill, ability to watch carefully what is happening around. Critical observation allows a person to understand processes, activities and  development. Observation is a remarkably useful research method who can utilize it. Observation skills can reinforce forming, learning and any professional project. It is not about just looking but it also involves watching and monitoring closely - for example parents observing children’s activity, listening, talk through, considering, questioning and analysing. All observational work need to be determined and highly attentive so that the observing process can be completed in a specific way for the particular task or event (Johnston and </a:t>
            </a:r>
            <a:r>
              <a:rPr lang="en-GB" sz="1200" dirty="0" err="1"/>
              <a:t>Nahmad</a:t>
            </a:r>
            <a:r>
              <a:rPr lang="en-GB" sz="1200" dirty="0"/>
              <a:t>-Williams, 2009). </a:t>
            </a:r>
          </a:p>
          <a:p>
            <a:endParaRPr lang="en-GB" sz="1200" dirty="0"/>
          </a:p>
          <a:p>
            <a:r>
              <a:rPr lang="en-GB" sz="1200" dirty="0"/>
              <a:t>Flynn (2022) suggests that observation relates with five senses including hearing, smelling, touching, tasting and seeing something.  Observation skills help the observer to improve with dealing interpersonal relation, adoptability and critical thinking in any workplace. By observing surroundings allow the person to get ideas and knowledge and get familiar with possible issues. Communication is the key of any observation, through the five senses of observation they allow to make any tasks easier and capable and create better working environment. </a:t>
            </a:r>
          </a:p>
        </p:txBody>
      </p:sp>
      <p:sp>
        <p:nvSpPr>
          <p:cNvPr id="3" name="TextBox 2">
            <a:extLst>
              <a:ext uri="{FF2B5EF4-FFF2-40B4-BE49-F238E27FC236}">
                <a16:creationId xmlns:a16="http://schemas.microsoft.com/office/drawing/2014/main" id="{5E7E7849-E892-3B0D-2171-7C8044938918}"/>
              </a:ext>
            </a:extLst>
          </p:cNvPr>
          <p:cNvSpPr txBox="1"/>
          <p:nvPr/>
        </p:nvSpPr>
        <p:spPr>
          <a:xfrm>
            <a:off x="6311541" y="1181708"/>
            <a:ext cx="4787271" cy="2585323"/>
          </a:xfrm>
          <a:prstGeom prst="rect">
            <a:avLst/>
          </a:prstGeom>
          <a:solidFill>
            <a:schemeClr val="accent6"/>
          </a:solidFill>
        </p:spPr>
        <p:txBody>
          <a:bodyPr wrap="square" rtlCol="0">
            <a:spAutoFit/>
          </a:bodyPr>
          <a:lstStyle/>
          <a:p>
            <a:endParaRPr lang="en-GB" dirty="0"/>
          </a:p>
          <a:p>
            <a:r>
              <a:rPr lang="en-GB" sz="1200" dirty="0"/>
              <a:t>Analytical thinking is one of the important parts of critical thinking – be able to analysis is crucial. According to Cottrell (2005), critical analysis taking as critical reasoning, which often relates to people’s argument. Analytical skills need to apply for investigate on other people’s questioning or any argumentative work. The skills can be worth using especially evaluating the full content, identifying others reasoning, analysing the method of work, investigating any grounds, evaluating any related evidence as well as consequences. Without good amount of information analysis process can not move forward so that for good critical thinking always requires good level of knowledge and research. The ability of critical thinking skills get improved from the relevant experience and the proper researching knowledge. </a:t>
            </a:r>
          </a:p>
        </p:txBody>
      </p:sp>
      <p:sp>
        <p:nvSpPr>
          <p:cNvPr id="5" name="TextBox 4">
            <a:extLst>
              <a:ext uri="{FF2B5EF4-FFF2-40B4-BE49-F238E27FC236}">
                <a16:creationId xmlns:a16="http://schemas.microsoft.com/office/drawing/2014/main" id="{1C0B3844-DC5B-65D5-29B8-30A148CA21BC}"/>
              </a:ext>
            </a:extLst>
          </p:cNvPr>
          <p:cNvSpPr txBox="1"/>
          <p:nvPr/>
        </p:nvSpPr>
        <p:spPr>
          <a:xfrm>
            <a:off x="6311541" y="1166319"/>
            <a:ext cx="4787269" cy="338554"/>
          </a:xfrm>
          <a:prstGeom prst="rect">
            <a:avLst/>
          </a:prstGeom>
          <a:solidFill>
            <a:srgbClr val="FF66FF"/>
          </a:solidFill>
        </p:spPr>
        <p:txBody>
          <a:bodyPr wrap="square" rtlCol="0">
            <a:spAutoFit/>
          </a:bodyPr>
          <a:lstStyle/>
          <a:p>
            <a:r>
              <a:rPr lang="en-GB" sz="1600" dirty="0"/>
              <a:t>Analysis</a:t>
            </a:r>
          </a:p>
        </p:txBody>
      </p:sp>
      <p:sp>
        <p:nvSpPr>
          <p:cNvPr id="17" name="TextBox 16">
            <a:extLst>
              <a:ext uri="{FF2B5EF4-FFF2-40B4-BE49-F238E27FC236}">
                <a16:creationId xmlns:a16="http://schemas.microsoft.com/office/drawing/2014/main" id="{9DF858D1-4A9A-163F-B812-F1D93440E5ED}"/>
              </a:ext>
            </a:extLst>
          </p:cNvPr>
          <p:cNvSpPr txBox="1"/>
          <p:nvPr/>
        </p:nvSpPr>
        <p:spPr>
          <a:xfrm>
            <a:off x="6311542" y="3767031"/>
            <a:ext cx="4787268" cy="1754326"/>
          </a:xfrm>
          <a:prstGeom prst="rect">
            <a:avLst/>
          </a:prstGeom>
          <a:solidFill>
            <a:schemeClr val="accent4">
              <a:lumMod val="40000"/>
              <a:lumOff val="60000"/>
            </a:schemeClr>
          </a:solidFill>
        </p:spPr>
        <p:txBody>
          <a:bodyPr wrap="square" rtlCol="0">
            <a:spAutoFit/>
          </a:bodyPr>
          <a:lstStyle/>
          <a:p>
            <a:r>
              <a:rPr lang="en-GB" sz="1200" dirty="0"/>
              <a:t>Robson (2012) indicates creative thinking relates to creative learning especially in young children. When children can able to develop their thinking activity in more practical way than they will be able to build up social, cognitive, emotional and motivational grounds. Creative thinking is a primary element of young children’s daily life. Everyone has their own creative mind to think independently and to create things in a different manner. Creative work is widespread where everyone has something to contribute towards it. After carefully observing creativity and creative work both plays significant role in personal and social life. </a:t>
            </a:r>
          </a:p>
        </p:txBody>
      </p:sp>
      <p:sp>
        <p:nvSpPr>
          <p:cNvPr id="18" name="TextBox 17">
            <a:extLst>
              <a:ext uri="{FF2B5EF4-FFF2-40B4-BE49-F238E27FC236}">
                <a16:creationId xmlns:a16="http://schemas.microsoft.com/office/drawing/2014/main" id="{B0280478-59AF-CB26-E6A8-7056131B1854}"/>
              </a:ext>
            </a:extLst>
          </p:cNvPr>
          <p:cNvSpPr txBox="1"/>
          <p:nvPr/>
        </p:nvSpPr>
        <p:spPr>
          <a:xfrm>
            <a:off x="6311542" y="5845635"/>
            <a:ext cx="4787268" cy="3416320"/>
          </a:xfrm>
          <a:prstGeom prst="rect">
            <a:avLst/>
          </a:prstGeom>
          <a:solidFill>
            <a:schemeClr val="accent4">
              <a:lumMod val="75000"/>
            </a:schemeClr>
          </a:solidFill>
        </p:spPr>
        <p:txBody>
          <a:bodyPr wrap="square" rtlCol="0">
            <a:spAutoFit/>
          </a:bodyPr>
          <a:lstStyle/>
          <a:p>
            <a:r>
              <a:rPr lang="en-GB" sz="1200" dirty="0"/>
              <a:t>Problem solving is a vital skill for personal and professional life. The ability to identify a problem and carry out to finding a suitable solution is a great skill to achieve. ‘The process of gathering, analysing and communicating information to identify and troubleshoot solutions’ (Indeed, 2019).  </a:t>
            </a:r>
          </a:p>
          <a:p>
            <a:r>
              <a:rPr lang="en-GB" sz="1200" dirty="0"/>
              <a:t>Problem solver uses critical thinking method to point out the issue and find out a best solution. For example, an app developer use critical thinking to work out which part of the code occurring a problem, so that they use research and techniques to fix the problem.</a:t>
            </a:r>
          </a:p>
          <a:p>
            <a:endParaRPr lang="en-GB" sz="1200" dirty="0"/>
          </a:p>
          <a:p>
            <a:r>
              <a:rPr lang="en-GB" sz="1200" dirty="0"/>
              <a:t>Children learn creative thinking from their family environment where they growing up exploring all the necessary steps for their life. Family environment always supporting children, lift them up to overcome every footstep and help them to learn about important life skills, for example problem solving skills. The family environment is very crucial part in every moment of children’s lives. They gain family’s values and attitudes, consequently children extremely influenced by the family surroundings – where they developing childhood practice and build up their critical thinking (</a:t>
            </a:r>
            <a:r>
              <a:rPr lang="en-GB" sz="1200" dirty="0" err="1"/>
              <a:t>Fumoto</a:t>
            </a:r>
            <a:r>
              <a:rPr lang="en-GB" sz="1200" dirty="0"/>
              <a:t> and Greenfield, 2012). </a:t>
            </a:r>
          </a:p>
        </p:txBody>
      </p:sp>
      <p:sp>
        <p:nvSpPr>
          <p:cNvPr id="19" name="TextBox 18">
            <a:extLst>
              <a:ext uri="{FF2B5EF4-FFF2-40B4-BE49-F238E27FC236}">
                <a16:creationId xmlns:a16="http://schemas.microsoft.com/office/drawing/2014/main" id="{D94BFD0A-F227-F934-76DE-1FF07F3A05AA}"/>
              </a:ext>
            </a:extLst>
          </p:cNvPr>
          <p:cNvSpPr txBox="1"/>
          <p:nvPr/>
        </p:nvSpPr>
        <p:spPr>
          <a:xfrm>
            <a:off x="6311542" y="5550429"/>
            <a:ext cx="4787268" cy="338554"/>
          </a:xfrm>
          <a:prstGeom prst="rect">
            <a:avLst/>
          </a:prstGeom>
          <a:solidFill>
            <a:srgbClr val="CCFF33"/>
          </a:solidFill>
        </p:spPr>
        <p:txBody>
          <a:bodyPr wrap="square" rtlCol="0">
            <a:spAutoFit/>
          </a:bodyPr>
          <a:lstStyle/>
          <a:p>
            <a:r>
              <a:rPr lang="en-GB" sz="1600" dirty="0"/>
              <a:t>Problem solving skills</a:t>
            </a:r>
          </a:p>
        </p:txBody>
      </p:sp>
      <p:sp>
        <p:nvSpPr>
          <p:cNvPr id="20" name="TextBox 19">
            <a:extLst>
              <a:ext uri="{FF2B5EF4-FFF2-40B4-BE49-F238E27FC236}">
                <a16:creationId xmlns:a16="http://schemas.microsoft.com/office/drawing/2014/main" id="{FCFD6A80-ED76-8EA5-C24D-1564BC32D5E2}"/>
              </a:ext>
            </a:extLst>
          </p:cNvPr>
          <p:cNvSpPr txBox="1"/>
          <p:nvPr/>
        </p:nvSpPr>
        <p:spPr>
          <a:xfrm flipH="1">
            <a:off x="6306258" y="9701946"/>
            <a:ext cx="4787266" cy="3231654"/>
          </a:xfrm>
          <a:prstGeom prst="rect">
            <a:avLst/>
          </a:prstGeom>
          <a:solidFill>
            <a:schemeClr val="accent6"/>
          </a:solidFill>
        </p:spPr>
        <p:txBody>
          <a:bodyPr wrap="square" rtlCol="0">
            <a:spAutoFit/>
          </a:bodyPr>
          <a:lstStyle/>
          <a:p>
            <a:r>
              <a:rPr lang="en-GB" sz="1200" dirty="0"/>
              <a:t>Critical thinking is that special way of thinking that can cover up any content or problem where the thinker try to improve their own quality of researching and analysing method and observe it to move forward. Critical thinking is all about self-control, self-organised, self-motivated, self-captured and self-corrective way of thinking (The Foundation For Critical Thinking, 2019). </a:t>
            </a:r>
          </a:p>
          <a:p>
            <a:r>
              <a:rPr lang="en-GB" sz="1200" dirty="0"/>
              <a:t>As Cottrell (2005) points out that critical thinking is a complicated way of reflection where a good level of skills and attitudes should be included. Critical thinker need to research on other people’s opinions and arguments, examine the evidence to work out the results and considering appropriate techniques to convince others. So critical thinking helping the thinker to manage things better and allow them to reach a productive outcome. Good critical thinking research can bring enormous benefits includes obtain observation skills, improve focusing, improve knowledge and research, improve analytical skills and expert of problem solving. </a:t>
            </a:r>
          </a:p>
          <a:p>
            <a:endParaRPr lang="en-GB" sz="1200" dirty="0"/>
          </a:p>
          <a:p>
            <a:endParaRPr lang="en-GB" sz="1200" dirty="0"/>
          </a:p>
        </p:txBody>
      </p:sp>
      <p:sp>
        <p:nvSpPr>
          <p:cNvPr id="22" name="TextBox 21">
            <a:extLst>
              <a:ext uri="{FF2B5EF4-FFF2-40B4-BE49-F238E27FC236}">
                <a16:creationId xmlns:a16="http://schemas.microsoft.com/office/drawing/2014/main" id="{69CB3D17-B4AB-BE9E-5735-DD5E634EAECA}"/>
              </a:ext>
            </a:extLst>
          </p:cNvPr>
          <p:cNvSpPr txBox="1"/>
          <p:nvPr/>
        </p:nvSpPr>
        <p:spPr>
          <a:xfrm>
            <a:off x="6311543" y="9332614"/>
            <a:ext cx="4787267" cy="369332"/>
          </a:xfrm>
          <a:prstGeom prst="rect">
            <a:avLst/>
          </a:prstGeom>
          <a:solidFill>
            <a:srgbClr val="00B0F0"/>
          </a:solidFill>
        </p:spPr>
        <p:txBody>
          <a:bodyPr wrap="square" rtlCol="0">
            <a:spAutoFit/>
          </a:bodyPr>
          <a:lstStyle/>
          <a:p>
            <a:r>
              <a:rPr lang="en-GB" dirty="0"/>
              <a:t>Conclusion</a:t>
            </a:r>
          </a:p>
        </p:txBody>
      </p:sp>
      <p:pic>
        <p:nvPicPr>
          <p:cNvPr id="24" name="Picture 2" descr="Creative thinking - Think out of the box">
            <a:extLst>
              <a:ext uri="{FF2B5EF4-FFF2-40B4-BE49-F238E27FC236}">
                <a16:creationId xmlns:a16="http://schemas.microsoft.com/office/drawing/2014/main" id="{7F896389-2EA9-FFE8-A866-7B391521DA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288" y="8201609"/>
            <a:ext cx="3587208" cy="3806890"/>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D5DA858A-B5F8-55D1-5242-13B0472B6F31}"/>
              </a:ext>
            </a:extLst>
          </p:cNvPr>
          <p:cNvSpPr txBox="1"/>
          <p:nvPr/>
        </p:nvSpPr>
        <p:spPr>
          <a:xfrm>
            <a:off x="-373224" y="12008499"/>
            <a:ext cx="2677885" cy="276999"/>
          </a:xfrm>
          <a:prstGeom prst="rect">
            <a:avLst/>
          </a:prstGeom>
          <a:noFill/>
        </p:spPr>
        <p:txBody>
          <a:bodyPr wrap="square" rtlCol="0">
            <a:spAutoFit/>
          </a:bodyPr>
          <a:lstStyle/>
          <a:p>
            <a:r>
              <a:rPr lang="en-GB" sz="1200" dirty="0"/>
              <a:t>Source: (Potential, 2021)</a:t>
            </a:r>
          </a:p>
        </p:txBody>
      </p:sp>
    </p:spTree>
    <p:extLst>
      <p:ext uri="{BB962C8B-B14F-4D97-AF65-F5344CB8AC3E}">
        <p14:creationId xmlns:p14="http://schemas.microsoft.com/office/powerpoint/2010/main" val="3669418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DEEB9-153D-8F35-0744-EF28C89FC235}"/>
              </a:ext>
            </a:extLst>
          </p:cNvPr>
          <p:cNvSpPr>
            <a:spLocks noGrp="1"/>
          </p:cNvSpPr>
          <p:nvPr>
            <p:ph type="title"/>
          </p:nvPr>
        </p:nvSpPr>
        <p:spPr>
          <a:xfrm>
            <a:off x="838200" y="587829"/>
            <a:ext cx="10515600" cy="718457"/>
          </a:xfrm>
        </p:spPr>
        <p:txBody>
          <a:bodyPr>
            <a:normAutofit/>
          </a:bodyPr>
          <a:lstStyle/>
          <a:p>
            <a:r>
              <a:rPr lang="en-GB" sz="3600" b="1" dirty="0">
                <a:solidFill>
                  <a:schemeClr val="accent5">
                    <a:lumMod val="75000"/>
                  </a:schemeClr>
                </a:solidFill>
              </a:rPr>
              <a:t>Reference List</a:t>
            </a:r>
          </a:p>
        </p:txBody>
      </p:sp>
      <p:sp>
        <p:nvSpPr>
          <p:cNvPr id="5" name="TextBox 4">
            <a:extLst>
              <a:ext uri="{FF2B5EF4-FFF2-40B4-BE49-F238E27FC236}">
                <a16:creationId xmlns:a16="http://schemas.microsoft.com/office/drawing/2014/main" id="{C9CEC78C-5933-DF49-824F-E376D698994E}"/>
              </a:ext>
            </a:extLst>
          </p:cNvPr>
          <p:cNvSpPr txBox="1"/>
          <p:nvPr/>
        </p:nvSpPr>
        <p:spPr>
          <a:xfrm>
            <a:off x="838200" y="1446245"/>
            <a:ext cx="9610531" cy="4524315"/>
          </a:xfrm>
          <a:prstGeom prst="rect">
            <a:avLst/>
          </a:prstGeom>
          <a:noFill/>
        </p:spPr>
        <p:txBody>
          <a:bodyPr wrap="square" rtlCol="0">
            <a:spAutoFit/>
          </a:bodyPr>
          <a:lstStyle/>
          <a:p>
            <a:r>
              <a:rPr lang="en-GB" sz="1200" dirty="0"/>
              <a:t>Cottrell, S. (2005) </a:t>
            </a:r>
            <a:r>
              <a:rPr lang="en-GB" sz="1200" i="1" dirty="0"/>
              <a:t>Critical Thinking Skills. </a:t>
            </a:r>
            <a:r>
              <a:rPr lang="en-GB" sz="1200" dirty="0" err="1"/>
              <a:t>Hamphire</a:t>
            </a:r>
            <a:r>
              <a:rPr lang="en-GB" sz="1200" dirty="0"/>
              <a:t>: Palgrave Macmillan.</a:t>
            </a:r>
          </a:p>
          <a:p>
            <a:endParaRPr lang="en-GB" sz="1200" i="1" dirty="0"/>
          </a:p>
          <a:p>
            <a:r>
              <a:rPr lang="en-GB" sz="1200" dirty="0"/>
              <a:t>Elder, L. (2007) </a:t>
            </a:r>
            <a:r>
              <a:rPr lang="en-GB" sz="1200" i="1" dirty="0"/>
              <a:t>The Foundation For Critical Thinking</a:t>
            </a:r>
            <a:r>
              <a:rPr lang="en-GB" sz="1200" dirty="0"/>
              <a:t>. Available at: </a:t>
            </a:r>
            <a:r>
              <a:rPr lang="en-GB" sz="1200" dirty="0">
                <a:hlinkClick r:id="rId2"/>
              </a:rPr>
              <a:t>https://www.criticalthinking.org/pages/our-conception-of-critical-thinking/411</a:t>
            </a:r>
            <a:r>
              <a:rPr lang="en-GB" sz="1200" dirty="0"/>
              <a:t> (</a:t>
            </a:r>
            <a:r>
              <a:rPr lang="en-GB" sz="1200" dirty="0" err="1"/>
              <a:t>Accessed:September</a:t>
            </a:r>
            <a:r>
              <a:rPr lang="en-GB" sz="1200" dirty="0"/>
              <a:t> 2007). </a:t>
            </a:r>
          </a:p>
          <a:p>
            <a:endParaRPr lang="en-GB" sz="1200" i="1" dirty="0"/>
          </a:p>
          <a:p>
            <a:r>
              <a:rPr lang="en-GB" sz="1200" dirty="0"/>
              <a:t>Flynn, J. (2022) </a:t>
            </a:r>
            <a:r>
              <a:rPr lang="en-GB" sz="1200" i="1" dirty="0" err="1"/>
              <a:t>Zippia</a:t>
            </a:r>
            <a:r>
              <a:rPr lang="en-GB" sz="1200" dirty="0"/>
              <a:t>. Available at: </a:t>
            </a:r>
            <a:r>
              <a:rPr lang="en-GB" sz="1200" dirty="0">
                <a:hlinkClick r:id="rId3"/>
              </a:rPr>
              <a:t>https://www.zippia.com/advice/observation-skills/</a:t>
            </a:r>
            <a:r>
              <a:rPr lang="en-GB" sz="1200" dirty="0"/>
              <a:t> (Accessed: 9 August 2022). </a:t>
            </a:r>
          </a:p>
          <a:p>
            <a:endParaRPr lang="en-GB" sz="1200" dirty="0"/>
          </a:p>
          <a:p>
            <a:r>
              <a:rPr lang="en-GB" sz="1200" dirty="0" err="1"/>
              <a:t>Fumoto</a:t>
            </a:r>
            <a:r>
              <a:rPr lang="en-GB" sz="1200" dirty="0"/>
              <a:t>, H. and Greenfield, S. (2012) </a:t>
            </a:r>
            <a:r>
              <a:rPr lang="en-GB" sz="1200" i="1" dirty="0"/>
              <a:t>Social Relationship In Early Childhood. </a:t>
            </a:r>
            <a:r>
              <a:rPr lang="en-GB" sz="1200" dirty="0"/>
              <a:t>London: SAGE Publication Ltd. </a:t>
            </a:r>
          </a:p>
          <a:p>
            <a:endParaRPr lang="en-GB" sz="1200" i="1" dirty="0"/>
          </a:p>
          <a:p>
            <a:r>
              <a:rPr lang="en-GB" sz="1200" dirty="0"/>
              <a:t>Indeed (2009) Career Development, </a:t>
            </a:r>
            <a:r>
              <a:rPr lang="en-GB" sz="1200" i="1" dirty="0"/>
              <a:t>Critical Thinking. </a:t>
            </a:r>
            <a:r>
              <a:rPr lang="en-GB" sz="1200" dirty="0"/>
              <a:t>Available at: </a:t>
            </a:r>
            <a:r>
              <a:rPr lang="en-GB" sz="1200" dirty="0">
                <a:hlinkClick r:id="rId4"/>
              </a:rPr>
              <a:t>www.indeed.com/career-advice/career-development/important-of-critical-thinking</a:t>
            </a:r>
            <a:r>
              <a:rPr lang="en-GB" sz="1200" dirty="0"/>
              <a:t> (Accessed: 17 April 2020). </a:t>
            </a:r>
          </a:p>
          <a:p>
            <a:endParaRPr lang="en-GB" sz="1200" i="1" dirty="0"/>
          </a:p>
          <a:p>
            <a:r>
              <a:rPr lang="en-GB" sz="1200" dirty="0"/>
              <a:t>Johnston, J. and </a:t>
            </a:r>
            <a:r>
              <a:rPr lang="en-GB" sz="1200" dirty="0" err="1"/>
              <a:t>Nahmad</a:t>
            </a:r>
            <a:r>
              <a:rPr lang="en-GB" sz="1200" dirty="0"/>
              <a:t>-William, L. (2009) </a:t>
            </a:r>
            <a:r>
              <a:rPr lang="en-GB" sz="1200" i="1" dirty="0"/>
              <a:t>Early Childhood Studies. </a:t>
            </a:r>
            <a:r>
              <a:rPr lang="en-GB" sz="1200" dirty="0"/>
              <a:t>London: Pearson Education Limited. </a:t>
            </a:r>
          </a:p>
          <a:p>
            <a:endParaRPr lang="en-GB" sz="1200" i="1" dirty="0"/>
          </a:p>
          <a:p>
            <a:r>
              <a:rPr lang="en-GB" sz="1200" dirty="0"/>
              <a:t>O’Donnell, K. (2017) Career Trend, </a:t>
            </a:r>
            <a:r>
              <a:rPr lang="en-GB" sz="1200" i="1" dirty="0"/>
              <a:t>Five Parts of Critical Thinking. </a:t>
            </a:r>
            <a:r>
              <a:rPr lang="en-GB" sz="1200" dirty="0"/>
              <a:t>Available at: </a:t>
            </a:r>
            <a:r>
              <a:rPr lang="en-GB" sz="1200" dirty="0">
                <a:hlinkClick r:id="rId5"/>
              </a:rPr>
              <a:t>https://careertrend.com/info-10043198-five-parts-critical-thinking.htm/</a:t>
            </a:r>
            <a:r>
              <a:rPr lang="en-GB" sz="1200" dirty="0"/>
              <a:t> (Accessed: 05 July 2017). </a:t>
            </a:r>
          </a:p>
          <a:p>
            <a:endParaRPr lang="en-GB" sz="1200" i="1" dirty="0"/>
          </a:p>
          <a:p>
            <a:r>
              <a:rPr lang="en-GB" sz="1200" dirty="0"/>
              <a:t>Robson, S. (2012) </a:t>
            </a:r>
            <a:r>
              <a:rPr lang="en-GB" sz="1200" i="1" dirty="0"/>
              <a:t>Critical Thinking in Early Childhood. </a:t>
            </a:r>
            <a:r>
              <a:rPr lang="en-GB" sz="1200" dirty="0"/>
              <a:t>London: SAGE Publication Ltd.</a:t>
            </a:r>
          </a:p>
          <a:p>
            <a:endParaRPr lang="en-GB" sz="1200" i="1" dirty="0"/>
          </a:p>
          <a:p>
            <a:r>
              <a:rPr lang="en-GB" sz="1200" dirty="0"/>
              <a:t>The Foundation For Critical Thinking (2009), </a:t>
            </a:r>
            <a:r>
              <a:rPr lang="en-GB" sz="1200" i="1" dirty="0"/>
              <a:t>Critical Thinking. </a:t>
            </a:r>
            <a:r>
              <a:rPr lang="en-GB" sz="1200" dirty="0"/>
              <a:t>Available at: </a:t>
            </a:r>
            <a:r>
              <a:rPr lang="en-GB" sz="1200" dirty="0">
                <a:hlinkClick r:id="rId2"/>
              </a:rPr>
              <a:t>https://www.criticalthinking.org/pages/our-conception-of-critical-thinking/411</a:t>
            </a:r>
            <a:r>
              <a:rPr lang="en-GB" sz="1200" dirty="0"/>
              <a:t> </a:t>
            </a:r>
          </a:p>
          <a:p>
            <a:r>
              <a:rPr lang="en-GB" sz="1200" dirty="0"/>
              <a:t>(Accessed: March 2019). </a:t>
            </a:r>
          </a:p>
          <a:p>
            <a:endParaRPr lang="en-GB" sz="1200" dirty="0"/>
          </a:p>
          <a:p>
            <a:r>
              <a:rPr lang="en-GB" sz="1200" dirty="0"/>
              <a:t>University of Greenwich (2021) </a:t>
            </a:r>
            <a:r>
              <a:rPr lang="en-GB" sz="1200" i="1" dirty="0"/>
              <a:t>What is critical thinking. </a:t>
            </a:r>
            <a:r>
              <a:rPr lang="en-GB" sz="1200" dirty="0"/>
              <a:t>(Available at: </a:t>
            </a:r>
            <a:r>
              <a:rPr lang="en-GB" sz="1200" dirty="0">
                <a:hlinkClick r:id="rId6"/>
              </a:rPr>
              <a:t>https://www.gre.ac.uk/articles/ils/critical-thinking</a:t>
            </a:r>
            <a:r>
              <a:rPr lang="en-GB" sz="1200" dirty="0"/>
              <a:t> (Accessed: 5 April 2021). </a:t>
            </a:r>
            <a:endParaRPr lang="en-GB" sz="1200" i="1" dirty="0"/>
          </a:p>
        </p:txBody>
      </p:sp>
    </p:spTree>
    <p:extLst>
      <p:ext uri="{BB962C8B-B14F-4D97-AF65-F5344CB8AC3E}">
        <p14:creationId xmlns:p14="http://schemas.microsoft.com/office/powerpoint/2010/main" val="35079956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3FE60FBA00DFD4EA0E1E66DCDED4993" ma:contentTypeVersion="2" ma:contentTypeDescription="Create a new document." ma:contentTypeScope="" ma:versionID="93ab4343d6c648489f8b67017a1b992d">
  <xsd:schema xmlns:xsd="http://www.w3.org/2001/XMLSchema" xmlns:xs="http://www.w3.org/2001/XMLSchema" xmlns:p="http://schemas.microsoft.com/office/2006/metadata/properties" xmlns:ns3="a450a3cc-050d-4aca-8a4e-543025a63de0" targetNamespace="http://schemas.microsoft.com/office/2006/metadata/properties" ma:root="true" ma:fieldsID="79f87e51241b419d479b4f077b8d8327" ns3:_="">
    <xsd:import namespace="a450a3cc-050d-4aca-8a4e-543025a63de0"/>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50a3cc-050d-4aca-8a4e-543025a63d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B1D5F3-62D6-4DD3-B2F1-68EC27BF7B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50a3cc-050d-4aca-8a4e-543025a63d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3678FD7-26B9-4FC9-8A1A-7DB18B935E12}">
  <ds:schemaRefs>
    <ds:schemaRef ds:uri="http://purl.org/dc/elements/1.1/"/>
    <ds:schemaRef ds:uri="http://purl.org/dc/dcmitype/"/>
    <ds:schemaRef ds:uri="http://schemas.microsoft.com/office/2006/metadata/properties"/>
    <ds:schemaRef ds:uri="http://www.w3.org/XML/1998/namespace"/>
    <ds:schemaRef ds:uri="http://schemas.microsoft.com/office/2006/documentManagement/types"/>
    <ds:schemaRef ds:uri="a450a3cc-050d-4aca-8a4e-543025a63de0"/>
    <ds:schemaRef ds:uri="http://schemas.microsoft.com/office/infopath/2007/PartnerControls"/>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82825C45-BA5A-4D6E-8A27-43BF12A996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1234</TotalTime>
  <Words>1527</Words>
  <Application>Microsoft Office PowerPoint</Application>
  <PresentationFormat>Widescreen</PresentationFormat>
  <Paragraphs>55</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Abadi</vt:lpstr>
      <vt:lpstr>Arial</vt:lpstr>
      <vt:lpstr>Calibri</vt:lpstr>
      <vt:lpstr>Calibri Light</vt:lpstr>
      <vt:lpstr>Wingdings</vt:lpstr>
      <vt:lpstr>office theme</vt:lpstr>
      <vt:lpstr>PowerPoint Presentation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Nespu Jahan (2216885)</cp:lastModifiedBy>
  <cp:revision>4</cp:revision>
  <dcterms:created xsi:type="dcterms:W3CDTF">2022-09-27T19:24:40Z</dcterms:created>
  <dcterms:modified xsi:type="dcterms:W3CDTF">2022-10-01T10:32:53Z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0x01010003FE60FBA00DFD4EA0E1E66DCDED4993</vt:lpwstr>
  </property>
</Properties>
</file>