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70" r:id="rId5"/>
    <p:sldId id="271" r:id="rId6"/>
    <p:sldId id="269" r:id="rId7"/>
    <p:sldId id="267" r:id="rId8"/>
    <p:sldId id="266" r:id="rId9"/>
    <p:sldId id="268" r:id="rId10"/>
    <p:sldId id="258" r:id="rId11"/>
    <p:sldId id="272" r:id="rId12"/>
    <p:sldId id="259" r:id="rId13"/>
    <p:sldId id="274" r:id="rId14"/>
    <p:sldId id="264" r:id="rId15"/>
    <p:sldId id="277" r:id="rId16"/>
    <p:sldId id="262" r:id="rId17"/>
    <p:sldId id="275" r:id="rId18"/>
    <p:sldId id="284" r:id="rId19"/>
    <p:sldId id="285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A2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AF2842-E21C-3F84-F660-B4BA77A6AF00}" v="10" dt="2026-03-11T14:17:10.061"/>
    <p1510:client id="{16F4F0BD-F6A0-4DC8-B69C-1EDDE0F56834}" v="8" dt="2026-03-10T23:38:09.769"/>
    <p1510:client id="{2F4B2B31-D46D-A25C-CEC5-F47411FF3081}" v="385" dt="2026-03-10T14:15:52.831"/>
    <p1510:client id="{8FCD6324-9B5C-3C5A-BA4A-94907993C2F9}" v="10" dt="2026-03-11T17:50:25.711"/>
    <p1510:client id="{E773A58F-8ECF-5B89-F64E-84D51B33295B}" v="120" dt="2026-03-11T21:10:59.0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l.wikipedia.org/wiki/Brzoz%C3%B3w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lifespandevelopment/chapter/theory-of-mind/" TargetMode="External"/><Relationship Id="rId7" Type="http://schemas.openxmlformats.org/officeDocument/2006/relationships/hyperlink" Target="https://researchoutreach.org/articles/improving-childrens-attention-focus-training-meditation/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0.jpeg"/><Relationship Id="rId5" Type="http://schemas.openxmlformats.org/officeDocument/2006/relationships/hyperlink" Target="http://www.pngall.com/thinking-woman-png" TargetMode="Externa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22.png"/><Relationship Id="rId7" Type="http://schemas.openxmlformats.org/officeDocument/2006/relationships/image" Target="../media/image16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png"/><Relationship Id="rId11" Type="http://schemas.openxmlformats.org/officeDocument/2006/relationships/image" Target="../media/image26.png"/><Relationship Id="rId5" Type="http://schemas.openxmlformats.org/officeDocument/2006/relationships/image" Target="../media/image24.png"/><Relationship Id="rId10" Type="http://schemas.openxmlformats.org/officeDocument/2006/relationships/image" Target="../media/image25.png"/><Relationship Id="rId4" Type="http://schemas.openxmlformats.org/officeDocument/2006/relationships/image" Target="../media/image23.png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0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cy-GB"/>
              <a:t>Y </a:t>
            </a:r>
            <a:r>
              <a:rPr lang="cy-GB" err="1"/>
              <a:t>Celtiaid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Miecro dysgu 2 </a:t>
            </a:r>
          </a:p>
          <a:p>
            <a:r>
              <a:rPr lang="en-US"/>
              <a:t>Nicola Thomas 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7" name="Picture 6" descr="A person and person dressed in medieval clothing&#10;&#10;AI-generated content may be incorrect.">
            <a:extLst>
              <a:ext uri="{FF2B5EF4-FFF2-40B4-BE49-F238E27FC236}">
                <a16:creationId xmlns:a16="http://schemas.microsoft.com/office/drawing/2014/main" id="{624B104C-0FD3-45B9-988D-E8EF3EDA25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8069" r="-1" b="20246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F84BF-4051-D105-EFBF-F3E2FDB4B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r>
              <a:rPr lang="cy-GB" sz="2400">
                <a:solidFill>
                  <a:srgbClr val="FFFFFF"/>
                </a:solidFill>
              </a:rPr>
              <a:t>Beth ydych chi'n ddysgu heddiw?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87195-F395-D5C6-EECE-C6FE27CA8D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000" u="sng"/>
              <a:t>Wythnos diwethaf</a:t>
            </a:r>
            <a:endParaRPr lang="en-US" sz="2000" u="sng"/>
          </a:p>
          <a:p>
            <a:r>
              <a:rPr lang="cy-GB" sz="2000"/>
              <a:t>Pwy oedd y Celtiaid?</a:t>
            </a:r>
            <a:endParaRPr lang="cy-GB"/>
          </a:p>
          <a:p>
            <a:r>
              <a:rPr lang="cy-GB" sz="2000"/>
              <a:t>Amser amherffaith</a:t>
            </a:r>
            <a:endParaRPr lang="cy-GB"/>
          </a:p>
          <a:p>
            <a:r>
              <a:rPr lang="cy-GB" sz="2000"/>
              <a:t>Lliwiau</a:t>
            </a:r>
          </a:p>
          <a:p>
            <a:pPr marL="0" indent="0">
              <a:buNone/>
            </a:pPr>
            <a:endParaRPr lang="cy-GB" sz="20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04B1E4-5ED2-557E-D23B-60AD9CCFC2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671315"/>
            <a:ext cx="5057398" cy="254660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000" u="sng"/>
              <a:t>Nod y wers heddiw:</a:t>
            </a:r>
          </a:p>
          <a:p>
            <a:r>
              <a:rPr lang="cy-GB" sz="2000"/>
              <a:t>Dysgu geirfa newydd – </a:t>
            </a:r>
          </a:p>
          <a:p>
            <a:pPr marL="0" indent="0">
              <a:buNone/>
            </a:pPr>
            <a:r>
              <a:rPr lang="cy-GB" sz="2000" dirty="0"/>
              <a:t>   </a:t>
            </a:r>
            <a:r>
              <a:rPr lang="cy-GB" sz="2000" b="1"/>
              <a:t>Dillad Celtiaid</a:t>
            </a:r>
          </a:p>
          <a:p>
            <a:r>
              <a:rPr lang="cy-GB" sz="2000"/>
              <a:t>Gofynnwch ac ateb cwestiynau</a:t>
            </a:r>
          </a:p>
          <a:p>
            <a:r>
              <a:rPr lang="cy-GB" sz="2000"/>
              <a:t>Chwaraewch gemau!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177276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5007A3-42C3-0EAD-09C5-47024F6740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72F680-4ADA-84AB-3B18-02E1392AA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A80EDA-0D4A-F5F1-6D25-918B33A47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438E18-430F-4757-94D6-51BA45B93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r>
              <a:rPr lang="cy-GB" sz="2100">
                <a:solidFill>
                  <a:schemeClr val="bg1"/>
                </a:solidFill>
                <a:latin typeface="Aptos"/>
              </a:rPr>
              <a:t>Ymarferwch!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CBB88D3-D7F4-55D3-C7A5-D3F338707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CBD01-8EA9-A5A7-A93C-A948497328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12166" cy="33397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cy-GB" sz="2100" u="sng"/>
          </a:p>
          <a:p>
            <a:r>
              <a:rPr lang="cy-GB" sz="4000"/>
              <a:t>Roeddwn i'n</a:t>
            </a:r>
          </a:p>
          <a:p>
            <a:r>
              <a:rPr lang="cy-GB" sz="4000"/>
              <a:t>Roeddet ti'n</a:t>
            </a:r>
          </a:p>
          <a:p>
            <a:r>
              <a:rPr lang="cy-GB" sz="4000"/>
              <a:t>Roedd e'n </a:t>
            </a:r>
          </a:p>
          <a:p>
            <a:r>
              <a:rPr lang="cy-GB" sz="4000"/>
              <a:t>Roedd hi'n </a:t>
            </a:r>
          </a:p>
          <a:p>
            <a:r>
              <a:rPr lang="cy-GB" sz="4000"/>
              <a:t>Roedden ni'n</a:t>
            </a:r>
          </a:p>
          <a:p>
            <a:r>
              <a:rPr lang="cy-GB" sz="4000"/>
              <a:t>Roeddech chi'n</a:t>
            </a:r>
          </a:p>
          <a:p>
            <a:r>
              <a:rPr lang="cy-GB" sz="4000"/>
              <a:t>Roedden nhw'n</a:t>
            </a:r>
          </a:p>
          <a:p>
            <a:pPr marL="0" indent="0">
              <a:buNone/>
            </a:pPr>
            <a:endParaRPr lang="cy-GB" sz="2000"/>
          </a:p>
          <a:p>
            <a:pPr marL="0" indent="0">
              <a:buNone/>
            </a:pPr>
            <a:endParaRPr lang="cy-GB" sz="2000"/>
          </a:p>
          <a:p>
            <a:pPr marL="0" indent="0">
              <a:buNone/>
            </a:pPr>
            <a:endParaRPr lang="cy-GB" sz="2000"/>
          </a:p>
        </p:txBody>
      </p:sp>
    </p:spTree>
    <p:extLst>
      <p:ext uri="{BB962C8B-B14F-4D97-AF65-F5344CB8AC3E}">
        <p14:creationId xmlns:p14="http://schemas.microsoft.com/office/powerpoint/2010/main" val="3179803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588846-2675-16AF-1B0C-D4D5B64C71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64EFC0F-A84B-1186-84F1-F0D3D6968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9744" y="685800"/>
            <a:ext cx="4232512" cy="5486400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DFEBFB-6ADA-36A3-A9FF-BFAE6AFF6599}"/>
              </a:ext>
            </a:extLst>
          </p:cNvPr>
          <p:cNvSpPr txBox="1"/>
          <p:nvPr/>
        </p:nvSpPr>
        <p:spPr>
          <a:xfrm>
            <a:off x="4345435" y="1329243"/>
            <a:ext cx="3501130" cy="254630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7200" b="1">
                <a:solidFill>
                  <a:srgbClr val="595959"/>
                </a:solidFill>
                <a:latin typeface="+mj-lt"/>
                <a:ea typeface="+mj-ea"/>
                <a:cs typeface="+mj-cs"/>
              </a:rPr>
              <a:t>trowsus</a:t>
            </a:r>
            <a:endParaRPr lang="cy-GB" sz="7200" b="1" kern="120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 descr="A person wearing plaid pants&#10;&#10;AI-generated content may be incorrect.">
            <a:extLst>
              <a:ext uri="{FF2B5EF4-FFF2-40B4-BE49-F238E27FC236}">
                <a16:creationId xmlns:a16="http://schemas.microsoft.com/office/drawing/2014/main" id="{CECA24A7-D1A6-9127-F207-7A5E0D2DA2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6190" y="984847"/>
            <a:ext cx="1846820" cy="4295774"/>
          </a:xfrm>
          <a:prstGeom prst="rect">
            <a:avLst/>
          </a:prstGeom>
        </p:spPr>
      </p:pic>
      <p:pic>
        <p:nvPicPr>
          <p:cNvPr id="3" name="Picture 2" descr="A close up of a person&amp;#39;s legs&#10;&#10;AI-generated content may be incorrect.">
            <a:extLst>
              <a:ext uri="{FF2B5EF4-FFF2-40B4-BE49-F238E27FC236}">
                <a16:creationId xmlns:a16="http://schemas.microsoft.com/office/drawing/2014/main" id="{634D4CF5-6E29-2A2E-999C-57668E1B9F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5296" y="898014"/>
            <a:ext cx="2463100" cy="4480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133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FD407-DDC1-E6A1-4AA2-A07EBA96B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09A49DB-0CEF-0733-C00C-D4050804E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9744" y="685800"/>
            <a:ext cx="4232512" cy="5486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F14B218-30DA-723F-DE61-167DB4F112DB}"/>
              </a:ext>
            </a:extLst>
          </p:cNvPr>
          <p:cNvSpPr txBox="1"/>
          <p:nvPr/>
        </p:nvSpPr>
        <p:spPr>
          <a:xfrm>
            <a:off x="4201273" y="1710243"/>
            <a:ext cx="3789454" cy="254630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7200" b="1">
                <a:solidFill>
                  <a:srgbClr val="595959"/>
                </a:solidFill>
                <a:latin typeface="+mj-lt"/>
                <a:ea typeface="+mj-ea"/>
                <a:cs typeface="+mj-cs"/>
              </a:rPr>
              <a:t>ffrog</a:t>
            </a:r>
            <a:endParaRPr lang="cy-GB" sz="7200" b="1" kern="120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Picture 8" descr="A cartoon of a person wearing a dress&#10;&#10;AI-generated content may be incorrect.">
            <a:extLst>
              <a:ext uri="{FF2B5EF4-FFF2-40B4-BE49-F238E27FC236}">
                <a16:creationId xmlns:a16="http://schemas.microsoft.com/office/drawing/2014/main" id="{B9E5ED1D-FC4B-6FD6-4C05-2D3D6977D8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649" y="983832"/>
            <a:ext cx="2347433" cy="4347544"/>
          </a:xfrm>
          <a:prstGeom prst="rect">
            <a:avLst/>
          </a:prstGeom>
        </p:spPr>
      </p:pic>
      <p:pic>
        <p:nvPicPr>
          <p:cNvPr id="11" name="Picture 10" descr="A person in a dress with a staff&#10;&#10;AI-generated content may be incorrect.">
            <a:extLst>
              <a:ext uri="{FF2B5EF4-FFF2-40B4-BE49-F238E27FC236}">
                <a16:creationId xmlns:a16="http://schemas.microsoft.com/office/drawing/2014/main" id="{800BB5D8-1430-D60B-78AF-45E702DDE0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173" y="1100541"/>
            <a:ext cx="1834773" cy="4230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2082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3329613-8831-4432-A62D-24A970EFC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artoon of a person wearing a apron&#10;&#10;AI-generated content may be incorrect.">
            <a:extLst>
              <a:ext uri="{FF2B5EF4-FFF2-40B4-BE49-F238E27FC236}">
                <a16:creationId xmlns:a16="http://schemas.microsoft.com/office/drawing/2014/main" id="{53031B0B-9C67-42B7-1018-4FA6FE4BCC9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677"/>
          <a:stretch>
            <a:fillRect/>
          </a:stretch>
        </p:blipFill>
        <p:spPr>
          <a:xfrm>
            <a:off x="20" y="10"/>
            <a:ext cx="3350507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A4E0407-A637-4681-B905-C53E4216C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9744" y="685799"/>
            <a:ext cx="4232512" cy="5486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2590A4-7E52-0ED1-E0F9-69B1324BBF8E}"/>
              </a:ext>
            </a:extLst>
          </p:cNvPr>
          <p:cNvSpPr txBox="1"/>
          <p:nvPr/>
        </p:nvSpPr>
        <p:spPr>
          <a:xfrm>
            <a:off x="4489597" y="1195378"/>
            <a:ext cx="3212806" cy="254630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7200" b="1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ffedog</a:t>
            </a:r>
          </a:p>
        </p:txBody>
      </p:sp>
      <p:pic>
        <p:nvPicPr>
          <p:cNvPr id="6" name="Picture 5" descr="Cartoon of a person wearing an apron&#10;&#10;AI-generated content may be incorrect.">
            <a:extLst>
              <a:ext uri="{FF2B5EF4-FFF2-40B4-BE49-F238E27FC236}">
                <a16:creationId xmlns:a16="http://schemas.microsoft.com/office/drawing/2014/main" id="{D4A8C46E-68A4-5E4E-C7FD-1AB831D419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4499"/>
          <a:stretch>
            <a:fillRect/>
          </a:stretch>
        </p:blipFill>
        <p:spPr>
          <a:xfrm>
            <a:off x="8838633" y="-2"/>
            <a:ext cx="335336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8397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een robe with a brown belt&#10;&#10;AI-generated content may be incorrect.">
            <a:extLst>
              <a:ext uri="{FF2B5EF4-FFF2-40B4-BE49-F238E27FC236}">
                <a16:creationId xmlns:a16="http://schemas.microsoft.com/office/drawing/2014/main" id="{F5EA979D-BF5E-1A7C-5B39-0B0540F125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453" y="546867"/>
            <a:ext cx="2057400" cy="3467100"/>
          </a:xfrm>
          <a:prstGeom prst="rect">
            <a:avLst/>
          </a:prstGeom>
        </p:spPr>
      </p:pic>
      <p:pic>
        <p:nvPicPr>
          <p:cNvPr id="8" name="Picture 7" descr="A person wearing a robe&#10;&#10;AI-generated content may be incorrect.">
            <a:extLst>
              <a:ext uri="{FF2B5EF4-FFF2-40B4-BE49-F238E27FC236}">
                <a16:creationId xmlns:a16="http://schemas.microsoft.com/office/drawing/2014/main" id="{E924C5BE-FC52-F725-69E7-268E3E4535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5424" y="477524"/>
            <a:ext cx="2152650" cy="35433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0C72FD8-A068-9F30-106A-1CB57F4A1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9744" y="685800"/>
            <a:ext cx="4232512" cy="5486400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268F53-C8B9-1C6E-4F8F-EBAAD015D98C}"/>
              </a:ext>
            </a:extLst>
          </p:cNvPr>
          <p:cNvSpPr txBox="1"/>
          <p:nvPr/>
        </p:nvSpPr>
        <p:spPr>
          <a:xfrm>
            <a:off x="4489597" y="1195378"/>
            <a:ext cx="3212806" cy="254630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7200" b="1">
                <a:solidFill>
                  <a:srgbClr val="595959"/>
                </a:solidFill>
                <a:latin typeface="+mj-lt"/>
                <a:ea typeface="+mj-ea"/>
                <a:cs typeface="+mj-cs"/>
              </a:rPr>
              <a:t>tiwnig</a:t>
            </a:r>
            <a:endParaRPr lang="cy-GB" sz="7200" b="1" kern="120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3" name="Picture 12" descr="A close up of a person&amp;#39;s arm&#10;&#10;AI-generated content may be incorrect.">
            <a:extLst>
              <a:ext uri="{FF2B5EF4-FFF2-40B4-BE49-F238E27FC236}">
                <a16:creationId xmlns:a16="http://schemas.microsoft.com/office/drawing/2014/main" id="{95309FD9-A263-E8AF-CE03-FCC0783305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2013" y="3429081"/>
            <a:ext cx="1323975" cy="2867025"/>
          </a:xfrm>
          <a:prstGeom prst="rect">
            <a:avLst/>
          </a:prstGeom>
        </p:spPr>
      </p:pic>
      <p:pic>
        <p:nvPicPr>
          <p:cNvPr id="14" name="Picture 13" descr="A painting of a person wearing a yellow dress&#10;&#10;AI-generated content may be incorrect.">
            <a:extLst>
              <a:ext uri="{FF2B5EF4-FFF2-40B4-BE49-F238E27FC236}">
                <a16:creationId xmlns:a16="http://schemas.microsoft.com/office/drawing/2014/main" id="{C7BA45F4-68DB-0C2E-5C80-7517B1DBB24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8705" y="3432632"/>
            <a:ext cx="1258591" cy="2692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2300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BDA41D8-5093-46ED-B7AB-4437717E6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lue skirt with a white background&#10;&#10;AI-generated content may be incorrect.">
            <a:extLst>
              <a:ext uri="{FF2B5EF4-FFF2-40B4-BE49-F238E27FC236}">
                <a16:creationId xmlns:a16="http://schemas.microsoft.com/office/drawing/2014/main" id="{557D7C58-74B1-EB32-4487-313A4E188E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9" r="276"/>
          <a:stretch>
            <a:fillRect/>
          </a:stretch>
        </p:blipFill>
        <p:spPr>
          <a:xfrm>
            <a:off x="20" y="10"/>
            <a:ext cx="3350507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A4E0407-A637-4681-B905-C53E4216C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9744" y="685800"/>
            <a:ext cx="4232512" cy="5486400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FFD71B-D4A1-C419-3592-F7CBCACDAC5E}"/>
              </a:ext>
            </a:extLst>
          </p:cNvPr>
          <p:cNvSpPr txBox="1"/>
          <p:nvPr/>
        </p:nvSpPr>
        <p:spPr>
          <a:xfrm>
            <a:off x="4489597" y="1195378"/>
            <a:ext cx="3212806" cy="254630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7200" b="1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clogyn</a:t>
            </a:r>
          </a:p>
        </p:txBody>
      </p:sp>
      <p:pic>
        <p:nvPicPr>
          <p:cNvPr id="4" name="Picture 3" descr="A person wearing a blue and white plaid blanket&#10;&#10;AI-generated content may be incorrect.">
            <a:extLst>
              <a:ext uri="{FF2B5EF4-FFF2-40B4-BE49-F238E27FC236}">
                <a16:creationId xmlns:a16="http://schemas.microsoft.com/office/drawing/2014/main" id="{E9EA3C71-1DEC-1916-B379-147DF054D0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4015" r="-1" b="23832"/>
          <a:stretch>
            <a:fillRect/>
          </a:stretch>
        </p:blipFill>
        <p:spPr>
          <a:xfrm>
            <a:off x="8838633" y="10"/>
            <a:ext cx="3353367" cy="3428989"/>
          </a:xfrm>
          <a:prstGeom prst="rect">
            <a:avLst/>
          </a:prstGeom>
        </p:spPr>
      </p:pic>
      <p:pic>
        <p:nvPicPr>
          <p:cNvPr id="2" name="Picture 1" descr="Two mannequins wearing clothing&#10;&#10;AI-generated content may be incorrect.">
            <a:extLst>
              <a:ext uri="{FF2B5EF4-FFF2-40B4-BE49-F238E27FC236}">
                <a16:creationId xmlns:a16="http://schemas.microsoft.com/office/drawing/2014/main" id="{41AF4CB6-65D9-36C7-8EB3-37589C376C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318"/>
          <a:stretch>
            <a:fillRect/>
          </a:stretch>
        </p:blipFill>
        <p:spPr>
          <a:xfrm>
            <a:off x="8838633" y="3428999"/>
            <a:ext cx="3353367" cy="342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6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wearing a belt&#10;&#10;AI-generated content may be incorrect.">
            <a:extLst>
              <a:ext uri="{FF2B5EF4-FFF2-40B4-BE49-F238E27FC236}">
                <a16:creationId xmlns:a16="http://schemas.microsoft.com/office/drawing/2014/main" id="{52FAA883-F522-0C68-0804-FA06E8904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94" y="314324"/>
            <a:ext cx="2926113" cy="3568808"/>
          </a:xfrm>
          <a:prstGeom prst="rect">
            <a:avLst/>
          </a:prstGeom>
        </p:spPr>
      </p:pic>
      <p:pic>
        <p:nvPicPr>
          <p:cNvPr id="3" name="Picture 2" descr="A close up of a belt&#10;&#10;AI-generated content may be incorrect.">
            <a:extLst>
              <a:ext uri="{FF2B5EF4-FFF2-40B4-BE49-F238E27FC236}">
                <a16:creationId xmlns:a16="http://schemas.microsoft.com/office/drawing/2014/main" id="{7B0F1D7A-336E-A725-AD42-1D77706A11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562" y="4538339"/>
            <a:ext cx="3152775" cy="1552575"/>
          </a:xfrm>
          <a:prstGeom prst="rect">
            <a:avLst/>
          </a:prstGeom>
        </p:spPr>
      </p:pic>
      <p:pic>
        <p:nvPicPr>
          <p:cNvPr id="4" name="Picture 3" descr="A close up of a belt&#10;&#10;AI-generated content may be incorrect.">
            <a:extLst>
              <a:ext uri="{FF2B5EF4-FFF2-40B4-BE49-F238E27FC236}">
                <a16:creationId xmlns:a16="http://schemas.microsoft.com/office/drawing/2014/main" id="{B4EF7995-F853-FCFE-714C-499880767A2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6380" y="1060272"/>
            <a:ext cx="3366465" cy="4728032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3468B8E-4114-1C77-E39A-F135E1B75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9744" y="685800"/>
            <a:ext cx="4232512" cy="5486400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EA40814-D6E4-033E-A8A3-86F339AA745C}"/>
              </a:ext>
            </a:extLst>
          </p:cNvPr>
          <p:cNvSpPr txBox="1"/>
          <p:nvPr/>
        </p:nvSpPr>
        <p:spPr>
          <a:xfrm>
            <a:off x="4335138" y="1195378"/>
            <a:ext cx="3511427" cy="254630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7200" b="1">
                <a:solidFill>
                  <a:srgbClr val="595959"/>
                </a:solidFill>
                <a:latin typeface="+mj-lt"/>
                <a:ea typeface="+mj-ea"/>
                <a:cs typeface="+mj-cs"/>
              </a:rPr>
              <a:t>gwregys</a:t>
            </a:r>
            <a:endParaRPr lang="cy-GB" sz="7200" b="1" kern="120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810092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CA18E-195D-F651-4404-F1429B232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168979" cy="1335860"/>
          </a:xfrm>
        </p:spPr>
        <p:txBody>
          <a:bodyPr>
            <a:normAutofit/>
          </a:bodyPr>
          <a:lstStyle/>
          <a:p>
            <a:r>
              <a:rPr lang="cy-GB"/>
              <a:t>Patrwm newydd! Amser Canu!</a:t>
            </a:r>
            <a:br>
              <a:rPr lang="cy-GB"/>
            </a:br>
            <a:r>
              <a:rPr lang="cy-GB" sz="1200"/>
              <a:t>(If you're happy and you know it)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7DF78-3869-0896-D33A-D73431B019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cy-GB" b="1"/>
              <a:t>Cwestiwn</a:t>
            </a:r>
            <a:r>
              <a:rPr lang="cy-GB" dirty="0"/>
              <a:t> 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r>
              <a:rPr lang="cy-GB"/>
              <a:t>Beth oedd y Celtiaid yn wisgo?</a:t>
            </a:r>
          </a:p>
          <a:p>
            <a:pPr marL="0" indent="0">
              <a:buNone/>
            </a:pPr>
            <a:r>
              <a:rPr lang="cy-GB"/>
              <a:t>Beth oedd y Celtiaid yn wigso?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r>
              <a:rPr lang="cy-GB"/>
              <a:t>Eto </a:t>
            </a:r>
          </a:p>
          <a:p>
            <a:pPr marL="0" indent="0">
              <a:buNone/>
            </a:pPr>
            <a:r>
              <a:rPr lang="cy-GB" sz="2700"/>
              <a:t>Beth oedd y Celtiaid yn wisgo?</a:t>
            </a:r>
            <a:endParaRPr lang="en-US" sz="2700"/>
          </a:p>
          <a:p>
            <a:pPr marL="0" indent="0">
              <a:buNone/>
            </a:pPr>
            <a:r>
              <a:rPr lang="cy-GB" sz="2700"/>
              <a:t>Beth oedd y Celtiaid yn wigso?</a:t>
            </a:r>
            <a:endParaRPr lang="cy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U</a:t>
            </a:r>
            <a:r>
              <a:rPr lang="cy-GB"/>
              <a:t>n waith eto </a:t>
            </a:r>
          </a:p>
          <a:p>
            <a:pPr marL="0" indent="0">
              <a:buNone/>
            </a:pPr>
            <a:r>
              <a:rPr lang="cy-GB"/>
              <a:t>Beth oedd y Celtiaid yn wisgo?</a:t>
            </a:r>
            <a:endParaRPr lang="en-US"/>
          </a:p>
          <a:p>
            <a:pPr marL="0" indent="0">
              <a:buNone/>
            </a:pPr>
            <a:r>
              <a:rPr lang="cy-GB"/>
              <a:t>Beth oedd y Celtiaid yn wigso?</a:t>
            </a:r>
            <a:endParaRPr lang="en-GB"/>
          </a:p>
          <a:p>
            <a:pPr marL="0" indent="0">
              <a:buNone/>
            </a:pPr>
            <a:endParaRPr lang="en-GB" i="1"/>
          </a:p>
          <a:p>
            <a:pPr marL="0" indent="0">
              <a:buNone/>
            </a:pPr>
            <a:r>
              <a:rPr lang="en-GB" i="1"/>
              <a:t>(T.M</a:t>
            </a:r>
            <a:r>
              <a:rPr lang="cy-GB" i="1"/>
              <a:t> ar ôl </a:t>
            </a:r>
            <a:r>
              <a:rPr lang="cy-GB" b="1" i="1"/>
              <a:t>beth</a:t>
            </a:r>
            <a:r>
              <a:rPr lang="en-GB" i="1"/>
              <a:t>) 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8BE6E0-2D75-2212-39CA-AB3B4DCD01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2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cy-GB" b="1"/>
              <a:t>Ateb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r>
              <a:rPr lang="cy-GB"/>
              <a:t>Roedd y Celtiaid yn gwisgo,</a:t>
            </a:r>
          </a:p>
          <a:p>
            <a:pPr marL="0" indent="0">
              <a:buNone/>
            </a:pPr>
            <a:r>
              <a:rPr lang="cy-GB"/>
              <a:t>Roedd y Celtiaid yn gwisgo,</a:t>
            </a:r>
          </a:p>
          <a:p>
            <a:pPr marL="0" indent="0">
              <a:buNone/>
            </a:pPr>
            <a:r>
              <a:rPr lang="cy-GB"/>
              <a:t>Roedd y Celtiaid yn gwisgo trowsus du!</a:t>
            </a:r>
          </a:p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r>
              <a:rPr lang="cy-GB" sz="2700"/>
              <a:t>Roedd y Celtiaid yn gwisgo,</a:t>
            </a:r>
            <a:endParaRPr lang="en-US" sz="2700"/>
          </a:p>
          <a:p>
            <a:pPr marL="0" indent="0">
              <a:buNone/>
            </a:pPr>
            <a:r>
              <a:rPr lang="cy-GB" sz="2700"/>
              <a:t>Roedd y Celtiaid yn gwisgo,</a:t>
            </a:r>
            <a:endParaRPr lang="en-US" sz="2700"/>
          </a:p>
          <a:p>
            <a:pPr marL="0" indent="0">
              <a:buNone/>
            </a:pPr>
            <a:r>
              <a:rPr lang="cy-GB" sz="2700"/>
              <a:t>Roedd y Celtiaid yn gwisgo ffrog las!</a:t>
            </a:r>
            <a:endParaRPr lang="en-GB"/>
          </a:p>
          <a:p>
            <a:pPr marL="0" indent="0">
              <a:buNone/>
            </a:pPr>
            <a:endParaRPr lang="cy-GB" sz="2700"/>
          </a:p>
          <a:p>
            <a:pPr marL="0" indent="0">
              <a:buNone/>
            </a:pPr>
            <a:r>
              <a:rPr lang="cy-GB" sz="2700"/>
              <a:t>Roedd y Celtiaid yn gwisgo,</a:t>
            </a:r>
            <a:endParaRPr lang="en-US" sz="2700"/>
          </a:p>
          <a:p>
            <a:pPr marL="0" indent="0">
              <a:buNone/>
            </a:pPr>
            <a:r>
              <a:rPr lang="cy-GB" sz="2700"/>
              <a:t>Roedd y Celtiaid yn gwisgo,</a:t>
            </a:r>
            <a:endParaRPr lang="en-US" sz="2700"/>
          </a:p>
          <a:p>
            <a:pPr marL="0" indent="0">
              <a:buNone/>
            </a:pPr>
            <a:r>
              <a:rPr lang="cy-GB" sz="2700"/>
              <a:t>Roedd y Celtiaid yn gwisgo tiwnig oren!</a:t>
            </a:r>
            <a:endParaRPr lang="en-GB"/>
          </a:p>
        </p:txBody>
      </p:sp>
      <p:pic>
        <p:nvPicPr>
          <p:cNvPr id="5" name="Picture 4" descr="A child with his hand on his chin&#10;&#10;AI-generated content may be incorrect.">
            <a:extLst>
              <a:ext uri="{FF2B5EF4-FFF2-40B4-BE49-F238E27FC236}">
                <a16:creationId xmlns:a16="http://schemas.microsoft.com/office/drawing/2014/main" id="{4392A172-7FB4-84FE-70A1-76EF6804FD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98572" y="2321116"/>
            <a:ext cx="1066800" cy="713232"/>
          </a:xfrm>
          <a:prstGeom prst="rect">
            <a:avLst/>
          </a:prstGeom>
        </p:spPr>
      </p:pic>
      <p:pic>
        <p:nvPicPr>
          <p:cNvPr id="8" name="Picture 7" descr="A person in a blue sweater&#10;&#10;AI-generated content may be incorrect.">
            <a:extLst>
              <a:ext uri="{FF2B5EF4-FFF2-40B4-BE49-F238E27FC236}">
                <a16:creationId xmlns:a16="http://schemas.microsoft.com/office/drawing/2014/main" id="{D37814CF-5DD9-7E53-945A-5E81AC79AC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26654" y="3541152"/>
            <a:ext cx="852553" cy="687948"/>
          </a:xfrm>
          <a:prstGeom prst="rect">
            <a:avLst/>
          </a:prstGeom>
        </p:spPr>
      </p:pic>
      <p:pic>
        <p:nvPicPr>
          <p:cNvPr id="11" name="Picture 10" descr="A young child in a white shirt writing on a piece of paper&#10;&#10;AI-generated content may be incorrect.">
            <a:extLst>
              <a:ext uri="{FF2B5EF4-FFF2-40B4-BE49-F238E27FC236}">
                <a16:creationId xmlns:a16="http://schemas.microsoft.com/office/drawing/2014/main" id="{6A241A26-A5D1-A1D7-7BFC-6305AB9D41F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709384" y="4671274"/>
            <a:ext cx="1070557" cy="702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1875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11C5A433-88ED-DE92-D0CE-48654F306A43}"/>
              </a:ext>
            </a:extLst>
          </p:cNvPr>
          <p:cNvSpPr/>
          <p:nvPr/>
        </p:nvSpPr>
        <p:spPr>
          <a:xfrm>
            <a:off x="10653993" y="1094079"/>
            <a:ext cx="1377342" cy="1421286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E22349C-1A48-64A5-8B2B-0908500B5561}"/>
              </a:ext>
            </a:extLst>
          </p:cNvPr>
          <p:cNvSpPr txBox="1"/>
          <p:nvPr/>
        </p:nvSpPr>
        <p:spPr>
          <a:xfrm>
            <a:off x="4496291" y="2238716"/>
            <a:ext cx="818289" cy="355106"/>
          </a:xfrm>
          <a:prstGeom prst="rect">
            <a:avLst/>
          </a:prstGeom>
          <a:solidFill>
            <a:srgbClr val="FFA200"/>
          </a:solidFill>
          <a:ln>
            <a:solidFill>
              <a:srgbClr val="FFA2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860B40-6B83-EADA-4A33-79B4D3188F18}"/>
              </a:ext>
            </a:extLst>
          </p:cNvPr>
          <p:cNvSpPr txBox="1"/>
          <p:nvPr/>
        </p:nvSpPr>
        <p:spPr>
          <a:xfrm>
            <a:off x="241346" y="175134"/>
            <a:ext cx="1559381" cy="369332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13B1C-6035-B1AA-93F6-3B4090AD70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5735" y="171564"/>
            <a:ext cx="5352226" cy="37679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b="1"/>
              <a:t>Cwestiwn</a:t>
            </a:r>
            <a:endParaRPr lang="en-US" sz="2400"/>
          </a:p>
          <a:p>
            <a:pPr marL="0" indent="0">
              <a:buNone/>
            </a:pPr>
            <a:r>
              <a:rPr lang="cy-GB" sz="2400"/>
              <a:t>Beth     oedd e'n      </a:t>
            </a:r>
            <a:r>
              <a:rPr lang="cy-GB" sz="2400">
                <a:solidFill>
                  <a:srgbClr val="000000"/>
                </a:solidFill>
              </a:rPr>
              <a:t>   </a:t>
            </a:r>
            <a:r>
              <a:rPr lang="cy-GB" sz="2400">
                <a:solidFill>
                  <a:srgbClr val="FF0000"/>
                </a:solidFill>
              </a:rPr>
              <a:t>_</a:t>
            </a:r>
            <a:r>
              <a:rPr lang="cy-GB" sz="2400"/>
              <a:t>wisgo? </a:t>
            </a:r>
            <a:endParaRPr lang="en-US" sz="2400"/>
          </a:p>
          <a:p>
            <a:pPr marL="0" indent="0">
              <a:buNone/>
            </a:pPr>
            <a:r>
              <a:rPr lang="cy-GB" sz="2400"/>
              <a:t>               oedd hi'n</a:t>
            </a:r>
          </a:p>
          <a:p>
            <a:pPr marL="0" indent="0">
              <a:buNone/>
            </a:pPr>
            <a:r>
              <a:rPr lang="cy-GB" sz="2400"/>
              <a:t>               oedden nhw'n </a:t>
            </a:r>
          </a:p>
          <a:p>
            <a:pPr marL="0" indent="0">
              <a:buNone/>
            </a:pPr>
            <a:r>
              <a:rPr lang="cy-GB" sz="2400"/>
              <a:t>   oedd y Celtiaid yn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846D84-39D3-9094-BD17-739AD3EA5F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91995" y="2251608"/>
            <a:ext cx="7392472" cy="42547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b="1"/>
              <a:t>Ateb</a:t>
            </a:r>
          </a:p>
          <a:p>
            <a:pPr marL="0" indent="0">
              <a:buNone/>
            </a:pPr>
            <a:r>
              <a:rPr lang="cy-GB" sz="2000"/>
              <a:t>Roedd e'n                        gwisgo      </a:t>
            </a:r>
            <a:endParaRPr lang="cy-GB" sz="2000">
              <a:highlight>
                <a:srgbClr val="F5F5F5"/>
              </a:highlight>
            </a:endParaRPr>
          </a:p>
          <a:p>
            <a:pPr marL="0" indent="0">
              <a:buNone/>
            </a:pPr>
            <a:r>
              <a:rPr lang="cy-GB" sz="2000"/>
              <a:t>Roedd hi'n</a:t>
            </a:r>
            <a:endParaRPr lang="en-US" sz="2000"/>
          </a:p>
          <a:p>
            <a:pPr marL="0" indent="0">
              <a:buNone/>
            </a:pPr>
            <a:r>
              <a:rPr lang="cy-GB" sz="2000"/>
              <a:t>Roedden nhw'n </a:t>
            </a:r>
            <a:endParaRPr lang="en-US" sz="2000"/>
          </a:p>
          <a:p>
            <a:pPr marL="0" indent="0">
              <a:buNone/>
            </a:pPr>
            <a:r>
              <a:rPr lang="cy-GB" sz="2000"/>
              <a:t>Roedd y Celtiaid yn </a:t>
            </a:r>
          </a:p>
          <a:p>
            <a:pPr marL="0" indent="0">
              <a:buNone/>
            </a:pPr>
            <a:endParaRPr lang="cy-GB" sz="2400" b="1"/>
          </a:p>
        </p:txBody>
      </p:sp>
      <p:pic>
        <p:nvPicPr>
          <p:cNvPr id="6" name="Picture 5" descr="A close-up of a sign&#10;&#10;AI-generated content may be incorrect.">
            <a:extLst>
              <a:ext uri="{FF2B5EF4-FFF2-40B4-BE49-F238E27FC236}">
                <a16:creationId xmlns:a16="http://schemas.microsoft.com/office/drawing/2014/main" id="{AAB32E63-A3BC-7138-7756-F4098434B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68620" y="2659115"/>
            <a:ext cx="884619" cy="1789225"/>
          </a:xfrm>
          <a:prstGeom prst="rect">
            <a:avLst/>
          </a:prstGeom>
          <a:ln w="28575">
            <a:solidFill>
              <a:srgbClr val="4472C4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A058E52-3A34-78CC-94CD-2F7D9D3EB8F5}"/>
              </a:ext>
            </a:extLst>
          </p:cNvPr>
          <p:cNvSpPr txBox="1"/>
          <p:nvPr/>
        </p:nvSpPr>
        <p:spPr>
          <a:xfrm>
            <a:off x="85101" y="630528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Help Llaw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9D0FC6-E55B-4B9C-32A0-7CABBA669B27}"/>
              </a:ext>
            </a:extLst>
          </p:cNvPr>
          <p:cNvSpPr txBox="1"/>
          <p:nvPr/>
        </p:nvSpPr>
        <p:spPr>
          <a:xfrm>
            <a:off x="1187721" y="677914"/>
            <a:ext cx="2549558" cy="1832148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093FA8-02CB-146F-BAEF-6869D3336BA4}"/>
              </a:ext>
            </a:extLst>
          </p:cNvPr>
          <p:cNvSpPr txBox="1"/>
          <p:nvPr/>
        </p:nvSpPr>
        <p:spPr>
          <a:xfrm>
            <a:off x="3891219" y="682813"/>
            <a:ext cx="1209877" cy="376901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BDD8A72-CEEA-42A0-EC08-6E40EE47C8DF}"/>
              </a:ext>
            </a:extLst>
          </p:cNvPr>
          <p:cNvSpPr txBox="1"/>
          <p:nvPr/>
        </p:nvSpPr>
        <p:spPr>
          <a:xfrm>
            <a:off x="247516" y="673642"/>
            <a:ext cx="787410" cy="396294"/>
          </a:xfrm>
          <a:prstGeom prst="rect">
            <a:avLst/>
          </a:prstGeom>
          <a:noFill/>
          <a:ln w="28575"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F1517AD-1461-F65F-C304-985860FA2CC5}"/>
              </a:ext>
            </a:extLst>
          </p:cNvPr>
          <p:cNvSpPr txBox="1"/>
          <p:nvPr/>
        </p:nvSpPr>
        <p:spPr>
          <a:xfrm>
            <a:off x="4488604" y="2722679"/>
            <a:ext cx="2207663" cy="1652217"/>
          </a:xfrm>
          <a:prstGeom prst="rect">
            <a:avLst/>
          </a:prstGeom>
          <a:noFill/>
          <a:ln w="28575">
            <a:solidFill>
              <a:srgbClr val="FFA2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938083C-BD95-A83C-AD00-C34F31C93AD9}"/>
              </a:ext>
            </a:extLst>
          </p:cNvPr>
          <p:cNvSpPr txBox="1"/>
          <p:nvPr/>
        </p:nvSpPr>
        <p:spPr>
          <a:xfrm>
            <a:off x="6833745" y="2732965"/>
            <a:ext cx="895486" cy="308788"/>
          </a:xfrm>
          <a:prstGeom prst="rect">
            <a:avLst/>
          </a:prstGeom>
          <a:noFill/>
          <a:ln w="28575">
            <a:solidFill>
              <a:srgbClr val="FFA2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A5751AF-0150-035B-ADF6-CB48549662B0}"/>
              </a:ext>
            </a:extLst>
          </p:cNvPr>
          <p:cNvSpPr txBox="1"/>
          <p:nvPr/>
        </p:nvSpPr>
        <p:spPr>
          <a:xfrm>
            <a:off x="7864248" y="5106390"/>
            <a:ext cx="2295209" cy="147732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rgbClr val="FFA2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ffrog</a:t>
            </a:r>
            <a:endParaRPr lang="en-US"/>
          </a:p>
          <a:p>
            <a:endParaRPr lang="cy-GB"/>
          </a:p>
          <a:p>
            <a:endParaRPr lang="cy-GB"/>
          </a:p>
          <a:p>
            <a:r>
              <a:rPr lang="cy-GB"/>
              <a:t>ffedog</a:t>
            </a:r>
          </a:p>
          <a:p>
            <a:endParaRPr lang="cy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B091F32-EB7C-2283-D723-67BCDFF8DBEB}"/>
              </a:ext>
            </a:extLst>
          </p:cNvPr>
          <p:cNvSpPr txBox="1"/>
          <p:nvPr/>
        </p:nvSpPr>
        <p:spPr>
          <a:xfrm>
            <a:off x="7864248" y="1748132"/>
            <a:ext cx="2284477" cy="313932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FFA2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clogyn</a:t>
            </a:r>
            <a:endParaRPr lang="en-US"/>
          </a:p>
          <a:p>
            <a:endParaRPr lang="cy-GB"/>
          </a:p>
          <a:p>
            <a:endParaRPr lang="cy-GB"/>
          </a:p>
          <a:p>
            <a:r>
              <a:rPr lang="cy-GB"/>
              <a:t>gwregys</a:t>
            </a:r>
          </a:p>
          <a:p>
            <a:pPr algn="l"/>
            <a:endParaRPr lang="cy-GB"/>
          </a:p>
          <a:p>
            <a:endParaRPr lang="cy-GB"/>
          </a:p>
          <a:p>
            <a:r>
              <a:rPr lang="cy-GB"/>
              <a:t>tiwnig</a:t>
            </a:r>
          </a:p>
          <a:p>
            <a:endParaRPr lang="cy-GB"/>
          </a:p>
          <a:p>
            <a:endParaRPr lang="cy-GB"/>
          </a:p>
          <a:p>
            <a:r>
              <a:rPr lang="cy-GB"/>
              <a:t>trowsus</a:t>
            </a:r>
          </a:p>
          <a:p>
            <a:endParaRPr lang="en-GB"/>
          </a:p>
        </p:txBody>
      </p:sp>
      <p:sp>
        <p:nvSpPr>
          <p:cNvPr id="23" name="Plus Sign 22">
            <a:extLst>
              <a:ext uri="{FF2B5EF4-FFF2-40B4-BE49-F238E27FC236}">
                <a16:creationId xmlns:a16="http://schemas.microsoft.com/office/drawing/2014/main" id="{DE6846B8-8034-D401-ABA5-17A5A003E095}"/>
              </a:ext>
            </a:extLst>
          </p:cNvPr>
          <p:cNvSpPr/>
          <p:nvPr/>
        </p:nvSpPr>
        <p:spPr>
          <a:xfrm>
            <a:off x="10156169" y="2826683"/>
            <a:ext cx="635358" cy="678288"/>
          </a:xfrm>
          <a:prstGeom prst="mathPlus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4" name="Picture 23" descr="A colorful circles with black text&#10;&#10;AI-generated content may be incorrect.">
            <a:extLst>
              <a:ext uri="{FF2B5EF4-FFF2-40B4-BE49-F238E27FC236}">
                <a16:creationId xmlns:a16="http://schemas.microsoft.com/office/drawing/2014/main" id="{CF17C528-048B-7CD6-945F-C5C3105B7D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4286" y="4676358"/>
            <a:ext cx="873555" cy="1815886"/>
          </a:xfrm>
          <a:prstGeom prst="rect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</a:ln>
        </p:spPr>
      </p:pic>
      <p:sp>
        <p:nvSpPr>
          <p:cNvPr id="25" name="Plus Sign 24">
            <a:extLst>
              <a:ext uri="{FF2B5EF4-FFF2-40B4-BE49-F238E27FC236}">
                <a16:creationId xmlns:a16="http://schemas.microsoft.com/office/drawing/2014/main" id="{6FAE5ACB-333E-965A-EEA6-392C39448A69}"/>
              </a:ext>
            </a:extLst>
          </p:cNvPr>
          <p:cNvSpPr/>
          <p:nvPr/>
        </p:nvSpPr>
        <p:spPr>
          <a:xfrm>
            <a:off x="10155734" y="5245084"/>
            <a:ext cx="635358" cy="678288"/>
          </a:xfrm>
          <a:prstGeom prst="mathPlus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 descr="A cartoon of a person with her hands on her belly&#10;&#10;AI-generated content may be incorrect.">
            <a:extLst>
              <a:ext uri="{FF2B5EF4-FFF2-40B4-BE49-F238E27FC236}">
                <a16:creationId xmlns:a16="http://schemas.microsoft.com/office/drawing/2014/main" id="{74655E5B-D374-7FD9-2233-22E96A0733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69384" y="5899605"/>
            <a:ext cx="395370" cy="612346"/>
          </a:xfrm>
          <a:prstGeom prst="rect">
            <a:avLst/>
          </a:prstGeom>
        </p:spPr>
      </p:pic>
      <p:pic>
        <p:nvPicPr>
          <p:cNvPr id="5" name="Picture 4" descr="A person wearing a dress&#10;&#10;AI-generated content may be incorrect.">
            <a:extLst>
              <a:ext uri="{FF2B5EF4-FFF2-40B4-BE49-F238E27FC236}">
                <a16:creationId xmlns:a16="http://schemas.microsoft.com/office/drawing/2014/main" id="{7E42D6B6-A59A-AD82-8A55-50E377FE28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65831" y="5111048"/>
            <a:ext cx="415387" cy="730036"/>
          </a:xfrm>
          <a:prstGeom prst="rect">
            <a:avLst/>
          </a:prstGeom>
        </p:spPr>
      </p:pic>
      <p:pic>
        <p:nvPicPr>
          <p:cNvPr id="11" name="Picture 10" descr="A blue skirt with a white background&#10;&#10;AI-generated content may be incorrect.">
            <a:extLst>
              <a:ext uri="{FF2B5EF4-FFF2-40B4-BE49-F238E27FC236}">
                <a16:creationId xmlns:a16="http://schemas.microsoft.com/office/drawing/2014/main" id="{71B5BF80-F1E0-18E8-5624-D18BDBC8AA4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499" r="276"/>
          <a:stretch>
            <a:fillRect/>
          </a:stretch>
        </p:blipFill>
        <p:spPr>
          <a:xfrm>
            <a:off x="9510708" y="1867135"/>
            <a:ext cx="380001" cy="671585"/>
          </a:xfrm>
          <a:prstGeom prst="rect">
            <a:avLst/>
          </a:prstGeom>
        </p:spPr>
      </p:pic>
      <p:pic>
        <p:nvPicPr>
          <p:cNvPr id="14" name="Picture 13" descr="A close up of a belt&#10;&#10;AI-generated content may be incorrect.">
            <a:extLst>
              <a:ext uri="{FF2B5EF4-FFF2-40B4-BE49-F238E27FC236}">
                <a16:creationId xmlns:a16="http://schemas.microsoft.com/office/drawing/2014/main" id="{96F10FA6-94B7-42F0-B1CA-9F1FC99FD1B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14494" y="2730202"/>
            <a:ext cx="582640" cy="312710"/>
          </a:xfrm>
          <a:prstGeom prst="rect">
            <a:avLst/>
          </a:prstGeom>
        </p:spPr>
      </p:pic>
      <p:pic>
        <p:nvPicPr>
          <p:cNvPr id="22" name="Picture 21" descr="A person wearing a robe&#10;&#10;AI-generated content may be incorrect.">
            <a:extLst>
              <a:ext uri="{FF2B5EF4-FFF2-40B4-BE49-F238E27FC236}">
                <a16:creationId xmlns:a16="http://schemas.microsoft.com/office/drawing/2014/main" id="{6B170FB2-22B0-D9CD-CA9D-71E204EC53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06679" y="3280133"/>
            <a:ext cx="396176" cy="585708"/>
          </a:xfrm>
          <a:prstGeom prst="rect">
            <a:avLst/>
          </a:prstGeom>
        </p:spPr>
      </p:pic>
      <p:pic>
        <p:nvPicPr>
          <p:cNvPr id="36" name="Picture 35" descr="A person wearing plaid pants&#10;&#10;AI-generated content may be incorrect.">
            <a:extLst>
              <a:ext uri="{FF2B5EF4-FFF2-40B4-BE49-F238E27FC236}">
                <a16:creationId xmlns:a16="http://schemas.microsoft.com/office/drawing/2014/main" id="{00156842-4BD0-5D9D-F23E-410B8102CBD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41590" y="3997894"/>
            <a:ext cx="343591" cy="79364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8EF84F8F-8E81-E5E7-45B3-3AEC3FF2E8AE}"/>
              </a:ext>
            </a:extLst>
          </p:cNvPr>
          <p:cNvSpPr txBox="1"/>
          <p:nvPr/>
        </p:nvSpPr>
        <p:spPr>
          <a:xfrm>
            <a:off x="10657704" y="1150976"/>
            <a:ext cx="1369541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1200"/>
              <a:t>streipiog</a:t>
            </a:r>
            <a:endParaRPr lang="en-GB" sz="1200"/>
          </a:p>
          <a:p>
            <a:endParaRPr lang="cy-GB" sz="1200"/>
          </a:p>
          <a:p>
            <a:r>
              <a:rPr lang="cy-GB" sz="1200" i="1"/>
              <a:t>seic</a:t>
            </a:r>
          </a:p>
          <a:p>
            <a:endParaRPr lang="cy-GB" sz="1200" i="1"/>
          </a:p>
          <a:p>
            <a:r>
              <a:rPr lang="cy-GB" sz="1200" i="1"/>
              <a:t>lledr</a:t>
            </a:r>
          </a:p>
          <a:p>
            <a:endParaRPr lang="cy-GB" sz="1200" i="1"/>
          </a:p>
          <a:p>
            <a:r>
              <a:rPr lang="cy-GB" sz="1200" i="1"/>
              <a:t>hir</a:t>
            </a:r>
          </a:p>
          <a:p>
            <a:pPr algn="ctr"/>
            <a:endParaRPr lang="en-GB"/>
          </a:p>
        </p:txBody>
      </p:sp>
      <p:pic>
        <p:nvPicPr>
          <p:cNvPr id="40" name="Picture 39" descr="A red and white striped fabric&#10;&#10;AI-generated content may be incorrect.">
            <a:extLst>
              <a:ext uri="{FF2B5EF4-FFF2-40B4-BE49-F238E27FC236}">
                <a16:creationId xmlns:a16="http://schemas.microsoft.com/office/drawing/2014/main" id="{C3B241D0-7118-A66D-3A75-423D99D1E9A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417350" y="1145739"/>
            <a:ext cx="486582" cy="169836"/>
          </a:xfrm>
          <a:prstGeom prst="rect">
            <a:avLst/>
          </a:prstGeom>
        </p:spPr>
      </p:pic>
      <p:pic>
        <p:nvPicPr>
          <p:cNvPr id="41" name="Picture 40" descr="A red and white checkered fabric&#10;&#10;AI-generated content may be incorrect.">
            <a:extLst>
              <a:ext uri="{FF2B5EF4-FFF2-40B4-BE49-F238E27FC236}">
                <a16:creationId xmlns:a16="http://schemas.microsoft.com/office/drawing/2014/main" id="{F5452BD7-FAA8-B33A-CF27-EB1F3AD3994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1419532" y="1516933"/>
            <a:ext cx="473668" cy="231667"/>
          </a:xfrm>
          <a:prstGeom prst="rect">
            <a:avLst/>
          </a:prstGeom>
        </p:spPr>
      </p:pic>
      <p:sp>
        <p:nvSpPr>
          <p:cNvPr id="42" name="Plus Sign 41">
            <a:extLst>
              <a:ext uri="{FF2B5EF4-FFF2-40B4-BE49-F238E27FC236}">
                <a16:creationId xmlns:a16="http://schemas.microsoft.com/office/drawing/2014/main" id="{1AA04FBB-05DE-7565-1D95-8951CDBD1D7A}"/>
              </a:ext>
            </a:extLst>
          </p:cNvPr>
          <p:cNvSpPr/>
          <p:nvPr/>
        </p:nvSpPr>
        <p:spPr>
          <a:xfrm>
            <a:off x="10156169" y="1951413"/>
            <a:ext cx="326440" cy="328180"/>
          </a:xfrm>
          <a:prstGeom prst="mathPlu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7750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Box 23">
            <a:extLst>
              <a:ext uri="{FF2B5EF4-FFF2-40B4-BE49-F238E27FC236}">
                <a16:creationId xmlns:a16="http://schemas.microsoft.com/office/drawing/2014/main" id="{96AD2238-69A8-C111-238E-401EB5B96748}"/>
              </a:ext>
            </a:extLst>
          </p:cNvPr>
          <p:cNvSpPr txBox="1"/>
          <p:nvPr/>
        </p:nvSpPr>
        <p:spPr>
          <a:xfrm>
            <a:off x="6098545" y="2099813"/>
            <a:ext cx="1883609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4" name="Arc 3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81D276-FE69-0989-8D92-5F56E910AF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kern="1200">
                <a:latin typeface="+mj-lt"/>
                <a:ea typeface="+mj-ea"/>
                <a:cs typeface="+mj-cs"/>
              </a:rPr>
              <a:t>Edrychwch yn agosach!</a:t>
            </a:r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4BBD8F6-72E6-511E-96FF-2B12D2F0155F}"/>
              </a:ext>
            </a:extLst>
          </p:cNvPr>
          <p:cNvSpPr txBox="1"/>
          <p:nvPr/>
        </p:nvSpPr>
        <p:spPr>
          <a:xfrm>
            <a:off x="6160329" y="1976246"/>
            <a:ext cx="1806412" cy="478622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CED477B-A822-8802-D6F1-5EBAC5B95626}"/>
              </a:ext>
            </a:extLst>
          </p:cNvPr>
          <p:cNvSpPr txBox="1"/>
          <p:nvPr/>
        </p:nvSpPr>
        <p:spPr>
          <a:xfrm>
            <a:off x="6165471" y="4246140"/>
            <a:ext cx="1837291" cy="43230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BCA1F0-957A-9C31-B5D7-89FC6B9104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4962" y="1984878"/>
            <a:ext cx="5458838" cy="4192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/>
            <a:r>
              <a:rPr lang="cy-GB"/>
              <a:t>Grwywaidd</a:t>
            </a:r>
          </a:p>
          <a:p>
            <a:pPr marL="0" indent="0">
              <a:buNone/>
            </a:pPr>
            <a:r>
              <a:rPr lang="en-US"/>
              <a:t>  </a:t>
            </a:r>
            <a:r>
              <a:rPr lang="en-US" sz="4000"/>
              <a:t>t</a:t>
            </a:r>
            <a:r>
              <a:rPr lang="cy-GB" sz="4000"/>
              <a:t>rowsus gwrydd</a:t>
            </a:r>
          </a:p>
          <a:p>
            <a:pPr marL="0"/>
            <a:endParaRPr lang="en-US"/>
          </a:p>
          <a:p>
            <a:pPr marL="0"/>
            <a:endParaRPr lang="en-US"/>
          </a:p>
          <a:p>
            <a:r>
              <a:rPr lang="cy-GB"/>
              <a:t>Benywaidd</a:t>
            </a:r>
          </a:p>
          <a:p>
            <a:pPr marL="0" indent="0">
              <a:buNone/>
            </a:pPr>
            <a:r>
              <a:rPr lang="cy-GB"/>
              <a:t>   </a:t>
            </a:r>
            <a:r>
              <a:rPr lang="cy-GB" sz="4000"/>
              <a:t>ffrog </a:t>
            </a:r>
            <a:r>
              <a:rPr lang="cy-GB" sz="4000">
                <a:solidFill>
                  <a:srgbClr val="FF0000"/>
                </a:solidFill>
              </a:rPr>
              <a:t>wer</a:t>
            </a:r>
            <a:r>
              <a:rPr lang="cy-GB" sz="4000"/>
              <a:t>dd </a:t>
            </a:r>
            <a:endParaRPr lang="en-US" sz="4000"/>
          </a:p>
          <a:p>
            <a:pPr marL="0" indent="0">
              <a:buNone/>
            </a:pPr>
            <a:endParaRPr lang="en-US"/>
          </a:p>
        </p:txBody>
      </p:sp>
      <p:pic>
        <p:nvPicPr>
          <p:cNvPr id="36" name="Picture 35" descr="A person holding a basket of mushrooms&#10;&#10;AI-generated content may be incorrect.">
            <a:extLst>
              <a:ext uri="{FF2B5EF4-FFF2-40B4-BE49-F238E27FC236}">
                <a16:creationId xmlns:a16="http://schemas.microsoft.com/office/drawing/2014/main" id="{CBAD6976-CB2E-16BB-3DCB-3F522502C5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5887" y="4804310"/>
            <a:ext cx="1548479" cy="1840926"/>
          </a:xfrm>
          <a:prstGeom prst="rect">
            <a:avLst/>
          </a:prstGeom>
        </p:spPr>
      </p:pic>
      <p:pic>
        <p:nvPicPr>
          <p:cNvPr id="6" name="Picture 5" descr="A person wearing plaid pants&#10;&#10;AI-generated content may be incorrect.">
            <a:extLst>
              <a:ext uri="{FF2B5EF4-FFF2-40B4-BE49-F238E27FC236}">
                <a16:creationId xmlns:a16="http://schemas.microsoft.com/office/drawing/2014/main" id="{516DB298-B4A9-6CFF-ABD0-FE55C83588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45658" y="1711894"/>
            <a:ext cx="911862" cy="20335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D073E2-C37B-0F04-679E-0A85A708D41B}"/>
              </a:ext>
            </a:extLst>
          </p:cNvPr>
          <p:cNvSpPr txBox="1"/>
          <p:nvPr/>
        </p:nvSpPr>
        <p:spPr>
          <a:xfrm>
            <a:off x="6722608" y="3102110"/>
            <a:ext cx="341252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Trowsus + seic +  gwyrdd</a:t>
            </a:r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7755A6-123E-FD7B-2B82-687C1581B694}"/>
              </a:ext>
            </a:extLst>
          </p:cNvPr>
          <p:cNvSpPr txBox="1"/>
          <p:nvPr/>
        </p:nvSpPr>
        <p:spPr>
          <a:xfrm>
            <a:off x="6856252" y="5491070"/>
            <a:ext cx="31447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/>
              <a:t>Ffrog + seic + werdd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4D735EE-FB53-2D62-7A0A-EA5F0E1EE2D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5585" y="151595"/>
            <a:ext cx="4124325" cy="552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4699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wearing a robe and holding a scarf&#10;&#10;AI-generated content may be incorrect.">
            <a:extLst>
              <a:ext uri="{FF2B5EF4-FFF2-40B4-BE49-F238E27FC236}">
                <a16:creationId xmlns:a16="http://schemas.microsoft.com/office/drawing/2014/main" id="{81E40D12-F849-0CE7-09A1-3C28D89112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517" b="-2"/>
          <a:stretch>
            <a:fillRect/>
          </a:stretch>
        </p:blipFill>
        <p:spPr>
          <a:xfrm>
            <a:off x="680483" y="685792"/>
            <a:ext cx="2931299" cy="54864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11782" y="685800"/>
            <a:ext cx="4994335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253FC7-5DD9-0A26-F649-C688087EB078}"/>
              </a:ext>
            </a:extLst>
          </p:cNvPr>
          <p:cNvSpPr txBox="1"/>
          <p:nvPr/>
        </p:nvSpPr>
        <p:spPr>
          <a:xfrm>
            <a:off x="3595701" y="684148"/>
            <a:ext cx="5026497" cy="129202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2800" b="1" kern="1200" baseline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Beth oedd y Celtiaid yn wisgo?</a:t>
            </a:r>
            <a:endParaRPr lang="cy-GB" sz="2800" b="1" kern="1200">
              <a:solidFill>
                <a:srgbClr val="595959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kern="120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39E338-7EB2-1590-C039-BC44FC54D48C}"/>
              </a:ext>
            </a:extLst>
          </p:cNvPr>
          <p:cNvSpPr txBox="1"/>
          <p:nvPr/>
        </p:nvSpPr>
        <p:spPr>
          <a:xfrm>
            <a:off x="3935310" y="3564366"/>
            <a:ext cx="3976577" cy="313735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cy-GB" sz="2000" baseline="0">
                <a:solidFill>
                  <a:srgbClr val="595959"/>
                </a:solidFill>
              </a:rPr>
              <a:t>Roedd y Celtiaid yn gwisgo</a:t>
            </a:r>
            <a:r>
              <a:rPr lang="cy-GB" sz="2000">
                <a:solidFill>
                  <a:srgbClr val="595959"/>
                </a:solidFill>
              </a:rPr>
              <a:t>.......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cy-GB" sz="2000" dirty="0">
              <a:solidFill>
                <a:srgbClr val="595959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cy-GB" sz="2000" dirty="0"/>
          </a:p>
        </p:txBody>
      </p:sp>
      <p:pic>
        <p:nvPicPr>
          <p:cNvPr id="3" name="Picture 2" descr="A cartoon of a person wearing a dress&#10;&#10;AI-generated content may be incorrect.">
            <a:extLst>
              <a:ext uri="{FF2B5EF4-FFF2-40B4-BE49-F238E27FC236}">
                <a16:creationId xmlns:a16="http://schemas.microsoft.com/office/drawing/2014/main" id="{B50AC0A7-5FA6-EE15-58E1-7A5D470746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264"/>
          <a:stretch>
            <a:fillRect/>
          </a:stretch>
        </p:blipFill>
        <p:spPr>
          <a:xfrm>
            <a:off x="8606117" y="685808"/>
            <a:ext cx="2905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3752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F1186B0-8222-3B0F-908D-06606E30B378}"/>
              </a:ext>
            </a:extLst>
          </p:cNvPr>
          <p:cNvSpPr txBox="1"/>
          <p:nvPr/>
        </p:nvSpPr>
        <p:spPr>
          <a:xfrm>
            <a:off x="9162364" y="524914"/>
            <a:ext cx="2743199" cy="397031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Roedd hi'n gwisgo</a:t>
            </a:r>
            <a:r>
              <a:rPr lang="en-GB" b="1"/>
              <a:t>......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FC3A31-34F6-F650-1683-FA551E88BBA5}"/>
              </a:ext>
            </a:extLst>
          </p:cNvPr>
          <p:cNvSpPr txBox="1"/>
          <p:nvPr/>
        </p:nvSpPr>
        <p:spPr>
          <a:xfrm>
            <a:off x="272454" y="519797"/>
            <a:ext cx="2774091" cy="3970318"/>
          </a:xfrm>
          <a:prstGeom prst="rect">
            <a:avLst/>
          </a:prstGeom>
          <a:solidFill>
            <a:srgbClr val="00B0F0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Roedd e'n gwisgo.</a:t>
            </a:r>
            <a:r>
              <a:rPr lang="en-GB" b="1"/>
              <a:t>......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3" name="Picture 2" descr="A person wearing a robe and holding a scarf&#10;&#10;AI-generated content may be incorrect.">
            <a:extLst>
              <a:ext uri="{FF2B5EF4-FFF2-40B4-BE49-F238E27FC236}">
                <a16:creationId xmlns:a16="http://schemas.microsoft.com/office/drawing/2014/main" id="{5C2F4341-0D50-EB36-8E58-7411D47DF8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017" y="979081"/>
            <a:ext cx="1685925" cy="29813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9F2B96F-D8F7-C3D7-82DF-4BF29FFCA197}"/>
              </a:ext>
            </a:extLst>
          </p:cNvPr>
          <p:cNvSpPr txBox="1"/>
          <p:nvPr/>
        </p:nvSpPr>
        <p:spPr>
          <a:xfrm>
            <a:off x="3320454" y="509500"/>
            <a:ext cx="2774091" cy="3970318"/>
          </a:xfrm>
          <a:prstGeom prst="rect">
            <a:avLst/>
          </a:prstGeom>
          <a:solidFill>
            <a:srgbClr val="00B0F0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Roedd e'n gwisgo.</a:t>
            </a:r>
            <a:r>
              <a:rPr lang="en-GB" b="1"/>
              <a:t>......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AB9A62-E8B6-307F-5AD4-62CC1C9399FB}"/>
              </a:ext>
            </a:extLst>
          </p:cNvPr>
          <p:cNvSpPr txBox="1"/>
          <p:nvPr/>
        </p:nvSpPr>
        <p:spPr>
          <a:xfrm>
            <a:off x="6279120" y="524914"/>
            <a:ext cx="2743199" cy="397031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Roedd hi'n gwisgo</a:t>
            </a:r>
            <a:r>
              <a:rPr lang="en-GB" b="1"/>
              <a:t>......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9" name="Picture 8" descr="A person in a plaid dress holding a stick&#10;&#10;AI-generated content may be incorrect.">
            <a:extLst>
              <a:ext uri="{FF2B5EF4-FFF2-40B4-BE49-F238E27FC236}">
                <a16:creationId xmlns:a16="http://schemas.microsoft.com/office/drawing/2014/main" id="{D7DC14C8-B94F-02DB-689F-AB7F637592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1963" y="984164"/>
            <a:ext cx="1397859" cy="3303888"/>
          </a:xfrm>
          <a:prstGeom prst="rect">
            <a:avLst/>
          </a:prstGeom>
        </p:spPr>
      </p:pic>
      <p:pic>
        <p:nvPicPr>
          <p:cNvPr id="10" name="Picture 9" descr="A cartoon of a person in a dress&#10;&#10;AI-generated content may be incorrect.">
            <a:extLst>
              <a:ext uri="{FF2B5EF4-FFF2-40B4-BE49-F238E27FC236}">
                <a16:creationId xmlns:a16="http://schemas.microsoft.com/office/drawing/2014/main" id="{0582F641-CE98-447D-BC37-4A25E5A05B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37904" y="1111742"/>
            <a:ext cx="1656276" cy="2885135"/>
          </a:xfrm>
          <a:prstGeom prst="rect">
            <a:avLst/>
          </a:prstGeom>
        </p:spPr>
      </p:pic>
      <p:pic>
        <p:nvPicPr>
          <p:cNvPr id="11" name="Picture 10" descr="A cartoon of a person wearing a cape&#10;&#10;AI-generated content may be incorrect.">
            <a:extLst>
              <a:ext uri="{FF2B5EF4-FFF2-40B4-BE49-F238E27FC236}">
                <a16:creationId xmlns:a16="http://schemas.microsoft.com/office/drawing/2014/main" id="{8ADF7D74-1970-3C24-CDF4-5BA5C4CDE5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2457" y="1171777"/>
            <a:ext cx="1447397" cy="266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7245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38D3D1-748C-D8BB-7EBA-F9A1434218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0632CBD-45DC-DA43-5E47-F9C8991BC12E}"/>
              </a:ext>
            </a:extLst>
          </p:cNvPr>
          <p:cNvSpPr txBox="1"/>
          <p:nvPr/>
        </p:nvSpPr>
        <p:spPr>
          <a:xfrm>
            <a:off x="9162364" y="524914"/>
            <a:ext cx="2743199" cy="42473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Roedd y Celtiaid yn gwisgo</a:t>
            </a:r>
            <a:r>
              <a:rPr lang="en-GB" b="1"/>
              <a:t>......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3E15C47-3E62-C551-F9A4-BA2CD4676E4B}"/>
              </a:ext>
            </a:extLst>
          </p:cNvPr>
          <p:cNvSpPr txBox="1"/>
          <p:nvPr/>
        </p:nvSpPr>
        <p:spPr>
          <a:xfrm>
            <a:off x="272454" y="519797"/>
            <a:ext cx="2774091" cy="4247317"/>
          </a:xfrm>
          <a:prstGeom prst="rect">
            <a:avLst/>
          </a:prstGeom>
          <a:solidFill>
            <a:srgbClr val="00B0F0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Roedd y Celtiaid yn gwisgo.</a:t>
            </a:r>
            <a:r>
              <a:rPr lang="en-GB" b="1"/>
              <a:t>......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A cartoon of a person wearing a dress&#10;&#10;AI-generated content may be incorrect.">
            <a:extLst>
              <a:ext uri="{FF2B5EF4-FFF2-40B4-BE49-F238E27FC236}">
                <a16:creationId xmlns:a16="http://schemas.microsoft.com/office/drawing/2014/main" id="{D6504018-25BE-BBEE-4BD4-BB8BCFD55F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6523" y="1241410"/>
            <a:ext cx="1688756" cy="3120595"/>
          </a:xfrm>
          <a:prstGeom prst="rect">
            <a:avLst/>
          </a:prstGeom>
        </p:spPr>
      </p:pic>
      <p:pic>
        <p:nvPicPr>
          <p:cNvPr id="3" name="Picture 2" descr="A person wearing a robe and holding a scarf&#10;&#10;AI-generated content may be incorrect.">
            <a:extLst>
              <a:ext uri="{FF2B5EF4-FFF2-40B4-BE49-F238E27FC236}">
                <a16:creationId xmlns:a16="http://schemas.microsoft.com/office/drawing/2014/main" id="{94533148-B107-B26C-6C82-2FB2E04635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285" y="1301053"/>
            <a:ext cx="1685925" cy="29813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913F87-F3B5-40E5-5470-A1356A145FF0}"/>
              </a:ext>
            </a:extLst>
          </p:cNvPr>
          <p:cNvSpPr txBox="1"/>
          <p:nvPr/>
        </p:nvSpPr>
        <p:spPr>
          <a:xfrm>
            <a:off x="3320454" y="509500"/>
            <a:ext cx="2774091" cy="4247317"/>
          </a:xfrm>
          <a:prstGeom prst="rect">
            <a:avLst/>
          </a:prstGeom>
          <a:solidFill>
            <a:srgbClr val="00B0F0"/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Roedd y Celtiaid yn gwisgo.</a:t>
            </a:r>
            <a:r>
              <a:rPr lang="en-GB" b="1"/>
              <a:t>......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6892A6-5502-7746-2FCD-BF5F89F9B4AA}"/>
              </a:ext>
            </a:extLst>
          </p:cNvPr>
          <p:cNvSpPr txBox="1"/>
          <p:nvPr/>
        </p:nvSpPr>
        <p:spPr>
          <a:xfrm>
            <a:off x="6279120" y="524914"/>
            <a:ext cx="2743199" cy="424731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b="1"/>
              <a:t>Roedd y Celtiaid yn gwisgo</a:t>
            </a:r>
            <a:r>
              <a:rPr lang="en-GB" b="1"/>
              <a:t>......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9" name="Picture 8" descr="A person in a plaid dress holding a stick&#10;&#10;AI-generated content may be incorrect.">
            <a:extLst>
              <a:ext uri="{FF2B5EF4-FFF2-40B4-BE49-F238E27FC236}">
                <a16:creationId xmlns:a16="http://schemas.microsoft.com/office/drawing/2014/main" id="{961485D2-8B8D-8C9A-14E7-40222BFA23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1963" y="1177347"/>
            <a:ext cx="1397859" cy="3303888"/>
          </a:xfrm>
          <a:prstGeom prst="rect">
            <a:avLst/>
          </a:prstGeom>
        </p:spPr>
      </p:pic>
      <p:pic>
        <p:nvPicPr>
          <p:cNvPr id="2" name="Picture 1" descr="A person holding a spear and shield&#10;&#10;AI-generated content may be incorrect.">
            <a:extLst>
              <a:ext uri="{FF2B5EF4-FFF2-40B4-BE49-F238E27FC236}">
                <a16:creationId xmlns:a16="http://schemas.microsoft.com/office/drawing/2014/main" id="{A4A4B4EA-D097-F39F-A7ED-64DC08A1013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96855" y="1173766"/>
            <a:ext cx="1621511" cy="3325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4496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7132B-B061-D0AD-65B0-552403204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Gêm darllen – Gweld y gwahaniaeth!</a:t>
            </a:r>
            <a:br>
              <a:rPr lang="en-US" dirty="0"/>
            </a:br>
            <a:r>
              <a:rPr lang="cy-GB"/>
              <a:t>Darllenwch yn ofalus gyda eich bartner chi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114DB-ED85-4E35-70EF-28BE6336D5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4525" y="1825625"/>
            <a:ext cx="5696464" cy="4351338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/>
              <a:t>Beth oedd y Celtiad yn wisgo?</a:t>
            </a:r>
          </a:p>
          <a:p>
            <a:r>
              <a:rPr lang="cy-GB" sz="2400"/>
              <a:t>Roedd y Celtiaid yn gwisgo trowsus du a thiwnig oren. Roedden nhw'n gwisgo clogyn porffor a </a:t>
            </a:r>
            <a:r>
              <a:rPr lang="cy-GB" sz="2400">
                <a:latin typeface="Calibri"/>
                <a:ea typeface="Calibri"/>
                <a:cs typeface="Calibri"/>
              </a:rPr>
              <a:t>gwregys lledr</a:t>
            </a:r>
            <a:r>
              <a:rPr lang="cy-GB" sz="2400"/>
              <a:t>.</a:t>
            </a:r>
          </a:p>
          <a:p>
            <a:r>
              <a:rPr lang="cy-GB" sz="2400"/>
              <a:t> Roedd e'n gwisgo clogyn stripiog a throwsus gwrydd. Roedd e'n gwisgo tiwnig brown. </a:t>
            </a:r>
            <a:endParaRPr lang="cy-GB"/>
          </a:p>
          <a:p>
            <a:r>
              <a:rPr lang="cy-GB" sz="2400"/>
              <a:t>Roedd hi'n gwisgo tiwnig brown a ffedog streipiog ddu. </a:t>
            </a:r>
            <a:endParaRPr lang="cy-GB"/>
          </a:p>
          <a:p>
            <a:r>
              <a:rPr lang="cy-GB" sz="2400"/>
              <a:t>Roedden nhw'n gwisgo dilliad gwych!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D28E8C-82D9-06A2-19E1-4CD4B40CC8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0417" y="1825625"/>
            <a:ext cx="5717057" cy="4351338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/>
              <a:t>Beth oedden nhw'n wisgo?</a:t>
            </a:r>
          </a:p>
          <a:p>
            <a:r>
              <a:rPr lang="cy-GB" sz="2400"/>
              <a:t>Roedden nhw'n yn gwisgo trowsus oren a thiwnig brown. Roedden nhw'n gwisgo clogyn glas a gwregys lledr. </a:t>
            </a:r>
          </a:p>
          <a:p>
            <a:r>
              <a:rPr lang="cy-GB" sz="2400"/>
              <a:t>Roedd hi'n gwisgo clogyn stripiog a ffrog werdd. Roedd hi'n gwisgo gwregys brown. </a:t>
            </a:r>
            <a:endParaRPr lang="cy-GB"/>
          </a:p>
          <a:p>
            <a:r>
              <a:rPr lang="cy-GB" sz="2400"/>
              <a:t>Roedd e'n gwisgo tiwnig brown a clogyn streipiog du. </a:t>
            </a:r>
          </a:p>
          <a:p>
            <a:r>
              <a:rPr lang="cy-GB" sz="2400"/>
              <a:t>Roedd y Celtiaid yn gwisgo dilliad lliwiau!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A17E712-A815-A8A2-4CD4-33FB04CD1355}"/>
              </a:ext>
            </a:extLst>
          </p:cNvPr>
          <p:cNvSpPr/>
          <p:nvPr/>
        </p:nvSpPr>
        <p:spPr>
          <a:xfrm>
            <a:off x="2001761" y="1693088"/>
            <a:ext cx="1213019" cy="6775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530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437254-3552-BC39-47DC-6BA211570C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34DAA-B9A6-D110-32E1-5657C4CEE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Gêm</a:t>
            </a:r>
            <a:r>
              <a:rPr lang="en-GB"/>
              <a:t> </a:t>
            </a:r>
            <a:r>
              <a:rPr lang="en-GB" err="1"/>
              <a:t>darllen</a:t>
            </a:r>
            <a:r>
              <a:rPr lang="en-GB"/>
              <a:t> – </a:t>
            </a:r>
            <a:r>
              <a:rPr lang="en-GB" err="1"/>
              <a:t>Gweld</a:t>
            </a:r>
            <a:r>
              <a:rPr lang="en-GB"/>
              <a:t> y </a:t>
            </a:r>
            <a:r>
              <a:rPr lang="en-GB" err="1"/>
              <a:t>gwahaniaeth</a:t>
            </a:r>
            <a:r>
              <a:rPr lang="en-GB"/>
              <a:t>!</a:t>
            </a:r>
            <a:br>
              <a:rPr lang="en-US"/>
            </a:br>
            <a:r>
              <a:rPr lang="en-GB" err="1"/>
              <a:t>Ateb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EE876-DD3A-859C-6B17-E255AD22B6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4525" y="1825625"/>
            <a:ext cx="5696464" cy="4351338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/>
              <a:t>Beth oedd </a:t>
            </a:r>
            <a:r>
              <a:rPr lang="cy-GB" sz="2400">
                <a:solidFill>
                  <a:schemeClr val="accent2"/>
                </a:solidFill>
              </a:rPr>
              <a:t>y Celtiad</a:t>
            </a:r>
            <a:r>
              <a:rPr lang="cy-GB" sz="2400"/>
              <a:t> yn wisgo?</a:t>
            </a:r>
          </a:p>
          <a:p>
            <a:r>
              <a:rPr lang="cy-GB" sz="2400"/>
              <a:t>Roedd </a:t>
            </a:r>
            <a:r>
              <a:rPr lang="cy-GB" sz="2400">
                <a:solidFill>
                  <a:schemeClr val="accent2"/>
                </a:solidFill>
              </a:rPr>
              <a:t>y Celtiaid </a:t>
            </a:r>
            <a:r>
              <a:rPr lang="cy-GB" sz="2400"/>
              <a:t>yn gwisgo trowsus </a:t>
            </a:r>
            <a:r>
              <a:rPr lang="cy-GB" sz="2400">
                <a:solidFill>
                  <a:schemeClr val="accent2"/>
                </a:solidFill>
              </a:rPr>
              <a:t>du</a:t>
            </a:r>
            <a:r>
              <a:rPr lang="cy-GB" sz="2400"/>
              <a:t> a thiwnig </a:t>
            </a:r>
            <a:r>
              <a:rPr lang="cy-GB" sz="2400">
                <a:solidFill>
                  <a:schemeClr val="accent2"/>
                </a:solidFill>
              </a:rPr>
              <a:t>oren</a:t>
            </a:r>
            <a:r>
              <a:rPr lang="cy-GB" sz="2400"/>
              <a:t>. Roedden nhw'n gwisgo clogyn</a:t>
            </a:r>
            <a:r>
              <a:rPr lang="cy-GB" sz="2400">
                <a:solidFill>
                  <a:schemeClr val="accent2"/>
                </a:solidFill>
              </a:rPr>
              <a:t> porffor </a:t>
            </a:r>
            <a:r>
              <a:rPr lang="cy-GB" sz="2400"/>
              <a:t>a gwregys lledr.</a:t>
            </a:r>
          </a:p>
          <a:p>
            <a:r>
              <a:rPr lang="cy-GB" sz="2400"/>
              <a:t> Roedd</a:t>
            </a:r>
            <a:r>
              <a:rPr lang="cy-GB" sz="2400">
                <a:solidFill>
                  <a:schemeClr val="accent2"/>
                </a:solidFill>
              </a:rPr>
              <a:t> e'n </a:t>
            </a:r>
            <a:r>
              <a:rPr lang="cy-GB" sz="2400"/>
              <a:t>gwisgo clogyn stripiog a </a:t>
            </a:r>
            <a:r>
              <a:rPr lang="cy-GB" sz="2400">
                <a:solidFill>
                  <a:schemeClr val="accent2"/>
                </a:solidFill>
              </a:rPr>
              <a:t>throwsus </a:t>
            </a:r>
            <a:r>
              <a:rPr lang="cy-GB" sz="2400"/>
              <a:t>gwrydd. Roedd </a:t>
            </a:r>
            <a:r>
              <a:rPr lang="cy-GB" sz="2400">
                <a:solidFill>
                  <a:schemeClr val="accent2"/>
                </a:solidFill>
              </a:rPr>
              <a:t>e'n</a:t>
            </a:r>
            <a:r>
              <a:rPr lang="cy-GB" sz="2400"/>
              <a:t> gwisgo</a:t>
            </a:r>
            <a:r>
              <a:rPr lang="cy-GB" sz="2400">
                <a:solidFill>
                  <a:schemeClr val="accent2"/>
                </a:solidFill>
              </a:rPr>
              <a:t> tiwnig </a:t>
            </a:r>
            <a:r>
              <a:rPr lang="cy-GB" sz="2400"/>
              <a:t>brown. </a:t>
            </a:r>
            <a:endParaRPr lang="cy-GB"/>
          </a:p>
          <a:p>
            <a:r>
              <a:rPr lang="cy-GB" sz="2400"/>
              <a:t>Roedd </a:t>
            </a:r>
            <a:r>
              <a:rPr lang="cy-GB" sz="2400">
                <a:solidFill>
                  <a:schemeClr val="accent2"/>
                </a:solidFill>
              </a:rPr>
              <a:t>hi'n </a:t>
            </a:r>
            <a:r>
              <a:rPr lang="cy-GB" sz="2400"/>
              <a:t>gwisgo tiwnig brown a </a:t>
            </a:r>
            <a:r>
              <a:rPr lang="cy-GB" sz="2400">
                <a:solidFill>
                  <a:schemeClr val="accent2"/>
                </a:solidFill>
              </a:rPr>
              <a:t>ffedog </a:t>
            </a:r>
            <a:r>
              <a:rPr lang="cy-GB" sz="2400"/>
              <a:t>streipiog ddu. </a:t>
            </a:r>
            <a:endParaRPr lang="cy-GB"/>
          </a:p>
          <a:p>
            <a:r>
              <a:rPr lang="cy-GB" sz="2400">
                <a:solidFill>
                  <a:schemeClr val="accent2"/>
                </a:solidFill>
              </a:rPr>
              <a:t>Roedden nhw'n </a:t>
            </a:r>
            <a:r>
              <a:rPr lang="cy-GB" sz="2400"/>
              <a:t>gwisgo dillad </a:t>
            </a:r>
            <a:r>
              <a:rPr lang="cy-GB" sz="2400">
                <a:solidFill>
                  <a:srgbClr val="FFA200"/>
                </a:solidFill>
              </a:rPr>
              <a:t>gwych</a:t>
            </a:r>
            <a:r>
              <a:rPr lang="cy-GB" sz="2400"/>
              <a:t>!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EF3555-1B9F-4A78-B672-50FE1149CA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0417" y="1825625"/>
            <a:ext cx="5717057" cy="4351338"/>
          </a:xfrm>
          <a:ln w="28575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/>
              <a:t>Beth oeddwn nhw'n wisgo?</a:t>
            </a:r>
          </a:p>
          <a:p>
            <a:r>
              <a:rPr lang="cy-GB" sz="2400"/>
              <a:t>Roedden nhw'n yn gwisgo trowsus oren a thiwnig brown. Roedden nhw'n gwisgo clogyn glas a gwregys lledr. </a:t>
            </a:r>
          </a:p>
          <a:p>
            <a:r>
              <a:rPr lang="cy-GB" sz="2400"/>
              <a:t>Roedd hi'n gwisgo clogyn stripiog a ffrog werdd. Roedd hi'n gwisgo gwregys brown. </a:t>
            </a:r>
            <a:endParaRPr lang="cy-GB"/>
          </a:p>
          <a:p>
            <a:r>
              <a:rPr lang="cy-GB" sz="2400"/>
              <a:t>Roedd e'n gwisgo tiwnig brown a clogyn streipiog du. </a:t>
            </a:r>
          </a:p>
          <a:p>
            <a:r>
              <a:rPr lang="cy-GB" sz="2400"/>
              <a:t>Roedd y Celtiaid yn gwisgo dillad lliwiau!</a:t>
            </a:r>
          </a:p>
        </p:txBody>
      </p:sp>
    </p:spTree>
    <p:extLst>
      <p:ext uri="{BB962C8B-B14F-4D97-AF65-F5344CB8AC3E}">
        <p14:creationId xmlns:p14="http://schemas.microsoft.com/office/powerpoint/2010/main" val="23421034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E9CC15-0772-B1C8-C078-388B05B867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1F40D-2D05-1D67-D6A7-7B33D1268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63563"/>
          </a:xfrm>
        </p:spPr>
        <p:txBody>
          <a:bodyPr>
            <a:normAutofit fontScale="90000"/>
          </a:bodyPr>
          <a:lstStyle/>
          <a:p>
            <a:r>
              <a:rPr lang="en-GB">
                <a:latin typeface="Aptos Display"/>
              </a:rPr>
              <a:t>Gêm yn olaf! </a:t>
            </a:r>
            <a:r>
              <a:rPr lang="en-GB" sz="2800">
                <a:latin typeface="Aptos"/>
              </a:rPr>
              <a:t>Pedair gwaith gwell</a:t>
            </a:r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AA7DCC7-0BC2-897E-0802-100E82483B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6729629"/>
              </p:ext>
            </p:extLst>
          </p:nvPr>
        </p:nvGraphicFramePr>
        <p:xfrm>
          <a:off x="880056" y="922985"/>
          <a:ext cx="10780328" cy="56860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89575">
                  <a:extLst>
                    <a:ext uri="{9D8B030D-6E8A-4147-A177-3AD203B41FA5}">
                      <a16:colId xmlns:a16="http://schemas.microsoft.com/office/drawing/2014/main" val="1090420114"/>
                    </a:ext>
                  </a:extLst>
                </a:gridCol>
                <a:gridCol w="3589575">
                  <a:extLst>
                    <a:ext uri="{9D8B030D-6E8A-4147-A177-3AD203B41FA5}">
                      <a16:colId xmlns:a16="http://schemas.microsoft.com/office/drawing/2014/main" val="4155343040"/>
                    </a:ext>
                  </a:extLst>
                </a:gridCol>
                <a:gridCol w="3601178">
                  <a:extLst>
                    <a:ext uri="{9D8B030D-6E8A-4147-A177-3AD203B41FA5}">
                      <a16:colId xmlns:a16="http://schemas.microsoft.com/office/drawing/2014/main" val="2129343731"/>
                    </a:ext>
                  </a:extLst>
                </a:gridCol>
              </a:tblGrid>
              <a:tr h="288612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6865323"/>
                  </a:ext>
                </a:extLst>
              </a:tr>
              <a:tr h="279996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2155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79164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document&#10;&#10;AI-generated content may be incorrect.">
            <a:extLst>
              <a:ext uri="{FF2B5EF4-FFF2-40B4-BE49-F238E27FC236}">
                <a16:creationId xmlns:a16="http://schemas.microsoft.com/office/drawing/2014/main" id="{5498F120-79FE-7510-86D6-937D2D15EA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107"/>
            <a:ext cx="12192000" cy="6847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0156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Y Celtiaid</vt:lpstr>
      <vt:lpstr>Beth ydych chi'n ddysgu heddiw?</vt:lpstr>
      <vt:lpstr>Ymarferwch!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Patrwm newydd! Amser Canu! (If you're happy and you know it)</vt:lpstr>
      <vt:lpstr>PowerPoint Presentation</vt:lpstr>
      <vt:lpstr>Edrychwch yn agosach!</vt:lpstr>
      <vt:lpstr>PowerPoint Presentation</vt:lpstr>
      <vt:lpstr>PowerPoint Presentation</vt:lpstr>
      <vt:lpstr>PowerPoint Presentation</vt:lpstr>
      <vt:lpstr>Gêm darllen – Gweld y gwahaniaeth! Darllenwch yn ofalus gyda eich bartner chi</vt:lpstr>
      <vt:lpstr>Gêm darllen – Gweld y gwahaniaeth! Ateb</vt:lpstr>
      <vt:lpstr>Gêm yn olaf! Pedair gwaith gwell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71</cp:revision>
  <dcterms:created xsi:type="dcterms:W3CDTF">2026-03-03T14:39:43Z</dcterms:created>
  <dcterms:modified xsi:type="dcterms:W3CDTF">2026-03-11T21:15:17Z</dcterms:modified>
</cp:coreProperties>
</file>