
<file path=[Content_Types].xml><?xml version="1.0" encoding="utf-8"?>
<Types xmlns="http://schemas.openxmlformats.org/package/2006/content-types">
  <Default Extension="xml" ContentType="application/xml"/>
  <Default Extension="wmf" ContentType="image/x-wmf"/>
  <Default Extension="png" ContentType="image/png"/>
  <Default Extension="jpeg" ContentType="image/jpeg"/>
  <Default Extension="rels" ContentType="application/vnd.openxmlformats-package.relationships+xml"/>
  <Default Extension="emf" ContentType="image/x-emf"/>
  <Default Extension="bin" ContentType="application/vnd.openxmlformats-officedocument.presentationml.printerSettings"/>
  <Default Extension="wav" ContentType="audio/x-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3"/>
  </p:sldMasterIdLst>
  <p:notesMasterIdLst>
    <p:notesMasterId r:id="rId68"/>
  </p:notesMasterIdLst>
  <p:handoutMasterIdLst>
    <p:handoutMasterId r:id="rId69"/>
  </p:handoutMasterIdLst>
  <p:sldIdLst>
    <p:sldId id="413" r:id="rId4"/>
    <p:sldId id="425" r:id="rId5"/>
    <p:sldId id="521" r:id="rId6"/>
    <p:sldId id="541" r:id="rId7"/>
    <p:sldId id="414" r:id="rId8"/>
    <p:sldId id="462" r:id="rId9"/>
    <p:sldId id="427" r:id="rId10"/>
    <p:sldId id="428" r:id="rId11"/>
    <p:sldId id="417" r:id="rId12"/>
    <p:sldId id="419" r:id="rId13"/>
    <p:sldId id="420" r:id="rId14"/>
    <p:sldId id="421" r:id="rId15"/>
    <p:sldId id="482" r:id="rId16"/>
    <p:sldId id="480" r:id="rId17"/>
    <p:sldId id="481" r:id="rId18"/>
    <p:sldId id="411" r:id="rId19"/>
    <p:sldId id="412" r:id="rId20"/>
    <p:sldId id="543" r:id="rId21"/>
    <p:sldId id="290" r:id="rId22"/>
    <p:sldId id="297" r:id="rId23"/>
    <p:sldId id="477" r:id="rId24"/>
    <p:sldId id="320" r:id="rId25"/>
    <p:sldId id="537" r:id="rId26"/>
    <p:sldId id="538" r:id="rId27"/>
    <p:sldId id="539" r:id="rId28"/>
    <p:sldId id="540" r:id="rId29"/>
    <p:sldId id="295" r:id="rId30"/>
    <p:sldId id="311" r:id="rId31"/>
    <p:sldId id="299" r:id="rId32"/>
    <p:sldId id="536" r:id="rId33"/>
    <p:sldId id="530" r:id="rId34"/>
    <p:sldId id="488" r:id="rId35"/>
    <p:sldId id="526" r:id="rId36"/>
    <p:sldId id="511" r:id="rId37"/>
    <p:sldId id="512" r:id="rId38"/>
    <p:sldId id="493" r:id="rId39"/>
    <p:sldId id="338" r:id="rId40"/>
    <p:sldId id="339" r:id="rId41"/>
    <p:sldId id="333" r:id="rId42"/>
    <p:sldId id="341" r:id="rId43"/>
    <p:sldId id="495" r:id="rId44"/>
    <p:sldId id="494" r:id="rId45"/>
    <p:sldId id="348" r:id="rId46"/>
    <p:sldId id="478" r:id="rId47"/>
    <p:sldId id="350" r:id="rId48"/>
    <p:sldId id="498" r:id="rId49"/>
    <p:sldId id="358" r:id="rId50"/>
    <p:sldId id="359" r:id="rId51"/>
    <p:sldId id="514" r:id="rId52"/>
    <p:sldId id="367" r:id="rId53"/>
    <p:sldId id="499" r:id="rId54"/>
    <p:sldId id="501" r:id="rId55"/>
    <p:sldId id="362" r:id="rId56"/>
    <p:sldId id="503" r:id="rId57"/>
    <p:sldId id="515" r:id="rId58"/>
    <p:sldId id="516" r:id="rId59"/>
    <p:sldId id="517" r:id="rId60"/>
    <p:sldId id="518" r:id="rId61"/>
    <p:sldId id="506" r:id="rId62"/>
    <p:sldId id="461" r:id="rId63"/>
    <p:sldId id="370" r:id="rId64"/>
    <p:sldId id="448" r:id="rId65"/>
    <p:sldId id="522" r:id="rId66"/>
    <p:sldId id="460" r:id="rId67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4464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FFFF99"/>
    <a:srgbClr val="008000"/>
    <a:srgbClr val="99CCFF"/>
    <a:srgbClr val="00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 autoAdjust="0"/>
  </p:normalViewPr>
  <p:slideViewPr>
    <p:cSldViewPr>
      <p:cViewPr varScale="1">
        <p:scale>
          <a:sx n="109" d="100"/>
          <a:sy n="109" d="100"/>
        </p:scale>
        <p:origin x="-1784" y="-104"/>
      </p:cViewPr>
      <p:guideLst>
        <p:guide orient="horz" pos="2160"/>
        <p:guide pos="4464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8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63" Type="http://schemas.openxmlformats.org/officeDocument/2006/relationships/slide" Target="slides/slide60.xml"/><Relationship Id="rId64" Type="http://schemas.openxmlformats.org/officeDocument/2006/relationships/slide" Target="slides/slide61.xml"/><Relationship Id="rId65" Type="http://schemas.openxmlformats.org/officeDocument/2006/relationships/slide" Target="slides/slide62.xml"/><Relationship Id="rId66" Type="http://schemas.openxmlformats.org/officeDocument/2006/relationships/slide" Target="slides/slide63.xml"/><Relationship Id="rId67" Type="http://schemas.openxmlformats.org/officeDocument/2006/relationships/slide" Target="slides/slide64.xml"/><Relationship Id="rId68" Type="http://schemas.openxmlformats.org/officeDocument/2006/relationships/notesMaster" Target="notesMasters/notesMaster1.xml"/><Relationship Id="rId69" Type="http://schemas.openxmlformats.org/officeDocument/2006/relationships/handoutMaster" Target="handoutMasters/handoutMaster1.xml"/><Relationship Id="rId50" Type="http://schemas.openxmlformats.org/officeDocument/2006/relationships/slide" Target="slides/slide47.xml"/><Relationship Id="rId51" Type="http://schemas.openxmlformats.org/officeDocument/2006/relationships/slide" Target="slides/slide48.xml"/><Relationship Id="rId52" Type="http://schemas.openxmlformats.org/officeDocument/2006/relationships/slide" Target="slides/slide49.xml"/><Relationship Id="rId53" Type="http://schemas.openxmlformats.org/officeDocument/2006/relationships/slide" Target="slides/slide50.xml"/><Relationship Id="rId54" Type="http://schemas.openxmlformats.org/officeDocument/2006/relationships/slide" Target="slides/slide51.xml"/><Relationship Id="rId55" Type="http://schemas.openxmlformats.org/officeDocument/2006/relationships/slide" Target="slides/slide52.xml"/><Relationship Id="rId56" Type="http://schemas.openxmlformats.org/officeDocument/2006/relationships/slide" Target="slides/slide53.xml"/><Relationship Id="rId57" Type="http://schemas.openxmlformats.org/officeDocument/2006/relationships/slide" Target="slides/slide54.xml"/><Relationship Id="rId58" Type="http://schemas.openxmlformats.org/officeDocument/2006/relationships/slide" Target="slides/slide55.xml"/><Relationship Id="rId59" Type="http://schemas.openxmlformats.org/officeDocument/2006/relationships/slide" Target="slides/slide56.xml"/><Relationship Id="rId40" Type="http://schemas.openxmlformats.org/officeDocument/2006/relationships/slide" Target="slides/slide37.xml"/><Relationship Id="rId41" Type="http://schemas.openxmlformats.org/officeDocument/2006/relationships/slide" Target="slides/slide38.xml"/><Relationship Id="rId42" Type="http://schemas.openxmlformats.org/officeDocument/2006/relationships/slide" Target="slides/slide39.xml"/><Relationship Id="rId43" Type="http://schemas.openxmlformats.org/officeDocument/2006/relationships/slide" Target="slides/slide40.xml"/><Relationship Id="rId44" Type="http://schemas.openxmlformats.org/officeDocument/2006/relationships/slide" Target="slides/slide41.xml"/><Relationship Id="rId45" Type="http://schemas.openxmlformats.org/officeDocument/2006/relationships/slide" Target="slides/slide42.xml"/><Relationship Id="rId46" Type="http://schemas.openxmlformats.org/officeDocument/2006/relationships/slide" Target="slides/slide43.xml"/><Relationship Id="rId47" Type="http://schemas.openxmlformats.org/officeDocument/2006/relationships/slide" Target="slides/slide44.xml"/><Relationship Id="rId48" Type="http://schemas.openxmlformats.org/officeDocument/2006/relationships/slide" Target="slides/slide45.xml"/><Relationship Id="rId49" Type="http://schemas.openxmlformats.org/officeDocument/2006/relationships/slide" Target="slides/slide46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slideMaster" Target="slideMasters/slideMaster1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30" Type="http://schemas.openxmlformats.org/officeDocument/2006/relationships/slide" Target="slides/slide27.xml"/><Relationship Id="rId31" Type="http://schemas.openxmlformats.org/officeDocument/2006/relationships/slide" Target="slides/slide28.xml"/><Relationship Id="rId32" Type="http://schemas.openxmlformats.org/officeDocument/2006/relationships/slide" Target="slides/slide29.xml"/><Relationship Id="rId33" Type="http://schemas.openxmlformats.org/officeDocument/2006/relationships/slide" Target="slides/slide30.xml"/><Relationship Id="rId34" Type="http://schemas.openxmlformats.org/officeDocument/2006/relationships/slide" Target="slides/slide31.xml"/><Relationship Id="rId35" Type="http://schemas.openxmlformats.org/officeDocument/2006/relationships/slide" Target="slides/slide32.xml"/><Relationship Id="rId36" Type="http://schemas.openxmlformats.org/officeDocument/2006/relationships/slide" Target="slides/slide33.xml"/><Relationship Id="rId37" Type="http://schemas.openxmlformats.org/officeDocument/2006/relationships/slide" Target="slides/slide34.xml"/><Relationship Id="rId38" Type="http://schemas.openxmlformats.org/officeDocument/2006/relationships/slide" Target="slides/slide35.xml"/><Relationship Id="rId39" Type="http://schemas.openxmlformats.org/officeDocument/2006/relationships/slide" Target="slides/slide36.xml"/><Relationship Id="rId70" Type="http://schemas.openxmlformats.org/officeDocument/2006/relationships/printerSettings" Target="printerSettings/printerSettings1.bin"/><Relationship Id="rId71" Type="http://schemas.openxmlformats.org/officeDocument/2006/relationships/presProps" Target="presProps.xml"/><Relationship Id="rId72" Type="http://schemas.openxmlformats.org/officeDocument/2006/relationships/viewProps" Target="viewProps.xml"/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slide" Target="slides/slide19.xml"/><Relationship Id="rId23" Type="http://schemas.openxmlformats.org/officeDocument/2006/relationships/slide" Target="slides/slide20.xml"/><Relationship Id="rId24" Type="http://schemas.openxmlformats.org/officeDocument/2006/relationships/slide" Target="slides/slide21.xml"/><Relationship Id="rId25" Type="http://schemas.openxmlformats.org/officeDocument/2006/relationships/slide" Target="slides/slide22.xml"/><Relationship Id="rId26" Type="http://schemas.openxmlformats.org/officeDocument/2006/relationships/slide" Target="slides/slide23.xml"/><Relationship Id="rId27" Type="http://schemas.openxmlformats.org/officeDocument/2006/relationships/slide" Target="slides/slide24.xml"/><Relationship Id="rId28" Type="http://schemas.openxmlformats.org/officeDocument/2006/relationships/slide" Target="slides/slide25.xml"/><Relationship Id="rId29" Type="http://schemas.openxmlformats.org/officeDocument/2006/relationships/slide" Target="slides/slide26.xml"/><Relationship Id="rId73" Type="http://schemas.openxmlformats.org/officeDocument/2006/relationships/theme" Target="theme/theme1.xml"/><Relationship Id="rId74" Type="http://schemas.openxmlformats.org/officeDocument/2006/relationships/tableStyles" Target="tableStyles.xml"/><Relationship Id="rId60" Type="http://schemas.openxmlformats.org/officeDocument/2006/relationships/slide" Target="slides/slide57.xml"/><Relationship Id="rId61" Type="http://schemas.openxmlformats.org/officeDocument/2006/relationships/slide" Target="slides/slide58.xml"/><Relationship Id="rId62" Type="http://schemas.openxmlformats.org/officeDocument/2006/relationships/slide" Target="slides/slide59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/Relationships>
</file>

<file path=ppt/_rels/viewProps.xml.rels><?xml version="1.0" encoding="UTF-8" standalone="yes"?>
<Relationships xmlns="http://schemas.openxmlformats.org/package/2006/relationships"><Relationship Id="rId3" Type="http://schemas.openxmlformats.org/officeDocument/2006/relationships/slide" Target="slides/slide19.xml"/><Relationship Id="rId4" Type="http://schemas.openxmlformats.org/officeDocument/2006/relationships/slide" Target="slides/slide30.xml"/><Relationship Id="rId5" Type="http://schemas.openxmlformats.org/officeDocument/2006/relationships/slide" Target="slides/slide36.xml"/><Relationship Id="rId6" Type="http://schemas.openxmlformats.org/officeDocument/2006/relationships/slide" Target="slides/slide42.xml"/><Relationship Id="rId7" Type="http://schemas.openxmlformats.org/officeDocument/2006/relationships/slide" Target="slides/slide46.xml"/><Relationship Id="rId8" Type="http://schemas.openxmlformats.org/officeDocument/2006/relationships/slide" Target="slides/slide52.xml"/><Relationship Id="rId9" Type="http://schemas.openxmlformats.org/officeDocument/2006/relationships/slide" Target="slides/slide59.xml"/><Relationship Id="rId10" Type="http://schemas.openxmlformats.org/officeDocument/2006/relationships/slide" Target="slides/slide62.xml"/><Relationship Id="rId1" Type="http://schemas.openxmlformats.org/officeDocument/2006/relationships/slide" Target="slides/slide1.xml"/><Relationship Id="rId2" Type="http://schemas.openxmlformats.org/officeDocument/2006/relationships/slide" Target="slides/slide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="" xmlns:a16="http://schemas.microsoft.com/office/drawing/2014/main" id="{62392926-0856-4EA1-B3BD-ACCD2BC737E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90" tIns="45845" rIns="91690" bIns="45845" numCol="1" anchor="t" anchorCtr="0" compatLnSpc="1">
            <a:prstTxWarp prst="textNoShape">
              <a:avLst/>
            </a:prstTxWarp>
          </a:bodyPr>
          <a:lstStyle>
            <a:lvl1pPr defTabSz="917575" eaLnBrk="0" hangingPunct="0">
              <a:defRPr sz="1200" b="1">
                <a:latin typeface="Arial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6627" name="Rectangle 3">
            <a:extLst>
              <a:ext uri="{FF2B5EF4-FFF2-40B4-BE49-F238E27FC236}">
                <a16:creationId xmlns="" xmlns:a16="http://schemas.microsoft.com/office/drawing/2014/main" id="{2AE4340C-5919-4E57-9DA0-BFD5EC862BF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275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90" tIns="45845" rIns="91690" bIns="45845" numCol="1" anchor="t" anchorCtr="0" compatLnSpc="1">
            <a:prstTxWarp prst="textNoShape">
              <a:avLst/>
            </a:prstTxWarp>
          </a:bodyPr>
          <a:lstStyle>
            <a:lvl1pPr algn="r" defTabSz="917575" eaLnBrk="0" hangingPunct="0">
              <a:defRPr sz="1200" b="1">
                <a:latin typeface="Arial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6628" name="Rectangle 4">
            <a:extLst>
              <a:ext uri="{FF2B5EF4-FFF2-40B4-BE49-F238E27FC236}">
                <a16:creationId xmlns="" xmlns:a16="http://schemas.microsoft.com/office/drawing/2014/main" id="{117DF3B2-040D-4176-90A7-A2D57579ED5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1338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90" tIns="45845" rIns="91690" bIns="45845" numCol="1" anchor="b" anchorCtr="0" compatLnSpc="1">
            <a:prstTxWarp prst="textNoShape">
              <a:avLst/>
            </a:prstTxWarp>
          </a:bodyPr>
          <a:lstStyle>
            <a:lvl1pPr defTabSz="917575" eaLnBrk="0" hangingPunct="0">
              <a:defRPr sz="1200" b="1">
                <a:latin typeface="Arial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6629" name="Rectangle 5">
            <a:extLst>
              <a:ext uri="{FF2B5EF4-FFF2-40B4-BE49-F238E27FC236}">
                <a16:creationId xmlns="" xmlns:a16="http://schemas.microsoft.com/office/drawing/2014/main" id="{58C21BA3-163D-4903-B65F-B79213ECE868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275" y="9431338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90" tIns="45845" rIns="91690" bIns="45845" numCol="1" anchor="b" anchorCtr="0" compatLnSpc="1">
            <a:prstTxWarp prst="textNoShape">
              <a:avLst/>
            </a:prstTxWarp>
          </a:bodyPr>
          <a:lstStyle>
            <a:lvl1pPr algn="r" defTabSz="917575">
              <a:defRPr sz="1200" b="1" smtClean="0">
                <a:cs typeface="Times New Roman" panose="02020603050405020304" pitchFamily="18" charset="0"/>
              </a:defRPr>
            </a:lvl1pPr>
          </a:lstStyle>
          <a:p>
            <a:pPr>
              <a:defRPr/>
            </a:pPr>
            <a:fld id="{20E7E633-E7A2-4517-9908-5BF9A5BC765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="" xmlns:a16="http://schemas.microsoft.com/office/drawing/2014/main" id="{BF420D97-8C07-4DA8-9F68-47CCBDD7C6F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90" tIns="45845" rIns="91690" bIns="45845" numCol="1" anchor="t" anchorCtr="0" compatLnSpc="1">
            <a:prstTxWarp prst="textNoShape">
              <a:avLst/>
            </a:prstTxWarp>
          </a:bodyPr>
          <a:lstStyle>
            <a:lvl1pPr defTabSz="917575" eaLnBrk="0" hangingPunct="0">
              <a:defRPr sz="1200" b="1">
                <a:latin typeface="Arial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291" name="Rectangle 3">
            <a:extLst>
              <a:ext uri="{FF2B5EF4-FFF2-40B4-BE49-F238E27FC236}">
                <a16:creationId xmlns="" xmlns:a16="http://schemas.microsoft.com/office/drawing/2014/main" id="{2EC8EABC-3873-4F54-A74D-68D354013592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275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90" tIns="45845" rIns="91690" bIns="45845" numCol="1" anchor="t" anchorCtr="0" compatLnSpc="1">
            <a:prstTxWarp prst="textNoShape">
              <a:avLst/>
            </a:prstTxWarp>
          </a:bodyPr>
          <a:lstStyle>
            <a:lvl1pPr algn="r" defTabSz="917575" eaLnBrk="0" hangingPunct="0">
              <a:defRPr sz="1200" b="1">
                <a:latin typeface="Arial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124" name="Rectangle 4">
            <a:extLst>
              <a:ext uri="{FF2B5EF4-FFF2-40B4-BE49-F238E27FC236}">
                <a16:creationId xmlns="" xmlns:a16="http://schemas.microsoft.com/office/drawing/2014/main" id="{752883B8-8089-44C9-8ED4-EA4273DF7819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46125"/>
            <a:ext cx="4959350" cy="37211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3" name="Rectangle 5">
            <a:extLst>
              <a:ext uri="{FF2B5EF4-FFF2-40B4-BE49-F238E27FC236}">
                <a16:creationId xmlns="" xmlns:a16="http://schemas.microsoft.com/office/drawing/2014/main" id="{C816CF78-C867-4D4F-904E-B1B0FD3E9A59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90" tIns="45845" rIns="91690" bIns="458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12294" name="Rectangle 6">
            <a:extLst>
              <a:ext uri="{FF2B5EF4-FFF2-40B4-BE49-F238E27FC236}">
                <a16:creationId xmlns="" xmlns:a16="http://schemas.microsoft.com/office/drawing/2014/main" id="{C96B6F9E-BBA9-4302-8163-8B4B75AE16D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1338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90" tIns="45845" rIns="91690" bIns="45845" numCol="1" anchor="b" anchorCtr="0" compatLnSpc="1">
            <a:prstTxWarp prst="textNoShape">
              <a:avLst/>
            </a:prstTxWarp>
          </a:bodyPr>
          <a:lstStyle>
            <a:lvl1pPr defTabSz="917575" eaLnBrk="0" hangingPunct="0">
              <a:defRPr sz="1200" b="1">
                <a:latin typeface="Arial" charset="0"/>
                <a:cs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295" name="Rectangle 7">
            <a:extLst>
              <a:ext uri="{FF2B5EF4-FFF2-40B4-BE49-F238E27FC236}">
                <a16:creationId xmlns="" xmlns:a16="http://schemas.microsoft.com/office/drawing/2014/main" id="{5B684C85-5458-40EB-8657-FB6A753A052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275" y="9431338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90" tIns="45845" rIns="91690" bIns="45845" numCol="1" anchor="b" anchorCtr="0" compatLnSpc="1">
            <a:prstTxWarp prst="textNoShape">
              <a:avLst/>
            </a:prstTxWarp>
          </a:bodyPr>
          <a:lstStyle>
            <a:lvl1pPr algn="r" defTabSz="917575">
              <a:defRPr sz="1200" b="1" smtClean="0">
                <a:cs typeface="Times New Roman" panose="02020603050405020304" pitchFamily="18" charset="0"/>
              </a:defRPr>
            </a:lvl1pPr>
          </a:lstStyle>
          <a:p>
            <a:pPr>
              <a:defRPr/>
            </a:pPr>
            <a:fld id="{1F3578A9-DEFD-4E90-8FB8-4834C45D4A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55055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0.xml"/></Relationships>
</file>

<file path=ppt/notesSlides/_rels/notesSlide3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3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3.xml"/></Relationships>
</file>

<file path=ppt/notesSlides/_rels/notesSlide3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4.xml"/></Relationships>
</file>

<file path=ppt/notesSlides/_rels/notesSlide3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5.xml"/></Relationships>
</file>

<file path=ppt/notesSlides/_rels/notesSlide3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6.xml"/></Relationships>
</file>

<file path=ppt/notesSlides/_rels/notesSlide3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7.xml"/></Relationships>
</file>

<file path=ppt/notesSlides/_rels/notesSlide3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8.xml"/></Relationships>
</file>

<file path=ppt/notesSlides/_rels/notesSlide3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9.xml"/></Relationships>
</file>

<file path=ppt/notesSlides/_rels/notesSlide4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0.xml"/></Relationships>
</file>

<file path=ppt/notesSlides/_rels/notesSlide4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2.xml"/></Relationships>
</file>

<file path=ppt/notesSlides/_rels/notesSlide4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3.xml"/></Relationships>
</file>

<file path=ppt/notesSlides/_rels/notesSlide4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5.xml"/></Relationships>
</file>

<file path=ppt/notesSlides/_rels/notesSlide4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6.xml"/></Relationships>
</file>

<file path=ppt/notesSlides/_rels/notesSlide4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7.xml"/></Relationships>
</file>

<file path=ppt/notesSlides/_rels/notesSlide4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8.xml"/></Relationships>
</file>

<file path=ppt/notesSlides/_rels/notesSlide4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9.xml"/></Relationships>
</file>

<file path=ppt/notesSlides/_rels/notesSlide4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0.xml"/></Relationships>
</file>

<file path=ppt/notesSlides/_rels/notesSlide4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1.xml"/></Relationships>
</file>

<file path=ppt/notesSlides/_rels/notesSlide5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="" xmlns:a16="http://schemas.microsoft.com/office/drawing/2014/main" id="{75DCA76B-5D3E-40DC-89A0-221CA9577E3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7226FE53-8E89-45E2-A407-B1D2D1866B66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="" xmlns:a16="http://schemas.microsoft.com/office/drawing/2014/main" id="{F8B4B434-EAC5-42D6-81D1-5DE63A2B645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="" xmlns:a16="http://schemas.microsoft.com/office/drawing/2014/main" id="{1B63DA0D-C309-40DE-9993-F4097261AF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="" xmlns:a16="http://schemas.microsoft.com/office/drawing/2014/main" id="{326D149D-CBF5-41D8-9F96-6CA351EB681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9830B45-C859-4C6F-9A9C-75F746CD3518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="" xmlns:a16="http://schemas.microsoft.com/office/drawing/2014/main" id="{A4177791-BCA8-4979-AAF7-0F5266D60E3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2338" y="746125"/>
            <a:ext cx="4960937" cy="3721100"/>
          </a:xfrm>
          <a:ln/>
        </p:spPr>
      </p:sp>
      <p:sp>
        <p:nvSpPr>
          <p:cNvPr id="10244" name="Rectangle 3">
            <a:extLst>
              <a:ext uri="{FF2B5EF4-FFF2-40B4-BE49-F238E27FC236}">
                <a16:creationId xmlns="" xmlns:a16="http://schemas.microsoft.com/office/drawing/2014/main" id="{17577631-A375-4BD7-A757-EF05BAAEA0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4875" y="4716463"/>
            <a:ext cx="4987925" cy="44640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="" xmlns:a16="http://schemas.microsoft.com/office/drawing/2014/main" id="{C8DA6B10-7C2A-45F6-8FD1-E9F2AE7D4A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73F6E130-8E9F-43BB-8C7F-B059AE006F38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2291" name="Rectangle 2">
            <a:extLst>
              <a:ext uri="{FF2B5EF4-FFF2-40B4-BE49-F238E27FC236}">
                <a16:creationId xmlns="" xmlns:a16="http://schemas.microsoft.com/office/drawing/2014/main" id="{67C4FCAD-9E63-4BC3-A884-6885AD18813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="" xmlns:a16="http://schemas.microsoft.com/office/drawing/2014/main" id="{7F81B1E1-7B60-4170-9919-9EED94D43C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="" xmlns:a16="http://schemas.microsoft.com/office/drawing/2014/main" id="{39613C7C-9935-43BF-94E4-CB99BFB72B6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7E42B6B6-A081-41AB-8237-12DB495B6D58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4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4339" name="Rectangle 2">
            <a:extLst>
              <a:ext uri="{FF2B5EF4-FFF2-40B4-BE49-F238E27FC236}">
                <a16:creationId xmlns="" xmlns:a16="http://schemas.microsoft.com/office/drawing/2014/main" id="{95992130-53F2-4CB1-BD53-9793ABD3E5B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14340" name="Rectangle 3">
            <a:extLst>
              <a:ext uri="{FF2B5EF4-FFF2-40B4-BE49-F238E27FC236}">
                <a16:creationId xmlns="" xmlns:a16="http://schemas.microsoft.com/office/drawing/2014/main" id="{9B9C8E63-FA0B-412F-BA2D-6B17CAC762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>
            <a:extLst>
              <a:ext uri="{FF2B5EF4-FFF2-40B4-BE49-F238E27FC236}">
                <a16:creationId xmlns="" xmlns:a16="http://schemas.microsoft.com/office/drawing/2014/main" id="{81FBFE1F-BA5D-491F-BF34-AB59D3CC7AA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4EFBE08-716D-4393-AC7F-B55D03EEBDB9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6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7411" name="Rectangle 2">
            <a:extLst>
              <a:ext uri="{FF2B5EF4-FFF2-40B4-BE49-F238E27FC236}">
                <a16:creationId xmlns="" xmlns:a16="http://schemas.microsoft.com/office/drawing/2014/main" id="{5B35EB3E-13F9-48C9-914F-DEBFB55E35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5988" y="712788"/>
            <a:ext cx="4962525" cy="3722687"/>
          </a:xfrm>
          <a:ln/>
        </p:spPr>
      </p:sp>
      <p:sp>
        <p:nvSpPr>
          <p:cNvPr id="17412" name="Rectangle 3">
            <a:extLst>
              <a:ext uri="{FF2B5EF4-FFF2-40B4-BE49-F238E27FC236}">
                <a16:creationId xmlns="" xmlns:a16="http://schemas.microsoft.com/office/drawing/2014/main" id="{36868117-7B27-4717-BBA3-05938CCFC6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52975"/>
            <a:ext cx="4984750" cy="44354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545" tIns="45272" rIns="90545" bIns="45272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="" xmlns:a16="http://schemas.microsoft.com/office/drawing/2014/main" id="{11B85EE2-E75F-49F1-923F-37560CC224A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868D929F-6CB7-455F-8879-991A3AD8CEB2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7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9459" name="Rectangle 2">
            <a:extLst>
              <a:ext uri="{FF2B5EF4-FFF2-40B4-BE49-F238E27FC236}">
                <a16:creationId xmlns="" xmlns:a16="http://schemas.microsoft.com/office/drawing/2014/main" id="{50F52F7C-42BB-4635-B0C9-7C721087416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>
            <a:extLst>
              <a:ext uri="{FF2B5EF4-FFF2-40B4-BE49-F238E27FC236}">
                <a16:creationId xmlns="" xmlns:a16="http://schemas.microsoft.com/office/drawing/2014/main" id="{8930AF93-835C-4DD0-A39E-53D6C17C65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READ THROUGH EACH POINT AS IT APPEARS ON SCREEN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="" xmlns:a16="http://schemas.microsoft.com/office/drawing/2014/main" id="{7DFB2A06-1BB3-458B-89B7-230B9161E14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E239A1B-0051-4360-96BF-1C41A9DB6F22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8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1507" name="Rectangle 2">
            <a:extLst>
              <a:ext uri="{FF2B5EF4-FFF2-40B4-BE49-F238E27FC236}">
                <a16:creationId xmlns="" xmlns:a16="http://schemas.microsoft.com/office/drawing/2014/main" id="{D3C6BA27-4A1D-44B6-B0B3-6BEFF2B8C84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>
            <a:extLst>
              <a:ext uri="{FF2B5EF4-FFF2-40B4-BE49-F238E27FC236}">
                <a16:creationId xmlns="" xmlns:a16="http://schemas.microsoft.com/office/drawing/2014/main" id="{9816E5FC-CEBB-4271-9B35-61CC3F04F5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*ARE WE ASKING THE RIGHT PEOPLE?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*LACK OF EDUCATION - PDCA.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*WHO SHOULD BE DOING WHAT?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*AFTER PROBLEM SOLVING/C.I.P - NO MANAGEMENT FOLLOW-UP NO FOCUS AND DEADLINES NOT MET.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*WHAT ARE WE TRYING TO ACHIEVE?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>
            <a:extLst>
              <a:ext uri="{FF2B5EF4-FFF2-40B4-BE49-F238E27FC236}">
                <a16:creationId xmlns="" xmlns:a16="http://schemas.microsoft.com/office/drawing/2014/main" id="{9B6EF2FA-B715-44EF-B8FB-1E4ED7506A4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7AFB1FB8-DD6A-4496-83CA-61F2324A732C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9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3555" name="Rectangle 2">
            <a:extLst>
              <a:ext uri="{FF2B5EF4-FFF2-40B4-BE49-F238E27FC236}">
                <a16:creationId xmlns="" xmlns:a16="http://schemas.microsoft.com/office/drawing/2014/main" id="{0A832544-602A-4CAA-B80D-1DF0FB8698D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01750" y="828675"/>
            <a:ext cx="4294188" cy="3222625"/>
          </a:xfrm>
          <a:ln/>
        </p:spPr>
      </p:sp>
      <p:sp>
        <p:nvSpPr>
          <p:cNvPr id="23556" name="Rectangle 3">
            <a:extLst>
              <a:ext uri="{FF2B5EF4-FFF2-40B4-BE49-F238E27FC236}">
                <a16:creationId xmlns="" xmlns:a16="http://schemas.microsoft.com/office/drawing/2014/main" id="{A0C35664-2365-46E9-AE3B-3EE50083BB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32338"/>
            <a:ext cx="4984750" cy="2778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488" tIns="47745" rIns="95488" bIns="47745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="" xmlns:a16="http://schemas.microsoft.com/office/drawing/2014/main" id="{17B6B1F6-7886-4DE3-AEC5-C5EDFD4DF02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9DC305FC-E3F7-4DA8-83A7-1C3815C7C421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10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5603" name="Rectangle 2">
            <a:extLst>
              <a:ext uri="{FF2B5EF4-FFF2-40B4-BE49-F238E27FC236}">
                <a16:creationId xmlns="" xmlns:a16="http://schemas.microsoft.com/office/drawing/2014/main" id="{3B2E7CC8-84B7-45E4-B70E-BB121E36B9C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01750" y="828675"/>
            <a:ext cx="4294188" cy="3222625"/>
          </a:xfrm>
          <a:ln/>
        </p:spPr>
      </p:sp>
      <p:sp>
        <p:nvSpPr>
          <p:cNvPr id="25604" name="Rectangle 3">
            <a:extLst>
              <a:ext uri="{FF2B5EF4-FFF2-40B4-BE49-F238E27FC236}">
                <a16:creationId xmlns="" xmlns:a16="http://schemas.microsoft.com/office/drawing/2014/main" id="{B1BAD26F-BCFC-4086-B0A0-A82F67D765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32338"/>
            <a:ext cx="4984750" cy="2778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488" tIns="47745" rIns="95488" bIns="47745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="" xmlns:a16="http://schemas.microsoft.com/office/drawing/2014/main" id="{4BEEB886-4547-4466-951F-D2D7A1B4B75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6D19B549-D557-4839-A7AE-910C0B3CCAA2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13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9699" name="Rectangle 2">
            <a:extLst>
              <a:ext uri="{FF2B5EF4-FFF2-40B4-BE49-F238E27FC236}">
                <a16:creationId xmlns="" xmlns:a16="http://schemas.microsoft.com/office/drawing/2014/main" id="{869E2DC7-66C5-40BD-B687-AC0BEC95171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0" y="746125"/>
            <a:ext cx="4959350" cy="3721100"/>
          </a:xfrm>
          <a:ln/>
        </p:spPr>
      </p:sp>
      <p:sp>
        <p:nvSpPr>
          <p:cNvPr id="29700" name="Rectangle 3">
            <a:extLst>
              <a:ext uri="{FF2B5EF4-FFF2-40B4-BE49-F238E27FC236}">
                <a16:creationId xmlns="" xmlns:a16="http://schemas.microsoft.com/office/drawing/2014/main" id="{BC23768D-EEB3-4576-8B9D-67492CDEB3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31863" y="5040313"/>
            <a:ext cx="2489200" cy="39989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302" tIns="45150" rIns="90302" bIns="45150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>
            <a:extLst>
              <a:ext uri="{FF2B5EF4-FFF2-40B4-BE49-F238E27FC236}">
                <a16:creationId xmlns="" xmlns:a16="http://schemas.microsoft.com/office/drawing/2014/main" id="{980A5640-7E96-4ABB-AE8E-81CFE971E7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6DD7B684-4CAB-44BF-95DB-83AA41C29257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14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1747" name="Rectangle 2">
            <a:extLst>
              <a:ext uri="{FF2B5EF4-FFF2-40B4-BE49-F238E27FC236}">
                <a16:creationId xmlns="" xmlns:a16="http://schemas.microsoft.com/office/drawing/2014/main" id="{AD5A374C-CCF3-4B38-AB76-68EF424DE3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4138" y="3228975"/>
            <a:ext cx="3089275" cy="63944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227" tIns="44813" rIns="91227" bIns="44813"/>
          <a:lstStyle/>
          <a:p>
            <a:pPr eaLnBrk="1" hangingPunct="1">
              <a:spcBef>
                <a:spcPct val="0"/>
              </a:spcBef>
            </a:pPr>
            <a:endParaRPr lang="en-US" altLang="en-US" b="1"/>
          </a:p>
          <a:p>
            <a:pPr eaLnBrk="1" hangingPunct="1">
              <a:spcBef>
                <a:spcPct val="0"/>
              </a:spcBef>
            </a:pPr>
            <a:endParaRPr lang="en-US" altLang="en-US" b="1" i="1"/>
          </a:p>
          <a:p>
            <a:pPr eaLnBrk="1" hangingPunct="1">
              <a:spcBef>
                <a:spcPct val="0"/>
              </a:spcBef>
            </a:pPr>
            <a:endParaRPr lang="en-US" altLang="en-US" b="1"/>
          </a:p>
          <a:p>
            <a:pPr eaLnBrk="1" hangingPunct="1">
              <a:spcBef>
                <a:spcPct val="0"/>
              </a:spcBef>
            </a:pPr>
            <a:endParaRPr lang="en-US" altLang="en-US" b="1"/>
          </a:p>
        </p:txBody>
      </p:sp>
      <p:sp>
        <p:nvSpPr>
          <p:cNvPr id="31748" name="Rectangle 3">
            <a:extLst>
              <a:ext uri="{FF2B5EF4-FFF2-40B4-BE49-F238E27FC236}">
                <a16:creationId xmlns="" xmlns:a16="http://schemas.microsoft.com/office/drawing/2014/main" id="{E1184F77-4510-40B6-B22B-9CBB8FA9E95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363" y="61913"/>
            <a:ext cx="3297237" cy="2473325"/>
          </a:xfrm>
          <a:ln w="12700" cap="flat">
            <a:solidFill>
              <a:schemeClr val="tx1"/>
            </a:solidFill>
          </a:ln>
        </p:spPr>
      </p:sp>
      <p:sp>
        <p:nvSpPr>
          <p:cNvPr id="31749" name="Rectangle 4">
            <a:extLst>
              <a:ext uri="{FF2B5EF4-FFF2-40B4-BE49-F238E27FC236}">
                <a16:creationId xmlns="" xmlns:a16="http://schemas.microsoft.com/office/drawing/2014/main" id="{62E813D2-2708-4848-A322-FD54112E9E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063" y="3641725"/>
            <a:ext cx="6559550" cy="59086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750" name="Line 5">
            <a:extLst>
              <a:ext uri="{FF2B5EF4-FFF2-40B4-BE49-F238E27FC236}">
                <a16:creationId xmlns="" xmlns:a16="http://schemas.microsoft.com/office/drawing/2014/main" id="{6281A72E-7E18-4393-85A3-8B66F9EB7112}"/>
              </a:ext>
            </a:extLst>
          </p:cNvPr>
          <p:cNvSpPr>
            <a:spLocks noChangeShapeType="1"/>
          </p:cNvSpPr>
          <p:nvPr/>
        </p:nvSpPr>
        <p:spPr bwMode="auto">
          <a:xfrm>
            <a:off x="3398838" y="3641725"/>
            <a:ext cx="0" cy="590867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Rectangle 6">
            <a:extLst>
              <a:ext uri="{FF2B5EF4-FFF2-40B4-BE49-F238E27FC236}">
                <a16:creationId xmlns="" xmlns:a16="http://schemas.microsoft.com/office/drawing/2014/main" id="{926F6F69-84EC-4913-AF5F-196A4D4295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2238" y="3759200"/>
            <a:ext cx="3076575" cy="5653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227" tIns="44813" rIns="91227" bIns="44813">
            <a:spAutoFit/>
          </a:bodyPr>
          <a:lstStyle>
            <a:lvl1pPr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61963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Char char="•"/>
            </a:pPr>
            <a:r>
              <a:rPr lang="en-US" altLang="en-US" b="1">
                <a:latin typeface="Arial" panose="020B0604020202020204" pitchFamily="34" charset="0"/>
              </a:rPr>
              <a:t>Problem Description 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Large, vague. . .</a:t>
            </a:r>
            <a:endParaRPr lang="en-US" altLang="en-US" b="1"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Char char="•"/>
            </a:pPr>
            <a:r>
              <a:rPr lang="en-US" altLang="en-US" b="1">
                <a:latin typeface="Arial" panose="020B0604020202020204" pitchFamily="34" charset="0"/>
              </a:rPr>
              <a:t>Problem Definition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Standard, Deviation, Timescale</a:t>
            </a:r>
            <a:endParaRPr lang="en-US" altLang="en-US" b="1">
              <a:latin typeface="Arial" panose="020B0604020202020204" pitchFamily="34" charset="0"/>
            </a:endParaRP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Seriousness, urgency, potential growth of problem</a:t>
            </a:r>
            <a:endParaRPr lang="en-US" altLang="en-US" b="1"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Char char="•"/>
            </a:pPr>
            <a:r>
              <a:rPr lang="en-US" altLang="en-US" b="1">
                <a:latin typeface="Arial" panose="020B0604020202020204" pitchFamily="34" charset="0"/>
              </a:rPr>
              <a:t>Breakdown the Problem (BTP)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PD may contain many different problems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BTP will help focus on problems, making them easier to tackle</a:t>
            </a:r>
          </a:p>
          <a:p>
            <a:pPr>
              <a:spcBef>
                <a:spcPct val="0"/>
              </a:spcBef>
              <a:buFontTx/>
              <a:buChar char="•"/>
            </a:pPr>
            <a:r>
              <a:rPr lang="en-US" altLang="en-US" b="1">
                <a:latin typeface="Arial" panose="020B0604020202020204" pitchFamily="34" charset="0"/>
              </a:rPr>
              <a:t>Locate Point of Cause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Where the problem was actually caused (as opposed to where the problem is first observed)</a:t>
            </a:r>
          </a:p>
          <a:p>
            <a:pPr>
              <a:spcBef>
                <a:spcPct val="0"/>
              </a:spcBef>
              <a:buFontTx/>
              <a:buChar char="•"/>
            </a:pPr>
            <a:r>
              <a:rPr lang="en-US" altLang="en-US" b="1">
                <a:latin typeface="Arial" panose="020B0604020202020204" pitchFamily="34" charset="0"/>
              </a:rPr>
              <a:t>Cause/Effect Investigation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Identify the direct cause of the problem</a:t>
            </a:r>
          </a:p>
          <a:p>
            <a:pPr>
              <a:spcBef>
                <a:spcPct val="0"/>
              </a:spcBef>
              <a:buFontTx/>
              <a:buChar char="•"/>
            </a:pPr>
            <a:r>
              <a:rPr lang="en-US" altLang="en-US" b="1">
                <a:latin typeface="Arial" panose="020B0604020202020204" pitchFamily="34" charset="0"/>
              </a:rPr>
              <a:t>5 Why Investigation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Identify the Root Cause of the Problem</a:t>
            </a:r>
          </a:p>
          <a:p>
            <a:pPr>
              <a:spcBef>
                <a:spcPct val="0"/>
              </a:spcBef>
              <a:buFontTx/>
              <a:buChar char="•"/>
            </a:pPr>
            <a:r>
              <a:rPr lang="en-US" altLang="en-US" b="1">
                <a:latin typeface="Arial" panose="020B0604020202020204" pitchFamily="34" charset="0"/>
              </a:rPr>
              <a:t>Band Aid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Temporary actions designed to contain the problems</a:t>
            </a:r>
          </a:p>
          <a:p>
            <a:pPr>
              <a:spcBef>
                <a:spcPct val="0"/>
              </a:spcBef>
              <a:buFontTx/>
              <a:buChar char="•"/>
            </a:pPr>
            <a:r>
              <a:rPr lang="en-US" altLang="en-US" b="1">
                <a:latin typeface="Arial" panose="020B0604020202020204" pitchFamily="34" charset="0"/>
              </a:rPr>
              <a:t>Countermeasure</a:t>
            </a:r>
            <a:endParaRPr lang="en-US" altLang="en-US">
              <a:latin typeface="Arial" panose="020B0604020202020204" pitchFamily="34" charset="0"/>
            </a:endParaRP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Actions on the root cause which prevent recurrence of the problem</a:t>
            </a:r>
          </a:p>
          <a:p>
            <a:pPr>
              <a:spcBef>
                <a:spcPct val="0"/>
              </a:spcBef>
              <a:buFontTx/>
              <a:buChar char="•"/>
            </a:pPr>
            <a:r>
              <a:rPr lang="en-US" altLang="en-US" b="1">
                <a:latin typeface="Arial" panose="020B0604020202020204" pitchFamily="34" charset="0"/>
              </a:rPr>
              <a:t>Follow Up and Check</a:t>
            </a:r>
          </a:p>
          <a:p>
            <a:pPr lvl="1">
              <a:spcBef>
                <a:spcPct val="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Schedule a check to verify effectiveness of countermeasure</a:t>
            </a:r>
          </a:p>
        </p:txBody>
      </p:sp>
      <p:sp>
        <p:nvSpPr>
          <p:cNvPr id="31752" name="Rectangle 7">
            <a:extLst>
              <a:ext uri="{FF2B5EF4-FFF2-40B4-BE49-F238E27FC236}">
                <a16:creationId xmlns="" xmlns:a16="http://schemas.microsoft.com/office/drawing/2014/main" id="{5D548F0F-56BF-444B-9563-5C4F55A6ED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00425" y="3787775"/>
            <a:ext cx="157003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227" tIns="44813" rIns="91227" bIns="44813">
            <a:spAutoFit/>
          </a:bodyPr>
          <a:lstStyle>
            <a:lvl1pPr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>
                <a:srgbClr val="00279F"/>
              </a:buClr>
              <a:buFont typeface="Monotype Sorts" pitchFamily="2" charset="2"/>
              <a:buChar char="F"/>
            </a:pPr>
            <a:r>
              <a:rPr lang="en-US" altLang="en-US" b="1">
                <a:latin typeface="Arial" panose="020B0604020202020204" pitchFamily="34" charset="0"/>
              </a:rPr>
              <a:t>What happened?</a:t>
            </a:r>
          </a:p>
        </p:txBody>
      </p:sp>
      <p:sp>
        <p:nvSpPr>
          <p:cNvPr id="31753" name="Rectangle 8">
            <a:extLst>
              <a:ext uri="{FF2B5EF4-FFF2-40B4-BE49-F238E27FC236}">
                <a16:creationId xmlns="" xmlns:a16="http://schemas.microsoft.com/office/drawing/2014/main" id="{85CB3F09-233D-4B7E-998C-89D7308275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00425" y="4294188"/>
            <a:ext cx="2513013" cy="64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227" tIns="44813" rIns="91227" bIns="44813">
            <a:spAutoFit/>
          </a:bodyPr>
          <a:lstStyle>
            <a:lvl1pPr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>
                <a:srgbClr val="00279F"/>
              </a:buClr>
              <a:buFont typeface="Monotype Sorts" pitchFamily="2" charset="2"/>
              <a:buChar char="F"/>
            </a:pPr>
            <a:r>
              <a:rPr lang="en-US" altLang="en-US" b="1">
                <a:latin typeface="Arial" panose="020B0604020202020204" pitchFamily="34" charset="0"/>
              </a:rPr>
              <a:t>When did it happen?</a:t>
            </a:r>
          </a:p>
          <a:p>
            <a:pPr>
              <a:spcBef>
                <a:spcPct val="0"/>
              </a:spcBef>
              <a:buClr>
                <a:srgbClr val="00279F"/>
              </a:buClr>
              <a:buFont typeface="Monotype Sorts" pitchFamily="2" charset="2"/>
              <a:buChar char="F"/>
            </a:pPr>
            <a:r>
              <a:rPr lang="en-US" altLang="en-US" b="1">
                <a:latin typeface="Arial" panose="020B0604020202020204" pitchFamily="34" charset="0"/>
              </a:rPr>
              <a:t>What should have happened?</a:t>
            </a:r>
          </a:p>
          <a:p>
            <a:pPr>
              <a:spcBef>
                <a:spcPct val="0"/>
              </a:spcBef>
              <a:buClr>
                <a:srgbClr val="00279F"/>
              </a:buClr>
              <a:buFont typeface="Monotype Sorts" pitchFamily="2" charset="2"/>
              <a:buChar char="F"/>
            </a:pPr>
            <a:r>
              <a:rPr lang="en-US" altLang="en-US" b="1">
                <a:latin typeface="Arial" panose="020B0604020202020204" pitchFamily="34" charset="0"/>
              </a:rPr>
              <a:t>Do you need to do anything?</a:t>
            </a:r>
          </a:p>
        </p:txBody>
      </p:sp>
      <p:sp>
        <p:nvSpPr>
          <p:cNvPr id="31754" name="Rectangle 9">
            <a:extLst>
              <a:ext uri="{FF2B5EF4-FFF2-40B4-BE49-F238E27FC236}">
                <a16:creationId xmlns="" xmlns:a16="http://schemas.microsoft.com/office/drawing/2014/main" id="{785B1EB4-6AA0-4FB0-B0B3-35D32BBF77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00425" y="5000625"/>
            <a:ext cx="185261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227" tIns="44813" rIns="91227" bIns="44813">
            <a:spAutoFit/>
          </a:bodyPr>
          <a:lstStyle>
            <a:lvl1pPr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>
                <a:srgbClr val="00279F"/>
              </a:buClr>
              <a:buFont typeface="Monotype Sorts" pitchFamily="2" charset="2"/>
              <a:buChar char="F"/>
            </a:pPr>
            <a:r>
              <a:rPr lang="en-US" altLang="en-US" b="1">
                <a:latin typeface="Arial" panose="020B0604020202020204" pitchFamily="34" charset="0"/>
              </a:rPr>
              <a:t>Simplify the problem</a:t>
            </a:r>
          </a:p>
        </p:txBody>
      </p:sp>
      <p:sp>
        <p:nvSpPr>
          <p:cNvPr id="31755" name="Rectangle 10">
            <a:extLst>
              <a:ext uri="{FF2B5EF4-FFF2-40B4-BE49-F238E27FC236}">
                <a16:creationId xmlns="" xmlns:a16="http://schemas.microsoft.com/office/drawing/2014/main" id="{64635574-44F2-4BC5-B278-9AAB280552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00425" y="5953125"/>
            <a:ext cx="189706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227" tIns="44813" rIns="91227" bIns="44813">
            <a:spAutoFit/>
          </a:bodyPr>
          <a:lstStyle>
            <a:lvl1pPr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>
                <a:srgbClr val="00279F"/>
              </a:buClr>
              <a:buFont typeface="Monotype Sorts" pitchFamily="2" charset="2"/>
              <a:buChar char="F"/>
            </a:pPr>
            <a:r>
              <a:rPr lang="en-US" altLang="en-US" b="1">
                <a:latin typeface="Arial" panose="020B0604020202020204" pitchFamily="34" charset="0"/>
              </a:rPr>
              <a:t>Where did it happen?</a:t>
            </a:r>
          </a:p>
        </p:txBody>
      </p:sp>
      <p:sp>
        <p:nvSpPr>
          <p:cNvPr id="31756" name="Rectangle 11">
            <a:extLst>
              <a:ext uri="{FF2B5EF4-FFF2-40B4-BE49-F238E27FC236}">
                <a16:creationId xmlns="" xmlns:a16="http://schemas.microsoft.com/office/drawing/2014/main" id="{7307DA64-AED2-434A-8B86-2F864456D9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81375" y="6596063"/>
            <a:ext cx="175418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227" tIns="44813" rIns="91227" bIns="44813">
            <a:spAutoFit/>
          </a:bodyPr>
          <a:lstStyle>
            <a:lvl1pPr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>
                <a:srgbClr val="00279F"/>
              </a:buClr>
              <a:buFont typeface="Monotype Sorts" pitchFamily="2" charset="2"/>
              <a:buChar char="F"/>
            </a:pPr>
            <a:r>
              <a:rPr lang="en-US" altLang="en-US" b="1">
                <a:latin typeface="Arial" panose="020B0604020202020204" pitchFamily="34" charset="0"/>
              </a:rPr>
              <a:t>How did it happen?</a:t>
            </a:r>
          </a:p>
        </p:txBody>
      </p:sp>
      <p:sp>
        <p:nvSpPr>
          <p:cNvPr id="31757" name="Rectangle 12">
            <a:extLst>
              <a:ext uri="{FF2B5EF4-FFF2-40B4-BE49-F238E27FC236}">
                <a16:creationId xmlns="" xmlns:a16="http://schemas.microsoft.com/office/drawing/2014/main" id="{74012021-EE4C-40D8-AD9B-CEF73E9129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6613" y="7189788"/>
            <a:ext cx="179705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227" tIns="44813" rIns="91227" bIns="44813">
            <a:spAutoFit/>
          </a:bodyPr>
          <a:lstStyle>
            <a:lvl1pPr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>
                <a:srgbClr val="00279F"/>
              </a:buClr>
              <a:buFont typeface="Monotype Sorts" pitchFamily="2" charset="2"/>
              <a:buChar char="F"/>
            </a:pPr>
            <a:r>
              <a:rPr lang="en-US" altLang="en-US" b="1">
                <a:latin typeface="Arial" panose="020B0604020202020204" pitchFamily="34" charset="0"/>
              </a:rPr>
              <a:t>Why  did it happen?</a:t>
            </a:r>
          </a:p>
        </p:txBody>
      </p:sp>
      <p:sp>
        <p:nvSpPr>
          <p:cNvPr id="31758" name="Rectangle 13">
            <a:extLst>
              <a:ext uri="{FF2B5EF4-FFF2-40B4-BE49-F238E27FC236}">
                <a16:creationId xmlns="" xmlns:a16="http://schemas.microsoft.com/office/drawing/2014/main" id="{567727A7-9C9C-4E06-AD21-13D40D1675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00425" y="7770813"/>
            <a:ext cx="2454275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227" tIns="44813" rIns="91227" bIns="44813">
            <a:spAutoFit/>
          </a:bodyPr>
          <a:lstStyle>
            <a:lvl1pPr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>
                <a:srgbClr val="00279F"/>
              </a:buClr>
              <a:buFont typeface="Monotype Sorts" pitchFamily="2" charset="2"/>
              <a:buChar char="F"/>
            </a:pPr>
            <a:r>
              <a:rPr lang="en-US" altLang="en-US" b="1">
                <a:latin typeface="Arial" panose="020B0604020202020204" pitchFamily="34" charset="0"/>
              </a:rPr>
              <a:t>How to contain the problem?</a:t>
            </a:r>
          </a:p>
        </p:txBody>
      </p:sp>
      <p:sp>
        <p:nvSpPr>
          <p:cNvPr id="31759" name="Rectangle 14">
            <a:extLst>
              <a:ext uri="{FF2B5EF4-FFF2-40B4-BE49-F238E27FC236}">
                <a16:creationId xmlns="" xmlns:a16="http://schemas.microsoft.com/office/drawing/2014/main" id="{D48E60CB-B6A8-46E1-A06D-C28488970B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84550" y="8269288"/>
            <a:ext cx="24511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227" tIns="44813" rIns="91227" bIns="44813">
            <a:spAutoFit/>
          </a:bodyPr>
          <a:lstStyle>
            <a:lvl1pPr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>
                <a:srgbClr val="00279F"/>
              </a:buClr>
              <a:buFont typeface="Monotype Sorts" pitchFamily="2" charset="2"/>
              <a:buChar char="F"/>
            </a:pPr>
            <a:r>
              <a:rPr lang="en-US" altLang="en-US" b="1">
                <a:latin typeface="Arial" panose="020B0604020202020204" pitchFamily="34" charset="0"/>
              </a:rPr>
              <a:t>How to remove the problem?</a:t>
            </a:r>
          </a:p>
        </p:txBody>
      </p:sp>
      <p:sp>
        <p:nvSpPr>
          <p:cNvPr id="31760" name="Rectangle 15">
            <a:extLst>
              <a:ext uri="{FF2B5EF4-FFF2-40B4-BE49-F238E27FC236}">
                <a16:creationId xmlns="" xmlns:a16="http://schemas.microsoft.com/office/drawing/2014/main" id="{BE66665D-E05B-4F77-BDB3-894D81F5D8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4075" y="8986838"/>
            <a:ext cx="2587625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227" tIns="44813" rIns="91227" bIns="44813">
            <a:spAutoFit/>
          </a:bodyPr>
          <a:lstStyle>
            <a:lvl1pPr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239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239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>
                <a:srgbClr val="00279F"/>
              </a:buClr>
              <a:buFont typeface="Monotype Sorts" pitchFamily="2" charset="2"/>
              <a:buChar char="F"/>
            </a:pPr>
            <a:r>
              <a:rPr lang="en-US" altLang="en-US" b="1">
                <a:latin typeface="Arial" panose="020B0604020202020204" pitchFamily="34" charset="0"/>
              </a:rPr>
              <a:t>Make sure the problem is gone</a:t>
            </a:r>
          </a:p>
        </p:txBody>
      </p:sp>
      <p:sp>
        <p:nvSpPr>
          <p:cNvPr id="31761" name="Rectangle 16">
            <a:extLst>
              <a:ext uri="{FF2B5EF4-FFF2-40B4-BE49-F238E27FC236}">
                <a16:creationId xmlns="" xmlns:a16="http://schemas.microsoft.com/office/drawing/2014/main" id="{4DD2562D-0AD0-4424-8300-0A4C3E6F20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975" y="2566988"/>
            <a:ext cx="6275388" cy="925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820" tIns="47910" rIns="95820" bIns="47910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/>
              <a:t>This is a reminder slide. Especially if the plant has been through a lot of changes in the problem solving sheets and methodology, it is good to remind everyone that the basic approach has not changed. </a:t>
            </a:r>
          </a:p>
          <a:p>
            <a:pPr eaLnBrk="1" hangingPunct="1"/>
            <a:r>
              <a:rPr lang="en-GB" altLang="en-US"/>
              <a:t>Don’t spend too much time on the slide but use it as a reference if questions about PPS tools and steps appear throughout the presentation. Below – more original info on PPS.</a:t>
            </a:r>
          </a:p>
          <a:p>
            <a:pPr eaLnBrk="1" hangingPunct="1"/>
            <a:endParaRPr lang="en-GB" altLang="en-US" b="1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>
            <a:extLst>
              <a:ext uri="{FF2B5EF4-FFF2-40B4-BE49-F238E27FC236}">
                <a16:creationId xmlns="" xmlns:a16="http://schemas.microsoft.com/office/drawing/2014/main" id="{D4D3DD39-8096-490D-A7CC-BE9ABD5E624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46CE33A-0FD8-4068-865F-625225A6F781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15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3795" name="Rectangle 2">
            <a:extLst>
              <a:ext uri="{FF2B5EF4-FFF2-40B4-BE49-F238E27FC236}">
                <a16:creationId xmlns="" xmlns:a16="http://schemas.microsoft.com/office/drawing/2014/main" id="{3DD2ABC3-F912-49CE-AB57-D5D1BB8996F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33796" name="Rectangle 3">
            <a:extLst>
              <a:ext uri="{FF2B5EF4-FFF2-40B4-BE49-F238E27FC236}">
                <a16:creationId xmlns="" xmlns:a16="http://schemas.microsoft.com/office/drawing/2014/main" id="{926F105F-9894-455F-B48B-6E7DED54AA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>
            <a:extLst>
              <a:ext uri="{FF2B5EF4-FFF2-40B4-BE49-F238E27FC236}">
                <a16:creationId xmlns="" xmlns:a16="http://schemas.microsoft.com/office/drawing/2014/main" id="{4D8AB592-CEB7-470F-BF91-DBBDBD42ECA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322E0987-758B-4A25-BBB8-2929D85EB8B1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16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5843" name="Rectangle 2">
            <a:extLst>
              <a:ext uri="{FF2B5EF4-FFF2-40B4-BE49-F238E27FC236}">
                <a16:creationId xmlns="" xmlns:a16="http://schemas.microsoft.com/office/drawing/2014/main" id="{6802B39B-CFB8-4080-B50D-51796EB0D7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0" y="746125"/>
            <a:ext cx="4959350" cy="3721100"/>
          </a:xfrm>
          <a:ln/>
        </p:spPr>
      </p:sp>
      <p:sp>
        <p:nvSpPr>
          <p:cNvPr id="35844" name="Rectangle 3">
            <a:extLst>
              <a:ext uri="{FF2B5EF4-FFF2-40B4-BE49-F238E27FC236}">
                <a16:creationId xmlns="" xmlns:a16="http://schemas.microsoft.com/office/drawing/2014/main" id="{27069B98-CA8C-4430-8DCF-E822D7D4A2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4875" y="4714875"/>
            <a:ext cx="4987925" cy="44656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738" tIns="45369" rIns="90738" bIns="45369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>
            <a:extLst>
              <a:ext uri="{FF2B5EF4-FFF2-40B4-BE49-F238E27FC236}">
                <a16:creationId xmlns="" xmlns:a16="http://schemas.microsoft.com/office/drawing/2014/main" id="{DAAD3A2C-D3AC-414C-8B74-234F0939A9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748EF25B-3A2B-4C6B-B3C1-9E1CE51036A0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17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7891" name="Rectangle 2">
            <a:extLst>
              <a:ext uri="{FF2B5EF4-FFF2-40B4-BE49-F238E27FC236}">
                <a16:creationId xmlns="" xmlns:a16="http://schemas.microsoft.com/office/drawing/2014/main" id="{3A72DB64-27A3-4164-8FC0-97E512E9EDF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0" y="746125"/>
            <a:ext cx="4959350" cy="3721100"/>
          </a:xfrm>
          <a:ln/>
        </p:spPr>
      </p:sp>
      <p:sp>
        <p:nvSpPr>
          <p:cNvPr id="37892" name="Rectangle 3">
            <a:extLst>
              <a:ext uri="{FF2B5EF4-FFF2-40B4-BE49-F238E27FC236}">
                <a16:creationId xmlns="" xmlns:a16="http://schemas.microsoft.com/office/drawing/2014/main" id="{D32BECF4-EE5F-4E4E-8A39-0DB56D1FEB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4875" y="4714875"/>
            <a:ext cx="4987925" cy="44656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738" tIns="45369" rIns="90738" bIns="45369"/>
          <a:lstStyle/>
          <a:p>
            <a:pPr eaLnBrk="1" hangingPunct="1"/>
            <a:r>
              <a:rPr lang="en-GB" altLang="en-US"/>
              <a:t>Workbook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="" xmlns:a16="http://schemas.microsoft.com/office/drawing/2014/main" id="{B8BCB973-0168-44A4-A4E6-AF732D1FBF0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F3DAB94-E0DF-4501-BA6F-28C24F9AAC80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19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0963" name="Rectangle 2">
            <a:extLst>
              <a:ext uri="{FF2B5EF4-FFF2-40B4-BE49-F238E27FC236}">
                <a16:creationId xmlns="" xmlns:a16="http://schemas.microsoft.com/office/drawing/2014/main" id="{FAEE990D-20C2-4E86-91E1-4EB44822B3C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40964" name="Rectangle 3">
            <a:extLst>
              <a:ext uri="{FF2B5EF4-FFF2-40B4-BE49-F238E27FC236}">
                <a16:creationId xmlns="" xmlns:a16="http://schemas.microsoft.com/office/drawing/2014/main" id="{5FDED4C6-A032-4026-85D9-E25ECF39FE5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="" xmlns:a16="http://schemas.microsoft.com/office/drawing/2014/main" id="{A215F318-4729-4180-8812-9F030D11C30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82E970B-7AF6-4DA3-8B61-910E3A627B9A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20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3011" name="Rectangle 2">
            <a:extLst>
              <a:ext uri="{FF2B5EF4-FFF2-40B4-BE49-F238E27FC236}">
                <a16:creationId xmlns="" xmlns:a16="http://schemas.microsoft.com/office/drawing/2014/main" id="{BB5ABBC2-65F2-4004-8A1E-5643603D467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43012" name="Rectangle 3">
            <a:extLst>
              <a:ext uri="{FF2B5EF4-FFF2-40B4-BE49-F238E27FC236}">
                <a16:creationId xmlns="" xmlns:a16="http://schemas.microsoft.com/office/drawing/2014/main" id="{4EA3E6A6-0CCD-4DA0-9BDC-FBA1BAE0B8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="" xmlns:a16="http://schemas.microsoft.com/office/drawing/2014/main" id="{21A275AC-ED81-42CC-BDEB-241F455F25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6C5EBC4-6DEC-4705-8D73-104EB9EB6506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21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5059" name="Rectangle 2">
            <a:extLst>
              <a:ext uri="{FF2B5EF4-FFF2-40B4-BE49-F238E27FC236}">
                <a16:creationId xmlns="" xmlns:a16="http://schemas.microsoft.com/office/drawing/2014/main" id="{2AB16424-6785-482D-B206-2DF8A323B3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1275" y="0"/>
            <a:ext cx="2946400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060" name="Rectangle 3">
            <a:extLst>
              <a:ext uri="{FF2B5EF4-FFF2-40B4-BE49-F238E27FC236}">
                <a16:creationId xmlns="" xmlns:a16="http://schemas.microsoft.com/office/drawing/2014/main" id="{128B406E-6F47-4580-B7CA-03CBF52263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1275" y="9429750"/>
            <a:ext cx="2946400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3671" tIns="46013" rIns="93671" bIns="46013" anchor="b"/>
          <a:lstStyle>
            <a:lvl1pPr defTabSz="9461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461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461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461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461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461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461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461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461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</a:pPr>
            <a:r>
              <a:rPr lang="en-US" altLang="en-US"/>
              <a:t>13</a:t>
            </a:r>
          </a:p>
        </p:txBody>
      </p:sp>
      <p:sp>
        <p:nvSpPr>
          <p:cNvPr id="45061" name="Rectangle 4">
            <a:extLst>
              <a:ext uri="{FF2B5EF4-FFF2-40B4-BE49-F238E27FC236}">
                <a16:creationId xmlns="" xmlns:a16="http://schemas.microsoft.com/office/drawing/2014/main" id="{AE743CF6-57AF-4720-9D41-8AC7A0A3F7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429750"/>
            <a:ext cx="2944813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062" name="Rectangle 5">
            <a:extLst>
              <a:ext uri="{FF2B5EF4-FFF2-40B4-BE49-F238E27FC236}">
                <a16:creationId xmlns="" xmlns:a16="http://schemas.microsoft.com/office/drawing/2014/main" id="{44DBB036-3DEB-4469-A8E0-C5D67195E0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063" name="Rectangle 6">
            <a:extLst>
              <a:ext uri="{FF2B5EF4-FFF2-40B4-BE49-F238E27FC236}">
                <a16:creationId xmlns="" xmlns:a16="http://schemas.microsoft.com/office/drawing/2014/main" id="{56215AA2-ABFA-4A43-BE20-9F5422D9E34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7100" y="752475"/>
            <a:ext cx="4943475" cy="3708400"/>
          </a:xfrm>
          <a:ln w="12700" cap="flat"/>
        </p:spPr>
      </p:sp>
      <p:sp>
        <p:nvSpPr>
          <p:cNvPr id="45064" name="Rectangle 7">
            <a:extLst>
              <a:ext uri="{FF2B5EF4-FFF2-40B4-BE49-F238E27FC236}">
                <a16:creationId xmlns="" xmlns:a16="http://schemas.microsoft.com/office/drawing/2014/main" id="{D067B448-70B9-4835-A806-87A62F7C8AC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3671" tIns="46013" rIns="93671" bIns="46013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>
            <a:extLst>
              <a:ext uri="{FF2B5EF4-FFF2-40B4-BE49-F238E27FC236}">
                <a16:creationId xmlns="" xmlns:a16="http://schemas.microsoft.com/office/drawing/2014/main" id="{8C437359-B915-492A-A837-E31197A7A3C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956E921E-E3D4-472A-920A-15ADD3188D21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22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7107" name="Rectangle 2">
            <a:extLst>
              <a:ext uri="{FF2B5EF4-FFF2-40B4-BE49-F238E27FC236}">
                <a16:creationId xmlns="" xmlns:a16="http://schemas.microsoft.com/office/drawing/2014/main" id="{76DFA25C-761C-4B73-BFCF-731E49CF315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47108" name="Rectangle 3">
            <a:extLst>
              <a:ext uri="{FF2B5EF4-FFF2-40B4-BE49-F238E27FC236}">
                <a16:creationId xmlns="" xmlns:a16="http://schemas.microsoft.com/office/drawing/2014/main" id="{B4B777BF-A720-4501-BD50-A493048DE2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="" xmlns:a16="http://schemas.microsoft.com/office/drawing/2014/main" id="{E295B813-D28E-45D5-AEA4-A5D4B11C144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9D1C44CF-7845-4469-87F2-7E46AB84CBDA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26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="" xmlns:a16="http://schemas.microsoft.com/office/drawing/2014/main" id="{88ED21F5-25E1-4855-A205-A41DBE0514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63525" y="249238"/>
            <a:ext cx="6278563" cy="4710112"/>
          </a:xfrm>
          <a:ln/>
        </p:spPr>
      </p:sp>
      <p:sp>
        <p:nvSpPr>
          <p:cNvPr id="52228" name="Rectangle 3">
            <a:extLst>
              <a:ext uri="{FF2B5EF4-FFF2-40B4-BE49-F238E27FC236}">
                <a16:creationId xmlns="" xmlns:a16="http://schemas.microsoft.com/office/drawing/2014/main" id="{949FD981-01F2-4B14-AEFA-1766440A2E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09588" y="5329238"/>
            <a:ext cx="5786437" cy="387826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30188" indent="-230188" eaLnBrk="1" hangingPunct="1">
              <a:spcBef>
                <a:spcPct val="0"/>
              </a:spcBef>
            </a:pPr>
            <a:endParaRPr lang="en-US" altLang="en-US" b="1"/>
          </a:p>
          <a:p>
            <a:pPr marL="230188" indent="-230188"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="" xmlns:a16="http://schemas.microsoft.com/office/drawing/2014/main" id="{E01B385E-9C6B-411C-BD98-CF06091AE7B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6CF9346-3F12-4BD9-8FC9-C91EAB4D9EDC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27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4275" name="Rectangle 2">
            <a:extLst>
              <a:ext uri="{FF2B5EF4-FFF2-40B4-BE49-F238E27FC236}">
                <a16:creationId xmlns="" xmlns:a16="http://schemas.microsoft.com/office/drawing/2014/main" id="{738634FC-B7BF-43D5-9DB4-8CEF3DC0BF2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54276" name="Rectangle 3">
            <a:extLst>
              <a:ext uri="{FF2B5EF4-FFF2-40B4-BE49-F238E27FC236}">
                <a16:creationId xmlns="" xmlns:a16="http://schemas.microsoft.com/office/drawing/2014/main" id="{32541918-4856-443B-9FA8-C4BDE2A1C3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>
            <a:extLst>
              <a:ext uri="{FF2B5EF4-FFF2-40B4-BE49-F238E27FC236}">
                <a16:creationId xmlns="" xmlns:a16="http://schemas.microsoft.com/office/drawing/2014/main" id="{5BC4CF6B-BCA3-4AFD-936B-464E81CA72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E51FC53F-0731-4A8B-8CE3-72B76D5C3599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28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6323" name="Rectangle 2">
            <a:extLst>
              <a:ext uri="{FF2B5EF4-FFF2-40B4-BE49-F238E27FC236}">
                <a16:creationId xmlns="" xmlns:a16="http://schemas.microsoft.com/office/drawing/2014/main" id="{F9913B65-DFAD-4FA2-BB5D-4387DAB419A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56324" name="Rectangle 3">
            <a:extLst>
              <a:ext uri="{FF2B5EF4-FFF2-40B4-BE49-F238E27FC236}">
                <a16:creationId xmlns="" xmlns:a16="http://schemas.microsoft.com/office/drawing/2014/main" id="{28435996-DCD5-4B51-AB04-B2E6FE0F96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="" xmlns:a16="http://schemas.microsoft.com/office/drawing/2014/main" id="{50997FA0-566A-41DB-AC09-4E8A88942F6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714189A2-5A60-4BD8-B61D-F7C1B0934FA6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29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8371" name="Rectangle 2">
            <a:extLst>
              <a:ext uri="{FF2B5EF4-FFF2-40B4-BE49-F238E27FC236}">
                <a16:creationId xmlns="" xmlns:a16="http://schemas.microsoft.com/office/drawing/2014/main" id="{51E0D989-A763-42B0-AD56-324D0186D92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58372" name="Rectangle 3">
            <a:extLst>
              <a:ext uri="{FF2B5EF4-FFF2-40B4-BE49-F238E27FC236}">
                <a16:creationId xmlns="" xmlns:a16="http://schemas.microsoft.com/office/drawing/2014/main" id="{65B3DAB2-F72E-4F37-9A5B-EE7B34B487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buFontTx/>
              <a:buChar char="•"/>
            </a:pPr>
            <a:endParaRPr lang="en-GB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>
            <a:extLst>
              <a:ext uri="{FF2B5EF4-FFF2-40B4-BE49-F238E27FC236}">
                <a16:creationId xmlns="" xmlns:a16="http://schemas.microsoft.com/office/drawing/2014/main" id="{4D9DE8A6-37EA-4CE2-AB41-7B1827D56EB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BE7AC17-79A4-42E3-BE4B-3E5173060D61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30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>
            <a:extLst>
              <a:ext uri="{FF2B5EF4-FFF2-40B4-BE49-F238E27FC236}">
                <a16:creationId xmlns="" xmlns:a16="http://schemas.microsoft.com/office/drawing/2014/main" id="{D9905085-DF43-47EC-88DE-227D6EFBFDD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A28F850-CA4F-407E-A199-66F3CB098B12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31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>
            <a:extLst>
              <a:ext uri="{FF2B5EF4-FFF2-40B4-BE49-F238E27FC236}">
                <a16:creationId xmlns="" xmlns:a16="http://schemas.microsoft.com/office/drawing/2014/main" id="{2D0295E3-FD7E-4EC4-9E6F-88ECA059544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EDA1E49E-DDD1-4523-88FB-72CA74A6D06A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33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65539" name="Rectangle 2050">
            <a:extLst>
              <a:ext uri="{FF2B5EF4-FFF2-40B4-BE49-F238E27FC236}">
                <a16:creationId xmlns="" xmlns:a16="http://schemas.microsoft.com/office/drawing/2014/main" id="{B743E91C-0994-46BE-BD98-E5366F1317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1275" y="0"/>
            <a:ext cx="2947988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5540" name="Rectangle 2051">
            <a:extLst>
              <a:ext uri="{FF2B5EF4-FFF2-40B4-BE49-F238E27FC236}">
                <a16:creationId xmlns="" xmlns:a16="http://schemas.microsoft.com/office/drawing/2014/main" id="{0B898CCF-187F-4CBF-B1E0-8BF5AFAE4C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588" y="9428163"/>
            <a:ext cx="2947988" cy="49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5541" name="Rectangle 2052">
            <a:extLst>
              <a:ext uri="{FF2B5EF4-FFF2-40B4-BE49-F238E27FC236}">
                <a16:creationId xmlns="" xmlns:a16="http://schemas.microsoft.com/office/drawing/2014/main" id="{4F87C171-4797-44AD-982E-1F89947533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588" y="0"/>
            <a:ext cx="2947988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5542" name="Rectangle 2053">
            <a:extLst>
              <a:ext uri="{FF2B5EF4-FFF2-40B4-BE49-F238E27FC236}">
                <a16:creationId xmlns="" xmlns:a16="http://schemas.microsoft.com/office/drawing/2014/main" id="{E07C08E2-F2E3-457A-A1C5-E0ACBC8A31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55650" y="5956300"/>
            <a:ext cx="4984750" cy="27241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4767" tIns="47384" rIns="94767" bIns="47384"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65543" name="Rectangle 2054">
            <a:extLst>
              <a:ext uri="{FF2B5EF4-FFF2-40B4-BE49-F238E27FC236}">
                <a16:creationId xmlns="" xmlns:a16="http://schemas.microsoft.com/office/drawing/2014/main" id="{05A0F518-8105-4E79-B07A-8804503E136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57188" y="419100"/>
            <a:ext cx="6157912" cy="4619625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>
            <a:extLst>
              <a:ext uri="{FF2B5EF4-FFF2-40B4-BE49-F238E27FC236}">
                <a16:creationId xmlns="" xmlns:a16="http://schemas.microsoft.com/office/drawing/2014/main" id="{714444F0-7699-4AE8-998B-4AD01195E2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7FC40E0-6130-4909-A169-E0C207982B16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34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67587" name="Rectangle 2">
            <a:extLst>
              <a:ext uri="{FF2B5EF4-FFF2-40B4-BE49-F238E27FC236}">
                <a16:creationId xmlns="" xmlns:a16="http://schemas.microsoft.com/office/drawing/2014/main" id="{F3802D49-3E9F-45D2-953D-2731A325FC4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12788"/>
            <a:ext cx="4965700" cy="3724275"/>
          </a:xfrm>
          <a:ln/>
        </p:spPr>
      </p:sp>
      <p:sp>
        <p:nvSpPr>
          <p:cNvPr id="67588" name="Rectangle 3">
            <a:extLst>
              <a:ext uri="{FF2B5EF4-FFF2-40B4-BE49-F238E27FC236}">
                <a16:creationId xmlns="" xmlns:a16="http://schemas.microsoft.com/office/drawing/2014/main" id="{232F1739-4B6E-49F1-8DD5-3D987820556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52975"/>
            <a:ext cx="4984750" cy="44370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>
            <a:extLst>
              <a:ext uri="{FF2B5EF4-FFF2-40B4-BE49-F238E27FC236}">
                <a16:creationId xmlns="" xmlns:a16="http://schemas.microsoft.com/office/drawing/2014/main" id="{D5B2A76F-855D-4A1B-B756-9B00D0BB69E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8AE1D1C7-5DE0-491E-A5FB-982E4F0F87B3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36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70659" name="Rectangle 2">
            <a:extLst>
              <a:ext uri="{FF2B5EF4-FFF2-40B4-BE49-F238E27FC236}">
                <a16:creationId xmlns="" xmlns:a16="http://schemas.microsoft.com/office/drawing/2014/main" id="{F2DCB1B7-F4AE-4755-B620-03F6A2D17CA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70660" name="Rectangle 3">
            <a:extLst>
              <a:ext uri="{FF2B5EF4-FFF2-40B4-BE49-F238E27FC236}">
                <a16:creationId xmlns="" xmlns:a16="http://schemas.microsoft.com/office/drawing/2014/main" id="{1014859A-A835-4FB7-B009-4C55292A265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>
            <a:extLst>
              <a:ext uri="{FF2B5EF4-FFF2-40B4-BE49-F238E27FC236}">
                <a16:creationId xmlns="" xmlns:a16="http://schemas.microsoft.com/office/drawing/2014/main" id="{D2046907-1843-474E-8AE8-2D95E1101D5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C5DFD71-1114-496F-A50F-A80EAF4A75DC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37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72707" name="Rectangle 2">
            <a:extLst>
              <a:ext uri="{FF2B5EF4-FFF2-40B4-BE49-F238E27FC236}">
                <a16:creationId xmlns="" xmlns:a16="http://schemas.microsoft.com/office/drawing/2014/main" id="{CEB8345A-AEFC-4C7E-B4CD-513B217F01F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72708" name="Rectangle 3">
            <a:extLst>
              <a:ext uri="{FF2B5EF4-FFF2-40B4-BE49-F238E27FC236}">
                <a16:creationId xmlns="" xmlns:a16="http://schemas.microsoft.com/office/drawing/2014/main" id="{55E44D3E-C2D9-4D9F-8BD4-187296D5FF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>
            <a:extLst>
              <a:ext uri="{FF2B5EF4-FFF2-40B4-BE49-F238E27FC236}">
                <a16:creationId xmlns="" xmlns:a16="http://schemas.microsoft.com/office/drawing/2014/main" id="{077BF8D3-11E2-4317-85FE-9EA6ACF247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4BABC56-C917-444A-863A-A6802127F731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38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74755" name="Rectangle 2">
            <a:extLst>
              <a:ext uri="{FF2B5EF4-FFF2-40B4-BE49-F238E27FC236}">
                <a16:creationId xmlns="" xmlns:a16="http://schemas.microsoft.com/office/drawing/2014/main" id="{67FB5B8A-46E2-45E1-B0BF-1D7CFFA9E9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74756" name="Rectangle 3">
            <a:extLst>
              <a:ext uri="{FF2B5EF4-FFF2-40B4-BE49-F238E27FC236}">
                <a16:creationId xmlns="" xmlns:a16="http://schemas.microsoft.com/office/drawing/2014/main" id="{6DCE3707-7204-4417-8BC6-0D75B686A6C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7">
            <a:extLst>
              <a:ext uri="{FF2B5EF4-FFF2-40B4-BE49-F238E27FC236}">
                <a16:creationId xmlns="" xmlns:a16="http://schemas.microsoft.com/office/drawing/2014/main" id="{33F101B9-058A-42A7-BD5E-2CE9CF5B8E7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D7DA426-DDBD-4BED-8A70-D493BE08D2EA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39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76803" name="Rectangle 2">
            <a:extLst>
              <a:ext uri="{FF2B5EF4-FFF2-40B4-BE49-F238E27FC236}">
                <a16:creationId xmlns="" xmlns:a16="http://schemas.microsoft.com/office/drawing/2014/main" id="{6B1E1745-34FB-4840-BF52-16D0C5DFBD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76804" name="Rectangle 3">
            <a:extLst>
              <a:ext uri="{FF2B5EF4-FFF2-40B4-BE49-F238E27FC236}">
                <a16:creationId xmlns="" xmlns:a16="http://schemas.microsoft.com/office/drawing/2014/main" id="{FACA62DE-2A05-4D78-B253-C7BC3B40F1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>
            <a:extLst>
              <a:ext uri="{FF2B5EF4-FFF2-40B4-BE49-F238E27FC236}">
                <a16:creationId xmlns="" xmlns:a16="http://schemas.microsoft.com/office/drawing/2014/main" id="{47C2C2C5-D1E9-48A2-BC44-5334EDA4D7A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71606A72-5A7F-4155-9BCF-111B35D0C6BF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40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78851" name="Rectangle 2">
            <a:extLst>
              <a:ext uri="{FF2B5EF4-FFF2-40B4-BE49-F238E27FC236}">
                <a16:creationId xmlns="" xmlns:a16="http://schemas.microsoft.com/office/drawing/2014/main" id="{4ED23E2E-A95C-4DB5-A39D-8A4F4EE22C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78852" name="Rectangle 3">
            <a:extLst>
              <a:ext uri="{FF2B5EF4-FFF2-40B4-BE49-F238E27FC236}">
                <a16:creationId xmlns="" xmlns:a16="http://schemas.microsoft.com/office/drawing/2014/main" id="{9B267508-A591-48E5-9613-5785E8615E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7">
            <a:extLst>
              <a:ext uri="{FF2B5EF4-FFF2-40B4-BE49-F238E27FC236}">
                <a16:creationId xmlns="" xmlns:a16="http://schemas.microsoft.com/office/drawing/2014/main" id="{709197F0-718D-466F-B503-C763D9419DC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E3A70894-D139-48D8-97B7-7077BC44FAA5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42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81923" name="Rectangle 2">
            <a:extLst>
              <a:ext uri="{FF2B5EF4-FFF2-40B4-BE49-F238E27FC236}">
                <a16:creationId xmlns="" xmlns:a16="http://schemas.microsoft.com/office/drawing/2014/main" id="{E875BC3D-742E-46D5-ACE9-920DF9C73F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81924" name="Rectangle 3">
            <a:extLst>
              <a:ext uri="{FF2B5EF4-FFF2-40B4-BE49-F238E27FC236}">
                <a16:creationId xmlns="" xmlns:a16="http://schemas.microsoft.com/office/drawing/2014/main" id="{2826506F-F4EE-43C5-B79E-7A5EFC87210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7">
            <a:extLst>
              <a:ext uri="{FF2B5EF4-FFF2-40B4-BE49-F238E27FC236}">
                <a16:creationId xmlns="" xmlns:a16="http://schemas.microsoft.com/office/drawing/2014/main" id="{FA1FE1AA-BCE1-4729-838B-FC7DC1B4E4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CC3C1AC-623E-4B47-855A-8FC7DEAC1BE2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43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83971" name="Rectangle 2">
            <a:extLst>
              <a:ext uri="{FF2B5EF4-FFF2-40B4-BE49-F238E27FC236}">
                <a16:creationId xmlns="" xmlns:a16="http://schemas.microsoft.com/office/drawing/2014/main" id="{075DDA8D-4477-4ADA-A89D-D0FD818DC8B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83972" name="Rectangle 3">
            <a:extLst>
              <a:ext uri="{FF2B5EF4-FFF2-40B4-BE49-F238E27FC236}">
                <a16:creationId xmlns="" xmlns:a16="http://schemas.microsoft.com/office/drawing/2014/main" id="{534C8353-73D9-4214-94E4-849DD652F2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7">
            <a:extLst>
              <a:ext uri="{FF2B5EF4-FFF2-40B4-BE49-F238E27FC236}">
                <a16:creationId xmlns="" xmlns:a16="http://schemas.microsoft.com/office/drawing/2014/main" id="{C904E385-1CAE-4882-B55C-D8F4FE14F7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9790E549-6EE4-4D48-814C-3DA50CE11AEE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44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86019" name="Rectangle 2">
            <a:extLst>
              <a:ext uri="{FF2B5EF4-FFF2-40B4-BE49-F238E27FC236}">
                <a16:creationId xmlns="" xmlns:a16="http://schemas.microsoft.com/office/drawing/2014/main" id="{66CCAE63-5824-487D-B4FA-037480B486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1275" y="0"/>
            <a:ext cx="2946400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6020" name="Rectangle 3">
            <a:extLst>
              <a:ext uri="{FF2B5EF4-FFF2-40B4-BE49-F238E27FC236}">
                <a16:creationId xmlns="" xmlns:a16="http://schemas.microsoft.com/office/drawing/2014/main" id="{69BD6956-732D-4809-B5FC-80FBC38051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1275" y="9429750"/>
            <a:ext cx="2946400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3671" tIns="46013" rIns="93671" bIns="46013" anchor="b"/>
          <a:lstStyle>
            <a:lvl1pPr defTabSz="9461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461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461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461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461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461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461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461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461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</a:pPr>
            <a:r>
              <a:rPr lang="en-US" altLang="en-US"/>
              <a:t>16</a:t>
            </a:r>
          </a:p>
        </p:txBody>
      </p:sp>
      <p:sp>
        <p:nvSpPr>
          <p:cNvPr id="86021" name="Rectangle 4">
            <a:extLst>
              <a:ext uri="{FF2B5EF4-FFF2-40B4-BE49-F238E27FC236}">
                <a16:creationId xmlns="" xmlns:a16="http://schemas.microsoft.com/office/drawing/2014/main" id="{FCBECAEA-2D65-489F-86E7-590FEA817C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429750"/>
            <a:ext cx="2944813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6022" name="Rectangle 5">
            <a:extLst>
              <a:ext uri="{FF2B5EF4-FFF2-40B4-BE49-F238E27FC236}">
                <a16:creationId xmlns="" xmlns:a16="http://schemas.microsoft.com/office/drawing/2014/main" id="{20F1F7D2-5A91-4C1B-8B2B-CB65809DAF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US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6023" name="Rectangle 6">
            <a:extLst>
              <a:ext uri="{FF2B5EF4-FFF2-40B4-BE49-F238E27FC236}">
                <a16:creationId xmlns="" xmlns:a16="http://schemas.microsoft.com/office/drawing/2014/main" id="{24DD7A57-8B4B-4A32-A8E3-E5D9504F33B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7100" y="752475"/>
            <a:ext cx="4943475" cy="3708400"/>
          </a:xfrm>
          <a:ln w="12700" cap="flat"/>
        </p:spPr>
      </p:sp>
      <p:sp>
        <p:nvSpPr>
          <p:cNvPr id="86024" name="Rectangle 7">
            <a:extLst>
              <a:ext uri="{FF2B5EF4-FFF2-40B4-BE49-F238E27FC236}">
                <a16:creationId xmlns="" xmlns:a16="http://schemas.microsoft.com/office/drawing/2014/main" id="{AB3BD17E-DC61-4231-A124-4AB2196DCE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3671" tIns="46013" rIns="93671" bIns="46013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7">
            <a:extLst>
              <a:ext uri="{FF2B5EF4-FFF2-40B4-BE49-F238E27FC236}">
                <a16:creationId xmlns="" xmlns:a16="http://schemas.microsoft.com/office/drawing/2014/main" id="{D14DB1C3-18F9-48FF-9BC3-9E2DD4280D8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A1893D1-CC96-4341-A20D-BA474BC39CBD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45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88067" name="Rectangle 2">
            <a:extLst>
              <a:ext uri="{FF2B5EF4-FFF2-40B4-BE49-F238E27FC236}">
                <a16:creationId xmlns="" xmlns:a16="http://schemas.microsoft.com/office/drawing/2014/main" id="{43E404C0-4155-4B5F-9556-EFD2504F83F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88068" name="Rectangle 3">
            <a:extLst>
              <a:ext uri="{FF2B5EF4-FFF2-40B4-BE49-F238E27FC236}">
                <a16:creationId xmlns="" xmlns:a16="http://schemas.microsoft.com/office/drawing/2014/main" id="{B1FE03DA-B067-4C72-9641-DCC92BD2D9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>
            <a:extLst>
              <a:ext uri="{FF2B5EF4-FFF2-40B4-BE49-F238E27FC236}">
                <a16:creationId xmlns="" xmlns:a16="http://schemas.microsoft.com/office/drawing/2014/main" id="{BF1B9FAE-00A2-4CF4-8D86-8A403627D6B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E9494C70-0D16-4481-A8BD-7D62466C2847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46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90115" name="Rectangle 2">
            <a:extLst>
              <a:ext uri="{FF2B5EF4-FFF2-40B4-BE49-F238E27FC236}">
                <a16:creationId xmlns="" xmlns:a16="http://schemas.microsoft.com/office/drawing/2014/main" id="{876675FE-A192-4BBD-8F51-4ADBDC0F6F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90116" name="Rectangle 3">
            <a:extLst>
              <a:ext uri="{FF2B5EF4-FFF2-40B4-BE49-F238E27FC236}">
                <a16:creationId xmlns="" xmlns:a16="http://schemas.microsoft.com/office/drawing/2014/main" id="{C5056CE8-1D87-4C45-AF3F-3E92B2DBA5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7">
            <a:extLst>
              <a:ext uri="{FF2B5EF4-FFF2-40B4-BE49-F238E27FC236}">
                <a16:creationId xmlns="" xmlns:a16="http://schemas.microsoft.com/office/drawing/2014/main" id="{301A4513-3A87-44B1-9AAD-7ECE1D6A2B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8FE4F496-155B-4EB0-909E-244C1D9129AC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47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92163" name="Rectangle 2">
            <a:extLst>
              <a:ext uri="{FF2B5EF4-FFF2-40B4-BE49-F238E27FC236}">
                <a16:creationId xmlns="" xmlns:a16="http://schemas.microsoft.com/office/drawing/2014/main" id="{C4B2717D-A188-4B3C-95BD-2B0D60417CA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35025" y="688975"/>
            <a:ext cx="5030788" cy="3775075"/>
          </a:xfrm>
          <a:ln/>
        </p:spPr>
      </p:sp>
      <p:sp>
        <p:nvSpPr>
          <p:cNvPr id="92164" name="Rectangle 3">
            <a:extLst>
              <a:ext uri="{FF2B5EF4-FFF2-40B4-BE49-F238E27FC236}">
                <a16:creationId xmlns="" xmlns:a16="http://schemas.microsoft.com/office/drawing/2014/main" id="{95B2ED10-2DA5-483F-8C10-11A3DCD0D2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buFontTx/>
              <a:buChar char="•"/>
            </a:pPr>
            <a:r>
              <a:rPr lang="en-GB" altLang="en-US"/>
              <a:t>Gather and discuss examples of each bullet point.</a:t>
            </a:r>
          </a:p>
          <a:p>
            <a:pPr eaLnBrk="1" hangingPunct="1">
              <a:buFontTx/>
              <a:buChar char="•"/>
            </a:pPr>
            <a:r>
              <a:rPr lang="en-GB" altLang="en-US"/>
              <a:t>Emphasise the 100 year fix example:  ie. Power point and plug with three pins - you can’t use other types of plugs</a:t>
            </a: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7">
            <a:extLst>
              <a:ext uri="{FF2B5EF4-FFF2-40B4-BE49-F238E27FC236}">
                <a16:creationId xmlns="" xmlns:a16="http://schemas.microsoft.com/office/drawing/2014/main" id="{2605FE1C-E608-4CA1-AA14-E85B5382DDC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3F451805-80B1-43C8-8040-43CA804D9254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48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94211" name="Rectangle 2">
            <a:extLst>
              <a:ext uri="{FF2B5EF4-FFF2-40B4-BE49-F238E27FC236}">
                <a16:creationId xmlns="" xmlns:a16="http://schemas.microsoft.com/office/drawing/2014/main" id="{B1D6CB19-F898-4E98-AA69-BDF857F2368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94212" name="Rectangle 3">
            <a:extLst>
              <a:ext uri="{FF2B5EF4-FFF2-40B4-BE49-F238E27FC236}">
                <a16:creationId xmlns="" xmlns:a16="http://schemas.microsoft.com/office/drawing/2014/main" id="{E23D3210-B9C3-4C28-88E0-BEEBEAC952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>
            <a:extLst>
              <a:ext uri="{FF2B5EF4-FFF2-40B4-BE49-F238E27FC236}">
                <a16:creationId xmlns="" xmlns:a16="http://schemas.microsoft.com/office/drawing/2014/main" id="{58CD6818-2544-4A82-B6FC-B23726F7F7F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8C1157D3-4BD5-415A-BD87-CA1956D9D275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49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96259" name="Rectangle 2">
            <a:extLst>
              <a:ext uri="{FF2B5EF4-FFF2-40B4-BE49-F238E27FC236}">
                <a16:creationId xmlns="" xmlns:a16="http://schemas.microsoft.com/office/drawing/2014/main" id="{824128FE-1082-4B0C-A477-6F7575252FF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96260" name="Rectangle 3">
            <a:extLst>
              <a:ext uri="{FF2B5EF4-FFF2-40B4-BE49-F238E27FC236}">
                <a16:creationId xmlns="" xmlns:a16="http://schemas.microsoft.com/office/drawing/2014/main" id="{E4022FBB-2C5E-4C03-93FE-21D2DF1C7F9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1038" y="4714875"/>
            <a:ext cx="543560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7">
            <a:extLst>
              <a:ext uri="{FF2B5EF4-FFF2-40B4-BE49-F238E27FC236}">
                <a16:creationId xmlns="" xmlns:a16="http://schemas.microsoft.com/office/drawing/2014/main" id="{8969399E-3D4E-4620-B28B-BCCC6F8535B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C9CC435-37B2-4A1E-A377-34A0355523A0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50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98307" name="Rectangle 2">
            <a:extLst>
              <a:ext uri="{FF2B5EF4-FFF2-40B4-BE49-F238E27FC236}">
                <a16:creationId xmlns="" xmlns:a16="http://schemas.microsoft.com/office/drawing/2014/main" id="{A17CEBF0-A6BC-4689-83D6-D16C0FF33C9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98308" name="Rectangle 3">
            <a:extLst>
              <a:ext uri="{FF2B5EF4-FFF2-40B4-BE49-F238E27FC236}">
                <a16:creationId xmlns="" xmlns:a16="http://schemas.microsoft.com/office/drawing/2014/main" id="{0EB59C41-151E-4FE8-97D6-521DB493643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7">
            <a:extLst>
              <a:ext uri="{FF2B5EF4-FFF2-40B4-BE49-F238E27FC236}">
                <a16:creationId xmlns="" xmlns:a16="http://schemas.microsoft.com/office/drawing/2014/main" id="{3794878A-FBDE-49AC-B87B-24E3D94457E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301208FB-FBB9-41C7-B1AC-4353A0DDE08B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52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01379" name="Rectangle 2">
            <a:extLst>
              <a:ext uri="{FF2B5EF4-FFF2-40B4-BE49-F238E27FC236}">
                <a16:creationId xmlns="" xmlns:a16="http://schemas.microsoft.com/office/drawing/2014/main" id="{DADCC128-1C3D-40CA-992A-3163B92546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101380" name="Rectangle 3">
            <a:extLst>
              <a:ext uri="{FF2B5EF4-FFF2-40B4-BE49-F238E27FC236}">
                <a16:creationId xmlns="" xmlns:a16="http://schemas.microsoft.com/office/drawing/2014/main" id="{2139F13F-E5CA-4421-A8FD-9C2CACE173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7">
            <a:extLst>
              <a:ext uri="{FF2B5EF4-FFF2-40B4-BE49-F238E27FC236}">
                <a16:creationId xmlns="" xmlns:a16="http://schemas.microsoft.com/office/drawing/2014/main" id="{94822B6A-A3D8-4584-A076-8A655F20D3C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5B2D8B2-5F13-40F1-A18A-433C82562B5B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53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03427" name="Rectangle 2">
            <a:extLst>
              <a:ext uri="{FF2B5EF4-FFF2-40B4-BE49-F238E27FC236}">
                <a16:creationId xmlns="" xmlns:a16="http://schemas.microsoft.com/office/drawing/2014/main" id="{825F2C88-2162-483B-8266-2DE84FC98CE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103428" name="Rectangle 3">
            <a:extLst>
              <a:ext uri="{FF2B5EF4-FFF2-40B4-BE49-F238E27FC236}">
                <a16:creationId xmlns="" xmlns:a16="http://schemas.microsoft.com/office/drawing/2014/main" id="{FA794975-BC1D-4187-A742-EBBAB9A6C45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7">
            <a:extLst>
              <a:ext uri="{FF2B5EF4-FFF2-40B4-BE49-F238E27FC236}">
                <a16:creationId xmlns="" xmlns:a16="http://schemas.microsoft.com/office/drawing/2014/main" id="{360DAFFB-1AD7-419D-B280-C2CBB372D1D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B0DC6C4-2629-494C-A7EC-5FEF50058C89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55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06499" name="Rectangle 2">
            <a:extLst>
              <a:ext uri="{FF2B5EF4-FFF2-40B4-BE49-F238E27FC236}">
                <a16:creationId xmlns="" xmlns:a16="http://schemas.microsoft.com/office/drawing/2014/main" id="{66F99244-B341-413C-92D1-E39644F97FD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5988" y="712788"/>
            <a:ext cx="4962525" cy="3722687"/>
          </a:xfrm>
          <a:ln/>
        </p:spPr>
      </p:sp>
      <p:sp>
        <p:nvSpPr>
          <p:cNvPr id="106500" name="Rectangle 3">
            <a:extLst>
              <a:ext uri="{FF2B5EF4-FFF2-40B4-BE49-F238E27FC236}">
                <a16:creationId xmlns="" xmlns:a16="http://schemas.microsoft.com/office/drawing/2014/main" id="{0717C194-77B0-40D1-848B-4ADB95CE87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52975"/>
            <a:ext cx="4984750" cy="44354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545" tIns="45272" rIns="90545" bIns="45272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7">
            <a:extLst>
              <a:ext uri="{FF2B5EF4-FFF2-40B4-BE49-F238E27FC236}">
                <a16:creationId xmlns="" xmlns:a16="http://schemas.microsoft.com/office/drawing/2014/main" id="{BFF0496E-5595-43C0-A9D3-F32CFE1F88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7B5F63BA-A0BF-4258-8191-3073F0E647E5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56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08547" name="Rectangle 2">
            <a:extLst>
              <a:ext uri="{FF2B5EF4-FFF2-40B4-BE49-F238E27FC236}">
                <a16:creationId xmlns="" xmlns:a16="http://schemas.microsoft.com/office/drawing/2014/main" id="{B3549410-E4C5-4497-9A38-FA00E6C2F45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08548" name="Rectangle 3">
            <a:extLst>
              <a:ext uri="{FF2B5EF4-FFF2-40B4-BE49-F238E27FC236}">
                <a16:creationId xmlns="" xmlns:a16="http://schemas.microsoft.com/office/drawing/2014/main" id="{C758979B-C523-4418-8B91-53160A55CFF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1038" y="4714875"/>
            <a:ext cx="543560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7">
            <a:extLst>
              <a:ext uri="{FF2B5EF4-FFF2-40B4-BE49-F238E27FC236}">
                <a16:creationId xmlns="" xmlns:a16="http://schemas.microsoft.com/office/drawing/2014/main" id="{6241BB80-C12B-4100-A3FA-3158A9CD8A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6218D1CA-D617-413B-AF27-1D0276839756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57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10595" name="Rectangle 2">
            <a:extLst>
              <a:ext uri="{FF2B5EF4-FFF2-40B4-BE49-F238E27FC236}">
                <a16:creationId xmlns="" xmlns:a16="http://schemas.microsoft.com/office/drawing/2014/main" id="{6BC688A2-6C0A-4379-83C9-FDE81195DB2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10596" name="Rectangle 3">
            <a:extLst>
              <a:ext uri="{FF2B5EF4-FFF2-40B4-BE49-F238E27FC236}">
                <a16:creationId xmlns="" xmlns:a16="http://schemas.microsoft.com/office/drawing/2014/main" id="{5FCE35F6-5C02-4C95-8BF2-02E645210F9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1038" y="4714875"/>
            <a:ext cx="543560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7">
            <a:extLst>
              <a:ext uri="{FF2B5EF4-FFF2-40B4-BE49-F238E27FC236}">
                <a16:creationId xmlns="" xmlns:a16="http://schemas.microsoft.com/office/drawing/2014/main" id="{38029841-D676-4A5A-9D2E-481FB1B354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9BB4EC5-0EB6-4F3D-80A7-442C0F833A59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58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12643" name="Rectangle 2">
            <a:extLst>
              <a:ext uri="{FF2B5EF4-FFF2-40B4-BE49-F238E27FC236}">
                <a16:creationId xmlns="" xmlns:a16="http://schemas.microsoft.com/office/drawing/2014/main" id="{01F51D4D-C8E9-41D2-AA11-5155581DA73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12644" name="Rectangle 3">
            <a:extLst>
              <a:ext uri="{FF2B5EF4-FFF2-40B4-BE49-F238E27FC236}">
                <a16:creationId xmlns="" xmlns:a16="http://schemas.microsoft.com/office/drawing/2014/main" id="{93C3C804-210D-449B-AF26-9CF03877B4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1038" y="4714875"/>
            <a:ext cx="5435600" cy="44672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7">
            <a:extLst>
              <a:ext uri="{FF2B5EF4-FFF2-40B4-BE49-F238E27FC236}">
                <a16:creationId xmlns="" xmlns:a16="http://schemas.microsoft.com/office/drawing/2014/main" id="{284EFB49-EBBD-408A-94D7-1B812DB3DC0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785E7BE5-030F-4327-9FFB-CA92F01460C3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59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14691" name="Rectangle 1026">
            <a:extLst>
              <a:ext uri="{FF2B5EF4-FFF2-40B4-BE49-F238E27FC236}">
                <a16:creationId xmlns="" xmlns:a16="http://schemas.microsoft.com/office/drawing/2014/main" id="{0EB135F6-7E06-4C76-9BC2-C9058FAB6E3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114692" name="Rectangle 1027">
            <a:extLst>
              <a:ext uri="{FF2B5EF4-FFF2-40B4-BE49-F238E27FC236}">
                <a16:creationId xmlns="" xmlns:a16="http://schemas.microsoft.com/office/drawing/2014/main" id="{EEC9E41C-0E1D-4866-8A24-03EA9B5195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7">
            <a:extLst>
              <a:ext uri="{FF2B5EF4-FFF2-40B4-BE49-F238E27FC236}">
                <a16:creationId xmlns="" xmlns:a16="http://schemas.microsoft.com/office/drawing/2014/main" id="{8E644B21-9E54-4C0B-9654-63CC286B5D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98C70734-F8AB-4A50-B3C3-98EDCB53C1CD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60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22883" name="Rectangle 2">
            <a:extLst>
              <a:ext uri="{FF2B5EF4-FFF2-40B4-BE49-F238E27FC236}">
                <a16:creationId xmlns="" xmlns:a16="http://schemas.microsoft.com/office/drawing/2014/main" id="{1F906783-7270-47F0-A47F-ADA843C46DE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2338" y="746125"/>
            <a:ext cx="4960937" cy="3721100"/>
          </a:xfrm>
          <a:ln/>
        </p:spPr>
      </p:sp>
      <p:sp>
        <p:nvSpPr>
          <p:cNvPr id="122884" name="Rectangle 3">
            <a:extLst>
              <a:ext uri="{FF2B5EF4-FFF2-40B4-BE49-F238E27FC236}">
                <a16:creationId xmlns="" xmlns:a16="http://schemas.microsoft.com/office/drawing/2014/main" id="{4C9E3A73-5A7E-4830-8719-D06DCC41BE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187" tIns="45594" rIns="91187" bIns="45594"/>
          <a:lstStyle/>
          <a:p>
            <a:pPr eaLnBrk="1" hangingPunct="1"/>
            <a:r>
              <a:rPr lang="en-GB" altLang="en-US" sz="1000">
                <a:latin typeface="Arial" panose="020B0604020202020204" pitchFamily="34" charset="0"/>
              </a:rPr>
              <a:t>The leadership challenge is to move from a position where we spend 60% of our time fire fighting to a position where 60% of our time is focussed on systematic continuous improvement. </a:t>
            </a:r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7">
            <a:extLst>
              <a:ext uri="{FF2B5EF4-FFF2-40B4-BE49-F238E27FC236}">
                <a16:creationId xmlns="" xmlns:a16="http://schemas.microsoft.com/office/drawing/2014/main" id="{ECD13FF8-26DA-483F-8682-C607F9B12B5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7C25660-E4DD-4483-8E8C-CB64BF33941E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61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16739" name="Rectangle 2">
            <a:extLst>
              <a:ext uri="{FF2B5EF4-FFF2-40B4-BE49-F238E27FC236}">
                <a16:creationId xmlns="" xmlns:a16="http://schemas.microsoft.com/office/drawing/2014/main" id="{F3FC7CC5-52D8-4947-84A1-7557524669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68363" y="708025"/>
            <a:ext cx="5029200" cy="3773488"/>
          </a:xfrm>
          <a:ln/>
        </p:spPr>
      </p:sp>
      <p:sp>
        <p:nvSpPr>
          <p:cNvPr id="116740" name="Rectangle 3">
            <a:extLst>
              <a:ext uri="{FF2B5EF4-FFF2-40B4-BE49-F238E27FC236}">
                <a16:creationId xmlns="" xmlns:a16="http://schemas.microsoft.com/office/drawing/2014/main" id="{A7DEE8C3-B97D-4CB4-9C71-17F7770AA33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1700" y="4716463"/>
            <a:ext cx="4964113" cy="44799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7">
            <a:extLst>
              <a:ext uri="{FF2B5EF4-FFF2-40B4-BE49-F238E27FC236}">
                <a16:creationId xmlns="" xmlns:a16="http://schemas.microsoft.com/office/drawing/2014/main" id="{EE6C1092-13B7-484D-A364-B372FAD67DA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defTabSz="917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defTabSz="9175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9DB532A-3AD0-4183-B05F-10EF5C4041DD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63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19811" name="Rectangle 2">
            <a:extLst>
              <a:ext uri="{FF2B5EF4-FFF2-40B4-BE49-F238E27FC236}">
                <a16:creationId xmlns="" xmlns:a16="http://schemas.microsoft.com/office/drawing/2014/main" id="{B01474E4-E420-4E88-AE12-5B8C3E8E97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6625" y="762000"/>
            <a:ext cx="4930775" cy="3698875"/>
          </a:xfrm>
          <a:ln/>
        </p:spPr>
      </p:sp>
      <p:sp>
        <p:nvSpPr>
          <p:cNvPr id="119812" name="Rectangle 3">
            <a:extLst>
              <a:ext uri="{FF2B5EF4-FFF2-40B4-BE49-F238E27FC236}">
                <a16:creationId xmlns="" xmlns:a16="http://schemas.microsoft.com/office/drawing/2014/main" id="{118B128B-92DC-49A2-9406-F6935AD6A6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4875" y="4716463"/>
            <a:ext cx="4987925" cy="44592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BE1E38-6E5E-4877-BAA6-CDC8C4DB460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3692140"/>
      </p:ext>
    </p:extLst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98E6CA-F8D6-4656-9625-B0ED1A1F650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9131550"/>
      </p:ext>
    </p:extLst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696134-C882-488F-B30A-D07E40F4F4E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60460155"/>
      </p:ext>
    </p:extLst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CF4D187-5C3A-4FF3-A937-CE89D942691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2237627"/>
      </p:ext>
    </p:extLst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61D747-73B3-4FC4-9206-7951F8D3EA6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93616862"/>
      </p:ext>
    </p:extLst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5CED8E-29F6-4C88-8B7D-8925E631843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8488530"/>
      </p:ext>
    </p:extLst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1BBE2B-9D07-45EB-89E4-330EC8AFB25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6688459"/>
      </p:ext>
    </p:extLst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7FB60E-9F4B-445E-8EC1-4DFFAE626B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9137796"/>
      </p:ext>
    </p:extLst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7098E4-08EB-44F6-B066-11B57815FAF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1055077"/>
      </p:ext>
    </p:extLst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399929-8695-40DF-BFB6-0785A03DFC4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8218545"/>
      </p:ext>
    </p:extLst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2FC62A-6994-48DC-A22C-60F9B0DE85E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6145488"/>
      </p:ext>
    </p:extLst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638" y="298450"/>
            <a:ext cx="7618412" cy="3508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19100" y="1308100"/>
            <a:ext cx="8313738" cy="488315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>
            <a:extLst>
              <a:ext uri="{FF2B5EF4-FFF2-40B4-BE49-F238E27FC236}">
                <a16:creationId xmlns="" xmlns:a16="http://schemas.microsoft.com/office/drawing/2014/main" id="{7B1484F4-F948-412F-8D4D-F367665C908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="" xmlns:a16="http://schemas.microsoft.com/office/drawing/2014/main" id="{53E249D0-513A-4622-9005-6ABC470408E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="" xmlns:a16="http://schemas.microsoft.com/office/drawing/2014/main" id="{6A4C825C-58FE-42D1-8B75-62C3F607DA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2BC4A52-1D72-4A2E-B59D-234DC4627C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4917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B69EB4D-3522-44E2-ACAD-A2B8464E3BB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56433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5" r:id="rId12"/>
  </p:sldLayoutIdLst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 advAuto="0"/>
    </p:bldLst>
  </p:timing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4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tags" Target="../tags/tag9.xml"/><Relationship Id="rId20" Type="http://schemas.openxmlformats.org/officeDocument/2006/relationships/audio" Target="../media/audio1.wav"/><Relationship Id="rId21" Type="http://schemas.openxmlformats.org/officeDocument/2006/relationships/image" Target="../media/image5.wmf"/><Relationship Id="rId10" Type="http://schemas.openxmlformats.org/officeDocument/2006/relationships/tags" Target="../tags/tag10.xml"/><Relationship Id="rId11" Type="http://schemas.openxmlformats.org/officeDocument/2006/relationships/tags" Target="../tags/tag11.xml"/><Relationship Id="rId12" Type="http://schemas.openxmlformats.org/officeDocument/2006/relationships/tags" Target="../tags/tag12.xml"/><Relationship Id="rId13" Type="http://schemas.openxmlformats.org/officeDocument/2006/relationships/tags" Target="../tags/tag13.xml"/><Relationship Id="rId14" Type="http://schemas.openxmlformats.org/officeDocument/2006/relationships/tags" Target="../tags/tag14.xml"/><Relationship Id="rId15" Type="http://schemas.openxmlformats.org/officeDocument/2006/relationships/tags" Target="../tags/tag15.xml"/><Relationship Id="rId16" Type="http://schemas.openxmlformats.org/officeDocument/2006/relationships/tags" Target="../tags/tag16.xml"/><Relationship Id="rId17" Type="http://schemas.openxmlformats.org/officeDocument/2006/relationships/tags" Target="../tags/tag17.xml"/><Relationship Id="rId18" Type="http://schemas.openxmlformats.org/officeDocument/2006/relationships/slideLayout" Target="../slideLayouts/slideLayout6.xml"/><Relationship Id="rId19" Type="http://schemas.openxmlformats.org/officeDocument/2006/relationships/notesSlide" Target="../notesSlides/notesSlide10.xml"/><Relationship Id="rId1" Type="http://schemas.openxmlformats.org/officeDocument/2006/relationships/tags" Target="../tags/tag1.xml"/><Relationship Id="rId2" Type="http://schemas.openxmlformats.org/officeDocument/2006/relationships/tags" Target="../tags/tag2.xml"/><Relationship Id="rId3" Type="http://schemas.openxmlformats.org/officeDocument/2006/relationships/tags" Target="../tags/tag3.xml"/><Relationship Id="rId4" Type="http://schemas.openxmlformats.org/officeDocument/2006/relationships/tags" Target="../tags/tag4.xml"/><Relationship Id="rId5" Type="http://schemas.openxmlformats.org/officeDocument/2006/relationships/tags" Target="../tags/tag5.xml"/><Relationship Id="rId6" Type="http://schemas.openxmlformats.org/officeDocument/2006/relationships/tags" Target="../tags/tag6.xml"/><Relationship Id="rId7" Type="http://schemas.openxmlformats.org/officeDocument/2006/relationships/tags" Target="../tags/tag7.xml"/><Relationship Id="rId8" Type="http://schemas.openxmlformats.org/officeDocument/2006/relationships/tags" Target="../tags/tag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4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8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9.wmf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4" Type="http://schemas.openxmlformats.org/officeDocument/2006/relationships/image" Target="../media/image11.emf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8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9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0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4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6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8.xml"/><Relationship Id="rId3" Type="http://schemas.openxmlformats.org/officeDocument/2006/relationships/image" Target="../media/image12.wmf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9.xml"/><Relationship Id="rId3" Type="http://schemas.openxmlformats.org/officeDocument/2006/relationships/image" Target="../media/image13.jpeg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0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1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wmf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3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4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4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5.xml"/><Relationship Id="rId3" Type="http://schemas.openxmlformats.org/officeDocument/2006/relationships/image" Target="../media/image15.jpeg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6.xml"/><Relationship Id="rId3" Type="http://schemas.openxmlformats.org/officeDocument/2006/relationships/image" Target="../media/image16.emf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8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9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png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50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050">
            <a:extLst>
              <a:ext uri="{FF2B5EF4-FFF2-40B4-BE49-F238E27FC236}">
                <a16:creationId xmlns="" xmlns:a16="http://schemas.microsoft.com/office/drawing/2014/main" id="{4EF79FF8-8E5E-4937-B7A5-B0FB762C3B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7088" y="1196975"/>
            <a:ext cx="7888287" cy="1325563"/>
          </a:xfrm>
        </p:spPr>
        <p:txBody>
          <a:bodyPr/>
          <a:lstStyle/>
          <a:p>
            <a:pPr eaLnBrk="1" hangingPunct="1"/>
            <a:r>
              <a:rPr lang="en-GB" altLang="en-US" sz="3000"/>
              <a:t>Practical Problem Solving</a:t>
            </a:r>
          </a:p>
        </p:txBody>
      </p:sp>
    </p:spTree>
  </p:cSld>
  <p:clrMapOvr>
    <a:masterClrMapping/>
  </p:clrMapOvr>
  <p:transition xmlns:p14="http://schemas.microsoft.com/office/powerpoint/2010/main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026">
            <a:extLst>
              <a:ext uri="{FF2B5EF4-FFF2-40B4-BE49-F238E27FC236}">
                <a16:creationId xmlns="" xmlns:a16="http://schemas.microsoft.com/office/drawing/2014/main" id="{BBCAC848-C54C-46FA-A2F0-3F1B5893B6A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71550" y="692150"/>
            <a:ext cx="7772400" cy="4392613"/>
          </a:xfrm>
        </p:spPr>
        <p:txBody>
          <a:bodyPr/>
          <a:lstStyle/>
          <a:p>
            <a:pPr marL="358775" indent="-358775" algn="ctr" defTabSz="957263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1800" b="1" dirty="0">
                <a:solidFill>
                  <a:schemeClr val="accent6"/>
                </a:solidFill>
              </a:rPr>
              <a:t>AIM</a:t>
            </a:r>
            <a:r>
              <a:rPr lang="en-GB" altLang="en-US" sz="1800" b="1" dirty="0">
                <a:solidFill>
                  <a:schemeClr val="accent1"/>
                </a:solidFill>
              </a:rPr>
              <a:t/>
            </a:r>
            <a:br>
              <a:rPr lang="en-GB" altLang="en-US" sz="1800" b="1" dirty="0">
                <a:solidFill>
                  <a:schemeClr val="accent1"/>
                </a:solidFill>
              </a:rPr>
            </a:br>
            <a:endParaRPr lang="en-GB" altLang="en-US" sz="1300" b="1" dirty="0">
              <a:solidFill>
                <a:schemeClr val="accent1"/>
              </a:solidFill>
            </a:endParaRPr>
          </a:p>
          <a:p>
            <a:pPr marL="358775" indent="-358775" defTabSz="957263" eaLnBrk="1" hangingPunct="1">
              <a:lnSpc>
                <a:spcPct val="90000"/>
              </a:lnSpc>
              <a:defRPr/>
            </a:pPr>
            <a:r>
              <a:rPr lang="en-GB" altLang="en-US" sz="1700" dirty="0"/>
              <a:t>To prepare the learners with a structured and practical process of identifying issues and investigating failures </a:t>
            </a:r>
          </a:p>
          <a:p>
            <a:pPr marL="358775" indent="-358775" defTabSz="957263" eaLnBrk="1" hangingPunct="1">
              <a:lnSpc>
                <a:spcPct val="90000"/>
              </a:lnSpc>
              <a:defRPr/>
            </a:pPr>
            <a:r>
              <a:rPr lang="en-GB" altLang="en-US" sz="1700" dirty="0"/>
              <a:t>Enable the delivery of robust corrective actions to eliminate the likelihood of future re-occurrence </a:t>
            </a:r>
          </a:p>
          <a:p>
            <a:pPr marL="358775" indent="-358775" defTabSz="957263" eaLnBrk="1" hangingPunct="1">
              <a:lnSpc>
                <a:spcPct val="90000"/>
              </a:lnSpc>
              <a:defRPr/>
            </a:pPr>
            <a:r>
              <a:rPr lang="en-GB" altLang="en-US" sz="1700" dirty="0"/>
              <a:t>To provide a consistent standard of effective problem.</a:t>
            </a:r>
          </a:p>
          <a:p>
            <a:pPr marL="358775" indent="-358775" defTabSz="957263" eaLnBrk="1" hangingPunct="1">
              <a:lnSpc>
                <a:spcPct val="90000"/>
              </a:lnSpc>
              <a:defRPr/>
            </a:pPr>
            <a:endParaRPr lang="en-GB" altLang="en-US" sz="1700" dirty="0"/>
          </a:p>
          <a:p>
            <a:pPr marL="358775" indent="-358775" algn="ctr" defTabSz="957263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1800" b="1" dirty="0">
                <a:solidFill>
                  <a:schemeClr val="accent6"/>
                </a:solidFill>
                <a:cs typeface="Times New Roman" pitchFamily="18" charset="0"/>
              </a:rPr>
              <a:t>BENEFITS</a:t>
            </a:r>
          </a:p>
          <a:p>
            <a:pPr marL="358775" indent="-358775" algn="ctr" defTabSz="957263" eaLnBrk="1" hangingPunct="1">
              <a:lnSpc>
                <a:spcPct val="90000"/>
              </a:lnSpc>
              <a:buFontTx/>
              <a:buNone/>
              <a:defRPr/>
            </a:pPr>
            <a:endParaRPr lang="en-GB" altLang="en-US" sz="900" b="1" dirty="0">
              <a:solidFill>
                <a:schemeClr val="accent1"/>
              </a:solidFill>
              <a:cs typeface="Times New Roman" pitchFamily="18" charset="0"/>
            </a:endParaRPr>
          </a:p>
          <a:p>
            <a:pPr marL="358775" indent="-358775" defTabSz="957263" eaLnBrk="1" hangingPunct="1">
              <a:lnSpc>
                <a:spcPct val="90000"/>
              </a:lnSpc>
              <a:defRPr/>
            </a:pPr>
            <a:r>
              <a:rPr lang="en-GB" altLang="en-US" sz="1700" dirty="0">
                <a:cs typeface="Times New Roman" pitchFamily="18" charset="0"/>
              </a:rPr>
              <a:t>Quicker, more rigorous solving of problems</a:t>
            </a:r>
          </a:p>
          <a:p>
            <a:pPr marL="358775" indent="-358775" defTabSz="957263" eaLnBrk="1" hangingPunct="1">
              <a:lnSpc>
                <a:spcPct val="90000"/>
              </a:lnSpc>
              <a:defRPr/>
            </a:pPr>
            <a:r>
              <a:rPr lang="en-GB" altLang="en-US" sz="1700" dirty="0">
                <a:cs typeface="Times New Roman" pitchFamily="18" charset="0"/>
              </a:rPr>
              <a:t>simple methods to tackle issues and problems</a:t>
            </a:r>
          </a:p>
          <a:p>
            <a:pPr marL="358775" indent="-358775" defTabSz="957263" eaLnBrk="1" hangingPunct="1">
              <a:lnSpc>
                <a:spcPct val="90000"/>
              </a:lnSpc>
              <a:defRPr/>
            </a:pPr>
            <a:r>
              <a:rPr lang="en-GB" altLang="en-US" sz="1700" dirty="0">
                <a:cs typeface="Times New Roman" pitchFamily="18" charset="0"/>
              </a:rPr>
              <a:t>Greater accountability and transparency of problem solving</a:t>
            </a:r>
          </a:p>
          <a:p>
            <a:pPr marL="358775" indent="-358775" defTabSz="957263" eaLnBrk="1" hangingPunct="1">
              <a:lnSpc>
                <a:spcPct val="90000"/>
              </a:lnSpc>
              <a:defRPr/>
            </a:pPr>
            <a:endParaRPr lang="en-GB" altLang="en-US" sz="1700" dirty="0">
              <a:cs typeface="Times New Roman" pitchFamily="18" charset="0"/>
            </a:endParaRPr>
          </a:p>
          <a:p>
            <a:pPr marL="358775" indent="-358775" defTabSz="957263" eaLnBrk="1" hangingPunct="1">
              <a:lnSpc>
                <a:spcPct val="90000"/>
              </a:lnSpc>
              <a:defRPr/>
            </a:pPr>
            <a:endParaRPr lang="en-GB" altLang="en-US" sz="1700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026">
            <a:extLst>
              <a:ext uri="{FF2B5EF4-FFF2-40B4-BE49-F238E27FC236}">
                <a16:creationId xmlns="" xmlns:a16="http://schemas.microsoft.com/office/drawing/2014/main" id="{A3156875-90CF-4F36-B4BA-D82D6A9C4F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9325" y="1484313"/>
            <a:ext cx="8194675" cy="5302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000"/>
              <a:t>Introduction to Problem Solving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="" xmlns:a16="http://schemas.microsoft.com/office/drawing/2014/main" id="{492EB97F-1739-4FA9-8753-EF9872FCE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Exercise</a:t>
            </a:r>
            <a:endParaRPr lang="en-US" altLang="en-US"/>
          </a:p>
        </p:txBody>
      </p:sp>
      <p:sp>
        <p:nvSpPr>
          <p:cNvPr id="13315" name="Rectangle 3">
            <a:extLst>
              <a:ext uri="{FF2B5EF4-FFF2-40B4-BE49-F238E27FC236}">
                <a16:creationId xmlns="" xmlns:a16="http://schemas.microsoft.com/office/drawing/2014/main" id="{6B8DBF46-6684-44E0-99D6-5FD7C1FCD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988" y="990600"/>
            <a:ext cx="8162925" cy="4376738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 sz="1800">
              <a:latin typeface="Tahoma" panose="020B0604030504040204" pitchFamily="34" charset="0"/>
            </a:endParaRPr>
          </a:p>
          <a:p>
            <a:pPr eaLnBrk="1" hangingPunct="1"/>
            <a:r>
              <a:rPr lang="en-GB" altLang="en-US" sz="1800">
                <a:latin typeface="Tahoma" panose="020B0604030504040204" pitchFamily="34" charset="0"/>
              </a:rPr>
              <a:t>What are the success factors for effective problem solving?</a:t>
            </a:r>
          </a:p>
          <a:p>
            <a:pPr eaLnBrk="1" hangingPunct="1"/>
            <a:r>
              <a:rPr lang="en-GB" altLang="en-US" sz="1800">
                <a:latin typeface="Tahoma" panose="020B0604030504040204" pitchFamily="34" charset="0"/>
              </a:rPr>
              <a:t>Examples?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pic>
        <p:nvPicPr>
          <p:cNvPr id="13316" name="Object 4">
            <a:extLst>
              <a:ext uri="{FF2B5EF4-FFF2-40B4-BE49-F238E27FC236}">
                <a16:creationId xmlns="" xmlns:a16="http://schemas.microsoft.com/office/drawing/2014/main" id="{7A1AA4FD-8BE9-4C78-BA5E-8727EAD609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3484563"/>
            <a:ext cx="2286000" cy="1620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026">
            <a:extLst>
              <a:ext uri="{FF2B5EF4-FFF2-40B4-BE49-F238E27FC236}">
                <a16:creationId xmlns="" xmlns:a16="http://schemas.microsoft.com/office/drawing/2014/main" id="{83B8C06E-CD60-4EB1-9F74-58D983AC4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 Toyota Viewpoint:</a:t>
            </a:r>
          </a:p>
        </p:txBody>
      </p:sp>
      <p:sp>
        <p:nvSpPr>
          <p:cNvPr id="15363" name="Rectangle 1027">
            <a:extLst>
              <a:ext uri="{FF2B5EF4-FFF2-40B4-BE49-F238E27FC236}">
                <a16:creationId xmlns="" xmlns:a16="http://schemas.microsoft.com/office/drawing/2014/main" id="{6AC8C450-1955-4422-8FF7-87EAAB9E62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36675" y="2222500"/>
            <a:ext cx="6621463" cy="267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8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“We get brilliant results from average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8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people managing brilliant processes.</a:t>
            </a:r>
          </a:p>
          <a:p>
            <a:pPr algn="ctr">
              <a:spcBef>
                <a:spcPct val="0"/>
              </a:spcBef>
              <a:buFontTx/>
              <a:buNone/>
            </a:pPr>
            <a:endParaRPr lang="en-GB" altLang="en-US" sz="280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8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We observe that our competitors often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8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get average results from brilliant people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8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managing broken processes.”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050">
            <a:extLst>
              <a:ext uri="{FF2B5EF4-FFF2-40B4-BE49-F238E27FC236}">
                <a16:creationId xmlns="" xmlns:a16="http://schemas.microsoft.com/office/drawing/2014/main" id="{805F78D5-F8DB-4580-B99E-E1020CF9AA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2988" y="1052513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/>
              <a:t>Findings at General Motors 1998</a:t>
            </a:r>
            <a:endParaRPr lang="en-US" alt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>
            <a:extLst>
              <a:ext uri="{FF2B5EF4-FFF2-40B4-BE49-F238E27FC236}">
                <a16:creationId xmlns="" xmlns:a16="http://schemas.microsoft.com/office/drawing/2014/main" id="{E35EB3A4-F0F7-4959-AE25-403B11C417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76375" y="782638"/>
            <a:ext cx="6629400" cy="581025"/>
          </a:xfrm>
          <a:prstGeom prst="rect">
            <a:avLst/>
          </a:prstGeom>
          <a:noFill/>
          <a:ln>
            <a:noFill/>
          </a:ln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en-GB" altLang="en-US" sz="3200" dirty="0">
                <a:solidFill>
                  <a:schemeClr val="accent6"/>
                </a:solidFill>
                <a:cs typeface="Times New Roman" pitchFamily="18" charset="0"/>
              </a:rPr>
              <a:t>Shop Floor Management at GM</a:t>
            </a:r>
          </a:p>
        </p:txBody>
      </p:sp>
      <p:sp>
        <p:nvSpPr>
          <p:cNvPr id="18435" name="Rectangle 4">
            <a:extLst>
              <a:ext uri="{FF2B5EF4-FFF2-40B4-BE49-F238E27FC236}">
                <a16:creationId xmlns="" xmlns:a16="http://schemas.microsoft.com/office/drawing/2014/main" id="{419A5CB4-B329-4EF7-88A5-BE0F93DCA6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2057400"/>
            <a:ext cx="6873875" cy="81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- Management doesn’t go to the shop floor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8436" name="Text Box 5">
            <a:extLst>
              <a:ext uri="{FF2B5EF4-FFF2-40B4-BE49-F238E27FC236}">
                <a16:creationId xmlns="" xmlns:a16="http://schemas.microsoft.com/office/drawing/2014/main" id="{AB0DDD45-3AC7-42A1-B20C-B04A250952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2857500"/>
            <a:ext cx="71437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- Management has no time - too many meetings</a:t>
            </a:r>
          </a:p>
        </p:txBody>
      </p:sp>
      <p:sp>
        <p:nvSpPr>
          <p:cNvPr id="18437" name="Text Box 6">
            <a:extLst>
              <a:ext uri="{FF2B5EF4-FFF2-40B4-BE49-F238E27FC236}">
                <a16:creationId xmlns="" xmlns:a16="http://schemas.microsoft.com/office/drawing/2014/main" id="{C43F9EA1-8AB4-4D52-B54E-11094308D4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3581400"/>
            <a:ext cx="68389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- Can’t see the information at a glance</a:t>
            </a:r>
          </a:p>
        </p:txBody>
      </p:sp>
      <p:sp>
        <p:nvSpPr>
          <p:cNvPr id="18438" name="Text Box 7">
            <a:extLst>
              <a:ext uri="{FF2B5EF4-FFF2-40B4-BE49-F238E27FC236}">
                <a16:creationId xmlns="" xmlns:a16="http://schemas.microsoft.com/office/drawing/2014/main" id="{53D082E2-5710-4947-BC71-995E39852D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4286250"/>
            <a:ext cx="6119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- Action is missing on the shop floor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4098">
            <a:extLst>
              <a:ext uri="{FF2B5EF4-FFF2-40B4-BE49-F238E27FC236}">
                <a16:creationId xmlns="" xmlns:a16="http://schemas.microsoft.com/office/drawing/2014/main" id="{F1479267-17E0-49CD-B386-3694A7E5B9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0100" y="476250"/>
            <a:ext cx="4397375" cy="582613"/>
          </a:xfrm>
          <a:prstGeom prst="rect">
            <a:avLst/>
          </a:prstGeom>
          <a:noFill/>
          <a:ln>
            <a:noFill/>
          </a:ln>
        </p:spPr>
        <p:txBody>
          <a:bodyPr wrap="none"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en-GB" altLang="en-US" sz="3200" dirty="0">
                <a:solidFill>
                  <a:schemeClr val="accent6"/>
                </a:solidFill>
                <a:cs typeface="Times New Roman" pitchFamily="18" charset="0"/>
              </a:rPr>
              <a:t>Problem Solving at GM</a:t>
            </a:r>
          </a:p>
        </p:txBody>
      </p:sp>
      <p:sp>
        <p:nvSpPr>
          <p:cNvPr id="20483" name="Rectangle 4099">
            <a:extLst>
              <a:ext uri="{FF2B5EF4-FFF2-40B4-BE49-F238E27FC236}">
                <a16:creationId xmlns="" xmlns:a16="http://schemas.microsoft.com/office/drawing/2014/main" id="{53E4BFB3-A73E-44DB-A9E2-1FCF188021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0113" y="1268413"/>
            <a:ext cx="3135312" cy="66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- Who knows the facts?</a:t>
            </a:r>
            <a:endParaRPr lang="en-GB" altLang="en-US" sz="180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20484" name="Text Box 4100">
            <a:extLst>
              <a:ext uri="{FF2B5EF4-FFF2-40B4-BE49-F238E27FC236}">
                <a16:creationId xmlns="" xmlns:a16="http://schemas.microsoft.com/office/drawing/2014/main" id="{09F552BA-D087-4110-8252-6B355502EF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9300" y="1955800"/>
            <a:ext cx="4953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- Steps of problem solving are unclear</a:t>
            </a:r>
          </a:p>
        </p:txBody>
      </p:sp>
      <p:sp>
        <p:nvSpPr>
          <p:cNvPr id="20485" name="Text Box 4101">
            <a:extLst>
              <a:ext uri="{FF2B5EF4-FFF2-40B4-BE49-F238E27FC236}">
                <a16:creationId xmlns="" xmlns:a16="http://schemas.microsoft.com/office/drawing/2014/main" id="{5F42869F-4FFE-4C41-B6DB-06920F248B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0113" y="3208338"/>
            <a:ext cx="47434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- Unclear responsibilities</a:t>
            </a:r>
          </a:p>
        </p:txBody>
      </p:sp>
      <p:sp>
        <p:nvSpPr>
          <p:cNvPr id="20486" name="Text Box 4102">
            <a:extLst>
              <a:ext uri="{FF2B5EF4-FFF2-40B4-BE49-F238E27FC236}">
                <a16:creationId xmlns="" xmlns:a16="http://schemas.microsoft.com/office/drawing/2014/main" id="{345731B0-313E-4739-864A-6082E067EE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9300" y="4797425"/>
            <a:ext cx="54864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- No strong follow-up by Management</a:t>
            </a:r>
          </a:p>
        </p:txBody>
      </p:sp>
      <p:sp>
        <p:nvSpPr>
          <p:cNvPr id="20487" name="Text Box 4103">
            <a:extLst>
              <a:ext uri="{FF2B5EF4-FFF2-40B4-BE49-F238E27FC236}">
                <a16:creationId xmlns="" xmlns:a16="http://schemas.microsoft.com/office/drawing/2014/main" id="{DC4D0F33-7E60-4491-8DBC-84473FC412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8975" y="4327525"/>
            <a:ext cx="48577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- The job/standard  is unclear</a:t>
            </a:r>
          </a:p>
        </p:txBody>
      </p:sp>
      <p:sp>
        <p:nvSpPr>
          <p:cNvPr id="20488" name="Rectangle 4105">
            <a:extLst>
              <a:ext uri="{FF2B5EF4-FFF2-40B4-BE49-F238E27FC236}">
                <a16:creationId xmlns="" xmlns:a16="http://schemas.microsoft.com/office/drawing/2014/main" id="{B470E601-3A5A-4D03-9C3F-54F856D634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2600" y="3717925"/>
            <a:ext cx="65008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- People do not understand the expectations of their role</a:t>
            </a:r>
          </a:p>
        </p:txBody>
      </p:sp>
      <p:sp>
        <p:nvSpPr>
          <p:cNvPr id="20489" name="Rectangle 4106">
            <a:extLst>
              <a:ext uri="{FF2B5EF4-FFF2-40B4-BE49-F238E27FC236}">
                <a16:creationId xmlns="" xmlns:a16="http://schemas.microsoft.com/office/drawing/2014/main" id="{F4C1BCD7-8D8A-426D-BC59-0294C5F110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2600" y="2551113"/>
            <a:ext cx="83740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- Only solve the immediate problem - do not learn how to do things better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026">
            <a:extLst>
              <a:ext uri="{FF2B5EF4-FFF2-40B4-BE49-F238E27FC236}">
                <a16:creationId xmlns="" xmlns:a16="http://schemas.microsoft.com/office/drawing/2014/main" id="{447F965D-D766-423F-97F9-4A5A77A509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143000"/>
            <a:ext cx="9144000" cy="146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marL="565150" indent="-476250" defTabSz="7620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76200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7620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7620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7620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endParaRPr lang="en-US" altLang="en-US" sz="360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  <a:buFontTx/>
              <a:buChar char="•"/>
            </a:pPr>
            <a:endParaRPr lang="en-US" altLang="en-US" sz="3600">
              <a:solidFill>
                <a:srgbClr val="063DE8"/>
              </a:solidFill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22531" name="Rectangle 1029">
            <a:extLst>
              <a:ext uri="{FF2B5EF4-FFF2-40B4-BE49-F238E27FC236}">
                <a16:creationId xmlns="" xmlns:a16="http://schemas.microsoft.com/office/drawing/2014/main" id="{20EE8C3A-6BFB-45D1-88C1-344898EB0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Welcoming Problems</a:t>
            </a:r>
          </a:p>
        </p:txBody>
      </p:sp>
      <p:sp>
        <p:nvSpPr>
          <p:cNvPr id="22532" name="Rectangle 1027">
            <a:extLst>
              <a:ext uri="{FF2B5EF4-FFF2-40B4-BE49-F238E27FC236}">
                <a16:creationId xmlns="" xmlns:a16="http://schemas.microsoft.com/office/drawing/2014/main" id="{46C8048C-4F24-4724-8DBF-FE5166EE0FE1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0" y="2133600"/>
            <a:ext cx="4064000" cy="4572000"/>
          </a:xfrm>
        </p:spPr>
        <p:txBody>
          <a:bodyPr/>
          <a:lstStyle/>
          <a:p>
            <a:pPr eaLnBrk="1" hangingPunct="1"/>
            <a:r>
              <a:rPr lang="en-US" altLang="en-US" sz="1800"/>
              <a:t>People are not the problem!</a:t>
            </a:r>
          </a:p>
          <a:p>
            <a:pPr eaLnBrk="1" hangingPunct="1"/>
            <a:r>
              <a:rPr lang="en-US" altLang="en-US" sz="1800"/>
              <a:t>Blaming people does not solve your problem</a:t>
            </a:r>
          </a:p>
          <a:p>
            <a:pPr eaLnBrk="1" hangingPunct="1"/>
            <a:r>
              <a:rPr lang="en-US" altLang="en-US" sz="1800"/>
              <a:t>The answer is: to make people problem-solvers</a:t>
            </a:r>
          </a:p>
          <a:p>
            <a:pPr eaLnBrk="1" hangingPunct="1"/>
            <a:r>
              <a:rPr lang="en-US" altLang="en-US" sz="1800"/>
              <a:t>Where there is no problem there can be no improvement</a:t>
            </a:r>
          </a:p>
          <a:p>
            <a:pPr eaLnBrk="1" hangingPunct="1"/>
            <a:r>
              <a:rPr lang="en-US" altLang="en-US" sz="1800"/>
              <a:t>Problems are a mountain of treasures (!)</a:t>
            </a:r>
            <a:endParaRPr lang="en-US" altLang="en-US"/>
          </a:p>
        </p:txBody>
      </p:sp>
      <p:pic>
        <p:nvPicPr>
          <p:cNvPr id="22533" name="Picture 1028">
            <a:extLst>
              <a:ext uri="{FF2B5EF4-FFF2-40B4-BE49-F238E27FC236}">
                <a16:creationId xmlns="" xmlns:a16="http://schemas.microsoft.com/office/drawing/2014/main" id="{03E6F599-B7C3-4B23-875C-3B41D0982C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lum bright="18000" contras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65"/>
          <a:stretch>
            <a:fillRect/>
          </a:stretch>
        </p:blipFill>
        <p:spPr bwMode="auto">
          <a:xfrm>
            <a:off x="4343400" y="2286000"/>
            <a:ext cx="4572000" cy="31829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25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2" grpId="0" build="p" autoUpdateAnimBg="0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>
            <a:extLst>
              <a:ext uri="{FF2B5EF4-FFF2-40B4-BE49-F238E27FC236}">
                <a16:creationId xmlns="" xmlns:a16="http://schemas.microsoft.com/office/drawing/2014/main" id="{3F3ED0AA-E956-4B34-9272-3FDF7AE3A7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0888" y="3670300"/>
            <a:ext cx="66294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7620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76200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7620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7620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7620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Fire fighting is a supportive exercise to maintain production with no adverse effects on quality</a:t>
            </a:r>
          </a:p>
        </p:txBody>
      </p:sp>
      <p:sp>
        <p:nvSpPr>
          <p:cNvPr id="24579" name="Text Box 4">
            <a:extLst>
              <a:ext uri="{FF2B5EF4-FFF2-40B4-BE49-F238E27FC236}">
                <a16:creationId xmlns="" xmlns:a16="http://schemas.microsoft.com/office/drawing/2014/main" id="{CFF4F327-377A-4C7F-852C-EC32220184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0200" y="1828800"/>
            <a:ext cx="7315200" cy="155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Problem solving is a planned exercise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to evaluate and understand a problem before countermeasures are introduced</a:t>
            </a:r>
            <a:endParaRPr lang="en-GB" altLang="en-US" sz="360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24580" name="Rectangle 5">
            <a:extLst>
              <a:ext uri="{FF2B5EF4-FFF2-40B4-BE49-F238E27FC236}">
                <a16:creationId xmlns="" xmlns:a16="http://schemas.microsoft.com/office/drawing/2014/main" id="{4443CD9B-99B3-4A8A-8B3A-FA4B3272A3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Problem Solving vs Fire Fighting</a:t>
            </a:r>
            <a:endParaRPr lang="en-US" altLang="en-US"/>
          </a:p>
        </p:txBody>
      </p:sp>
      <p:pic>
        <p:nvPicPr>
          <p:cNvPr id="24581" name="Object 6">
            <a:extLst>
              <a:ext uri="{FF2B5EF4-FFF2-40B4-BE49-F238E27FC236}">
                <a16:creationId xmlns="" xmlns:a16="http://schemas.microsoft.com/office/drawing/2014/main" id="{73AFAB20-1687-4FAE-B2B0-7290536D43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524000"/>
            <a:ext cx="808038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4582" name="Object 7">
            <a:extLst>
              <a:ext uri="{FF2B5EF4-FFF2-40B4-BE49-F238E27FC236}">
                <a16:creationId xmlns="" xmlns:a16="http://schemas.microsoft.com/office/drawing/2014/main" id="{2647B6F3-A4BD-4503-89BE-05137F0089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34200" y="3962400"/>
            <a:ext cx="1981200" cy="1887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>
            <a:extLst>
              <a:ext uri="{FF2B5EF4-FFF2-40B4-BE49-F238E27FC236}">
                <a16:creationId xmlns="" xmlns:a16="http://schemas.microsoft.com/office/drawing/2014/main" id="{77F4AAD5-3BAF-4CA0-8CA5-7E70AFD99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26035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z="4000"/>
              <a:t>Organising Improvement Action</a:t>
            </a:r>
          </a:p>
        </p:txBody>
      </p:sp>
      <p:sp>
        <p:nvSpPr>
          <p:cNvPr id="26627" name="Rectangle 2">
            <a:extLst>
              <a:ext uri="{FF2B5EF4-FFF2-40B4-BE49-F238E27FC236}">
                <a16:creationId xmlns="" xmlns:a16="http://schemas.microsoft.com/office/drawing/2014/main" id="{026E3757-21DF-43B1-A63D-E39B30C836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1268413"/>
            <a:ext cx="7772400" cy="3630612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95000"/>
              </a:lnSpc>
            </a:pPr>
            <a:r>
              <a:rPr lang="en-GB" altLang="en-US"/>
              <a:t>Sometimes the problem is obvious (especially to people familiar with the process)</a:t>
            </a:r>
          </a:p>
          <a:p>
            <a:pPr lvl="1" eaLnBrk="1" hangingPunct="1">
              <a:lnSpc>
                <a:spcPct val="95000"/>
              </a:lnSpc>
            </a:pPr>
            <a:r>
              <a:rPr lang="en-GB" altLang="en-US" i="1">
                <a:solidFill>
                  <a:srgbClr val="0099CC"/>
                </a:solidFill>
              </a:rPr>
              <a:t>action can be taken immediately </a:t>
            </a:r>
          </a:p>
          <a:p>
            <a:pPr eaLnBrk="1" hangingPunct="1">
              <a:lnSpc>
                <a:spcPct val="95000"/>
              </a:lnSpc>
            </a:pPr>
            <a:r>
              <a:rPr lang="en-GB" altLang="en-US"/>
              <a:t>Sometimes more detailed investigation is necessary</a:t>
            </a:r>
          </a:p>
          <a:p>
            <a:pPr lvl="1" eaLnBrk="1" hangingPunct="1">
              <a:lnSpc>
                <a:spcPct val="95000"/>
              </a:lnSpc>
            </a:pPr>
            <a:r>
              <a:rPr lang="en-GB" altLang="en-US" i="1">
                <a:solidFill>
                  <a:srgbClr val="0099CC"/>
                </a:solidFill>
              </a:rPr>
              <a:t>structured, team-based problem solving (action team approach) may be needed for major / repetitive problems 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>
            <a:extLst>
              <a:ext uri="{FF2B5EF4-FFF2-40B4-BE49-F238E27FC236}">
                <a16:creationId xmlns="" xmlns:a16="http://schemas.microsoft.com/office/drawing/2014/main" id="{5415C54E-D9D7-4F20-B049-50B9ACC45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8077200" cy="762000"/>
          </a:xfrm>
          <a:noFill/>
        </p:spPr>
        <p:txBody>
          <a:bodyPr tIns="44450" bIns="44450">
            <a:normAutofit fontScale="90000"/>
          </a:bodyPr>
          <a:lstStyle/>
          <a:p>
            <a:pPr eaLnBrk="1" hangingPunct="1"/>
            <a:r>
              <a:rPr lang="en-GB" altLang="en-US"/>
              <a:t>Is the Root Cause </a:t>
            </a:r>
            <a:br>
              <a:rPr lang="en-GB" altLang="en-US"/>
            </a:br>
            <a:r>
              <a:rPr lang="en-GB" altLang="en-US"/>
              <a:t>Already Apparent?</a:t>
            </a:r>
          </a:p>
        </p:txBody>
      </p:sp>
      <p:sp>
        <p:nvSpPr>
          <p:cNvPr id="27651" name="Rectangle 2">
            <a:extLst>
              <a:ext uri="{FF2B5EF4-FFF2-40B4-BE49-F238E27FC236}">
                <a16:creationId xmlns="" xmlns:a16="http://schemas.microsoft.com/office/drawing/2014/main" id="{E33BD797-F209-4D76-8947-5CEC0BBC5F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650" y="1773238"/>
            <a:ext cx="7772400" cy="4953000"/>
          </a:xfrm>
        </p:spPr>
        <p:txBody>
          <a:bodyPr/>
          <a:lstStyle/>
          <a:p>
            <a:pPr eaLnBrk="1" hangingPunct="1">
              <a:lnSpc>
                <a:spcPct val="95000"/>
              </a:lnSpc>
            </a:pPr>
            <a:r>
              <a:rPr lang="en-GB" altLang="en-US" sz="2400"/>
              <a:t>Examples of obvious root causes:</a:t>
            </a:r>
          </a:p>
          <a:p>
            <a:pPr lvl="1" eaLnBrk="1" hangingPunct="1">
              <a:lnSpc>
                <a:spcPct val="95000"/>
              </a:lnSpc>
            </a:pPr>
            <a:r>
              <a:rPr lang="en-GB" altLang="en-US" sz="2000"/>
              <a:t>not working to standard operating procedures / practices</a:t>
            </a:r>
          </a:p>
          <a:p>
            <a:pPr lvl="1" eaLnBrk="1" hangingPunct="1">
              <a:lnSpc>
                <a:spcPct val="95000"/>
              </a:lnSpc>
            </a:pPr>
            <a:r>
              <a:rPr lang="en-GB" altLang="en-US" sz="2000"/>
              <a:t>equipment set up incorrectly</a:t>
            </a:r>
          </a:p>
          <a:p>
            <a:pPr lvl="1" eaLnBrk="1" hangingPunct="1">
              <a:lnSpc>
                <a:spcPct val="95000"/>
              </a:lnSpc>
            </a:pPr>
            <a:r>
              <a:rPr lang="en-GB" altLang="en-US" sz="2000"/>
              <a:t>using the wrong gauge, test specification, test piece, etc.</a:t>
            </a:r>
          </a:p>
          <a:p>
            <a:pPr lvl="1" eaLnBrk="1" hangingPunct="1">
              <a:lnSpc>
                <a:spcPct val="95000"/>
              </a:lnSpc>
            </a:pPr>
            <a:r>
              <a:rPr lang="en-GB" altLang="en-US" sz="2000"/>
              <a:t>material variation, e.g. batch change</a:t>
            </a:r>
          </a:p>
          <a:p>
            <a:pPr lvl="1" eaLnBrk="1" hangingPunct="1">
              <a:lnSpc>
                <a:spcPct val="95000"/>
              </a:lnSpc>
            </a:pPr>
            <a:r>
              <a:rPr lang="en-GB" altLang="en-US" sz="2000"/>
              <a:t>machine deterioration, e.g. tool breakage</a:t>
            </a:r>
          </a:p>
          <a:p>
            <a:pPr lvl="1" eaLnBrk="1" hangingPunct="1">
              <a:lnSpc>
                <a:spcPct val="95000"/>
              </a:lnSpc>
            </a:pPr>
            <a:endParaRPr lang="en-GB" altLang="en-US" sz="2000"/>
          </a:p>
          <a:p>
            <a:pPr eaLnBrk="1" hangingPunct="1">
              <a:lnSpc>
                <a:spcPct val="95000"/>
              </a:lnSpc>
            </a:pPr>
            <a:r>
              <a:rPr lang="en-GB" altLang="en-US" sz="2400"/>
              <a:t>If the root cause is already apparent, has the analysis gone far enough?</a:t>
            </a:r>
          </a:p>
          <a:p>
            <a:pPr lvl="1" eaLnBrk="1" hangingPunct="1">
              <a:lnSpc>
                <a:spcPct val="95000"/>
              </a:lnSpc>
            </a:pPr>
            <a:r>
              <a:rPr lang="en-GB" altLang="en-US" sz="2000"/>
              <a:t>why did this root cause happen?</a:t>
            </a:r>
            <a:endParaRPr lang="en-GB" altLang="en-US" sz="1200"/>
          </a:p>
        </p:txBody>
      </p:sp>
    </p:spTree>
  </p:cSld>
  <p:clrMapOvr>
    <a:masterClrMapping/>
  </p:clrMapOvr>
  <p:transition xmlns:p14="http://schemas.microsoft.com/office/powerpoint/2010/main">
    <p:rand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="" xmlns:a16="http://schemas.microsoft.com/office/drawing/2014/main" id="{EF87D304-C862-4C62-9A99-BC5422507C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3225" y="1314450"/>
            <a:ext cx="2517775" cy="29892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pic>
        <p:nvPicPr>
          <p:cNvPr id="28675" name="Object 1024">
            <a:extLst>
              <a:ext uri="{FF2B5EF4-FFF2-40B4-BE49-F238E27FC236}">
                <a16:creationId xmlns="" xmlns:a16="http://schemas.microsoft.com/office/drawing/2014/main" id="{B48AF49B-2019-4215-96E4-CEACFAE8FE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38" y="1725613"/>
            <a:ext cx="555625" cy="495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8676" name="Object 1025">
            <a:extLst>
              <a:ext uri="{FF2B5EF4-FFF2-40B4-BE49-F238E27FC236}">
                <a16:creationId xmlns="" xmlns:a16="http://schemas.microsoft.com/office/drawing/2014/main" id="{07DE3F62-66AC-4418-AD6B-832B0A3EDC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3200" y="1725613"/>
            <a:ext cx="557213" cy="495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8677" name="Object 1026">
            <a:extLst>
              <a:ext uri="{FF2B5EF4-FFF2-40B4-BE49-F238E27FC236}">
                <a16:creationId xmlns="" xmlns:a16="http://schemas.microsoft.com/office/drawing/2014/main" id="{ABC45BCC-D4E9-417D-8EEF-5388D23E30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3300" y="1725613"/>
            <a:ext cx="555625" cy="495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8678" name="Freeform 6">
            <a:extLst>
              <a:ext uri="{FF2B5EF4-FFF2-40B4-BE49-F238E27FC236}">
                <a16:creationId xmlns="" xmlns:a16="http://schemas.microsoft.com/office/drawing/2014/main" id="{7BBF6837-0771-4470-B3FD-35774916599F}"/>
              </a:ext>
            </a:extLst>
          </p:cNvPr>
          <p:cNvSpPr>
            <a:spLocks/>
          </p:cNvSpPr>
          <p:nvPr/>
        </p:nvSpPr>
        <p:spPr bwMode="auto">
          <a:xfrm>
            <a:off x="706438" y="2503488"/>
            <a:ext cx="1987550" cy="1657350"/>
          </a:xfrm>
          <a:custGeom>
            <a:avLst/>
            <a:gdLst>
              <a:gd name="T0" fmla="*/ 0 w 1352"/>
              <a:gd name="T1" fmla="*/ 0 h 1152"/>
              <a:gd name="T2" fmla="*/ 0 w 1352"/>
              <a:gd name="T3" fmla="*/ 2147483646 h 1152"/>
              <a:gd name="T4" fmla="*/ 2147483646 w 1352"/>
              <a:gd name="T5" fmla="*/ 2147483646 h 1152"/>
              <a:gd name="T6" fmla="*/ 2147483646 w 1352"/>
              <a:gd name="T7" fmla="*/ 0 h 1152"/>
              <a:gd name="T8" fmla="*/ 0 60000 65536"/>
              <a:gd name="T9" fmla="*/ 0 60000 65536"/>
              <a:gd name="T10" fmla="*/ 0 60000 65536"/>
              <a:gd name="T11" fmla="*/ 0 60000 65536"/>
              <a:gd name="T12" fmla="*/ 0 w 1352"/>
              <a:gd name="T13" fmla="*/ 0 h 1152"/>
              <a:gd name="T14" fmla="*/ 1352 w 1352"/>
              <a:gd name="T15" fmla="*/ 1152 h 115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352" h="1152">
                <a:moveTo>
                  <a:pt x="0" y="0"/>
                </a:moveTo>
                <a:lnTo>
                  <a:pt x="0" y="1152"/>
                </a:lnTo>
                <a:lnTo>
                  <a:pt x="1352" y="1152"/>
                </a:lnTo>
                <a:lnTo>
                  <a:pt x="1352" y="0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79" name="Line 7">
            <a:extLst>
              <a:ext uri="{FF2B5EF4-FFF2-40B4-BE49-F238E27FC236}">
                <a16:creationId xmlns="" xmlns:a16="http://schemas.microsoft.com/office/drawing/2014/main" id="{E53EBBFF-60E9-4B60-9BBA-D817BD04D3F8}"/>
              </a:ext>
            </a:extLst>
          </p:cNvPr>
          <p:cNvSpPr>
            <a:spLocks noChangeShapeType="1"/>
          </p:cNvSpPr>
          <p:nvPr/>
        </p:nvSpPr>
        <p:spPr bwMode="auto">
          <a:xfrm>
            <a:off x="717550" y="2720975"/>
            <a:ext cx="19764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0" name="Line 8">
            <a:extLst>
              <a:ext uri="{FF2B5EF4-FFF2-40B4-BE49-F238E27FC236}">
                <a16:creationId xmlns="" xmlns:a16="http://schemas.microsoft.com/office/drawing/2014/main" id="{AD2078F4-409C-4A0E-8571-7B3B6BD4479A}"/>
              </a:ext>
            </a:extLst>
          </p:cNvPr>
          <p:cNvSpPr>
            <a:spLocks noChangeShapeType="1"/>
          </p:cNvSpPr>
          <p:nvPr/>
        </p:nvSpPr>
        <p:spPr bwMode="auto">
          <a:xfrm>
            <a:off x="717550" y="3198813"/>
            <a:ext cx="19764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1" name="Line 9">
            <a:extLst>
              <a:ext uri="{FF2B5EF4-FFF2-40B4-BE49-F238E27FC236}">
                <a16:creationId xmlns="" xmlns:a16="http://schemas.microsoft.com/office/drawing/2014/main" id="{3B2093BC-9785-4D43-AD56-49E14266B618}"/>
              </a:ext>
            </a:extLst>
          </p:cNvPr>
          <p:cNvSpPr>
            <a:spLocks noChangeShapeType="1"/>
          </p:cNvSpPr>
          <p:nvPr/>
        </p:nvSpPr>
        <p:spPr bwMode="auto">
          <a:xfrm>
            <a:off x="717550" y="3676650"/>
            <a:ext cx="19764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2" name="Freeform 10">
            <a:extLst>
              <a:ext uri="{FF2B5EF4-FFF2-40B4-BE49-F238E27FC236}">
                <a16:creationId xmlns="" xmlns:a16="http://schemas.microsoft.com/office/drawing/2014/main" id="{7932B90E-79AC-4E25-B5A1-F83921B9A33C}"/>
              </a:ext>
            </a:extLst>
          </p:cNvPr>
          <p:cNvSpPr>
            <a:spLocks/>
          </p:cNvSpPr>
          <p:nvPr/>
        </p:nvSpPr>
        <p:spPr bwMode="auto">
          <a:xfrm>
            <a:off x="530225" y="2262188"/>
            <a:ext cx="2352675" cy="298450"/>
          </a:xfrm>
          <a:custGeom>
            <a:avLst/>
            <a:gdLst>
              <a:gd name="T0" fmla="*/ 0 w 1600"/>
              <a:gd name="T1" fmla="*/ 2147483646 h 208"/>
              <a:gd name="T2" fmla="*/ 2147483646 w 1600"/>
              <a:gd name="T3" fmla="*/ 0 h 208"/>
              <a:gd name="T4" fmla="*/ 2147483646 w 1600"/>
              <a:gd name="T5" fmla="*/ 2147483646 h 208"/>
              <a:gd name="T6" fmla="*/ 0 60000 65536"/>
              <a:gd name="T7" fmla="*/ 0 60000 65536"/>
              <a:gd name="T8" fmla="*/ 0 60000 65536"/>
              <a:gd name="T9" fmla="*/ 0 w 1600"/>
              <a:gd name="T10" fmla="*/ 0 h 208"/>
              <a:gd name="T11" fmla="*/ 1600 w 1600"/>
              <a:gd name="T12" fmla="*/ 208 h 20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600" h="208">
                <a:moveTo>
                  <a:pt x="0" y="192"/>
                </a:moveTo>
                <a:lnTo>
                  <a:pt x="840" y="0"/>
                </a:lnTo>
                <a:lnTo>
                  <a:pt x="1600" y="208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83" name="Rectangle 11">
            <a:extLst>
              <a:ext uri="{FF2B5EF4-FFF2-40B4-BE49-F238E27FC236}">
                <a16:creationId xmlns="" xmlns:a16="http://schemas.microsoft.com/office/drawing/2014/main" id="{D6C1C2EE-683E-4FA4-A789-8D1EFD462BA5}"/>
              </a:ext>
            </a:extLst>
          </p:cNvPr>
          <p:cNvSpPr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1733550" y="3805238"/>
            <a:ext cx="469900" cy="22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defTabSz="70802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708025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708025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30000"/>
              </a:spcBef>
              <a:spcAft>
                <a:spcPct val="30000"/>
              </a:spcAft>
              <a:buClr>
                <a:schemeClr val="accent1"/>
              </a:buClr>
              <a:buFontTx/>
              <a:buChar char="•"/>
            </a:pPr>
            <a:r>
              <a:rPr lang="de-DE" altLang="en-US" sz="900">
                <a:latin typeface="Arial" panose="020B0604020202020204" pitchFamily="34" charset="0"/>
                <a:ea typeface="MS PGothic" panose="020B0600070205080204" pitchFamily="34" charset="-128"/>
              </a:rPr>
              <a:t>Leak</a:t>
            </a:r>
          </a:p>
        </p:txBody>
      </p:sp>
      <p:sp>
        <p:nvSpPr>
          <p:cNvPr id="28684" name="Oval 12">
            <a:extLst>
              <a:ext uri="{FF2B5EF4-FFF2-40B4-BE49-F238E27FC236}">
                <a16:creationId xmlns="" xmlns:a16="http://schemas.microsoft.com/office/drawing/2014/main" id="{1E4FF9B1-55D2-49F6-8233-158911475D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1563" y="3721100"/>
            <a:ext cx="58737" cy="635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685" name="Oval 13">
            <a:extLst>
              <a:ext uri="{FF2B5EF4-FFF2-40B4-BE49-F238E27FC236}">
                <a16:creationId xmlns="" xmlns:a16="http://schemas.microsoft.com/office/drawing/2014/main" id="{72ACACDB-E3C3-4E1A-B3D0-D6A32E681F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1563" y="3805238"/>
            <a:ext cx="58737" cy="6191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686" name="Oval 14">
            <a:extLst>
              <a:ext uri="{FF2B5EF4-FFF2-40B4-BE49-F238E27FC236}">
                <a16:creationId xmlns="" xmlns:a16="http://schemas.microsoft.com/office/drawing/2014/main" id="{F0A93159-F2DB-4145-AC13-010E1EA5D6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1563" y="3887788"/>
            <a:ext cx="58737" cy="635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687" name="Oval 15">
            <a:extLst>
              <a:ext uri="{FF2B5EF4-FFF2-40B4-BE49-F238E27FC236}">
                <a16:creationId xmlns="" xmlns:a16="http://schemas.microsoft.com/office/drawing/2014/main" id="{B5D06C95-A4DD-4DB5-BE6E-5D4ADB522E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1563" y="3971925"/>
            <a:ext cx="58737" cy="6191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688" name="Oval 16">
            <a:extLst>
              <a:ext uri="{FF2B5EF4-FFF2-40B4-BE49-F238E27FC236}">
                <a16:creationId xmlns="" xmlns:a16="http://schemas.microsoft.com/office/drawing/2014/main" id="{D7147A05-BF52-4BD6-9074-E809F1F83F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1563" y="4054475"/>
            <a:ext cx="58737" cy="635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689" name="Freeform 17">
            <a:extLst>
              <a:ext uri="{FF2B5EF4-FFF2-40B4-BE49-F238E27FC236}">
                <a16:creationId xmlns="" xmlns:a16="http://schemas.microsoft.com/office/drawing/2014/main" id="{71195367-010F-4F18-A6EB-734AB10EFD30}"/>
              </a:ext>
            </a:extLst>
          </p:cNvPr>
          <p:cNvSpPr>
            <a:spLocks/>
          </p:cNvSpPr>
          <p:nvPr>
            <p:custDataLst>
              <p:tags r:id="rId2"/>
            </p:custDataLst>
          </p:nvPr>
        </p:nvSpPr>
        <p:spPr bwMode="blackWhite">
          <a:xfrm>
            <a:off x="2625725" y="4386263"/>
            <a:ext cx="800100" cy="460375"/>
          </a:xfrm>
          <a:custGeom>
            <a:avLst/>
            <a:gdLst>
              <a:gd name="T0" fmla="*/ 0 w 544"/>
              <a:gd name="T1" fmla="*/ 0 h 320"/>
              <a:gd name="T2" fmla="*/ 2147483646 w 544"/>
              <a:gd name="T3" fmla="*/ 0 h 320"/>
              <a:gd name="T4" fmla="*/ 2147483646 w 544"/>
              <a:gd name="T5" fmla="*/ 2147483646 h 320"/>
              <a:gd name="T6" fmla="*/ 2147483646 w 544"/>
              <a:gd name="T7" fmla="*/ 2147483646 h 320"/>
              <a:gd name="T8" fmla="*/ 0 w 544"/>
              <a:gd name="T9" fmla="*/ 2147483646 h 320"/>
              <a:gd name="T10" fmla="*/ 0 w 544"/>
              <a:gd name="T11" fmla="*/ 2147483646 h 320"/>
              <a:gd name="T12" fmla="*/ 0 w 544"/>
              <a:gd name="T13" fmla="*/ 0 h 32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544"/>
              <a:gd name="T22" fmla="*/ 0 h 320"/>
              <a:gd name="T23" fmla="*/ 544 w 544"/>
              <a:gd name="T24" fmla="*/ 320 h 32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544" h="320">
                <a:moveTo>
                  <a:pt x="0" y="0"/>
                </a:moveTo>
                <a:lnTo>
                  <a:pt x="486" y="0"/>
                </a:lnTo>
                <a:lnTo>
                  <a:pt x="544" y="160"/>
                </a:lnTo>
                <a:lnTo>
                  <a:pt x="486" y="320"/>
                </a:lnTo>
                <a:lnTo>
                  <a:pt x="0" y="320"/>
                </a:lnTo>
                <a:lnTo>
                  <a:pt x="0" y="160"/>
                </a:lnTo>
                <a:lnTo>
                  <a:pt x="0" y="0"/>
                </a:lnTo>
                <a:close/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3499" tIns="0" rIns="3499" bIns="0" anchor="ctr"/>
          <a:lstStyle/>
          <a:p>
            <a:endParaRPr lang="en-GB"/>
          </a:p>
        </p:txBody>
      </p:sp>
      <p:sp>
        <p:nvSpPr>
          <p:cNvPr id="28690" name="Rectangle 18">
            <a:extLst>
              <a:ext uri="{FF2B5EF4-FFF2-40B4-BE49-F238E27FC236}">
                <a16:creationId xmlns="" xmlns:a16="http://schemas.microsoft.com/office/drawing/2014/main" id="{432D8DFD-1DDC-4971-81CB-0A46A7D807AA}"/>
              </a:ext>
            </a:extLst>
          </p:cNvPr>
          <p:cNvSpPr>
            <a:spLocks noChangeArrowheads="1"/>
          </p:cNvSpPr>
          <p:nvPr>
            <p:custDataLst>
              <p:tags r:id="rId3"/>
            </p:custDataLst>
          </p:nvPr>
        </p:nvSpPr>
        <p:spPr bwMode="blackWhite">
          <a:xfrm>
            <a:off x="2757488" y="4448175"/>
            <a:ext cx="668337" cy="395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499" tIns="0" rIns="3499" bIns="0" anchor="ctr"/>
          <a:lstStyle>
            <a:lvl1pPr defTabSz="70802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708025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708025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30000"/>
              </a:spcBef>
              <a:spcAft>
                <a:spcPct val="30000"/>
              </a:spcAft>
              <a:buClr>
                <a:schemeClr val="accent1"/>
              </a:buClr>
              <a:buFontTx/>
              <a:buChar char="•"/>
            </a:pPr>
            <a:r>
              <a:rPr lang="en-US" altLang="en-US" sz="1000" b="1">
                <a:latin typeface="Arial" panose="020B0604020202020204" pitchFamily="34" charset="0"/>
                <a:ea typeface="MS PGothic" panose="020B0600070205080204" pitchFamily="34" charset="-128"/>
              </a:rPr>
              <a:t>Fix</a:t>
            </a:r>
          </a:p>
        </p:txBody>
      </p:sp>
      <p:sp>
        <p:nvSpPr>
          <p:cNvPr id="28691" name="Rectangle 19">
            <a:extLst>
              <a:ext uri="{FF2B5EF4-FFF2-40B4-BE49-F238E27FC236}">
                <a16:creationId xmlns="" xmlns:a16="http://schemas.microsoft.com/office/drawing/2014/main" id="{08070A98-4774-469C-8D10-97E0146546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63913" y="1354138"/>
            <a:ext cx="2517775" cy="29384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pic>
        <p:nvPicPr>
          <p:cNvPr id="28692" name="Object 1027">
            <a:extLst>
              <a:ext uri="{FF2B5EF4-FFF2-40B4-BE49-F238E27FC236}">
                <a16:creationId xmlns="" xmlns:a16="http://schemas.microsoft.com/office/drawing/2014/main" id="{CB8600CC-937C-41F3-BBC6-416A869BD3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1538" y="1725613"/>
            <a:ext cx="552450" cy="495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8693" name="Object 1028">
            <a:extLst>
              <a:ext uri="{FF2B5EF4-FFF2-40B4-BE49-F238E27FC236}">
                <a16:creationId xmlns="" xmlns:a16="http://schemas.microsoft.com/office/drawing/2014/main" id="{24C81AF6-6D5A-492E-AFC3-ACB1994B9A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3713" y="1725613"/>
            <a:ext cx="557212" cy="495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8694" name="Object 1029">
            <a:extLst>
              <a:ext uri="{FF2B5EF4-FFF2-40B4-BE49-F238E27FC236}">
                <a16:creationId xmlns="" xmlns:a16="http://schemas.microsoft.com/office/drawing/2014/main" id="{8E135DEB-F4D5-4AA8-B2EB-BCDEB350D9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213" y="1725613"/>
            <a:ext cx="555625" cy="495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8695" name="Freeform 23">
            <a:extLst>
              <a:ext uri="{FF2B5EF4-FFF2-40B4-BE49-F238E27FC236}">
                <a16:creationId xmlns="" xmlns:a16="http://schemas.microsoft.com/office/drawing/2014/main" id="{EC9B923B-EE59-4016-BC4F-A7FB6224ECEB}"/>
              </a:ext>
            </a:extLst>
          </p:cNvPr>
          <p:cNvSpPr>
            <a:spLocks/>
          </p:cNvSpPr>
          <p:nvPr/>
        </p:nvSpPr>
        <p:spPr bwMode="auto">
          <a:xfrm>
            <a:off x="3546475" y="2503488"/>
            <a:ext cx="1990725" cy="1657350"/>
          </a:xfrm>
          <a:custGeom>
            <a:avLst/>
            <a:gdLst>
              <a:gd name="T0" fmla="*/ 0 w 1352"/>
              <a:gd name="T1" fmla="*/ 0 h 1152"/>
              <a:gd name="T2" fmla="*/ 0 w 1352"/>
              <a:gd name="T3" fmla="*/ 2147483646 h 1152"/>
              <a:gd name="T4" fmla="*/ 2147483646 w 1352"/>
              <a:gd name="T5" fmla="*/ 2147483646 h 1152"/>
              <a:gd name="T6" fmla="*/ 2147483646 w 1352"/>
              <a:gd name="T7" fmla="*/ 0 h 1152"/>
              <a:gd name="T8" fmla="*/ 0 60000 65536"/>
              <a:gd name="T9" fmla="*/ 0 60000 65536"/>
              <a:gd name="T10" fmla="*/ 0 60000 65536"/>
              <a:gd name="T11" fmla="*/ 0 60000 65536"/>
              <a:gd name="T12" fmla="*/ 0 w 1352"/>
              <a:gd name="T13" fmla="*/ 0 h 1152"/>
              <a:gd name="T14" fmla="*/ 1352 w 1352"/>
              <a:gd name="T15" fmla="*/ 1152 h 115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352" h="1152">
                <a:moveTo>
                  <a:pt x="0" y="0"/>
                </a:moveTo>
                <a:lnTo>
                  <a:pt x="0" y="1152"/>
                </a:lnTo>
                <a:lnTo>
                  <a:pt x="1352" y="1152"/>
                </a:lnTo>
                <a:lnTo>
                  <a:pt x="1352" y="0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28696" name="Line 24">
            <a:extLst>
              <a:ext uri="{FF2B5EF4-FFF2-40B4-BE49-F238E27FC236}">
                <a16:creationId xmlns="" xmlns:a16="http://schemas.microsoft.com/office/drawing/2014/main" id="{4F14183E-586B-4717-B6CD-BADC6325EFD7}"/>
              </a:ext>
            </a:extLst>
          </p:cNvPr>
          <p:cNvSpPr>
            <a:spLocks noChangeShapeType="1"/>
          </p:cNvSpPr>
          <p:nvPr/>
        </p:nvSpPr>
        <p:spPr bwMode="auto">
          <a:xfrm>
            <a:off x="3559175" y="2720975"/>
            <a:ext cx="19780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28697" name="Line 25">
            <a:extLst>
              <a:ext uri="{FF2B5EF4-FFF2-40B4-BE49-F238E27FC236}">
                <a16:creationId xmlns="" xmlns:a16="http://schemas.microsoft.com/office/drawing/2014/main" id="{2D6EF8B8-B11F-4F0D-9ED2-BD082596A311}"/>
              </a:ext>
            </a:extLst>
          </p:cNvPr>
          <p:cNvSpPr>
            <a:spLocks noChangeShapeType="1"/>
          </p:cNvSpPr>
          <p:nvPr/>
        </p:nvSpPr>
        <p:spPr bwMode="auto">
          <a:xfrm>
            <a:off x="3559175" y="3198813"/>
            <a:ext cx="19780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28698" name="Line 26">
            <a:extLst>
              <a:ext uri="{FF2B5EF4-FFF2-40B4-BE49-F238E27FC236}">
                <a16:creationId xmlns="" xmlns:a16="http://schemas.microsoft.com/office/drawing/2014/main" id="{2D674D89-F60E-4F1B-B9A8-B2F5350AFC8F}"/>
              </a:ext>
            </a:extLst>
          </p:cNvPr>
          <p:cNvSpPr>
            <a:spLocks noChangeShapeType="1"/>
          </p:cNvSpPr>
          <p:nvPr/>
        </p:nvSpPr>
        <p:spPr bwMode="auto">
          <a:xfrm>
            <a:off x="3559175" y="3676650"/>
            <a:ext cx="19780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28699" name="Freeform 27">
            <a:extLst>
              <a:ext uri="{FF2B5EF4-FFF2-40B4-BE49-F238E27FC236}">
                <a16:creationId xmlns="" xmlns:a16="http://schemas.microsoft.com/office/drawing/2014/main" id="{64A2DD1F-24A2-4A06-93F6-143D73F2C458}"/>
              </a:ext>
            </a:extLst>
          </p:cNvPr>
          <p:cNvSpPr>
            <a:spLocks/>
          </p:cNvSpPr>
          <p:nvPr/>
        </p:nvSpPr>
        <p:spPr bwMode="auto">
          <a:xfrm>
            <a:off x="3373438" y="2262188"/>
            <a:ext cx="2351087" cy="298450"/>
          </a:xfrm>
          <a:custGeom>
            <a:avLst/>
            <a:gdLst>
              <a:gd name="T0" fmla="*/ 0 w 1600"/>
              <a:gd name="T1" fmla="*/ 2147483646 h 208"/>
              <a:gd name="T2" fmla="*/ 2147483646 w 1600"/>
              <a:gd name="T3" fmla="*/ 0 h 208"/>
              <a:gd name="T4" fmla="*/ 2147483646 w 1600"/>
              <a:gd name="T5" fmla="*/ 2147483646 h 208"/>
              <a:gd name="T6" fmla="*/ 0 60000 65536"/>
              <a:gd name="T7" fmla="*/ 0 60000 65536"/>
              <a:gd name="T8" fmla="*/ 0 60000 65536"/>
              <a:gd name="T9" fmla="*/ 0 w 1600"/>
              <a:gd name="T10" fmla="*/ 0 h 208"/>
              <a:gd name="T11" fmla="*/ 1600 w 1600"/>
              <a:gd name="T12" fmla="*/ 208 h 20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600" h="208">
                <a:moveTo>
                  <a:pt x="0" y="192"/>
                </a:moveTo>
                <a:lnTo>
                  <a:pt x="840" y="0"/>
                </a:lnTo>
                <a:lnTo>
                  <a:pt x="1600" y="208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28700" name="Rectangle 28">
            <a:extLst>
              <a:ext uri="{FF2B5EF4-FFF2-40B4-BE49-F238E27FC236}">
                <a16:creationId xmlns="" xmlns:a16="http://schemas.microsoft.com/office/drawing/2014/main" id="{A84E15ED-5221-4B16-8C9A-E3EBAFB7DFE9}"/>
              </a:ext>
            </a:extLst>
          </p:cNvPr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202113" y="3700463"/>
            <a:ext cx="995362" cy="242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defTabSz="70802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708025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708025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30000"/>
              </a:spcBef>
              <a:spcAft>
                <a:spcPct val="30000"/>
              </a:spcAft>
              <a:buClr>
                <a:schemeClr val="accent1"/>
              </a:buClr>
              <a:buFontTx/>
              <a:buChar char="•"/>
            </a:pPr>
            <a:r>
              <a:rPr lang="de-DE" altLang="en-US" sz="900">
                <a:latin typeface="Arial" panose="020B0604020202020204" pitchFamily="34" charset="0"/>
                <a:ea typeface="MS PGothic" panose="020B0600070205080204" pitchFamily="34" charset="-128"/>
              </a:rPr>
              <a:t>Temporary solution</a:t>
            </a:r>
          </a:p>
        </p:txBody>
      </p:sp>
      <p:sp>
        <p:nvSpPr>
          <p:cNvPr id="28701" name="Oval 29">
            <a:extLst>
              <a:ext uri="{FF2B5EF4-FFF2-40B4-BE49-F238E27FC236}">
                <a16:creationId xmlns="" xmlns:a16="http://schemas.microsoft.com/office/drawing/2014/main" id="{F5679284-20E8-43F1-BED9-2948AB6E84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60975" y="3708400"/>
            <a:ext cx="61913" cy="6191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0" tIns="0" rIns="0" bIns="0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702" name="Oval 30">
            <a:extLst>
              <a:ext uri="{FF2B5EF4-FFF2-40B4-BE49-F238E27FC236}">
                <a16:creationId xmlns="" xmlns:a16="http://schemas.microsoft.com/office/drawing/2014/main" id="{AE3A977F-9120-42E0-990D-E3E2C88CD1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60975" y="3792538"/>
            <a:ext cx="61913" cy="635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0" tIns="0" rIns="0" bIns="0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703" name="Oval 31">
            <a:extLst>
              <a:ext uri="{FF2B5EF4-FFF2-40B4-BE49-F238E27FC236}">
                <a16:creationId xmlns="" xmlns:a16="http://schemas.microsoft.com/office/drawing/2014/main" id="{40CF8C22-4105-4C6B-AB8E-8D90662688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60975" y="3875088"/>
            <a:ext cx="61913" cy="635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0" tIns="0" rIns="0" bIns="0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704" name="Oval 32">
            <a:extLst>
              <a:ext uri="{FF2B5EF4-FFF2-40B4-BE49-F238E27FC236}">
                <a16:creationId xmlns="" xmlns:a16="http://schemas.microsoft.com/office/drawing/2014/main" id="{A31F9CA0-78FE-4E66-BD22-B9177B36EA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3188" y="4030663"/>
            <a:ext cx="204787" cy="6191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0" tIns="0" rIns="0" bIns="0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705" name="Freeform 33">
            <a:extLst>
              <a:ext uri="{FF2B5EF4-FFF2-40B4-BE49-F238E27FC236}">
                <a16:creationId xmlns="" xmlns:a16="http://schemas.microsoft.com/office/drawing/2014/main" id="{7726A6AF-AB5D-4821-AEB4-7AB7A10D50EE}"/>
              </a:ext>
            </a:extLst>
          </p:cNvPr>
          <p:cNvSpPr>
            <a:spLocks/>
          </p:cNvSpPr>
          <p:nvPr/>
        </p:nvSpPr>
        <p:spPr bwMode="auto">
          <a:xfrm>
            <a:off x="5178425" y="4064000"/>
            <a:ext cx="217488" cy="77788"/>
          </a:xfrm>
          <a:custGeom>
            <a:avLst/>
            <a:gdLst>
              <a:gd name="T0" fmla="*/ 0 w 92"/>
              <a:gd name="T1" fmla="*/ 2147483646 h 57"/>
              <a:gd name="T2" fmla="*/ 2147483646 w 92"/>
              <a:gd name="T3" fmla="*/ 2147483646 h 57"/>
              <a:gd name="T4" fmla="*/ 2147483646 w 92"/>
              <a:gd name="T5" fmla="*/ 2147483646 h 57"/>
              <a:gd name="T6" fmla="*/ 2147483646 w 92"/>
              <a:gd name="T7" fmla="*/ 0 h 57"/>
              <a:gd name="T8" fmla="*/ 0 60000 65536"/>
              <a:gd name="T9" fmla="*/ 0 60000 65536"/>
              <a:gd name="T10" fmla="*/ 0 60000 65536"/>
              <a:gd name="T11" fmla="*/ 0 60000 65536"/>
              <a:gd name="T12" fmla="*/ 0 w 92"/>
              <a:gd name="T13" fmla="*/ 0 h 57"/>
              <a:gd name="T14" fmla="*/ 92 w 92"/>
              <a:gd name="T15" fmla="*/ 57 h 57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92" h="57">
                <a:moveTo>
                  <a:pt x="0" y="9"/>
                </a:moveTo>
                <a:lnTo>
                  <a:pt x="25" y="54"/>
                </a:lnTo>
                <a:lnTo>
                  <a:pt x="70" y="57"/>
                </a:lnTo>
                <a:lnTo>
                  <a:pt x="92" y="0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28706" name="Oval 34">
            <a:extLst>
              <a:ext uri="{FF2B5EF4-FFF2-40B4-BE49-F238E27FC236}">
                <a16:creationId xmlns="" xmlns:a16="http://schemas.microsoft.com/office/drawing/2014/main" id="{548BAA4B-D029-4754-86CF-9F6E35E5C8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60975" y="3957638"/>
            <a:ext cx="61913" cy="635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0" tIns="0" rIns="0" bIns="0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707" name="Rectangle 35">
            <a:extLst>
              <a:ext uri="{FF2B5EF4-FFF2-40B4-BE49-F238E27FC236}">
                <a16:creationId xmlns="" xmlns:a16="http://schemas.microsoft.com/office/drawing/2014/main" id="{91E848B7-D1EC-4AF2-8A3B-DBB94B8DCB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29013" y="5249863"/>
            <a:ext cx="2016125" cy="110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708" name="Rectangle 36">
            <a:extLst>
              <a:ext uri="{FF2B5EF4-FFF2-40B4-BE49-F238E27FC236}">
                <a16:creationId xmlns="" xmlns:a16="http://schemas.microsoft.com/office/drawing/2014/main" id="{E00E2A11-B778-42FC-AB00-5124B6E7FCE9}"/>
              </a:ext>
            </a:extLst>
          </p:cNvPr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782638" y="4843463"/>
            <a:ext cx="1911350" cy="22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342900" indent="-342900" defTabSz="70802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119063" indent="-117475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708025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708025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lvl="1" eaLnBrk="1" hangingPunct="1">
              <a:spcBef>
                <a:spcPct val="0"/>
              </a:spcBef>
              <a:spcAft>
                <a:spcPct val="30000"/>
              </a:spcAft>
              <a:buClr>
                <a:schemeClr val="tx2"/>
              </a:buClr>
              <a:buFontTx/>
              <a:buChar char="•"/>
            </a:pPr>
            <a:r>
              <a:rPr lang="de-DE" altLang="en-US" sz="1000">
                <a:latin typeface="Arial" panose="020B0604020202020204" pitchFamily="34" charset="0"/>
                <a:ea typeface="MS PGothic" panose="020B0600070205080204" pitchFamily="34" charset="-128"/>
              </a:rPr>
              <a:t>Repair roof tiles</a:t>
            </a:r>
          </a:p>
          <a:p>
            <a:pPr lvl="1" eaLnBrk="1" hangingPunct="1">
              <a:spcBef>
                <a:spcPct val="0"/>
              </a:spcBef>
              <a:spcAft>
                <a:spcPct val="30000"/>
              </a:spcAft>
              <a:buClr>
                <a:schemeClr val="tx2"/>
              </a:buClr>
              <a:buFontTx/>
              <a:buChar char="•"/>
            </a:pPr>
            <a:r>
              <a:rPr lang="de-DE" altLang="en-US" sz="1000">
                <a:latin typeface="Arial" panose="020B0604020202020204" pitchFamily="34" charset="0"/>
                <a:ea typeface="MS PGothic" panose="020B0600070205080204" pitchFamily="34" charset="-128"/>
              </a:rPr>
              <a:t>Inspect roof regularly</a:t>
            </a:r>
          </a:p>
          <a:p>
            <a:pPr lvl="1" eaLnBrk="1" hangingPunct="1">
              <a:spcBef>
                <a:spcPct val="0"/>
              </a:spcBef>
              <a:spcAft>
                <a:spcPct val="30000"/>
              </a:spcAft>
              <a:buClr>
                <a:schemeClr val="tx2"/>
              </a:buClr>
              <a:buFontTx/>
              <a:buChar char="•"/>
            </a:pPr>
            <a:r>
              <a:rPr lang="de-DE" altLang="en-US" sz="1000">
                <a:latin typeface="Arial" panose="020B0604020202020204" pitchFamily="34" charset="0"/>
                <a:ea typeface="MS PGothic" panose="020B0600070205080204" pitchFamily="34" charset="-128"/>
              </a:rPr>
              <a:t>Investigate why tiles break</a:t>
            </a:r>
          </a:p>
        </p:txBody>
      </p:sp>
      <p:sp>
        <p:nvSpPr>
          <p:cNvPr id="28709" name="Rectangle 37">
            <a:extLst>
              <a:ext uri="{FF2B5EF4-FFF2-40B4-BE49-F238E27FC236}">
                <a16:creationId xmlns="" xmlns:a16="http://schemas.microsoft.com/office/drawing/2014/main" id="{67181DFF-2130-4F7F-9E34-B12D371B35F0}"/>
              </a:ext>
            </a:extLst>
          </p:cNvPr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58775" y="4541838"/>
            <a:ext cx="2844800" cy="20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defTabSz="70802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708025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708025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30000"/>
              </a:spcBef>
              <a:spcAft>
                <a:spcPct val="30000"/>
              </a:spcAft>
              <a:buClr>
                <a:schemeClr val="accent1"/>
              </a:buClr>
              <a:buFontTx/>
              <a:buNone/>
            </a:pPr>
            <a:r>
              <a:rPr lang="de-DE" altLang="en-US" sz="1800" b="1">
                <a:latin typeface="Arial" panose="020B0604020202020204" pitchFamily="34" charset="0"/>
                <a:ea typeface="MS PGothic" panose="020B0600070205080204" pitchFamily="34" charset="-128"/>
              </a:rPr>
              <a:t>3. Countermeasure</a:t>
            </a:r>
          </a:p>
        </p:txBody>
      </p:sp>
      <p:sp>
        <p:nvSpPr>
          <p:cNvPr id="28710" name="Freeform 38">
            <a:extLst>
              <a:ext uri="{FF2B5EF4-FFF2-40B4-BE49-F238E27FC236}">
                <a16:creationId xmlns="" xmlns:a16="http://schemas.microsoft.com/office/drawing/2014/main" id="{09DD2D16-5C40-49A4-924F-39795D027A1B}"/>
              </a:ext>
            </a:extLst>
          </p:cNvPr>
          <p:cNvSpPr>
            <a:spLocks/>
          </p:cNvSpPr>
          <p:nvPr>
            <p:custDataLst>
              <p:tags r:id="rId7"/>
            </p:custDataLst>
          </p:nvPr>
        </p:nvSpPr>
        <p:spPr bwMode="blackWhite">
          <a:xfrm>
            <a:off x="5648325" y="4362450"/>
            <a:ext cx="800100" cy="458788"/>
          </a:xfrm>
          <a:custGeom>
            <a:avLst/>
            <a:gdLst>
              <a:gd name="T0" fmla="*/ 0 w 544"/>
              <a:gd name="T1" fmla="*/ 0 h 320"/>
              <a:gd name="T2" fmla="*/ 2147483646 w 544"/>
              <a:gd name="T3" fmla="*/ 0 h 320"/>
              <a:gd name="T4" fmla="*/ 2147483646 w 544"/>
              <a:gd name="T5" fmla="*/ 2147483646 h 320"/>
              <a:gd name="T6" fmla="*/ 2147483646 w 544"/>
              <a:gd name="T7" fmla="*/ 2147483646 h 320"/>
              <a:gd name="T8" fmla="*/ 0 w 544"/>
              <a:gd name="T9" fmla="*/ 2147483646 h 320"/>
              <a:gd name="T10" fmla="*/ 0 w 544"/>
              <a:gd name="T11" fmla="*/ 2147483646 h 320"/>
              <a:gd name="T12" fmla="*/ 0 w 544"/>
              <a:gd name="T13" fmla="*/ 0 h 32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544"/>
              <a:gd name="T22" fmla="*/ 0 h 320"/>
              <a:gd name="T23" fmla="*/ 544 w 544"/>
              <a:gd name="T24" fmla="*/ 320 h 32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544" h="320">
                <a:moveTo>
                  <a:pt x="0" y="0"/>
                </a:moveTo>
                <a:lnTo>
                  <a:pt x="486" y="0"/>
                </a:lnTo>
                <a:lnTo>
                  <a:pt x="544" y="160"/>
                </a:lnTo>
                <a:lnTo>
                  <a:pt x="486" y="320"/>
                </a:lnTo>
                <a:lnTo>
                  <a:pt x="0" y="320"/>
                </a:lnTo>
                <a:lnTo>
                  <a:pt x="0" y="160"/>
                </a:lnTo>
                <a:lnTo>
                  <a:pt x="0" y="0"/>
                </a:lnTo>
                <a:close/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 anchor="ctr"/>
          <a:lstStyle/>
          <a:p>
            <a:endParaRPr lang="en-GB"/>
          </a:p>
        </p:txBody>
      </p:sp>
      <p:sp>
        <p:nvSpPr>
          <p:cNvPr id="28711" name="Rectangle 39">
            <a:extLst>
              <a:ext uri="{FF2B5EF4-FFF2-40B4-BE49-F238E27FC236}">
                <a16:creationId xmlns="" xmlns:a16="http://schemas.microsoft.com/office/drawing/2014/main" id="{8BFEF1A7-6B48-4DB2-B2EF-C8F9B2EA41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9813" y="1368425"/>
            <a:ext cx="2517775" cy="2924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pic>
        <p:nvPicPr>
          <p:cNvPr id="28712" name="Object 1030">
            <a:extLst>
              <a:ext uri="{FF2B5EF4-FFF2-40B4-BE49-F238E27FC236}">
                <a16:creationId xmlns="" xmlns:a16="http://schemas.microsoft.com/office/drawing/2014/main" id="{8A5DC062-BFF6-46AE-96AB-948355C7C5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2688" y="1725613"/>
            <a:ext cx="555625" cy="495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8713" name="Object 1031">
            <a:extLst>
              <a:ext uri="{FF2B5EF4-FFF2-40B4-BE49-F238E27FC236}">
                <a16:creationId xmlns="" xmlns:a16="http://schemas.microsoft.com/office/drawing/2014/main" id="{A1E2B37F-B774-4E01-8796-2876D72598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9150" y="1725613"/>
            <a:ext cx="555625" cy="495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8714" name="Object 1032">
            <a:extLst>
              <a:ext uri="{FF2B5EF4-FFF2-40B4-BE49-F238E27FC236}">
                <a16:creationId xmlns="" xmlns:a16="http://schemas.microsoft.com/office/drawing/2014/main" id="{A93534FF-C69E-438B-9015-CD0FCBF646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0363" y="1725613"/>
            <a:ext cx="555625" cy="495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8715" name="Freeform 43">
            <a:extLst>
              <a:ext uri="{FF2B5EF4-FFF2-40B4-BE49-F238E27FC236}">
                <a16:creationId xmlns="" xmlns:a16="http://schemas.microsoft.com/office/drawing/2014/main" id="{014B5149-DA30-42AE-8ADE-C5F7F51D53C7}"/>
              </a:ext>
            </a:extLst>
          </p:cNvPr>
          <p:cNvSpPr>
            <a:spLocks/>
          </p:cNvSpPr>
          <p:nvPr/>
        </p:nvSpPr>
        <p:spPr bwMode="auto">
          <a:xfrm>
            <a:off x="6389688" y="2503488"/>
            <a:ext cx="1989137" cy="1657350"/>
          </a:xfrm>
          <a:custGeom>
            <a:avLst/>
            <a:gdLst>
              <a:gd name="T0" fmla="*/ 0 w 1352"/>
              <a:gd name="T1" fmla="*/ 0 h 1152"/>
              <a:gd name="T2" fmla="*/ 0 w 1352"/>
              <a:gd name="T3" fmla="*/ 2147483646 h 1152"/>
              <a:gd name="T4" fmla="*/ 2147483646 w 1352"/>
              <a:gd name="T5" fmla="*/ 2147483646 h 1152"/>
              <a:gd name="T6" fmla="*/ 2147483646 w 1352"/>
              <a:gd name="T7" fmla="*/ 0 h 1152"/>
              <a:gd name="T8" fmla="*/ 0 60000 65536"/>
              <a:gd name="T9" fmla="*/ 0 60000 65536"/>
              <a:gd name="T10" fmla="*/ 0 60000 65536"/>
              <a:gd name="T11" fmla="*/ 0 60000 65536"/>
              <a:gd name="T12" fmla="*/ 0 w 1352"/>
              <a:gd name="T13" fmla="*/ 0 h 1152"/>
              <a:gd name="T14" fmla="*/ 1352 w 1352"/>
              <a:gd name="T15" fmla="*/ 1152 h 115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352" h="1152">
                <a:moveTo>
                  <a:pt x="0" y="0"/>
                </a:moveTo>
                <a:lnTo>
                  <a:pt x="0" y="1152"/>
                </a:lnTo>
                <a:lnTo>
                  <a:pt x="1352" y="1152"/>
                </a:lnTo>
                <a:lnTo>
                  <a:pt x="1352" y="0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 anchor="ctr"/>
          <a:lstStyle/>
          <a:p>
            <a:endParaRPr lang="en-GB"/>
          </a:p>
        </p:txBody>
      </p:sp>
      <p:sp>
        <p:nvSpPr>
          <p:cNvPr id="28716" name="Line 44">
            <a:extLst>
              <a:ext uri="{FF2B5EF4-FFF2-40B4-BE49-F238E27FC236}">
                <a16:creationId xmlns="" xmlns:a16="http://schemas.microsoft.com/office/drawing/2014/main" id="{12BE1046-F85B-4FBB-91FC-713F998DE391}"/>
              </a:ext>
            </a:extLst>
          </p:cNvPr>
          <p:cNvSpPr>
            <a:spLocks noChangeShapeType="1"/>
          </p:cNvSpPr>
          <p:nvPr/>
        </p:nvSpPr>
        <p:spPr bwMode="auto">
          <a:xfrm>
            <a:off x="6400800" y="2720975"/>
            <a:ext cx="19780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 anchor="ctr"/>
          <a:lstStyle/>
          <a:p>
            <a:endParaRPr lang="en-GB"/>
          </a:p>
        </p:txBody>
      </p:sp>
      <p:sp>
        <p:nvSpPr>
          <p:cNvPr id="28717" name="Line 45">
            <a:extLst>
              <a:ext uri="{FF2B5EF4-FFF2-40B4-BE49-F238E27FC236}">
                <a16:creationId xmlns="" xmlns:a16="http://schemas.microsoft.com/office/drawing/2014/main" id="{147207C9-839A-4B85-B7B6-FB90AD6BAF5C}"/>
              </a:ext>
            </a:extLst>
          </p:cNvPr>
          <p:cNvSpPr>
            <a:spLocks noChangeShapeType="1"/>
          </p:cNvSpPr>
          <p:nvPr/>
        </p:nvSpPr>
        <p:spPr bwMode="auto">
          <a:xfrm>
            <a:off x="6400800" y="3198813"/>
            <a:ext cx="19780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 anchor="ctr"/>
          <a:lstStyle/>
          <a:p>
            <a:endParaRPr lang="en-GB"/>
          </a:p>
        </p:txBody>
      </p:sp>
      <p:sp>
        <p:nvSpPr>
          <p:cNvPr id="28718" name="Line 46">
            <a:extLst>
              <a:ext uri="{FF2B5EF4-FFF2-40B4-BE49-F238E27FC236}">
                <a16:creationId xmlns="" xmlns:a16="http://schemas.microsoft.com/office/drawing/2014/main" id="{84AAC3DD-1771-40F0-B21F-C4080F83EE9D}"/>
              </a:ext>
            </a:extLst>
          </p:cNvPr>
          <p:cNvSpPr>
            <a:spLocks noChangeShapeType="1"/>
          </p:cNvSpPr>
          <p:nvPr/>
        </p:nvSpPr>
        <p:spPr bwMode="auto">
          <a:xfrm>
            <a:off x="6400800" y="3676650"/>
            <a:ext cx="19780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0" tIns="0" rIns="0" bIns="0" anchor="ctr"/>
          <a:lstStyle/>
          <a:p>
            <a:endParaRPr lang="en-GB"/>
          </a:p>
        </p:txBody>
      </p:sp>
      <p:sp>
        <p:nvSpPr>
          <p:cNvPr id="28719" name="Rectangle 47">
            <a:extLst>
              <a:ext uri="{FF2B5EF4-FFF2-40B4-BE49-F238E27FC236}">
                <a16:creationId xmlns="" xmlns:a16="http://schemas.microsoft.com/office/drawing/2014/main" id="{192DD03A-61FF-4B51-BE82-19A395151C9E}"/>
              </a:ext>
            </a:extLst>
          </p:cNvPr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6184900" y="827088"/>
            <a:ext cx="1336675" cy="290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defTabSz="70802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708025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708025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30000"/>
              </a:spcBef>
              <a:spcAft>
                <a:spcPct val="30000"/>
              </a:spcAft>
              <a:buClr>
                <a:schemeClr val="accent1"/>
              </a:buClr>
              <a:buFontTx/>
              <a:buNone/>
            </a:pPr>
            <a:r>
              <a:rPr lang="de-DE" altLang="en-US" sz="1800" b="1">
                <a:latin typeface="Arial" panose="020B0604020202020204" pitchFamily="34" charset="0"/>
                <a:ea typeface="MS PGothic" panose="020B0600070205080204" pitchFamily="34" charset="-128"/>
              </a:rPr>
              <a:t>2. Cause</a:t>
            </a:r>
          </a:p>
        </p:txBody>
      </p:sp>
      <p:sp>
        <p:nvSpPr>
          <p:cNvPr id="28720" name="Rectangle 48">
            <a:extLst>
              <a:ext uri="{FF2B5EF4-FFF2-40B4-BE49-F238E27FC236}">
                <a16:creationId xmlns="" xmlns:a16="http://schemas.microsoft.com/office/drawing/2014/main" id="{E1F39F4B-A1F9-4B8A-A882-D5F61FFAC667}"/>
              </a:ext>
            </a:extLst>
          </p:cNvPr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7543800" y="3800475"/>
            <a:ext cx="517525" cy="242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defTabSz="70802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708025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708025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30000"/>
              </a:spcBef>
              <a:spcAft>
                <a:spcPct val="30000"/>
              </a:spcAft>
              <a:buClr>
                <a:schemeClr val="accent1"/>
              </a:buClr>
              <a:buFontTx/>
              <a:buChar char="•"/>
            </a:pPr>
            <a:r>
              <a:rPr lang="de-DE" altLang="en-US" sz="900">
                <a:latin typeface="Arial" panose="020B0604020202020204" pitchFamily="34" charset="0"/>
                <a:ea typeface="MS PGothic" panose="020B0600070205080204" pitchFamily="34" charset="-128"/>
              </a:rPr>
              <a:t>Why?</a:t>
            </a:r>
          </a:p>
        </p:txBody>
      </p:sp>
      <p:sp>
        <p:nvSpPr>
          <p:cNvPr id="28721" name="Oval 49">
            <a:extLst>
              <a:ext uri="{FF2B5EF4-FFF2-40B4-BE49-F238E27FC236}">
                <a16:creationId xmlns="" xmlns:a16="http://schemas.microsoft.com/office/drawing/2014/main" id="{36262174-CD0C-4682-836D-A7C8789582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64513" y="3708400"/>
            <a:ext cx="58737" cy="6191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0" tIns="0" rIns="0" bIns="0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722" name="Oval 50">
            <a:extLst>
              <a:ext uri="{FF2B5EF4-FFF2-40B4-BE49-F238E27FC236}">
                <a16:creationId xmlns="" xmlns:a16="http://schemas.microsoft.com/office/drawing/2014/main" id="{E03C33F1-1422-470C-8437-E111B4097A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64513" y="3792538"/>
            <a:ext cx="58737" cy="635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0" tIns="0" rIns="0" bIns="0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723" name="Oval 51">
            <a:extLst>
              <a:ext uri="{FF2B5EF4-FFF2-40B4-BE49-F238E27FC236}">
                <a16:creationId xmlns="" xmlns:a16="http://schemas.microsoft.com/office/drawing/2014/main" id="{E16E99AA-B2E7-424B-8DD4-AF64F7CB04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56575" y="3875088"/>
            <a:ext cx="58738" cy="635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0" tIns="0" rIns="0" bIns="0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724" name="Oval 52">
            <a:extLst>
              <a:ext uri="{FF2B5EF4-FFF2-40B4-BE49-F238E27FC236}">
                <a16:creationId xmlns="" xmlns:a16="http://schemas.microsoft.com/office/drawing/2014/main" id="{3A231675-660B-435D-9BD5-9DBADC5E86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64513" y="3957638"/>
            <a:ext cx="58737" cy="635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0" tIns="0" rIns="0" bIns="0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392245" name="Rectangle 53">
            <a:extLst>
              <a:ext uri="{FF2B5EF4-FFF2-40B4-BE49-F238E27FC236}">
                <a16:creationId xmlns="" xmlns:a16="http://schemas.microsoft.com/office/drawing/2014/main" id="{C85A295C-57D9-48A2-A363-666B5F7EB52D}"/>
              </a:ext>
            </a:extLst>
          </p:cNvPr>
          <p:cNvSpPr>
            <a:spLocks noChangeArrowheads="1"/>
          </p:cNvSpPr>
          <p:nvPr>
            <p:custDataLst>
              <p:tags r:id="rId10"/>
            </p:custDataLst>
          </p:nvPr>
        </p:nvSpPr>
        <p:spPr bwMode="blackWhite">
          <a:xfrm>
            <a:off x="5759450" y="4422775"/>
            <a:ext cx="666750" cy="395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defTabSz="70802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708025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708025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30000"/>
              </a:spcBef>
              <a:spcAft>
                <a:spcPct val="30000"/>
              </a:spcAft>
              <a:buClr>
                <a:schemeClr val="accent1"/>
              </a:buClr>
              <a:buFontTx/>
              <a:buChar char="•"/>
            </a:pPr>
            <a:r>
              <a:rPr lang="en-US" altLang="en-US" sz="900" b="1">
                <a:latin typeface="Arial" panose="020B0604020202020204" pitchFamily="34" charset="0"/>
                <a:ea typeface="MS PGothic" panose="020B0600070205080204" pitchFamily="34" charset="-128"/>
              </a:rPr>
              <a:t>5 Why's</a:t>
            </a:r>
          </a:p>
        </p:txBody>
      </p:sp>
      <p:sp>
        <p:nvSpPr>
          <p:cNvPr id="28726" name="Oval 54">
            <a:extLst>
              <a:ext uri="{FF2B5EF4-FFF2-40B4-BE49-F238E27FC236}">
                <a16:creationId xmlns="" xmlns:a16="http://schemas.microsoft.com/office/drawing/2014/main" id="{7A080C6E-F26B-4392-BDFA-4BB3D58C41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4638" y="3260725"/>
            <a:ext cx="57150" cy="635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0" tIns="0" rIns="0" bIns="0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727" name="Oval 55">
            <a:extLst>
              <a:ext uri="{FF2B5EF4-FFF2-40B4-BE49-F238E27FC236}">
                <a16:creationId xmlns="" xmlns:a16="http://schemas.microsoft.com/office/drawing/2014/main" id="{CEA2589B-EC4F-429F-B0DC-FE3311C257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4638" y="3344863"/>
            <a:ext cx="57150" cy="6191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0" tIns="0" rIns="0" bIns="0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728" name="Oval 56">
            <a:extLst>
              <a:ext uri="{FF2B5EF4-FFF2-40B4-BE49-F238E27FC236}">
                <a16:creationId xmlns="" xmlns:a16="http://schemas.microsoft.com/office/drawing/2014/main" id="{06502E9F-226D-4A59-B367-6B6E382F81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4638" y="3427413"/>
            <a:ext cx="57150" cy="635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0" tIns="0" rIns="0" bIns="0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729" name="Oval 57">
            <a:extLst>
              <a:ext uri="{FF2B5EF4-FFF2-40B4-BE49-F238E27FC236}">
                <a16:creationId xmlns="" xmlns:a16="http://schemas.microsoft.com/office/drawing/2014/main" id="{6DF5164A-DE21-46CF-B151-F724479865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4638" y="3511550"/>
            <a:ext cx="57150" cy="6191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0" tIns="0" rIns="0" bIns="0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730" name="Oval 58">
            <a:extLst>
              <a:ext uri="{FF2B5EF4-FFF2-40B4-BE49-F238E27FC236}">
                <a16:creationId xmlns="" xmlns:a16="http://schemas.microsoft.com/office/drawing/2014/main" id="{BEC117FB-10D9-4A1E-AFE7-B0487F8F3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4638" y="3594100"/>
            <a:ext cx="57150" cy="635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0" tIns="0" rIns="0" bIns="0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731" name="Rectangle 59">
            <a:extLst>
              <a:ext uri="{FF2B5EF4-FFF2-40B4-BE49-F238E27FC236}">
                <a16:creationId xmlns="" xmlns:a16="http://schemas.microsoft.com/office/drawing/2014/main" id="{B9C2BB9A-11F9-4E1C-AA89-CDFD05A4E375}"/>
              </a:ext>
            </a:extLst>
          </p:cNvPr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7026275" y="3248025"/>
            <a:ext cx="515938" cy="242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defTabSz="70802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708025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708025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30000"/>
              </a:spcBef>
              <a:spcAft>
                <a:spcPct val="30000"/>
              </a:spcAft>
              <a:buClr>
                <a:schemeClr val="accent1"/>
              </a:buClr>
              <a:buFontTx/>
              <a:buChar char="•"/>
            </a:pPr>
            <a:r>
              <a:rPr lang="de-DE" altLang="en-US" sz="900">
                <a:latin typeface="Arial" panose="020B0604020202020204" pitchFamily="34" charset="0"/>
                <a:ea typeface="MS PGothic" panose="020B0600070205080204" pitchFamily="34" charset="-128"/>
              </a:rPr>
              <a:t>Why?</a:t>
            </a:r>
          </a:p>
        </p:txBody>
      </p:sp>
      <p:sp>
        <p:nvSpPr>
          <p:cNvPr id="28732" name="Rectangle 60">
            <a:extLst>
              <a:ext uri="{FF2B5EF4-FFF2-40B4-BE49-F238E27FC236}">
                <a16:creationId xmlns="" xmlns:a16="http://schemas.microsoft.com/office/drawing/2014/main" id="{BDFF430A-329A-4455-8827-5BFA0BD1DB4D}"/>
              </a:ext>
            </a:extLst>
          </p:cNvPr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7053263" y="2720975"/>
            <a:ext cx="515937" cy="242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defTabSz="70802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708025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708025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30000"/>
              </a:spcBef>
              <a:spcAft>
                <a:spcPct val="30000"/>
              </a:spcAft>
              <a:buClr>
                <a:schemeClr val="accent1"/>
              </a:buClr>
              <a:buFontTx/>
              <a:buChar char="•"/>
            </a:pPr>
            <a:r>
              <a:rPr lang="de-DE" altLang="en-US" sz="900">
                <a:latin typeface="Arial" panose="020B0604020202020204" pitchFamily="34" charset="0"/>
                <a:ea typeface="MS PGothic" panose="020B0600070205080204" pitchFamily="34" charset="-128"/>
              </a:rPr>
              <a:t>Why?</a:t>
            </a:r>
          </a:p>
        </p:txBody>
      </p:sp>
      <p:sp>
        <p:nvSpPr>
          <p:cNvPr id="28733" name="Rectangle 61">
            <a:extLst>
              <a:ext uri="{FF2B5EF4-FFF2-40B4-BE49-F238E27FC236}">
                <a16:creationId xmlns="" xmlns:a16="http://schemas.microsoft.com/office/drawing/2014/main" id="{CCD5C5BD-072E-49AB-8343-5DB4C4807B68}"/>
              </a:ext>
            </a:extLst>
          </p:cNvPr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7167563" y="2397125"/>
            <a:ext cx="515937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defTabSz="70802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708025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708025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30000"/>
              </a:spcBef>
              <a:spcAft>
                <a:spcPct val="30000"/>
              </a:spcAft>
              <a:buClr>
                <a:schemeClr val="accent1"/>
              </a:buClr>
              <a:buFontTx/>
              <a:buChar char="•"/>
            </a:pPr>
            <a:r>
              <a:rPr lang="de-DE" altLang="en-US" sz="900">
                <a:latin typeface="Arial" panose="020B0604020202020204" pitchFamily="34" charset="0"/>
                <a:ea typeface="MS PGothic" panose="020B0600070205080204" pitchFamily="34" charset="-128"/>
              </a:rPr>
              <a:t>Why?</a:t>
            </a:r>
          </a:p>
        </p:txBody>
      </p:sp>
      <p:sp>
        <p:nvSpPr>
          <p:cNvPr id="28734" name="Rectangle 62">
            <a:extLst>
              <a:ext uri="{FF2B5EF4-FFF2-40B4-BE49-F238E27FC236}">
                <a16:creationId xmlns="" xmlns:a16="http://schemas.microsoft.com/office/drawing/2014/main" id="{71402876-4363-41F1-AEDB-F37AB46CB58D}"/>
              </a:ext>
            </a:extLst>
          </p:cNvPr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7526338" y="2824163"/>
            <a:ext cx="517525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 defTabSz="70802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708025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708025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30000"/>
              </a:spcBef>
              <a:spcAft>
                <a:spcPct val="30000"/>
              </a:spcAft>
              <a:buClr>
                <a:schemeClr val="accent1"/>
              </a:buClr>
              <a:buFontTx/>
              <a:buChar char="•"/>
            </a:pPr>
            <a:r>
              <a:rPr lang="de-DE" altLang="en-US" sz="900">
                <a:latin typeface="Arial" panose="020B0604020202020204" pitchFamily="34" charset="0"/>
                <a:ea typeface="MS PGothic" panose="020B0600070205080204" pitchFamily="34" charset="-128"/>
              </a:rPr>
              <a:t>Why?</a:t>
            </a:r>
          </a:p>
        </p:txBody>
      </p:sp>
      <p:sp>
        <p:nvSpPr>
          <p:cNvPr id="28735" name="Oval 63">
            <a:extLst>
              <a:ext uri="{FF2B5EF4-FFF2-40B4-BE49-F238E27FC236}">
                <a16:creationId xmlns="" xmlns:a16="http://schemas.microsoft.com/office/drawing/2014/main" id="{390239C2-FA15-47AA-910F-12167EB9E7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77213" y="2762250"/>
            <a:ext cx="57150" cy="6508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0" tIns="0" rIns="0" bIns="0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736" name="Oval 64">
            <a:extLst>
              <a:ext uri="{FF2B5EF4-FFF2-40B4-BE49-F238E27FC236}">
                <a16:creationId xmlns="" xmlns:a16="http://schemas.microsoft.com/office/drawing/2014/main" id="{ADB2E094-43F8-4A9F-943A-C3079DC2E8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77213" y="2846388"/>
            <a:ext cx="57150" cy="635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0" tIns="0" rIns="0" bIns="0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737" name="Oval 65">
            <a:extLst>
              <a:ext uri="{FF2B5EF4-FFF2-40B4-BE49-F238E27FC236}">
                <a16:creationId xmlns="" xmlns:a16="http://schemas.microsoft.com/office/drawing/2014/main" id="{C9F16D26-7A75-4DAA-85A3-ECED05E2E9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77213" y="2930525"/>
            <a:ext cx="57150" cy="635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0" tIns="0" rIns="0" bIns="0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738" name="Oval 66">
            <a:extLst>
              <a:ext uri="{FF2B5EF4-FFF2-40B4-BE49-F238E27FC236}">
                <a16:creationId xmlns="" xmlns:a16="http://schemas.microsoft.com/office/drawing/2014/main" id="{0308C88D-DF37-4630-A2D4-D0E4479545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77213" y="3014663"/>
            <a:ext cx="57150" cy="6191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0" tIns="0" rIns="0" bIns="0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739" name="Oval 67">
            <a:extLst>
              <a:ext uri="{FF2B5EF4-FFF2-40B4-BE49-F238E27FC236}">
                <a16:creationId xmlns="" xmlns:a16="http://schemas.microsoft.com/office/drawing/2014/main" id="{D2346894-690F-4B20-841B-BCDE5EE73B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77213" y="3097213"/>
            <a:ext cx="57150" cy="6191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lIns="0" tIns="0" rIns="0" bIns="0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28740" name="Freeform 68">
            <a:extLst>
              <a:ext uri="{FF2B5EF4-FFF2-40B4-BE49-F238E27FC236}">
                <a16:creationId xmlns="" xmlns:a16="http://schemas.microsoft.com/office/drawing/2014/main" id="{1FB0C3BF-0D26-45CA-B888-6CB22ECCB049}"/>
              </a:ext>
            </a:extLst>
          </p:cNvPr>
          <p:cNvSpPr>
            <a:spLocks/>
          </p:cNvSpPr>
          <p:nvPr/>
        </p:nvSpPr>
        <p:spPr bwMode="auto">
          <a:xfrm>
            <a:off x="6448425" y="3063875"/>
            <a:ext cx="534988" cy="65088"/>
          </a:xfrm>
          <a:custGeom>
            <a:avLst/>
            <a:gdLst>
              <a:gd name="T0" fmla="*/ 0 w 589"/>
              <a:gd name="T1" fmla="*/ 2147483646 h 47"/>
              <a:gd name="T2" fmla="*/ 2147483646 w 589"/>
              <a:gd name="T3" fmla="*/ 2147483646 h 47"/>
              <a:gd name="T4" fmla="*/ 2147483646 w 589"/>
              <a:gd name="T5" fmla="*/ 2147483646 h 47"/>
              <a:gd name="T6" fmla="*/ 2147483646 w 589"/>
              <a:gd name="T7" fmla="*/ 2147483646 h 47"/>
              <a:gd name="T8" fmla="*/ 2147483646 w 589"/>
              <a:gd name="T9" fmla="*/ 2147483646 h 47"/>
              <a:gd name="T10" fmla="*/ 2147483646 w 589"/>
              <a:gd name="T11" fmla="*/ 2147483646 h 47"/>
              <a:gd name="T12" fmla="*/ 2147483646 w 589"/>
              <a:gd name="T13" fmla="*/ 2147483646 h 47"/>
              <a:gd name="T14" fmla="*/ 2147483646 w 589"/>
              <a:gd name="T15" fmla="*/ 2147483646 h 47"/>
              <a:gd name="T16" fmla="*/ 2147483646 w 589"/>
              <a:gd name="T17" fmla="*/ 2147483646 h 47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589"/>
              <a:gd name="T28" fmla="*/ 0 h 47"/>
              <a:gd name="T29" fmla="*/ 589 w 589"/>
              <a:gd name="T30" fmla="*/ 47 h 47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589" h="47">
                <a:moveTo>
                  <a:pt x="0" y="33"/>
                </a:moveTo>
                <a:cubicBezTo>
                  <a:pt x="19" y="16"/>
                  <a:pt x="38" y="0"/>
                  <a:pt x="64" y="1"/>
                </a:cubicBezTo>
                <a:cubicBezTo>
                  <a:pt x="90" y="2"/>
                  <a:pt x="126" y="38"/>
                  <a:pt x="154" y="39"/>
                </a:cubicBezTo>
                <a:cubicBezTo>
                  <a:pt x="182" y="40"/>
                  <a:pt x="204" y="6"/>
                  <a:pt x="231" y="7"/>
                </a:cubicBezTo>
                <a:cubicBezTo>
                  <a:pt x="258" y="8"/>
                  <a:pt x="291" y="46"/>
                  <a:pt x="314" y="46"/>
                </a:cubicBezTo>
                <a:cubicBezTo>
                  <a:pt x="337" y="46"/>
                  <a:pt x="348" y="7"/>
                  <a:pt x="371" y="7"/>
                </a:cubicBezTo>
                <a:cubicBezTo>
                  <a:pt x="394" y="7"/>
                  <a:pt x="432" y="45"/>
                  <a:pt x="455" y="46"/>
                </a:cubicBezTo>
                <a:cubicBezTo>
                  <a:pt x="478" y="47"/>
                  <a:pt x="490" y="14"/>
                  <a:pt x="512" y="14"/>
                </a:cubicBezTo>
                <a:cubicBezTo>
                  <a:pt x="534" y="14"/>
                  <a:pt x="561" y="30"/>
                  <a:pt x="589" y="46"/>
                </a:cubicBez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 anchor="ctr"/>
          <a:lstStyle/>
          <a:p>
            <a:endParaRPr lang="en-GB"/>
          </a:p>
        </p:txBody>
      </p:sp>
      <p:sp>
        <p:nvSpPr>
          <p:cNvPr id="28741" name="Freeform 69">
            <a:extLst>
              <a:ext uri="{FF2B5EF4-FFF2-40B4-BE49-F238E27FC236}">
                <a16:creationId xmlns="" xmlns:a16="http://schemas.microsoft.com/office/drawing/2014/main" id="{27A90BCA-10E6-4AA6-9743-1D21E9BE5D74}"/>
              </a:ext>
            </a:extLst>
          </p:cNvPr>
          <p:cNvSpPr>
            <a:spLocks/>
          </p:cNvSpPr>
          <p:nvPr/>
        </p:nvSpPr>
        <p:spPr bwMode="auto">
          <a:xfrm>
            <a:off x="7680325" y="3560763"/>
            <a:ext cx="639763" cy="68262"/>
          </a:xfrm>
          <a:custGeom>
            <a:avLst/>
            <a:gdLst>
              <a:gd name="T0" fmla="*/ 0 w 589"/>
              <a:gd name="T1" fmla="*/ 2147483646 h 47"/>
              <a:gd name="T2" fmla="*/ 2147483646 w 589"/>
              <a:gd name="T3" fmla="*/ 2147483646 h 47"/>
              <a:gd name="T4" fmla="*/ 2147483646 w 589"/>
              <a:gd name="T5" fmla="*/ 2147483646 h 47"/>
              <a:gd name="T6" fmla="*/ 2147483646 w 589"/>
              <a:gd name="T7" fmla="*/ 2147483646 h 47"/>
              <a:gd name="T8" fmla="*/ 2147483646 w 589"/>
              <a:gd name="T9" fmla="*/ 2147483646 h 47"/>
              <a:gd name="T10" fmla="*/ 2147483646 w 589"/>
              <a:gd name="T11" fmla="*/ 2147483646 h 47"/>
              <a:gd name="T12" fmla="*/ 2147483646 w 589"/>
              <a:gd name="T13" fmla="*/ 2147483646 h 47"/>
              <a:gd name="T14" fmla="*/ 2147483646 w 589"/>
              <a:gd name="T15" fmla="*/ 2147483646 h 47"/>
              <a:gd name="T16" fmla="*/ 2147483646 w 589"/>
              <a:gd name="T17" fmla="*/ 2147483646 h 47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589"/>
              <a:gd name="T28" fmla="*/ 0 h 47"/>
              <a:gd name="T29" fmla="*/ 589 w 589"/>
              <a:gd name="T30" fmla="*/ 47 h 47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589" h="47">
                <a:moveTo>
                  <a:pt x="0" y="33"/>
                </a:moveTo>
                <a:cubicBezTo>
                  <a:pt x="19" y="16"/>
                  <a:pt x="38" y="0"/>
                  <a:pt x="64" y="1"/>
                </a:cubicBezTo>
                <a:cubicBezTo>
                  <a:pt x="90" y="2"/>
                  <a:pt x="126" y="38"/>
                  <a:pt x="154" y="39"/>
                </a:cubicBezTo>
                <a:cubicBezTo>
                  <a:pt x="182" y="40"/>
                  <a:pt x="204" y="6"/>
                  <a:pt x="231" y="7"/>
                </a:cubicBezTo>
                <a:cubicBezTo>
                  <a:pt x="258" y="8"/>
                  <a:pt x="291" y="46"/>
                  <a:pt x="314" y="46"/>
                </a:cubicBezTo>
                <a:cubicBezTo>
                  <a:pt x="337" y="46"/>
                  <a:pt x="348" y="7"/>
                  <a:pt x="371" y="7"/>
                </a:cubicBezTo>
                <a:cubicBezTo>
                  <a:pt x="394" y="7"/>
                  <a:pt x="432" y="45"/>
                  <a:pt x="455" y="46"/>
                </a:cubicBezTo>
                <a:cubicBezTo>
                  <a:pt x="478" y="47"/>
                  <a:pt x="490" y="14"/>
                  <a:pt x="512" y="14"/>
                </a:cubicBezTo>
                <a:cubicBezTo>
                  <a:pt x="534" y="14"/>
                  <a:pt x="561" y="30"/>
                  <a:pt x="589" y="46"/>
                </a:cubicBez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 anchor="ctr"/>
          <a:lstStyle/>
          <a:p>
            <a:endParaRPr lang="en-GB"/>
          </a:p>
        </p:txBody>
      </p:sp>
      <p:sp>
        <p:nvSpPr>
          <p:cNvPr id="28742" name="Freeform 70">
            <a:extLst>
              <a:ext uri="{FF2B5EF4-FFF2-40B4-BE49-F238E27FC236}">
                <a16:creationId xmlns="" xmlns:a16="http://schemas.microsoft.com/office/drawing/2014/main" id="{3E6B8ED1-B869-41C6-89B7-40A8938F1E43}"/>
              </a:ext>
            </a:extLst>
          </p:cNvPr>
          <p:cNvSpPr>
            <a:spLocks/>
          </p:cNvSpPr>
          <p:nvPr/>
        </p:nvSpPr>
        <p:spPr bwMode="auto">
          <a:xfrm>
            <a:off x="6767513" y="3295650"/>
            <a:ext cx="1376362" cy="225425"/>
          </a:xfrm>
          <a:custGeom>
            <a:avLst/>
            <a:gdLst>
              <a:gd name="T0" fmla="*/ 0 w 935"/>
              <a:gd name="T1" fmla="*/ 0 h 176"/>
              <a:gd name="T2" fmla="*/ 2147483646 w 935"/>
              <a:gd name="T3" fmla="*/ 2147483646 h 176"/>
              <a:gd name="T4" fmla="*/ 2147483646 w 935"/>
              <a:gd name="T5" fmla="*/ 2147483646 h 176"/>
              <a:gd name="T6" fmla="*/ 2147483646 w 935"/>
              <a:gd name="T7" fmla="*/ 2147483646 h 176"/>
              <a:gd name="T8" fmla="*/ 0 60000 65536"/>
              <a:gd name="T9" fmla="*/ 0 60000 65536"/>
              <a:gd name="T10" fmla="*/ 0 60000 65536"/>
              <a:gd name="T11" fmla="*/ 0 60000 65536"/>
              <a:gd name="T12" fmla="*/ 0 w 935"/>
              <a:gd name="T13" fmla="*/ 0 h 176"/>
              <a:gd name="T14" fmla="*/ 935 w 935"/>
              <a:gd name="T15" fmla="*/ 176 h 17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935" h="176">
                <a:moveTo>
                  <a:pt x="0" y="0"/>
                </a:moveTo>
                <a:cubicBezTo>
                  <a:pt x="130" y="85"/>
                  <a:pt x="261" y="170"/>
                  <a:pt x="378" y="173"/>
                </a:cubicBezTo>
                <a:cubicBezTo>
                  <a:pt x="495" y="176"/>
                  <a:pt x="611" y="36"/>
                  <a:pt x="704" y="19"/>
                </a:cubicBezTo>
                <a:cubicBezTo>
                  <a:pt x="797" y="2"/>
                  <a:pt x="866" y="36"/>
                  <a:pt x="935" y="71"/>
                </a:cubicBezTo>
              </a:path>
            </a:pathLst>
          </a:custGeom>
          <a:noFill/>
          <a:ln w="19050" cap="flat" cmpd="sng">
            <a:solidFill>
              <a:schemeClr val="tx1"/>
            </a:solidFill>
            <a:prstDash val="solid"/>
            <a:round/>
            <a:headEnd type="triangl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 anchor="ctr"/>
          <a:lstStyle/>
          <a:p>
            <a:endParaRPr lang="en-GB"/>
          </a:p>
        </p:txBody>
      </p:sp>
      <p:sp>
        <p:nvSpPr>
          <p:cNvPr id="28743" name="Freeform 71">
            <a:extLst>
              <a:ext uri="{FF2B5EF4-FFF2-40B4-BE49-F238E27FC236}">
                <a16:creationId xmlns="" xmlns:a16="http://schemas.microsoft.com/office/drawing/2014/main" id="{92095BB4-CEC9-4266-BC40-7D37DA78BCD1}"/>
              </a:ext>
            </a:extLst>
          </p:cNvPr>
          <p:cNvSpPr>
            <a:spLocks/>
          </p:cNvSpPr>
          <p:nvPr/>
        </p:nvSpPr>
        <p:spPr bwMode="auto">
          <a:xfrm>
            <a:off x="7359650" y="3441700"/>
            <a:ext cx="528638" cy="681038"/>
          </a:xfrm>
          <a:custGeom>
            <a:avLst/>
            <a:gdLst>
              <a:gd name="T0" fmla="*/ 2147483646 w 360"/>
              <a:gd name="T1" fmla="*/ 2147483646 h 473"/>
              <a:gd name="T2" fmla="*/ 2147483646 w 360"/>
              <a:gd name="T3" fmla="*/ 2147483646 h 473"/>
              <a:gd name="T4" fmla="*/ 2147483646 w 360"/>
              <a:gd name="T5" fmla="*/ 2147483646 h 473"/>
              <a:gd name="T6" fmla="*/ 2147483646 w 360"/>
              <a:gd name="T7" fmla="*/ 2147483646 h 473"/>
              <a:gd name="T8" fmla="*/ 0 60000 65536"/>
              <a:gd name="T9" fmla="*/ 0 60000 65536"/>
              <a:gd name="T10" fmla="*/ 0 60000 65536"/>
              <a:gd name="T11" fmla="*/ 0 60000 65536"/>
              <a:gd name="T12" fmla="*/ 0 w 360"/>
              <a:gd name="T13" fmla="*/ 0 h 473"/>
              <a:gd name="T14" fmla="*/ 360 w 360"/>
              <a:gd name="T15" fmla="*/ 473 h 473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60" h="473">
                <a:moveTo>
                  <a:pt x="110" y="473"/>
                </a:moveTo>
                <a:cubicBezTo>
                  <a:pt x="55" y="339"/>
                  <a:pt x="0" y="206"/>
                  <a:pt x="27" y="128"/>
                </a:cubicBezTo>
                <a:cubicBezTo>
                  <a:pt x="54" y="50"/>
                  <a:pt x="215" y="12"/>
                  <a:pt x="270" y="6"/>
                </a:cubicBezTo>
                <a:cubicBezTo>
                  <a:pt x="325" y="0"/>
                  <a:pt x="342" y="44"/>
                  <a:pt x="360" y="89"/>
                </a:cubicBezTo>
              </a:path>
            </a:pathLst>
          </a:custGeom>
          <a:noFill/>
          <a:ln w="1905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 anchor="ctr"/>
          <a:lstStyle/>
          <a:p>
            <a:endParaRPr lang="en-GB"/>
          </a:p>
        </p:txBody>
      </p:sp>
      <p:sp>
        <p:nvSpPr>
          <p:cNvPr id="28744" name="Freeform 72">
            <a:extLst>
              <a:ext uri="{FF2B5EF4-FFF2-40B4-BE49-F238E27FC236}">
                <a16:creationId xmlns="" xmlns:a16="http://schemas.microsoft.com/office/drawing/2014/main" id="{05863E3E-724F-4734-A380-70C4B0DBC87B}"/>
              </a:ext>
            </a:extLst>
          </p:cNvPr>
          <p:cNvSpPr>
            <a:spLocks/>
          </p:cNvSpPr>
          <p:nvPr/>
        </p:nvSpPr>
        <p:spPr bwMode="auto">
          <a:xfrm>
            <a:off x="7688263" y="2871788"/>
            <a:ext cx="463550" cy="268287"/>
          </a:xfrm>
          <a:custGeom>
            <a:avLst/>
            <a:gdLst>
              <a:gd name="T0" fmla="*/ 0 w 263"/>
              <a:gd name="T1" fmla="*/ 2147483646 h 186"/>
              <a:gd name="T2" fmla="*/ 2147483646 w 263"/>
              <a:gd name="T3" fmla="*/ 2147483646 h 186"/>
              <a:gd name="T4" fmla="*/ 2147483646 w 263"/>
              <a:gd name="T5" fmla="*/ 0 h 186"/>
              <a:gd name="T6" fmla="*/ 0 60000 65536"/>
              <a:gd name="T7" fmla="*/ 0 60000 65536"/>
              <a:gd name="T8" fmla="*/ 0 60000 65536"/>
              <a:gd name="T9" fmla="*/ 0 w 263"/>
              <a:gd name="T10" fmla="*/ 0 h 186"/>
              <a:gd name="T11" fmla="*/ 263 w 263"/>
              <a:gd name="T12" fmla="*/ 186 h 18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63" h="186">
                <a:moveTo>
                  <a:pt x="0" y="186"/>
                </a:moveTo>
                <a:lnTo>
                  <a:pt x="179" y="96"/>
                </a:lnTo>
                <a:lnTo>
                  <a:pt x="263" y="0"/>
                </a:lnTo>
              </a:path>
            </a:pathLst>
          </a:custGeom>
          <a:noFill/>
          <a:ln w="1905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 anchor="ctr"/>
          <a:lstStyle/>
          <a:p>
            <a:endParaRPr lang="en-GB"/>
          </a:p>
        </p:txBody>
      </p:sp>
      <p:sp>
        <p:nvSpPr>
          <p:cNvPr id="28745" name="Freeform 73">
            <a:extLst>
              <a:ext uri="{FF2B5EF4-FFF2-40B4-BE49-F238E27FC236}">
                <a16:creationId xmlns="" xmlns:a16="http://schemas.microsoft.com/office/drawing/2014/main" id="{2A0E7B03-1D30-44BF-8184-EEA718967CC8}"/>
              </a:ext>
            </a:extLst>
          </p:cNvPr>
          <p:cNvSpPr>
            <a:spLocks/>
          </p:cNvSpPr>
          <p:nvPr/>
        </p:nvSpPr>
        <p:spPr bwMode="auto">
          <a:xfrm>
            <a:off x="6589713" y="2825750"/>
            <a:ext cx="527050" cy="460375"/>
          </a:xfrm>
          <a:custGeom>
            <a:avLst/>
            <a:gdLst>
              <a:gd name="T0" fmla="*/ 2147483646 w 359"/>
              <a:gd name="T1" fmla="*/ 2147483646 h 320"/>
              <a:gd name="T2" fmla="*/ 2147483646 w 359"/>
              <a:gd name="T3" fmla="*/ 2147483646 h 320"/>
              <a:gd name="T4" fmla="*/ 2147483646 w 359"/>
              <a:gd name="T5" fmla="*/ 0 h 320"/>
              <a:gd name="T6" fmla="*/ 0 w 359"/>
              <a:gd name="T7" fmla="*/ 2147483646 h 320"/>
              <a:gd name="T8" fmla="*/ 0 60000 65536"/>
              <a:gd name="T9" fmla="*/ 0 60000 65536"/>
              <a:gd name="T10" fmla="*/ 0 60000 65536"/>
              <a:gd name="T11" fmla="*/ 0 60000 65536"/>
              <a:gd name="T12" fmla="*/ 0 w 359"/>
              <a:gd name="T13" fmla="*/ 0 h 320"/>
              <a:gd name="T14" fmla="*/ 359 w 359"/>
              <a:gd name="T15" fmla="*/ 320 h 32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59" h="320">
                <a:moveTo>
                  <a:pt x="205" y="320"/>
                </a:moveTo>
                <a:cubicBezTo>
                  <a:pt x="282" y="253"/>
                  <a:pt x="359" y="187"/>
                  <a:pt x="339" y="134"/>
                </a:cubicBezTo>
                <a:cubicBezTo>
                  <a:pt x="319" y="81"/>
                  <a:pt x="139" y="0"/>
                  <a:pt x="83" y="0"/>
                </a:cubicBezTo>
                <a:cubicBezTo>
                  <a:pt x="27" y="0"/>
                  <a:pt x="17" y="106"/>
                  <a:pt x="0" y="134"/>
                </a:cubicBezTo>
              </a:path>
            </a:pathLst>
          </a:custGeom>
          <a:noFill/>
          <a:ln w="1905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 anchor="ctr"/>
          <a:lstStyle/>
          <a:p>
            <a:endParaRPr lang="en-GB"/>
          </a:p>
        </p:txBody>
      </p:sp>
      <p:sp>
        <p:nvSpPr>
          <p:cNvPr id="28746" name="Freeform 74">
            <a:extLst>
              <a:ext uri="{FF2B5EF4-FFF2-40B4-BE49-F238E27FC236}">
                <a16:creationId xmlns="" xmlns:a16="http://schemas.microsoft.com/office/drawing/2014/main" id="{6B5C058D-7E24-43BA-8E1F-6744A8A51FC5}"/>
              </a:ext>
            </a:extLst>
          </p:cNvPr>
          <p:cNvSpPr>
            <a:spLocks/>
          </p:cNvSpPr>
          <p:nvPr/>
        </p:nvSpPr>
        <p:spPr bwMode="auto">
          <a:xfrm>
            <a:off x="7653338" y="2392363"/>
            <a:ext cx="546100" cy="227012"/>
          </a:xfrm>
          <a:custGeom>
            <a:avLst/>
            <a:gdLst>
              <a:gd name="T0" fmla="*/ 2147483646 w 294"/>
              <a:gd name="T1" fmla="*/ 2147483646 h 166"/>
              <a:gd name="T2" fmla="*/ 2147483646 w 294"/>
              <a:gd name="T3" fmla="*/ 2147483646 h 166"/>
              <a:gd name="T4" fmla="*/ 0 w 294"/>
              <a:gd name="T5" fmla="*/ 0 h 166"/>
              <a:gd name="T6" fmla="*/ 0 60000 65536"/>
              <a:gd name="T7" fmla="*/ 0 60000 65536"/>
              <a:gd name="T8" fmla="*/ 0 60000 65536"/>
              <a:gd name="T9" fmla="*/ 0 w 294"/>
              <a:gd name="T10" fmla="*/ 0 h 166"/>
              <a:gd name="T11" fmla="*/ 294 w 294"/>
              <a:gd name="T12" fmla="*/ 166 h 16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94" h="166">
                <a:moveTo>
                  <a:pt x="294" y="166"/>
                </a:moveTo>
                <a:cubicBezTo>
                  <a:pt x="206" y="154"/>
                  <a:pt x="119" y="143"/>
                  <a:pt x="70" y="115"/>
                </a:cubicBezTo>
                <a:cubicBezTo>
                  <a:pt x="21" y="87"/>
                  <a:pt x="12" y="20"/>
                  <a:pt x="0" y="0"/>
                </a:cubicBezTo>
              </a:path>
            </a:pathLst>
          </a:custGeom>
          <a:noFill/>
          <a:ln w="1905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 anchor="ctr"/>
          <a:lstStyle/>
          <a:p>
            <a:endParaRPr lang="en-GB"/>
          </a:p>
        </p:txBody>
      </p:sp>
      <p:grpSp>
        <p:nvGrpSpPr>
          <p:cNvPr id="28747" name="Group 75">
            <a:extLst>
              <a:ext uri="{FF2B5EF4-FFF2-40B4-BE49-F238E27FC236}">
                <a16:creationId xmlns="" xmlns:a16="http://schemas.microsoft.com/office/drawing/2014/main" id="{28CEB8E1-2D9E-4B30-A09B-231F4D4D5D20}"/>
              </a:ext>
            </a:extLst>
          </p:cNvPr>
          <p:cNvGrpSpPr>
            <a:grpSpLocks/>
          </p:cNvGrpSpPr>
          <p:nvPr/>
        </p:nvGrpSpPr>
        <p:grpSpPr bwMode="auto">
          <a:xfrm>
            <a:off x="8083550" y="4030663"/>
            <a:ext cx="214313" cy="111125"/>
            <a:chOff x="5418" y="2599"/>
            <a:chExt cx="135" cy="70"/>
          </a:xfrm>
        </p:grpSpPr>
        <p:sp>
          <p:nvSpPr>
            <p:cNvPr id="28753" name="Oval 76">
              <a:extLst>
                <a:ext uri="{FF2B5EF4-FFF2-40B4-BE49-F238E27FC236}">
                  <a16:creationId xmlns="" xmlns:a16="http://schemas.microsoft.com/office/drawing/2014/main" id="{0C70FE7C-C0A4-4402-8108-DF6B34A746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21" y="2599"/>
              <a:ext cx="128" cy="4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lIns="0" tIns="0" rIns="0" bIns="0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28754" name="Freeform 77">
              <a:extLst>
                <a:ext uri="{FF2B5EF4-FFF2-40B4-BE49-F238E27FC236}">
                  <a16:creationId xmlns="" xmlns:a16="http://schemas.microsoft.com/office/drawing/2014/main" id="{ED1E4E1D-5E78-488B-9759-C7BFD11D4F50}"/>
                </a:ext>
              </a:extLst>
            </p:cNvPr>
            <p:cNvSpPr>
              <a:spLocks/>
            </p:cNvSpPr>
            <p:nvPr/>
          </p:nvSpPr>
          <p:spPr bwMode="auto">
            <a:xfrm>
              <a:off x="5418" y="2621"/>
              <a:ext cx="135" cy="48"/>
            </a:xfrm>
            <a:custGeom>
              <a:avLst/>
              <a:gdLst>
                <a:gd name="T0" fmla="*/ 0 w 92"/>
                <a:gd name="T1" fmla="*/ 6 h 57"/>
                <a:gd name="T2" fmla="*/ 79 w 92"/>
                <a:gd name="T3" fmla="*/ 32 h 57"/>
                <a:gd name="T4" fmla="*/ 222 w 92"/>
                <a:gd name="T5" fmla="*/ 34 h 57"/>
                <a:gd name="T6" fmla="*/ 291 w 92"/>
                <a:gd name="T7" fmla="*/ 0 h 57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92"/>
                <a:gd name="T13" fmla="*/ 0 h 57"/>
                <a:gd name="T14" fmla="*/ 92 w 92"/>
                <a:gd name="T15" fmla="*/ 57 h 57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92" h="57">
                  <a:moveTo>
                    <a:pt x="0" y="9"/>
                  </a:moveTo>
                  <a:lnTo>
                    <a:pt x="25" y="54"/>
                  </a:lnTo>
                  <a:lnTo>
                    <a:pt x="70" y="57"/>
                  </a:lnTo>
                  <a:lnTo>
                    <a:pt x="92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0" tIns="0" rIns="0" bIns="0" anchor="ctr"/>
            <a:lstStyle/>
            <a:p>
              <a:endParaRPr lang="en-GB"/>
            </a:p>
          </p:txBody>
        </p:sp>
      </p:grpSp>
      <p:sp>
        <p:nvSpPr>
          <p:cNvPr id="28748" name="Freeform 78">
            <a:extLst>
              <a:ext uri="{FF2B5EF4-FFF2-40B4-BE49-F238E27FC236}">
                <a16:creationId xmlns="" xmlns:a16="http://schemas.microsoft.com/office/drawing/2014/main" id="{ABB47257-18C6-4D6D-BA2E-EE6B59213735}"/>
              </a:ext>
            </a:extLst>
          </p:cNvPr>
          <p:cNvSpPr>
            <a:spLocks/>
          </p:cNvSpPr>
          <p:nvPr/>
        </p:nvSpPr>
        <p:spPr bwMode="auto">
          <a:xfrm>
            <a:off x="6223000" y="2230438"/>
            <a:ext cx="2343150" cy="304800"/>
          </a:xfrm>
          <a:custGeom>
            <a:avLst/>
            <a:gdLst>
              <a:gd name="T0" fmla="*/ 0 w 1594"/>
              <a:gd name="T1" fmla="*/ 2147483646 h 211"/>
              <a:gd name="T2" fmla="*/ 2147483646 w 1594"/>
              <a:gd name="T3" fmla="*/ 0 h 211"/>
              <a:gd name="T4" fmla="*/ 2147483646 w 1594"/>
              <a:gd name="T5" fmla="*/ 2147483646 h 211"/>
              <a:gd name="T6" fmla="*/ 2147483646 w 1594"/>
              <a:gd name="T7" fmla="*/ 2147483646 h 211"/>
              <a:gd name="T8" fmla="*/ 2147483646 w 1594"/>
              <a:gd name="T9" fmla="*/ 2147483646 h 211"/>
              <a:gd name="T10" fmla="*/ 2147483646 w 1594"/>
              <a:gd name="T11" fmla="*/ 2147483646 h 211"/>
              <a:gd name="T12" fmla="*/ 2147483646 w 1594"/>
              <a:gd name="T13" fmla="*/ 2147483646 h 211"/>
              <a:gd name="T14" fmla="*/ 2147483646 w 1594"/>
              <a:gd name="T15" fmla="*/ 2147483646 h 211"/>
              <a:gd name="T16" fmla="*/ 2147483646 w 1594"/>
              <a:gd name="T17" fmla="*/ 2147483646 h 211"/>
              <a:gd name="T18" fmla="*/ 2147483646 w 1594"/>
              <a:gd name="T19" fmla="*/ 2147483646 h 211"/>
              <a:gd name="T20" fmla="*/ 2147483646 w 1594"/>
              <a:gd name="T21" fmla="*/ 2147483646 h 211"/>
              <a:gd name="T22" fmla="*/ 2147483646 w 1594"/>
              <a:gd name="T23" fmla="*/ 2147483646 h 211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w 1594"/>
              <a:gd name="T37" fmla="*/ 0 h 211"/>
              <a:gd name="T38" fmla="*/ 1594 w 1594"/>
              <a:gd name="T39" fmla="*/ 211 h 211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1594" h="211">
                <a:moveTo>
                  <a:pt x="0" y="198"/>
                </a:moveTo>
                <a:lnTo>
                  <a:pt x="842" y="0"/>
                </a:lnTo>
                <a:lnTo>
                  <a:pt x="1136" y="96"/>
                </a:lnTo>
                <a:lnTo>
                  <a:pt x="1155" y="67"/>
                </a:lnTo>
                <a:lnTo>
                  <a:pt x="1165" y="106"/>
                </a:lnTo>
                <a:lnTo>
                  <a:pt x="1197" y="70"/>
                </a:lnTo>
                <a:lnTo>
                  <a:pt x="1203" y="109"/>
                </a:lnTo>
                <a:lnTo>
                  <a:pt x="1232" y="83"/>
                </a:lnTo>
                <a:lnTo>
                  <a:pt x="1229" y="118"/>
                </a:lnTo>
                <a:lnTo>
                  <a:pt x="1264" y="109"/>
                </a:lnTo>
                <a:lnTo>
                  <a:pt x="1258" y="138"/>
                </a:lnTo>
                <a:lnTo>
                  <a:pt x="1594" y="211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 anchor="ctr"/>
          <a:lstStyle/>
          <a:p>
            <a:endParaRPr lang="en-GB"/>
          </a:p>
        </p:txBody>
      </p:sp>
      <p:sp>
        <p:nvSpPr>
          <p:cNvPr id="28749" name="Rectangle 79">
            <a:extLst>
              <a:ext uri="{FF2B5EF4-FFF2-40B4-BE49-F238E27FC236}">
                <a16:creationId xmlns="" xmlns:a16="http://schemas.microsoft.com/office/drawing/2014/main" id="{3DF4DFC3-6799-4AA5-8AB1-EAD7FC58C8FE}"/>
              </a:ext>
            </a:extLst>
          </p:cNvPr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857250" y="889000"/>
            <a:ext cx="2298700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defTabSz="70802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708025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708025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30000"/>
              </a:spcBef>
              <a:spcAft>
                <a:spcPct val="30000"/>
              </a:spcAft>
              <a:buClr>
                <a:schemeClr val="accent1"/>
              </a:buClr>
              <a:buFontTx/>
              <a:buNone/>
            </a:pPr>
            <a:r>
              <a:rPr lang="de-DE" altLang="en-US" sz="1800" b="1">
                <a:latin typeface="Arial" panose="020B0604020202020204" pitchFamily="34" charset="0"/>
                <a:ea typeface="MS PGothic" panose="020B0600070205080204" pitchFamily="34" charset="-128"/>
              </a:rPr>
              <a:t>1. Concern</a:t>
            </a:r>
          </a:p>
        </p:txBody>
      </p:sp>
      <p:sp>
        <p:nvSpPr>
          <p:cNvPr id="28750" name="Rectangle 80">
            <a:extLst>
              <a:ext uri="{FF2B5EF4-FFF2-40B4-BE49-F238E27FC236}">
                <a16:creationId xmlns="" xmlns:a16="http://schemas.microsoft.com/office/drawing/2014/main" id="{65E3123E-BED4-4EAE-B831-35E4D8E2A8DB}"/>
              </a:ext>
            </a:extLst>
          </p:cNvPr>
          <p:cNvSpPr>
            <a:spLocks noGrp="1"/>
          </p:cNvSpPr>
          <p:nvPr>
            <p:ph type="title"/>
          </p:nvPr>
        </p:nvSpPr>
        <p:spPr bwMode="black">
          <a:xfrm>
            <a:off x="735013" y="-242888"/>
            <a:ext cx="7772400" cy="1143001"/>
          </a:xfrm>
          <a:noFill/>
        </p:spPr>
        <p:txBody>
          <a:bodyPr anchor="b"/>
          <a:lstStyle/>
          <a:p>
            <a:pPr eaLnBrk="1" hangingPunct="1"/>
            <a:r>
              <a:rPr lang="en-GB" altLang="en-US"/>
              <a:t>The Problem Solving Process</a:t>
            </a:r>
          </a:p>
        </p:txBody>
      </p:sp>
      <p:sp>
        <p:nvSpPr>
          <p:cNvPr id="28751" name="Rectangle 81">
            <a:extLst>
              <a:ext uri="{FF2B5EF4-FFF2-40B4-BE49-F238E27FC236}">
                <a16:creationId xmlns="" xmlns:a16="http://schemas.microsoft.com/office/drawing/2014/main" id="{1D3065A3-5FB7-4FA9-973B-9D91772C9714}"/>
              </a:ext>
            </a:extLst>
          </p:cNvPr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346825" y="5049838"/>
            <a:ext cx="1911350" cy="22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342900" indent="-342900" defTabSz="70802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119063" indent="-117475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708025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708025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lvl="1" eaLnBrk="1" hangingPunct="1">
              <a:spcBef>
                <a:spcPct val="0"/>
              </a:spcBef>
              <a:spcAft>
                <a:spcPct val="30000"/>
              </a:spcAft>
              <a:buClr>
                <a:schemeClr val="tx2"/>
              </a:buClr>
              <a:buFontTx/>
              <a:buChar char="•"/>
            </a:pPr>
            <a:r>
              <a:rPr lang="de-DE" altLang="en-US" sz="1000">
                <a:latin typeface="Arial" panose="020B0604020202020204" pitchFamily="34" charset="0"/>
                <a:ea typeface="MS PGothic" panose="020B0600070205080204" pitchFamily="34" charset="-128"/>
              </a:rPr>
              <a:t>Follow up</a:t>
            </a:r>
          </a:p>
          <a:p>
            <a:pPr lvl="1" eaLnBrk="1" hangingPunct="1">
              <a:spcBef>
                <a:spcPct val="0"/>
              </a:spcBef>
              <a:spcAft>
                <a:spcPct val="30000"/>
              </a:spcAft>
              <a:buClr>
                <a:schemeClr val="tx2"/>
              </a:buClr>
              <a:buFontTx/>
              <a:buChar char="•"/>
            </a:pPr>
            <a:r>
              <a:rPr lang="de-DE" altLang="en-US" sz="1000">
                <a:latin typeface="Arial" panose="020B0604020202020204" pitchFamily="34" charset="0"/>
                <a:ea typeface="MS PGothic" panose="020B0600070205080204" pitchFamily="34" charset="-128"/>
              </a:rPr>
              <a:t>Confirm problem has been resolved</a:t>
            </a:r>
          </a:p>
        </p:txBody>
      </p:sp>
      <p:sp>
        <p:nvSpPr>
          <p:cNvPr id="28752" name="Rectangle 82">
            <a:extLst>
              <a:ext uri="{FF2B5EF4-FFF2-40B4-BE49-F238E27FC236}">
                <a16:creationId xmlns="" xmlns:a16="http://schemas.microsoft.com/office/drawing/2014/main" id="{BB768D79-991D-4BEF-BC1C-F41B79E7BD4B}"/>
              </a:ext>
            </a:extLst>
          </p:cNvPr>
          <p:cNvSpPr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4891088" y="4945063"/>
            <a:ext cx="2844800" cy="20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defTabSz="70802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708025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708025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708025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708025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30000"/>
              </a:spcBef>
              <a:spcAft>
                <a:spcPct val="30000"/>
              </a:spcAft>
              <a:buClr>
                <a:schemeClr val="accent1"/>
              </a:buClr>
              <a:buFontTx/>
              <a:buNone/>
            </a:pPr>
            <a:r>
              <a:rPr lang="de-DE" altLang="en-US" sz="1800" b="1">
                <a:latin typeface="Arial" panose="020B0604020202020204" pitchFamily="34" charset="0"/>
                <a:ea typeface="MS PGothic" panose="020B0600070205080204" pitchFamily="34" charset="-128"/>
              </a:rPr>
              <a:t>4. Closeout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2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0" name="whywhywh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2245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22" name="Group 2">
            <a:extLst>
              <a:ext uri="{FF2B5EF4-FFF2-40B4-BE49-F238E27FC236}">
                <a16:creationId xmlns="" xmlns:a16="http://schemas.microsoft.com/office/drawing/2014/main" id="{83DEF201-A08D-4752-8B60-AC3D8A0AF8E8}"/>
              </a:ext>
            </a:extLst>
          </p:cNvPr>
          <p:cNvGrpSpPr>
            <a:grpSpLocks/>
          </p:cNvGrpSpPr>
          <p:nvPr/>
        </p:nvGrpSpPr>
        <p:grpSpPr bwMode="auto">
          <a:xfrm>
            <a:off x="3724275" y="4554538"/>
            <a:ext cx="631825" cy="655637"/>
            <a:chOff x="2542" y="2869"/>
            <a:chExt cx="431" cy="413"/>
          </a:xfrm>
        </p:grpSpPr>
        <p:sp>
          <p:nvSpPr>
            <p:cNvPr id="30772" name="Oval 3">
              <a:extLst>
                <a:ext uri="{FF2B5EF4-FFF2-40B4-BE49-F238E27FC236}">
                  <a16:creationId xmlns="" xmlns:a16="http://schemas.microsoft.com/office/drawing/2014/main" id="{63BF74EA-740A-4BAF-8FB0-3D097E08AB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42" y="2869"/>
              <a:ext cx="431" cy="413"/>
            </a:xfrm>
            <a:prstGeom prst="ellipse">
              <a:avLst/>
            </a:prstGeom>
            <a:solidFill>
              <a:srgbClr val="80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30773" name="Oval 4">
              <a:extLst>
                <a:ext uri="{FF2B5EF4-FFF2-40B4-BE49-F238E27FC236}">
                  <a16:creationId xmlns="" xmlns:a16="http://schemas.microsoft.com/office/drawing/2014/main" id="{6553B502-16DC-4820-A037-602EAA4E24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45" y="2920"/>
              <a:ext cx="287" cy="258"/>
            </a:xfrm>
            <a:prstGeom prst="ellipse">
              <a:avLst/>
            </a:prstGeom>
            <a:solidFill>
              <a:srgbClr val="0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30774" name="Oval 5">
              <a:extLst>
                <a:ext uri="{FF2B5EF4-FFF2-40B4-BE49-F238E27FC236}">
                  <a16:creationId xmlns="" xmlns:a16="http://schemas.microsoft.com/office/drawing/2014/main" id="{FD7F56C7-4D63-4C03-8AF7-F61FD907F9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83" y="2920"/>
              <a:ext cx="307" cy="328"/>
            </a:xfrm>
            <a:prstGeom prst="ellipse">
              <a:avLst/>
            </a:prstGeom>
            <a:solidFill>
              <a:srgbClr val="80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30775" name="Oval 6">
              <a:extLst>
                <a:ext uri="{FF2B5EF4-FFF2-40B4-BE49-F238E27FC236}">
                  <a16:creationId xmlns="" xmlns:a16="http://schemas.microsoft.com/office/drawing/2014/main" id="{95C1A508-B672-4DB6-B5C6-E5FAC4EF6C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4" y="2955"/>
              <a:ext cx="143" cy="138"/>
            </a:xfrm>
            <a:prstGeom prst="ellipse">
              <a:avLst/>
            </a:prstGeom>
            <a:solidFill>
              <a:srgbClr val="C0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30776" name="Oval 7">
              <a:extLst>
                <a:ext uri="{FF2B5EF4-FFF2-40B4-BE49-F238E27FC236}">
                  <a16:creationId xmlns="" xmlns:a16="http://schemas.microsoft.com/office/drawing/2014/main" id="{7A9BAF23-88BB-4083-B875-448766E910FB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 flipV="1">
              <a:off x="2604" y="2990"/>
              <a:ext cx="41" cy="34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</p:grpSp>
      <p:sp>
        <p:nvSpPr>
          <p:cNvPr id="30723" name="Oval 8">
            <a:extLst>
              <a:ext uri="{FF2B5EF4-FFF2-40B4-BE49-F238E27FC236}">
                <a16:creationId xmlns="" xmlns:a16="http://schemas.microsoft.com/office/drawing/2014/main" id="{B85D993F-B413-44FB-97FF-17018E4D4C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6163" y="915988"/>
            <a:ext cx="3560762" cy="668337"/>
          </a:xfrm>
          <a:prstGeom prst="ellipse">
            <a:avLst/>
          </a:prstGeom>
          <a:solidFill>
            <a:srgbClr val="FCFEB9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30724" name="Line 9">
            <a:extLst>
              <a:ext uri="{FF2B5EF4-FFF2-40B4-BE49-F238E27FC236}">
                <a16:creationId xmlns="" xmlns:a16="http://schemas.microsoft.com/office/drawing/2014/main" id="{0A3428DA-B119-4877-AF33-9528D5B6315C}"/>
              </a:ext>
            </a:extLst>
          </p:cNvPr>
          <p:cNvSpPr>
            <a:spLocks noChangeShapeType="1"/>
          </p:cNvSpPr>
          <p:nvPr/>
        </p:nvSpPr>
        <p:spPr bwMode="auto">
          <a:xfrm>
            <a:off x="2316163" y="1260475"/>
            <a:ext cx="1084262" cy="20447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25" name="Line 10">
            <a:extLst>
              <a:ext uri="{FF2B5EF4-FFF2-40B4-BE49-F238E27FC236}">
                <a16:creationId xmlns="" xmlns:a16="http://schemas.microsoft.com/office/drawing/2014/main" id="{BCF8BCBF-61A3-45D6-9569-E6E915FD387D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656138" y="1274763"/>
            <a:ext cx="1233487" cy="20177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26" name="Line 11">
            <a:extLst>
              <a:ext uri="{FF2B5EF4-FFF2-40B4-BE49-F238E27FC236}">
                <a16:creationId xmlns="" xmlns:a16="http://schemas.microsoft.com/office/drawing/2014/main" id="{B840FA2A-0552-4C85-B1C8-E9BC2DAC881B}"/>
              </a:ext>
            </a:extLst>
          </p:cNvPr>
          <p:cNvSpPr>
            <a:spLocks noChangeShapeType="1"/>
          </p:cNvSpPr>
          <p:nvPr/>
        </p:nvSpPr>
        <p:spPr bwMode="auto">
          <a:xfrm>
            <a:off x="3413125" y="3284538"/>
            <a:ext cx="12573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Line 12">
            <a:extLst>
              <a:ext uri="{FF2B5EF4-FFF2-40B4-BE49-F238E27FC236}">
                <a16:creationId xmlns="" xmlns:a16="http://schemas.microsoft.com/office/drawing/2014/main" id="{F804F6B5-07C3-4148-A953-6D8A7307B252}"/>
              </a:ext>
            </a:extLst>
          </p:cNvPr>
          <p:cNvSpPr>
            <a:spLocks noChangeShapeType="1"/>
          </p:cNvSpPr>
          <p:nvPr/>
        </p:nvSpPr>
        <p:spPr bwMode="auto">
          <a:xfrm>
            <a:off x="3413125" y="3290888"/>
            <a:ext cx="257175" cy="147796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28" name="Line 13">
            <a:extLst>
              <a:ext uri="{FF2B5EF4-FFF2-40B4-BE49-F238E27FC236}">
                <a16:creationId xmlns="" xmlns:a16="http://schemas.microsoft.com/office/drawing/2014/main" id="{FD2E729F-8286-45C4-B3E8-DC54CF695803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365625" y="3305175"/>
            <a:ext cx="292100" cy="14779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29" name="Line 14">
            <a:extLst>
              <a:ext uri="{FF2B5EF4-FFF2-40B4-BE49-F238E27FC236}">
                <a16:creationId xmlns="" xmlns:a16="http://schemas.microsoft.com/office/drawing/2014/main" id="{C13061BA-6F39-46F0-B115-89A873CEE978}"/>
              </a:ext>
            </a:extLst>
          </p:cNvPr>
          <p:cNvSpPr>
            <a:spLocks noChangeShapeType="1"/>
          </p:cNvSpPr>
          <p:nvPr/>
        </p:nvSpPr>
        <p:spPr bwMode="auto">
          <a:xfrm>
            <a:off x="3690938" y="4770438"/>
            <a:ext cx="684212" cy="95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30" name="Rectangle 15">
            <a:extLst>
              <a:ext uri="{FF2B5EF4-FFF2-40B4-BE49-F238E27FC236}">
                <a16:creationId xmlns="" xmlns:a16="http://schemas.microsoft.com/office/drawing/2014/main" id="{6E4A1BEF-A2C2-4266-9837-DE69321858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4500" y="990600"/>
            <a:ext cx="2278063" cy="56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Problem Description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&amp; Sequence of Events</a:t>
            </a:r>
          </a:p>
        </p:txBody>
      </p:sp>
      <p:sp>
        <p:nvSpPr>
          <p:cNvPr id="30731" name="Rectangle 16">
            <a:extLst>
              <a:ext uri="{FF2B5EF4-FFF2-40B4-BE49-F238E27FC236}">
                <a16:creationId xmlns="" xmlns:a16="http://schemas.microsoft.com/office/drawing/2014/main" id="{40B208DD-3351-4E32-A64C-17D28DF0F4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1423988"/>
            <a:ext cx="271463" cy="330200"/>
          </a:xfrm>
          <a:prstGeom prst="rect">
            <a:avLst/>
          </a:prstGeom>
          <a:solidFill>
            <a:srgbClr val="FCFEB9"/>
          </a:solidFill>
          <a:ln w="12700">
            <a:solidFill>
              <a:srgbClr val="CF0E30"/>
            </a:solidFill>
            <a:miter lim="800000"/>
            <a:headEnd/>
            <a:tailEnd/>
          </a:ln>
        </p:spPr>
        <p:txBody>
          <a:bodyPr wrap="none"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1</a:t>
            </a:r>
          </a:p>
        </p:txBody>
      </p:sp>
      <p:sp>
        <p:nvSpPr>
          <p:cNvPr id="30732" name="Rectangle 17">
            <a:extLst>
              <a:ext uri="{FF2B5EF4-FFF2-40B4-BE49-F238E27FC236}">
                <a16:creationId xmlns="" xmlns:a16="http://schemas.microsoft.com/office/drawing/2014/main" id="{F0CE7A7E-9AF6-491B-8CE8-1E5C133D71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5325" y="1700213"/>
            <a:ext cx="170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Sequence of Events &amp; Remedial Action</a:t>
            </a:r>
          </a:p>
        </p:txBody>
      </p:sp>
      <p:sp>
        <p:nvSpPr>
          <p:cNvPr id="30733" name="Rectangle 18">
            <a:extLst>
              <a:ext uri="{FF2B5EF4-FFF2-40B4-BE49-F238E27FC236}">
                <a16:creationId xmlns="" xmlns:a16="http://schemas.microsoft.com/office/drawing/2014/main" id="{C5215BAE-A1CA-47B3-81AA-4B3C1F5EA6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8200" y="2589213"/>
            <a:ext cx="1314450" cy="450850"/>
          </a:xfrm>
          <a:prstGeom prst="rect">
            <a:avLst/>
          </a:prstGeom>
          <a:solidFill>
            <a:srgbClr val="FCFEB9"/>
          </a:solidFill>
          <a:ln w="12700">
            <a:solidFill>
              <a:srgbClr val="00279F"/>
            </a:solidFill>
            <a:miter lim="800000"/>
            <a:headEnd/>
            <a:tailEnd/>
          </a:ln>
        </p:spPr>
        <p:txBody>
          <a:bodyPr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Root Cause Analysis</a:t>
            </a:r>
          </a:p>
        </p:txBody>
      </p:sp>
      <p:sp>
        <p:nvSpPr>
          <p:cNvPr id="30734" name="Rectangle 19">
            <a:extLst>
              <a:ext uri="{FF2B5EF4-FFF2-40B4-BE49-F238E27FC236}">
                <a16:creationId xmlns="" xmlns:a16="http://schemas.microsoft.com/office/drawing/2014/main" id="{41035CC7-E05D-4BA2-8C38-A8ECE96127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3657600"/>
            <a:ext cx="271463" cy="330200"/>
          </a:xfrm>
          <a:prstGeom prst="rect">
            <a:avLst/>
          </a:prstGeom>
          <a:solidFill>
            <a:srgbClr val="FCFEB9"/>
          </a:solidFill>
          <a:ln w="12700">
            <a:solidFill>
              <a:srgbClr val="CF0E30"/>
            </a:solidFill>
            <a:miter lim="800000"/>
            <a:headEnd/>
            <a:tailEnd/>
          </a:ln>
        </p:spPr>
        <p:txBody>
          <a:bodyPr wrap="none"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</a:p>
        </p:txBody>
      </p:sp>
      <p:sp>
        <p:nvSpPr>
          <p:cNvPr id="30735" name="Rectangle 20">
            <a:extLst>
              <a:ext uri="{FF2B5EF4-FFF2-40B4-BE49-F238E27FC236}">
                <a16:creationId xmlns="" xmlns:a16="http://schemas.microsoft.com/office/drawing/2014/main" id="{662E99DF-1678-4F40-AF43-CD8B8CDE49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5672138"/>
            <a:ext cx="271463" cy="330200"/>
          </a:xfrm>
          <a:prstGeom prst="rect">
            <a:avLst/>
          </a:prstGeom>
          <a:solidFill>
            <a:srgbClr val="FCFEB9"/>
          </a:solidFill>
          <a:ln w="12700">
            <a:solidFill>
              <a:srgbClr val="CF0E30"/>
            </a:solidFill>
            <a:miter lim="800000"/>
            <a:headEnd/>
            <a:tailEnd/>
          </a:ln>
        </p:spPr>
        <p:txBody>
          <a:bodyPr wrap="none"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3</a:t>
            </a:r>
          </a:p>
        </p:txBody>
      </p:sp>
      <p:sp>
        <p:nvSpPr>
          <p:cNvPr id="30736" name="AutoShape 21">
            <a:extLst>
              <a:ext uri="{FF2B5EF4-FFF2-40B4-BE49-F238E27FC236}">
                <a16:creationId xmlns="" xmlns:a16="http://schemas.microsoft.com/office/drawing/2014/main" id="{7FF39A7C-FA52-4A65-A735-7A19392F5590}"/>
              </a:ext>
            </a:extLst>
          </p:cNvPr>
          <p:cNvSpPr>
            <a:spLocks noChangeArrowheads="1"/>
          </p:cNvSpPr>
          <p:nvPr/>
        </p:nvSpPr>
        <p:spPr bwMode="auto">
          <a:xfrm rot="16200000" flipH="1">
            <a:off x="3906044" y="2299494"/>
            <a:ext cx="266700" cy="157162"/>
          </a:xfrm>
          <a:prstGeom prst="rightArrow">
            <a:avLst>
              <a:gd name="adj1" fmla="val 50000"/>
              <a:gd name="adj2" fmla="val 84857"/>
            </a:avLst>
          </a:prstGeom>
          <a:solidFill>
            <a:srgbClr val="CF0E3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30737" name="AutoShape 22">
            <a:extLst>
              <a:ext uri="{FF2B5EF4-FFF2-40B4-BE49-F238E27FC236}">
                <a16:creationId xmlns="" xmlns:a16="http://schemas.microsoft.com/office/drawing/2014/main" id="{1EE655C4-A3D1-4809-B0EF-829F95B22FCF}"/>
              </a:ext>
            </a:extLst>
          </p:cNvPr>
          <p:cNvSpPr>
            <a:spLocks noChangeArrowheads="1"/>
          </p:cNvSpPr>
          <p:nvPr/>
        </p:nvSpPr>
        <p:spPr bwMode="auto">
          <a:xfrm rot="16200000" flipH="1">
            <a:off x="3916362" y="3130551"/>
            <a:ext cx="263525" cy="158750"/>
          </a:xfrm>
          <a:prstGeom prst="rightArrow">
            <a:avLst>
              <a:gd name="adj1" fmla="val 50000"/>
              <a:gd name="adj2" fmla="val 83008"/>
            </a:avLst>
          </a:prstGeom>
          <a:solidFill>
            <a:srgbClr val="CF0E3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30738" name="Rectangle 23">
            <a:extLst>
              <a:ext uri="{FF2B5EF4-FFF2-40B4-BE49-F238E27FC236}">
                <a16:creationId xmlns="" xmlns:a16="http://schemas.microsoft.com/office/drawing/2014/main" id="{94F02318-EB32-4C79-A9D9-9E1C327085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6451600"/>
            <a:ext cx="271463" cy="330200"/>
          </a:xfrm>
          <a:prstGeom prst="rect">
            <a:avLst/>
          </a:prstGeom>
          <a:solidFill>
            <a:srgbClr val="FCFEB9"/>
          </a:solidFill>
          <a:ln w="12700">
            <a:solidFill>
              <a:srgbClr val="CF0E30"/>
            </a:solidFill>
            <a:miter lim="800000"/>
            <a:headEnd/>
            <a:tailEnd/>
          </a:ln>
        </p:spPr>
        <p:txBody>
          <a:bodyPr wrap="none"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4</a:t>
            </a:r>
          </a:p>
        </p:txBody>
      </p:sp>
      <p:sp>
        <p:nvSpPr>
          <p:cNvPr id="30739" name="Rectangle 24">
            <a:extLst>
              <a:ext uri="{FF2B5EF4-FFF2-40B4-BE49-F238E27FC236}">
                <a16:creationId xmlns="" xmlns:a16="http://schemas.microsoft.com/office/drawing/2014/main" id="{BE38FB87-7305-4AEC-96A9-6650549109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2975" y="3322638"/>
            <a:ext cx="1171575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Direct Cause</a:t>
            </a:r>
          </a:p>
        </p:txBody>
      </p:sp>
      <p:sp>
        <p:nvSpPr>
          <p:cNvPr id="30740" name="Rectangle 25">
            <a:extLst>
              <a:ext uri="{FF2B5EF4-FFF2-40B4-BE49-F238E27FC236}">
                <a16:creationId xmlns="" xmlns:a16="http://schemas.microsoft.com/office/drawing/2014/main" id="{FB647F5C-9526-4EA4-8219-2E98C42CEE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83000" y="3587750"/>
            <a:ext cx="677863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4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Cause</a:t>
            </a:r>
          </a:p>
        </p:txBody>
      </p:sp>
      <p:sp>
        <p:nvSpPr>
          <p:cNvPr id="30741" name="Rectangle 26">
            <a:extLst>
              <a:ext uri="{FF2B5EF4-FFF2-40B4-BE49-F238E27FC236}">
                <a16:creationId xmlns="" xmlns:a16="http://schemas.microsoft.com/office/drawing/2014/main" id="{9D30CDCE-F045-4A62-AFD3-A8FB9021D3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90938" y="3911600"/>
            <a:ext cx="677862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4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Cause</a:t>
            </a:r>
          </a:p>
        </p:txBody>
      </p:sp>
      <p:sp>
        <p:nvSpPr>
          <p:cNvPr id="30742" name="Rectangle 27">
            <a:extLst>
              <a:ext uri="{FF2B5EF4-FFF2-40B4-BE49-F238E27FC236}">
                <a16:creationId xmlns="" xmlns:a16="http://schemas.microsoft.com/office/drawing/2014/main" id="{13D804BE-E2AF-4180-A4D8-7C6E2F6924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98875" y="4289425"/>
            <a:ext cx="677863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4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Cause</a:t>
            </a:r>
          </a:p>
        </p:txBody>
      </p:sp>
      <p:sp>
        <p:nvSpPr>
          <p:cNvPr id="30743" name="Rectangle 28">
            <a:extLst>
              <a:ext uri="{FF2B5EF4-FFF2-40B4-BE49-F238E27FC236}">
                <a16:creationId xmlns="" xmlns:a16="http://schemas.microsoft.com/office/drawing/2014/main" id="{32137033-81E1-44A1-8F81-EF744F1466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5825" y="3382963"/>
            <a:ext cx="523875" cy="27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3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Why?</a:t>
            </a:r>
          </a:p>
        </p:txBody>
      </p:sp>
      <p:sp>
        <p:nvSpPr>
          <p:cNvPr id="30744" name="Freeform 29">
            <a:extLst>
              <a:ext uri="{FF2B5EF4-FFF2-40B4-BE49-F238E27FC236}">
                <a16:creationId xmlns="" xmlns:a16="http://schemas.microsoft.com/office/drawing/2014/main" id="{061850A5-901A-4710-AA9A-2C121CD2E824}"/>
              </a:ext>
            </a:extLst>
          </p:cNvPr>
          <p:cNvSpPr>
            <a:spLocks/>
          </p:cNvSpPr>
          <p:nvPr/>
        </p:nvSpPr>
        <p:spPr bwMode="auto">
          <a:xfrm>
            <a:off x="2149475" y="3467100"/>
            <a:ext cx="538163" cy="207963"/>
          </a:xfrm>
          <a:custGeom>
            <a:avLst/>
            <a:gdLst>
              <a:gd name="T0" fmla="*/ 0 w 367"/>
              <a:gd name="T1" fmla="*/ 0 h 131"/>
              <a:gd name="T2" fmla="*/ 0 w 367"/>
              <a:gd name="T3" fmla="*/ 2147483646 h 131"/>
              <a:gd name="T4" fmla="*/ 2147483646 w 367"/>
              <a:gd name="T5" fmla="*/ 2147483646 h 131"/>
              <a:gd name="T6" fmla="*/ 0 60000 65536"/>
              <a:gd name="T7" fmla="*/ 0 60000 65536"/>
              <a:gd name="T8" fmla="*/ 0 60000 65536"/>
              <a:gd name="T9" fmla="*/ 0 w 367"/>
              <a:gd name="T10" fmla="*/ 0 h 131"/>
              <a:gd name="T11" fmla="*/ 367 w 367"/>
              <a:gd name="T12" fmla="*/ 131 h 13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367" h="131">
                <a:moveTo>
                  <a:pt x="0" y="0"/>
                </a:moveTo>
                <a:lnTo>
                  <a:pt x="0" y="130"/>
                </a:lnTo>
                <a:lnTo>
                  <a:pt x="366" y="13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30745" name="Group 30">
            <a:extLst>
              <a:ext uri="{FF2B5EF4-FFF2-40B4-BE49-F238E27FC236}">
                <a16:creationId xmlns="" xmlns:a16="http://schemas.microsoft.com/office/drawing/2014/main" id="{FD406987-D82E-4EB0-B475-F9D40D56D7EC}"/>
              </a:ext>
            </a:extLst>
          </p:cNvPr>
          <p:cNvGrpSpPr>
            <a:grpSpLocks/>
          </p:cNvGrpSpPr>
          <p:nvPr/>
        </p:nvGrpSpPr>
        <p:grpSpPr bwMode="auto">
          <a:xfrm>
            <a:off x="2333625" y="3654425"/>
            <a:ext cx="536575" cy="290513"/>
            <a:chOff x="1592" y="2302"/>
            <a:chExt cx="367" cy="183"/>
          </a:xfrm>
        </p:grpSpPr>
        <p:sp>
          <p:nvSpPr>
            <p:cNvPr id="30770" name="Rectangle 31">
              <a:extLst>
                <a:ext uri="{FF2B5EF4-FFF2-40B4-BE49-F238E27FC236}">
                  <a16:creationId xmlns="" xmlns:a16="http://schemas.microsoft.com/office/drawing/2014/main" id="{61450135-1776-4307-B1FB-E29C2E85E0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96" y="2302"/>
              <a:ext cx="358" cy="1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73025" tIns="36512" rIns="73025" bIns="36512">
              <a:spAutoFit/>
            </a:bodyPr>
            <a:lstStyle>
              <a:lvl1pPr defTabSz="58578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58578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58578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58578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58578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5857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5857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5857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5857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300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Why?</a:t>
              </a:r>
            </a:p>
          </p:txBody>
        </p:sp>
        <p:sp>
          <p:nvSpPr>
            <p:cNvPr id="30771" name="Freeform 32">
              <a:extLst>
                <a:ext uri="{FF2B5EF4-FFF2-40B4-BE49-F238E27FC236}">
                  <a16:creationId xmlns="" xmlns:a16="http://schemas.microsoft.com/office/drawing/2014/main" id="{E3C98665-DC9A-4EBB-88CE-2ABCD2E7733E}"/>
                </a:ext>
              </a:extLst>
            </p:cNvPr>
            <p:cNvSpPr>
              <a:spLocks/>
            </p:cNvSpPr>
            <p:nvPr/>
          </p:nvSpPr>
          <p:spPr bwMode="auto">
            <a:xfrm>
              <a:off x="1592" y="2355"/>
              <a:ext cx="367" cy="130"/>
            </a:xfrm>
            <a:custGeom>
              <a:avLst/>
              <a:gdLst>
                <a:gd name="T0" fmla="*/ 0 w 367"/>
                <a:gd name="T1" fmla="*/ 0 h 130"/>
                <a:gd name="T2" fmla="*/ 0 w 367"/>
                <a:gd name="T3" fmla="*/ 129 h 130"/>
                <a:gd name="T4" fmla="*/ 366 w 367"/>
                <a:gd name="T5" fmla="*/ 129 h 130"/>
                <a:gd name="T6" fmla="*/ 0 60000 65536"/>
                <a:gd name="T7" fmla="*/ 0 60000 65536"/>
                <a:gd name="T8" fmla="*/ 0 60000 65536"/>
                <a:gd name="T9" fmla="*/ 0 w 367"/>
                <a:gd name="T10" fmla="*/ 0 h 130"/>
                <a:gd name="T11" fmla="*/ 367 w 367"/>
                <a:gd name="T12" fmla="*/ 130 h 13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67" h="130">
                  <a:moveTo>
                    <a:pt x="0" y="0"/>
                  </a:moveTo>
                  <a:lnTo>
                    <a:pt x="0" y="129"/>
                  </a:lnTo>
                  <a:lnTo>
                    <a:pt x="366" y="129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0746" name="Group 33">
            <a:extLst>
              <a:ext uri="{FF2B5EF4-FFF2-40B4-BE49-F238E27FC236}">
                <a16:creationId xmlns="" xmlns:a16="http://schemas.microsoft.com/office/drawing/2014/main" id="{E5E9EC2B-4AC7-493C-A842-716014F6B0A2}"/>
              </a:ext>
            </a:extLst>
          </p:cNvPr>
          <p:cNvGrpSpPr>
            <a:grpSpLocks/>
          </p:cNvGrpSpPr>
          <p:nvPr/>
        </p:nvGrpSpPr>
        <p:grpSpPr bwMode="auto">
          <a:xfrm>
            <a:off x="2516188" y="3924300"/>
            <a:ext cx="538162" cy="292100"/>
            <a:chOff x="1717" y="2472"/>
            <a:chExt cx="367" cy="184"/>
          </a:xfrm>
        </p:grpSpPr>
        <p:sp>
          <p:nvSpPr>
            <p:cNvPr id="30768" name="Rectangle 34">
              <a:extLst>
                <a:ext uri="{FF2B5EF4-FFF2-40B4-BE49-F238E27FC236}">
                  <a16:creationId xmlns="" xmlns:a16="http://schemas.microsoft.com/office/drawing/2014/main" id="{280733A7-9B64-49F7-8B76-508BAC3A82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20" y="2472"/>
              <a:ext cx="358" cy="1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73025" tIns="36512" rIns="73025" bIns="36512">
              <a:spAutoFit/>
            </a:bodyPr>
            <a:lstStyle>
              <a:lvl1pPr defTabSz="58578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58578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58578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58578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58578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5857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5857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5857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5857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300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Why?</a:t>
              </a:r>
            </a:p>
          </p:txBody>
        </p:sp>
        <p:sp>
          <p:nvSpPr>
            <p:cNvPr id="30769" name="Freeform 35">
              <a:extLst>
                <a:ext uri="{FF2B5EF4-FFF2-40B4-BE49-F238E27FC236}">
                  <a16:creationId xmlns="" xmlns:a16="http://schemas.microsoft.com/office/drawing/2014/main" id="{A96836E5-5AA2-4920-8004-A6CF7C5925A1}"/>
                </a:ext>
              </a:extLst>
            </p:cNvPr>
            <p:cNvSpPr>
              <a:spLocks/>
            </p:cNvSpPr>
            <p:nvPr/>
          </p:nvSpPr>
          <p:spPr bwMode="auto">
            <a:xfrm>
              <a:off x="1717" y="2525"/>
              <a:ext cx="367" cy="131"/>
            </a:xfrm>
            <a:custGeom>
              <a:avLst/>
              <a:gdLst>
                <a:gd name="T0" fmla="*/ 0 w 367"/>
                <a:gd name="T1" fmla="*/ 0 h 131"/>
                <a:gd name="T2" fmla="*/ 0 w 367"/>
                <a:gd name="T3" fmla="*/ 130 h 131"/>
                <a:gd name="T4" fmla="*/ 366 w 367"/>
                <a:gd name="T5" fmla="*/ 130 h 131"/>
                <a:gd name="T6" fmla="*/ 0 60000 65536"/>
                <a:gd name="T7" fmla="*/ 0 60000 65536"/>
                <a:gd name="T8" fmla="*/ 0 60000 65536"/>
                <a:gd name="T9" fmla="*/ 0 w 367"/>
                <a:gd name="T10" fmla="*/ 0 h 131"/>
                <a:gd name="T11" fmla="*/ 367 w 367"/>
                <a:gd name="T12" fmla="*/ 131 h 13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67" h="131">
                  <a:moveTo>
                    <a:pt x="0" y="0"/>
                  </a:moveTo>
                  <a:lnTo>
                    <a:pt x="0" y="130"/>
                  </a:lnTo>
                  <a:lnTo>
                    <a:pt x="366" y="13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0747" name="Group 36">
            <a:extLst>
              <a:ext uri="{FF2B5EF4-FFF2-40B4-BE49-F238E27FC236}">
                <a16:creationId xmlns="" xmlns:a16="http://schemas.microsoft.com/office/drawing/2014/main" id="{7BD44B22-86F9-476D-8706-19337D146ED8}"/>
              </a:ext>
            </a:extLst>
          </p:cNvPr>
          <p:cNvGrpSpPr>
            <a:grpSpLocks/>
          </p:cNvGrpSpPr>
          <p:nvPr/>
        </p:nvGrpSpPr>
        <p:grpSpPr bwMode="auto">
          <a:xfrm>
            <a:off x="2697163" y="4195763"/>
            <a:ext cx="539750" cy="290512"/>
            <a:chOff x="1841" y="2643"/>
            <a:chExt cx="368" cy="183"/>
          </a:xfrm>
        </p:grpSpPr>
        <p:sp>
          <p:nvSpPr>
            <p:cNvPr id="30766" name="Rectangle 37">
              <a:extLst>
                <a:ext uri="{FF2B5EF4-FFF2-40B4-BE49-F238E27FC236}">
                  <a16:creationId xmlns="" xmlns:a16="http://schemas.microsoft.com/office/drawing/2014/main" id="{3A360A9F-8609-478B-915F-88A2BEAF09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45" y="2643"/>
              <a:ext cx="358" cy="1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73025" tIns="36512" rIns="73025" bIns="36512">
              <a:spAutoFit/>
            </a:bodyPr>
            <a:lstStyle>
              <a:lvl1pPr defTabSz="58578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58578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58578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58578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58578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5857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5857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5857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5857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300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Why?</a:t>
              </a:r>
            </a:p>
          </p:txBody>
        </p:sp>
        <p:sp>
          <p:nvSpPr>
            <p:cNvPr id="30767" name="Freeform 38">
              <a:extLst>
                <a:ext uri="{FF2B5EF4-FFF2-40B4-BE49-F238E27FC236}">
                  <a16:creationId xmlns="" xmlns:a16="http://schemas.microsoft.com/office/drawing/2014/main" id="{6992AC19-D957-4F6B-B0A1-BB53CF8714F8}"/>
                </a:ext>
              </a:extLst>
            </p:cNvPr>
            <p:cNvSpPr>
              <a:spLocks/>
            </p:cNvSpPr>
            <p:nvPr/>
          </p:nvSpPr>
          <p:spPr bwMode="auto">
            <a:xfrm>
              <a:off x="1841" y="2695"/>
              <a:ext cx="368" cy="131"/>
            </a:xfrm>
            <a:custGeom>
              <a:avLst/>
              <a:gdLst>
                <a:gd name="T0" fmla="*/ 0 w 368"/>
                <a:gd name="T1" fmla="*/ 0 h 131"/>
                <a:gd name="T2" fmla="*/ 0 w 368"/>
                <a:gd name="T3" fmla="*/ 130 h 131"/>
                <a:gd name="T4" fmla="*/ 367 w 368"/>
                <a:gd name="T5" fmla="*/ 130 h 131"/>
                <a:gd name="T6" fmla="*/ 0 60000 65536"/>
                <a:gd name="T7" fmla="*/ 0 60000 65536"/>
                <a:gd name="T8" fmla="*/ 0 60000 65536"/>
                <a:gd name="T9" fmla="*/ 0 w 368"/>
                <a:gd name="T10" fmla="*/ 0 h 131"/>
                <a:gd name="T11" fmla="*/ 368 w 368"/>
                <a:gd name="T12" fmla="*/ 131 h 13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68" h="131">
                  <a:moveTo>
                    <a:pt x="0" y="0"/>
                  </a:moveTo>
                  <a:lnTo>
                    <a:pt x="0" y="130"/>
                  </a:lnTo>
                  <a:lnTo>
                    <a:pt x="367" y="13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0748" name="Group 39">
            <a:extLst>
              <a:ext uri="{FF2B5EF4-FFF2-40B4-BE49-F238E27FC236}">
                <a16:creationId xmlns="" xmlns:a16="http://schemas.microsoft.com/office/drawing/2014/main" id="{C1F46331-8969-417A-A348-ED8A1AF03689}"/>
              </a:ext>
            </a:extLst>
          </p:cNvPr>
          <p:cNvGrpSpPr>
            <a:grpSpLocks/>
          </p:cNvGrpSpPr>
          <p:nvPr/>
        </p:nvGrpSpPr>
        <p:grpSpPr bwMode="auto">
          <a:xfrm>
            <a:off x="2881313" y="4467225"/>
            <a:ext cx="538162" cy="290513"/>
            <a:chOff x="1966" y="2814"/>
            <a:chExt cx="368" cy="183"/>
          </a:xfrm>
        </p:grpSpPr>
        <p:sp>
          <p:nvSpPr>
            <p:cNvPr id="30764" name="Rectangle 40">
              <a:extLst>
                <a:ext uri="{FF2B5EF4-FFF2-40B4-BE49-F238E27FC236}">
                  <a16:creationId xmlns="" xmlns:a16="http://schemas.microsoft.com/office/drawing/2014/main" id="{B7786D39-AF78-4E00-9B94-6966DD4B90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70" y="2814"/>
              <a:ext cx="358" cy="1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73025" tIns="36512" rIns="73025" bIns="36512">
              <a:spAutoFit/>
            </a:bodyPr>
            <a:lstStyle>
              <a:lvl1pPr defTabSz="58578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58578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58578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58578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58578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5857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5857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5857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5857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300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Why?</a:t>
              </a:r>
            </a:p>
          </p:txBody>
        </p:sp>
        <p:sp>
          <p:nvSpPr>
            <p:cNvPr id="30765" name="Freeform 41">
              <a:extLst>
                <a:ext uri="{FF2B5EF4-FFF2-40B4-BE49-F238E27FC236}">
                  <a16:creationId xmlns="" xmlns:a16="http://schemas.microsoft.com/office/drawing/2014/main" id="{BEC5F876-7489-4871-8149-72A82DF068EB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6" y="2866"/>
              <a:ext cx="368" cy="131"/>
            </a:xfrm>
            <a:custGeom>
              <a:avLst/>
              <a:gdLst>
                <a:gd name="T0" fmla="*/ 0 w 368"/>
                <a:gd name="T1" fmla="*/ 0 h 131"/>
                <a:gd name="T2" fmla="*/ 0 w 368"/>
                <a:gd name="T3" fmla="*/ 130 h 131"/>
                <a:gd name="T4" fmla="*/ 367 w 368"/>
                <a:gd name="T5" fmla="*/ 130 h 131"/>
                <a:gd name="T6" fmla="*/ 0 60000 65536"/>
                <a:gd name="T7" fmla="*/ 0 60000 65536"/>
                <a:gd name="T8" fmla="*/ 0 60000 65536"/>
                <a:gd name="T9" fmla="*/ 0 w 368"/>
                <a:gd name="T10" fmla="*/ 0 h 131"/>
                <a:gd name="T11" fmla="*/ 368 w 368"/>
                <a:gd name="T12" fmla="*/ 131 h 13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68" h="131">
                  <a:moveTo>
                    <a:pt x="0" y="0"/>
                  </a:moveTo>
                  <a:lnTo>
                    <a:pt x="0" y="130"/>
                  </a:lnTo>
                  <a:lnTo>
                    <a:pt x="367" y="13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749" name="Rectangle 42">
            <a:extLst>
              <a:ext uri="{FF2B5EF4-FFF2-40B4-BE49-F238E27FC236}">
                <a16:creationId xmlns="" xmlns:a16="http://schemas.microsoft.com/office/drawing/2014/main" id="{C16D21F4-944D-4D68-840B-61B40A6429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43325" y="4740275"/>
            <a:ext cx="593725" cy="46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3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Root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3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Cause</a:t>
            </a:r>
          </a:p>
        </p:txBody>
      </p:sp>
      <p:sp>
        <p:nvSpPr>
          <p:cNvPr id="30750" name="Rectangle 43">
            <a:extLst>
              <a:ext uri="{FF2B5EF4-FFF2-40B4-BE49-F238E27FC236}">
                <a16:creationId xmlns="" xmlns:a16="http://schemas.microsoft.com/office/drawing/2014/main" id="{B87D1264-6453-48FB-AD8D-34EA8DB477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86075" y="5427663"/>
            <a:ext cx="2489200" cy="298450"/>
          </a:xfrm>
          <a:prstGeom prst="rect">
            <a:avLst/>
          </a:prstGeom>
          <a:solidFill>
            <a:srgbClr val="FCFEB9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Short Term Countermeasure</a:t>
            </a:r>
          </a:p>
        </p:txBody>
      </p:sp>
      <p:sp>
        <p:nvSpPr>
          <p:cNvPr id="30751" name="Rectangle 44">
            <a:extLst>
              <a:ext uri="{FF2B5EF4-FFF2-40B4-BE49-F238E27FC236}">
                <a16:creationId xmlns="" xmlns:a16="http://schemas.microsoft.com/office/drawing/2014/main" id="{1C2283F6-6EEB-4E21-B8FA-3ABC800023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2988" y="6467475"/>
            <a:ext cx="1006475" cy="298450"/>
          </a:xfrm>
          <a:prstGeom prst="rect">
            <a:avLst/>
          </a:prstGeom>
          <a:solidFill>
            <a:srgbClr val="FCFEB9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Follow -Up</a:t>
            </a:r>
          </a:p>
        </p:txBody>
      </p:sp>
      <p:sp>
        <p:nvSpPr>
          <p:cNvPr id="30752" name="AutoShape 45">
            <a:extLst>
              <a:ext uri="{FF2B5EF4-FFF2-40B4-BE49-F238E27FC236}">
                <a16:creationId xmlns="" xmlns:a16="http://schemas.microsoft.com/office/drawing/2014/main" id="{FC967D84-E162-438F-84FD-349487B49D8D}"/>
              </a:ext>
            </a:extLst>
          </p:cNvPr>
          <p:cNvSpPr>
            <a:spLocks noChangeArrowheads="1"/>
          </p:cNvSpPr>
          <p:nvPr/>
        </p:nvSpPr>
        <p:spPr bwMode="auto">
          <a:xfrm rot="16200000" flipH="1">
            <a:off x="3952082" y="5772943"/>
            <a:ext cx="266700" cy="157163"/>
          </a:xfrm>
          <a:prstGeom prst="rightArrow">
            <a:avLst>
              <a:gd name="adj1" fmla="val 50000"/>
              <a:gd name="adj2" fmla="val 84856"/>
            </a:avLst>
          </a:prstGeom>
          <a:solidFill>
            <a:srgbClr val="CF0E3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30753" name="AutoShape 46">
            <a:extLst>
              <a:ext uri="{FF2B5EF4-FFF2-40B4-BE49-F238E27FC236}">
                <a16:creationId xmlns="" xmlns:a16="http://schemas.microsoft.com/office/drawing/2014/main" id="{AF5FB126-35B1-4CCD-A063-CE97342C8BCD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3956844" y="5220494"/>
            <a:ext cx="263525" cy="157163"/>
          </a:xfrm>
          <a:prstGeom prst="rightArrow">
            <a:avLst>
              <a:gd name="adj1" fmla="val 50000"/>
              <a:gd name="adj2" fmla="val 83846"/>
            </a:avLst>
          </a:prstGeom>
          <a:solidFill>
            <a:srgbClr val="CF0E3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30754" name="Rectangle 47">
            <a:extLst>
              <a:ext uri="{FF2B5EF4-FFF2-40B4-BE49-F238E27FC236}">
                <a16:creationId xmlns="" xmlns:a16="http://schemas.microsoft.com/office/drawing/2014/main" id="{E47E1305-BDF0-4CBD-9864-C19843F0A8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04050" y="5673725"/>
            <a:ext cx="1758950" cy="31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Countermeasure</a:t>
            </a:r>
          </a:p>
        </p:txBody>
      </p:sp>
      <p:sp>
        <p:nvSpPr>
          <p:cNvPr id="30755" name="Rectangle 48">
            <a:extLst>
              <a:ext uri="{FF2B5EF4-FFF2-40B4-BE49-F238E27FC236}">
                <a16:creationId xmlns="" xmlns:a16="http://schemas.microsoft.com/office/drawing/2014/main" id="{7AED8B43-49DF-4B20-92DE-26C96BB985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0400" y="1427163"/>
            <a:ext cx="968375" cy="31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Concern</a:t>
            </a:r>
          </a:p>
        </p:txBody>
      </p:sp>
      <p:sp>
        <p:nvSpPr>
          <p:cNvPr id="30756" name="Rectangle 49">
            <a:extLst>
              <a:ext uri="{FF2B5EF4-FFF2-40B4-BE49-F238E27FC236}">
                <a16:creationId xmlns="" xmlns:a16="http://schemas.microsoft.com/office/drawing/2014/main" id="{759BB334-9C10-41E7-88AA-F28E12411C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0400" y="3657600"/>
            <a:ext cx="754063" cy="31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Cause</a:t>
            </a:r>
          </a:p>
        </p:txBody>
      </p:sp>
      <p:sp>
        <p:nvSpPr>
          <p:cNvPr id="30757" name="Rectangle 50">
            <a:extLst>
              <a:ext uri="{FF2B5EF4-FFF2-40B4-BE49-F238E27FC236}">
                <a16:creationId xmlns="" xmlns:a16="http://schemas.microsoft.com/office/drawing/2014/main" id="{BFF08D94-9F98-4348-94E0-56F85D5C95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5750" y="174625"/>
            <a:ext cx="54149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 b="1">
                <a:latin typeface="Opel Sans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Problem Solving - process overview</a:t>
            </a:r>
          </a:p>
        </p:txBody>
      </p:sp>
      <p:sp>
        <p:nvSpPr>
          <p:cNvPr id="30758" name="Rectangle 51">
            <a:extLst>
              <a:ext uri="{FF2B5EF4-FFF2-40B4-BE49-F238E27FC236}">
                <a16:creationId xmlns="" xmlns:a16="http://schemas.microsoft.com/office/drawing/2014/main" id="{B74328AB-5171-4D0D-85E9-4BDADAB337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86075" y="5973763"/>
            <a:ext cx="2457450" cy="298450"/>
          </a:xfrm>
          <a:prstGeom prst="rect">
            <a:avLst/>
          </a:prstGeom>
          <a:solidFill>
            <a:srgbClr val="FCFEB9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Long Term Countermeasure</a:t>
            </a:r>
          </a:p>
        </p:txBody>
      </p:sp>
      <p:sp>
        <p:nvSpPr>
          <p:cNvPr id="30759" name="AutoShape 52">
            <a:extLst>
              <a:ext uri="{FF2B5EF4-FFF2-40B4-BE49-F238E27FC236}">
                <a16:creationId xmlns="" xmlns:a16="http://schemas.microsoft.com/office/drawing/2014/main" id="{8B3E4FC8-91E2-451F-AFF1-B180A9540D0E}"/>
              </a:ext>
            </a:extLst>
          </p:cNvPr>
          <p:cNvSpPr>
            <a:spLocks noChangeArrowheads="1"/>
          </p:cNvSpPr>
          <p:nvPr/>
        </p:nvSpPr>
        <p:spPr bwMode="auto">
          <a:xfrm rot="16200000" flipH="1">
            <a:off x="3952082" y="6319043"/>
            <a:ext cx="266700" cy="157163"/>
          </a:xfrm>
          <a:prstGeom prst="rightArrow">
            <a:avLst>
              <a:gd name="adj1" fmla="val 50000"/>
              <a:gd name="adj2" fmla="val 84856"/>
            </a:avLst>
          </a:prstGeom>
          <a:solidFill>
            <a:srgbClr val="CF0E3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30760" name="Rectangle 53">
            <a:extLst>
              <a:ext uri="{FF2B5EF4-FFF2-40B4-BE49-F238E27FC236}">
                <a16:creationId xmlns="" xmlns:a16="http://schemas.microsoft.com/office/drawing/2014/main" id="{A6D6DA44-FCB4-49CB-A962-BDA92FD283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86588" y="6464300"/>
            <a:ext cx="1014412" cy="31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73025" tIns="36512" rIns="73025" bIns="36512">
            <a:spAutoFit/>
          </a:bodyPr>
          <a:lstStyle>
            <a:lvl1pPr defTabSz="5857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5857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5857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5857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5857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Closeout</a:t>
            </a:r>
          </a:p>
        </p:txBody>
      </p:sp>
      <p:sp>
        <p:nvSpPr>
          <p:cNvPr id="30761" name="AutoShape 54">
            <a:extLst>
              <a:ext uri="{FF2B5EF4-FFF2-40B4-BE49-F238E27FC236}">
                <a16:creationId xmlns="" xmlns:a16="http://schemas.microsoft.com/office/drawing/2014/main" id="{C9E32D9B-EECB-48AA-9830-BDE8A6C288FA}"/>
              </a:ext>
            </a:extLst>
          </p:cNvPr>
          <p:cNvSpPr>
            <a:spLocks/>
          </p:cNvSpPr>
          <p:nvPr/>
        </p:nvSpPr>
        <p:spPr bwMode="auto">
          <a:xfrm>
            <a:off x="4711700" y="2451100"/>
            <a:ext cx="1676400" cy="2717800"/>
          </a:xfrm>
          <a:prstGeom prst="rightBrace">
            <a:avLst>
              <a:gd name="adj1" fmla="val 1351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30762" name="AutoShape 55">
            <a:extLst>
              <a:ext uri="{FF2B5EF4-FFF2-40B4-BE49-F238E27FC236}">
                <a16:creationId xmlns="" xmlns:a16="http://schemas.microsoft.com/office/drawing/2014/main" id="{F4442E17-BEE2-4027-9D1C-D407F4976398}"/>
              </a:ext>
            </a:extLst>
          </p:cNvPr>
          <p:cNvSpPr>
            <a:spLocks/>
          </p:cNvSpPr>
          <p:nvPr/>
        </p:nvSpPr>
        <p:spPr bwMode="auto">
          <a:xfrm>
            <a:off x="5461000" y="914400"/>
            <a:ext cx="1066800" cy="1320800"/>
          </a:xfrm>
          <a:prstGeom prst="rightBrace">
            <a:avLst>
              <a:gd name="adj1" fmla="val 10317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30763" name="AutoShape 56">
            <a:extLst>
              <a:ext uri="{FF2B5EF4-FFF2-40B4-BE49-F238E27FC236}">
                <a16:creationId xmlns="" xmlns:a16="http://schemas.microsoft.com/office/drawing/2014/main" id="{8394FE0A-C299-44D3-B57A-46091678C301}"/>
              </a:ext>
            </a:extLst>
          </p:cNvPr>
          <p:cNvSpPr>
            <a:spLocks/>
          </p:cNvSpPr>
          <p:nvPr/>
        </p:nvSpPr>
        <p:spPr bwMode="auto">
          <a:xfrm>
            <a:off x="5232400" y="5346700"/>
            <a:ext cx="1143000" cy="1003300"/>
          </a:xfrm>
          <a:prstGeom prst="rightBrace">
            <a:avLst>
              <a:gd name="adj1" fmla="val 8333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4098">
            <a:extLst>
              <a:ext uri="{FF2B5EF4-FFF2-40B4-BE49-F238E27FC236}">
                <a16:creationId xmlns="" xmlns:a16="http://schemas.microsoft.com/office/drawing/2014/main" id="{9F77545F-D746-41B4-A89B-AF9C26B8F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115888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/>
              <a:t>Problem Solving - Top Tips</a:t>
            </a:r>
          </a:p>
        </p:txBody>
      </p:sp>
      <p:graphicFrame>
        <p:nvGraphicFramePr>
          <p:cNvPr id="390201" name="Group 4153">
            <a:extLst>
              <a:ext uri="{FF2B5EF4-FFF2-40B4-BE49-F238E27FC236}">
                <a16:creationId xmlns="" xmlns:a16="http://schemas.microsoft.com/office/drawing/2014/main" id="{0ACF899A-14E0-44DE-B8E0-892309E9F8CC}"/>
              </a:ext>
            </a:extLst>
          </p:cNvPr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1509750178"/>
              </p:ext>
            </p:extLst>
          </p:nvPr>
        </p:nvGraphicFramePr>
        <p:xfrm>
          <a:off x="1143000" y="1125538"/>
          <a:ext cx="8001000" cy="3937012"/>
        </p:xfrm>
        <a:graphic>
          <a:graphicData uri="http://schemas.openxmlformats.org/drawingml/2006/table">
            <a:tbl>
              <a:tblPr/>
              <a:tblGrid>
                <a:gridCol w="1901825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616075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2552700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1930400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</a:tblGrid>
              <a:tr h="1066701"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1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Concern</a:t>
                      </a:r>
                    </a:p>
                  </a:txBody>
                  <a:tcPr marT="45716" marB="45716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ea typeface="+mn-ea"/>
                          <a:cs typeface="Arial" charset="0"/>
                        </a:rPr>
                        <a:t>Step 2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ea typeface="+mn-ea"/>
                          <a:cs typeface="Arial" charset="0"/>
                        </a:rPr>
                        <a:t>Cause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ea typeface="+mn-ea"/>
                          <a:cs typeface="Arial" charset="0"/>
                        </a:rPr>
                        <a:t>Step 3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ea typeface="+mn-ea"/>
                          <a:cs typeface="Arial" charset="0"/>
                        </a:rPr>
                        <a:t>Countermeasure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ea typeface="+mn-ea"/>
                          <a:cs typeface="Arial" charset="0"/>
                        </a:rPr>
                        <a:t>Step 4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1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ea typeface="+mn-ea"/>
                          <a:cs typeface="Arial" charset="0"/>
                        </a:rPr>
                        <a:t>Closeout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2090907">
                <a:tc>
                  <a:txBody>
                    <a:bodyPr/>
                    <a:lstStyle/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Go See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Define the problem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Thorough Investigation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Hard data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Soft data</a:t>
                      </a:r>
                    </a:p>
                  </a:txBody>
                  <a:tcPr marT="45716" marB="45716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5 Whys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Fishbone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Hard &amp; Soft Actions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Short &amp; Long Term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100 year fix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Standardise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Measurement Review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Document Review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Awareness review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779391"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Find it!</a:t>
                      </a:r>
                    </a:p>
                  </a:txBody>
                  <a:tcPr marT="45716" marB="45716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Focus on it!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Fix it!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Follow up &amp; Feedback!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4098">
            <a:extLst>
              <a:ext uri="{FF2B5EF4-FFF2-40B4-BE49-F238E27FC236}">
                <a16:creationId xmlns="" xmlns:a16="http://schemas.microsoft.com/office/drawing/2014/main" id="{F248AF9D-DCA4-400E-A2E3-E4D510076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050" y="298450"/>
            <a:ext cx="7594600" cy="2016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100 Year Fix!</a:t>
            </a:r>
            <a:endParaRPr lang="en-US" altLang="en-US"/>
          </a:p>
        </p:txBody>
      </p:sp>
      <p:pic>
        <p:nvPicPr>
          <p:cNvPr id="288772" name="Picture 4100" descr="Headstock A70 Before 2">
            <a:extLst>
              <a:ext uri="{FF2B5EF4-FFF2-40B4-BE49-F238E27FC236}">
                <a16:creationId xmlns="" xmlns:a16="http://schemas.microsoft.com/office/drawing/2014/main" id="{A82672CE-BC0F-4771-B8C9-E7BC13DC446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1628775"/>
            <a:ext cx="2292350" cy="3527425"/>
          </a:xfr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88773" name="Picture 4101" descr="Headstock A70 After">
            <a:extLst>
              <a:ext uri="{FF2B5EF4-FFF2-40B4-BE49-F238E27FC236}">
                <a16:creationId xmlns="" xmlns:a16="http://schemas.microsoft.com/office/drawing/2014/main" id="{77E106FB-8E4D-4F81-82DF-35ACD6113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1628775"/>
            <a:ext cx="2312987" cy="3600450"/>
          </a:xfrm>
          <a:prstGeom prst="rect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7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877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877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87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87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8772" grpId="0" build="p" animBg="1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026">
            <a:extLst>
              <a:ext uri="{FF2B5EF4-FFF2-40B4-BE49-F238E27FC236}">
                <a16:creationId xmlns="" xmlns:a16="http://schemas.microsoft.com/office/drawing/2014/main" id="{562711DF-DF7D-482A-84C4-3253D3F44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050" y="298450"/>
            <a:ext cx="7594600" cy="2016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Should not be able to by pass</a:t>
            </a:r>
            <a:endParaRPr lang="en-US" altLang="en-US"/>
          </a:p>
        </p:txBody>
      </p:sp>
      <p:pic>
        <p:nvPicPr>
          <p:cNvPr id="36867" name="Picture 1027">
            <a:extLst>
              <a:ext uri="{FF2B5EF4-FFF2-40B4-BE49-F238E27FC236}">
                <a16:creationId xmlns="" xmlns:a16="http://schemas.microsoft.com/office/drawing/2014/main" id="{DC194818-C3E3-4090-B63E-E517B40ACB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7513" y="1143000"/>
            <a:ext cx="4783137" cy="477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="" xmlns:a16="http://schemas.microsoft.com/office/drawing/2014/main" id="{13E9FB46-80FB-4554-9D36-F4F891F98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-1588"/>
            <a:ext cx="7772400" cy="1143001"/>
          </a:xfrm>
        </p:spPr>
        <p:txBody>
          <a:bodyPr/>
          <a:lstStyle/>
          <a:p>
            <a:pPr eaLnBrk="1" hangingPunct="1"/>
            <a:r>
              <a:rPr lang="en-GB" altLang="en-US"/>
              <a:t>Poke Yoke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="" xmlns:a16="http://schemas.microsoft.com/office/drawing/2014/main" id="{5448D970-DFC3-4556-8F76-4BC18347D9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013" y="908050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 sz="2000"/>
              <a:t>A Japanese term that means "fail-safeing" or "mistake-proofing".</a:t>
            </a:r>
          </a:p>
          <a:p>
            <a:pPr eaLnBrk="1" hangingPunct="1"/>
            <a:r>
              <a:rPr lang="en-GB" altLang="en-US" sz="2000"/>
              <a:t>A poka-yoke is any mechanism in a lean manufacturing process that helps an equipment operator avoid (yokeru) mistakes (poka).</a:t>
            </a:r>
          </a:p>
          <a:p>
            <a:pPr eaLnBrk="1" hangingPunct="1"/>
            <a:r>
              <a:rPr lang="en-GB" altLang="en-US" sz="2000"/>
              <a:t>Its purpose is to eliminate product defects by preventing, correcting, or drawing attention to human errors as they occur.</a:t>
            </a:r>
          </a:p>
          <a:p>
            <a:pPr eaLnBrk="1" hangingPunct="1"/>
            <a:r>
              <a:rPr lang="en-GB" altLang="en-US" sz="2000"/>
              <a:t>Think about an old floppy disk or a modern memory card. The corner is cut off. Why? For no other reason than to stop it being inserted the wrong way around. This is an example of Poke Yoke.</a:t>
            </a:r>
          </a:p>
          <a:p>
            <a:pPr eaLnBrk="1" hangingPunct="1"/>
            <a:r>
              <a:rPr lang="en-GB" altLang="en-US" sz="2000"/>
              <a:t>The scoop used for putting fries into a bag in McDonalds is another example, despite looking simple it delivers a prescribed amount every time.</a:t>
            </a:r>
          </a:p>
          <a:p>
            <a:pPr eaLnBrk="1" hangingPunct="1"/>
            <a:r>
              <a:rPr lang="en-GB" altLang="en-US" sz="2000"/>
              <a:t>Can you think of any other examples?</a:t>
            </a:r>
          </a:p>
        </p:txBody>
      </p:sp>
    </p:spTree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4">
            <a:extLst>
              <a:ext uri="{FF2B5EF4-FFF2-40B4-BE49-F238E27FC236}">
                <a16:creationId xmlns="" xmlns:a16="http://schemas.microsoft.com/office/drawing/2014/main" id="{5191B758-974A-4B45-8E9F-0EB5B2186C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8888" y="404813"/>
            <a:ext cx="7758112" cy="5302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000"/>
              <a:t>1. Concern – Define the problem</a:t>
            </a:r>
            <a:endParaRPr lang="en-US" altLang="en-US" sz="4000"/>
          </a:p>
        </p:txBody>
      </p:sp>
      <p:graphicFrame>
        <p:nvGraphicFramePr>
          <p:cNvPr id="59449" name="Group 57">
            <a:extLst>
              <a:ext uri="{FF2B5EF4-FFF2-40B4-BE49-F238E27FC236}">
                <a16:creationId xmlns="" xmlns:a16="http://schemas.microsoft.com/office/drawing/2014/main" id="{29FD9169-8DBD-4ABE-BA83-5F6B122683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8475156"/>
              </p:ext>
            </p:extLst>
          </p:nvPr>
        </p:nvGraphicFramePr>
        <p:xfrm>
          <a:off x="971550" y="1484313"/>
          <a:ext cx="7439025" cy="3690937"/>
        </p:xfrm>
        <a:graphic>
          <a:graphicData uri="http://schemas.openxmlformats.org/drawingml/2006/table">
            <a:tbl>
              <a:tblPr/>
              <a:tblGrid>
                <a:gridCol w="1838325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562100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2057400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1981200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</a:tblGrid>
              <a:tr h="1158262"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1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Concern</a:t>
                      </a:r>
                    </a:p>
                  </a:txBody>
                  <a:tcPr marT="45731" marB="45731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2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Cause</a:t>
                      </a:r>
                    </a:p>
                  </a:txBody>
                  <a:tcPr marT="45731" marB="4573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3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Countermeasure</a:t>
                      </a:r>
                    </a:p>
                  </a:txBody>
                  <a:tcPr marT="45731" marB="4573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4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Closeout</a:t>
                      </a:r>
                    </a:p>
                  </a:txBody>
                  <a:tcPr marT="45731" marB="4573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1753024">
                <a:tc>
                  <a:txBody>
                    <a:bodyPr/>
                    <a:lstStyle/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Go See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Define the problem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Thorough Investigation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Hard data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Soft data</a:t>
                      </a:r>
                    </a:p>
                  </a:txBody>
                  <a:tcPr marT="45731" marB="45731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5 Why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Fishbone</a:t>
                      </a:r>
                      <a:endParaRPr kumimoji="0" lang="en-GB" sz="13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31" marB="4573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Hard &amp; Soft Actions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Short &amp; Long Term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100 year fix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Standardise</a:t>
                      </a:r>
                    </a:p>
                  </a:txBody>
                  <a:tcPr marT="45731" marB="4573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Measurement Review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Document Review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Awareness review</a:t>
                      </a:r>
                    </a:p>
                  </a:txBody>
                  <a:tcPr marT="45731" marB="4573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779651"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Find it!</a:t>
                      </a:r>
                    </a:p>
                  </a:txBody>
                  <a:tcPr marT="45731" marB="45731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Focus on it!</a:t>
                      </a:r>
                    </a:p>
                  </a:txBody>
                  <a:tcPr marT="45731" marB="4573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Fix it!</a:t>
                      </a:r>
                    </a:p>
                  </a:txBody>
                  <a:tcPr marT="45731" marB="4573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Follow up &amp; Feedback!</a:t>
                      </a:r>
                    </a:p>
                  </a:txBody>
                  <a:tcPr marT="45731" marB="4573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="" xmlns:a16="http://schemas.microsoft.com/office/drawing/2014/main" id="{7B06DB09-D0D8-44EF-89E3-B2BEF0972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2963" y="188913"/>
            <a:ext cx="7031037" cy="1106487"/>
          </a:xfrm>
        </p:spPr>
        <p:txBody>
          <a:bodyPr/>
          <a:lstStyle/>
          <a:p>
            <a:pPr eaLnBrk="1" hangingPunct="1"/>
            <a:r>
              <a:rPr lang="en-GB" altLang="en-US"/>
              <a:t>What is the problem? </a:t>
            </a:r>
            <a:endParaRPr lang="en-US" altLang="en-US"/>
          </a:p>
        </p:txBody>
      </p:sp>
      <p:sp>
        <p:nvSpPr>
          <p:cNvPr id="41987" name="Rectangle 3">
            <a:extLst>
              <a:ext uri="{FF2B5EF4-FFF2-40B4-BE49-F238E27FC236}">
                <a16:creationId xmlns="" xmlns:a16="http://schemas.microsoft.com/office/drawing/2014/main" id="{1AAB26DB-3AD7-4789-9E25-98C5BA8BD8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219200"/>
            <a:ext cx="7772400" cy="4824413"/>
          </a:xfrm>
        </p:spPr>
        <p:txBody>
          <a:bodyPr/>
          <a:lstStyle/>
          <a:p>
            <a:pPr marL="358775" indent="-358775" defTabSz="957263" eaLnBrk="1" hangingPunct="1">
              <a:lnSpc>
                <a:spcPct val="90000"/>
              </a:lnSpc>
              <a:buFontTx/>
              <a:buNone/>
            </a:pPr>
            <a:endParaRPr lang="en-GB" altLang="en-US" sz="1700">
              <a:latin typeface="Tahoma" panose="020B0604030504040204" pitchFamily="34" charset="0"/>
            </a:endParaRPr>
          </a:p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A PROBLEM / ISSUE EFFECT STATEMENT……….</a:t>
            </a:r>
          </a:p>
          <a:p>
            <a:pPr marL="358775" indent="-358775" defTabSz="957263" eaLnBrk="1" hangingPunct="1">
              <a:lnSpc>
                <a:spcPct val="90000"/>
              </a:lnSpc>
              <a:buFontTx/>
              <a:buNone/>
            </a:pPr>
            <a:endParaRPr lang="en-GB" altLang="en-US" sz="1700">
              <a:latin typeface="Tahoma" panose="020B0604030504040204" pitchFamily="34" charset="0"/>
            </a:endParaRPr>
          </a:p>
          <a:p>
            <a:pPr marL="846138" lvl="1" indent="-373063" defTabSz="957263" eaLnBrk="1" hangingPunct="1">
              <a:lnSpc>
                <a:spcPct val="90000"/>
              </a:lnSpc>
            </a:pPr>
            <a:r>
              <a:rPr lang="en-GB" altLang="en-US" sz="1400">
                <a:latin typeface="Tahoma" panose="020B0604030504040204" pitchFamily="34" charset="0"/>
              </a:rPr>
              <a:t>	Is a sentence</a:t>
            </a:r>
          </a:p>
          <a:p>
            <a:pPr marL="846138" lvl="1" indent="-373063" defTabSz="957263" eaLnBrk="1" hangingPunct="1">
              <a:lnSpc>
                <a:spcPct val="80000"/>
              </a:lnSpc>
            </a:pPr>
            <a:endParaRPr lang="en-GB" altLang="en-US" sz="1400">
              <a:latin typeface="Tahoma" panose="020B0604030504040204" pitchFamily="34" charset="0"/>
            </a:endParaRPr>
          </a:p>
          <a:p>
            <a:pPr marL="846138" lvl="1" indent="-373063" defTabSz="957263" eaLnBrk="1" hangingPunct="1">
              <a:lnSpc>
                <a:spcPct val="90000"/>
              </a:lnSpc>
            </a:pPr>
            <a:r>
              <a:rPr lang="en-GB" altLang="en-US" sz="1400">
                <a:latin typeface="Tahoma" panose="020B0604030504040204" pitchFamily="34" charset="0"/>
              </a:rPr>
              <a:t>	Quantifies the Problem Effect - usually in terms of cost, volume, and or time</a:t>
            </a:r>
          </a:p>
          <a:p>
            <a:pPr marL="846138" lvl="1" indent="-373063" defTabSz="957263" eaLnBrk="1" hangingPunct="1">
              <a:lnSpc>
                <a:spcPct val="80000"/>
              </a:lnSpc>
            </a:pPr>
            <a:endParaRPr lang="en-GB" altLang="en-US" sz="1400">
              <a:latin typeface="Tahoma" panose="020B0604030504040204" pitchFamily="34" charset="0"/>
            </a:endParaRPr>
          </a:p>
          <a:p>
            <a:pPr marL="846138" lvl="1" indent="-373063" defTabSz="957263" eaLnBrk="1" hangingPunct="1">
              <a:lnSpc>
                <a:spcPct val="90000"/>
              </a:lnSpc>
            </a:pPr>
            <a:r>
              <a:rPr lang="en-GB" altLang="en-US" sz="1400">
                <a:latin typeface="Tahoma" panose="020B0604030504040204" pitchFamily="34" charset="0"/>
              </a:rPr>
              <a:t>	States the specific time frame in which it occurred</a:t>
            </a:r>
          </a:p>
          <a:p>
            <a:pPr marL="846138" lvl="1" indent="-373063" defTabSz="957263" eaLnBrk="1" hangingPunct="1">
              <a:lnSpc>
                <a:spcPct val="80000"/>
              </a:lnSpc>
            </a:pPr>
            <a:endParaRPr lang="en-GB" altLang="en-US" sz="1400">
              <a:latin typeface="Tahoma" panose="020B0604030504040204" pitchFamily="34" charset="0"/>
            </a:endParaRPr>
          </a:p>
          <a:p>
            <a:pPr marL="846138" lvl="1" indent="-373063" defTabSz="957263" eaLnBrk="1" hangingPunct="1">
              <a:lnSpc>
                <a:spcPct val="90000"/>
              </a:lnSpc>
            </a:pPr>
            <a:r>
              <a:rPr lang="en-GB" altLang="en-US" sz="1400">
                <a:latin typeface="Tahoma" panose="020B0604030504040204" pitchFamily="34" charset="0"/>
              </a:rPr>
              <a:t>	Contains whenever possible, a comparative value as a reference point </a:t>
            </a:r>
          </a:p>
          <a:p>
            <a:pPr marL="358775" indent="-358775" defTabSz="957263" eaLnBrk="1" hangingPunct="1">
              <a:lnSpc>
                <a:spcPct val="90000"/>
              </a:lnSpc>
              <a:buFontTx/>
              <a:buNone/>
            </a:pPr>
            <a:endParaRPr lang="en-GB" altLang="en-US" sz="1700">
              <a:latin typeface="Tahoma" panose="020B0604030504040204" pitchFamily="34" charset="0"/>
            </a:endParaRPr>
          </a:p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700" i="1">
                <a:latin typeface="Tahoma" panose="020B0604030504040204" pitchFamily="34" charset="0"/>
              </a:rPr>
              <a:t>The seriousness of the problem needs to be clearly and strongly indicated</a:t>
            </a:r>
            <a:endParaRPr lang="en-US" altLang="en-US" sz="1700" i="1">
              <a:latin typeface="Tahoma" panose="020B0604030504040204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="" xmlns:a16="http://schemas.microsoft.com/office/drawing/2014/main" id="{4FAFACC6-E1AF-4F2B-AFF5-C69C85039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04800"/>
            <a:ext cx="7245350" cy="762000"/>
          </a:xfrm>
          <a:noFill/>
        </p:spPr>
        <p:txBody>
          <a:bodyPr lIns="90488" tIns="44450" rIns="90488" bIns="44450"/>
          <a:lstStyle/>
          <a:p>
            <a:pPr eaLnBrk="1" hangingPunct="1"/>
            <a:r>
              <a:rPr lang="en-US" altLang="en-US"/>
              <a:t>Check the Standard</a:t>
            </a:r>
          </a:p>
        </p:txBody>
      </p:sp>
      <p:sp>
        <p:nvSpPr>
          <p:cNvPr id="44035" name="Rectangle 3">
            <a:extLst>
              <a:ext uri="{FF2B5EF4-FFF2-40B4-BE49-F238E27FC236}">
                <a16:creationId xmlns="" xmlns:a16="http://schemas.microsoft.com/office/drawing/2014/main" id="{37024563-6AA7-4BA2-BFC2-0B63E6F12F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524000"/>
            <a:ext cx="7596188" cy="4724400"/>
          </a:xfrm>
        </p:spPr>
        <p:txBody>
          <a:bodyPr lIns="90488" tIns="44450" rIns="90488" bIns="44450"/>
          <a:lstStyle/>
          <a:p>
            <a:pPr marL="0" indent="0" defTabSz="863600" eaLnBrk="1" hangingPunct="1">
              <a:lnSpc>
                <a:spcPct val="90000"/>
              </a:lnSpc>
            </a:pPr>
            <a:r>
              <a:rPr lang="en-US" altLang="en-US" sz="1800" b="1"/>
              <a:t>Is there a Standard?</a:t>
            </a:r>
            <a:r>
              <a:rPr lang="en-US" altLang="en-US" sz="1800"/>
              <a:t> </a:t>
            </a:r>
          </a:p>
          <a:p>
            <a:pPr marL="0" indent="0" defTabSz="863600" eaLnBrk="1" hangingPunct="1">
              <a:lnSpc>
                <a:spcPct val="90000"/>
              </a:lnSpc>
              <a:buFontTx/>
              <a:buNone/>
            </a:pPr>
            <a:r>
              <a:rPr lang="en-US" altLang="en-US" sz="1800"/>
              <a:t>	If not, create one</a:t>
            </a:r>
          </a:p>
          <a:p>
            <a:pPr marL="0" indent="0" defTabSz="863600" eaLnBrk="1" hangingPunct="1">
              <a:lnSpc>
                <a:spcPct val="90000"/>
              </a:lnSpc>
            </a:pPr>
            <a:r>
              <a:rPr lang="en-US" altLang="en-US" sz="1800" b="1"/>
              <a:t>Does Everyone know the standard? </a:t>
            </a:r>
          </a:p>
          <a:p>
            <a:pPr marL="0" indent="0" defTabSz="863600" eaLnBrk="1" hangingPunct="1">
              <a:lnSpc>
                <a:spcPct val="90000"/>
              </a:lnSpc>
              <a:buFontTx/>
              <a:buNone/>
            </a:pPr>
            <a:r>
              <a:rPr lang="en-US" altLang="en-US" sz="1800"/>
              <a:t>	If not, communicate it</a:t>
            </a:r>
          </a:p>
          <a:p>
            <a:pPr marL="0" indent="0" defTabSz="863600" eaLnBrk="1" hangingPunct="1">
              <a:lnSpc>
                <a:spcPct val="90000"/>
              </a:lnSpc>
            </a:pPr>
            <a:r>
              <a:rPr lang="en-US" altLang="en-US" sz="1800" b="1"/>
              <a:t>Is Everyone trained in the standard?</a:t>
            </a:r>
            <a:r>
              <a:rPr lang="en-US" altLang="en-US" sz="1800"/>
              <a:t> </a:t>
            </a:r>
          </a:p>
          <a:p>
            <a:pPr marL="0" indent="0" defTabSz="863600" eaLnBrk="1" hangingPunct="1">
              <a:lnSpc>
                <a:spcPct val="90000"/>
              </a:lnSpc>
              <a:buFontTx/>
              <a:buNone/>
            </a:pPr>
            <a:r>
              <a:rPr lang="en-US" altLang="en-US" sz="1800"/>
              <a:t>	If not, train them</a:t>
            </a:r>
          </a:p>
          <a:p>
            <a:pPr marL="0" indent="0" defTabSz="863600" eaLnBrk="1" hangingPunct="1">
              <a:lnSpc>
                <a:spcPct val="90000"/>
              </a:lnSpc>
            </a:pPr>
            <a:r>
              <a:rPr lang="en-US" altLang="en-US" sz="1800" b="1"/>
              <a:t>Does Everyone use the standard?</a:t>
            </a:r>
          </a:p>
          <a:p>
            <a:pPr marL="0" indent="0" defTabSz="863600" eaLnBrk="1" hangingPunct="1">
              <a:lnSpc>
                <a:spcPct val="90000"/>
              </a:lnSpc>
              <a:buFontTx/>
              <a:buNone/>
            </a:pPr>
            <a:r>
              <a:rPr lang="en-US" altLang="en-US" sz="1800"/>
              <a:t> 	If not, find out why and improve/train/control</a:t>
            </a:r>
          </a:p>
          <a:p>
            <a:pPr marL="0" indent="0" defTabSz="863600" eaLnBrk="1" hangingPunct="1">
              <a:lnSpc>
                <a:spcPct val="90000"/>
              </a:lnSpc>
            </a:pPr>
            <a:r>
              <a:rPr lang="en-US" altLang="en-US" sz="1800" b="1"/>
              <a:t>Does the Standard work?</a:t>
            </a:r>
          </a:p>
          <a:p>
            <a:pPr marL="0" indent="0" defTabSz="863600" eaLnBrk="1" hangingPunct="1">
              <a:lnSpc>
                <a:spcPct val="90000"/>
              </a:lnSpc>
              <a:buFontTx/>
              <a:buNone/>
            </a:pPr>
            <a:r>
              <a:rPr lang="en-US" altLang="en-US" sz="1800" b="1"/>
              <a:t>	 </a:t>
            </a:r>
            <a:r>
              <a:rPr lang="en-US" altLang="en-US" sz="1800"/>
              <a:t>If not, find out why and improve it</a:t>
            </a:r>
          </a:p>
          <a:p>
            <a:pPr marL="0" indent="0" defTabSz="863600" eaLnBrk="1" hangingPunct="1">
              <a:lnSpc>
                <a:spcPct val="90000"/>
              </a:lnSpc>
            </a:pPr>
            <a:endParaRPr lang="en-US" altLang="en-US" sz="1800"/>
          </a:p>
        </p:txBody>
      </p:sp>
    </p:spTree>
  </p:cSld>
  <p:clrMapOvr>
    <a:masterClrMapping/>
  </p:clrMapOvr>
  <p:transition xmlns:p14="http://schemas.microsoft.com/office/powerpoint/2010/main" spd="slow">
    <p:cut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026">
            <a:extLst>
              <a:ext uri="{FF2B5EF4-FFF2-40B4-BE49-F238E27FC236}">
                <a16:creationId xmlns="" xmlns:a16="http://schemas.microsoft.com/office/drawing/2014/main" id="{596F00E6-2EC6-4A28-8F85-F0067D85F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4075" y="260350"/>
            <a:ext cx="6754813" cy="685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/>
            </a:r>
            <a:br>
              <a:rPr lang="en-GB" altLang="en-US"/>
            </a:br>
            <a:r>
              <a:rPr lang="en-GB" altLang="en-US"/>
              <a:t>Questioning techniques</a:t>
            </a:r>
          </a:p>
        </p:txBody>
      </p:sp>
      <p:sp>
        <p:nvSpPr>
          <p:cNvPr id="46083" name="Rectangle 1027">
            <a:extLst>
              <a:ext uri="{FF2B5EF4-FFF2-40B4-BE49-F238E27FC236}">
                <a16:creationId xmlns="" xmlns:a16="http://schemas.microsoft.com/office/drawing/2014/main" id="{816D9AAB-F858-41C6-B3B8-35F4E31DF3E1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100138" y="1557338"/>
            <a:ext cx="8043862" cy="3981450"/>
          </a:xfrm>
        </p:spPr>
        <p:txBody>
          <a:bodyPr/>
          <a:lstStyle/>
          <a:p>
            <a:pPr marL="358775" indent="-358775" defTabSz="957263" eaLnBrk="1" hangingPunct="1">
              <a:lnSpc>
                <a:spcPct val="90000"/>
              </a:lnSpc>
              <a:buSzPct val="70000"/>
            </a:pPr>
            <a:r>
              <a:rPr lang="en-GB" altLang="en-US" sz="1700" b="1"/>
              <a:t>Objective</a:t>
            </a:r>
          </a:p>
          <a:p>
            <a:pPr marL="1766888" lvl="3" indent="-336550" defTabSz="957263" eaLnBrk="1" hangingPunct="1">
              <a:lnSpc>
                <a:spcPct val="90000"/>
              </a:lnSpc>
              <a:buSzPct val="70000"/>
            </a:pPr>
            <a:r>
              <a:rPr lang="en-GB" altLang="en-US"/>
              <a:t>Make sure that all information is discovered</a:t>
            </a:r>
          </a:p>
          <a:p>
            <a:pPr marL="1766888" lvl="3" indent="-336550" defTabSz="957263" eaLnBrk="1" hangingPunct="1">
              <a:lnSpc>
                <a:spcPct val="90000"/>
              </a:lnSpc>
              <a:buSzPct val="70000"/>
            </a:pPr>
            <a:r>
              <a:rPr lang="en-GB" altLang="en-US"/>
              <a:t>To drive down into the detail</a:t>
            </a:r>
          </a:p>
          <a:p>
            <a:pPr marL="1766888" lvl="3" indent="-336550" defTabSz="957263" eaLnBrk="1" hangingPunct="1">
              <a:lnSpc>
                <a:spcPct val="90000"/>
              </a:lnSpc>
              <a:buSzPct val="70000"/>
            </a:pPr>
            <a:endParaRPr lang="en-GB" altLang="en-US"/>
          </a:p>
          <a:p>
            <a:pPr marL="358775" indent="-358775" defTabSz="957263" eaLnBrk="1" hangingPunct="1">
              <a:lnSpc>
                <a:spcPct val="90000"/>
              </a:lnSpc>
              <a:buSzPct val="70000"/>
            </a:pPr>
            <a:r>
              <a:rPr lang="en-GB" altLang="en-US" sz="1700" b="1"/>
              <a:t>Method</a:t>
            </a:r>
          </a:p>
          <a:p>
            <a:pPr marL="1766888" lvl="3" indent="-336550" defTabSz="957263" eaLnBrk="1" hangingPunct="1">
              <a:lnSpc>
                <a:spcPct val="90000"/>
              </a:lnSpc>
              <a:buSzPct val="70000"/>
            </a:pPr>
            <a:r>
              <a:rPr lang="en-GB" altLang="en-US"/>
              <a:t>Ask open questions</a:t>
            </a:r>
          </a:p>
          <a:p>
            <a:pPr marL="1766888" lvl="3" indent="-336550" defTabSz="957263" eaLnBrk="1" hangingPunct="1">
              <a:lnSpc>
                <a:spcPct val="90000"/>
              </a:lnSpc>
              <a:buSzPct val="70000"/>
            </a:pPr>
            <a:r>
              <a:rPr lang="en-GB" altLang="en-US"/>
              <a:t>What, when, where, who</a:t>
            </a:r>
          </a:p>
          <a:p>
            <a:pPr marL="1766888" lvl="3" indent="-336550" defTabSz="957263" eaLnBrk="1" hangingPunct="1">
              <a:lnSpc>
                <a:spcPct val="90000"/>
              </a:lnSpc>
              <a:buSzPct val="70000"/>
            </a:pPr>
            <a:r>
              <a:rPr lang="en-GB" altLang="en-US"/>
              <a:t>Discover the whole picture before focusing in</a:t>
            </a:r>
          </a:p>
          <a:p>
            <a:pPr marL="1766888" lvl="3" indent="-336550" defTabSz="957263" eaLnBrk="1" hangingPunct="1">
              <a:lnSpc>
                <a:spcPct val="90000"/>
              </a:lnSpc>
              <a:buSzPct val="70000"/>
            </a:pPr>
            <a:endParaRPr lang="en-GB" altLang="en-US"/>
          </a:p>
          <a:p>
            <a:pPr marL="358775" indent="-358775" defTabSz="957263" eaLnBrk="1" hangingPunct="1">
              <a:lnSpc>
                <a:spcPct val="90000"/>
              </a:lnSpc>
              <a:buSzPct val="70000"/>
            </a:pPr>
            <a:r>
              <a:rPr lang="en-GB" altLang="en-US" sz="1700" b="1"/>
              <a:t>Quantify</a:t>
            </a:r>
          </a:p>
          <a:p>
            <a:pPr marL="1766888" lvl="3" indent="-336550" defTabSz="957263" eaLnBrk="1" hangingPunct="1">
              <a:lnSpc>
                <a:spcPct val="90000"/>
              </a:lnSpc>
              <a:buSzPct val="70000"/>
            </a:pPr>
            <a:r>
              <a:rPr lang="en-GB" altLang="en-US"/>
              <a:t>How much, how often, how many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6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6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460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60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build="p" autoUpdateAnimBg="0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1026">
            <a:extLst>
              <a:ext uri="{FF2B5EF4-FFF2-40B4-BE49-F238E27FC236}">
                <a16:creationId xmlns="" xmlns:a16="http://schemas.microsoft.com/office/drawing/2014/main" id="{8478F379-DDC0-4CB0-A46C-1C2EC7957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When questioning</a:t>
            </a:r>
          </a:p>
        </p:txBody>
      </p:sp>
      <p:sp>
        <p:nvSpPr>
          <p:cNvPr id="48131" name="Rectangle 1027">
            <a:extLst>
              <a:ext uri="{FF2B5EF4-FFF2-40B4-BE49-F238E27FC236}">
                <a16:creationId xmlns="" xmlns:a16="http://schemas.microsoft.com/office/drawing/2014/main" id="{D4EBDC16-A23C-4FB5-8F2A-1339EC046740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990600" y="1752600"/>
            <a:ext cx="8153400" cy="4724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b="1"/>
              <a:t>TRY TO:</a:t>
            </a:r>
            <a:endParaRPr lang="en-GB" altLang="en-US" sz="1800"/>
          </a:p>
          <a:p>
            <a:pPr eaLnBrk="1" hangingPunct="1">
              <a:buSzPct val="70000"/>
            </a:pPr>
            <a:r>
              <a:rPr lang="en-GB" altLang="en-US" sz="1800"/>
              <a:t>Get the whole picture</a:t>
            </a:r>
          </a:p>
          <a:p>
            <a:pPr eaLnBrk="1" hangingPunct="1">
              <a:buSzPct val="70000"/>
            </a:pPr>
            <a:r>
              <a:rPr lang="en-GB" altLang="en-US" sz="1800"/>
              <a:t>Ask clarifying questions</a:t>
            </a:r>
          </a:p>
          <a:p>
            <a:pPr eaLnBrk="1" hangingPunct="1">
              <a:buSzPct val="70000"/>
            </a:pPr>
            <a:r>
              <a:rPr lang="en-GB" altLang="en-US" sz="1800"/>
              <a:t>Select 2/3 specifics and stay with one situation until you have got to the bottom of what is happening</a:t>
            </a:r>
          </a:p>
          <a:p>
            <a:pPr eaLnBrk="1" hangingPunct="1">
              <a:buSzPct val="70000"/>
            </a:pPr>
            <a:r>
              <a:rPr lang="en-GB" altLang="en-US" sz="1800"/>
              <a:t>Let interviewee flow as long as they are on track</a:t>
            </a:r>
          </a:p>
          <a:p>
            <a:pPr eaLnBrk="1" hangingPunct="1">
              <a:buSzPct val="70000"/>
            </a:pPr>
            <a:r>
              <a:rPr lang="en-GB" altLang="en-US" sz="1800"/>
              <a:t>Take brief notes of what actually happened!</a:t>
            </a:r>
          </a:p>
          <a:p>
            <a:pPr eaLnBrk="1" hangingPunct="1">
              <a:buSzPct val="70000"/>
            </a:pPr>
            <a:r>
              <a:rPr lang="en-GB" altLang="en-US" sz="1800"/>
              <a:t>Keep listening</a:t>
            </a:r>
          </a:p>
        </p:txBody>
      </p:sp>
    </p:spTree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 autoUpdateAnimBg="0" advAuto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050">
            <a:extLst>
              <a:ext uri="{FF2B5EF4-FFF2-40B4-BE49-F238E27FC236}">
                <a16:creationId xmlns="" xmlns:a16="http://schemas.microsoft.com/office/drawing/2014/main" id="{78AF75E3-F2BA-47D8-9769-22CF3F5BB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When questioning</a:t>
            </a:r>
          </a:p>
        </p:txBody>
      </p:sp>
      <p:sp>
        <p:nvSpPr>
          <p:cNvPr id="49155" name="Rectangle 2051">
            <a:extLst>
              <a:ext uri="{FF2B5EF4-FFF2-40B4-BE49-F238E27FC236}">
                <a16:creationId xmlns="" xmlns:a16="http://schemas.microsoft.com/office/drawing/2014/main" id="{81DC8905-F685-4358-9900-300A62F38B4B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914400" y="1676400"/>
            <a:ext cx="8229600" cy="40386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700" b="1"/>
              <a:t>TRY NOT TO:</a:t>
            </a:r>
            <a:endParaRPr lang="en-GB" altLang="en-US" sz="1600">
              <a:latin typeface="KeedySansReg" pitchFamily="18" charset="0"/>
            </a:endParaRPr>
          </a:p>
          <a:p>
            <a:pPr eaLnBrk="1" hangingPunct="1">
              <a:lnSpc>
                <a:spcPct val="90000"/>
              </a:lnSpc>
              <a:buSzPct val="70000"/>
            </a:pPr>
            <a:r>
              <a:rPr lang="en-GB" altLang="en-US" sz="1700"/>
              <a:t>Accept generalisations</a:t>
            </a:r>
          </a:p>
          <a:p>
            <a:pPr eaLnBrk="1" hangingPunct="1">
              <a:lnSpc>
                <a:spcPct val="90000"/>
              </a:lnSpc>
              <a:buSzPct val="70000"/>
            </a:pPr>
            <a:r>
              <a:rPr lang="en-GB" altLang="en-US" sz="1700"/>
              <a:t>Let too much time pass without getting specific information</a:t>
            </a:r>
          </a:p>
          <a:p>
            <a:pPr eaLnBrk="1" hangingPunct="1">
              <a:lnSpc>
                <a:spcPct val="90000"/>
              </a:lnSpc>
              <a:buSzPct val="70000"/>
              <a:buFontTx/>
              <a:buNone/>
            </a:pPr>
            <a:r>
              <a:rPr lang="en-GB" altLang="en-US" sz="1700"/>
              <a:t>	(ie. less waffle)</a:t>
            </a:r>
          </a:p>
          <a:p>
            <a:pPr eaLnBrk="1" hangingPunct="1">
              <a:lnSpc>
                <a:spcPct val="90000"/>
              </a:lnSpc>
              <a:buSzPct val="70000"/>
            </a:pPr>
            <a:r>
              <a:rPr lang="en-GB" altLang="en-US" sz="1700"/>
              <a:t>Leap to conclusions</a:t>
            </a:r>
          </a:p>
          <a:p>
            <a:pPr eaLnBrk="1" hangingPunct="1">
              <a:lnSpc>
                <a:spcPct val="90000"/>
              </a:lnSpc>
              <a:buSzPct val="70000"/>
            </a:pPr>
            <a:r>
              <a:rPr lang="en-GB" altLang="en-US" sz="1700"/>
              <a:t>Assume you know what happened and why</a:t>
            </a:r>
          </a:p>
          <a:p>
            <a:pPr eaLnBrk="1" hangingPunct="1">
              <a:lnSpc>
                <a:spcPct val="90000"/>
              </a:lnSpc>
              <a:buSzPct val="70000"/>
            </a:pPr>
            <a:r>
              <a:rPr lang="en-GB" altLang="en-US" sz="1700"/>
              <a:t>Test out your own theories about what should or shouldn’t have been done</a:t>
            </a:r>
          </a:p>
          <a:p>
            <a:pPr eaLnBrk="1" hangingPunct="1">
              <a:lnSpc>
                <a:spcPct val="90000"/>
              </a:lnSpc>
              <a:buSzPct val="70000"/>
            </a:pPr>
            <a:r>
              <a:rPr lang="en-GB" altLang="en-US" sz="1700"/>
              <a:t>Pay so much attention to note taking that you appear not be listening or miss an opportunity to probe</a:t>
            </a:r>
          </a:p>
          <a:p>
            <a:pPr eaLnBrk="1" hangingPunct="1">
              <a:lnSpc>
                <a:spcPct val="90000"/>
              </a:lnSpc>
              <a:buSzPct val="70000"/>
            </a:pPr>
            <a:endParaRPr lang="en-GB" altLang="en-US" sz="1700">
              <a:latin typeface="Arial Narrow" panose="020B0606020202030204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491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build="p" autoUpdateAnimBg="0" advAuto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="" xmlns:a16="http://schemas.microsoft.com/office/drawing/2014/main" id="{9A302557-4B8D-46EA-AF38-EB871CD93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Listening</a:t>
            </a:r>
          </a:p>
        </p:txBody>
      </p:sp>
      <p:sp>
        <p:nvSpPr>
          <p:cNvPr id="50179" name="Rectangle 3">
            <a:extLst>
              <a:ext uri="{FF2B5EF4-FFF2-40B4-BE49-F238E27FC236}">
                <a16:creationId xmlns="" xmlns:a16="http://schemas.microsoft.com/office/drawing/2014/main" id="{91ACC86E-B0F6-4C80-8D70-5E71B709CB3B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2117725" y="1344613"/>
            <a:ext cx="7026275" cy="45910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700" b="1"/>
              <a:t>TIPS FOR SHOWING YOU ARE LISTENING</a:t>
            </a:r>
          </a:p>
          <a:p>
            <a:pPr eaLnBrk="1" hangingPunct="1">
              <a:buFontTx/>
              <a:buNone/>
            </a:pPr>
            <a:r>
              <a:rPr lang="en-GB" altLang="en-US" sz="1700" b="1"/>
              <a:t>(TO IMPROVE RESPONSE):</a:t>
            </a:r>
          </a:p>
          <a:p>
            <a:pPr eaLnBrk="1" hangingPunct="1">
              <a:buFontTx/>
              <a:buNone/>
            </a:pPr>
            <a:endParaRPr lang="en-GB" altLang="en-US" sz="1700" b="1"/>
          </a:p>
          <a:p>
            <a:pPr eaLnBrk="1" hangingPunct="1">
              <a:buSzPct val="70000"/>
            </a:pPr>
            <a:r>
              <a:rPr lang="en-GB" altLang="en-US" sz="1700"/>
              <a:t>Repeat parts of the answer in the next question</a:t>
            </a:r>
          </a:p>
          <a:p>
            <a:pPr eaLnBrk="1" hangingPunct="1">
              <a:buSzPct val="70000"/>
            </a:pPr>
            <a:r>
              <a:rPr lang="en-GB" altLang="en-US" sz="1700"/>
              <a:t>Summarise - check for your understanding</a:t>
            </a:r>
          </a:p>
          <a:p>
            <a:pPr eaLnBrk="1" hangingPunct="1">
              <a:buSzPct val="70000"/>
            </a:pPr>
            <a:r>
              <a:rPr lang="en-GB" altLang="en-US" sz="1700"/>
              <a:t>Positive body language</a:t>
            </a:r>
          </a:p>
          <a:p>
            <a:pPr eaLnBrk="1" hangingPunct="1">
              <a:buSzPct val="70000"/>
            </a:pPr>
            <a:r>
              <a:rPr lang="en-GB" altLang="en-US" sz="1700"/>
              <a:t>Look interviewee in the eye</a:t>
            </a:r>
          </a:p>
          <a:p>
            <a:pPr eaLnBrk="1" hangingPunct="1">
              <a:buSzPct val="70000"/>
            </a:pPr>
            <a:r>
              <a:rPr lang="en-GB" altLang="en-US" sz="1700"/>
              <a:t>Don’t jump too quickly</a:t>
            </a:r>
          </a:p>
        </p:txBody>
      </p:sp>
      <p:grpSp>
        <p:nvGrpSpPr>
          <p:cNvPr id="50180" name="Group 4">
            <a:extLst>
              <a:ext uri="{FF2B5EF4-FFF2-40B4-BE49-F238E27FC236}">
                <a16:creationId xmlns="" xmlns:a16="http://schemas.microsoft.com/office/drawing/2014/main" id="{E3F3A9B4-52C9-48D3-8B8C-ACD0B159012C}"/>
              </a:ext>
            </a:extLst>
          </p:cNvPr>
          <p:cNvGrpSpPr>
            <a:grpSpLocks/>
          </p:cNvGrpSpPr>
          <p:nvPr/>
        </p:nvGrpSpPr>
        <p:grpSpPr bwMode="auto">
          <a:xfrm>
            <a:off x="5999163" y="3357563"/>
            <a:ext cx="2722562" cy="2243137"/>
            <a:chOff x="2290" y="2905"/>
            <a:chExt cx="1715" cy="1413"/>
          </a:xfrm>
        </p:grpSpPr>
        <p:sp>
          <p:nvSpPr>
            <p:cNvPr id="50181" name="Rectangle 5">
              <a:extLst>
                <a:ext uri="{FF2B5EF4-FFF2-40B4-BE49-F238E27FC236}">
                  <a16:creationId xmlns="" xmlns:a16="http://schemas.microsoft.com/office/drawing/2014/main" id="{1159D0FF-3E64-4831-B8C8-F54FAD0A5D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90" y="2905"/>
              <a:ext cx="1715" cy="14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50182" name="Freeform 6">
              <a:extLst>
                <a:ext uri="{FF2B5EF4-FFF2-40B4-BE49-F238E27FC236}">
                  <a16:creationId xmlns="" xmlns:a16="http://schemas.microsoft.com/office/drawing/2014/main" id="{B6BD6F1B-D4AA-44FE-B84C-E924F750232C}"/>
                </a:ext>
              </a:extLst>
            </p:cNvPr>
            <p:cNvSpPr>
              <a:spLocks/>
            </p:cNvSpPr>
            <p:nvPr/>
          </p:nvSpPr>
          <p:spPr bwMode="auto">
            <a:xfrm>
              <a:off x="2297" y="2911"/>
              <a:ext cx="1701" cy="480"/>
            </a:xfrm>
            <a:custGeom>
              <a:avLst/>
              <a:gdLst>
                <a:gd name="T0" fmla="*/ 2 w 6801"/>
                <a:gd name="T1" fmla="*/ 19 h 1921"/>
                <a:gd name="T2" fmla="*/ 5 w 6801"/>
                <a:gd name="T3" fmla="*/ 9 h 1921"/>
                <a:gd name="T4" fmla="*/ 8 w 6801"/>
                <a:gd name="T5" fmla="*/ 6 h 1921"/>
                <a:gd name="T6" fmla="*/ 10 w 6801"/>
                <a:gd name="T7" fmla="*/ 9 h 1921"/>
                <a:gd name="T8" fmla="*/ 14 w 6801"/>
                <a:gd name="T9" fmla="*/ 9 h 1921"/>
                <a:gd name="T10" fmla="*/ 18 w 6801"/>
                <a:gd name="T11" fmla="*/ 6 h 1921"/>
                <a:gd name="T12" fmla="*/ 22 w 6801"/>
                <a:gd name="T13" fmla="*/ 2 h 1921"/>
                <a:gd name="T14" fmla="*/ 28 w 6801"/>
                <a:gd name="T15" fmla="*/ 0 h 1921"/>
                <a:gd name="T16" fmla="*/ 34 w 6801"/>
                <a:gd name="T17" fmla="*/ 2 h 1921"/>
                <a:gd name="T18" fmla="*/ 37 w 6801"/>
                <a:gd name="T19" fmla="*/ 5 h 1921"/>
                <a:gd name="T20" fmla="*/ 39 w 6801"/>
                <a:gd name="T21" fmla="*/ 4 h 1921"/>
                <a:gd name="T22" fmla="*/ 42 w 6801"/>
                <a:gd name="T23" fmla="*/ 2 h 1921"/>
                <a:gd name="T24" fmla="*/ 47 w 6801"/>
                <a:gd name="T25" fmla="*/ 2 h 1921"/>
                <a:gd name="T26" fmla="*/ 49 w 6801"/>
                <a:gd name="T27" fmla="*/ 5 h 1921"/>
                <a:gd name="T28" fmla="*/ 51 w 6801"/>
                <a:gd name="T29" fmla="*/ 2 h 1921"/>
                <a:gd name="T30" fmla="*/ 54 w 6801"/>
                <a:gd name="T31" fmla="*/ 0 h 1921"/>
                <a:gd name="T32" fmla="*/ 58 w 6801"/>
                <a:gd name="T33" fmla="*/ 0 h 1921"/>
                <a:gd name="T34" fmla="*/ 60 w 6801"/>
                <a:gd name="T35" fmla="*/ 0 h 1921"/>
                <a:gd name="T36" fmla="*/ 63 w 6801"/>
                <a:gd name="T37" fmla="*/ 1 h 1921"/>
                <a:gd name="T38" fmla="*/ 66 w 6801"/>
                <a:gd name="T39" fmla="*/ 3 h 1921"/>
                <a:gd name="T40" fmla="*/ 68 w 6801"/>
                <a:gd name="T41" fmla="*/ 7 h 1921"/>
                <a:gd name="T42" fmla="*/ 71 w 6801"/>
                <a:gd name="T43" fmla="*/ 9 h 1921"/>
                <a:gd name="T44" fmla="*/ 72 w 6801"/>
                <a:gd name="T45" fmla="*/ 9 h 1921"/>
                <a:gd name="T46" fmla="*/ 73 w 6801"/>
                <a:gd name="T47" fmla="*/ 5 h 1921"/>
                <a:gd name="T48" fmla="*/ 77 w 6801"/>
                <a:gd name="T49" fmla="*/ 4 h 1921"/>
                <a:gd name="T50" fmla="*/ 78 w 6801"/>
                <a:gd name="T51" fmla="*/ 8 h 1921"/>
                <a:gd name="T52" fmla="*/ 76 w 6801"/>
                <a:gd name="T53" fmla="*/ 13 h 1921"/>
                <a:gd name="T54" fmla="*/ 79 w 6801"/>
                <a:gd name="T55" fmla="*/ 18 h 1921"/>
                <a:gd name="T56" fmla="*/ 80 w 6801"/>
                <a:gd name="T57" fmla="*/ 22 h 1921"/>
                <a:gd name="T58" fmla="*/ 84 w 6801"/>
                <a:gd name="T59" fmla="*/ 19 h 1921"/>
                <a:gd name="T60" fmla="*/ 90 w 6801"/>
                <a:gd name="T61" fmla="*/ 17 h 1921"/>
                <a:gd name="T62" fmla="*/ 96 w 6801"/>
                <a:gd name="T63" fmla="*/ 16 h 1921"/>
                <a:gd name="T64" fmla="*/ 100 w 6801"/>
                <a:gd name="T65" fmla="*/ 17 h 1921"/>
                <a:gd name="T66" fmla="*/ 104 w 6801"/>
                <a:gd name="T67" fmla="*/ 18 h 1921"/>
                <a:gd name="T68" fmla="*/ 106 w 6801"/>
                <a:gd name="T69" fmla="*/ 21 h 1921"/>
                <a:gd name="T70" fmla="*/ 104 w 6801"/>
                <a:gd name="T71" fmla="*/ 26 h 1921"/>
                <a:gd name="T72" fmla="*/ 98 w 6801"/>
                <a:gd name="T73" fmla="*/ 27 h 1921"/>
                <a:gd name="T74" fmla="*/ 94 w 6801"/>
                <a:gd name="T75" fmla="*/ 27 h 1921"/>
                <a:gd name="T76" fmla="*/ 90 w 6801"/>
                <a:gd name="T77" fmla="*/ 26 h 1921"/>
                <a:gd name="T78" fmla="*/ 86 w 6801"/>
                <a:gd name="T79" fmla="*/ 28 h 1921"/>
                <a:gd name="T80" fmla="*/ 73 w 6801"/>
                <a:gd name="T81" fmla="*/ 24 h 1921"/>
                <a:gd name="T82" fmla="*/ 71 w 6801"/>
                <a:gd name="T83" fmla="*/ 22 h 1921"/>
                <a:gd name="T84" fmla="*/ 68 w 6801"/>
                <a:gd name="T85" fmla="*/ 23 h 1921"/>
                <a:gd name="T86" fmla="*/ 66 w 6801"/>
                <a:gd name="T87" fmla="*/ 23 h 1921"/>
                <a:gd name="T88" fmla="*/ 63 w 6801"/>
                <a:gd name="T89" fmla="*/ 22 h 1921"/>
                <a:gd name="T90" fmla="*/ 61 w 6801"/>
                <a:gd name="T91" fmla="*/ 20 h 1921"/>
                <a:gd name="T92" fmla="*/ 60 w 6801"/>
                <a:gd name="T93" fmla="*/ 24 h 1921"/>
                <a:gd name="T94" fmla="*/ 59 w 6801"/>
                <a:gd name="T95" fmla="*/ 29 h 1921"/>
                <a:gd name="T96" fmla="*/ 26 w 6801"/>
                <a:gd name="T97" fmla="*/ 29 h 1921"/>
                <a:gd name="T98" fmla="*/ 27 w 6801"/>
                <a:gd name="T99" fmla="*/ 21 h 1921"/>
                <a:gd name="T100" fmla="*/ 27 w 6801"/>
                <a:gd name="T101" fmla="*/ 20 h 1921"/>
                <a:gd name="T102" fmla="*/ 24 w 6801"/>
                <a:gd name="T103" fmla="*/ 19 h 1921"/>
                <a:gd name="T104" fmla="*/ 24 w 6801"/>
                <a:gd name="T105" fmla="*/ 20 h 1921"/>
                <a:gd name="T106" fmla="*/ 22 w 6801"/>
                <a:gd name="T107" fmla="*/ 23 h 1921"/>
                <a:gd name="T108" fmla="*/ 19 w 6801"/>
                <a:gd name="T109" fmla="*/ 25 h 1921"/>
                <a:gd name="T110" fmla="*/ 15 w 6801"/>
                <a:gd name="T111" fmla="*/ 24 h 1921"/>
                <a:gd name="T112" fmla="*/ 12 w 6801"/>
                <a:gd name="T113" fmla="*/ 23 h 1921"/>
                <a:gd name="T114" fmla="*/ 9 w 6801"/>
                <a:gd name="T115" fmla="*/ 24 h 1921"/>
                <a:gd name="T116" fmla="*/ 8 w 6801"/>
                <a:gd name="T117" fmla="*/ 24 h 1921"/>
                <a:gd name="T118" fmla="*/ 0 w 6801"/>
                <a:gd name="T119" fmla="*/ 30 h 1921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6801"/>
                <a:gd name="T181" fmla="*/ 0 h 1921"/>
                <a:gd name="T182" fmla="*/ 6801 w 6801"/>
                <a:gd name="T183" fmla="*/ 1921 h 1921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6801" h="1921">
                  <a:moveTo>
                    <a:pt x="0" y="1921"/>
                  </a:moveTo>
                  <a:lnTo>
                    <a:pt x="0" y="1908"/>
                  </a:lnTo>
                  <a:lnTo>
                    <a:pt x="13" y="1749"/>
                  </a:lnTo>
                  <a:lnTo>
                    <a:pt x="23" y="1686"/>
                  </a:lnTo>
                  <a:lnTo>
                    <a:pt x="35" y="1622"/>
                  </a:lnTo>
                  <a:lnTo>
                    <a:pt x="46" y="1560"/>
                  </a:lnTo>
                  <a:lnTo>
                    <a:pt x="59" y="1497"/>
                  </a:lnTo>
                  <a:lnTo>
                    <a:pt x="73" y="1434"/>
                  </a:lnTo>
                  <a:lnTo>
                    <a:pt x="88" y="1373"/>
                  </a:lnTo>
                  <a:lnTo>
                    <a:pt x="106" y="1312"/>
                  </a:lnTo>
                  <a:lnTo>
                    <a:pt x="126" y="1251"/>
                  </a:lnTo>
                  <a:lnTo>
                    <a:pt x="145" y="1200"/>
                  </a:lnTo>
                  <a:lnTo>
                    <a:pt x="167" y="1137"/>
                  </a:lnTo>
                  <a:lnTo>
                    <a:pt x="193" y="1066"/>
                  </a:lnTo>
                  <a:lnTo>
                    <a:pt x="220" y="990"/>
                  </a:lnTo>
                  <a:lnTo>
                    <a:pt x="243" y="913"/>
                  </a:lnTo>
                  <a:lnTo>
                    <a:pt x="264" y="839"/>
                  </a:lnTo>
                  <a:lnTo>
                    <a:pt x="278" y="769"/>
                  </a:lnTo>
                  <a:lnTo>
                    <a:pt x="284" y="709"/>
                  </a:lnTo>
                  <a:lnTo>
                    <a:pt x="284" y="662"/>
                  </a:lnTo>
                  <a:lnTo>
                    <a:pt x="284" y="617"/>
                  </a:lnTo>
                  <a:lnTo>
                    <a:pt x="287" y="575"/>
                  </a:lnTo>
                  <a:lnTo>
                    <a:pt x="292" y="534"/>
                  </a:lnTo>
                  <a:lnTo>
                    <a:pt x="303" y="495"/>
                  </a:lnTo>
                  <a:lnTo>
                    <a:pt x="320" y="460"/>
                  </a:lnTo>
                  <a:lnTo>
                    <a:pt x="347" y="428"/>
                  </a:lnTo>
                  <a:lnTo>
                    <a:pt x="384" y="400"/>
                  </a:lnTo>
                  <a:lnTo>
                    <a:pt x="404" y="390"/>
                  </a:lnTo>
                  <a:lnTo>
                    <a:pt x="424" y="384"/>
                  </a:lnTo>
                  <a:lnTo>
                    <a:pt x="446" y="380"/>
                  </a:lnTo>
                  <a:lnTo>
                    <a:pt x="467" y="380"/>
                  </a:lnTo>
                  <a:lnTo>
                    <a:pt x="488" y="382"/>
                  </a:lnTo>
                  <a:lnTo>
                    <a:pt x="509" y="387"/>
                  </a:lnTo>
                  <a:lnTo>
                    <a:pt x="529" y="394"/>
                  </a:lnTo>
                  <a:lnTo>
                    <a:pt x="548" y="403"/>
                  </a:lnTo>
                  <a:lnTo>
                    <a:pt x="561" y="415"/>
                  </a:lnTo>
                  <a:lnTo>
                    <a:pt x="573" y="427"/>
                  </a:lnTo>
                  <a:lnTo>
                    <a:pt x="586" y="440"/>
                  </a:lnTo>
                  <a:lnTo>
                    <a:pt x="596" y="454"/>
                  </a:lnTo>
                  <a:lnTo>
                    <a:pt x="606" y="468"/>
                  </a:lnTo>
                  <a:lnTo>
                    <a:pt x="614" y="484"/>
                  </a:lnTo>
                  <a:lnTo>
                    <a:pt x="620" y="501"/>
                  </a:lnTo>
                  <a:lnTo>
                    <a:pt x="625" y="519"/>
                  </a:lnTo>
                  <a:lnTo>
                    <a:pt x="624" y="570"/>
                  </a:lnTo>
                  <a:lnTo>
                    <a:pt x="618" y="619"/>
                  </a:lnTo>
                  <a:lnTo>
                    <a:pt x="611" y="669"/>
                  </a:lnTo>
                  <a:lnTo>
                    <a:pt x="603" y="717"/>
                  </a:lnTo>
                  <a:lnTo>
                    <a:pt x="637" y="706"/>
                  </a:lnTo>
                  <a:lnTo>
                    <a:pt x="670" y="693"/>
                  </a:lnTo>
                  <a:lnTo>
                    <a:pt x="703" y="679"/>
                  </a:lnTo>
                  <a:lnTo>
                    <a:pt x="735" y="664"/>
                  </a:lnTo>
                  <a:lnTo>
                    <a:pt x="765" y="648"/>
                  </a:lnTo>
                  <a:lnTo>
                    <a:pt x="796" y="633"/>
                  </a:lnTo>
                  <a:lnTo>
                    <a:pt x="827" y="616"/>
                  </a:lnTo>
                  <a:lnTo>
                    <a:pt x="857" y="601"/>
                  </a:lnTo>
                  <a:lnTo>
                    <a:pt x="888" y="585"/>
                  </a:lnTo>
                  <a:lnTo>
                    <a:pt x="918" y="570"/>
                  </a:lnTo>
                  <a:lnTo>
                    <a:pt x="949" y="557"/>
                  </a:lnTo>
                  <a:lnTo>
                    <a:pt x="981" y="544"/>
                  </a:lnTo>
                  <a:lnTo>
                    <a:pt x="1013" y="534"/>
                  </a:lnTo>
                  <a:lnTo>
                    <a:pt x="1046" y="525"/>
                  </a:lnTo>
                  <a:lnTo>
                    <a:pt x="1079" y="518"/>
                  </a:lnTo>
                  <a:lnTo>
                    <a:pt x="1114" y="513"/>
                  </a:lnTo>
                  <a:lnTo>
                    <a:pt x="1122" y="481"/>
                  </a:lnTo>
                  <a:lnTo>
                    <a:pt x="1132" y="449"/>
                  </a:lnTo>
                  <a:lnTo>
                    <a:pt x="1145" y="417"/>
                  </a:lnTo>
                  <a:lnTo>
                    <a:pt x="1159" y="387"/>
                  </a:lnTo>
                  <a:lnTo>
                    <a:pt x="1174" y="358"/>
                  </a:lnTo>
                  <a:lnTo>
                    <a:pt x="1192" y="331"/>
                  </a:lnTo>
                  <a:lnTo>
                    <a:pt x="1211" y="304"/>
                  </a:lnTo>
                  <a:lnTo>
                    <a:pt x="1232" y="277"/>
                  </a:lnTo>
                  <a:lnTo>
                    <a:pt x="1253" y="252"/>
                  </a:lnTo>
                  <a:lnTo>
                    <a:pt x="1276" y="229"/>
                  </a:lnTo>
                  <a:lnTo>
                    <a:pt x="1300" y="206"/>
                  </a:lnTo>
                  <a:lnTo>
                    <a:pt x="1323" y="185"/>
                  </a:lnTo>
                  <a:lnTo>
                    <a:pt x="1348" y="164"/>
                  </a:lnTo>
                  <a:lnTo>
                    <a:pt x="1374" y="145"/>
                  </a:lnTo>
                  <a:lnTo>
                    <a:pt x="1399" y="126"/>
                  </a:lnTo>
                  <a:lnTo>
                    <a:pt x="1425" y="109"/>
                  </a:lnTo>
                  <a:lnTo>
                    <a:pt x="1460" y="90"/>
                  </a:lnTo>
                  <a:lnTo>
                    <a:pt x="1496" y="74"/>
                  </a:lnTo>
                  <a:lnTo>
                    <a:pt x="1533" y="59"/>
                  </a:lnTo>
                  <a:lnTo>
                    <a:pt x="1570" y="46"/>
                  </a:lnTo>
                  <a:lnTo>
                    <a:pt x="1608" y="36"/>
                  </a:lnTo>
                  <a:lnTo>
                    <a:pt x="1646" y="26"/>
                  </a:lnTo>
                  <a:lnTo>
                    <a:pt x="1685" y="19"/>
                  </a:lnTo>
                  <a:lnTo>
                    <a:pt x="1724" y="14"/>
                  </a:lnTo>
                  <a:lnTo>
                    <a:pt x="1763" y="11"/>
                  </a:lnTo>
                  <a:lnTo>
                    <a:pt x="1802" y="11"/>
                  </a:lnTo>
                  <a:lnTo>
                    <a:pt x="1841" y="12"/>
                  </a:lnTo>
                  <a:lnTo>
                    <a:pt x="1880" y="16"/>
                  </a:lnTo>
                  <a:lnTo>
                    <a:pt x="1919" y="23"/>
                  </a:lnTo>
                  <a:lnTo>
                    <a:pt x="1957" y="32"/>
                  </a:lnTo>
                  <a:lnTo>
                    <a:pt x="1996" y="44"/>
                  </a:lnTo>
                  <a:lnTo>
                    <a:pt x="2033" y="58"/>
                  </a:lnTo>
                  <a:lnTo>
                    <a:pt x="2064" y="68"/>
                  </a:lnTo>
                  <a:lnTo>
                    <a:pt x="2094" y="81"/>
                  </a:lnTo>
                  <a:lnTo>
                    <a:pt x="2123" y="93"/>
                  </a:lnTo>
                  <a:lnTo>
                    <a:pt x="2151" y="108"/>
                  </a:lnTo>
                  <a:lnTo>
                    <a:pt x="2177" y="124"/>
                  </a:lnTo>
                  <a:lnTo>
                    <a:pt x="2203" y="140"/>
                  </a:lnTo>
                  <a:lnTo>
                    <a:pt x="2228" y="159"/>
                  </a:lnTo>
                  <a:lnTo>
                    <a:pt x="2250" y="178"/>
                  </a:lnTo>
                  <a:lnTo>
                    <a:pt x="2273" y="199"/>
                  </a:lnTo>
                  <a:lnTo>
                    <a:pt x="2292" y="222"/>
                  </a:lnTo>
                  <a:lnTo>
                    <a:pt x="2312" y="245"/>
                  </a:lnTo>
                  <a:lnTo>
                    <a:pt x="2329" y="270"/>
                  </a:lnTo>
                  <a:lnTo>
                    <a:pt x="2345" y="296"/>
                  </a:lnTo>
                  <a:lnTo>
                    <a:pt x="2359" y="323"/>
                  </a:lnTo>
                  <a:lnTo>
                    <a:pt x="2372" y="352"/>
                  </a:lnTo>
                  <a:lnTo>
                    <a:pt x="2383" y="382"/>
                  </a:lnTo>
                  <a:lnTo>
                    <a:pt x="2385" y="384"/>
                  </a:lnTo>
                  <a:lnTo>
                    <a:pt x="2387" y="385"/>
                  </a:lnTo>
                  <a:lnTo>
                    <a:pt x="2389" y="385"/>
                  </a:lnTo>
                  <a:lnTo>
                    <a:pt x="2391" y="385"/>
                  </a:lnTo>
                  <a:lnTo>
                    <a:pt x="2402" y="365"/>
                  </a:lnTo>
                  <a:lnTo>
                    <a:pt x="2415" y="346"/>
                  </a:lnTo>
                  <a:lnTo>
                    <a:pt x="2428" y="327"/>
                  </a:lnTo>
                  <a:lnTo>
                    <a:pt x="2441" y="308"/>
                  </a:lnTo>
                  <a:lnTo>
                    <a:pt x="2456" y="289"/>
                  </a:lnTo>
                  <a:lnTo>
                    <a:pt x="2471" y="271"/>
                  </a:lnTo>
                  <a:lnTo>
                    <a:pt x="2488" y="253"/>
                  </a:lnTo>
                  <a:lnTo>
                    <a:pt x="2505" y="237"/>
                  </a:lnTo>
                  <a:lnTo>
                    <a:pt x="2524" y="221"/>
                  </a:lnTo>
                  <a:lnTo>
                    <a:pt x="2542" y="206"/>
                  </a:lnTo>
                  <a:lnTo>
                    <a:pt x="2563" y="193"/>
                  </a:lnTo>
                  <a:lnTo>
                    <a:pt x="2583" y="180"/>
                  </a:lnTo>
                  <a:lnTo>
                    <a:pt x="2606" y="169"/>
                  </a:lnTo>
                  <a:lnTo>
                    <a:pt x="2628" y="160"/>
                  </a:lnTo>
                  <a:lnTo>
                    <a:pt x="2653" y="153"/>
                  </a:lnTo>
                  <a:lnTo>
                    <a:pt x="2678" y="148"/>
                  </a:lnTo>
                  <a:lnTo>
                    <a:pt x="2704" y="141"/>
                  </a:lnTo>
                  <a:lnTo>
                    <a:pt x="2731" y="137"/>
                  </a:lnTo>
                  <a:lnTo>
                    <a:pt x="2758" y="134"/>
                  </a:lnTo>
                  <a:lnTo>
                    <a:pt x="2785" y="132"/>
                  </a:lnTo>
                  <a:lnTo>
                    <a:pt x="2811" y="132"/>
                  </a:lnTo>
                  <a:lnTo>
                    <a:pt x="2838" y="133"/>
                  </a:lnTo>
                  <a:lnTo>
                    <a:pt x="2864" y="136"/>
                  </a:lnTo>
                  <a:lnTo>
                    <a:pt x="2889" y="139"/>
                  </a:lnTo>
                  <a:lnTo>
                    <a:pt x="2915" y="146"/>
                  </a:lnTo>
                  <a:lnTo>
                    <a:pt x="2940" y="152"/>
                  </a:lnTo>
                  <a:lnTo>
                    <a:pt x="2964" y="161"/>
                  </a:lnTo>
                  <a:lnTo>
                    <a:pt x="2987" y="170"/>
                  </a:lnTo>
                  <a:lnTo>
                    <a:pt x="3010" y="183"/>
                  </a:lnTo>
                  <a:lnTo>
                    <a:pt x="3031" y="195"/>
                  </a:lnTo>
                  <a:lnTo>
                    <a:pt x="3052" y="210"/>
                  </a:lnTo>
                  <a:lnTo>
                    <a:pt x="3070" y="227"/>
                  </a:lnTo>
                  <a:lnTo>
                    <a:pt x="3082" y="237"/>
                  </a:lnTo>
                  <a:lnTo>
                    <a:pt x="3094" y="248"/>
                  </a:lnTo>
                  <a:lnTo>
                    <a:pt x="3105" y="259"/>
                  </a:lnTo>
                  <a:lnTo>
                    <a:pt x="3114" y="270"/>
                  </a:lnTo>
                  <a:lnTo>
                    <a:pt x="3125" y="281"/>
                  </a:lnTo>
                  <a:lnTo>
                    <a:pt x="3134" y="292"/>
                  </a:lnTo>
                  <a:lnTo>
                    <a:pt x="3144" y="303"/>
                  </a:lnTo>
                  <a:lnTo>
                    <a:pt x="3154" y="313"/>
                  </a:lnTo>
                  <a:lnTo>
                    <a:pt x="3165" y="299"/>
                  </a:lnTo>
                  <a:lnTo>
                    <a:pt x="3176" y="283"/>
                  </a:lnTo>
                  <a:lnTo>
                    <a:pt x="3187" y="268"/>
                  </a:lnTo>
                  <a:lnTo>
                    <a:pt x="3199" y="251"/>
                  </a:lnTo>
                  <a:lnTo>
                    <a:pt x="3212" y="235"/>
                  </a:lnTo>
                  <a:lnTo>
                    <a:pt x="3224" y="218"/>
                  </a:lnTo>
                  <a:lnTo>
                    <a:pt x="3238" y="202"/>
                  </a:lnTo>
                  <a:lnTo>
                    <a:pt x="3252" y="187"/>
                  </a:lnTo>
                  <a:lnTo>
                    <a:pt x="3266" y="170"/>
                  </a:lnTo>
                  <a:lnTo>
                    <a:pt x="3282" y="155"/>
                  </a:lnTo>
                  <a:lnTo>
                    <a:pt x="3297" y="140"/>
                  </a:lnTo>
                  <a:lnTo>
                    <a:pt x="3314" y="126"/>
                  </a:lnTo>
                  <a:lnTo>
                    <a:pt x="3330" y="113"/>
                  </a:lnTo>
                  <a:lnTo>
                    <a:pt x="3347" y="100"/>
                  </a:lnTo>
                  <a:lnTo>
                    <a:pt x="3364" y="89"/>
                  </a:lnTo>
                  <a:lnTo>
                    <a:pt x="3382" y="79"/>
                  </a:lnTo>
                  <a:lnTo>
                    <a:pt x="3397" y="68"/>
                  </a:lnTo>
                  <a:lnTo>
                    <a:pt x="3413" y="60"/>
                  </a:lnTo>
                  <a:lnTo>
                    <a:pt x="3430" y="52"/>
                  </a:lnTo>
                  <a:lnTo>
                    <a:pt x="3447" y="45"/>
                  </a:lnTo>
                  <a:lnTo>
                    <a:pt x="3465" y="38"/>
                  </a:lnTo>
                  <a:lnTo>
                    <a:pt x="3483" y="32"/>
                  </a:lnTo>
                  <a:lnTo>
                    <a:pt x="3502" y="26"/>
                  </a:lnTo>
                  <a:lnTo>
                    <a:pt x="3520" y="22"/>
                  </a:lnTo>
                  <a:lnTo>
                    <a:pt x="3539" y="18"/>
                  </a:lnTo>
                  <a:lnTo>
                    <a:pt x="3558" y="14"/>
                  </a:lnTo>
                  <a:lnTo>
                    <a:pt x="3577" y="11"/>
                  </a:lnTo>
                  <a:lnTo>
                    <a:pt x="3596" y="8"/>
                  </a:lnTo>
                  <a:lnTo>
                    <a:pt x="3615" y="6"/>
                  </a:lnTo>
                  <a:lnTo>
                    <a:pt x="3634" y="4"/>
                  </a:lnTo>
                  <a:lnTo>
                    <a:pt x="3653" y="2"/>
                  </a:lnTo>
                  <a:lnTo>
                    <a:pt x="3671" y="1"/>
                  </a:lnTo>
                  <a:lnTo>
                    <a:pt x="3687" y="1"/>
                  </a:lnTo>
                  <a:lnTo>
                    <a:pt x="3702" y="0"/>
                  </a:lnTo>
                  <a:lnTo>
                    <a:pt x="3718" y="0"/>
                  </a:lnTo>
                  <a:lnTo>
                    <a:pt x="3732" y="0"/>
                  </a:lnTo>
                  <a:lnTo>
                    <a:pt x="3747" y="1"/>
                  </a:lnTo>
                  <a:lnTo>
                    <a:pt x="3763" y="1"/>
                  </a:lnTo>
                  <a:lnTo>
                    <a:pt x="3778" y="2"/>
                  </a:lnTo>
                  <a:lnTo>
                    <a:pt x="3794" y="3"/>
                  </a:lnTo>
                  <a:lnTo>
                    <a:pt x="3809" y="4"/>
                  </a:lnTo>
                  <a:lnTo>
                    <a:pt x="3825" y="5"/>
                  </a:lnTo>
                  <a:lnTo>
                    <a:pt x="3841" y="7"/>
                  </a:lnTo>
                  <a:lnTo>
                    <a:pt x="3856" y="9"/>
                  </a:lnTo>
                  <a:lnTo>
                    <a:pt x="3872" y="11"/>
                  </a:lnTo>
                  <a:lnTo>
                    <a:pt x="3887" y="13"/>
                  </a:lnTo>
                  <a:lnTo>
                    <a:pt x="3904" y="15"/>
                  </a:lnTo>
                  <a:lnTo>
                    <a:pt x="3919" y="18"/>
                  </a:lnTo>
                  <a:lnTo>
                    <a:pt x="3937" y="22"/>
                  </a:lnTo>
                  <a:lnTo>
                    <a:pt x="3956" y="26"/>
                  </a:lnTo>
                  <a:lnTo>
                    <a:pt x="3974" y="30"/>
                  </a:lnTo>
                  <a:lnTo>
                    <a:pt x="3992" y="36"/>
                  </a:lnTo>
                  <a:lnTo>
                    <a:pt x="4010" y="41"/>
                  </a:lnTo>
                  <a:lnTo>
                    <a:pt x="4027" y="46"/>
                  </a:lnTo>
                  <a:lnTo>
                    <a:pt x="4044" y="52"/>
                  </a:lnTo>
                  <a:lnTo>
                    <a:pt x="4061" y="58"/>
                  </a:lnTo>
                  <a:lnTo>
                    <a:pt x="4077" y="65"/>
                  </a:lnTo>
                  <a:lnTo>
                    <a:pt x="4093" y="74"/>
                  </a:lnTo>
                  <a:lnTo>
                    <a:pt x="4107" y="82"/>
                  </a:lnTo>
                  <a:lnTo>
                    <a:pt x="4121" y="91"/>
                  </a:lnTo>
                  <a:lnTo>
                    <a:pt x="4135" y="101"/>
                  </a:lnTo>
                  <a:lnTo>
                    <a:pt x="4148" y="114"/>
                  </a:lnTo>
                  <a:lnTo>
                    <a:pt x="4160" y="126"/>
                  </a:lnTo>
                  <a:lnTo>
                    <a:pt x="4172" y="139"/>
                  </a:lnTo>
                  <a:lnTo>
                    <a:pt x="4197" y="171"/>
                  </a:lnTo>
                  <a:lnTo>
                    <a:pt x="4221" y="205"/>
                  </a:lnTo>
                  <a:lnTo>
                    <a:pt x="4243" y="242"/>
                  </a:lnTo>
                  <a:lnTo>
                    <a:pt x="4261" y="280"/>
                  </a:lnTo>
                  <a:lnTo>
                    <a:pt x="4275" y="320"/>
                  </a:lnTo>
                  <a:lnTo>
                    <a:pt x="4288" y="362"/>
                  </a:lnTo>
                  <a:lnTo>
                    <a:pt x="4297" y="406"/>
                  </a:lnTo>
                  <a:lnTo>
                    <a:pt x="4303" y="451"/>
                  </a:lnTo>
                  <a:lnTo>
                    <a:pt x="4320" y="456"/>
                  </a:lnTo>
                  <a:lnTo>
                    <a:pt x="4336" y="463"/>
                  </a:lnTo>
                  <a:lnTo>
                    <a:pt x="4352" y="471"/>
                  </a:lnTo>
                  <a:lnTo>
                    <a:pt x="4366" y="480"/>
                  </a:lnTo>
                  <a:lnTo>
                    <a:pt x="4380" y="490"/>
                  </a:lnTo>
                  <a:lnTo>
                    <a:pt x="4394" y="500"/>
                  </a:lnTo>
                  <a:lnTo>
                    <a:pt x="4407" y="511"/>
                  </a:lnTo>
                  <a:lnTo>
                    <a:pt x="4420" y="524"/>
                  </a:lnTo>
                  <a:lnTo>
                    <a:pt x="4434" y="536"/>
                  </a:lnTo>
                  <a:lnTo>
                    <a:pt x="4447" y="548"/>
                  </a:lnTo>
                  <a:lnTo>
                    <a:pt x="4459" y="562"/>
                  </a:lnTo>
                  <a:lnTo>
                    <a:pt x="4473" y="575"/>
                  </a:lnTo>
                  <a:lnTo>
                    <a:pt x="4486" y="588"/>
                  </a:lnTo>
                  <a:lnTo>
                    <a:pt x="4500" y="601"/>
                  </a:lnTo>
                  <a:lnTo>
                    <a:pt x="4513" y="614"/>
                  </a:lnTo>
                  <a:lnTo>
                    <a:pt x="4527" y="626"/>
                  </a:lnTo>
                  <a:lnTo>
                    <a:pt x="4532" y="632"/>
                  </a:lnTo>
                  <a:lnTo>
                    <a:pt x="4538" y="637"/>
                  </a:lnTo>
                  <a:lnTo>
                    <a:pt x="4543" y="643"/>
                  </a:lnTo>
                  <a:lnTo>
                    <a:pt x="4548" y="648"/>
                  </a:lnTo>
                  <a:lnTo>
                    <a:pt x="4553" y="654"/>
                  </a:lnTo>
                  <a:lnTo>
                    <a:pt x="4558" y="658"/>
                  </a:lnTo>
                  <a:lnTo>
                    <a:pt x="4563" y="663"/>
                  </a:lnTo>
                  <a:lnTo>
                    <a:pt x="4569" y="667"/>
                  </a:lnTo>
                  <a:lnTo>
                    <a:pt x="4577" y="643"/>
                  </a:lnTo>
                  <a:lnTo>
                    <a:pt x="4583" y="617"/>
                  </a:lnTo>
                  <a:lnTo>
                    <a:pt x="4588" y="592"/>
                  </a:lnTo>
                  <a:lnTo>
                    <a:pt x="4594" y="566"/>
                  </a:lnTo>
                  <a:lnTo>
                    <a:pt x="4600" y="539"/>
                  </a:lnTo>
                  <a:lnTo>
                    <a:pt x="4606" y="512"/>
                  </a:lnTo>
                  <a:lnTo>
                    <a:pt x="4613" y="487"/>
                  </a:lnTo>
                  <a:lnTo>
                    <a:pt x="4621" y="460"/>
                  </a:lnTo>
                  <a:lnTo>
                    <a:pt x="4629" y="435"/>
                  </a:lnTo>
                  <a:lnTo>
                    <a:pt x="4639" y="412"/>
                  </a:lnTo>
                  <a:lnTo>
                    <a:pt x="4651" y="388"/>
                  </a:lnTo>
                  <a:lnTo>
                    <a:pt x="4665" y="366"/>
                  </a:lnTo>
                  <a:lnTo>
                    <a:pt x="4680" y="347"/>
                  </a:lnTo>
                  <a:lnTo>
                    <a:pt x="4699" y="329"/>
                  </a:lnTo>
                  <a:lnTo>
                    <a:pt x="4719" y="314"/>
                  </a:lnTo>
                  <a:lnTo>
                    <a:pt x="4743" y="301"/>
                  </a:lnTo>
                  <a:lnTo>
                    <a:pt x="4762" y="290"/>
                  </a:lnTo>
                  <a:lnTo>
                    <a:pt x="4782" y="284"/>
                  </a:lnTo>
                  <a:lnTo>
                    <a:pt x="4803" y="279"/>
                  </a:lnTo>
                  <a:lnTo>
                    <a:pt x="4824" y="278"/>
                  </a:lnTo>
                  <a:lnTo>
                    <a:pt x="4846" y="279"/>
                  </a:lnTo>
                  <a:lnTo>
                    <a:pt x="4867" y="282"/>
                  </a:lnTo>
                  <a:lnTo>
                    <a:pt x="4888" y="288"/>
                  </a:lnTo>
                  <a:lnTo>
                    <a:pt x="4906" y="298"/>
                  </a:lnTo>
                  <a:lnTo>
                    <a:pt x="4917" y="309"/>
                  </a:lnTo>
                  <a:lnTo>
                    <a:pt x="4926" y="321"/>
                  </a:lnTo>
                  <a:lnTo>
                    <a:pt x="4932" y="335"/>
                  </a:lnTo>
                  <a:lnTo>
                    <a:pt x="4938" y="349"/>
                  </a:lnTo>
                  <a:lnTo>
                    <a:pt x="4942" y="364"/>
                  </a:lnTo>
                  <a:lnTo>
                    <a:pt x="4945" y="379"/>
                  </a:lnTo>
                  <a:lnTo>
                    <a:pt x="4949" y="395"/>
                  </a:lnTo>
                  <a:lnTo>
                    <a:pt x="4951" y="411"/>
                  </a:lnTo>
                  <a:lnTo>
                    <a:pt x="4956" y="443"/>
                  </a:lnTo>
                  <a:lnTo>
                    <a:pt x="4957" y="473"/>
                  </a:lnTo>
                  <a:lnTo>
                    <a:pt x="4954" y="504"/>
                  </a:lnTo>
                  <a:lnTo>
                    <a:pt x="4948" y="535"/>
                  </a:lnTo>
                  <a:lnTo>
                    <a:pt x="4939" y="566"/>
                  </a:lnTo>
                  <a:lnTo>
                    <a:pt x="4929" y="596"/>
                  </a:lnTo>
                  <a:lnTo>
                    <a:pt x="4918" y="625"/>
                  </a:lnTo>
                  <a:lnTo>
                    <a:pt x="4905" y="655"/>
                  </a:lnTo>
                  <a:lnTo>
                    <a:pt x="4894" y="684"/>
                  </a:lnTo>
                  <a:lnTo>
                    <a:pt x="4883" y="713"/>
                  </a:lnTo>
                  <a:lnTo>
                    <a:pt x="4873" y="742"/>
                  </a:lnTo>
                  <a:lnTo>
                    <a:pt x="4865" y="770"/>
                  </a:lnTo>
                  <a:lnTo>
                    <a:pt x="4860" y="798"/>
                  </a:lnTo>
                  <a:lnTo>
                    <a:pt x="4858" y="826"/>
                  </a:lnTo>
                  <a:lnTo>
                    <a:pt x="4860" y="853"/>
                  </a:lnTo>
                  <a:lnTo>
                    <a:pt x="4866" y="879"/>
                  </a:lnTo>
                  <a:lnTo>
                    <a:pt x="4880" y="915"/>
                  </a:lnTo>
                  <a:lnTo>
                    <a:pt x="4897" y="950"/>
                  </a:lnTo>
                  <a:lnTo>
                    <a:pt x="4916" y="984"/>
                  </a:lnTo>
                  <a:lnTo>
                    <a:pt x="4936" y="1017"/>
                  </a:lnTo>
                  <a:lnTo>
                    <a:pt x="4958" y="1049"/>
                  </a:lnTo>
                  <a:lnTo>
                    <a:pt x="4979" y="1081"/>
                  </a:lnTo>
                  <a:lnTo>
                    <a:pt x="5002" y="1113"/>
                  </a:lnTo>
                  <a:lnTo>
                    <a:pt x="5025" y="1144"/>
                  </a:lnTo>
                  <a:lnTo>
                    <a:pt x="5045" y="1177"/>
                  </a:lnTo>
                  <a:lnTo>
                    <a:pt x="5065" y="1210"/>
                  </a:lnTo>
                  <a:lnTo>
                    <a:pt x="5083" y="1243"/>
                  </a:lnTo>
                  <a:lnTo>
                    <a:pt x="5098" y="1277"/>
                  </a:lnTo>
                  <a:lnTo>
                    <a:pt x="5110" y="1313"/>
                  </a:lnTo>
                  <a:lnTo>
                    <a:pt x="5119" y="1350"/>
                  </a:lnTo>
                  <a:lnTo>
                    <a:pt x="5124" y="1388"/>
                  </a:lnTo>
                  <a:lnTo>
                    <a:pt x="5124" y="1428"/>
                  </a:lnTo>
                  <a:lnTo>
                    <a:pt x="5121" y="1434"/>
                  </a:lnTo>
                  <a:lnTo>
                    <a:pt x="5117" y="1439"/>
                  </a:lnTo>
                  <a:lnTo>
                    <a:pt x="5114" y="1443"/>
                  </a:lnTo>
                  <a:lnTo>
                    <a:pt x="5114" y="1449"/>
                  </a:lnTo>
                  <a:lnTo>
                    <a:pt x="5129" y="1488"/>
                  </a:lnTo>
                  <a:lnTo>
                    <a:pt x="5152" y="1459"/>
                  </a:lnTo>
                  <a:lnTo>
                    <a:pt x="5175" y="1430"/>
                  </a:lnTo>
                  <a:lnTo>
                    <a:pt x="5199" y="1403"/>
                  </a:lnTo>
                  <a:lnTo>
                    <a:pt x="5224" y="1378"/>
                  </a:lnTo>
                  <a:lnTo>
                    <a:pt x="5250" y="1353"/>
                  </a:lnTo>
                  <a:lnTo>
                    <a:pt x="5276" y="1329"/>
                  </a:lnTo>
                  <a:lnTo>
                    <a:pt x="5303" y="1307"/>
                  </a:lnTo>
                  <a:lnTo>
                    <a:pt x="5332" y="1285"/>
                  </a:lnTo>
                  <a:lnTo>
                    <a:pt x="5361" y="1266"/>
                  </a:lnTo>
                  <a:lnTo>
                    <a:pt x="5389" y="1246"/>
                  </a:lnTo>
                  <a:lnTo>
                    <a:pt x="5420" y="1228"/>
                  </a:lnTo>
                  <a:lnTo>
                    <a:pt x="5451" y="1211"/>
                  </a:lnTo>
                  <a:lnTo>
                    <a:pt x="5482" y="1195"/>
                  </a:lnTo>
                  <a:lnTo>
                    <a:pt x="5514" y="1179"/>
                  </a:lnTo>
                  <a:lnTo>
                    <a:pt x="5547" y="1165"/>
                  </a:lnTo>
                  <a:lnTo>
                    <a:pt x="5579" y="1153"/>
                  </a:lnTo>
                  <a:lnTo>
                    <a:pt x="5612" y="1140"/>
                  </a:lnTo>
                  <a:lnTo>
                    <a:pt x="5646" y="1129"/>
                  </a:lnTo>
                  <a:lnTo>
                    <a:pt x="5681" y="1119"/>
                  </a:lnTo>
                  <a:lnTo>
                    <a:pt x="5716" y="1108"/>
                  </a:lnTo>
                  <a:lnTo>
                    <a:pt x="5751" y="1100"/>
                  </a:lnTo>
                  <a:lnTo>
                    <a:pt x="5786" y="1093"/>
                  </a:lnTo>
                  <a:lnTo>
                    <a:pt x="5822" y="1086"/>
                  </a:lnTo>
                  <a:lnTo>
                    <a:pt x="5858" y="1080"/>
                  </a:lnTo>
                  <a:lnTo>
                    <a:pt x="5894" y="1075"/>
                  </a:lnTo>
                  <a:lnTo>
                    <a:pt x="5931" y="1070"/>
                  </a:lnTo>
                  <a:lnTo>
                    <a:pt x="5967" y="1067"/>
                  </a:lnTo>
                  <a:lnTo>
                    <a:pt x="6004" y="1064"/>
                  </a:lnTo>
                  <a:lnTo>
                    <a:pt x="6041" y="1062"/>
                  </a:lnTo>
                  <a:lnTo>
                    <a:pt x="6078" y="1061"/>
                  </a:lnTo>
                  <a:lnTo>
                    <a:pt x="6115" y="1061"/>
                  </a:lnTo>
                  <a:lnTo>
                    <a:pt x="6152" y="1061"/>
                  </a:lnTo>
                  <a:lnTo>
                    <a:pt x="6175" y="1061"/>
                  </a:lnTo>
                  <a:lnTo>
                    <a:pt x="6199" y="1061"/>
                  </a:lnTo>
                  <a:lnTo>
                    <a:pt x="6221" y="1060"/>
                  </a:lnTo>
                  <a:lnTo>
                    <a:pt x="6243" y="1060"/>
                  </a:lnTo>
                  <a:lnTo>
                    <a:pt x="6265" y="1060"/>
                  </a:lnTo>
                  <a:lnTo>
                    <a:pt x="6286" y="1061"/>
                  </a:lnTo>
                  <a:lnTo>
                    <a:pt x="6307" y="1061"/>
                  </a:lnTo>
                  <a:lnTo>
                    <a:pt x="6328" y="1062"/>
                  </a:lnTo>
                  <a:lnTo>
                    <a:pt x="6348" y="1064"/>
                  </a:lnTo>
                  <a:lnTo>
                    <a:pt x="6369" y="1067"/>
                  </a:lnTo>
                  <a:lnTo>
                    <a:pt x="6389" y="1070"/>
                  </a:lnTo>
                  <a:lnTo>
                    <a:pt x="6410" y="1075"/>
                  </a:lnTo>
                  <a:lnTo>
                    <a:pt x="6430" y="1080"/>
                  </a:lnTo>
                  <a:lnTo>
                    <a:pt x="6451" y="1087"/>
                  </a:lnTo>
                  <a:lnTo>
                    <a:pt x="6472" y="1094"/>
                  </a:lnTo>
                  <a:lnTo>
                    <a:pt x="6494" y="1103"/>
                  </a:lnTo>
                  <a:lnTo>
                    <a:pt x="6518" y="1112"/>
                  </a:lnTo>
                  <a:lnTo>
                    <a:pt x="6541" y="1120"/>
                  </a:lnTo>
                  <a:lnTo>
                    <a:pt x="6564" y="1129"/>
                  </a:lnTo>
                  <a:lnTo>
                    <a:pt x="6586" y="1139"/>
                  </a:lnTo>
                  <a:lnTo>
                    <a:pt x="6609" y="1150"/>
                  </a:lnTo>
                  <a:lnTo>
                    <a:pt x="6630" y="1162"/>
                  </a:lnTo>
                  <a:lnTo>
                    <a:pt x="6650" y="1174"/>
                  </a:lnTo>
                  <a:lnTo>
                    <a:pt x="6670" y="1188"/>
                  </a:lnTo>
                  <a:lnTo>
                    <a:pt x="6688" y="1202"/>
                  </a:lnTo>
                  <a:lnTo>
                    <a:pt x="6706" y="1217"/>
                  </a:lnTo>
                  <a:lnTo>
                    <a:pt x="6721" y="1234"/>
                  </a:lnTo>
                  <a:lnTo>
                    <a:pt x="6737" y="1251"/>
                  </a:lnTo>
                  <a:lnTo>
                    <a:pt x="6751" y="1270"/>
                  </a:lnTo>
                  <a:lnTo>
                    <a:pt x="6763" y="1289"/>
                  </a:lnTo>
                  <a:lnTo>
                    <a:pt x="6775" y="1310"/>
                  </a:lnTo>
                  <a:lnTo>
                    <a:pt x="6784" y="1332"/>
                  </a:lnTo>
                  <a:lnTo>
                    <a:pt x="6794" y="1361"/>
                  </a:lnTo>
                  <a:lnTo>
                    <a:pt x="6799" y="1390"/>
                  </a:lnTo>
                  <a:lnTo>
                    <a:pt x="6801" y="1420"/>
                  </a:lnTo>
                  <a:lnTo>
                    <a:pt x="6800" y="1450"/>
                  </a:lnTo>
                  <a:lnTo>
                    <a:pt x="6795" y="1478"/>
                  </a:lnTo>
                  <a:lnTo>
                    <a:pt x="6787" y="1505"/>
                  </a:lnTo>
                  <a:lnTo>
                    <a:pt x="6776" y="1531"/>
                  </a:lnTo>
                  <a:lnTo>
                    <a:pt x="6762" y="1554"/>
                  </a:lnTo>
                  <a:lnTo>
                    <a:pt x="6739" y="1582"/>
                  </a:lnTo>
                  <a:lnTo>
                    <a:pt x="6714" y="1607"/>
                  </a:lnTo>
                  <a:lnTo>
                    <a:pt x="6687" y="1629"/>
                  </a:lnTo>
                  <a:lnTo>
                    <a:pt x="6659" y="1650"/>
                  </a:lnTo>
                  <a:lnTo>
                    <a:pt x="6630" y="1668"/>
                  </a:lnTo>
                  <a:lnTo>
                    <a:pt x="6599" y="1685"/>
                  </a:lnTo>
                  <a:lnTo>
                    <a:pt x="6567" y="1699"/>
                  </a:lnTo>
                  <a:lnTo>
                    <a:pt x="6534" y="1711"/>
                  </a:lnTo>
                  <a:lnTo>
                    <a:pt x="6499" y="1721"/>
                  </a:lnTo>
                  <a:lnTo>
                    <a:pt x="6465" y="1730"/>
                  </a:lnTo>
                  <a:lnTo>
                    <a:pt x="6429" y="1736"/>
                  </a:lnTo>
                  <a:lnTo>
                    <a:pt x="6394" y="1741"/>
                  </a:lnTo>
                  <a:lnTo>
                    <a:pt x="6358" y="1745"/>
                  </a:lnTo>
                  <a:lnTo>
                    <a:pt x="6321" y="1746"/>
                  </a:lnTo>
                  <a:lnTo>
                    <a:pt x="6285" y="1746"/>
                  </a:lnTo>
                  <a:lnTo>
                    <a:pt x="6249" y="1744"/>
                  </a:lnTo>
                  <a:lnTo>
                    <a:pt x="6226" y="1741"/>
                  </a:lnTo>
                  <a:lnTo>
                    <a:pt x="6201" y="1739"/>
                  </a:lnTo>
                  <a:lnTo>
                    <a:pt x="6178" y="1736"/>
                  </a:lnTo>
                  <a:lnTo>
                    <a:pt x="6153" y="1733"/>
                  </a:lnTo>
                  <a:lnTo>
                    <a:pt x="6128" y="1730"/>
                  </a:lnTo>
                  <a:lnTo>
                    <a:pt x="6104" y="1727"/>
                  </a:lnTo>
                  <a:lnTo>
                    <a:pt x="6078" y="1723"/>
                  </a:lnTo>
                  <a:lnTo>
                    <a:pt x="6053" y="1720"/>
                  </a:lnTo>
                  <a:lnTo>
                    <a:pt x="6027" y="1717"/>
                  </a:lnTo>
                  <a:lnTo>
                    <a:pt x="6003" y="1713"/>
                  </a:lnTo>
                  <a:lnTo>
                    <a:pt x="5977" y="1710"/>
                  </a:lnTo>
                  <a:lnTo>
                    <a:pt x="5951" y="1707"/>
                  </a:lnTo>
                  <a:lnTo>
                    <a:pt x="5927" y="1703"/>
                  </a:lnTo>
                  <a:lnTo>
                    <a:pt x="5901" y="1701"/>
                  </a:lnTo>
                  <a:lnTo>
                    <a:pt x="5876" y="1699"/>
                  </a:lnTo>
                  <a:lnTo>
                    <a:pt x="5851" y="1698"/>
                  </a:lnTo>
                  <a:lnTo>
                    <a:pt x="5826" y="1697"/>
                  </a:lnTo>
                  <a:lnTo>
                    <a:pt x="5801" y="1696"/>
                  </a:lnTo>
                  <a:lnTo>
                    <a:pt x="5777" y="1697"/>
                  </a:lnTo>
                  <a:lnTo>
                    <a:pt x="5752" y="1697"/>
                  </a:lnTo>
                  <a:lnTo>
                    <a:pt x="5728" y="1699"/>
                  </a:lnTo>
                  <a:lnTo>
                    <a:pt x="5704" y="1702"/>
                  </a:lnTo>
                  <a:lnTo>
                    <a:pt x="5680" y="1705"/>
                  </a:lnTo>
                  <a:lnTo>
                    <a:pt x="5657" y="1711"/>
                  </a:lnTo>
                  <a:lnTo>
                    <a:pt x="5634" y="1716"/>
                  </a:lnTo>
                  <a:lnTo>
                    <a:pt x="5611" y="1722"/>
                  </a:lnTo>
                  <a:lnTo>
                    <a:pt x="5589" y="1730"/>
                  </a:lnTo>
                  <a:lnTo>
                    <a:pt x="5566" y="1739"/>
                  </a:lnTo>
                  <a:lnTo>
                    <a:pt x="5545" y="1750"/>
                  </a:lnTo>
                  <a:lnTo>
                    <a:pt x="5524" y="1761"/>
                  </a:lnTo>
                  <a:lnTo>
                    <a:pt x="5503" y="1774"/>
                  </a:lnTo>
                  <a:lnTo>
                    <a:pt x="5483" y="1789"/>
                  </a:lnTo>
                  <a:lnTo>
                    <a:pt x="5461" y="1809"/>
                  </a:lnTo>
                  <a:lnTo>
                    <a:pt x="5441" y="1830"/>
                  </a:lnTo>
                  <a:lnTo>
                    <a:pt x="5422" y="1852"/>
                  </a:lnTo>
                  <a:lnTo>
                    <a:pt x="5405" y="1876"/>
                  </a:lnTo>
                  <a:lnTo>
                    <a:pt x="5388" y="1901"/>
                  </a:lnTo>
                  <a:lnTo>
                    <a:pt x="5376" y="1921"/>
                  </a:lnTo>
                  <a:lnTo>
                    <a:pt x="4671" y="1921"/>
                  </a:lnTo>
                  <a:lnTo>
                    <a:pt x="4670" y="1899"/>
                  </a:lnTo>
                  <a:lnTo>
                    <a:pt x="4664" y="1775"/>
                  </a:lnTo>
                  <a:lnTo>
                    <a:pt x="4659" y="1652"/>
                  </a:lnTo>
                  <a:lnTo>
                    <a:pt x="4654" y="1530"/>
                  </a:lnTo>
                  <a:lnTo>
                    <a:pt x="4652" y="1529"/>
                  </a:lnTo>
                  <a:lnTo>
                    <a:pt x="4651" y="1528"/>
                  </a:lnTo>
                  <a:lnTo>
                    <a:pt x="4650" y="1527"/>
                  </a:lnTo>
                  <a:lnTo>
                    <a:pt x="4647" y="1525"/>
                  </a:lnTo>
                  <a:lnTo>
                    <a:pt x="4624" y="1512"/>
                  </a:lnTo>
                  <a:lnTo>
                    <a:pt x="4602" y="1497"/>
                  </a:lnTo>
                  <a:lnTo>
                    <a:pt x="4583" y="1480"/>
                  </a:lnTo>
                  <a:lnTo>
                    <a:pt x="4566" y="1462"/>
                  </a:lnTo>
                  <a:lnTo>
                    <a:pt x="4551" y="1441"/>
                  </a:lnTo>
                  <a:lnTo>
                    <a:pt x="4538" y="1419"/>
                  </a:lnTo>
                  <a:lnTo>
                    <a:pt x="4525" y="1394"/>
                  </a:lnTo>
                  <a:lnTo>
                    <a:pt x="4516" y="1367"/>
                  </a:lnTo>
                  <a:lnTo>
                    <a:pt x="4416" y="1375"/>
                  </a:lnTo>
                  <a:lnTo>
                    <a:pt x="4405" y="1384"/>
                  </a:lnTo>
                  <a:lnTo>
                    <a:pt x="4395" y="1394"/>
                  </a:lnTo>
                  <a:lnTo>
                    <a:pt x="4385" y="1404"/>
                  </a:lnTo>
                  <a:lnTo>
                    <a:pt x="4376" y="1415"/>
                  </a:lnTo>
                  <a:lnTo>
                    <a:pt x="4367" y="1426"/>
                  </a:lnTo>
                  <a:lnTo>
                    <a:pt x="4357" y="1437"/>
                  </a:lnTo>
                  <a:lnTo>
                    <a:pt x="4346" y="1448"/>
                  </a:lnTo>
                  <a:lnTo>
                    <a:pt x="4334" y="1459"/>
                  </a:lnTo>
                  <a:lnTo>
                    <a:pt x="4326" y="1466"/>
                  </a:lnTo>
                  <a:lnTo>
                    <a:pt x="4317" y="1472"/>
                  </a:lnTo>
                  <a:lnTo>
                    <a:pt x="4306" y="1477"/>
                  </a:lnTo>
                  <a:lnTo>
                    <a:pt x="4296" y="1481"/>
                  </a:lnTo>
                  <a:lnTo>
                    <a:pt x="4286" y="1486"/>
                  </a:lnTo>
                  <a:lnTo>
                    <a:pt x="4274" y="1488"/>
                  </a:lnTo>
                  <a:lnTo>
                    <a:pt x="4263" y="1489"/>
                  </a:lnTo>
                  <a:lnTo>
                    <a:pt x="4252" y="1490"/>
                  </a:lnTo>
                  <a:lnTo>
                    <a:pt x="4240" y="1490"/>
                  </a:lnTo>
                  <a:lnTo>
                    <a:pt x="4227" y="1490"/>
                  </a:lnTo>
                  <a:lnTo>
                    <a:pt x="4216" y="1489"/>
                  </a:lnTo>
                  <a:lnTo>
                    <a:pt x="4203" y="1487"/>
                  </a:lnTo>
                  <a:lnTo>
                    <a:pt x="4190" y="1485"/>
                  </a:lnTo>
                  <a:lnTo>
                    <a:pt x="4178" y="1481"/>
                  </a:lnTo>
                  <a:lnTo>
                    <a:pt x="4166" y="1478"/>
                  </a:lnTo>
                  <a:lnTo>
                    <a:pt x="4153" y="1475"/>
                  </a:lnTo>
                  <a:lnTo>
                    <a:pt x="4132" y="1466"/>
                  </a:lnTo>
                  <a:lnTo>
                    <a:pt x="4111" y="1458"/>
                  </a:lnTo>
                  <a:lnTo>
                    <a:pt x="4091" y="1449"/>
                  </a:lnTo>
                  <a:lnTo>
                    <a:pt x="4070" y="1439"/>
                  </a:lnTo>
                  <a:lnTo>
                    <a:pt x="4050" y="1430"/>
                  </a:lnTo>
                  <a:lnTo>
                    <a:pt x="4032" y="1421"/>
                  </a:lnTo>
                  <a:lnTo>
                    <a:pt x="4013" y="1411"/>
                  </a:lnTo>
                  <a:lnTo>
                    <a:pt x="3995" y="1399"/>
                  </a:lnTo>
                  <a:lnTo>
                    <a:pt x="3979" y="1388"/>
                  </a:lnTo>
                  <a:lnTo>
                    <a:pt x="3962" y="1376"/>
                  </a:lnTo>
                  <a:lnTo>
                    <a:pt x="3946" y="1362"/>
                  </a:lnTo>
                  <a:lnTo>
                    <a:pt x="3931" y="1349"/>
                  </a:lnTo>
                  <a:lnTo>
                    <a:pt x="3918" y="1333"/>
                  </a:lnTo>
                  <a:lnTo>
                    <a:pt x="3905" y="1317"/>
                  </a:lnTo>
                  <a:lnTo>
                    <a:pt x="3892" y="1300"/>
                  </a:lnTo>
                  <a:lnTo>
                    <a:pt x="3882" y="1280"/>
                  </a:lnTo>
                  <a:lnTo>
                    <a:pt x="3758" y="1332"/>
                  </a:lnTo>
                  <a:lnTo>
                    <a:pt x="3774" y="1352"/>
                  </a:lnTo>
                  <a:lnTo>
                    <a:pt x="3789" y="1373"/>
                  </a:lnTo>
                  <a:lnTo>
                    <a:pt x="3803" y="1395"/>
                  </a:lnTo>
                  <a:lnTo>
                    <a:pt x="3815" y="1418"/>
                  </a:lnTo>
                  <a:lnTo>
                    <a:pt x="3826" y="1443"/>
                  </a:lnTo>
                  <a:lnTo>
                    <a:pt x="3836" y="1469"/>
                  </a:lnTo>
                  <a:lnTo>
                    <a:pt x="3844" y="1498"/>
                  </a:lnTo>
                  <a:lnTo>
                    <a:pt x="3850" y="1528"/>
                  </a:lnTo>
                  <a:lnTo>
                    <a:pt x="3857" y="1562"/>
                  </a:lnTo>
                  <a:lnTo>
                    <a:pt x="3861" y="1596"/>
                  </a:lnTo>
                  <a:lnTo>
                    <a:pt x="3861" y="1629"/>
                  </a:lnTo>
                  <a:lnTo>
                    <a:pt x="3860" y="1662"/>
                  </a:lnTo>
                  <a:lnTo>
                    <a:pt x="3855" y="1695"/>
                  </a:lnTo>
                  <a:lnTo>
                    <a:pt x="3848" y="1727"/>
                  </a:lnTo>
                  <a:lnTo>
                    <a:pt x="3839" y="1758"/>
                  </a:lnTo>
                  <a:lnTo>
                    <a:pt x="3829" y="1789"/>
                  </a:lnTo>
                  <a:lnTo>
                    <a:pt x="3815" y="1819"/>
                  </a:lnTo>
                  <a:lnTo>
                    <a:pt x="3802" y="1847"/>
                  </a:lnTo>
                  <a:lnTo>
                    <a:pt x="3786" y="1876"/>
                  </a:lnTo>
                  <a:lnTo>
                    <a:pt x="3770" y="1904"/>
                  </a:lnTo>
                  <a:lnTo>
                    <a:pt x="3760" y="1921"/>
                  </a:lnTo>
                  <a:lnTo>
                    <a:pt x="1697" y="1921"/>
                  </a:lnTo>
                  <a:lnTo>
                    <a:pt x="1696" y="1920"/>
                  </a:lnTo>
                  <a:lnTo>
                    <a:pt x="1692" y="1912"/>
                  </a:lnTo>
                  <a:lnTo>
                    <a:pt x="1688" y="1903"/>
                  </a:lnTo>
                  <a:lnTo>
                    <a:pt x="1684" y="1895"/>
                  </a:lnTo>
                  <a:lnTo>
                    <a:pt x="1680" y="1885"/>
                  </a:lnTo>
                  <a:lnTo>
                    <a:pt x="1676" y="1876"/>
                  </a:lnTo>
                  <a:lnTo>
                    <a:pt x="1673" y="1866"/>
                  </a:lnTo>
                  <a:lnTo>
                    <a:pt x="1669" y="1854"/>
                  </a:lnTo>
                  <a:lnTo>
                    <a:pt x="1664" y="1841"/>
                  </a:lnTo>
                  <a:lnTo>
                    <a:pt x="1657" y="1790"/>
                  </a:lnTo>
                  <a:lnTo>
                    <a:pt x="1652" y="1738"/>
                  </a:lnTo>
                  <a:lnTo>
                    <a:pt x="1651" y="1686"/>
                  </a:lnTo>
                  <a:lnTo>
                    <a:pt x="1653" y="1634"/>
                  </a:lnTo>
                  <a:lnTo>
                    <a:pt x="1660" y="1581"/>
                  </a:lnTo>
                  <a:lnTo>
                    <a:pt x="1672" y="1530"/>
                  </a:lnTo>
                  <a:lnTo>
                    <a:pt x="1689" y="1479"/>
                  </a:lnTo>
                  <a:lnTo>
                    <a:pt x="1712" y="1430"/>
                  </a:lnTo>
                  <a:lnTo>
                    <a:pt x="1724" y="1407"/>
                  </a:lnTo>
                  <a:lnTo>
                    <a:pt x="1737" y="1385"/>
                  </a:lnTo>
                  <a:lnTo>
                    <a:pt x="1753" y="1363"/>
                  </a:lnTo>
                  <a:lnTo>
                    <a:pt x="1769" y="1341"/>
                  </a:lnTo>
                  <a:lnTo>
                    <a:pt x="1787" y="1319"/>
                  </a:lnTo>
                  <a:lnTo>
                    <a:pt x="1804" y="1298"/>
                  </a:lnTo>
                  <a:lnTo>
                    <a:pt x="1823" y="1275"/>
                  </a:lnTo>
                  <a:lnTo>
                    <a:pt x="1841" y="1253"/>
                  </a:lnTo>
                  <a:lnTo>
                    <a:pt x="1823" y="1255"/>
                  </a:lnTo>
                  <a:lnTo>
                    <a:pt x="1803" y="1257"/>
                  </a:lnTo>
                  <a:lnTo>
                    <a:pt x="1785" y="1258"/>
                  </a:lnTo>
                  <a:lnTo>
                    <a:pt x="1766" y="1259"/>
                  </a:lnTo>
                  <a:lnTo>
                    <a:pt x="1748" y="1259"/>
                  </a:lnTo>
                  <a:lnTo>
                    <a:pt x="1729" y="1259"/>
                  </a:lnTo>
                  <a:lnTo>
                    <a:pt x="1711" y="1258"/>
                  </a:lnTo>
                  <a:lnTo>
                    <a:pt x="1692" y="1257"/>
                  </a:lnTo>
                  <a:lnTo>
                    <a:pt x="1674" y="1256"/>
                  </a:lnTo>
                  <a:lnTo>
                    <a:pt x="1655" y="1253"/>
                  </a:lnTo>
                  <a:lnTo>
                    <a:pt x="1637" y="1251"/>
                  </a:lnTo>
                  <a:lnTo>
                    <a:pt x="1618" y="1248"/>
                  </a:lnTo>
                  <a:lnTo>
                    <a:pt x="1600" y="1244"/>
                  </a:lnTo>
                  <a:lnTo>
                    <a:pt x="1582" y="1240"/>
                  </a:lnTo>
                  <a:lnTo>
                    <a:pt x="1564" y="1235"/>
                  </a:lnTo>
                  <a:lnTo>
                    <a:pt x="1545" y="1230"/>
                  </a:lnTo>
                  <a:lnTo>
                    <a:pt x="1543" y="1232"/>
                  </a:lnTo>
                  <a:lnTo>
                    <a:pt x="1542" y="1233"/>
                  </a:lnTo>
                  <a:lnTo>
                    <a:pt x="1541" y="1233"/>
                  </a:lnTo>
                  <a:lnTo>
                    <a:pt x="1540" y="1233"/>
                  </a:lnTo>
                  <a:lnTo>
                    <a:pt x="1538" y="1237"/>
                  </a:lnTo>
                  <a:lnTo>
                    <a:pt x="1537" y="1241"/>
                  </a:lnTo>
                  <a:lnTo>
                    <a:pt x="1538" y="1246"/>
                  </a:lnTo>
                  <a:lnTo>
                    <a:pt x="1538" y="1251"/>
                  </a:lnTo>
                  <a:lnTo>
                    <a:pt x="1532" y="1274"/>
                  </a:lnTo>
                  <a:lnTo>
                    <a:pt x="1525" y="1294"/>
                  </a:lnTo>
                  <a:lnTo>
                    <a:pt x="1515" y="1314"/>
                  </a:lnTo>
                  <a:lnTo>
                    <a:pt x="1506" y="1332"/>
                  </a:lnTo>
                  <a:lnTo>
                    <a:pt x="1496" y="1350"/>
                  </a:lnTo>
                  <a:lnTo>
                    <a:pt x="1485" y="1366"/>
                  </a:lnTo>
                  <a:lnTo>
                    <a:pt x="1471" y="1382"/>
                  </a:lnTo>
                  <a:lnTo>
                    <a:pt x="1456" y="1396"/>
                  </a:lnTo>
                  <a:lnTo>
                    <a:pt x="1403" y="1410"/>
                  </a:lnTo>
                  <a:lnTo>
                    <a:pt x="1401" y="1425"/>
                  </a:lnTo>
                  <a:lnTo>
                    <a:pt x="1398" y="1440"/>
                  </a:lnTo>
                  <a:lnTo>
                    <a:pt x="1394" y="1454"/>
                  </a:lnTo>
                  <a:lnTo>
                    <a:pt x="1389" y="1468"/>
                  </a:lnTo>
                  <a:lnTo>
                    <a:pt x="1383" y="1480"/>
                  </a:lnTo>
                  <a:lnTo>
                    <a:pt x="1375" y="1493"/>
                  </a:lnTo>
                  <a:lnTo>
                    <a:pt x="1366" y="1504"/>
                  </a:lnTo>
                  <a:lnTo>
                    <a:pt x="1356" y="1514"/>
                  </a:lnTo>
                  <a:lnTo>
                    <a:pt x="1337" y="1526"/>
                  </a:lnTo>
                  <a:lnTo>
                    <a:pt x="1317" y="1536"/>
                  </a:lnTo>
                  <a:lnTo>
                    <a:pt x="1297" y="1545"/>
                  </a:lnTo>
                  <a:lnTo>
                    <a:pt x="1275" y="1554"/>
                  </a:lnTo>
                  <a:lnTo>
                    <a:pt x="1252" y="1563"/>
                  </a:lnTo>
                  <a:lnTo>
                    <a:pt x="1230" y="1571"/>
                  </a:lnTo>
                  <a:lnTo>
                    <a:pt x="1207" y="1577"/>
                  </a:lnTo>
                  <a:lnTo>
                    <a:pt x="1184" y="1583"/>
                  </a:lnTo>
                  <a:lnTo>
                    <a:pt x="1160" y="1588"/>
                  </a:lnTo>
                  <a:lnTo>
                    <a:pt x="1136" y="1592"/>
                  </a:lnTo>
                  <a:lnTo>
                    <a:pt x="1112" y="1596"/>
                  </a:lnTo>
                  <a:lnTo>
                    <a:pt x="1088" y="1599"/>
                  </a:lnTo>
                  <a:lnTo>
                    <a:pt x="1063" y="1600"/>
                  </a:lnTo>
                  <a:lnTo>
                    <a:pt x="1040" y="1601"/>
                  </a:lnTo>
                  <a:lnTo>
                    <a:pt x="1016" y="1600"/>
                  </a:lnTo>
                  <a:lnTo>
                    <a:pt x="992" y="1599"/>
                  </a:lnTo>
                  <a:lnTo>
                    <a:pt x="969" y="1587"/>
                  </a:lnTo>
                  <a:lnTo>
                    <a:pt x="946" y="1574"/>
                  </a:lnTo>
                  <a:lnTo>
                    <a:pt x="925" y="1559"/>
                  </a:lnTo>
                  <a:lnTo>
                    <a:pt x="906" y="1541"/>
                  </a:lnTo>
                  <a:lnTo>
                    <a:pt x="889" y="1523"/>
                  </a:lnTo>
                  <a:lnTo>
                    <a:pt x="873" y="1502"/>
                  </a:lnTo>
                  <a:lnTo>
                    <a:pt x="861" y="1479"/>
                  </a:lnTo>
                  <a:lnTo>
                    <a:pt x="851" y="1457"/>
                  </a:lnTo>
                  <a:lnTo>
                    <a:pt x="835" y="1456"/>
                  </a:lnTo>
                  <a:lnTo>
                    <a:pt x="819" y="1456"/>
                  </a:lnTo>
                  <a:lnTo>
                    <a:pt x="802" y="1455"/>
                  </a:lnTo>
                  <a:lnTo>
                    <a:pt x="786" y="1454"/>
                  </a:lnTo>
                  <a:lnTo>
                    <a:pt x="769" y="1453"/>
                  </a:lnTo>
                  <a:lnTo>
                    <a:pt x="753" y="1451"/>
                  </a:lnTo>
                  <a:lnTo>
                    <a:pt x="738" y="1449"/>
                  </a:lnTo>
                  <a:lnTo>
                    <a:pt x="721" y="1447"/>
                  </a:lnTo>
                  <a:lnTo>
                    <a:pt x="705" y="1444"/>
                  </a:lnTo>
                  <a:lnTo>
                    <a:pt x="688" y="1440"/>
                  </a:lnTo>
                  <a:lnTo>
                    <a:pt x="672" y="1437"/>
                  </a:lnTo>
                  <a:lnTo>
                    <a:pt x="656" y="1433"/>
                  </a:lnTo>
                  <a:lnTo>
                    <a:pt x="641" y="1428"/>
                  </a:lnTo>
                  <a:lnTo>
                    <a:pt x="625" y="1423"/>
                  </a:lnTo>
                  <a:lnTo>
                    <a:pt x="610" y="1417"/>
                  </a:lnTo>
                  <a:lnTo>
                    <a:pt x="595" y="1410"/>
                  </a:lnTo>
                  <a:lnTo>
                    <a:pt x="537" y="1523"/>
                  </a:lnTo>
                  <a:lnTo>
                    <a:pt x="533" y="1523"/>
                  </a:lnTo>
                  <a:lnTo>
                    <a:pt x="530" y="1522"/>
                  </a:lnTo>
                  <a:lnTo>
                    <a:pt x="528" y="1521"/>
                  </a:lnTo>
                  <a:lnTo>
                    <a:pt x="527" y="1519"/>
                  </a:lnTo>
                  <a:lnTo>
                    <a:pt x="519" y="1527"/>
                  </a:lnTo>
                  <a:lnTo>
                    <a:pt x="509" y="1534"/>
                  </a:lnTo>
                  <a:lnTo>
                    <a:pt x="500" y="1540"/>
                  </a:lnTo>
                  <a:lnTo>
                    <a:pt x="491" y="1546"/>
                  </a:lnTo>
                  <a:lnTo>
                    <a:pt x="483" y="1552"/>
                  </a:lnTo>
                  <a:lnTo>
                    <a:pt x="476" y="1560"/>
                  </a:lnTo>
                  <a:lnTo>
                    <a:pt x="470" y="1567"/>
                  </a:lnTo>
                  <a:lnTo>
                    <a:pt x="466" y="1575"/>
                  </a:lnTo>
                  <a:lnTo>
                    <a:pt x="481" y="1612"/>
                  </a:lnTo>
                  <a:lnTo>
                    <a:pt x="495" y="1650"/>
                  </a:lnTo>
                  <a:lnTo>
                    <a:pt x="508" y="1689"/>
                  </a:lnTo>
                  <a:lnTo>
                    <a:pt x="522" y="1728"/>
                  </a:lnTo>
                  <a:lnTo>
                    <a:pt x="535" y="1767"/>
                  </a:lnTo>
                  <a:lnTo>
                    <a:pt x="549" y="1806"/>
                  </a:lnTo>
                  <a:lnTo>
                    <a:pt x="562" y="1845"/>
                  </a:lnTo>
                  <a:lnTo>
                    <a:pt x="574" y="1883"/>
                  </a:lnTo>
                  <a:lnTo>
                    <a:pt x="589" y="1921"/>
                  </a:lnTo>
                  <a:lnTo>
                    <a:pt x="0" y="19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183" name="Freeform 7">
              <a:extLst>
                <a:ext uri="{FF2B5EF4-FFF2-40B4-BE49-F238E27FC236}">
                  <a16:creationId xmlns="" xmlns:a16="http://schemas.microsoft.com/office/drawing/2014/main" id="{770D0954-AE08-4A52-A68E-0A3853474FDC}"/>
                </a:ext>
              </a:extLst>
            </p:cNvPr>
            <p:cNvSpPr>
              <a:spLocks/>
            </p:cNvSpPr>
            <p:nvPr/>
          </p:nvSpPr>
          <p:spPr bwMode="auto">
            <a:xfrm>
              <a:off x="2297" y="3391"/>
              <a:ext cx="1344" cy="227"/>
            </a:xfrm>
            <a:custGeom>
              <a:avLst/>
              <a:gdLst>
                <a:gd name="T0" fmla="*/ 1 w 5378"/>
                <a:gd name="T1" fmla="*/ 13 h 906"/>
                <a:gd name="T2" fmla="*/ 0 w 5378"/>
                <a:gd name="T3" fmla="*/ 9 h 906"/>
                <a:gd name="T4" fmla="*/ 0 w 5378"/>
                <a:gd name="T5" fmla="*/ 2 h 906"/>
                <a:gd name="T6" fmla="*/ 9 w 5378"/>
                <a:gd name="T7" fmla="*/ 0 h 906"/>
                <a:gd name="T8" fmla="*/ 10 w 5378"/>
                <a:gd name="T9" fmla="*/ 2 h 906"/>
                <a:gd name="T10" fmla="*/ 10 w 5378"/>
                <a:gd name="T11" fmla="*/ 4 h 906"/>
                <a:gd name="T12" fmla="*/ 11 w 5378"/>
                <a:gd name="T13" fmla="*/ 6 h 906"/>
                <a:gd name="T14" fmla="*/ 11 w 5378"/>
                <a:gd name="T15" fmla="*/ 8 h 906"/>
                <a:gd name="T16" fmla="*/ 12 w 5378"/>
                <a:gd name="T17" fmla="*/ 10 h 906"/>
                <a:gd name="T18" fmla="*/ 12 w 5378"/>
                <a:gd name="T19" fmla="*/ 10 h 906"/>
                <a:gd name="T20" fmla="*/ 13 w 5378"/>
                <a:gd name="T21" fmla="*/ 11 h 906"/>
                <a:gd name="T22" fmla="*/ 15 w 5378"/>
                <a:gd name="T23" fmla="*/ 10 h 906"/>
                <a:gd name="T24" fmla="*/ 16 w 5378"/>
                <a:gd name="T25" fmla="*/ 9 h 906"/>
                <a:gd name="T26" fmla="*/ 18 w 5378"/>
                <a:gd name="T27" fmla="*/ 8 h 906"/>
                <a:gd name="T28" fmla="*/ 19 w 5378"/>
                <a:gd name="T29" fmla="*/ 7 h 906"/>
                <a:gd name="T30" fmla="*/ 20 w 5378"/>
                <a:gd name="T31" fmla="*/ 7 h 906"/>
                <a:gd name="T32" fmla="*/ 22 w 5378"/>
                <a:gd name="T33" fmla="*/ 6 h 906"/>
                <a:gd name="T34" fmla="*/ 23 w 5378"/>
                <a:gd name="T35" fmla="*/ 5 h 906"/>
                <a:gd name="T36" fmla="*/ 25 w 5378"/>
                <a:gd name="T37" fmla="*/ 4 h 906"/>
                <a:gd name="T38" fmla="*/ 26 w 5378"/>
                <a:gd name="T39" fmla="*/ 4 h 906"/>
                <a:gd name="T40" fmla="*/ 28 w 5378"/>
                <a:gd name="T41" fmla="*/ 3 h 906"/>
                <a:gd name="T42" fmla="*/ 28 w 5378"/>
                <a:gd name="T43" fmla="*/ 2 h 906"/>
                <a:gd name="T44" fmla="*/ 27 w 5378"/>
                <a:gd name="T45" fmla="*/ 1 h 906"/>
                <a:gd name="T46" fmla="*/ 26 w 5378"/>
                <a:gd name="T47" fmla="*/ 0 h 906"/>
                <a:gd name="T48" fmla="*/ 58 w 5378"/>
                <a:gd name="T49" fmla="*/ 1 h 906"/>
                <a:gd name="T50" fmla="*/ 58 w 5378"/>
                <a:gd name="T51" fmla="*/ 2 h 906"/>
                <a:gd name="T52" fmla="*/ 60 w 5378"/>
                <a:gd name="T53" fmla="*/ 3 h 906"/>
                <a:gd name="T54" fmla="*/ 61 w 5378"/>
                <a:gd name="T55" fmla="*/ 3 h 906"/>
                <a:gd name="T56" fmla="*/ 62 w 5378"/>
                <a:gd name="T57" fmla="*/ 4 h 906"/>
                <a:gd name="T58" fmla="*/ 64 w 5378"/>
                <a:gd name="T59" fmla="*/ 5 h 906"/>
                <a:gd name="T60" fmla="*/ 65 w 5378"/>
                <a:gd name="T61" fmla="*/ 6 h 906"/>
                <a:gd name="T62" fmla="*/ 67 w 5378"/>
                <a:gd name="T63" fmla="*/ 6 h 906"/>
                <a:gd name="T64" fmla="*/ 68 w 5378"/>
                <a:gd name="T65" fmla="*/ 7 h 906"/>
                <a:gd name="T66" fmla="*/ 70 w 5378"/>
                <a:gd name="T67" fmla="*/ 8 h 906"/>
                <a:gd name="T68" fmla="*/ 71 w 5378"/>
                <a:gd name="T69" fmla="*/ 9 h 906"/>
                <a:gd name="T70" fmla="*/ 72 w 5378"/>
                <a:gd name="T71" fmla="*/ 9 h 906"/>
                <a:gd name="T72" fmla="*/ 74 w 5378"/>
                <a:gd name="T73" fmla="*/ 9 h 906"/>
                <a:gd name="T74" fmla="*/ 73 w 5378"/>
                <a:gd name="T75" fmla="*/ 4 h 906"/>
                <a:gd name="T76" fmla="*/ 84 w 5378"/>
                <a:gd name="T77" fmla="*/ 0 h 906"/>
                <a:gd name="T78" fmla="*/ 83 w 5378"/>
                <a:gd name="T79" fmla="*/ 1 h 906"/>
                <a:gd name="T80" fmla="*/ 83 w 5378"/>
                <a:gd name="T81" fmla="*/ 2 h 906"/>
                <a:gd name="T82" fmla="*/ 83 w 5378"/>
                <a:gd name="T83" fmla="*/ 4 h 906"/>
                <a:gd name="T84" fmla="*/ 82 w 5378"/>
                <a:gd name="T85" fmla="*/ 5 h 906"/>
                <a:gd name="T86" fmla="*/ 83 w 5378"/>
                <a:gd name="T87" fmla="*/ 6 h 906"/>
                <a:gd name="T88" fmla="*/ 82 w 5378"/>
                <a:gd name="T89" fmla="*/ 11 h 906"/>
                <a:gd name="T90" fmla="*/ 83 w 5378"/>
                <a:gd name="T91" fmla="*/ 13 h 906"/>
                <a:gd name="T92" fmla="*/ 84 w 5378"/>
                <a:gd name="T93" fmla="*/ 14 h 90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5378"/>
                <a:gd name="T142" fmla="*/ 0 h 906"/>
                <a:gd name="T143" fmla="*/ 5378 w 5378"/>
                <a:gd name="T144" fmla="*/ 906 h 90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5378" h="906">
                  <a:moveTo>
                    <a:pt x="115" y="906"/>
                  </a:moveTo>
                  <a:lnTo>
                    <a:pt x="103" y="872"/>
                  </a:lnTo>
                  <a:lnTo>
                    <a:pt x="78" y="795"/>
                  </a:lnTo>
                  <a:lnTo>
                    <a:pt x="56" y="716"/>
                  </a:lnTo>
                  <a:lnTo>
                    <a:pt x="37" y="635"/>
                  </a:lnTo>
                  <a:lnTo>
                    <a:pt x="21" y="553"/>
                  </a:lnTo>
                  <a:lnTo>
                    <a:pt x="10" y="470"/>
                  </a:lnTo>
                  <a:lnTo>
                    <a:pt x="5" y="309"/>
                  </a:lnTo>
                  <a:lnTo>
                    <a:pt x="0" y="147"/>
                  </a:lnTo>
                  <a:lnTo>
                    <a:pt x="2" y="0"/>
                  </a:lnTo>
                  <a:lnTo>
                    <a:pt x="591" y="0"/>
                  </a:lnTo>
                  <a:lnTo>
                    <a:pt x="592" y="3"/>
                  </a:lnTo>
                  <a:lnTo>
                    <a:pt x="606" y="45"/>
                  </a:lnTo>
                  <a:lnTo>
                    <a:pt x="620" y="87"/>
                  </a:lnTo>
                  <a:lnTo>
                    <a:pt x="635" y="130"/>
                  </a:lnTo>
                  <a:lnTo>
                    <a:pt x="648" y="172"/>
                  </a:lnTo>
                  <a:lnTo>
                    <a:pt x="662" y="215"/>
                  </a:lnTo>
                  <a:lnTo>
                    <a:pt x="674" y="257"/>
                  </a:lnTo>
                  <a:lnTo>
                    <a:pt x="685" y="300"/>
                  </a:lnTo>
                  <a:lnTo>
                    <a:pt x="696" y="344"/>
                  </a:lnTo>
                  <a:lnTo>
                    <a:pt x="707" y="387"/>
                  </a:lnTo>
                  <a:lnTo>
                    <a:pt x="716" y="431"/>
                  </a:lnTo>
                  <a:lnTo>
                    <a:pt x="725" y="474"/>
                  </a:lnTo>
                  <a:lnTo>
                    <a:pt x="732" y="517"/>
                  </a:lnTo>
                  <a:lnTo>
                    <a:pt x="740" y="560"/>
                  </a:lnTo>
                  <a:lnTo>
                    <a:pt x="746" y="604"/>
                  </a:lnTo>
                  <a:lnTo>
                    <a:pt x="750" y="647"/>
                  </a:lnTo>
                  <a:lnTo>
                    <a:pt x="753" y="649"/>
                  </a:lnTo>
                  <a:lnTo>
                    <a:pt x="756" y="649"/>
                  </a:lnTo>
                  <a:lnTo>
                    <a:pt x="759" y="649"/>
                  </a:lnTo>
                  <a:lnTo>
                    <a:pt x="760" y="647"/>
                  </a:lnTo>
                  <a:lnTo>
                    <a:pt x="824" y="692"/>
                  </a:lnTo>
                  <a:lnTo>
                    <a:pt x="855" y="674"/>
                  </a:lnTo>
                  <a:lnTo>
                    <a:pt x="886" y="657"/>
                  </a:lnTo>
                  <a:lnTo>
                    <a:pt x="916" y="638"/>
                  </a:lnTo>
                  <a:lnTo>
                    <a:pt x="947" y="621"/>
                  </a:lnTo>
                  <a:lnTo>
                    <a:pt x="978" y="605"/>
                  </a:lnTo>
                  <a:lnTo>
                    <a:pt x="1009" y="587"/>
                  </a:lnTo>
                  <a:lnTo>
                    <a:pt x="1040" y="570"/>
                  </a:lnTo>
                  <a:lnTo>
                    <a:pt x="1070" y="552"/>
                  </a:lnTo>
                  <a:lnTo>
                    <a:pt x="1101" y="536"/>
                  </a:lnTo>
                  <a:lnTo>
                    <a:pt x="1132" y="518"/>
                  </a:lnTo>
                  <a:lnTo>
                    <a:pt x="1164" y="502"/>
                  </a:lnTo>
                  <a:lnTo>
                    <a:pt x="1195" y="485"/>
                  </a:lnTo>
                  <a:lnTo>
                    <a:pt x="1226" y="468"/>
                  </a:lnTo>
                  <a:lnTo>
                    <a:pt x="1257" y="451"/>
                  </a:lnTo>
                  <a:lnTo>
                    <a:pt x="1288" y="435"/>
                  </a:lnTo>
                  <a:lnTo>
                    <a:pt x="1320" y="419"/>
                  </a:lnTo>
                  <a:lnTo>
                    <a:pt x="1352" y="402"/>
                  </a:lnTo>
                  <a:lnTo>
                    <a:pt x="1383" y="386"/>
                  </a:lnTo>
                  <a:lnTo>
                    <a:pt x="1415" y="369"/>
                  </a:lnTo>
                  <a:lnTo>
                    <a:pt x="1447" y="353"/>
                  </a:lnTo>
                  <a:lnTo>
                    <a:pt x="1478" y="336"/>
                  </a:lnTo>
                  <a:lnTo>
                    <a:pt x="1510" y="320"/>
                  </a:lnTo>
                  <a:lnTo>
                    <a:pt x="1542" y="303"/>
                  </a:lnTo>
                  <a:lnTo>
                    <a:pt x="1574" y="288"/>
                  </a:lnTo>
                  <a:lnTo>
                    <a:pt x="1606" y="272"/>
                  </a:lnTo>
                  <a:lnTo>
                    <a:pt x="1638" y="255"/>
                  </a:lnTo>
                  <a:lnTo>
                    <a:pt x="1670" y="239"/>
                  </a:lnTo>
                  <a:lnTo>
                    <a:pt x="1702" y="222"/>
                  </a:lnTo>
                  <a:lnTo>
                    <a:pt x="1734" y="206"/>
                  </a:lnTo>
                  <a:lnTo>
                    <a:pt x="1767" y="190"/>
                  </a:lnTo>
                  <a:lnTo>
                    <a:pt x="1799" y="174"/>
                  </a:lnTo>
                  <a:lnTo>
                    <a:pt x="1832" y="158"/>
                  </a:lnTo>
                  <a:lnTo>
                    <a:pt x="1813" y="138"/>
                  </a:lnTo>
                  <a:lnTo>
                    <a:pt x="1795" y="118"/>
                  </a:lnTo>
                  <a:lnTo>
                    <a:pt x="1777" y="99"/>
                  </a:lnTo>
                  <a:lnTo>
                    <a:pt x="1760" y="79"/>
                  </a:lnTo>
                  <a:lnTo>
                    <a:pt x="1744" y="60"/>
                  </a:lnTo>
                  <a:lnTo>
                    <a:pt x="1727" y="40"/>
                  </a:lnTo>
                  <a:lnTo>
                    <a:pt x="1713" y="20"/>
                  </a:lnTo>
                  <a:lnTo>
                    <a:pt x="1699" y="0"/>
                  </a:lnTo>
                  <a:lnTo>
                    <a:pt x="3762" y="0"/>
                  </a:lnTo>
                  <a:lnTo>
                    <a:pt x="3755" y="10"/>
                  </a:lnTo>
                  <a:lnTo>
                    <a:pt x="3738" y="35"/>
                  </a:lnTo>
                  <a:lnTo>
                    <a:pt x="3720" y="60"/>
                  </a:lnTo>
                  <a:lnTo>
                    <a:pt x="3702" y="84"/>
                  </a:lnTo>
                  <a:lnTo>
                    <a:pt x="3731" y="102"/>
                  </a:lnTo>
                  <a:lnTo>
                    <a:pt x="3761" y="119"/>
                  </a:lnTo>
                  <a:lnTo>
                    <a:pt x="3790" y="137"/>
                  </a:lnTo>
                  <a:lnTo>
                    <a:pt x="3820" y="154"/>
                  </a:lnTo>
                  <a:lnTo>
                    <a:pt x="3850" y="171"/>
                  </a:lnTo>
                  <a:lnTo>
                    <a:pt x="3881" y="188"/>
                  </a:lnTo>
                  <a:lnTo>
                    <a:pt x="3912" y="205"/>
                  </a:lnTo>
                  <a:lnTo>
                    <a:pt x="3943" y="221"/>
                  </a:lnTo>
                  <a:lnTo>
                    <a:pt x="3973" y="238"/>
                  </a:lnTo>
                  <a:lnTo>
                    <a:pt x="4004" y="254"/>
                  </a:lnTo>
                  <a:lnTo>
                    <a:pt x="4036" y="271"/>
                  </a:lnTo>
                  <a:lnTo>
                    <a:pt x="4067" y="286"/>
                  </a:lnTo>
                  <a:lnTo>
                    <a:pt x="4099" y="302"/>
                  </a:lnTo>
                  <a:lnTo>
                    <a:pt x="4130" y="318"/>
                  </a:lnTo>
                  <a:lnTo>
                    <a:pt x="4161" y="334"/>
                  </a:lnTo>
                  <a:lnTo>
                    <a:pt x="4192" y="350"/>
                  </a:lnTo>
                  <a:lnTo>
                    <a:pt x="4224" y="365"/>
                  </a:lnTo>
                  <a:lnTo>
                    <a:pt x="4255" y="382"/>
                  </a:lnTo>
                  <a:lnTo>
                    <a:pt x="4287" y="397"/>
                  </a:lnTo>
                  <a:lnTo>
                    <a:pt x="4318" y="413"/>
                  </a:lnTo>
                  <a:lnTo>
                    <a:pt x="4348" y="429"/>
                  </a:lnTo>
                  <a:lnTo>
                    <a:pt x="4379" y="445"/>
                  </a:lnTo>
                  <a:lnTo>
                    <a:pt x="4410" y="461"/>
                  </a:lnTo>
                  <a:lnTo>
                    <a:pt x="4440" y="477"/>
                  </a:lnTo>
                  <a:lnTo>
                    <a:pt x="4471" y="494"/>
                  </a:lnTo>
                  <a:lnTo>
                    <a:pt x="4500" y="510"/>
                  </a:lnTo>
                  <a:lnTo>
                    <a:pt x="4530" y="526"/>
                  </a:lnTo>
                  <a:lnTo>
                    <a:pt x="4559" y="544"/>
                  </a:lnTo>
                  <a:lnTo>
                    <a:pt x="4589" y="560"/>
                  </a:lnTo>
                  <a:lnTo>
                    <a:pt x="4617" y="578"/>
                  </a:lnTo>
                  <a:lnTo>
                    <a:pt x="4645" y="595"/>
                  </a:lnTo>
                  <a:lnTo>
                    <a:pt x="4673" y="613"/>
                  </a:lnTo>
                  <a:lnTo>
                    <a:pt x="4703" y="636"/>
                  </a:lnTo>
                  <a:lnTo>
                    <a:pt x="4737" y="596"/>
                  </a:lnTo>
                  <a:lnTo>
                    <a:pt x="4717" y="473"/>
                  </a:lnTo>
                  <a:lnTo>
                    <a:pt x="4702" y="350"/>
                  </a:lnTo>
                  <a:lnTo>
                    <a:pt x="4690" y="225"/>
                  </a:lnTo>
                  <a:lnTo>
                    <a:pt x="4679" y="102"/>
                  </a:lnTo>
                  <a:lnTo>
                    <a:pt x="4673" y="0"/>
                  </a:lnTo>
                  <a:lnTo>
                    <a:pt x="5378" y="0"/>
                  </a:lnTo>
                  <a:lnTo>
                    <a:pt x="5376" y="4"/>
                  </a:lnTo>
                  <a:lnTo>
                    <a:pt x="5363" y="30"/>
                  </a:lnTo>
                  <a:lnTo>
                    <a:pt x="5350" y="57"/>
                  </a:lnTo>
                  <a:lnTo>
                    <a:pt x="5340" y="85"/>
                  </a:lnTo>
                  <a:lnTo>
                    <a:pt x="5330" y="112"/>
                  </a:lnTo>
                  <a:lnTo>
                    <a:pt x="5322" y="141"/>
                  </a:lnTo>
                  <a:lnTo>
                    <a:pt x="5314" y="170"/>
                  </a:lnTo>
                  <a:lnTo>
                    <a:pt x="5309" y="200"/>
                  </a:lnTo>
                  <a:lnTo>
                    <a:pt x="5304" y="228"/>
                  </a:lnTo>
                  <a:lnTo>
                    <a:pt x="5300" y="259"/>
                  </a:lnTo>
                  <a:lnTo>
                    <a:pt x="5298" y="289"/>
                  </a:lnTo>
                  <a:lnTo>
                    <a:pt x="5291" y="311"/>
                  </a:lnTo>
                  <a:lnTo>
                    <a:pt x="5291" y="334"/>
                  </a:lnTo>
                  <a:lnTo>
                    <a:pt x="5294" y="359"/>
                  </a:lnTo>
                  <a:lnTo>
                    <a:pt x="5293" y="384"/>
                  </a:lnTo>
                  <a:lnTo>
                    <a:pt x="5299" y="478"/>
                  </a:lnTo>
                  <a:lnTo>
                    <a:pt x="5297" y="572"/>
                  </a:lnTo>
                  <a:lnTo>
                    <a:pt x="5290" y="666"/>
                  </a:lnTo>
                  <a:lnTo>
                    <a:pt x="5285" y="763"/>
                  </a:lnTo>
                  <a:lnTo>
                    <a:pt x="5304" y="782"/>
                  </a:lnTo>
                  <a:lnTo>
                    <a:pt x="5320" y="803"/>
                  </a:lnTo>
                  <a:lnTo>
                    <a:pt x="5334" y="827"/>
                  </a:lnTo>
                  <a:lnTo>
                    <a:pt x="5346" y="852"/>
                  </a:lnTo>
                  <a:lnTo>
                    <a:pt x="5356" y="879"/>
                  </a:lnTo>
                  <a:lnTo>
                    <a:pt x="5367" y="906"/>
                  </a:lnTo>
                  <a:lnTo>
                    <a:pt x="115" y="90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184" name="Freeform 8">
              <a:extLst>
                <a:ext uri="{FF2B5EF4-FFF2-40B4-BE49-F238E27FC236}">
                  <a16:creationId xmlns="" xmlns:a16="http://schemas.microsoft.com/office/drawing/2014/main" id="{D0470A2C-2E61-4E1B-9F6E-CBEA4947E21D}"/>
                </a:ext>
              </a:extLst>
            </p:cNvPr>
            <p:cNvSpPr>
              <a:spLocks/>
            </p:cNvSpPr>
            <p:nvPr/>
          </p:nvSpPr>
          <p:spPr bwMode="auto">
            <a:xfrm>
              <a:off x="2325" y="3618"/>
              <a:ext cx="1369" cy="213"/>
            </a:xfrm>
            <a:custGeom>
              <a:avLst/>
              <a:gdLst>
                <a:gd name="T0" fmla="*/ 20 w 5475"/>
                <a:gd name="T1" fmla="*/ 11 h 853"/>
                <a:gd name="T2" fmla="*/ 21 w 5475"/>
                <a:gd name="T3" fmla="*/ 9 h 853"/>
                <a:gd name="T4" fmla="*/ 22 w 5475"/>
                <a:gd name="T5" fmla="*/ 7 h 853"/>
                <a:gd name="T6" fmla="*/ 22 w 5475"/>
                <a:gd name="T7" fmla="*/ 7 h 853"/>
                <a:gd name="T8" fmla="*/ 20 w 5475"/>
                <a:gd name="T9" fmla="*/ 8 h 853"/>
                <a:gd name="T10" fmla="*/ 19 w 5475"/>
                <a:gd name="T11" fmla="*/ 8 h 853"/>
                <a:gd name="T12" fmla="*/ 17 w 5475"/>
                <a:gd name="T13" fmla="*/ 8 h 853"/>
                <a:gd name="T14" fmla="*/ 16 w 5475"/>
                <a:gd name="T15" fmla="*/ 9 h 853"/>
                <a:gd name="T16" fmla="*/ 14 w 5475"/>
                <a:gd name="T17" fmla="*/ 9 h 853"/>
                <a:gd name="T18" fmla="*/ 13 w 5475"/>
                <a:gd name="T19" fmla="*/ 10 h 853"/>
                <a:gd name="T20" fmla="*/ 11 w 5475"/>
                <a:gd name="T21" fmla="*/ 10 h 853"/>
                <a:gd name="T22" fmla="*/ 10 w 5475"/>
                <a:gd name="T23" fmla="*/ 10 h 853"/>
                <a:gd name="T24" fmla="*/ 9 w 5475"/>
                <a:gd name="T25" fmla="*/ 11 h 853"/>
                <a:gd name="T26" fmla="*/ 7 w 5475"/>
                <a:gd name="T27" fmla="*/ 11 h 853"/>
                <a:gd name="T28" fmla="*/ 5 w 5475"/>
                <a:gd name="T29" fmla="*/ 10 h 853"/>
                <a:gd name="T30" fmla="*/ 4 w 5475"/>
                <a:gd name="T31" fmla="*/ 7 h 853"/>
                <a:gd name="T32" fmla="*/ 2 w 5475"/>
                <a:gd name="T33" fmla="*/ 4 h 853"/>
                <a:gd name="T34" fmla="*/ 0 w 5475"/>
                <a:gd name="T35" fmla="*/ 0 h 853"/>
                <a:gd name="T36" fmla="*/ 82 w 5475"/>
                <a:gd name="T37" fmla="*/ 0 h 853"/>
                <a:gd name="T38" fmla="*/ 83 w 5475"/>
                <a:gd name="T39" fmla="*/ 2 h 853"/>
                <a:gd name="T40" fmla="*/ 84 w 5475"/>
                <a:gd name="T41" fmla="*/ 4 h 853"/>
                <a:gd name="T42" fmla="*/ 84 w 5475"/>
                <a:gd name="T43" fmla="*/ 7 h 853"/>
                <a:gd name="T44" fmla="*/ 85 w 5475"/>
                <a:gd name="T45" fmla="*/ 11 h 853"/>
                <a:gd name="T46" fmla="*/ 78 w 5475"/>
                <a:gd name="T47" fmla="*/ 13 h 853"/>
                <a:gd name="T48" fmla="*/ 77 w 5475"/>
                <a:gd name="T49" fmla="*/ 10 h 853"/>
                <a:gd name="T50" fmla="*/ 77 w 5475"/>
                <a:gd name="T51" fmla="*/ 8 h 853"/>
                <a:gd name="T52" fmla="*/ 77 w 5475"/>
                <a:gd name="T53" fmla="*/ 7 h 853"/>
                <a:gd name="T54" fmla="*/ 76 w 5475"/>
                <a:gd name="T55" fmla="*/ 7 h 853"/>
                <a:gd name="T56" fmla="*/ 76 w 5475"/>
                <a:gd name="T57" fmla="*/ 7 h 853"/>
                <a:gd name="T58" fmla="*/ 75 w 5475"/>
                <a:gd name="T59" fmla="*/ 7 h 853"/>
                <a:gd name="T60" fmla="*/ 75 w 5475"/>
                <a:gd name="T61" fmla="*/ 7 h 853"/>
                <a:gd name="T62" fmla="*/ 74 w 5475"/>
                <a:gd name="T63" fmla="*/ 7 h 853"/>
                <a:gd name="T64" fmla="*/ 72 w 5475"/>
                <a:gd name="T65" fmla="*/ 7 h 853"/>
                <a:gd name="T66" fmla="*/ 71 w 5475"/>
                <a:gd name="T67" fmla="*/ 7 h 853"/>
                <a:gd name="T68" fmla="*/ 70 w 5475"/>
                <a:gd name="T69" fmla="*/ 7 h 853"/>
                <a:gd name="T70" fmla="*/ 68 w 5475"/>
                <a:gd name="T71" fmla="*/ 7 h 853"/>
                <a:gd name="T72" fmla="*/ 67 w 5475"/>
                <a:gd name="T73" fmla="*/ 7 h 853"/>
                <a:gd name="T74" fmla="*/ 66 w 5475"/>
                <a:gd name="T75" fmla="*/ 7 h 853"/>
                <a:gd name="T76" fmla="*/ 64 w 5475"/>
                <a:gd name="T77" fmla="*/ 7 h 853"/>
                <a:gd name="T78" fmla="*/ 63 w 5475"/>
                <a:gd name="T79" fmla="*/ 7 h 853"/>
                <a:gd name="T80" fmla="*/ 62 w 5475"/>
                <a:gd name="T81" fmla="*/ 7 h 853"/>
                <a:gd name="T82" fmla="*/ 61 w 5475"/>
                <a:gd name="T83" fmla="*/ 7 h 853"/>
                <a:gd name="T84" fmla="*/ 60 w 5475"/>
                <a:gd name="T85" fmla="*/ 7 h 853"/>
                <a:gd name="T86" fmla="*/ 59 w 5475"/>
                <a:gd name="T87" fmla="*/ 7 h 853"/>
                <a:gd name="T88" fmla="*/ 59 w 5475"/>
                <a:gd name="T89" fmla="*/ 8 h 853"/>
                <a:gd name="T90" fmla="*/ 60 w 5475"/>
                <a:gd name="T91" fmla="*/ 10 h 853"/>
                <a:gd name="T92" fmla="*/ 61 w 5475"/>
                <a:gd name="T93" fmla="*/ 12 h 853"/>
                <a:gd name="T94" fmla="*/ 19 w 5475"/>
                <a:gd name="T95" fmla="*/ 13 h 853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5475"/>
                <a:gd name="T145" fmla="*/ 0 h 853"/>
                <a:gd name="T146" fmla="*/ 5475 w 5475"/>
                <a:gd name="T147" fmla="*/ 853 h 853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5475" h="853">
                  <a:moveTo>
                    <a:pt x="1198" y="853"/>
                  </a:moveTo>
                  <a:lnTo>
                    <a:pt x="1215" y="803"/>
                  </a:lnTo>
                  <a:lnTo>
                    <a:pt x="1238" y="746"/>
                  </a:lnTo>
                  <a:lnTo>
                    <a:pt x="1262" y="690"/>
                  </a:lnTo>
                  <a:lnTo>
                    <a:pt x="1288" y="637"/>
                  </a:lnTo>
                  <a:lnTo>
                    <a:pt x="1316" y="585"/>
                  </a:lnTo>
                  <a:lnTo>
                    <a:pt x="1345" y="536"/>
                  </a:lnTo>
                  <a:lnTo>
                    <a:pt x="1375" y="489"/>
                  </a:lnTo>
                  <a:lnTo>
                    <a:pt x="1375" y="486"/>
                  </a:lnTo>
                  <a:lnTo>
                    <a:pt x="1374" y="483"/>
                  </a:lnTo>
                  <a:lnTo>
                    <a:pt x="1372" y="482"/>
                  </a:lnTo>
                  <a:lnTo>
                    <a:pt x="1370" y="481"/>
                  </a:lnTo>
                  <a:lnTo>
                    <a:pt x="1339" y="488"/>
                  </a:lnTo>
                  <a:lnTo>
                    <a:pt x="1308" y="494"/>
                  </a:lnTo>
                  <a:lnTo>
                    <a:pt x="1276" y="502"/>
                  </a:lnTo>
                  <a:lnTo>
                    <a:pt x="1245" y="510"/>
                  </a:lnTo>
                  <a:lnTo>
                    <a:pt x="1214" y="519"/>
                  </a:lnTo>
                  <a:lnTo>
                    <a:pt x="1184" y="527"/>
                  </a:lnTo>
                  <a:lnTo>
                    <a:pt x="1153" y="535"/>
                  </a:lnTo>
                  <a:lnTo>
                    <a:pt x="1122" y="544"/>
                  </a:lnTo>
                  <a:lnTo>
                    <a:pt x="1091" y="554"/>
                  </a:lnTo>
                  <a:lnTo>
                    <a:pt x="1060" y="563"/>
                  </a:lnTo>
                  <a:lnTo>
                    <a:pt x="1029" y="572"/>
                  </a:lnTo>
                  <a:lnTo>
                    <a:pt x="999" y="581"/>
                  </a:lnTo>
                  <a:lnTo>
                    <a:pt x="968" y="591"/>
                  </a:lnTo>
                  <a:lnTo>
                    <a:pt x="937" y="601"/>
                  </a:lnTo>
                  <a:lnTo>
                    <a:pt x="906" y="610"/>
                  </a:lnTo>
                  <a:lnTo>
                    <a:pt x="875" y="618"/>
                  </a:lnTo>
                  <a:lnTo>
                    <a:pt x="845" y="628"/>
                  </a:lnTo>
                  <a:lnTo>
                    <a:pt x="814" y="637"/>
                  </a:lnTo>
                  <a:lnTo>
                    <a:pt x="783" y="645"/>
                  </a:lnTo>
                  <a:lnTo>
                    <a:pt x="752" y="653"/>
                  </a:lnTo>
                  <a:lnTo>
                    <a:pt x="720" y="660"/>
                  </a:lnTo>
                  <a:lnTo>
                    <a:pt x="689" y="669"/>
                  </a:lnTo>
                  <a:lnTo>
                    <a:pt x="659" y="675"/>
                  </a:lnTo>
                  <a:lnTo>
                    <a:pt x="628" y="682"/>
                  </a:lnTo>
                  <a:lnTo>
                    <a:pt x="597" y="688"/>
                  </a:lnTo>
                  <a:lnTo>
                    <a:pt x="565" y="693"/>
                  </a:lnTo>
                  <a:lnTo>
                    <a:pt x="534" y="698"/>
                  </a:lnTo>
                  <a:lnTo>
                    <a:pt x="502" y="703"/>
                  </a:lnTo>
                  <a:lnTo>
                    <a:pt x="471" y="707"/>
                  </a:lnTo>
                  <a:lnTo>
                    <a:pt x="440" y="710"/>
                  </a:lnTo>
                  <a:lnTo>
                    <a:pt x="409" y="712"/>
                  </a:lnTo>
                  <a:lnTo>
                    <a:pt x="377" y="713"/>
                  </a:lnTo>
                  <a:lnTo>
                    <a:pt x="338" y="652"/>
                  </a:lnTo>
                  <a:lnTo>
                    <a:pt x="299" y="589"/>
                  </a:lnTo>
                  <a:lnTo>
                    <a:pt x="260" y="526"/>
                  </a:lnTo>
                  <a:lnTo>
                    <a:pt x="221" y="461"/>
                  </a:lnTo>
                  <a:lnTo>
                    <a:pt x="184" y="394"/>
                  </a:lnTo>
                  <a:lnTo>
                    <a:pt x="147" y="326"/>
                  </a:lnTo>
                  <a:lnTo>
                    <a:pt x="111" y="258"/>
                  </a:lnTo>
                  <a:lnTo>
                    <a:pt x="78" y="187"/>
                  </a:lnTo>
                  <a:lnTo>
                    <a:pt x="45" y="115"/>
                  </a:lnTo>
                  <a:lnTo>
                    <a:pt x="15" y="41"/>
                  </a:lnTo>
                  <a:lnTo>
                    <a:pt x="0" y="0"/>
                  </a:lnTo>
                  <a:lnTo>
                    <a:pt x="5252" y="0"/>
                  </a:lnTo>
                  <a:lnTo>
                    <a:pt x="5252" y="1"/>
                  </a:lnTo>
                  <a:lnTo>
                    <a:pt x="5260" y="29"/>
                  </a:lnTo>
                  <a:lnTo>
                    <a:pt x="5269" y="59"/>
                  </a:lnTo>
                  <a:lnTo>
                    <a:pt x="5290" y="113"/>
                  </a:lnTo>
                  <a:lnTo>
                    <a:pt x="5308" y="167"/>
                  </a:lnTo>
                  <a:lnTo>
                    <a:pt x="5325" y="224"/>
                  </a:lnTo>
                  <a:lnTo>
                    <a:pt x="5340" y="280"/>
                  </a:lnTo>
                  <a:lnTo>
                    <a:pt x="5355" y="338"/>
                  </a:lnTo>
                  <a:lnTo>
                    <a:pt x="5371" y="396"/>
                  </a:lnTo>
                  <a:lnTo>
                    <a:pt x="5388" y="454"/>
                  </a:lnTo>
                  <a:lnTo>
                    <a:pt x="5407" y="510"/>
                  </a:lnTo>
                  <a:lnTo>
                    <a:pt x="5435" y="608"/>
                  </a:lnTo>
                  <a:lnTo>
                    <a:pt x="5456" y="706"/>
                  </a:lnTo>
                  <a:lnTo>
                    <a:pt x="5471" y="803"/>
                  </a:lnTo>
                  <a:lnTo>
                    <a:pt x="5475" y="853"/>
                  </a:lnTo>
                  <a:lnTo>
                    <a:pt x="4970" y="853"/>
                  </a:lnTo>
                  <a:lnTo>
                    <a:pt x="4966" y="788"/>
                  </a:lnTo>
                  <a:lnTo>
                    <a:pt x="4956" y="712"/>
                  </a:lnTo>
                  <a:lnTo>
                    <a:pt x="4944" y="636"/>
                  </a:lnTo>
                  <a:lnTo>
                    <a:pt x="4932" y="563"/>
                  </a:lnTo>
                  <a:lnTo>
                    <a:pt x="4925" y="546"/>
                  </a:lnTo>
                  <a:lnTo>
                    <a:pt x="4919" y="530"/>
                  </a:lnTo>
                  <a:lnTo>
                    <a:pt x="4913" y="513"/>
                  </a:lnTo>
                  <a:lnTo>
                    <a:pt x="4906" y="496"/>
                  </a:lnTo>
                  <a:lnTo>
                    <a:pt x="4900" y="480"/>
                  </a:lnTo>
                  <a:lnTo>
                    <a:pt x="4894" y="463"/>
                  </a:lnTo>
                  <a:lnTo>
                    <a:pt x="4887" y="448"/>
                  </a:lnTo>
                  <a:lnTo>
                    <a:pt x="4880" y="433"/>
                  </a:lnTo>
                  <a:lnTo>
                    <a:pt x="4856" y="433"/>
                  </a:lnTo>
                  <a:lnTo>
                    <a:pt x="4848" y="434"/>
                  </a:lnTo>
                  <a:lnTo>
                    <a:pt x="4840" y="435"/>
                  </a:lnTo>
                  <a:lnTo>
                    <a:pt x="4832" y="435"/>
                  </a:lnTo>
                  <a:lnTo>
                    <a:pt x="4826" y="435"/>
                  </a:lnTo>
                  <a:lnTo>
                    <a:pt x="4819" y="436"/>
                  </a:lnTo>
                  <a:lnTo>
                    <a:pt x="4812" y="436"/>
                  </a:lnTo>
                  <a:lnTo>
                    <a:pt x="4804" y="437"/>
                  </a:lnTo>
                  <a:lnTo>
                    <a:pt x="4795" y="438"/>
                  </a:lnTo>
                  <a:lnTo>
                    <a:pt x="4767" y="439"/>
                  </a:lnTo>
                  <a:lnTo>
                    <a:pt x="4738" y="440"/>
                  </a:lnTo>
                  <a:lnTo>
                    <a:pt x="4710" y="443"/>
                  </a:lnTo>
                  <a:lnTo>
                    <a:pt x="4681" y="444"/>
                  </a:lnTo>
                  <a:lnTo>
                    <a:pt x="4653" y="445"/>
                  </a:lnTo>
                  <a:lnTo>
                    <a:pt x="4625" y="446"/>
                  </a:lnTo>
                  <a:lnTo>
                    <a:pt x="4596" y="447"/>
                  </a:lnTo>
                  <a:lnTo>
                    <a:pt x="4568" y="448"/>
                  </a:lnTo>
                  <a:lnTo>
                    <a:pt x="4540" y="448"/>
                  </a:lnTo>
                  <a:lnTo>
                    <a:pt x="4512" y="449"/>
                  </a:lnTo>
                  <a:lnTo>
                    <a:pt x="4483" y="450"/>
                  </a:lnTo>
                  <a:lnTo>
                    <a:pt x="4455" y="451"/>
                  </a:lnTo>
                  <a:lnTo>
                    <a:pt x="4427" y="451"/>
                  </a:lnTo>
                  <a:lnTo>
                    <a:pt x="4399" y="452"/>
                  </a:lnTo>
                  <a:lnTo>
                    <a:pt x="4370" y="452"/>
                  </a:lnTo>
                  <a:lnTo>
                    <a:pt x="4342" y="453"/>
                  </a:lnTo>
                  <a:lnTo>
                    <a:pt x="4314" y="453"/>
                  </a:lnTo>
                  <a:lnTo>
                    <a:pt x="4286" y="453"/>
                  </a:lnTo>
                  <a:lnTo>
                    <a:pt x="4257" y="454"/>
                  </a:lnTo>
                  <a:lnTo>
                    <a:pt x="4228" y="454"/>
                  </a:lnTo>
                  <a:lnTo>
                    <a:pt x="4201" y="454"/>
                  </a:lnTo>
                  <a:lnTo>
                    <a:pt x="4172" y="454"/>
                  </a:lnTo>
                  <a:lnTo>
                    <a:pt x="4143" y="453"/>
                  </a:lnTo>
                  <a:lnTo>
                    <a:pt x="4115" y="453"/>
                  </a:lnTo>
                  <a:lnTo>
                    <a:pt x="4086" y="453"/>
                  </a:lnTo>
                  <a:lnTo>
                    <a:pt x="4058" y="452"/>
                  </a:lnTo>
                  <a:lnTo>
                    <a:pt x="4029" y="452"/>
                  </a:lnTo>
                  <a:lnTo>
                    <a:pt x="4000" y="451"/>
                  </a:lnTo>
                  <a:lnTo>
                    <a:pt x="3971" y="450"/>
                  </a:lnTo>
                  <a:lnTo>
                    <a:pt x="3943" y="449"/>
                  </a:lnTo>
                  <a:lnTo>
                    <a:pt x="3913" y="448"/>
                  </a:lnTo>
                  <a:lnTo>
                    <a:pt x="3884" y="447"/>
                  </a:lnTo>
                  <a:lnTo>
                    <a:pt x="3866" y="447"/>
                  </a:lnTo>
                  <a:lnTo>
                    <a:pt x="3848" y="446"/>
                  </a:lnTo>
                  <a:lnTo>
                    <a:pt x="3830" y="445"/>
                  </a:lnTo>
                  <a:lnTo>
                    <a:pt x="3812" y="444"/>
                  </a:lnTo>
                  <a:lnTo>
                    <a:pt x="3795" y="444"/>
                  </a:lnTo>
                  <a:lnTo>
                    <a:pt x="3777" y="443"/>
                  </a:lnTo>
                  <a:lnTo>
                    <a:pt x="3760" y="442"/>
                  </a:lnTo>
                  <a:lnTo>
                    <a:pt x="3742" y="442"/>
                  </a:lnTo>
                  <a:lnTo>
                    <a:pt x="3758" y="487"/>
                  </a:lnTo>
                  <a:lnTo>
                    <a:pt x="3775" y="531"/>
                  </a:lnTo>
                  <a:lnTo>
                    <a:pt x="3794" y="574"/>
                  </a:lnTo>
                  <a:lnTo>
                    <a:pt x="3814" y="616"/>
                  </a:lnTo>
                  <a:lnTo>
                    <a:pt x="3835" y="658"/>
                  </a:lnTo>
                  <a:lnTo>
                    <a:pt x="3855" y="699"/>
                  </a:lnTo>
                  <a:lnTo>
                    <a:pt x="3877" y="742"/>
                  </a:lnTo>
                  <a:lnTo>
                    <a:pt x="3897" y="783"/>
                  </a:lnTo>
                  <a:lnTo>
                    <a:pt x="3918" y="825"/>
                  </a:lnTo>
                  <a:lnTo>
                    <a:pt x="3931" y="853"/>
                  </a:lnTo>
                  <a:lnTo>
                    <a:pt x="1198" y="85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185" name="Freeform 9">
              <a:extLst>
                <a:ext uri="{FF2B5EF4-FFF2-40B4-BE49-F238E27FC236}">
                  <a16:creationId xmlns="" xmlns:a16="http://schemas.microsoft.com/office/drawing/2014/main" id="{2423CEE3-5E50-475C-8A11-20AC30965445}"/>
                </a:ext>
              </a:extLst>
            </p:cNvPr>
            <p:cNvSpPr>
              <a:spLocks/>
            </p:cNvSpPr>
            <p:nvPr/>
          </p:nvSpPr>
          <p:spPr bwMode="auto">
            <a:xfrm>
              <a:off x="2516" y="3831"/>
              <a:ext cx="1179" cy="481"/>
            </a:xfrm>
            <a:custGeom>
              <a:avLst/>
              <a:gdLst>
                <a:gd name="T0" fmla="*/ 6 w 4717"/>
                <a:gd name="T1" fmla="*/ 5 h 1925"/>
                <a:gd name="T2" fmla="*/ 6 w 4717"/>
                <a:gd name="T3" fmla="*/ 10 h 1925"/>
                <a:gd name="T4" fmla="*/ 7 w 4717"/>
                <a:gd name="T5" fmla="*/ 13 h 1925"/>
                <a:gd name="T6" fmla="*/ 9 w 4717"/>
                <a:gd name="T7" fmla="*/ 16 h 1925"/>
                <a:gd name="T8" fmla="*/ 8 w 4717"/>
                <a:gd name="T9" fmla="*/ 16 h 1925"/>
                <a:gd name="T10" fmla="*/ 5 w 4717"/>
                <a:gd name="T11" fmla="*/ 17 h 1925"/>
                <a:gd name="T12" fmla="*/ 2 w 4717"/>
                <a:gd name="T13" fmla="*/ 18 h 1925"/>
                <a:gd name="T14" fmla="*/ 1 w 4717"/>
                <a:gd name="T15" fmla="*/ 20 h 1925"/>
                <a:gd name="T16" fmla="*/ 0 w 4717"/>
                <a:gd name="T17" fmla="*/ 22 h 1925"/>
                <a:gd name="T18" fmla="*/ 1 w 4717"/>
                <a:gd name="T19" fmla="*/ 26 h 1925"/>
                <a:gd name="T20" fmla="*/ 2 w 4717"/>
                <a:gd name="T21" fmla="*/ 27 h 1925"/>
                <a:gd name="T22" fmla="*/ 4 w 4717"/>
                <a:gd name="T23" fmla="*/ 27 h 1925"/>
                <a:gd name="T24" fmla="*/ 5 w 4717"/>
                <a:gd name="T25" fmla="*/ 28 h 1925"/>
                <a:gd name="T26" fmla="*/ 7 w 4717"/>
                <a:gd name="T27" fmla="*/ 28 h 1925"/>
                <a:gd name="T28" fmla="*/ 8 w 4717"/>
                <a:gd name="T29" fmla="*/ 29 h 1925"/>
                <a:gd name="T30" fmla="*/ 10 w 4717"/>
                <a:gd name="T31" fmla="*/ 28 h 1925"/>
                <a:gd name="T32" fmla="*/ 11 w 4717"/>
                <a:gd name="T33" fmla="*/ 29 h 1925"/>
                <a:gd name="T34" fmla="*/ 13 w 4717"/>
                <a:gd name="T35" fmla="*/ 30 h 1925"/>
                <a:gd name="T36" fmla="*/ 14 w 4717"/>
                <a:gd name="T37" fmla="*/ 30 h 1925"/>
                <a:gd name="T38" fmla="*/ 16 w 4717"/>
                <a:gd name="T39" fmla="*/ 29 h 1925"/>
                <a:gd name="T40" fmla="*/ 17 w 4717"/>
                <a:gd name="T41" fmla="*/ 28 h 1925"/>
                <a:gd name="T42" fmla="*/ 18 w 4717"/>
                <a:gd name="T43" fmla="*/ 26 h 1925"/>
                <a:gd name="T44" fmla="*/ 22 w 4717"/>
                <a:gd name="T45" fmla="*/ 23 h 1925"/>
                <a:gd name="T46" fmla="*/ 26 w 4717"/>
                <a:gd name="T47" fmla="*/ 22 h 1925"/>
                <a:gd name="T48" fmla="*/ 28 w 4717"/>
                <a:gd name="T49" fmla="*/ 19 h 1925"/>
                <a:gd name="T50" fmla="*/ 29 w 4717"/>
                <a:gd name="T51" fmla="*/ 19 h 1925"/>
                <a:gd name="T52" fmla="*/ 30 w 4717"/>
                <a:gd name="T53" fmla="*/ 21 h 1925"/>
                <a:gd name="T54" fmla="*/ 32 w 4717"/>
                <a:gd name="T55" fmla="*/ 23 h 1925"/>
                <a:gd name="T56" fmla="*/ 36 w 4717"/>
                <a:gd name="T57" fmla="*/ 23 h 1925"/>
                <a:gd name="T58" fmla="*/ 39 w 4717"/>
                <a:gd name="T59" fmla="*/ 24 h 1925"/>
                <a:gd name="T60" fmla="*/ 41 w 4717"/>
                <a:gd name="T61" fmla="*/ 25 h 1925"/>
                <a:gd name="T62" fmla="*/ 42 w 4717"/>
                <a:gd name="T63" fmla="*/ 27 h 1925"/>
                <a:gd name="T64" fmla="*/ 43 w 4717"/>
                <a:gd name="T65" fmla="*/ 29 h 1925"/>
                <a:gd name="T66" fmla="*/ 46 w 4717"/>
                <a:gd name="T67" fmla="*/ 30 h 1925"/>
                <a:gd name="T68" fmla="*/ 49 w 4717"/>
                <a:gd name="T69" fmla="*/ 29 h 1925"/>
                <a:gd name="T70" fmla="*/ 51 w 4717"/>
                <a:gd name="T71" fmla="*/ 29 h 1925"/>
                <a:gd name="T72" fmla="*/ 53 w 4717"/>
                <a:gd name="T73" fmla="*/ 28 h 1925"/>
                <a:gd name="T74" fmla="*/ 54 w 4717"/>
                <a:gd name="T75" fmla="*/ 28 h 1925"/>
                <a:gd name="T76" fmla="*/ 56 w 4717"/>
                <a:gd name="T77" fmla="*/ 27 h 1925"/>
                <a:gd name="T78" fmla="*/ 58 w 4717"/>
                <a:gd name="T79" fmla="*/ 25 h 1925"/>
                <a:gd name="T80" fmla="*/ 58 w 4717"/>
                <a:gd name="T81" fmla="*/ 21 h 1925"/>
                <a:gd name="T82" fmla="*/ 58 w 4717"/>
                <a:gd name="T83" fmla="*/ 19 h 1925"/>
                <a:gd name="T84" fmla="*/ 57 w 4717"/>
                <a:gd name="T85" fmla="*/ 17 h 1925"/>
                <a:gd name="T86" fmla="*/ 52 w 4717"/>
                <a:gd name="T87" fmla="*/ 16 h 1925"/>
                <a:gd name="T88" fmla="*/ 48 w 4717"/>
                <a:gd name="T89" fmla="*/ 16 h 1925"/>
                <a:gd name="T90" fmla="*/ 49 w 4717"/>
                <a:gd name="T91" fmla="*/ 14 h 1925"/>
                <a:gd name="T92" fmla="*/ 52 w 4717"/>
                <a:gd name="T93" fmla="*/ 15 h 1925"/>
                <a:gd name="T94" fmla="*/ 55 w 4717"/>
                <a:gd name="T95" fmla="*/ 15 h 1925"/>
                <a:gd name="T96" fmla="*/ 59 w 4717"/>
                <a:gd name="T97" fmla="*/ 15 h 1925"/>
                <a:gd name="T98" fmla="*/ 62 w 4717"/>
                <a:gd name="T99" fmla="*/ 15 h 1925"/>
                <a:gd name="T100" fmla="*/ 66 w 4717"/>
                <a:gd name="T101" fmla="*/ 13 h 1925"/>
                <a:gd name="T102" fmla="*/ 70 w 4717"/>
                <a:gd name="T103" fmla="*/ 11 h 1925"/>
                <a:gd name="T104" fmla="*/ 72 w 4717"/>
                <a:gd name="T105" fmla="*/ 8 h 1925"/>
                <a:gd name="T106" fmla="*/ 73 w 4717"/>
                <a:gd name="T107" fmla="*/ 5 h 1925"/>
                <a:gd name="T108" fmla="*/ 66 w 4717"/>
                <a:gd name="T109" fmla="*/ 1 h 1925"/>
                <a:gd name="T110" fmla="*/ 63 w 4717"/>
                <a:gd name="T111" fmla="*/ 5 h 1925"/>
                <a:gd name="T112" fmla="*/ 61 w 4717"/>
                <a:gd name="T113" fmla="*/ 6 h 1925"/>
                <a:gd name="T114" fmla="*/ 58 w 4717"/>
                <a:gd name="T115" fmla="*/ 6 h 1925"/>
                <a:gd name="T116" fmla="*/ 54 w 4717"/>
                <a:gd name="T117" fmla="*/ 6 h 1925"/>
                <a:gd name="T118" fmla="*/ 51 w 4717"/>
                <a:gd name="T119" fmla="*/ 4 h 1925"/>
                <a:gd name="T120" fmla="*/ 49 w 4717"/>
                <a:gd name="T121" fmla="*/ 0 h 1925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4717"/>
                <a:gd name="T184" fmla="*/ 0 h 1925"/>
                <a:gd name="T185" fmla="*/ 4717 w 4717"/>
                <a:gd name="T186" fmla="*/ 1925 h 1925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4717" h="1925">
                  <a:moveTo>
                    <a:pt x="437" y="0"/>
                  </a:moveTo>
                  <a:lnTo>
                    <a:pt x="434" y="8"/>
                  </a:lnTo>
                  <a:lnTo>
                    <a:pt x="415" y="67"/>
                  </a:lnTo>
                  <a:lnTo>
                    <a:pt x="400" y="128"/>
                  </a:lnTo>
                  <a:lnTo>
                    <a:pt x="387" y="189"/>
                  </a:lnTo>
                  <a:lnTo>
                    <a:pt x="377" y="250"/>
                  </a:lnTo>
                  <a:lnTo>
                    <a:pt x="369" y="313"/>
                  </a:lnTo>
                  <a:lnTo>
                    <a:pt x="366" y="375"/>
                  </a:lnTo>
                  <a:lnTo>
                    <a:pt x="365" y="437"/>
                  </a:lnTo>
                  <a:lnTo>
                    <a:pt x="368" y="499"/>
                  </a:lnTo>
                  <a:lnTo>
                    <a:pt x="374" y="561"/>
                  </a:lnTo>
                  <a:lnTo>
                    <a:pt x="378" y="597"/>
                  </a:lnTo>
                  <a:lnTo>
                    <a:pt x="384" y="631"/>
                  </a:lnTo>
                  <a:lnTo>
                    <a:pt x="391" y="664"/>
                  </a:lnTo>
                  <a:lnTo>
                    <a:pt x="399" y="696"/>
                  </a:lnTo>
                  <a:lnTo>
                    <a:pt x="409" y="727"/>
                  </a:lnTo>
                  <a:lnTo>
                    <a:pt x="421" y="758"/>
                  </a:lnTo>
                  <a:lnTo>
                    <a:pt x="434" y="787"/>
                  </a:lnTo>
                  <a:lnTo>
                    <a:pt x="448" y="816"/>
                  </a:lnTo>
                  <a:lnTo>
                    <a:pt x="464" y="843"/>
                  </a:lnTo>
                  <a:lnTo>
                    <a:pt x="481" y="870"/>
                  </a:lnTo>
                  <a:lnTo>
                    <a:pt x="500" y="896"/>
                  </a:lnTo>
                  <a:lnTo>
                    <a:pt x="520" y="921"/>
                  </a:lnTo>
                  <a:lnTo>
                    <a:pt x="541" y="947"/>
                  </a:lnTo>
                  <a:lnTo>
                    <a:pt x="563" y="972"/>
                  </a:lnTo>
                  <a:lnTo>
                    <a:pt x="587" y="996"/>
                  </a:lnTo>
                  <a:lnTo>
                    <a:pt x="612" y="1021"/>
                  </a:lnTo>
                  <a:lnTo>
                    <a:pt x="608" y="1026"/>
                  </a:lnTo>
                  <a:lnTo>
                    <a:pt x="604" y="1029"/>
                  </a:lnTo>
                  <a:lnTo>
                    <a:pt x="601" y="1032"/>
                  </a:lnTo>
                  <a:lnTo>
                    <a:pt x="598" y="1034"/>
                  </a:lnTo>
                  <a:lnTo>
                    <a:pt x="574" y="1039"/>
                  </a:lnTo>
                  <a:lnTo>
                    <a:pt x="549" y="1042"/>
                  </a:lnTo>
                  <a:lnTo>
                    <a:pt x="523" y="1045"/>
                  </a:lnTo>
                  <a:lnTo>
                    <a:pt x="499" y="1047"/>
                  </a:lnTo>
                  <a:lnTo>
                    <a:pt x="474" y="1050"/>
                  </a:lnTo>
                  <a:lnTo>
                    <a:pt x="448" y="1053"/>
                  </a:lnTo>
                  <a:lnTo>
                    <a:pt x="424" y="1056"/>
                  </a:lnTo>
                  <a:lnTo>
                    <a:pt x="398" y="1059"/>
                  </a:lnTo>
                  <a:lnTo>
                    <a:pt x="373" y="1063"/>
                  </a:lnTo>
                  <a:lnTo>
                    <a:pt x="349" y="1067"/>
                  </a:lnTo>
                  <a:lnTo>
                    <a:pt x="323" y="1071"/>
                  </a:lnTo>
                  <a:lnTo>
                    <a:pt x="298" y="1078"/>
                  </a:lnTo>
                  <a:lnTo>
                    <a:pt x="274" y="1084"/>
                  </a:lnTo>
                  <a:lnTo>
                    <a:pt x="249" y="1091"/>
                  </a:lnTo>
                  <a:lnTo>
                    <a:pt x="225" y="1099"/>
                  </a:lnTo>
                  <a:lnTo>
                    <a:pt x="201" y="1108"/>
                  </a:lnTo>
                  <a:lnTo>
                    <a:pt x="180" y="1123"/>
                  </a:lnTo>
                  <a:lnTo>
                    <a:pt x="161" y="1138"/>
                  </a:lnTo>
                  <a:lnTo>
                    <a:pt x="142" y="1155"/>
                  </a:lnTo>
                  <a:lnTo>
                    <a:pt x="125" y="1172"/>
                  </a:lnTo>
                  <a:lnTo>
                    <a:pt x="108" y="1191"/>
                  </a:lnTo>
                  <a:lnTo>
                    <a:pt x="92" y="1209"/>
                  </a:lnTo>
                  <a:lnTo>
                    <a:pt x="77" y="1230"/>
                  </a:lnTo>
                  <a:lnTo>
                    <a:pt x="64" y="1250"/>
                  </a:lnTo>
                  <a:lnTo>
                    <a:pt x="52" y="1272"/>
                  </a:lnTo>
                  <a:lnTo>
                    <a:pt x="40" y="1293"/>
                  </a:lnTo>
                  <a:lnTo>
                    <a:pt x="30" y="1317"/>
                  </a:lnTo>
                  <a:lnTo>
                    <a:pt x="22" y="1341"/>
                  </a:lnTo>
                  <a:lnTo>
                    <a:pt x="15" y="1366"/>
                  </a:lnTo>
                  <a:lnTo>
                    <a:pt x="8" y="1392"/>
                  </a:lnTo>
                  <a:lnTo>
                    <a:pt x="3" y="1418"/>
                  </a:lnTo>
                  <a:lnTo>
                    <a:pt x="0" y="1445"/>
                  </a:lnTo>
                  <a:lnTo>
                    <a:pt x="0" y="1479"/>
                  </a:lnTo>
                  <a:lnTo>
                    <a:pt x="2" y="1513"/>
                  </a:lnTo>
                  <a:lnTo>
                    <a:pt x="6" y="1547"/>
                  </a:lnTo>
                  <a:lnTo>
                    <a:pt x="15" y="1580"/>
                  </a:lnTo>
                  <a:lnTo>
                    <a:pt x="25" y="1612"/>
                  </a:lnTo>
                  <a:lnTo>
                    <a:pt x="39" y="1642"/>
                  </a:lnTo>
                  <a:lnTo>
                    <a:pt x="59" y="1668"/>
                  </a:lnTo>
                  <a:lnTo>
                    <a:pt x="81" y="1693"/>
                  </a:lnTo>
                  <a:lnTo>
                    <a:pt x="93" y="1701"/>
                  </a:lnTo>
                  <a:lnTo>
                    <a:pt x="105" y="1710"/>
                  </a:lnTo>
                  <a:lnTo>
                    <a:pt x="118" y="1718"/>
                  </a:lnTo>
                  <a:lnTo>
                    <a:pt x="132" y="1725"/>
                  </a:lnTo>
                  <a:lnTo>
                    <a:pt x="145" y="1731"/>
                  </a:lnTo>
                  <a:lnTo>
                    <a:pt x="160" y="1737"/>
                  </a:lnTo>
                  <a:lnTo>
                    <a:pt x="174" y="1742"/>
                  </a:lnTo>
                  <a:lnTo>
                    <a:pt x="188" y="1747"/>
                  </a:lnTo>
                  <a:lnTo>
                    <a:pt x="203" y="1750"/>
                  </a:lnTo>
                  <a:lnTo>
                    <a:pt x="218" y="1753"/>
                  </a:lnTo>
                  <a:lnTo>
                    <a:pt x="234" y="1755"/>
                  </a:lnTo>
                  <a:lnTo>
                    <a:pt x="248" y="1755"/>
                  </a:lnTo>
                  <a:lnTo>
                    <a:pt x="263" y="1755"/>
                  </a:lnTo>
                  <a:lnTo>
                    <a:pt x="279" y="1753"/>
                  </a:lnTo>
                  <a:lnTo>
                    <a:pt x="293" y="1750"/>
                  </a:lnTo>
                  <a:lnTo>
                    <a:pt x="309" y="1746"/>
                  </a:lnTo>
                  <a:lnTo>
                    <a:pt x="319" y="1753"/>
                  </a:lnTo>
                  <a:lnTo>
                    <a:pt x="329" y="1761"/>
                  </a:lnTo>
                  <a:lnTo>
                    <a:pt x="338" y="1771"/>
                  </a:lnTo>
                  <a:lnTo>
                    <a:pt x="349" y="1783"/>
                  </a:lnTo>
                  <a:lnTo>
                    <a:pt x="358" y="1793"/>
                  </a:lnTo>
                  <a:lnTo>
                    <a:pt x="368" y="1803"/>
                  </a:lnTo>
                  <a:lnTo>
                    <a:pt x="378" y="1812"/>
                  </a:lnTo>
                  <a:lnTo>
                    <a:pt x="390" y="1820"/>
                  </a:lnTo>
                  <a:lnTo>
                    <a:pt x="405" y="1825"/>
                  </a:lnTo>
                  <a:lnTo>
                    <a:pt x="422" y="1829"/>
                  </a:lnTo>
                  <a:lnTo>
                    <a:pt x="438" y="1833"/>
                  </a:lnTo>
                  <a:lnTo>
                    <a:pt x="454" y="1836"/>
                  </a:lnTo>
                  <a:lnTo>
                    <a:pt x="471" y="1839"/>
                  </a:lnTo>
                  <a:lnTo>
                    <a:pt x="487" y="1841"/>
                  </a:lnTo>
                  <a:lnTo>
                    <a:pt x="503" y="1841"/>
                  </a:lnTo>
                  <a:lnTo>
                    <a:pt x="519" y="1841"/>
                  </a:lnTo>
                  <a:lnTo>
                    <a:pt x="535" y="1840"/>
                  </a:lnTo>
                  <a:lnTo>
                    <a:pt x="550" y="1838"/>
                  </a:lnTo>
                  <a:lnTo>
                    <a:pt x="565" y="1835"/>
                  </a:lnTo>
                  <a:lnTo>
                    <a:pt x="580" y="1831"/>
                  </a:lnTo>
                  <a:lnTo>
                    <a:pt x="594" y="1826"/>
                  </a:lnTo>
                  <a:lnTo>
                    <a:pt x="608" y="1818"/>
                  </a:lnTo>
                  <a:lnTo>
                    <a:pt x="620" y="1810"/>
                  </a:lnTo>
                  <a:lnTo>
                    <a:pt x="632" y="1801"/>
                  </a:lnTo>
                  <a:lnTo>
                    <a:pt x="635" y="1801"/>
                  </a:lnTo>
                  <a:lnTo>
                    <a:pt x="637" y="1801"/>
                  </a:lnTo>
                  <a:lnTo>
                    <a:pt x="639" y="1801"/>
                  </a:lnTo>
                  <a:lnTo>
                    <a:pt x="642" y="1801"/>
                  </a:lnTo>
                  <a:lnTo>
                    <a:pt x="656" y="1817"/>
                  </a:lnTo>
                  <a:lnTo>
                    <a:pt x="671" y="1833"/>
                  </a:lnTo>
                  <a:lnTo>
                    <a:pt x="687" y="1846"/>
                  </a:lnTo>
                  <a:lnTo>
                    <a:pt x="703" y="1859"/>
                  </a:lnTo>
                  <a:lnTo>
                    <a:pt x="721" y="1870"/>
                  </a:lnTo>
                  <a:lnTo>
                    <a:pt x="738" y="1880"/>
                  </a:lnTo>
                  <a:lnTo>
                    <a:pt x="755" y="1890"/>
                  </a:lnTo>
                  <a:lnTo>
                    <a:pt x="772" y="1901"/>
                  </a:lnTo>
                  <a:lnTo>
                    <a:pt x="786" y="1903"/>
                  </a:lnTo>
                  <a:lnTo>
                    <a:pt x="801" y="1905"/>
                  </a:lnTo>
                  <a:lnTo>
                    <a:pt x="814" y="1906"/>
                  </a:lnTo>
                  <a:lnTo>
                    <a:pt x="828" y="1908"/>
                  </a:lnTo>
                  <a:lnTo>
                    <a:pt x="842" y="1909"/>
                  </a:lnTo>
                  <a:lnTo>
                    <a:pt x="856" y="1910"/>
                  </a:lnTo>
                  <a:lnTo>
                    <a:pt x="870" y="1911"/>
                  </a:lnTo>
                  <a:lnTo>
                    <a:pt x="884" y="1912"/>
                  </a:lnTo>
                  <a:lnTo>
                    <a:pt x="897" y="1913"/>
                  </a:lnTo>
                  <a:lnTo>
                    <a:pt x="912" y="1913"/>
                  </a:lnTo>
                  <a:lnTo>
                    <a:pt x="925" y="1913"/>
                  </a:lnTo>
                  <a:lnTo>
                    <a:pt x="939" y="1912"/>
                  </a:lnTo>
                  <a:lnTo>
                    <a:pt x="953" y="1911"/>
                  </a:lnTo>
                  <a:lnTo>
                    <a:pt x="967" y="1910"/>
                  </a:lnTo>
                  <a:lnTo>
                    <a:pt x="982" y="1908"/>
                  </a:lnTo>
                  <a:lnTo>
                    <a:pt x="996" y="1906"/>
                  </a:lnTo>
                  <a:lnTo>
                    <a:pt x="1017" y="1897"/>
                  </a:lnTo>
                  <a:lnTo>
                    <a:pt x="1036" y="1885"/>
                  </a:lnTo>
                  <a:lnTo>
                    <a:pt x="1054" y="1872"/>
                  </a:lnTo>
                  <a:lnTo>
                    <a:pt x="1070" y="1859"/>
                  </a:lnTo>
                  <a:lnTo>
                    <a:pt x="1085" y="1843"/>
                  </a:lnTo>
                  <a:lnTo>
                    <a:pt x="1100" y="1827"/>
                  </a:lnTo>
                  <a:lnTo>
                    <a:pt x="1112" y="1809"/>
                  </a:lnTo>
                  <a:lnTo>
                    <a:pt x="1124" y="1791"/>
                  </a:lnTo>
                  <a:lnTo>
                    <a:pt x="1135" y="1772"/>
                  </a:lnTo>
                  <a:lnTo>
                    <a:pt x="1145" y="1752"/>
                  </a:lnTo>
                  <a:lnTo>
                    <a:pt x="1155" y="1731"/>
                  </a:lnTo>
                  <a:lnTo>
                    <a:pt x="1163" y="1711"/>
                  </a:lnTo>
                  <a:lnTo>
                    <a:pt x="1173" y="1689"/>
                  </a:lnTo>
                  <a:lnTo>
                    <a:pt x="1180" y="1667"/>
                  </a:lnTo>
                  <a:lnTo>
                    <a:pt x="1188" y="1646"/>
                  </a:lnTo>
                  <a:lnTo>
                    <a:pt x="1195" y="1624"/>
                  </a:lnTo>
                  <a:lnTo>
                    <a:pt x="1222" y="1595"/>
                  </a:lnTo>
                  <a:lnTo>
                    <a:pt x="1252" y="1572"/>
                  </a:lnTo>
                  <a:lnTo>
                    <a:pt x="1285" y="1552"/>
                  </a:lnTo>
                  <a:lnTo>
                    <a:pt x="1321" y="1537"/>
                  </a:lnTo>
                  <a:lnTo>
                    <a:pt x="1359" y="1524"/>
                  </a:lnTo>
                  <a:lnTo>
                    <a:pt x="1398" y="1513"/>
                  </a:lnTo>
                  <a:lnTo>
                    <a:pt x="1439" y="1505"/>
                  </a:lnTo>
                  <a:lnTo>
                    <a:pt x="1480" y="1497"/>
                  </a:lnTo>
                  <a:lnTo>
                    <a:pt x="1521" y="1489"/>
                  </a:lnTo>
                  <a:lnTo>
                    <a:pt x="1561" y="1480"/>
                  </a:lnTo>
                  <a:lnTo>
                    <a:pt x="1601" y="1470"/>
                  </a:lnTo>
                  <a:lnTo>
                    <a:pt x="1639" y="1459"/>
                  </a:lnTo>
                  <a:lnTo>
                    <a:pt x="1676" y="1443"/>
                  </a:lnTo>
                  <a:lnTo>
                    <a:pt x="1710" y="1426"/>
                  </a:lnTo>
                  <a:lnTo>
                    <a:pt x="1741" y="1403"/>
                  </a:lnTo>
                  <a:lnTo>
                    <a:pt x="1768" y="1377"/>
                  </a:lnTo>
                  <a:lnTo>
                    <a:pt x="1804" y="1237"/>
                  </a:lnTo>
                  <a:lnTo>
                    <a:pt x="1805" y="1235"/>
                  </a:lnTo>
                  <a:lnTo>
                    <a:pt x="1808" y="1234"/>
                  </a:lnTo>
                  <a:lnTo>
                    <a:pt x="1811" y="1232"/>
                  </a:lnTo>
                  <a:lnTo>
                    <a:pt x="1815" y="1232"/>
                  </a:lnTo>
                  <a:lnTo>
                    <a:pt x="1829" y="1234"/>
                  </a:lnTo>
                  <a:lnTo>
                    <a:pt x="1844" y="1233"/>
                  </a:lnTo>
                  <a:lnTo>
                    <a:pt x="1858" y="1232"/>
                  </a:lnTo>
                  <a:lnTo>
                    <a:pt x="1871" y="1230"/>
                  </a:lnTo>
                  <a:lnTo>
                    <a:pt x="1885" y="1229"/>
                  </a:lnTo>
                  <a:lnTo>
                    <a:pt x="1898" y="1230"/>
                  </a:lnTo>
                  <a:lnTo>
                    <a:pt x="1909" y="1233"/>
                  </a:lnTo>
                  <a:lnTo>
                    <a:pt x="1920" y="1240"/>
                  </a:lnTo>
                  <a:lnTo>
                    <a:pt x="1923" y="1264"/>
                  </a:lnTo>
                  <a:lnTo>
                    <a:pt x="1925" y="1287"/>
                  </a:lnTo>
                  <a:lnTo>
                    <a:pt x="1928" y="1312"/>
                  </a:lnTo>
                  <a:lnTo>
                    <a:pt x="1932" y="1335"/>
                  </a:lnTo>
                  <a:lnTo>
                    <a:pt x="1936" y="1360"/>
                  </a:lnTo>
                  <a:lnTo>
                    <a:pt x="1942" y="1384"/>
                  </a:lnTo>
                  <a:lnTo>
                    <a:pt x="1950" y="1408"/>
                  </a:lnTo>
                  <a:lnTo>
                    <a:pt x="1960" y="1432"/>
                  </a:lnTo>
                  <a:lnTo>
                    <a:pt x="1984" y="1454"/>
                  </a:lnTo>
                  <a:lnTo>
                    <a:pt x="2011" y="1472"/>
                  </a:lnTo>
                  <a:lnTo>
                    <a:pt x="2039" y="1486"/>
                  </a:lnTo>
                  <a:lnTo>
                    <a:pt x="2069" y="1497"/>
                  </a:lnTo>
                  <a:lnTo>
                    <a:pt x="2099" y="1504"/>
                  </a:lnTo>
                  <a:lnTo>
                    <a:pt x="2130" y="1509"/>
                  </a:lnTo>
                  <a:lnTo>
                    <a:pt x="2162" y="1512"/>
                  </a:lnTo>
                  <a:lnTo>
                    <a:pt x="2195" y="1514"/>
                  </a:lnTo>
                  <a:lnTo>
                    <a:pt x="2228" y="1514"/>
                  </a:lnTo>
                  <a:lnTo>
                    <a:pt x="2261" y="1513"/>
                  </a:lnTo>
                  <a:lnTo>
                    <a:pt x="2295" y="1512"/>
                  </a:lnTo>
                  <a:lnTo>
                    <a:pt x="2328" y="1511"/>
                  </a:lnTo>
                  <a:lnTo>
                    <a:pt x="2361" y="1510"/>
                  </a:lnTo>
                  <a:lnTo>
                    <a:pt x="2393" y="1510"/>
                  </a:lnTo>
                  <a:lnTo>
                    <a:pt x="2425" y="1511"/>
                  </a:lnTo>
                  <a:lnTo>
                    <a:pt x="2457" y="1513"/>
                  </a:lnTo>
                  <a:lnTo>
                    <a:pt x="2477" y="1517"/>
                  </a:lnTo>
                  <a:lnTo>
                    <a:pt x="2495" y="1523"/>
                  </a:lnTo>
                  <a:lnTo>
                    <a:pt x="2515" y="1529"/>
                  </a:lnTo>
                  <a:lnTo>
                    <a:pt x="2533" y="1535"/>
                  </a:lnTo>
                  <a:lnTo>
                    <a:pt x="2552" y="1542"/>
                  </a:lnTo>
                  <a:lnTo>
                    <a:pt x="2571" y="1549"/>
                  </a:lnTo>
                  <a:lnTo>
                    <a:pt x="2591" y="1556"/>
                  </a:lnTo>
                  <a:lnTo>
                    <a:pt x="2610" y="1564"/>
                  </a:lnTo>
                  <a:lnTo>
                    <a:pt x="2626" y="1580"/>
                  </a:lnTo>
                  <a:lnTo>
                    <a:pt x="2639" y="1600"/>
                  </a:lnTo>
                  <a:lnTo>
                    <a:pt x="2650" y="1620"/>
                  </a:lnTo>
                  <a:lnTo>
                    <a:pt x="2660" y="1644"/>
                  </a:lnTo>
                  <a:lnTo>
                    <a:pt x="2668" y="1667"/>
                  </a:lnTo>
                  <a:lnTo>
                    <a:pt x="2675" y="1692"/>
                  </a:lnTo>
                  <a:lnTo>
                    <a:pt x="2681" y="1718"/>
                  </a:lnTo>
                  <a:lnTo>
                    <a:pt x="2688" y="1743"/>
                  </a:lnTo>
                  <a:lnTo>
                    <a:pt x="2697" y="1768"/>
                  </a:lnTo>
                  <a:lnTo>
                    <a:pt x="2705" y="1793"/>
                  </a:lnTo>
                  <a:lnTo>
                    <a:pt x="2714" y="1815"/>
                  </a:lnTo>
                  <a:lnTo>
                    <a:pt x="2726" y="1837"/>
                  </a:lnTo>
                  <a:lnTo>
                    <a:pt x="2740" y="1857"/>
                  </a:lnTo>
                  <a:lnTo>
                    <a:pt x="2756" y="1873"/>
                  </a:lnTo>
                  <a:lnTo>
                    <a:pt x="2776" y="1887"/>
                  </a:lnTo>
                  <a:lnTo>
                    <a:pt x="2799" y="1898"/>
                  </a:lnTo>
                  <a:lnTo>
                    <a:pt x="2828" y="1911"/>
                  </a:lnTo>
                  <a:lnTo>
                    <a:pt x="2857" y="1919"/>
                  </a:lnTo>
                  <a:lnTo>
                    <a:pt x="2885" y="1924"/>
                  </a:lnTo>
                  <a:lnTo>
                    <a:pt x="2912" y="1925"/>
                  </a:lnTo>
                  <a:lnTo>
                    <a:pt x="2940" y="1923"/>
                  </a:lnTo>
                  <a:lnTo>
                    <a:pt x="2968" y="1919"/>
                  </a:lnTo>
                  <a:lnTo>
                    <a:pt x="2996" y="1913"/>
                  </a:lnTo>
                  <a:lnTo>
                    <a:pt x="3023" y="1905"/>
                  </a:lnTo>
                  <a:lnTo>
                    <a:pt x="3050" y="1897"/>
                  </a:lnTo>
                  <a:lnTo>
                    <a:pt x="3078" y="1888"/>
                  </a:lnTo>
                  <a:lnTo>
                    <a:pt x="3105" y="1880"/>
                  </a:lnTo>
                  <a:lnTo>
                    <a:pt x="3131" y="1873"/>
                  </a:lnTo>
                  <a:lnTo>
                    <a:pt x="3158" y="1867"/>
                  </a:lnTo>
                  <a:lnTo>
                    <a:pt x="3185" y="1864"/>
                  </a:lnTo>
                  <a:lnTo>
                    <a:pt x="3210" y="1862"/>
                  </a:lnTo>
                  <a:lnTo>
                    <a:pt x="3237" y="1864"/>
                  </a:lnTo>
                  <a:lnTo>
                    <a:pt x="3255" y="1865"/>
                  </a:lnTo>
                  <a:lnTo>
                    <a:pt x="3271" y="1866"/>
                  </a:lnTo>
                  <a:lnTo>
                    <a:pt x="3287" y="1865"/>
                  </a:lnTo>
                  <a:lnTo>
                    <a:pt x="3304" y="1864"/>
                  </a:lnTo>
                  <a:lnTo>
                    <a:pt x="3319" y="1861"/>
                  </a:lnTo>
                  <a:lnTo>
                    <a:pt x="3335" y="1857"/>
                  </a:lnTo>
                  <a:lnTo>
                    <a:pt x="3350" y="1852"/>
                  </a:lnTo>
                  <a:lnTo>
                    <a:pt x="3365" y="1847"/>
                  </a:lnTo>
                  <a:lnTo>
                    <a:pt x="3379" y="1840"/>
                  </a:lnTo>
                  <a:lnTo>
                    <a:pt x="3392" y="1833"/>
                  </a:lnTo>
                  <a:lnTo>
                    <a:pt x="3405" y="1825"/>
                  </a:lnTo>
                  <a:lnTo>
                    <a:pt x="3417" y="1815"/>
                  </a:lnTo>
                  <a:lnTo>
                    <a:pt x="3429" y="1805"/>
                  </a:lnTo>
                  <a:lnTo>
                    <a:pt x="3441" y="1794"/>
                  </a:lnTo>
                  <a:lnTo>
                    <a:pt x="3451" y="1783"/>
                  </a:lnTo>
                  <a:lnTo>
                    <a:pt x="3460" y="1769"/>
                  </a:lnTo>
                  <a:lnTo>
                    <a:pt x="3478" y="1770"/>
                  </a:lnTo>
                  <a:lnTo>
                    <a:pt x="3494" y="1772"/>
                  </a:lnTo>
                  <a:lnTo>
                    <a:pt x="3511" y="1774"/>
                  </a:lnTo>
                  <a:lnTo>
                    <a:pt x="3528" y="1776"/>
                  </a:lnTo>
                  <a:lnTo>
                    <a:pt x="3545" y="1777"/>
                  </a:lnTo>
                  <a:lnTo>
                    <a:pt x="3563" y="1777"/>
                  </a:lnTo>
                  <a:lnTo>
                    <a:pt x="3580" y="1774"/>
                  </a:lnTo>
                  <a:lnTo>
                    <a:pt x="3598" y="1769"/>
                  </a:lnTo>
                  <a:lnTo>
                    <a:pt x="3623" y="1761"/>
                  </a:lnTo>
                  <a:lnTo>
                    <a:pt x="3646" y="1750"/>
                  </a:lnTo>
                  <a:lnTo>
                    <a:pt x="3667" y="1735"/>
                  </a:lnTo>
                  <a:lnTo>
                    <a:pt x="3685" y="1719"/>
                  </a:lnTo>
                  <a:lnTo>
                    <a:pt x="3702" y="1700"/>
                  </a:lnTo>
                  <a:lnTo>
                    <a:pt x="3716" y="1680"/>
                  </a:lnTo>
                  <a:lnTo>
                    <a:pt x="3728" y="1657"/>
                  </a:lnTo>
                  <a:lnTo>
                    <a:pt x="3740" y="1632"/>
                  </a:lnTo>
                  <a:lnTo>
                    <a:pt x="3745" y="1611"/>
                  </a:lnTo>
                  <a:lnTo>
                    <a:pt x="3750" y="1591"/>
                  </a:lnTo>
                  <a:lnTo>
                    <a:pt x="3756" y="1571"/>
                  </a:lnTo>
                  <a:lnTo>
                    <a:pt x="3761" y="1548"/>
                  </a:lnTo>
                  <a:lnTo>
                    <a:pt x="3762" y="1481"/>
                  </a:lnTo>
                  <a:lnTo>
                    <a:pt x="3759" y="1415"/>
                  </a:lnTo>
                  <a:lnTo>
                    <a:pt x="3751" y="1349"/>
                  </a:lnTo>
                  <a:lnTo>
                    <a:pt x="3734" y="1282"/>
                  </a:lnTo>
                  <a:lnTo>
                    <a:pt x="3727" y="1268"/>
                  </a:lnTo>
                  <a:lnTo>
                    <a:pt x="3721" y="1253"/>
                  </a:lnTo>
                  <a:lnTo>
                    <a:pt x="3715" y="1238"/>
                  </a:lnTo>
                  <a:lnTo>
                    <a:pt x="3708" y="1223"/>
                  </a:lnTo>
                  <a:lnTo>
                    <a:pt x="3702" y="1208"/>
                  </a:lnTo>
                  <a:lnTo>
                    <a:pt x="3694" y="1195"/>
                  </a:lnTo>
                  <a:lnTo>
                    <a:pt x="3687" y="1181"/>
                  </a:lnTo>
                  <a:lnTo>
                    <a:pt x="3679" y="1169"/>
                  </a:lnTo>
                  <a:lnTo>
                    <a:pt x="3675" y="1167"/>
                  </a:lnTo>
                  <a:lnTo>
                    <a:pt x="3671" y="1164"/>
                  </a:lnTo>
                  <a:lnTo>
                    <a:pt x="3666" y="1159"/>
                  </a:lnTo>
                  <a:lnTo>
                    <a:pt x="3660" y="1153"/>
                  </a:lnTo>
                  <a:lnTo>
                    <a:pt x="3629" y="1129"/>
                  </a:lnTo>
                  <a:lnTo>
                    <a:pt x="3595" y="1108"/>
                  </a:lnTo>
                  <a:lnTo>
                    <a:pt x="3559" y="1090"/>
                  </a:lnTo>
                  <a:lnTo>
                    <a:pt x="3521" y="1076"/>
                  </a:lnTo>
                  <a:lnTo>
                    <a:pt x="3482" y="1062"/>
                  </a:lnTo>
                  <a:lnTo>
                    <a:pt x="3442" y="1053"/>
                  </a:lnTo>
                  <a:lnTo>
                    <a:pt x="3400" y="1045"/>
                  </a:lnTo>
                  <a:lnTo>
                    <a:pt x="3358" y="1037"/>
                  </a:lnTo>
                  <a:lnTo>
                    <a:pt x="3316" y="1033"/>
                  </a:lnTo>
                  <a:lnTo>
                    <a:pt x="3273" y="1029"/>
                  </a:lnTo>
                  <a:lnTo>
                    <a:pt x="3230" y="1027"/>
                  </a:lnTo>
                  <a:lnTo>
                    <a:pt x="3187" y="1026"/>
                  </a:lnTo>
                  <a:lnTo>
                    <a:pt x="3145" y="1025"/>
                  </a:lnTo>
                  <a:lnTo>
                    <a:pt x="3102" y="1024"/>
                  </a:lnTo>
                  <a:lnTo>
                    <a:pt x="3061" y="1024"/>
                  </a:lnTo>
                  <a:lnTo>
                    <a:pt x="3020" y="1024"/>
                  </a:lnTo>
                  <a:lnTo>
                    <a:pt x="3019" y="1023"/>
                  </a:lnTo>
                  <a:lnTo>
                    <a:pt x="3018" y="1022"/>
                  </a:lnTo>
                  <a:lnTo>
                    <a:pt x="3018" y="1019"/>
                  </a:lnTo>
                  <a:lnTo>
                    <a:pt x="3018" y="1016"/>
                  </a:lnTo>
                  <a:lnTo>
                    <a:pt x="3099" y="932"/>
                  </a:lnTo>
                  <a:lnTo>
                    <a:pt x="3130" y="936"/>
                  </a:lnTo>
                  <a:lnTo>
                    <a:pt x="3160" y="940"/>
                  </a:lnTo>
                  <a:lnTo>
                    <a:pt x="3191" y="944"/>
                  </a:lnTo>
                  <a:lnTo>
                    <a:pt x="3222" y="948"/>
                  </a:lnTo>
                  <a:lnTo>
                    <a:pt x="3251" y="951"/>
                  </a:lnTo>
                  <a:lnTo>
                    <a:pt x="3282" y="955"/>
                  </a:lnTo>
                  <a:lnTo>
                    <a:pt x="3312" y="959"/>
                  </a:lnTo>
                  <a:lnTo>
                    <a:pt x="3343" y="962"/>
                  </a:lnTo>
                  <a:lnTo>
                    <a:pt x="3374" y="967"/>
                  </a:lnTo>
                  <a:lnTo>
                    <a:pt x="3404" y="970"/>
                  </a:lnTo>
                  <a:lnTo>
                    <a:pt x="3434" y="972"/>
                  </a:lnTo>
                  <a:lnTo>
                    <a:pt x="3465" y="975"/>
                  </a:lnTo>
                  <a:lnTo>
                    <a:pt x="3495" y="977"/>
                  </a:lnTo>
                  <a:lnTo>
                    <a:pt x="3526" y="979"/>
                  </a:lnTo>
                  <a:lnTo>
                    <a:pt x="3557" y="980"/>
                  </a:lnTo>
                  <a:lnTo>
                    <a:pt x="3586" y="981"/>
                  </a:lnTo>
                  <a:lnTo>
                    <a:pt x="3617" y="982"/>
                  </a:lnTo>
                  <a:lnTo>
                    <a:pt x="3647" y="982"/>
                  </a:lnTo>
                  <a:lnTo>
                    <a:pt x="3678" y="981"/>
                  </a:lnTo>
                  <a:lnTo>
                    <a:pt x="3708" y="980"/>
                  </a:lnTo>
                  <a:lnTo>
                    <a:pt x="3739" y="979"/>
                  </a:lnTo>
                  <a:lnTo>
                    <a:pt x="3769" y="977"/>
                  </a:lnTo>
                  <a:lnTo>
                    <a:pt x="3799" y="974"/>
                  </a:lnTo>
                  <a:lnTo>
                    <a:pt x="3830" y="970"/>
                  </a:lnTo>
                  <a:lnTo>
                    <a:pt x="3860" y="966"/>
                  </a:lnTo>
                  <a:lnTo>
                    <a:pt x="3891" y="960"/>
                  </a:lnTo>
                  <a:lnTo>
                    <a:pt x="3920" y="954"/>
                  </a:lnTo>
                  <a:lnTo>
                    <a:pt x="3950" y="947"/>
                  </a:lnTo>
                  <a:lnTo>
                    <a:pt x="3981" y="939"/>
                  </a:lnTo>
                  <a:lnTo>
                    <a:pt x="4011" y="931"/>
                  </a:lnTo>
                  <a:lnTo>
                    <a:pt x="4042" y="920"/>
                  </a:lnTo>
                  <a:lnTo>
                    <a:pt x="4071" y="910"/>
                  </a:lnTo>
                  <a:lnTo>
                    <a:pt x="4114" y="896"/>
                  </a:lnTo>
                  <a:lnTo>
                    <a:pt x="4156" y="880"/>
                  </a:lnTo>
                  <a:lnTo>
                    <a:pt x="4196" y="865"/>
                  </a:lnTo>
                  <a:lnTo>
                    <a:pt x="4236" y="848"/>
                  </a:lnTo>
                  <a:lnTo>
                    <a:pt x="4274" y="831"/>
                  </a:lnTo>
                  <a:lnTo>
                    <a:pt x="4312" y="812"/>
                  </a:lnTo>
                  <a:lnTo>
                    <a:pt x="4348" y="793"/>
                  </a:lnTo>
                  <a:lnTo>
                    <a:pt x="4383" y="772"/>
                  </a:lnTo>
                  <a:lnTo>
                    <a:pt x="4417" y="750"/>
                  </a:lnTo>
                  <a:lnTo>
                    <a:pt x="4451" y="725"/>
                  </a:lnTo>
                  <a:lnTo>
                    <a:pt x="4481" y="699"/>
                  </a:lnTo>
                  <a:lnTo>
                    <a:pt x="4512" y="672"/>
                  </a:lnTo>
                  <a:lnTo>
                    <a:pt x="4542" y="642"/>
                  </a:lnTo>
                  <a:lnTo>
                    <a:pt x="4570" y="610"/>
                  </a:lnTo>
                  <a:lnTo>
                    <a:pt x="4597" y="576"/>
                  </a:lnTo>
                  <a:lnTo>
                    <a:pt x="4622" y="539"/>
                  </a:lnTo>
                  <a:lnTo>
                    <a:pt x="4628" y="529"/>
                  </a:lnTo>
                  <a:lnTo>
                    <a:pt x="4635" y="516"/>
                  </a:lnTo>
                  <a:lnTo>
                    <a:pt x="4640" y="504"/>
                  </a:lnTo>
                  <a:lnTo>
                    <a:pt x="4645" y="491"/>
                  </a:lnTo>
                  <a:lnTo>
                    <a:pt x="4649" y="476"/>
                  </a:lnTo>
                  <a:lnTo>
                    <a:pt x="4654" y="463"/>
                  </a:lnTo>
                  <a:lnTo>
                    <a:pt x="4660" y="450"/>
                  </a:lnTo>
                  <a:lnTo>
                    <a:pt x="4666" y="436"/>
                  </a:lnTo>
                  <a:lnTo>
                    <a:pt x="4691" y="340"/>
                  </a:lnTo>
                  <a:lnTo>
                    <a:pt x="4708" y="242"/>
                  </a:lnTo>
                  <a:lnTo>
                    <a:pt x="4716" y="145"/>
                  </a:lnTo>
                  <a:lnTo>
                    <a:pt x="4717" y="48"/>
                  </a:lnTo>
                  <a:lnTo>
                    <a:pt x="4714" y="0"/>
                  </a:lnTo>
                  <a:lnTo>
                    <a:pt x="4209" y="0"/>
                  </a:lnTo>
                  <a:lnTo>
                    <a:pt x="4210" y="10"/>
                  </a:lnTo>
                  <a:lnTo>
                    <a:pt x="4208" y="84"/>
                  </a:lnTo>
                  <a:lnTo>
                    <a:pt x="4198" y="156"/>
                  </a:lnTo>
                  <a:lnTo>
                    <a:pt x="4176" y="224"/>
                  </a:lnTo>
                  <a:lnTo>
                    <a:pt x="4140" y="286"/>
                  </a:lnTo>
                  <a:lnTo>
                    <a:pt x="4122" y="303"/>
                  </a:lnTo>
                  <a:lnTo>
                    <a:pt x="4102" y="318"/>
                  </a:lnTo>
                  <a:lnTo>
                    <a:pt x="4083" y="333"/>
                  </a:lnTo>
                  <a:lnTo>
                    <a:pt x="4062" y="347"/>
                  </a:lnTo>
                  <a:lnTo>
                    <a:pt x="4041" y="359"/>
                  </a:lnTo>
                  <a:lnTo>
                    <a:pt x="4019" y="371"/>
                  </a:lnTo>
                  <a:lnTo>
                    <a:pt x="3995" y="381"/>
                  </a:lnTo>
                  <a:lnTo>
                    <a:pt x="3973" y="390"/>
                  </a:lnTo>
                  <a:lnTo>
                    <a:pt x="3949" y="398"/>
                  </a:lnTo>
                  <a:lnTo>
                    <a:pt x="3925" y="405"/>
                  </a:lnTo>
                  <a:lnTo>
                    <a:pt x="3900" y="412"/>
                  </a:lnTo>
                  <a:lnTo>
                    <a:pt x="3875" y="416"/>
                  </a:lnTo>
                  <a:lnTo>
                    <a:pt x="3851" y="418"/>
                  </a:lnTo>
                  <a:lnTo>
                    <a:pt x="3825" y="420"/>
                  </a:lnTo>
                  <a:lnTo>
                    <a:pt x="3799" y="420"/>
                  </a:lnTo>
                  <a:lnTo>
                    <a:pt x="3773" y="418"/>
                  </a:lnTo>
                  <a:lnTo>
                    <a:pt x="3742" y="413"/>
                  </a:lnTo>
                  <a:lnTo>
                    <a:pt x="3710" y="408"/>
                  </a:lnTo>
                  <a:lnTo>
                    <a:pt x="3677" y="402"/>
                  </a:lnTo>
                  <a:lnTo>
                    <a:pt x="3644" y="397"/>
                  </a:lnTo>
                  <a:lnTo>
                    <a:pt x="3611" y="393"/>
                  </a:lnTo>
                  <a:lnTo>
                    <a:pt x="3577" y="387"/>
                  </a:lnTo>
                  <a:lnTo>
                    <a:pt x="3544" y="382"/>
                  </a:lnTo>
                  <a:lnTo>
                    <a:pt x="3511" y="376"/>
                  </a:lnTo>
                  <a:lnTo>
                    <a:pt x="3480" y="368"/>
                  </a:lnTo>
                  <a:lnTo>
                    <a:pt x="3447" y="361"/>
                  </a:lnTo>
                  <a:lnTo>
                    <a:pt x="3416" y="352"/>
                  </a:lnTo>
                  <a:lnTo>
                    <a:pt x="3384" y="343"/>
                  </a:lnTo>
                  <a:lnTo>
                    <a:pt x="3354" y="331"/>
                  </a:lnTo>
                  <a:lnTo>
                    <a:pt x="3324" y="320"/>
                  </a:lnTo>
                  <a:lnTo>
                    <a:pt x="3296" y="307"/>
                  </a:lnTo>
                  <a:lnTo>
                    <a:pt x="3268" y="291"/>
                  </a:lnTo>
                  <a:lnTo>
                    <a:pt x="3258" y="241"/>
                  </a:lnTo>
                  <a:lnTo>
                    <a:pt x="3245" y="194"/>
                  </a:lnTo>
                  <a:lnTo>
                    <a:pt x="3231" y="147"/>
                  </a:lnTo>
                  <a:lnTo>
                    <a:pt x="3214" y="101"/>
                  </a:lnTo>
                  <a:lnTo>
                    <a:pt x="3196" y="57"/>
                  </a:lnTo>
                  <a:lnTo>
                    <a:pt x="3177" y="14"/>
                  </a:lnTo>
                  <a:lnTo>
                    <a:pt x="3170" y="0"/>
                  </a:lnTo>
                  <a:lnTo>
                    <a:pt x="43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186" name="Freeform 10">
              <a:extLst>
                <a:ext uri="{FF2B5EF4-FFF2-40B4-BE49-F238E27FC236}">
                  <a16:creationId xmlns="" xmlns:a16="http://schemas.microsoft.com/office/drawing/2014/main" id="{EED3337E-FE95-40C4-B4AE-46B0BA2DD880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6" y="2921"/>
              <a:ext cx="301" cy="178"/>
            </a:xfrm>
            <a:custGeom>
              <a:avLst/>
              <a:gdLst>
                <a:gd name="T0" fmla="*/ 1 w 1203"/>
                <a:gd name="T1" fmla="*/ 8 h 709"/>
                <a:gd name="T2" fmla="*/ 1 w 1203"/>
                <a:gd name="T3" fmla="*/ 8 h 709"/>
                <a:gd name="T4" fmla="*/ 2 w 1203"/>
                <a:gd name="T5" fmla="*/ 8 h 709"/>
                <a:gd name="T6" fmla="*/ 3 w 1203"/>
                <a:gd name="T7" fmla="*/ 8 h 709"/>
                <a:gd name="T8" fmla="*/ 4 w 1203"/>
                <a:gd name="T9" fmla="*/ 9 h 709"/>
                <a:gd name="T10" fmla="*/ 5 w 1203"/>
                <a:gd name="T11" fmla="*/ 9 h 709"/>
                <a:gd name="T12" fmla="*/ 6 w 1203"/>
                <a:gd name="T13" fmla="*/ 10 h 709"/>
                <a:gd name="T14" fmla="*/ 7 w 1203"/>
                <a:gd name="T15" fmla="*/ 10 h 709"/>
                <a:gd name="T16" fmla="*/ 8 w 1203"/>
                <a:gd name="T17" fmla="*/ 10 h 709"/>
                <a:gd name="T18" fmla="*/ 10 w 1203"/>
                <a:gd name="T19" fmla="*/ 10 h 709"/>
                <a:gd name="T20" fmla="*/ 11 w 1203"/>
                <a:gd name="T21" fmla="*/ 11 h 709"/>
                <a:gd name="T22" fmla="*/ 12 w 1203"/>
                <a:gd name="T23" fmla="*/ 11 h 709"/>
                <a:gd name="T24" fmla="*/ 13 w 1203"/>
                <a:gd name="T25" fmla="*/ 11 h 709"/>
                <a:gd name="T26" fmla="*/ 14 w 1203"/>
                <a:gd name="T27" fmla="*/ 11 h 709"/>
                <a:gd name="T28" fmla="*/ 16 w 1203"/>
                <a:gd name="T29" fmla="*/ 11 h 709"/>
                <a:gd name="T30" fmla="*/ 17 w 1203"/>
                <a:gd name="T31" fmla="*/ 11 h 709"/>
                <a:gd name="T32" fmla="*/ 17 w 1203"/>
                <a:gd name="T33" fmla="*/ 11 h 709"/>
                <a:gd name="T34" fmla="*/ 18 w 1203"/>
                <a:gd name="T35" fmla="*/ 9 h 709"/>
                <a:gd name="T36" fmla="*/ 17 w 1203"/>
                <a:gd name="T37" fmla="*/ 8 h 709"/>
                <a:gd name="T38" fmla="*/ 17 w 1203"/>
                <a:gd name="T39" fmla="*/ 6 h 709"/>
                <a:gd name="T40" fmla="*/ 15 w 1203"/>
                <a:gd name="T41" fmla="*/ 4 h 709"/>
                <a:gd name="T42" fmla="*/ 15 w 1203"/>
                <a:gd name="T43" fmla="*/ 4 h 709"/>
                <a:gd name="T44" fmla="*/ 14 w 1203"/>
                <a:gd name="T45" fmla="*/ 3 h 709"/>
                <a:gd name="T46" fmla="*/ 14 w 1203"/>
                <a:gd name="T47" fmla="*/ 3 h 709"/>
                <a:gd name="T48" fmla="*/ 13 w 1203"/>
                <a:gd name="T49" fmla="*/ 3 h 709"/>
                <a:gd name="T50" fmla="*/ 12 w 1203"/>
                <a:gd name="T51" fmla="*/ 3 h 709"/>
                <a:gd name="T52" fmla="*/ 12 w 1203"/>
                <a:gd name="T53" fmla="*/ 3 h 709"/>
                <a:gd name="T54" fmla="*/ 12 w 1203"/>
                <a:gd name="T55" fmla="*/ 2 h 709"/>
                <a:gd name="T56" fmla="*/ 12 w 1203"/>
                <a:gd name="T57" fmla="*/ 2 h 709"/>
                <a:gd name="T58" fmla="*/ 13 w 1203"/>
                <a:gd name="T59" fmla="*/ 2 h 709"/>
                <a:gd name="T60" fmla="*/ 13 w 1203"/>
                <a:gd name="T61" fmla="*/ 3 h 709"/>
                <a:gd name="T62" fmla="*/ 14 w 1203"/>
                <a:gd name="T63" fmla="*/ 3 h 709"/>
                <a:gd name="T64" fmla="*/ 15 w 1203"/>
                <a:gd name="T65" fmla="*/ 3 h 709"/>
                <a:gd name="T66" fmla="*/ 15 w 1203"/>
                <a:gd name="T67" fmla="*/ 4 h 709"/>
                <a:gd name="T68" fmla="*/ 16 w 1203"/>
                <a:gd name="T69" fmla="*/ 5 h 709"/>
                <a:gd name="T70" fmla="*/ 17 w 1203"/>
                <a:gd name="T71" fmla="*/ 6 h 709"/>
                <a:gd name="T72" fmla="*/ 18 w 1203"/>
                <a:gd name="T73" fmla="*/ 8 h 709"/>
                <a:gd name="T74" fmla="*/ 18 w 1203"/>
                <a:gd name="T75" fmla="*/ 9 h 709"/>
                <a:gd name="T76" fmla="*/ 19 w 1203"/>
                <a:gd name="T77" fmla="*/ 8 h 709"/>
                <a:gd name="T78" fmla="*/ 19 w 1203"/>
                <a:gd name="T79" fmla="*/ 7 h 709"/>
                <a:gd name="T80" fmla="*/ 19 w 1203"/>
                <a:gd name="T81" fmla="*/ 5 h 709"/>
                <a:gd name="T82" fmla="*/ 18 w 1203"/>
                <a:gd name="T83" fmla="*/ 4 h 709"/>
                <a:gd name="T84" fmla="*/ 17 w 1203"/>
                <a:gd name="T85" fmla="*/ 3 h 709"/>
                <a:gd name="T86" fmla="*/ 16 w 1203"/>
                <a:gd name="T87" fmla="*/ 2 h 709"/>
                <a:gd name="T88" fmla="*/ 14 w 1203"/>
                <a:gd name="T89" fmla="*/ 1 h 709"/>
                <a:gd name="T90" fmla="*/ 13 w 1203"/>
                <a:gd name="T91" fmla="*/ 1 h 709"/>
                <a:gd name="T92" fmla="*/ 11 w 1203"/>
                <a:gd name="T93" fmla="*/ 0 h 709"/>
                <a:gd name="T94" fmla="*/ 9 w 1203"/>
                <a:gd name="T95" fmla="*/ 0 h 709"/>
                <a:gd name="T96" fmla="*/ 7 w 1203"/>
                <a:gd name="T97" fmla="*/ 1 h 709"/>
                <a:gd name="T98" fmla="*/ 5 w 1203"/>
                <a:gd name="T99" fmla="*/ 1 h 709"/>
                <a:gd name="T100" fmla="*/ 3 w 1203"/>
                <a:gd name="T101" fmla="*/ 3 h 709"/>
                <a:gd name="T102" fmla="*/ 2 w 1203"/>
                <a:gd name="T103" fmla="*/ 4 h 709"/>
                <a:gd name="T104" fmla="*/ 1 w 1203"/>
                <a:gd name="T105" fmla="*/ 5 h 709"/>
                <a:gd name="T106" fmla="*/ 0 w 1203"/>
                <a:gd name="T107" fmla="*/ 6 h 709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w 1203"/>
                <a:gd name="T163" fmla="*/ 0 h 709"/>
                <a:gd name="T164" fmla="*/ 1203 w 1203"/>
                <a:gd name="T165" fmla="*/ 709 h 709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T162" t="T163" r="T164" b="T165"/>
              <a:pathLst>
                <a:path w="1203" h="709">
                  <a:moveTo>
                    <a:pt x="0" y="469"/>
                  </a:moveTo>
                  <a:lnTo>
                    <a:pt x="16" y="471"/>
                  </a:lnTo>
                  <a:lnTo>
                    <a:pt x="33" y="473"/>
                  </a:lnTo>
                  <a:lnTo>
                    <a:pt x="50" y="476"/>
                  </a:lnTo>
                  <a:lnTo>
                    <a:pt x="67" y="479"/>
                  </a:lnTo>
                  <a:lnTo>
                    <a:pt x="84" y="482"/>
                  </a:lnTo>
                  <a:lnTo>
                    <a:pt x="101" y="485"/>
                  </a:lnTo>
                  <a:lnTo>
                    <a:pt x="120" y="490"/>
                  </a:lnTo>
                  <a:lnTo>
                    <a:pt x="137" y="494"/>
                  </a:lnTo>
                  <a:lnTo>
                    <a:pt x="155" y="500"/>
                  </a:lnTo>
                  <a:lnTo>
                    <a:pt x="173" y="506"/>
                  </a:lnTo>
                  <a:lnTo>
                    <a:pt x="192" y="514"/>
                  </a:lnTo>
                  <a:lnTo>
                    <a:pt x="209" y="522"/>
                  </a:lnTo>
                  <a:lnTo>
                    <a:pt x="228" y="531"/>
                  </a:lnTo>
                  <a:lnTo>
                    <a:pt x="245" y="542"/>
                  </a:lnTo>
                  <a:lnTo>
                    <a:pt x="264" y="554"/>
                  </a:lnTo>
                  <a:lnTo>
                    <a:pt x="281" y="567"/>
                  </a:lnTo>
                  <a:lnTo>
                    <a:pt x="305" y="576"/>
                  </a:lnTo>
                  <a:lnTo>
                    <a:pt x="330" y="584"/>
                  </a:lnTo>
                  <a:lnTo>
                    <a:pt x="353" y="593"/>
                  </a:lnTo>
                  <a:lnTo>
                    <a:pt x="378" y="601"/>
                  </a:lnTo>
                  <a:lnTo>
                    <a:pt x="403" y="608"/>
                  </a:lnTo>
                  <a:lnTo>
                    <a:pt x="427" y="616"/>
                  </a:lnTo>
                  <a:lnTo>
                    <a:pt x="452" y="624"/>
                  </a:lnTo>
                  <a:lnTo>
                    <a:pt x="477" y="630"/>
                  </a:lnTo>
                  <a:lnTo>
                    <a:pt x="502" y="637"/>
                  </a:lnTo>
                  <a:lnTo>
                    <a:pt x="527" y="643"/>
                  </a:lnTo>
                  <a:lnTo>
                    <a:pt x="552" y="648"/>
                  </a:lnTo>
                  <a:lnTo>
                    <a:pt x="577" y="654"/>
                  </a:lnTo>
                  <a:lnTo>
                    <a:pt x="603" y="659"/>
                  </a:lnTo>
                  <a:lnTo>
                    <a:pt x="628" y="665"/>
                  </a:lnTo>
                  <a:lnTo>
                    <a:pt x="653" y="670"/>
                  </a:lnTo>
                  <a:lnTo>
                    <a:pt x="679" y="674"/>
                  </a:lnTo>
                  <a:lnTo>
                    <a:pt x="704" y="678"/>
                  </a:lnTo>
                  <a:lnTo>
                    <a:pt x="729" y="682"/>
                  </a:lnTo>
                  <a:lnTo>
                    <a:pt x="755" y="686"/>
                  </a:lnTo>
                  <a:lnTo>
                    <a:pt x="780" y="689"/>
                  </a:lnTo>
                  <a:lnTo>
                    <a:pt x="805" y="692"/>
                  </a:lnTo>
                  <a:lnTo>
                    <a:pt x="831" y="695"/>
                  </a:lnTo>
                  <a:lnTo>
                    <a:pt x="857" y="698"/>
                  </a:lnTo>
                  <a:lnTo>
                    <a:pt x="881" y="701"/>
                  </a:lnTo>
                  <a:lnTo>
                    <a:pt x="907" y="703"/>
                  </a:lnTo>
                  <a:lnTo>
                    <a:pt x="932" y="704"/>
                  </a:lnTo>
                  <a:lnTo>
                    <a:pt x="957" y="706"/>
                  </a:lnTo>
                  <a:lnTo>
                    <a:pt x="982" y="707"/>
                  </a:lnTo>
                  <a:lnTo>
                    <a:pt x="1008" y="708"/>
                  </a:lnTo>
                  <a:lnTo>
                    <a:pt x="1032" y="708"/>
                  </a:lnTo>
                  <a:lnTo>
                    <a:pt x="1057" y="709"/>
                  </a:lnTo>
                  <a:lnTo>
                    <a:pt x="1082" y="709"/>
                  </a:lnTo>
                  <a:lnTo>
                    <a:pt x="1089" y="707"/>
                  </a:lnTo>
                  <a:lnTo>
                    <a:pt x="1093" y="706"/>
                  </a:lnTo>
                  <a:lnTo>
                    <a:pt x="1096" y="705"/>
                  </a:lnTo>
                  <a:lnTo>
                    <a:pt x="1097" y="704"/>
                  </a:lnTo>
                  <a:lnTo>
                    <a:pt x="1137" y="584"/>
                  </a:lnTo>
                  <a:lnTo>
                    <a:pt x="1119" y="574"/>
                  </a:lnTo>
                  <a:lnTo>
                    <a:pt x="1113" y="527"/>
                  </a:lnTo>
                  <a:lnTo>
                    <a:pt x="1102" y="483"/>
                  </a:lnTo>
                  <a:lnTo>
                    <a:pt x="1089" y="440"/>
                  </a:lnTo>
                  <a:lnTo>
                    <a:pt x="1073" y="399"/>
                  </a:lnTo>
                  <a:lnTo>
                    <a:pt x="1051" y="360"/>
                  </a:lnTo>
                  <a:lnTo>
                    <a:pt x="1025" y="324"/>
                  </a:lnTo>
                  <a:lnTo>
                    <a:pt x="995" y="290"/>
                  </a:lnTo>
                  <a:lnTo>
                    <a:pt x="961" y="256"/>
                  </a:lnTo>
                  <a:lnTo>
                    <a:pt x="949" y="248"/>
                  </a:lnTo>
                  <a:lnTo>
                    <a:pt x="938" y="241"/>
                  </a:lnTo>
                  <a:lnTo>
                    <a:pt x="927" y="234"/>
                  </a:lnTo>
                  <a:lnTo>
                    <a:pt x="914" y="227"/>
                  </a:lnTo>
                  <a:lnTo>
                    <a:pt x="903" y="220"/>
                  </a:lnTo>
                  <a:lnTo>
                    <a:pt x="892" y="213"/>
                  </a:lnTo>
                  <a:lnTo>
                    <a:pt x="879" y="206"/>
                  </a:lnTo>
                  <a:lnTo>
                    <a:pt x="867" y="200"/>
                  </a:lnTo>
                  <a:lnTo>
                    <a:pt x="855" y="194"/>
                  </a:lnTo>
                  <a:lnTo>
                    <a:pt x="842" y="188"/>
                  </a:lnTo>
                  <a:lnTo>
                    <a:pt x="829" y="182"/>
                  </a:lnTo>
                  <a:lnTo>
                    <a:pt x="817" y="178"/>
                  </a:lnTo>
                  <a:lnTo>
                    <a:pt x="803" y="172"/>
                  </a:lnTo>
                  <a:lnTo>
                    <a:pt x="789" y="169"/>
                  </a:lnTo>
                  <a:lnTo>
                    <a:pt x="775" y="165"/>
                  </a:lnTo>
                  <a:lnTo>
                    <a:pt x="760" y="163"/>
                  </a:lnTo>
                  <a:lnTo>
                    <a:pt x="756" y="161"/>
                  </a:lnTo>
                  <a:lnTo>
                    <a:pt x="751" y="157"/>
                  </a:lnTo>
                  <a:lnTo>
                    <a:pt x="747" y="152"/>
                  </a:lnTo>
                  <a:lnTo>
                    <a:pt x="745" y="148"/>
                  </a:lnTo>
                  <a:lnTo>
                    <a:pt x="745" y="145"/>
                  </a:lnTo>
                  <a:lnTo>
                    <a:pt x="745" y="142"/>
                  </a:lnTo>
                  <a:lnTo>
                    <a:pt x="746" y="138"/>
                  </a:lnTo>
                  <a:lnTo>
                    <a:pt x="747" y="134"/>
                  </a:lnTo>
                  <a:lnTo>
                    <a:pt x="764" y="135"/>
                  </a:lnTo>
                  <a:lnTo>
                    <a:pt x="782" y="137"/>
                  </a:lnTo>
                  <a:lnTo>
                    <a:pt x="798" y="139"/>
                  </a:lnTo>
                  <a:lnTo>
                    <a:pt x="815" y="144"/>
                  </a:lnTo>
                  <a:lnTo>
                    <a:pt x="831" y="149"/>
                  </a:lnTo>
                  <a:lnTo>
                    <a:pt x="846" y="155"/>
                  </a:lnTo>
                  <a:lnTo>
                    <a:pt x="862" y="161"/>
                  </a:lnTo>
                  <a:lnTo>
                    <a:pt x="876" y="168"/>
                  </a:lnTo>
                  <a:lnTo>
                    <a:pt x="891" y="175"/>
                  </a:lnTo>
                  <a:lnTo>
                    <a:pt x="905" y="184"/>
                  </a:lnTo>
                  <a:lnTo>
                    <a:pt x="918" y="191"/>
                  </a:lnTo>
                  <a:lnTo>
                    <a:pt x="932" y="199"/>
                  </a:lnTo>
                  <a:lnTo>
                    <a:pt x="945" y="207"/>
                  </a:lnTo>
                  <a:lnTo>
                    <a:pt x="957" y="215"/>
                  </a:lnTo>
                  <a:lnTo>
                    <a:pt x="970" y="222"/>
                  </a:lnTo>
                  <a:lnTo>
                    <a:pt x="982" y="229"/>
                  </a:lnTo>
                  <a:lnTo>
                    <a:pt x="1013" y="259"/>
                  </a:lnTo>
                  <a:lnTo>
                    <a:pt x="1041" y="291"/>
                  </a:lnTo>
                  <a:lnTo>
                    <a:pt x="1065" y="323"/>
                  </a:lnTo>
                  <a:lnTo>
                    <a:pt x="1087" y="358"/>
                  </a:lnTo>
                  <a:lnTo>
                    <a:pt x="1105" y="394"/>
                  </a:lnTo>
                  <a:lnTo>
                    <a:pt x="1121" y="433"/>
                  </a:lnTo>
                  <a:lnTo>
                    <a:pt x="1132" y="475"/>
                  </a:lnTo>
                  <a:lnTo>
                    <a:pt x="1139" y="519"/>
                  </a:lnTo>
                  <a:lnTo>
                    <a:pt x="1144" y="542"/>
                  </a:lnTo>
                  <a:lnTo>
                    <a:pt x="1147" y="542"/>
                  </a:lnTo>
                  <a:lnTo>
                    <a:pt x="1149" y="542"/>
                  </a:lnTo>
                  <a:lnTo>
                    <a:pt x="1151" y="542"/>
                  </a:lnTo>
                  <a:lnTo>
                    <a:pt x="1153" y="542"/>
                  </a:lnTo>
                  <a:lnTo>
                    <a:pt x="1174" y="513"/>
                  </a:lnTo>
                  <a:lnTo>
                    <a:pt x="1190" y="480"/>
                  </a:lnTo>
                  <a:lnTo>
                    <a:pt x="1199" y="445"/>
                  </a:lnTo>
                  <a:lnTo>
                    <a:pt x="1203" y="409"/>
                  </a:lnTo>
                  <a:lnTo>
                    <a:pt x="1201" y="372"/>
                  </a:lnTo>
                  <a:lnTo>
                    <a:pt x="1193" y="335"/>
                  </a:lnTo>
                  <a:lnTo>
                    <a:pt x="1178" y="300"/>
                  </a:lnTo>
                  <a:lnTo>
                    <a:pt x="1158" y="266"/>
                  </a:lnTo>
                  <a:lnTo>
                    <a:pt x="1142" y="239"/>
                  </a:lnTo>
                  <a:lnTo>
                    <a:pt x="1124" y="215"/>
                  </a:lnTo>
                  <a:lnTo>
                    <a:pt x="1104" y="191"/>
                  </a:lnTo>
                  <a:lnTo>
                    <a:pt x="1083" y="169"/>
                  </a:lnTo>
                  <a:lnTo>
                    <a:pt x="1059" y="150"/>
                  </a:lnTo>
                  <a:lnTo>
                    <a:pt x="1035" y="131"/>
                  </a:lnTo>
                  <a:lnTo>
                    <a:pt x="1009" y="114"/>
                  </a:lnTo>
                  <a:lnTo>
                    <a:pt x="982" y="97"/>
                  </a:lnTo>
                  <a:lnTo>
                    <a:pt x="953" y="83"/>
                  </a:lnTo>
                  <a:lnTo>
                    <a:pt x="925" y="70"/>
                  </a:lnTo>
                  <a:lnTo>
                    <a:pt x="895" y="57"/>
                  </a:lnTo>
                  <a:lnTo>
                    <a:pt x="864" y="45"/>
                  </a:lnTo>
                  <a:lnTo>
                    <a:pt x="832" y="35"/>
                  </a:lnTo>
                  <a:lnTo>
                    <a:pt x="800" y="25"/>
                  </a:lnTo>
                  <a:lnTo>
                    <a:pt x="768" y="16"/>
                  </a:lnTo>
                  <a:lnTo>
                    <a:pt x="737" y="8"/>
                  </a:lnTo>
                  <a:lnTo>
                    <a:pt x="692" y="3"/>
                  </a:lnTo>
                  <a:lnTo>
                    <a:pt x="648" y="0"/>
                  </a:lnTo>
                  <a:lnTo>
                    <a:pt x="604" y="1"/>
                  </a:lnTo>
                  <a:lnTo>
                    <a:pt x="560" y="4"/>
                  </a:lnTo>
                  <a:lnTo>
                    <a:pt x="516" y="10"/>
                  </a:lnTo>
                  <a:lnTo>
                    <a:pt x="472" y="19"/>
                  </a:lnTo>
                  <a:lnTo>
                    <a:pt x="430" y="32"/>
                  </a:lnTo>
                  <a:lnTo>
                    <a:pt x="389" y="45"/>
                  </a:lnTo>
                  <a:lnTo>
                    <a:pt x="348" y="62"/>
                  </a:lnTo>
                  <a:lnTo>
                    <a:pt x="309" y="81"/>
                  </a:lnTo>
                  <a:lnTo>
                    <a:pt x="271" y="103"/>
                  </a:lnTo>
                  <a:lnTo>
                    <a:pt x="235" y="126"/>
                  </a:lnTo>
                  <a:lnTo>
                    <a:pt x="200" y="152"/>
                  </a:lnTo>
                  <a:lnTo>
                    <a:pt x="168" y="181"/>
                  </a:lnTo>
                  <a:lnTo>
                    <a:pt x="137" y="210"/>
                  </a:lnTo>
                  <a:lnTo>
                    <a:pt x="110" y="242"/>
                  </a:lnTo>
                  <a:lnTo>
                    <a:pt x="90" y="265"/>
                  </a:lnTo>
                  <a:lnTo>
                    <a:pt x="72" y="290"/>
                  </a:lnTo>
                  <a:lnTo>
                    <a:pt x="54" y="314"/>
                  </a:lnTo>
                  <a:lnTo>
                    <a:pt x="39" y="341"/>
                  </a:lnTo>
                  <a:lnTo>
                    <a:pt x="25" y="370"/>
                  </a:lnTo>
                  <a:lnTo>
                    <a:pt x="14" y="399"/>
                  </a:lnTo>
                  <a:lnTo>
                    <a:pt x="5" y="433"/>
                  </a:lnTo>
                  <a:lnTo>
                    <a:pt x="0" y="46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187" name="Freeform 11">
              <a:extLst>
                <a:ext uri="{FF2B5EF4-FFF2-40B4-BE49-F238E27FC236}">
                  <a16:creationId xmlns="" xmlns:a16="http://schemas.microsoft.com/office/drawing/2014/main" id="{80EB7CA8-32EC-4E1E-BD6B-46248A77475B}"/>
                </a:ext>
              </a:extLst>
            </p:cNvPr>
            <p:cNvSpPr>
              <a:spLocks/>
            </p:cNvSpPr>
            <p:nvPr/>
          </p:nvSpPr>
          <p:spPr bwMode="auto">
            <a:xfrm>
              <a:off x="3093" y="2919"/>
              <a:ext cx="270" cy="160"/>
            </a:xfrm>
            <a:custGeom>
              <a:avLst/>
              <a:gdLst>
                <a:gd name="T0" fmla="*/ 8 w 1082"/>
                <a:gd name="T1" fmla="*/ 0 h 638"/>
                <a:gd name="T2" fmla="*/ 9 w 1082"/>
                <a:gd name="T3" fmla="*/ 0 h 638"/>
                <a:gd name="T4" fmla="*/ 10 w 1082"/>
                <a:gd name="T5" fmla="*/ 0 h 638"/>
                <a:gd name="T6" fmla="*/ 11 w 1082"/>
                <a:gd name="T7" fmla="*/ 0 h 638"/>
                <a:gd name="T8" fmla="*/ 12 w 1082"/>
                <a:gd name="T9" fmla="*/ 1 h 638"/>
                <a:gd name="T10" fmla="*/ 14 w 1082"/>
                <a:gd name="T11" fmla="*/ 1 h 638"/>
                <a:gd name="T12" fmla="*/ 14 w 1082"/>
                <a:gd name="T13" fmla="*/ 2 h 638"/>
                <a:gd name="T14" fmla="*/ 15 w 1082"/>
                <a:gd name="T15" fmla="*/ 2 h 638"/>
                <a:gd name="T16" fmla="*/ 16 w 1082"/>
                <a:gd name="T17" fmla="*/ 3 h 638"/>
                <a:gd name="T18" fmla="*/ 16 w 1082"/>
                <a:gd name="T19" fmla="*/ 4 h 638"/>
                <a:gd name="T20" fmla="*/ 16 w 1082"/>
                <a:gd name="T21" fmla="*/ 5 h 638"/>
                <a:gd name="T22" fmla="*/ 17 w 1082"/>
                <a:gd name="T23" fmla="*/ 6 h 638"/>
                <a:gd name="T24" fmla="*/ 16 w 1082"/>
                <a:gd name="T25" fmla="*/ 7 h 638"/>
                <a:gd name="T26" fmla="*/ 14 w 1082"/>
                <a:gd name="T27" fmla="*/ 7 h 638"/>
                <a:gd name="T28" fmla="*/ 13 w 1082"/>
                <a:gd name="T29" fmla="*/ 8 h 638"/>
                <a:gd name="T30" fmla="*/ 11 w 1082"/>
                <a:gd name="T31" fmla="*/ 8 h 638"/>
                <a:gd name="T32" fmla="*/ 10 w 1082"/>
                <a:gd name="T33" fmla="*/ 9 h 638"/>
                <a:gd name="T34" fmla="*/ 8 w 1082"/>
                <a:gd name="T35" fmla="*/ 9 h 638"/>
                <a:gd name="T36" fmla="*/ 7 w 1082"/>
                <a:gd name="T37" fmla="*/ 9 h 638"/>
                <a:gd name="T38" fmla="*/ 6 w 1082"/>
                <a:gd name="T39" fmla="*/ 9 h 638"/>
                <a:gd name="T40" fmla="*/ 4 w 1082"/>
                <a:gd name="T41" fmla="*/ 10 h 638"/>
                <a:gd name="T42" fmla="*/ 3 w 1082"/>
                <a:gd name="T43" fmla="*/ 10 h 638"/>
                <a:gd name="T44" fmla="*/ 2 w 1082"/>
                <a:gd name="T45" fmla="*/ 10 h 638"/>
                <a:gd name="T46" fmla="*/ 1 w 1082"/>
                <a:gd name="T47" fmla="*/ 7 h 638"/>
                <a:gd name="T48" fmla="*/ 1 w 1082"/>
                <a:gd name="T49" fmla="*/ 6 h 638"/>
                <a:gd name="T50" fmla="*/ 2 w 1082"/>
                <a:gd name="T51" fmla="*/ 5 h 638"/>
                <a:gd name="T52" fmla="*/ 3 w 1082"/>
                <a:gd name="T53" fmla="*/ 4 h 638"/>
                <a:gd name="T54" fmla="*/ 3 w 1082"/>
                <a:gd name="T55" fmla="*/ 4 h 638"/>
                <a:gd name="T56" fmla="*/ 4 w 1082"/>
                <a:gd name="T57" fmla="*/ 3 h 638"/>
                <a:gd name="T58" fmla="*/ 5 w 1082"/>
                <a:gd name="T59" fmla="*/ 3 h 638"/>
                <a:gd name="T60" fmla="*/ 6 w 1082"/>
                <a:gd name="T61" fmla="*/ 3 h 638"/>
                <a:gd name="T62" fmla="*/ 7 w 1082"/>
                <a:gd name="T63" fmla="*/ 3 h 638"/>
                <a:gd name="T64" fmla="*/ 7 w 1082"/>
                <a:gd name="T65" fmla="*/ 3 h 638"/>
                <a:gd name="T66" fmla="*/ 8 w 1082"/>
                <a:gd name="T67" fmla="*/ 2 h 638"/>
                <a:gd name="T68" fmla="*/ 7 w 1082"/>
                <a:gd name="T69" fmla="*/ 2 h 638"/>
                <a:gd name="T70" fmla="*/ 7 w 1082"/>
                <a:gd name="T71" fmla="*/ 2 h 638"/>
                <a:gd name="T72" fmla="*/ 6 w 1082"/>
                <a:gd name="T73" fmla="*/ 2 h 638"/>
                <a:gd name="T74" fmla="*/ 5 w 1082"/>
                <a:gd name="T75" fmla="*/ 2 h 638"/>
                <a:gd name="T76" fmla="*/ 4 w 1082"/>
                <a:gd name="T77" fmla="*/ 3 h 638"/>
                <a:gd name="T78" fmla="*/ 3 w 1082"/>
                <a:gd name="T79" fmla="*/ 3 h 638"/>
                <a:gd name="T80" fmla="*/ 3 w 1082"/>
                <a:gd name="T81" fmla="*/ 4 h 638"/>
                <a:gd name="T82" fmla="*/ 2 w 1082"/>
                <a:gd name="T83" fmla="*/ 4 h 638"/>
                <a:gd name="T84" fmla="*/ 1 w 1082"/>
                <a:gd name="T85" fmla="*/ 5 h 638"/>
                <a:gd name="T86" fmla="*/ 1 w 1082"/>
                <a:gd name="T87" fmla="*/ 6 h 638"/>
                <a:gd name="T88" fmla="*/ 1 w 1082"/>
                <a:gd name="T89" fmla="*/ 7 h 638"/>
                <a:gd name="T90" fmla="*/ 0 w 1082"/>
                <a:gd name="T91" fmla="*/ 6 h 638"/>
                <a:gd name="T92" fmla="*/ 0 w 1082"/>
                <a:gd name="T93" fmla="*/ 6 h 638"/>
                <a:gd name="T94" fmla="*/ 0 w 1082"/>
                <a:gd name="T95" fmla="*/ 5 h 638"/>
                <a:gd name="T96" fmla="*/ 1 w 1082"/>
                <a:gd name="T97" fmla="*/ 4 h 638"/>
                <a:gd name="T98" fmla="*/ 1 w 1082"/>
                <a:gd name="T99" fmla="*/ 3 h 638"/>
                <a:gd name="T100" fmla="*/ 2 w 1082"/>
                <a:gd name="T101" fmla="*/ 2 h 638"/>
                <a:gd name="T102" fmla="*/ 3 w 1082"/>
                <a:gd name="T103" fmla="*/ 2 h 638"/>
                <a:gd name="T104" fmla="*/ 4 w 1082"/>
                <a:gd name="T105" fmla="*/ 1 h 638"/>
                <a:gd name="T106" fmla="*/ 5 w 1082"/>
                <a:gd name="T107" fmla="*/ 0 h 638"/>
                <a:gd name="T108" fmla="*/ 6 w 1082"/>
                <a:gd name="T109" fmla="*/ 0 h 638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w 1082"/>
                <a:gd name="T166" fmla="*/ 0 h 638"/>
                <a:gd name="T167" fmla="*/ 1082 w 1082"/>
                <a:gd name="T168" fmla="*/ 638 h 638"/>
              </a:gdLst>
              <a:ahLst/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T165" t="T166" r="T167" b="T168"/>
              <a:pathLst>
                <a:path w="1082" h="638">
                  <a:moveTo>
                    <a:pt x="477" y="1"/>
                  </a:moveTo>
                  <a:lnTo>
                    <a:pt x="501" y="1"/>
                  </a:lnTo>
                  <a:lnTo>
                    <a:pt x="524" y="0"/>
                  </a:lnTo>
                  <a:lnTo>
                    <a:pt x="548" y="1"/>
                  </a:lnTo>
                  <a:lnTo>
                    <a:pt x="572" y="1"/>
                  </a:lnTo>
                  <a:lnTo>
                    <a:pt x="596" y="2"/>
                  </a:lnTo>
                  <a:lnTo>
                    <a:pt x="620" y="4"/>
                  </a:lnTo>
                  <a:lnTo>
                    <a:pt x="643" y="5"/>
                  </a:lnTo>
                  <a:lnTo>
                    <a:pt x="668" y="8"/>
                  </a:lnTo>
                  <a:lnTo>
                    <a:pt x="692" y="11"/>
                  </a:lnTo>
                  <a:lnTo>
                    <a:pt x="715" y="14"/>
                  </a:lnTo>
                  <a:lnTo>
                    <a:pt x="739" y="19"/>
                  </a:lnTo>
                  <a:lnTo>
                    <a:pt x="763" y="23"/>
                  </a:lnTo>
                  <a:lnTo>
                    <a:pt x="787" y="29"/>
                  </a:lnTo>
                  <a:lnTo>
                    <a:pt x="811" y="35"/>
                  </a:lnTo>
                  <a:lnTo>
                    <a:pt x="835" y="43"/>
                  </a:lnTo>
                  <a:lnTo>
                    <a:pt x="858" y="51"/>
                  </a:lnTo>
                  <a:lnTo>
                    <a:pt x="878" y="60"/>
                  </a:lnTo>
                  <a:lnTo>
                    <a:pt x="896" y="70"/>
                  </a:lnTo>
                  <a:lnTo>
                    <a:pt x="913" y="82"/>
                  </a:lnTo>
                  <a:lnTo>
                    <a:pt x="929" y="94"/>
                  </a:lnTo>
                  <a:lnTo>
                    <a:pt x="944" y="107"/>
                  </a:lnTo>
                  <a:lnTo>
                    <a:pt x="960" y="122"/>
                  </a:lnTo>
                  <a:lnTo>
                    <a:pt x="973" y="136"/>
                  </a:lnTo>
                  <a:lnTo>
                    <a:pt x="986" y="152"/>
                  </a:lnTo>
                  <a:lnTo>
                    <a:pt x="998" y="168"/>
                  </a:lnTo>
                  <a:lnTo>
                    <a:pt x="1009" y="184"/>
                  </a:lnTo>
                  <a:lnTo>
                    <a:pt x="1021" y="202"/>
                  </a:lnTo>
                  <a:lnTo>
                    <a:pt x="1030" y="219"/>
                  </a:lnTo>
                  <a:lnTo>
                    <a:pt x="1039" y="237"/>
                  </a:lnTo>
                  <a:lnTo>
                    <a:pt x="1048" y="255"/>
                  </a:lnTo>
                  <a:lnTo>
                    <a:pt x="1056" y="274"/>
                  </a:lnTo>
                  <a:lnTo>
                    <a:pt x="1064" y="292"/>
                  </a:lnTo>
                  <a:lnTo>
                    <a:pt x="1071" y="322"/>
                  </a:lnTo>
                  <a:lnTo>
                    <a:pt x="1076" y="351"/>
                  </a:lnTo>
                  <a:lnTo>
                    <a:pt x="1080" y="380"/>
                  </a:lnTo>
                  <a:lnTo>
                    <a:pt x="1082" y="409"/>
                  </a:lnTo>
                  <a:lnTo>
                    <a:pt x="1050" y="418"/>
                  </a:lnTo>
                  <a:lnTo>
                    <a:pt x="1017" y="427"/>
                  </a:lnTo>
                  <a:lnTo>
                    <a:pt x="986" y="436"/>
                  </a:lnTo>
                  <a:lnTo>
                    <a:pt x="953" y="447"/>
                  </a:lnTo>
                  <a:lnTo>
                    <a:pt x="921" y="456"/>
                  </a:lnTo>
                  <a:lnTo>
                    <a:pt x="888" y="466"/>
                  </a:lnTo>
                  <a:lnTo>
                    <a:pt x="855" y="476"/>
                  </a:lnTo>
                  <a:lnTo>
                    <a:pt x="822" y="486"/>
                  </a:lnTo>
                  <a:lnTo>
                    <a:pt x="789" y="496"/>
                  </a:lnTo>
                  <a:lnTo>
                    <a:pt x="756" y="505"/>
                  </a:lnTo>
                  <a:lnTo>
                    <a:pt x="723" y="514"/>
                  </a:lnTo>
                  <a:lnTo>
                    <a:pt x="690" y="524"/>
                  </a:lnTo>
                  <a:lnTo>
                    <a:pt x="657" y="532"/>
                  </a:lnTo>
                  <a:lnTo>
                    <a:pt x="623" y="539"/>
                  </a:lnTo>
                  <a:lnTo>
                    <a:pt x="590" y="546"/>
                  </a:lnTo>
                  <a:lnTo>
                    <a:pt x="556" y="553"/>
                  </a:lnTo>
                  <a:lnTo>
                    <a:pt x="529" y="558"/>
                  </a:lnTo>
                  <a:lnTo>
                    <a:pt x="502" y="563"/>
                  </a:lnTo>
                  <a:lnTo>
                    <a:pt x="475" y="568"/>
                  </a:lnTo>
                  <a:lnTo>
                    <a:pt x="448" y="573"/>
                  </a:lnTo>
                  <a:lnTo>
                    <a:pt x="420" y="579"/>
                  </a:lnTo>
                  <a:lnTo>
                    <a:pt x="394" y="584"/>
                  </a:lnTo>
                  <a:lnTo>
                    <a:pt x="367" y="590"/>
                  </a:lnTo>
                  <a:lnTo>
                    <a:pt x="340" y="597"/>
                  </a:lnTo>
                  <a:lnTo>
                    <a:pt x="313" y="603"/>
                  </a:lnTo>
                  <a:lnTo>
                    <a:pt x="286" y="609"/>
                  </a:lnTo>
                  <a:lnTo>
                    <a:pt x="259" y="614"/>
                  </a:lnTo>
                  <a:lnTo>
                    <a:pt x="231" y="620"/>
                  </a:lnTo>
                  <a:lnTo>
                    <a:pt x="205" y="625"/>
                  </a:lnTo>
                  <a:lnTo>
                    <a:pt x="178" y="629"/>
                  </a:lnTo>
                  <a:lnTo>
                    <a:pt x="150" y="634"/>
                  </a:lnTo>
                  <a:lnTo>
                    <a:pt x="123" y="638"/>
                  </a:lnTo>
                  <a:lnTo>
                    <a:pt x="69" y="485"/>
                  </a:lnTo>
                  <a:lnTo>
                    <a:pt x="74" y="461"/>
                  </a:lnTo>
                  <a:lnTo>
                    <a:pt x="80" y="438"/>
                  </a:lnTo>
                  <a:lnTo>
                    <a:pt x="87" y="417"/>
                  </a:lnTo>
                  <a:lnTo>
                    <a:pt x="96" y="396"/>
                  </a:lnTo>
                  <a:lnTo>
                    <a:pt x="105" y="376"/>
                  </a:lnTo>
                  <a:lnTo>
                    <a:pt x="115" y="356"/>
                  </a:lnTo>
                  <a:lnTo>
                    <a:pt x="127" y="338"/>
                  </a:lnTo>
                  <a:lnTo>
                    <a:pt x="140" y="320"/>
                  </a:lnTo>
                  <a:lnTo>
                    <a:pt x="153" y="303"/>
                  </a:lnTo>
                  <a:lnTo>
                    <a:pt x="167" y="286"/>
                  </a:lnTo>
                  <a:lnTo>
                    <a:pt x="182" y="272"/>
                  </a:lnTo>
                  <a:lnTo>
                    <a:pt x="198" y="257"/>
                  </a:lnTo>
                  <a:lnTo>
                    <a:pt x="216" y="243"/>
                  </a:lnTo>
                  <a:lnTo>
                    <a:pt x="233" y="231"/>
                  </a:lnTo>
                  <a:lnTo>
                    <a:pt x="252" y="219"/>
                  </a:lnTo>
                  <a:lnTo>
                    <a:pt x="271" y="208"/>
                  </a:lnTo>
                  <a:lnTo>
                    <a:pt x="287" y="200"/>
                  </a:lnTo>
                  <a:lnTo>
                    <a:pt x="303" y="193"/>
                  </a:lnTo>
                  <a:lnTo>
                    <a:pt x="320" y="188"/>
                  </a:lnTo>
                  <a:lnTo>
                    <a:pt x="336" y="182"/>
                  </a:lnTo>
                  <a:lnTo>
                    <a:pt x="354" y="178"/>
                  </a:lnTo>
                  <a:lnTo>
                    <a:pt x="370" y="175"/>
                  </a:lnTo>
                  <a:lnTo>
                    <a:pt x="388" y="172"/>
                  </a:lnTo>
                  <a:lnTo>
                    <a:pt x="405" y="170"/>
                  </a:lnTo>
                  <a:lnTo>
                    <a:pt x="421" y="167"/>
                  </a:lnTo>
                  <a:lnTo>
                    <a:pt x="438" y="164"/>
                  </a:lnTo>
                  <a:lnTo>
                    <a:pt x="454" y="161"/>
                  </a:lnTo>
                  <a:lnTo>
                    <a:pt x="470" y="158"/>
                  </a:lnTo>
                  <a:lnTo>
                    <a:pt x="485" y="154"/>
                  </a:lnTo>
                  <a:lnTo>
                    <a:pt x="500" y="149"/>
                  </a:lnTo>
                  <a:lnTo>
                    <a:pt x="514" y="142"/>
                  </a:lnTo>
                  <a:lnTo>
                    <a:pt x="526" y="135"/>
                  </a:lnTo>
                  <a:lnTo>
                    <a:pt x="521" y="119"/>
                  </a:lnTo>
                  <a:lnTo>
                    <a:pt x="505" y="115"/>
                  </a:lnTo>
                  <a:lnTo>
                    <a:pt x="488" y="113"/>
                  </a:lnTo>
                  <a:lnTo>
                    <a:pt x="472" y="113"/>
                  </a:lnTo>
                  <a:lnTo>
                    <a:pt x="454" y="113"/>
                  </a:lnTo>
                  <a:lnTo>
                    <a:pt x="438" y="115"/>
                  </a:lnTo>
                  <a:lnTo>
                    <a:pt x="420" y="117"/>
                  </a:lnTo>
                  <a:lnTo>
                    <a:pt x="402" y="121"/>
                  </a:lnTo>
                  <a:lnTo>
                    <a:pt x="384" y="125"/>
                  </a:lnTo>
                  <a:lnTo>
                    <a:pt x="367" y="130"/>
                  </a:lnTo>
                  <a:lnTo>
                    <a:pt x="350" y="135"/>
                  </a:lnTo>
                  <a:lnTo>
                    <a:pt x="332" y="141"/>
                  </a:lnTo>
                  <a:lnTo>
                    <a:pt x="315" y="147"/>
                  </a:lnTo>
                  <a:lnTo>
                    <a:pt x="298" y="155"/>
                  </a:lnTo>
                  <a:lnTo>
                    <a:pt x="282" y="161"/>
                  </a:lnTo>
                  <a:lnTo>
                    <a:pt x="265" y="168"/>
                  </a:lnTo>
                  <a:lnTo>
                    <a:pt x="250" y="174"/>
                  </a:lnTo>
                  <a:lnTo>
                    <a:pt x="233" y="184"/>
                  </a:lnTo>
                  <a:lnTo>
                    <a:pt x="217" y="197"/>
                  </a:lnTo>
                  <a:lnTo>
                    <a:pt x="201" y="208"/>
                  </a:lnTo>
                  <a:lnTo>
                    <a:pt x="185" y="221"/>
                  </a:lnTo>
                  <a:lnTo>
                    <a:pt x="170" y="235"/>
                  </a:lnTo>
                  <a:lnTo>
                    <a:pt x="155" y="248"/>
                  </a:lnTo>
                  <a:lnTo>
                    <a:pt x="141" y="263"/>
                  </a:lnTo>
                  <a:lnTo>
                    <a:pt x="128" y="278"/>
                  </a:lnTo>
                  <a:lnTo>
                    <a:pt x="115" y="293"/>
                  </a:lnTo>
                  <a:lnTo>
                    <a:pt x="103" y="310"/>
                  </a:lnTo>
                  <a:lnTo>
                    <a:pt x="92" y="326"/>
                  </a:lnTo>
                  <a:lnTo>
                    <a:pt x="80" y="344"/>
                  </a:lnTo>
                  <a:lnTo>
                    <a:pt x="71" y="361"/>
                  </a:lnTo>
                  <a:lnTo>
                    <a:pt x="62" y="379"/>
                  </a:lnTo>
                  <a:lnTo>
                    <a:pt x="55" y="397"/>
                  </a:lnTo>
                  <a:lnTo>
                    <a:pt x="47" y="417"/>
                  </a:lnTo>
                  <a:lnTo>
                    <a:pt x="38" y="406"/>
                  </a:lnTo>
                  <a:lnTo>
                    <a:pt x="31" y="394"/>
                  </a:lnTo>
                  <a:lnTo>
                    <a:pt x="24" y="383"/>
                  </a:lnTo>
                  <a:lnTo>
                    <a:pt x="19" y="369"/>
                  </a:lnTo>
                  <a:lnTo>
                    <a:pt x="14" y="356"/>
                  </a:lnTo>
                  <a:lnTo>
                    <a:pt x="9" y="343"/>
                  </a:lnTo>
                  <a:lnTo>
                    <a:pt x="5" y="329"/>
                  </a:lnTo>
                  <a:lnTo>
                    <a:pt x="0" y="316"/>
                  </a:lnTo>
                  <a:lnTo>
                    <a:pt x="10" y="295"/>
                  </a:lnTo>
                  <a:lnTo>
                    <a:pt x="22" y="275"/>
                  </a:lnTo>
                  <a:lnTo>
                    <a:pt x="33" y="255"/>
                  </a:lnTo>
                  <a:lnTo>
                    <a:pt x="45" y="237"/>
                  </a:lnTo>
                  <a:lnTo>
                    <a:pt x="58" y="218"/>
                  </a:lnTo>
                  <a:lnTo>
                    <a:pt x="71" y="200"/>
                  </a:lnTo>
                  <a:lnTo>
                    <a:pt x="84" y="182"/>
                  </a:lnTo>
                  <a:lnTo>
                    <a:pt x="98" y="164"/>
                  </a:lnTo>
                  <a:lnTo>
                    <a:pt x="116" y="147"/>
                  </a:lnTo>
                  <a:lnTo>
                    <a:pt x="135" y="132"/>
                  </a:lnTo>
                  <a:lnTo>
                    <a:pt x="155" y="117"/>
                  </a:lnTo>
                  <a:lnTo>
                    <a:pt x="176" y="101"/>
                  </a:lnTo>
                  <a:lnTo>
                    <a:pt x="197" y="87"/>
                  </a:lnTo>
                  <a:lnTo>
                    <a:pt x="220" y="74"/>
                  </a:lnTo>
                  <a:lnTo>
                    <a:pt x="243" y="61"/>
                  </a:lnTo>
                  <a:lnTo>
                    <a:pt x="266" y="50"/>
                  </a:lnTo>
                  <a:lnTo>
                    <a:pt x="291" y="39"/>
                  </a:lnTo>
                  <a:lnTo>
                    <a:pt x="316" y="29"/>
                  </a:lnTo>
                  <a:lnTo>
                    <a:pt x="341" y="21"/>
                  </a:lnTo>
                  <a:lnTo>
                    <a:pt x="368" y="14"/>
                  </a:lnTo>
                  <a:lnTo>
                    <a:pt x="395" y="8"/>
                  </a:lnTo>
                  <a:lnTo>
                    <a:pt x="421" y="4"/>
                  </a:lnTo>
                  <a:lnTo>
                    <a:pt x="449" y="2"/>
                  </a:lnTo>
                  <a:lnTo>
                    <a:pt x="477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188" name="Freeform 12">
              <a:extLst>
                <a:ext uri="{FF2B5EF4-FFF2-40B4-BE49-F238E27FC236}">
                  <a16:creationId xmlns="" xmlns:a16="http://schemas.microsoft.com/office/drawing/2014/main" id="{CD0D370E-5948-45EA-A69A-8F65E8B2F79A}"/>
                </a:ext>
              </a:extLst>
            </p:cNvPr>
            <p:cNvSpPr>
              <a:spLocks/>
            </p:cNvSpPr>
            <p:nvPr/>
          </p:nvSpPr>
          <p:spPr bwMode="auto">
            <a:xfrm>
              <a:off x="2860" y="2952"/>
              <a:ext cx="266" cy="199"/>
            </a:xfrm>
            <a:custGeom>
              <a:avLst/>
              <a:gdLst>
                <a:gd name="T0" fmla="*/ 8 w 1067"/>
                <a:gd name="T1" fmla="*/ 0 h 798"/>
                <a:gd name="T2" fmla="*/ 9 w 1067"/>
                <a:gd name="T3" fmla="*/ 0 h 798"/>
                <a:gd name="T4" fmla="*/ 10 w 1067"/>
                <a:gd name="T5" fmla="*/ 0 h 798"/>
                <a:gd name="T6" fmla="*/ 11 w 1067"/>
                <a:gd name="T7" fmla="*/ 0 h 798"/>
                <a:gd name="T8" fmla="*/ 12 w 1067"/>
                <a:gd name="T9" fmla="*/ 1 h 798"/>
                <a:gd name="T10" fmla="*/ 13 w 1067"/>
                <a:gd name="T11" fmla="*/ 2 h 798"/>
                <a:gd name="T12" fmla="*/ 14 w 1067"/>
                <a:gd name="T13" fmla="*/ 4 h 798"/>
                <a:gd name="T14" fmla="*/ 15 w 1067"/>
                <a:gd name="T15" fmla="*/ 6 h 798"/>
                <a:gd name="T16" fmla="*/ 15 w 1067"/>
                <a:gd name="T17" fmla="*/ 8 h 798"/>
                <a:gd name="T18" fmla="*/ 16 w 1067"/>
                <a:gd name="T19" fmla="*/ 10 h 798"/>
                <a:gd name="T20" fmla="*/ 16 w 1067"/>
                <a:gd name="T21" fmla="*/ 12 h 798"/>
                <a:gd name="T22" fmla="*/ 15 w 1067"/>
                <a:gd name="T23" fmla="*/ 10 h 798"/>
                <a:gd name="T24" fmla="*/ 14 w 1067"/>
                <a:gd name="T25" fmla="*/ 8 h 798"/>
                <a:gd name="T26" fmla="*/ 13 w 1067"/>
                <a:gd name="T27" fmla="*/ 5 h 798"/>
                <a:gd name="T28" fmla="*/ 12 w 1067"/>
                <a:gd name="T29" fmla="*/ 5 h 798"/>
                <a:gd name="T30" fmla="*/ 12 w 1067"/>
                <a:gd name="T31" fmla="*/ 5 h 798"/>
                <a:gd name="T32" fmla="*/ 11 w 1067"/>
                <a:gd name="T33" fmla="*/ 5 h 798"/>
                <a:gd name="T34" fmla="*/ 11 w 1067"/>
                <a:gd name="T35" fmla="*/ 5 h 798"/>
                <a:gd name="T36" fmla="*/ 10 w 1067"/>
                <a:gd name="T37" fmla="*/ 5 h 798"/>
                <a:gd name="T38" fmla="*/ 10 w 1067"/>
                <a:gd name="T39" fmla="*/ 5 h 798"/>
                <a:gd name="T40" fmla="*/ 9 w 1067"/>
                <a:gd name="T41" fmla="*/ 6 h 798"/>
                <a:gd name="T42" fmla="*/ 9 w 1067"/>
                <a:gd name="T43" fmla="*/ 7 h 798"/>
                <a:gd name="T44" fmla="*/ 9 w 1067"/>
                <a:gd name="T45" fmla="*/ 11 h 798"/>
                <a:gd name="T46" fmla="*/ 8 w 1067"/>
                <a:gd name="T47" fmla="*/ 11 h 798"/>
                <a:gd name="T48" fmla="*/ 8 w 1067"/>
                <a:gd name="T49" fmla="*/ 8 h 798"/>
                <a:gd name="T50" fmla="*/ 7 w 1067"/>
                <a:gd name="T51" fmla="*/ 6 h 798"/>
                <a:gd name="T52" fmla="*/ 6 w 1067"/>
                <a:gd name="T53" fmla="*/ 5 h 798"/>
                <a:gd name="T54" fmla="*/ 5 w 1067"/>
                <a:gd name="T55" fmla="*/ 5 h 798"/>
                <a:gd name="T56" fmla="*/ 4 w 1067"/>
                <a:gd name="T57" fmla="*/ 5 h 798"/>
                <a:gd name="T58" fmla="*/ 3 w 1067"/>
                <a:gd name="T59" fmla="*/ 6 h 798"/>
                <a:gd name="T60" fmla="*/ 2 w 1067"/>
                <a:gd name="T61" fmla="*/ 7 h 798"/>
                <a:gd name="T62" fmla="*/ 2 w 1067"/>
                <a:gd name="T63" fmla="*/ 9 h 798"/>
                <a:gd name="T64" fmla="*/ 2 w 1067"/>
                <a:gd name="T65" fmla="*/ 10 h 798"/>
                <a:gd name="T66" fmla="*/ 1 w 1067"/>
                <a:gd name="T67" fmla="*/ 11 h 798"/>
                <a:gd name="T68" fmla="*/ 0 w 1067"/>
                <a:gd name="T69" fmla="*/ 11 h 798"/>
                <a:gd name="T70" fmla="*/ 0 w 1067"/>
                <a:gd name="T71" fmla="*/ 9 h 798"/>
                <a:gd name="T72" fmla="*/ 1 w 1067"/>
                <a:gd name="T73" fmla="*/ 7 h 798"/>
                <a:gd name="T74" fmla="*/ 2 w 1067"/>
                <a:gd name="T75" fmla="*/ 6 h 798"/>
                <a:gd name="T76" fmla="*/ 2 w 1067"/>
                <a:gd name="T77" fmla="*/ 5 h 798"/>
                <a:gd name="T78" fmla="*/ 3 w 1067"/>
                <a:gd name="T79" fmla="*/ 3 h 798"/>
                <a:gd name="T80" fmla="*/ 3 w 1067"/>
                <a:gd name="T81" fmla="*/ 3 h 798"/>
                <a:gd name="T82" fmla="*/ 4 w 1067"/>
                <a:gd name="T83" fmla="*/ 2 h 798"/>
                <a:gd name="T84" fmla="*/ 4 w 1067"/>
                <a:gd name="T85" fmla="*/ 1 h 798"/>
                <a:gd name="T86" fmla="*/ 5 w 1067"/>
                <a:gd name="T87" fmla="*/ 1 h 798"/>
                <a:gd name="T88" fmla="*/ 6 w 1067"/>
                <a:gd name="T89" fmla="*/ 0 h 798"/>
                <a:gd name="T90" fmla="*/ 7 w 1067"/>
                <a:gd name="T91" fmla="*/ 0 h 798"/>
                <a:gd name="T92" fmla="*/ 7 w 1067"/>
                <a:gd name="T93" fmla="*/ 0 h 798"/>
                <a:gd name="T94" fmla="*/ 8 w 1067"/>
                <a:gd name="T95" fmla="*/ 0 h 798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1067"/>
                <a:gd name="T145" fmla="*/ 0 h 798"/>
                <a:gd name="T146" fmla="*/ 1067 w 1067"/>
                <a:gd name="T147" fmla="*/ 798 h 798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1067" h="798">
                  <a:moveTo>
                    <a:pt x="501" y="3"/>
                  </a:moveTo>
                  <a:lnTo>
                    <a:pt x="523" y="1"/>
                  </a:lnTo>
                  <a:lnTo>
                    <a:pt x="547" y="0"/>
                  </a:lnTo>
                  <a:lnTo>
                    <a:pt x="569" y="0"/>
                  </a:lnTo>
                  <a:lnTo>
                    <a:pt x="592" y="1"/>
                  </a:lnTo>
                  <a:lnTo>
                    <a:pt x="615" y="3"/>
                  </a:lnTo>
                  <a:lnTo>
                    <a:pt x="636" y="7"/>
                  </a:lnTo>
                  <a:lnTo>
                    <a:pt x="658" y="11"/>
                  </a:lnTo>
                  <a:lnTo>
                    <a:pt x="678" y="16"/>
                  </a:lnTo>
                  <a:lnTo>
                    <a:pt x="699" y="24"/>
                  </a:lnTo>
                  <a:lnTo>
                    <a:pt x="718" y="32"/>
                  </a:lnTo>
                  <a:lnTo>
                    <a:pt x="738" y="41"/>
                  </a:lnTo>
                  <a:lnTo>
                    <a:pt x="756" y="52"/>
                  </a:lnTo>
                  <a:lnTo>
                    <a:pt x="774" y="64"/>
                  </a:lnTo>
                  <a:lnTo>
                    <a:pt x="790" y="77"/>
                  </a:lnTo>
                  <a:lnTo>
                    <a:pt x="807" y="91"/>
                  </a:lnTo>
                  <a:lnTo>
                    <a:pt x="821" y="108"/>
                  </a:lnTo>
                  <a:lnTo>
                    <a:pt x="844" y="141"/>
                  </a:lnTo>
                  <a:lnTo>
                    <a:pt x="865" y="176"/>
                  </a:lnTo>
                  <a:lnTo>
                    <a:pt x="886" y="213"/>
                  </a:lnTo>
                  <a:lnTo>
                    <a:pt x="905" y="250"/>
                  </a:lnTo>
                  <a:lnTo>
                    <a:pt x="924" y="289"/>
                  </a:lnTo>
                  <a:lnTo>
                    <a:pt x="941" y="329"/>
                  </a:lnTo>
                  <a:lnTo>
                    <a:pt x="958" y="370"/>
                  </a:lnTo>
                  <a:lnTo>
                    <a:pt x="973" y="412"/>
                  </a:lnTo>
                  <a:lnTo>
                    <a:pt x="988" y="454"/>
                  </a:lnTo>
                  <a:lnTo>
                    <a:pt x="1001" y="496"/>
                  </a:lnTo>
                  <a:lnTo>
                    <a:pt x="1014" y="540"/>
                  </a:lnTo>
                  <a:lnTo>
                    <a:pt x="1026" y="583"/>
                  </a:lnTo>
                  <a:lnTo>
                    <a:pt x="1037" y="625"/>
                  </a:lnTo>
                  <a:lnTo>
                    <a:pt x="1047" y="668"/>
                  </a:lnTo>
                  <a:lnTo>
                    <a:pt x="1058" y="710"/>
                  </a:lnTo>
                  <a:lnTo>
                    <a:pt x="1067" y="751"/>
                  </a:lnTo>
                  <a:lnTo>
                    <a:pt x="998" y="775"/>
                  </a:lnTo>
                  <a:lnTo>
                    <a:pt x="993" y="718"/>
                  </a:lnTo>
                  <a:lnTo>
                    <a:pt x="984" y="661"/>
                  </a:lnTo>
                  <a:lnTo>
                    <a:pt x="972" y="603"/>
                  </a:lnTo>
                  <a:lnTo>
                    <a:pt x="956" y="548"/>
                  </a:lnTo>
                  <a:lnTo>
                    <a:pt x="934" y="495"/>
                  </a:lnTo>
                  <a:lnTo>
                    <a:pt x="909" y="446"/>
                  </a:lnTo>
                  <a:lnTo>
                    <a:pt x="877" y="401"/>
                  </a:lnTo>
                  <a:lnTo>
                    <a:pt x="840" y="361"/>
                  </a:lnTo>
                  <a:lnTo>
                    <a:pt x="829" y="356"/>
                  </a:lnTo>
                  <a:lnTo>
                    <a:pt x="819" y="350"/>
                  </a:lnTo>
                  <a:lnTo>
                    <a:pt x="809" y="346"/>
                  </a:lnTo>
                  <a:lnTo>
                    <a:pt x="798" y="341"/>
                  </a:lnTo>
                  <a:lnTo>
                    <a:pt x="786" y="336"/>
                  </a:lnTo>
                  <a:lnTo>
                    <a:pt x="775" y="332"/>
                  </a:lnTo>
                  <a:lnTo>
                    <a:pt x="764" y="328"/>
                  </a:lnTo>
                  <a:lnTo>
                    <a:pt x="752" y="325"/>
                  </a:lnTo>
                  <a:lnTo>
                    <a:pt x="740" y="322"/>
                  </a:lnTo>
                  <a:lnTo>
                    <a:pt x="728" y="320"/>
                  </a:lnTo>
                  <a:lnTo>
                    <a:pt x="716" y="318"/>
                  </a:lnTo>
                  <a:lnTo>
                    <a:pt x="704" y="317"/>
                  </a:lnTo>
                  <a:lnTo>
                    <a:pt x="693" y="317"/>
                  </a:lnTo>
                  <a:lnTo>
                    <a:pt x="680" y="317"/>
                  </a:lnTo>
                  <a:lnTo>
                    <a:pt x="669" y="319"/>
                  </a:lnTo>
                  <a:lnTo>
                    <a:pt x="658" y="322"/>
                  </a:lnTo>
                  <a:lnTo>
                    <a:pt x="639" y="333"/>
                  </a:lnTo>
                  <a:lnTo>
                    <a:pt x="625" y="345"/>
                  </a:lnTo>
                  <a:lnTo>
                    <a:pt x="612" y="361"/>
                  </a:lnTo>
                  <a:lnTo>
                    <a:pt x="601" y="376"/>
                  </a:lnTo>
                  <a:lnTo>
                    <a:pt x="592" y="394"/>
                  </a:lnTo>
                  <a:lnTo>
                    <a:pt x="585" y="412"/>
                  </a:lnTo>
                  <a:lnTo>
                    <a:pt x="579" y="432"/>
                  </a:lnTo>
                  <a:lnTo>
                    <a:pt x="574" y="451"/>
                  </a:lnTo>
                  <a:lnTo>
                    <a:pt x="566" y="538"/>
                  </a:lnTo>
                  <a:lnTo>
                    <a:pt x="561" y="623"/>
                  </a:lnTo>
                  <a:lnTo>
                    <a:pt x="560" y="707"/>
                  </a:lnTo>
                  <a:lnTo>
                    <a:pt x="561" y="793"/>
                  </a:lnTo>
                  <a:lnTo>
                    <a:pt x="511" y="798"/>
                  </a:lnTo>
                  <a:lnTo>
                    <a:pt x="508" y="740"/>
                  </a:lnTo>
                  <a:lnTo>
                    <a:pt x="508" y="677"/>
                  </a:lnTo>
                  <a:lnTo>
                    <a:pt x="509" y="612"/>
                  </a:lnTo>
                  <a:lnTo>
                    <a:pt x="507" y="548"/>
                  </a:lnTo>
                  <a:lnTo>
                    <a:pt x="500" y="485"/>
                  </a:lnTo>
                  <a:lnTo>
                    <a:pt x="483" y="426"/>
                  </a:lnTo>
                  <a:lnTo>
                    <a:pt x="455" y="373"/>
                  </a:lnTo>
                  <a:lnTo>
                    <a:pt x="413" y="327"/>
                  </a:lnTo>
                  <a:lnTo>
                    <a:pt x="396" y="320"/>
                  </a:lnTo>
                  <a:lnTo>
                    <a:pt x="378" y="315"/>
                  </a:lnTo>
                  <a:lnTo>
                    <a:pt x="360" y="315"/>
                  </a:lnTo>
                  <a:lnTo>
                    <a:pt x="340" y="318"/>
                  </a:lnTo>
                  <a:lnTo>
                    <a:pt x="323" y="323"/>
                  </a:lnTo>
                  <a:lnTo>
                    <a:pt x="304" y="329"/>
                  </a:lnTo>
                  <a:lnTo>
                    <a:pt x="288" y="337"/>
                  </a:lnTo>
                  <a:lnTo>
                    <a:pt x="273" y="345"/>
                  </a:lnTo>
                  <a:lnTo>
                    <a:pt x="252" y="364"/>
                  </a:lnTo>
                  <a:lnTo>
                    <a:pt x="232" y="384"/>
                  </a:lnTo>
                  <a:lnTo>
                    <a:pt x="214" y="406"/>
                  </a:lnTo>
                  <a:lnTo>
                    <a:pt x="197" y="430"/>
                  </a:lnTo>
                  <a:lnTo>
                    <a:pt x="182" y="454"/>
                  </a:lnTo>
                  <a:lnTo>
                    <a:pt x="168" y="480"/>
                  </a:lnTo>
                  <a:lnTo>
                    <a:pt x="155" y="507"/>
                  </a:lnTo>
                  <a:lnTo>
                    <a:pt x="144" y="534"/>
                  </a:lnTo>
                  <a:lnTo>
                    <a:pt x="133" y="562"/>
                  </a:lnTo>
                  <a:lnTo>
                    <a:pt x="123" y="591"/>
                  </a:lnTo>
                  <a:lnTo>
                    <a:pt x="115" y="621"/>
                  </a:lnTo>
                  <a:lnTo>
                    <a:pt x="107" y="649"/>
                  </a:lnTo>
                  <a:lnTo>
                    <a:pt x="101" y="679"/>
                  </a:lnTo>
                  <a:lnTo>
                    <a:pt x="95" y="709"/>
                  </a:lnTo>
                  <a:lnTo>
                    <a:pt x="90" y="738"/>
                  </a:lnTo>
                  <a:lnTo>
                    <a:pt x="84" y="767"/>
                  </a:lnTo>
                  <a:lnTo>
                    <a:pt x="0" y="728"/>
                  </a:lnTo>
                  <a:lnTo>
                    <a:pt x="8" y="696"/>
                  </a:lnTo>
                  <a:lnTo>
                    <a:pt x="18" y="662"/>
                  </a:lnTo>
                  <a:lnTo>
                    <a:pt x="29" y="628"/>
                  </a:lnTo>
                  <a:lnTo>
                    <a:pt x="41" y="594"/>
                  </a:lnTo>
                  <a:lnTo>
                    <a:pt x="54" y="560"/>
                  </a:lnTo>
                  <a:lnTo>
                    <a:pt x="65" y="525"/>
                  </a:lnTo>
                  <a:lnTo>
                    <a:pt x="75" y="491"/>
                  </a:lnTo>
                  <a:lnTo>
                    <a:pt x="84" y="458"/>
                  </a:lnTo>
                  <a:lnTo>
                    <a:pt x="97" y="429"/>
                  </a:lnTo>
                  <a:lnTo>
                    <a:pt x="109" y="399"/>
                  </a:lnTo>
                  <a:lnTo>
                    <a:pt x="121" y="369"/>
                  </a:lnTo>
                  <a:lnTo>
                    <a:pt x="135" y="340"/>
                  </a:lnTo>
                  <a:lnTo>
                    <a:pt x="147" y="311"/>
                  </a:lnTo>
                  <a:lnTo>
                    <a:pt x="160" y="283"/>
                  </a:lnTo>
                  <a:lnTo>
                    <a:pt x="174" y="254"/>
                  </a:lnTo>
                  <a:lnTo>
                    <a:pt x="187" y="224"/>
                  </a:lnTo>
                  <a:lnTo>
                    <a:pt x="195" y="206"/>
                  </a:lnTo>
                  <a:lnTo>
                    <a:pt x="204" y="188"/>
                  </a:lnTo>
                  <a:lnTo>
                    <a:pt x="214" y="172"/>
                  </a:lnTo>
                  <a:lnTo>
                    <a:pt x="224" y="155"/>
                  </a:lnTo>
                  <a:lnTo>
                    <a:pt x="236" y="140"/>
                  </a:lnTo>
                  <a:lnTo>
                    <a:pt x="249" y="124"/>
                  </a:lnTo>
                  <a:lnTo>
                    <a:pt x="262" y="110"/>
                  </a:lnTo>
                  <a:lnTo>
                    <a:pt x="277" y="97"/>
                  </a:lnTo>
                  <a:lnTo>
                    <a:pt x="291" y="84"/>
                  </a:lnTo>
                  <a:lnTo>
                    <a:pt x="306" y="72"/>
                  </a:lnTo>
                  <a:lnTo>
                    <a:pt x="323" y="61"/>
                  </a:lnTo>
                  <a:lnTo>
                    <a:pt x="340" y="50"/>
                  </a:lnTo>
                  <a:lnTo>
                    <a:pt x="358" y="41"/>
                  </a:lnTo>
                  <a:lnTo>
                    <a:pt x="375" y="33"/>
                  </a:lnTo>
                  <a:lnTo>
                    <a:pt x="394" y="25"/>
                  </a:lnTo>
                  <a:lnTo>
                    <a:pt x="413" y="18"/>
                  </a:lnTo>
                  <a:lnTo>
                    <a:pt x="425" y="16"/>
                  </a:lnTo>
                  <a:lnTo>
                    <a:pt x="437" y="14"/>
                  </a:lnTo>
                  <a:lnTo>
                    <a:pt x="448" y="12"/>
                  </a:lnTo>
                  <a:lnTo>
                    <a:pt x="458" y="10"/>
                  </a:lnTo>
                  <a:lnTo>
                    <a:pt x="470" y="9"/>
                  </a:lnTo>
                  <a:lnTo>
                    <a:pt x="480" y="7"/>
                  </a:lnTo>
                  <a:lnTo>
                    <a:pt x="490" y="5"/>
                  </a:lnTo>
                  <a:lnTo>
                    <a:pt x="501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189" name="Freeform 13">
              <a:extLst>
                <a:ext uri="{FF2B5EF4-FFF2-40B4-BE49-F238E27FC236}">
                  <a16:creationId xmlns="" xmlns:a16="http://schemas.microsoft.com/office/drawing/2014/main" id="{CADF79C3-D59C-474E-81C7-E00D3AB0D886}"/>
                </a:ext>
              </a:extLst>
            </p:cNvPr>
            <p:cNvSpPr>
              <a:spLocks/>
            </p:cNvSpPr>
            <p:nvPr/>
          </p:nvSpPr>
          <p:spPr bwMode="auto">
            <a:xfrm>
              <a:off x="2304" y="2989"/>
              <a:ext cx="1308" cy="1140"/>
            </a:xfrm>
            <a:custGeom>
              <a:avLst/>
              <a:gdLst>
                <a:gd name="T0" fmla="*/ 75 w 5232"/>
                <a:gd name="T1" fmla="*/ 8 h 4560"/>
                <a:gd name="T2" fmla="*/ 79 w 5232"/>
                <a:gd name="T3" fmla="*/ 20 h 4560"/>
                <a:gd name="T4" fmla="*/ 80 w 5232"/>
                <a:gd name="T5" fmla="*/ 44 h 4560"/>
                <a:gd name="T6" fmla="*/ 74 w 5232"/>
                <a:gd name="T7" fmla="*/ 46 h 4560"/>
                <a:gd name="T8" fmla="*/ 66 w 5232"/>
                <a:gd name="T9" fmla="*/ 46 h 4560"/>
                <a:gd name="T10" fmla="*/ 59 w 5232"/>
                <a:gd name="T11" fmla="*/ 39 h 4560"/>
                <a:gd name="T12" fmla="*/ 58 w 5232"/>
                <a:gd name="T13" fmla="*/ 40 h 4560"/>
                <a:gd name="T14" fmla="*/ 63 w 5232"/>
                <a:gd name="T15" fmla="*/ 54 h 4560"/>
                <a:gd name="T16" fmla="*/ 61 w 5232"/>
                <a:gd name="T17" fmla="*/ 68 h 4560"/>
                <a:gd name="T18" fmla="*/ 49 w 5232"/>
                <a:gd name="T19" fmla="*/ 71 h 4560"/>
                <a:gd name="T20" fmla="*/ 37 w 5232"/>
                <a:gd name="T21" fmla="*/ 71 h 4560"/>
                <a:gd name="T22" fmla="*/ 27 w 5232"/>
                <a:gd name="T23" fmla="*/ 70 h 4560"/>
                <a:gd name="T24" fmla="*/ 20 w 5232"/>
                <a:gd name="T25" fmla="*/ 57 h 4560"/>
                <a:gd name="T26" fmla="*/ 27 w 5232"/>
                <a:gd name="T27" fmla="*/ 39 h 4560"/>
                <a:gd name="T28" fmla="*/ 24 w 5232"/>
                <a:gd name="T29" fmla="*/ 44 h 4560"/>
                <a:gd name="T30" fmla="*/ 14 w 5232"/>
                <a:gd name="T31" fmla="*/ 49 h 4560"/>
                <a:gd name="T32" fmla="*/ 6 w 5232"/>
                <a:gd name="T33" fmla="*/ 47 h 4560"/>
                <a:gd name="T34" fmla="*/ 0 w 5232"/>
                <a:gd name="T35" fmla="*/ 27 h 4560"/>
                <a:gd name="T36" fmla="*/ 5 w 5232"/>
                <a:gd name="T37" fmla="*/ 6 h 4560"/>
                <a:gd name="T38" fmla="*/ 9 w 5232"/>
                <a:gd name="T39" fmla="*/ 3 h 4560"/>
                <a:gd name="T40" fmla="*/ 7 w 5232"/>
                <a:gd name="T41" fmla="*/ 8 h 4560"/>
                <a:gd name="T42" fmla="*/ 11 w 5232"/>
                <a:gd name="T43" fmla="*/ 6 h 4560"/>
                <a:gd name="T44" fmla="*/ 18 w 5232"/>
                <a:gd name="T45" fmla="*/ 4 h 4560"/>
                <a:gd name="T46" fmla="*/ 28 w 5232"/>
                <a:gd name="T47" fmla="*/ 7 h 4560"/>
                <a:gd name="T48" fmla="*/ 34 w 5232"/>
                <a:gd name="T49" fmla="*/ 9 h 4560"/>
                <a:gd name="T50" fmla="*/ 28 w 5232"/>
                <a:gd name="T51" fmla="*/ 10 h 4560"/>
                <a:gd name="T52" fmla="*/ 18 w 5232"/>
                <a:gd name="T53" fmla="*/ 6 h 4560"/>
                <a:gd name="T54" fmla="*/ 22 w 5232"/>
                <a:gd name="T55" fmla="*/ 16 h 4560"/>
                <a:gd name="T56" fmla="*/ 20 w 5232"/>
                <a:gd name="T57" fmla="*/ 12 h 4560"/>
                <a:gd name="T58" fmla="*/ 20 w 5232"/>
                <a:gd name="T59" fmla="*/ 13 h 4560"/>
                <a:gd name="T60" fmla="*/ 18 w 5232"/>
                <a:gd name="T61" fmla="*/ 19 h 4560"/>
                <a:gd name="T62" fmla="*/ 14 w 5232"/>
                <a:gd name="T63" fmla="*/ 18 h 4560"/>
                <a:gd name="T64" fmla="*/ 16 w 5232"/>
                <a:gd name="T65" fmla="*/ 17 h 4560"/>
                <a:gd name="T66" fmla="*/ 12 w 5232"/>
                <a:gd name="T67" fmla="*/ 17 h 4560"/>
                <a:gd name="T68" fmla="*/ 7 w 5232"/>
                <a:gd name="T69" fmla="*/ 19 h 4560"/>
                <a:gd name="T70" fmla="*/ 11 w 5232"/>
                <a:gd name="T71" fmla="*/ 37 h 4560"/>
                <a:gd name="T72" fmla="*/ 14 w 5232"/>
                <a:gd name="T73" fmla="*/ 40 h 4560"/>
                <a:gd name="T74" fmla="*/ 18 w 5232"/>
                <a:gd name="T75" fmla="*/ 34 h 4560"/>
                <a:gd name="T76" fmla="*/ 24 w 5232"/>
                <a:gd name="T77" fmla="*/ 31 h 4560"/>
                <a:gd name="T78" fmla="*/ 29 w 5232"/>
                <a:gd name="T79" fmla="*/ 29 h 4560"/>
                <a:gd name="T80" fmla="*/ 37 w 5232"/>
                <a:gd name="T81" fmla="*/ 31 h 4560"/>
                <a:gd name="T82" fmla="*/ 48 w 5232"/>
                <a:gd name="T83" fmla="*/ 31 h 4560"/>
                <a:gd name="T84" fmla="*/ 56 w 5232"/>
                <a:gd name="T85" fmla="*/ 28 h 4560"/>
                <a:gd name="T86" fmla="*/ 66 w 5232"/>
                <a:gd name="T87" fmla="*/ 32 h 4560"/>
                <a:gd name="T88" fmla="*/ 73 w 5232"/>
                <a:gd name="T89" fmla="*/ 38 h 4560"/>
                <a:gd name="T90" fmla="*/ 74 w 5232"/>
                <a:gd name="T91" fmla="*/ 32 h 4560"/>
                <a:gd name="T92" fmla="*/ 71 w 5232"/>
                <a:gd name="T93" fmla="*/ 17 h 4560"/>
                <a:gd name="T94" fmla="*/ 68 w 5232"/>
                <a:gd name="T95" fmla="*/ 16 h 4560"/>
                <a:gd name="T96" fmla="*/ 65 w 5232"/>
                <a:gd name="T97" fmla="*/ 14 h 4560"/>
                <a:gd name="T98" fmla="*/ 66 w 5232"/>
                <a:gd name="T99" fmla="*/ 16 h 4560"/>
                <a:gd name="T100" fmla="*/ 65 w 5232"/>
                <a:gd name="T101" fmla="*/ 18 h 4560"/>
                <a:gd name="T102" fmla="*/ 61 w 5232"/>
                <a:gd name="T103" fmla="*/ 13 h 4560"/>
                <a:gd name="T104" fmla="*/ 65 w 5232"/>
                <a:gd name="T105" fmla="*/ 8 h 4560"/>
                <a:gd name="T106" fmla="*/ 65 w 5232"/>
                <a:gd name="T107" fmla="*/ 8 h 4560"/>
                <a:gd name="T108" fmla="*/ 60 w 5232"/>
                <a:gd name="T109" fmla="*/ 11 h 4560"/>
                <a:gd name="T110" fmla="*/ 66 w 5232"/>
                <a:gd name="T111" fmla="*/ 5 h 4560"/>
                <a:gd name="T112" fmla="*/ 61 w 5232"/>
                <a:gd name="T113" fmla="*/ 8 h 4560"/>
                <a:gd name="T114" fmla="*/ 53 w 5232"/>
                <a:gd name="T115" fmla="*/ 9 h 4560"/>
                <a:gd name="T116" fmla="*/ 60 w 5232"/>
                <a:gd name="T117" fmla="*/ 5 h 4560"/>
                <a:gd name="T118" fmla="*/ 68 w 5232"/>
                <a:gd name="T119" fmla="*/ 3 h 4560"/>
                <a:gd name="T120" fmla="*/ 73 w 5232"/>
                <a:gd name="T121" fmla="*/ 8 h 4560"/>
                <a:gd name="T122" fmla="*/ 75 w 5232"/>
                <a:gd name="T123" fmla="*/ 0 h 456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5232"/>
                <a:gd name="T187" fmla="*/ 0 h 4560"/>
                <a:gd name="T188" fmla="*/ 5232 w 5232"/>
                <a:gd name="T189" fmla="*/ 4560 h 4560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5232" h="4560">
                  <a:moveTo>
                    <a:pt x="4768" y="0"/>
                  </a:moveTo>
                  <a:lnTo>
                    <a:pt x="4781" y="0"/>
                  </a:lnTo>
                  <a:lnTo>
                    <a:pt x="4794" y="0"/>
                  </a:lnTo>
                  <a:lnTo>
                    <a:pt x="4808" y="0"/>
                  </a:lnTo>
                  <a:lnTo>
                    <a:pt x="4821" y="1"/>
                  </a:lnTo>
                  <a:lnTo>
                    <a:pt x="4834" y="3"/>
                  </a:lnTo>
                  <a:lnTo>
                    <a:pt x="4846" y="6"/>
                  </a:lnTo>
                  <a:lnTo>
                    <a:pt x="4856" y="12"/>
                  </a:lnTo>
                  <a:lnTo>
                    <a:pt x="4864" y="21"/>
                  </a:lnTo>
                  <a:lnTo>
                    <a:pt x="4882" y="74"/>
                  </a:lnTo>
                  <a:lnTo>
                    <a:pt x="4888" y="128"/>
                  </a:lnTo>
                  <a:lnTo>
                    <a:pt x="4886" y="185"/>
                  </a:lnTo>
                  <a:lnTo>
                    <a:pt x="4875" y="240"/>
                  </a:lnTo>
                  <a:lnTo>
                    <a:pt x="4860" y="297"/>
                  </a:lnTo>
                  <a:lnTo>
                    <a:pt x="4840" y="351"/>
                  </a:lnTo>
                  <a:lnTo>
                    <a:pt x="4819" y="405"/>
                  </a:lnTo>
                  <a:lnTo>
                    <a:pt x="4798" y="455"/>
                  </a:lnTo>
                  <a:lnTo>
                    <a:pt x="4795" y="457"/>
                  </a:lnTo>
                  <a:lnTo>
                    <a:pt x="4792" y="459"/>
                  </a:lnTo>
                  <a:lnTo>
                    <a:pt x="4789" y="461"/>
                  </a:lnTo>
                  <a:lnTo>
                    <a:pt x="4787" y="463"/>
                  </a:lnTo>
                  <a:lnTo>
                    <a:pt x="4775" y="506"/>
                  </a:lnTo>
                  <a:lnTo>
                    <a:pt x="4788" y="547"/>
                  </a:lnTo>
                  <a:lnTo>
                    <a:pt x="4804" y="586"/>
                  </a:lnTo>
                  <a:lnTo>
                    <a:pt x="4823" y="623"/>
                  </a:lnTo>
                  <a:lnTo>
                    <a:pt x="4842" y="660"/>
                  </a:lnTo>
                  <a:lnTo>
                    <a:pt x="4865" y="696"/>
                  </a:lnTo>
                  <a:lnTo>
                    <a:pt x="4888" y="732"/>
                  </a:lnTo>
                  <a:lnTo>
                    <a:pt x="4910" y="767"/>
                  </a:lnTo>
                  <a:lnTo>
                    <a:pt x="4934" y="801"/>
                  </a:lnTo>
                  <a:lnTo>
                    <a:pt x="4957" y="835"/>
                  </a:lnTo>
                  <a:lnTo>
                    <a:pt x="4978" y="870"/>
                  </a:lnTo>
                  <a:lnTo>
                    <a:pt x="4998" y="906"/>
                  </a:lnTo>
                  <a:lnTo>
                    <a:pt x="5016" y="942"/>
                  </a:lnTo>
                  <a:lnTo>
                    <a:pt x="5033" y="979"/>
                  </a:lnTo>
                  <a:lnTo>
                    <a:pt x="5045" y="1017"/>
                  </a:lnTo>
                  <a:lnTo>
                    <a:pt x="5055" y="1057"/>
                  </a:lnTo>
                  <a:lnTo>
                    <a:pt x="5061" y="1099"/>
                  </a:lnTo>
                  <a:lnTo>
                    <a:pt x="5046" y="1122"/>
                  </a:lnTo>
                  <a:lnTo>
                    <a:pt x="5049" y="1144"/>
                  </a:lnTo>
                  <a:lnTo>
                    <a:pt x="5054" y="1166"/>
                  </a:lnTo>
                  <a:lnTo>
                    <a:pt x="5060" y="1188"/>
                  </a:lnTo>
                  <a:lnTo>
                    <a:pt x="5061" y="1208"/>
                  </a:lnTo>
                  <a:lnTo>
                    <a:pt x="5073" y="1264"/>
                  </a:lnTo>
                  <a:lnTo>
                    <a:pt x="5087" y="1319"/>
                  </a:lnTo>
                  <a:lnTo>
                    <a:pt x="5103" y="1375"/>
                  </a:lnTo>
                  <a:lnTo>
                    <a:pt x="5120" y="1430"/>
                  </a:lnTo>
                  <a:lnTo>
                    <a:pt x="5136" y="1486"/>
                  </a:lnTo>
                  <a:lnTo>
                    <a:pt x="5151" y="1540"/>
                  </a:lnTo>
                  <a:lnTo>
                    <a:pt x="5163" y="1595"/>
                  </a:lnTo>
                  <a:lnTo>
                    <a:pt x="5172" y="1648"/>
                  </a:lnTo>
                  <a:lnTo>
                    <a:pt x="5203" y="1788"/>
                  </a:lnTo>
                  <a:lnTo>
                    <a:pt x="5224" y="1928"/>
                  </a:lnTo>
                  <a:lnTo>
                    <a:pt x="5232" y="2068"/>
                  </a:lnTo>
                  <a:lnTo>
                    <a:pt x="5231" y="2207"/>
                  </a:lnTo>
                  <a:lnTo>
                    <a:pt x="5221" y="2346"/>
                  </a:lnTo>
                  <a:lnTo>
                    <a:pt x="5203" y="2485"/>
                  </a:lnTo>
                  <a:lnTo>
                    <a:pt x="5177" y="2623"/>
                  </a:lnTo>
                  <a:lnTo>
                    <a:pt x="5146" y="2760"/>
                  </a:lnTo>
                  <a:lnTo>
                    <a:pt x="5142" y="2768"/>
                  </a:lnTo>
                  <a:lnTo>
                    <a:pt x="5137" y="2776"/>
                  </a:lnTo>
                  <a:lnTo>
                    <a:pt x="5133" y="2783"/>
                  </a:lnTo>
                  <a:lnTo>
                    <a:pt x="5132" y="2789"/>
                  </a:lnTo>
                  <a:lnTo>
                    <a:pt x="5130" y="2792"/>
                  </a:lnTo>
                  <a:lnTo>
                    <a:pt x="5128" y="2795"/>
                  </a:lnTo>
                  <a:lnTo>
                    <a:pt x="5126" y="2797"/>
                  </a:lnTo>
                  <a:lnTo>
                    <a:pt x="5124" y="2799"/>
                  </a:lnTo>
                  <a:lnTo>
                    <a:pt x="5118" y="2814"/>
                  </a:lnTo>
                  <a:lnTo>
                    <a:pt x="5112" y="2827"/>
                  </a:lnTo>
                  <a:lnTo>
                    <a:pt x="5105" y="2840"/>
                  </a:lnTo>
                  <a:lnTo>
                    <a:pt x="5097" y="2854"/>
                  </a:lnTo>
                  <a:lnTo>
                    <a:pt x="5088" y="2865"/>
                  </a:lnTo>
                  <a:lnTo>
                    <a:pt x="5079" y="2876"/>
                  </a:lnTo>
                  <a:lnTo>
                    <a:pt x="5066" y="2886"/>
                  </a:lnTo>
                  <a:lnTo>
                    <a:pt x="5053" y="2894"/>
                  </a:lnTo>
                  <a:lnTo>
                    <a:pt x="5030" y="2896"/>
                  </a:lnTo>
                  <a:lnTo>
                    <a:pt x="5007" y="2899"/>
                  </a:lnTo>
                  <a:lnTo>
                    <a:pt x="4983" y="2901"/>
                  </a:lnTo>
                  <a:lnTo>
                    <a:pt x="4960" y="2903"/>
                  </a:lnTo>
                  <a:lnTo>
                    <a:pt x="4937" y="2905"/>
                  </a:lnTo>
                  <a:lnTo>
                    <a:pt x="4913" y="2907"/>
                  </a:lnTo>
                  <a:lnTo>
                    <a:pt x="4890" y="2908"/>
                  </a:lnTo>
                  <a:lnTo>
                    <a:pt x="4867" y="2910"/>
                  </a:lnTo>
                  <a:lnTo>
                    <a:pt x="4844" y="2911"/>
                  </a:lnTo>
                  <a:lnTo>
                    <a:pt x="4821" y="2913"/>
                  </a:lnTo>
                  <a:lnTo>
                    <a:pt x="4797" y="2914"/>
                  </a:lnTo>
                  <a:lnTo>
                    <a:pt x="4775" y="2915"/>
                  </a:lnTo>
                  <a:lnTo>
                    <a:pt x="4752" y="2917"/>
                  </a:lnTo>
                  <a:lnTo>
                    <a:pt x="4728" y="2918"/>
                  </a:lnTo>
                  <a:lnTo>
                    <a:pt x="4706" y="2919"/>
                  </a:lnTo>
                  <a:lnTo>
                    <a:pt x="4682" y="2921"/>
                  </a:lnTo>
                  <a:lnTo>
                    <a:pt x="4660" y="2922"/>
                  </a:lnTo>
                  <a:lnTo>
                    <a:pt x="4636" y="2922"/>
                  </a:lnTo>
                  <a:lnTo>
                    <a:pt x="4613" y="2923"/>
                  </a:lnTo>
                  <a:lnTo>
                    <a:pt x="4591" y="2924"/>
                  </a:lnTo>
                  <a:lnTo>
                    <a:pt x="4567" y="2924"/>
                  </a:lnTo>
                  <a:lnTo>
                    <a:pt x="4544" y="2925"/>
                  </a:lnTo>
                  <a:lnTo>
                    <a:pt x="4521" y="2926"/>
                  </a:lnTo>
                  <a:lnTo>
                    <a:pt x="4498" y="2926"/>
                  </a:lnTo>
                  <a:lnTo>
                    <a:pt x="4476" y="2927"/>
                  </a:lnTo>
                  <a:lnTo>
                    <a:pt x="4452" y="2927"/>
                  </a:lnTo>
                  <a:lnTo>
                    <a:pt x="4429" y="2927"/>
                  </a:lnTo>
                  <a:lnTo>
                    <a:pt x="4406" y="2928"/>
                  </a:lnTo>
                  <a:lnTo>
                    <a:pt x="4383" y="2928"/>
                  </a:lnTo>
                  <a:lnTo>
                    <a:pt x="4360" y="2928"/>
                  </a:lnTo>
                  <a:lnTo>
                    <a:pt x="4337" y="2929"/>
                  </a:lnTo>
                  <a:lnTo>
                    <a:pt x="4313" y="2929"/>
                  </a:lnTo>
                  <a:lnTo>
                    <a:pt x="4281" y="2928"/>
                  </a:lnTo>
                  <a:lnTo>
                    <a:pt x="4251" y="2927"/>
                  </a:lnTo>
                  <a:lnTo>
                    <a:pt x="4220" y="2926"/>
                  </a:lnTo>
                  <a:lnTo>
                    <a:pt x="4189" y="2926"/>
                  </a:lnTo>
                  <a:lnTo>
                    <a:pt x="4158" y="2925"/>
                  </a:lnTo>
                  <a:lnTo>
                    <a:pt x="4127" y="2925"/>
                  </a:lnTo>
                  <a:lnTo>
                    <a:pt x="4096" y="2925"/>
                  </a:lnTo>
                  <a:lnTo>
                    <a:pt x="4066" y="2924"/>
                  </a:lnTo>
                  <a:lnTo>
                    <a:pt x="4036" y="2924"/>
                  </a:lnTo>
                  <a:lnTo>
                    <a:pt x="4005" y="2923"/>
                  </a:lnTo>
                  <a:lnTo>
                    <a:pt x="3974" y="2921"/>
                  </a:lnTo>
                  <a:lnTo>
                    <a:pt x="3944" y="2919"/>
                  </a:lnTo>
                  <a:lnTo>
                    <a:pt x="3914" y="2917"/>
                  </a:lnTo>
                  <a:lnTo>
                    <a:pt x="3883" y="2914"/>
                  </a:lnTo>
                  <a:lnTo>
                    <a:pt x="3852" y="2911"/>
                  </a:lnTo>
                  <a:lnTo>
                    <a:pt x="3821" y="2907"/>
                  </a:lnTo>
                  <a:lnTo>
                    <a:pt x="3829" y="2841"/>
                  </a:lnTo>
                  <a:lnTo>
                    <a:pt x="3834" y="2795"/>
                  </a:lnTo>
                  <a:lnTo>
                    <a:pt x="3837" y="2748"/>
                  </a:lnTo>
                  <a:lnTo>
                    <a:pt x="3833" y="2701"/>
                  </a:lnTo>
                  <a:lnTo>
                    <a:pt x="3827" y="2654"/>
                  </a:lnTo>
                  <a:lnTo>
                    <a:pt x="3817" y="2608"/>
                  </a:lnTo>
                  <a:lnTo>
                    <a:pt x="3803" y="2563"/>
                  </a:lnTo>
                  <a:lnTo>
                    <a:pt x="3786" y="2521"/>
                  </a:lnTo>
                  <a:lnTo>
                    <a:pt x="3766" y="2481"/>
                  </a:lnTo>
                  <a:lnTo>
                    <a:pt x="3752" y="2459"/>
                  </a:lnTo>
                  <a:lnTo>
                    <a:pt x="3738" y="2440"/>
                  </a:lnTo>
                  <a:lnTo>
                    <a:pt x="3723" y="2420"/>
                  </a:lnTo>
                  <a:lnTo>
                    <a:pt x="3708" y="2401"/>
                  </a:lnTo>
                  <a:lnTo>
                    <a:pt x="3694" y="2382"/>
                  </a:lnTo>
                  <a:lnTo>
                    <a:pt x="3679" y="2363"/>
                  </a:lnTo>
                  <a:lnTo>
                    <a:pt x="3665" y="2344"/>
                  </a:lnTo>
                  <a:lnTo>
                    <a:pt x="3653" y="2326"/>
                  </a:lnTo>
                  <a:lnTo>
                    <a:pt x="3649" y="2322"/>
                  </a:lnTo>
                  <a:lnTo>
                    <a:pt x="3646" y="2320"/>
                  </a:lnTo>
                  <a:lnTo>
                    <a:pt x="3643" y="2319"/>
                  </a:lnTo>
                  <a:lnTo>
                    <a:pt x="3639" y="2317"/>
                  </a:lnTo>
                  <a:lnTo>
                    <a:pt x="3632" y="2320"/>
                  </a:lnTo>
                  <a:lnTo>
                    <a:pt x="3626" y="2324"/>
                  </a:lnTo>
                  <a:lnTo>
                    <a:pt x="3622" y="2331"/>
                  </a:lnTo>
                  <a:lnTo>
                    <a:pt x="3619" y="2339"/>
                  </a:lnTo>
                  <a:lnTo>
                    <a:pt x="3637" y="2366"/>
                  </a:lnTo>
                  <a:lnTo>
                    <a:pt x="3657" y="2393"/>
                  </a:lnTo>
                  <a:lnTo>
                    <a:pt x="3675" y="2423"/>
                  </a:lnTo>
                  <a:lnTo>
                    <a:pt x="3694" y="2453"/>
                  </a:lnTo>
                  <a:lnTo>
                    <a:pt x="3711" y="2485"/>
                  </a:lnTo>
                  <a:lnTo>
                    <a:pt x="3729" y="2518"/>
                  </a:lnTo>
                  <a:lnTo>
                    <a:pt x="3744" y="2551"/>
                  </a:lnTo>
                  <a:lnTo>
                    <a:pt x="3757" y="2586"/>
                  </a:lnTo>
                  <a:lnTo>
                    <a:pt x="3770" y="2620"/>
                  </a:lnTo>
                  <a:lnTo>
                    <a:pt x="3779" y="2656"/>
                  </a:lnTo>
                  <a:lnTo>
                    <a:pt x="3786" y="2693"/>
                  </a:lnTo>
                  <a:lnTo>
                    <a:pt x="3791" y="2730"/>
                  </a:lnTo>
                  <a:lnTo>
                    <a:pt x="3792" y="2768"/>
                  </a:lnTo>
                  <a:lnTo>
                    <a:pt x="3790" y="2806"/>
                  </a:lnTo>
                  <a:lnTo>
                    <a:pt x="3785" y="2844"/>
                  </a:lnTo>
                  <a:lnTo>
                    <a:pt x="3776" y="2884"/>
                  </a:lnTo>
                  <a:lnTo>
                    <a:pt x="3775" y="2930"/>
                  </a:lnTo>
                  <a:lnTo>
                    <a:pt x="3782" y="2973"/>
                  </a:lnTo>
                  <a:lnTo>
                    <a:pt x="3795" y="3014"/>
                  </a:lnTo>
                  <a:lnTo>
                    <a:pt x="3814" y="3054"/>
                  </a:lnTo>
                  <a:lnTo>
                    <a:pt x="3833" y="3093"/>
                  </a:lnTo>
                  <a:lnTo>
                    <a:pt x="3854" y="3131"/>
                  </a:lnTo>
                  <a:lnTo>
                    <a:pt x="3872" y="3170"/>
                  </a:lnTo>
                  <a:lnTo>
                    <a:pt x="3887" y="3210"/>
                  </a:lnTo>
                  <a:lnTo>
                    <a:pt x="3921" y="3264"/>
                  </a:lnTo>
                  <a:lnTo>
                    <a:pt x="3952" y="3319"/>
                  </a:lnTo>
                  <a:lnTo>
                    <a:pt x="3979" y="3377"/>
                  </a:lnTo>
                  <a:lnTo>
                    <a:pt x="4005" y="3437"/>
                  </a:lnTo>
                  <a:lnTo>
                    <a:pt x="4028" y="3499"/>
                  </a:lnTo>
                  <a:lnTo>
                    <a:pt x="4046" y="3562"/>
                  </a:lnTo>
                  <a:lnTo>
                    <a:pt x="4062" y="3625"/>
                  </a:lnTo>
                  <a:lnTo>
                    <a:pt x="4072" y="3690"/>
                  </a:lnTo>
                  <a:lnTo>
                    <a:pt x="4078" y="3755"/>
                  </a:lnTo>
                  <a:lnTo>
                    <a:pt x="4080" y="3821"/>
                  </a:lnTo>
                  <a:lnTo>
                    <a:pt x="4076" y="3885"/>
                  </a:lnTo>
                  <a:lnTo>
                    <a:pt x="4067" y="3950"/>
                  </a:lnTo>
                  <a:lnTo>
                    <a:pt x="4052" y="4014"/>
                  </a:lnTo>
                  <a:lnTo>
                    <a:pt x="4032" y="4077"/>
                  </a:lnTo>
                  <a:lnTo>
                    <a:pt x="4005" y="4138"/>
                  </a:lnTo>
                  <a:lnTo>
                    <a:pt x="3971" y="4198"/>
                  </a:lnTo>
                  <a:lnTo>
                    <a:pt x="3962" y="4213"/>
                  </a:lnTo>
                  <a:lnTo>
                    <a:pt x="3951" y="4229"/>
                  </a:lnTo>
                  <a:lnTo>
                    <a:pt x="3939" y="4242"/>
                  </a:lnTo>
                  <a:lnTo>
                    <a:pt x="3928" y="4255"/>
                  </a:lnTo>
                  <a:lnTo>
                    <a:pt x="3917" y="4269"/>
                  </a:lnTo>
                  <a:lnTo>
                    <a:pt x="3905" y="4283"/>
                  </a:lnTo>
                  <a:lnTo>
                    <a:pt x="3895" y="4298"/>
                  </a:lnTo>
                  <a:lnTo>
                    <a:pt x="3887" y="4314"/>
                  </a:lnTo>
                  <a:lnTo>
                    <a:pt x="3878" y="4322"/>
                  </a:lnTo>
                  <a:lnTo>
                    <a:pt x="3867" y="4331"/>
                  </a:lnTo>
                  <a:lnTo>
                    <a:pt x="3857" y="4340"/>
                  </a:lnTo>
                  <a:lnTo>
                    <a:pt x="3846" y="4348"/>
                  </a:lnTo>
                  <a:lnTo>
                    <a:pt x="3833" y="4356"/>
                  </a:lnTo>
                  <a:lnTo>
                    <a:pt x="3821" y="4364"/>
                  </a:lnTo>
                  <a:lnTo>
                    <a:pt x="3810" y="4374"/>
                  </a:lnTo>
                  <a:lnTo>
                    <a:pt x="3797" y="4382"/>
                  </a:lnTo>
                  <a:lnTo>
                    <a:pt x="3756" y="4396"/>
                  </a:lnTo>
                  <a:lnTo>
                    <a:pt x="3715" y="4411"/>
                  </a:lnTo>
                  <a:lnTo>
                    <a:pt x="3674" y="4424"/>
                  </a:lnTo>
                  <a:lnTo>
                    <a:pt x="3633" y="4436"/>
                  </a:lnTo>
                  <a:lnTo>
                    <a:pt x="3591" y="4448"/>
                  </a:lnTo>
                  <a:lnTo>
                    <a:pt x="3550" y="4459"/>
                  </a:lnTo>
                  <a:lnTo>
                    <a:pt x="3508" y="4469"/>
                  </a:lnTo>
                  <a:lnTo>
                    <a:pt x="3466" y="4478"/>
                  </a:lnTo>
                  <a:lnTo>
                    <a:pt x="3423" y="4487"/>
                  </a:lnTo>
                  <a:lnTo>
                    <a:pt x="3381" y="4495"/>
                  </a:lnTo>
                  <a:lnTo>
                    <a:pt x="3339" y="4503"/>
                  </a:lnTo>
                  <a:lnTo>
                    <a:pt x="3297" y="4510"/>
                  </a:lnTo>
                  <a:lnTo>
                    <a:pt x="3255" y="4516"/>
                  </a:lnTo>
                  <a:lnTo>
                    <a:pt x="3212" y="4523"/>
                  </a:lnTo>
                  <a:lnTo>
                    <a:pt x="3170" y="4528"/>
                  </a:lnTo>
                  <a:lnTo>
                    <a:pt x="3126" y="4533"/>
                  </a:lnTo>
                  <a:lnTo>
                    <a:pt x="3084" y="4537"/>
                  </a:lnTo>
                  <a:lnTo>
                    <a:pt x="3041" y="4541"/>
                  </a:lnTo>
                  <a:lnTo>
                    <a:pt x="2998" y="4544"/>
                  </a:lnTo>
                  <a:lnTo>
                    <a:pt x="2956" y="4547"/>
                  </a:lnTo>
                  <a:lnTo>
                    <a:pt x="2913" y="4550"/>
                  </a:lnTo>
                  <a:lnTo>
                    <a:pt x="2870" y="4552"/>
                  </a:lnTo>
                  <a:lnTo>
                    <a:pt x="2827" y="4554"/>
                  </a:lnTo>
                  <a:lnTo>
                    <a:pt x="2784" y="4555"/>
                  </a:lnTo>
                  <a:lnTo>
                    <a:pt x="2741" y="4558"/>
                  </a:lnTo>
                  <a:lnTo>
                    <a:pt x="2699" y="4558"/>
                  </a:lnTo>
                  <a:lnTo>
                    <a:pt x="2656" y="4559"/>
                  </a:lnTo>
                  <a:lnTo>
                    <a:pt x="2614" y="4559"/>
                  </a:lnTo>
                  <a:lnTo>
                    <a:pt x="2572" y="4560"/>
                  </a:lnTo>
                  <a:lnTo>
                    <a:pt x="2528" y="4560"/>
                  </a:lnTo>
                  <a:lnTo>
                    <a:pt x="2486" y="4559"/>
                  </a:lnTo>
                  <a:lnTo>
                    <a:pt x="2444" y="4559"/>
                  </a:lnTo>
                  <a:lnTo>
                    <a:pt x="2428" y="4558"/>
                  </a:lnTo>
                  <a:lnTo>
                    <a:pt x="2410" y="4557"/>
                  </a:lnTo>
                  <a:lnTo>
                    <a:pt x="2394" y="4555"/>
                  </a:lnTo>
                  <a:lnTo>
                    <a:pt x="2376" y="4554"/>
                  </a:lnTo>
                  <a:lnTo>
                    <a:pt x="2360" y="4554"/>
                  </a:lnTo>
                  <a:lnTo>
                    <a:pt x="2342" y="4553"/>
                  </a:lnTo>
                  <a:lnTo>
                    <a:pt x="2326" y="4552"/>
                  </a:lnTo>
                  <a:lnTo>
                    <a:pt x="2310" y="4551"/>
                  </a:lnTo>
                  <a:lnTo>
                    <a:pt x="2292" y="4550"/>
                  </a:lnTo>
                  <a:lnTo>
                    <a:pt x="2276" y="4549"/>
                  </a:lnTo>
                  <a:lnTo>
                    <a:pt x="2259" y="4548"/>
                  </a:lnTo>
                  <a:lnTo>
                    <a:pt x="2242" y="4546"/>
                  </a:lnTo>
                  <a:lnTo>
                    <a:pt x="2225" y="4545"/>
                  </a:lnTo>
                  <a:lnTo>
                    <a:pt x="2209" y="4543"/>
                  </a:lnTo>
                  <a:lnTo>
                    <a:pt x="2191" y="4542"/>
                  </a:lnTo>
                  <a:lnTo>
                    <a:pt x="2175" y="4540"/>
                  </a:lnTo>
                  <a:lnTo>
                    <a:pt x="2136" y="4536"/>
                  </a:lnTo>
                  <a:lnTo>
                    <a:pt x="2097" y="4532"/>
                  </a:lnTo>
                  <a:lnTo>
                    <a:pt x="2057" y="4528"/>
                  </a:lnTo>
                  <a:lnTo>
                    <a:pt x="2017" y="4523"/>
                  </a:lnTo>
                  <a:lnTo>
                    <a:pt x="1977" y="4517"/>
                  </a:lnTo>
                  <a:lnTo>
                    <a:pt x="1937" y="4512"/>
                  </a:lnTo>
                  <a:lnTo>
                    <a:pt x="1896" y="4506"/>
                  </a:lnTo>
                  <a:lnTo>
                    <a:pt x="1855" y="4499"/>
                  </a:lnTo>
                  <a:lnTo>
                    <a:pt x="1815" y="4491"/>
                  </a:lnTo>
                  <a:lnTo>
                    <a:pt x="1776" y="4483"/>
                  </a:lnTo>
                  <a:lnTo>
                    <a:pt x="1736" y="4472"/>
                  </a:lnTo>
                  <a:lnTo>
                    <a:pt x="1697" y="4462"/>
                  </a:lnTo>
                  <a:lnTo>
                    <a:pt x="1659" y="4450"/>
                  </a:lnTo>
                  <a:lnTo>
                    <a:pt x="1621" y="4436"/>
                  </a:lnTo>
                  <a:lnTo>
                    <a:pt x="1584" y="4422"/>
                  </a:lnTo>
                  <a:lnTo>
                    <a:pt x="1548" y="4405"/>
                  </a:lnTo>
                  <a:lnTo>
                    <a:pt x="1512" y="4379"/>
                  </a:lnTo>
                  <a:lnTo>
                    <a:pt x="1478" y="4351"/>
                  </a:lnTo>
                  <a:lnTo>
                    <a:pt x="1447" y="4321"/>
                  </a:lnTo>
                  <a:lnTo>
                    <a:pt x="1418" y="4289"/>
                  </a:lnTo>
                  <a:lnTo>
                    <a:pt x="1391" y="4256"/>
                  </a:lnTo>
                  <a:lnTo>
                    <a:pt x="1366" y="4223"/>
                  </a:lnTo>
                  <a:lnTo>
                    <a:pt x="1344" y="4187"/>
                  </a:lnTo>
                  <a:lnTo>
                    <a:pt x="1323" y="4150"/>
                  </a:lnTo>
                  <a:lnTo>
                    <a:pt x="1306" y="4112"/>
                  </a:lnTo>
                  <a:lnTo>
                    <a:pt x="1290" y="4073"/>
                  </a:lnTo>
                  <a:lnTo>
                    <a:pt x="1276" y="4031"/>
                  </a:lnTo>
                  <a:lnTo>
                    <a:pt x="1266" y="3990"/>
                  </a:lnTo>
                  <a:lnTo>
                    <a:pt x="1256" y="3947"/>
                  </a:lnTo>
                  <a:lnTo>
                    <a:pt x="1249" y="3904"/>
                  </a:lnTo>
                  <a:lnTo>
                    <a:pt x="1245" y="3859"/>
                  </a:lnTo>
                  <a:lnTo>
                    <a:pt x="1243" y="3814"/>
                  </a:lnTo>
                  <a:lnTo>
                    <a:pt x="1239" y="3735"/>
                  </a:lnTo>
                  <a:lnTo>
                    <a:pt x="1243" y="3661"/>
                  </a:lnTo>
                  <a:lnTo>
                    <a:pt x="1253" y="3590"/>
                  </a:lnTo>
                  <a:lnTo>
                    <a:pt x="1270" y="3520"/>
                  </a:lnTo>
                  <a:lnTo>
                    <a:pt x="1290" y="3453"/>
                  </a:lnTo>
                  <a:lnTo>
                    <a:pt x="1315" y="3387"/>
                  </a:lnTo>
                  <a:lnTo>
                    <a:pt x="1342" y="3323"/>
                  </a:lnTo>
                  <a:lnTo>
                    <a:pt x="1371" y="3261"/>
                  </a:lnTo>
                  <a:lnTo>
                    <a:pt x="1402" y="3198"/>
                  </a:lnTo>
                  <a:lnTo>
                    <a:pt x="1433" y="3136"/>
                  </a:lnTo>
                  <a:lnTo>
                    <a:pt x="1463" y="3074"/>
                  </a:lnTo>
                  <a:lnTo>
                    <a:pt x="1492" y="3011"/>
                  </a:lnTo>
                  <a:lnTo>
                    <a:pt x="1517" y="2948"/>
                  </a:lnTo>
                  <a:lnTo>
                    <a:pt x="1540" y="2884"/>
                  </a:lnTo>
                  <a:lnTo>
                    <a:pt x="1557" y="2817"/>
                  </a:lnTo>
                  <a:lnTo>
                    <a:pt x="1570" y="2749"/>
                  </a:lnTo>
                  <a:lnTo>
                    <a:pt x="1579" y="2708"/>
                  </a:lnTo>
                  <a:lnTo>
                    <a:pt x="1590" y="2669"/>
                  </a:lnTo>
                  <a:lnTo>
                    <a:pt x="1604" y="2631"/>
                  </a:lnTo>
                  <a:lnTo>
                    <a:pt x="1620" y="2596"/>
                  </a:lnTo>
                  <a:lnTo>
                    <a:pt x="1638" y="2562"/>
                  </a:lnTo>
                  <a:lnTo>
                    <a:pt x="1658" y="2529"/>
                  </a:lnTo>
                  <a:lnTo>
                    <a:pt x="1680" y="2497"/>
                  </a:lnTo>
                  <a:lnTo>
                    <a:pt x="1703" y="2467"/>
                  </a:lnTo>
                  <a:lnTo>
                    <a:pt x="1698" y="2452"/>
                  </a:lnTo>
                  <a:lnTo>
                    <a:pt x="1697" y="2451"/>
                  </a:lnTo>
                  <a:lnTo>
                    <a:pt x="1696" y="2450"/>
                  </a:lnTo>
                  <a:lnTo>
                    <a:pt x="1694" y="2449"/>
                  </a:lnTo>
                  <a:lnTo>
                    <a:pt x="1691" y="2447"/>
                  </a:lnTo>
                  <a:lnTo>
                    <a:pt x="1689" y="2447"/>
                  </a:lnTo>
                  <a:lnTo>
                    <a:pt x="1687" y="2447"/>
                  </a:lnTo>
                  <a:lnTo>
                    <a:pt x="1685" y="2447"/>
                  </a:lnTo>
                  <a:lnTo>
                    <a:pt x="1683" y="2447"/>
                  </a:lnTo>
                  <a:lnTo>
                    <a:pt x="1659" y="2468"/>
                  </a:lnTo>
                  <a:lnTo>
                    <a:pt x="1639" y="2491"/>
                  </a:lnTo>
                  <a:lnTo>
                    <a:pt x="1619" y="2516"/>
                  </a:lnTo>
                  <a:lnTo>
                    <a:pt x="1602" y="2542"/>
                  </a:lnTo>
                  <a:lnTo>
                    <a:pt x="1586" y="2570"/>
                  </a:lnTo>
                  <a:lnTo>
                    <a:pt x="1573" y="2599"/>
                  </a:lnTo>
                  <a:lnTo>
                    <a:pt x="1561" y="2629"/>
                  </a:lnTo>
                  <a:lnTo>
                    <a:pt x="1550" y="2660"/>
                  </a:lnTo>
                  <a:lnTo>
                    <a:pt x="1541" y="2691"/>
                  </a:lnTo>
                  <a:lnTo>
                    <a:pt x="1533" y="2723"/>
                  </a:lnTo>
                  <a:lnTo>
                    <a:pt x="1527" y="2756"/>
                  </a:lnTo>
                  <a:lnTo>
                    <a:pt x="1520" y="2789"/>
                  </a:lnTo>
                  <a:lnTo>
                    <a:pt x="1514" y="2822"/>
                  </a:lnTo>
                  <a:lnTo>
                    <a:pt x="1509" y="2856"/>
                  </a:lnTo>
                  <a:lnTo>
                    <a:pt x="1505" y="2888"/>
                  </a:lnTo>
                  <a:lnTo>
                    <a:pt x="1501" y="2921"/>
                  </a:lnTo>
                  <a:lnTo>
                    <a:pt x="1470" y="2931"/>
                  </a:lnTo>
                  <a:lnTo>
                    <a:pt x="1439" y="2941"/>
                  </a:lnTo>
                  <a:lnTo>
                    <a:pt x="1408" y="2951"/>
                  </a:lnTo>
                  <a:lnTo>
                    <a:pt x="1377" y="2962"/>
                  </a:lnTo>
                  <a:lnTo>
                    <a:pt x="1346" y="2972"/>
                  </a:lnTo>
                  <a:lnTo>
                    <a:pt x="1314" y="2982"/>
                  </a:lnTo>
                  <a:lnTo>
                    <a:pt x="1283" y="2992"/>
                  </a:lnTo>
                  <a:lnTo>
                    <a:pt x="1251" y="3003"/>
                  </a:lnTo>
                  <a:lnTo>
                    <a:pt x="1219" y="3013"/>
                  </a:lnTo>
                  <a:lnTo>
                    <a:pt x="1187" y="3023"/>
                  </a:lnTo>
                  <a:lnTo>
                    <a:pt x="1156" y="3034"/>
                  </a:lnTo>
                  <a:lnTo>
                    <a:pt x="1123" y="3044"/>
                  </a:lnTo>
                  <a:lnTo>
                    <a:pt x="1091" y="3054"/>
                  </a:lnTo>
                  <a:lnTo>
                    <a:pt x="1059" y="3063"/>
                  </a:lnTo>
                  <a:lnTo>
                    <a:pt x="1026" y="3073"/>
                  </a:lnTo>
                  <a:lnTo>
                    <a:pt x="994" y="3082"/>
                  </a:lnTo>
                  <a:lnTo>
                    <a:pt x="962" y="3091"/>
                  </a:lnTo>
                  <a:lnTo>
                    <a:pt x="930" y="3100"/>
                  </a:lnTo>
                  <a:lnTo>
                    <a:pt x="898" y="3109"/>
                  </a:lnTo>
                  <a:lnTo>
                    <a:pt x="865" y="3117"/>
                  </a:lnTo>
                  <a:lnTo>
                    <a:pt x="833" y="3125"/>
                  </a:lnTo>
                  <a:lnTo>
                    <a:pt x="800" y="3132"/>
                  </a:lnTo>
                  <a:lnTo>
                    <a:pt x="768" y="3139"/>
                  </a:lnTo>
                  <a:lnTo>
                    <a:pt x="736" y="3147"/>
                  </a:lnTo>
                  <a:lnTo>
                    <a:pt x="704" y="3154"/>
                  </a:lnTo>
                  <a:lnTo>
                    <a:pt x="672" y="3160"/>
                  </a:lnTo>
                  <a:lnTo>
                    <a:pt x="640" y="3165"/>
                  </a:lnTo>
                  <a:lnTo>
                    <a:pt x="608" y="3170"/>
                  </a:lnTo>
                  <a:lnTo>
                    <a:pt x="576" y="3175"/>
                  </a:lnTo>
                  <a:lnTo>
                    <a:pt x="544" y="3179"/>
                  </a:lnTo>
                  <a:lnTo>
                    <a:pt x="513" y="3184"/>
                  </a:lnTo>
                  <a:lnTo>
                    <a:pt x="482" y="3187"/>
                  </a:lnTo>
                  <a:lnTo>
                    <a:pt x="469" y="3169"/>
                  </a:lnTo>
                  <a:lnTo>
                    <a:pt x="459" y="3152"/>
                  </a:lnTo>
                  <a:lnTo>
                    <a:pt x="449" y="3134"/>
                  </a:lnTo>
                  <a:lnTo>
                    <a:pt x="439" y="3117"/>
                  </a:lnTo>
                  <a:lnTo>
                    <a:pt x="430" y="3099"/>
                  </a:lnTo>
                  <a:lnTo>
                    <a:pt x="421" y="3083"/>
                  </a:lnTo>
                  <a:lnTo>
                    <a:pt x="411" y="3066"/>
                  </a:lnTo>
                  <a:lnTo>
                    <a:pt x="400" y="3050"/>
                  </a:lnTo>
                  <a:lnTo>
                    <a:pt x="379" y="3017"/>
                  </a:lnTo>
                  <a:lnTo>
                    <a:pt x="357" y="2983"/>
                  </a:lnTo>
                  <a:lnTo>
                    <a:pt x="336" y="2949"/>
                  </a:lnTo>
                  <a:lnTo>
                    <a:pt x="315" y="2914"/>
                  </a:lnTo>
                  <a:lnTo>
                    <a:pt x="294" y="2879"/>
                  </a:lnTo>
                  <a:lnTo>
                    <a:pt x="274" y="2843"/>
                  </a:lnTo>
                  <a:lnTo>
                    <a:pt x="254" y="2807"/>
                  </a:lnTo>
                  <a:lnTo>
                    <a:pt x="236" y="2772"/>
                  </a:lnTo>
                  <a:lnTo>
                    <a:pt x="217" y="2735"/>
                  </a:lnTo>
                  <a:lnTo>
                    <a:pt x="199" y="2696"/>
                  </a:lnTo>
                  <a:lnTo>
                    <a:pt x="181" y="2658"/>
                  </a:lnTo>
                  <a:lnTo>
                    <a:pt x="164" y="2619"/>
                  </a:lnTo>
                  <a:lnTo>
                    <a:pt x="148" y="2579"/>
                  </a:lnTo>
                  <a:lnTo>
                    <a:pt x="131" y="2539"/>
                  </a:lnTo>
                  <a:lnTo>
                    <a:pt x="116" y="2499"/>
                  </a:lnTo>
                  <a:lnTo>
                    <a:pt x="100" y="2457"/>
                  </a:lnTo>
                  <a:lnTo>
                    <a:pt x="68" y="2357"/>
                  </a:lnTo>
                  <a:lnTo>
                    <a:pt x="45" y="2257"/>
                  </a:lnTo>
                  <a:lnTo>
                    <a:pt x="27" y="2155"/>
                  </a:lnTo>
                  <a:lnTo>
                    <a:pt x="16" y="2054"/>
                  </a:lnTo>
                  <a:lnTo>
                    <a:pt x="9" y="1952"/>
                  </a:lnTo>
                  <a:lnTo>
                    <a:pt x="4" y="1851"/>
                  </a:lnTo>
                  <a:lnTo>
                    <a:pt x="2" y="1749"/>
                  </a:lnTo>
                  <a:lnTo>
                    <a:pt x="0" y="1648"/>
                  </a:lnTo>
                  <a:lnTo>
                    <a:pt x="3" y="1575"/>
                  </a:lnTo>
                  <a:lnTo>
                    <a:pt x="10" y="1502"/>
                  </a:lnTo>
                  <a:lnTo>
                    <a:pt x="18" y="1429"/>
                  </a:lnTo>
                  <a:lnTo>
                    <a:pt x="29" y="1356"/>
                  </a:lnTo>
                  <a:lnTo>
                    <a:pt x="43" y="1283"/>
                  </a:lnTo>
                  <a:lnTo>
                    <a:pt x="57" y="1212"/>
                  </a:lnTo>
                  <a:lnTo>
                    <a:pt x="73" y="1141"/>
                  </a:lnTo>
                  <a:lnTo>
                    <a:pt x="89" y="1072"/>
                  </a:lnTo>
                  <a:lnTo>
                    <a:pt x="102" y="1013"/>
                  </a:lnTo>
                  <a:lnTo>
                    <a:pt x="119" y="957"/>
                  </a:lnTo>
                  <a:lnTo>
                    <a:pt x="135" y="902"/>
                  </a:lnTo>
                  <a:lnTo>
                    <a:pt x="153" y="849"/>
                  </a:lnTo>
                  <a:lnTo>
                    <a:pt x="171" y="797"/>
                  </a:lnTo>
                  <a:lnTo>
                    <a:pt x="189" y="746"/>
                  </a:lnTo>
                  <a:lnTo>
                    <a:pt x="207" y="696"/>
                  </a:lnTo>
                  <a:lnTo>
                    <a:pt x="224" y="645"/>
                  </a:lnTo>
                  <a:lnTo>
                    <a:pt x="240" y="596"/>
                  </a:lnTo>
                  <a:lnTo>
                    <a:pt x="254" y="546"/>
                  </a:lnTo>
                  <a:lnTo>
                    <a:pt x="267" y="495"/>
                  </a:lnTo>
                  <a:lnTo>
                    <a:pt x="278" y="444"/>
                  </a:lnTo>
                  <a:lnTo>
                    <a:pt x="285" y="393"/>
                  </a:lnTo>
                  <a:lnTo>
                    <a:pt x="290" y="339"/>
                  </a:lnTo>
                  <a:lnTo>
                    <a:pt x="291" y="285"/>
                  </a:lnTo>
                  <a:lnTo>
                    <a:pt x="289" y="229"/>
                  </a:lnTo>
                  <a:lnTo>
                    <a:pt x="297" y="208"/>
                  </a:lnTo>
                  <a:lnTo>
                    <a:pt x="306" y="187"/>
                  </a:lnTo>
                  <a:lnTo>
                    <a:pt x="316" y="169"/>
                  </a:lnTo>
                  <a:lnTo>
                    <a:pt x="328" y="152"/>
                  </a:lnTo>
                  <a:lnTo>
                    <a:pt x="342" y="137"/>
                  </a:lnTo>
                  <a:lnTo>
                    <a:pt x="356" y="124"/>
                  </a:lnTo>
                  <a:lnTo>
                    <a:pt x="374" y="112"/>
                  </a:lnTo>
                  <a:lnTo>
                    <a:pt x="392" y="103"/>
                  </a:lnTo>
                  <a:lnTo>
                    <a:pt x="408" y="101"/>
                  </a:lnTo>
                  <a:lnTo>
                    <a:pt x="422" y="99"/>
                  </a:lnTo>
                  <a:lnTo>
                    <a:pt x="436" y="99"/>
                  </a:lnTo>
                  <a:lnTo>
                    <a:pt x="451" y="100"/>
                  </a:lnTo>
                  <a:lnTo>
                    <a:pt x="464" y="102"/>
                  </a:lnTo>
                  <a:lnTo>
                    <a:pt x="478" y="105"/>
                  </a:lnTo>
                  <a:lnTo>
                    <a:pt x="491" y="110"/>
                  </a:lnTo>
                  <a:lnTo>
                    <a:pt x="503" y="116"/>
                  </a:lnTo>
                  <a:lnTo>
                    <a:pt x="519" y="132"/>
                  </a:lnTo>
                  <a:lnTo>
                    <a:pt x="532" y="148"/>
                  </a:lnTo>
                  <a:lnTo>
                    <a:pt x="543" y="165"/>
                  </a:lnTo>
                  <a:lnTo>
                    <a:pt x="552" y="184"/>
                  </a:lnTo>
                  <a:lnTo>
                    <a:pt x="560" y="203"/>
                  </a:lnTo>
                  <a:lnTo>
                    <a:pt x="564" y="224"/>
                  </a:lnTo>
                  <a:lnTo>
                    <a:pt x="565" y="246"/>
                  </a:lnTo>
                  <a:lnTo>
                    <a:pt x="564" y="268"/>
                  </a:lnTo>
                  <a:lnTo>
                    <a:pt x="561" y="287"/>
                  </a:lnTo>
                  <a:lnTo>
                    <a:pt x="558" y="306"/>
                  </a:lnTo>
                  <a:lnTo>
                    <a:pt x="554" y="325"/>
                  </a:lnTo>
                  <a:lnTo>
                    <a:pt x="551" y="343"/>
                  </a:lnTo>
                  <a:lnTo>
                    <a:pt x="547" y="362"/>
                  </a:lnTo>
                  <a:lnTo>
                    <a:pt x="542" y="380"/>
                  </a:lnTo>
                  <a:lnTo>
                    <a:pt x="536" y="399"/>
                  </a:lnTo>
                  <a:lnTo>
                    <a:pt x="529" y="416"/>
                  </a:lnTo>
                  <a:lnTo>
                    <a:pt x="402" y="477"/>
                  </a:lnTo>
                  <a:lnTo>
                    <a:pt x="401" y="480"/>
                  </a:lnTo>
                  <a:lnTo>
                    <a:pt x="400" y="483"/>
                  </a:lnTo>
                  <a:lnTo>
                    <a:pt x="398" y="487"/>
                  </a:lnTo>
                  <a:lnTo>
                    <a:pt x="397" y="492"/>
                  </a:lnTo>
                  <a:lnTo>
                    <a:pt x="398" y="495"/>
                  </a:lnTo>
                  <a:lnTo>
                    <a:pt x="401" y="498"/>
                  </a:lnTo>
                  <a:lnTo>
                    <a:pt x="405" y="502"/>
                  </a:lnTo>
                  <a:lnTo>
                    <a:pt x="411" y="506"/>
                  </a:lnTo>
                  <a:lnTo>
                    <a:pt x="425" y="502"/>
                  </a:lnTo>
                  <a:lnTo>
                    <a:pt x="438" y="499"/>
                  </a:lnTo>
                  <a:lnTo>
                    <a:pt x="452" y="495"/>
                  </a:lnTo>
                  <a:lnTo>
                    <a:pt x="465" y="490"/>
                  </a:lnTo>
                  <a:lnTo>
                    <a:pt x="478" y="485"/>
                  </a:lnTo>
                  <a:lnTo>
                    <a:pt x="491" y="480"/>
                  </a:lnTo>
                  <a:lnTo>
                    <a:pt x="504" y="475"/>
                  </a:lnTo>
                  <a:lnTo>
                    <a:pt x="516" y="469"/>
                  </a:lnTo>
                  <a:lnTo>
                    <a:pt x="530" y="462"/>
                  </a:lnTo>
                  <a:lnTo>
                    <a:pt x="542" y="456"/>
                  </a:lnTo>
                  <a:lnTo>
                    <a:pt x="554" y="450"/>
                  </a:lnTo>
                  <a:lnTo>
                    <a:pt x="568" y="444"/>
                  </a:lnTo>
                  <a:lnTo>
                    <a:pt x="581" y="438"/>
                  </a:lnTo>
                  <a:lnTo>
                    <a:pt x="595" y="432"/>
                  </a:lnTo>
                  <a:lnTo>
                    <a:pt x="608" y="426"/>
                  </a:lnTo>
                  <a:lnTo>
                    <a:pt x="621" y="421"/>
                  </a:lnTo>
                  <a:lnTo>
                    <a:pt x="638" y="416"/>
                  </a:lnTo>
                  <a:lnTo>
                    <a:pt x="654" y="410"/>
                  </a:lnTo>
                  <a:lnTo>
                    <a:pt x="670" y="405"/>
                  </a:lnTo>
                  <a:lnTo>
                    <a:pt x="685" y="399"/>
                  </a:lnTo>
                  <a:lnTo>
                    <a:pt x="700" y="393"/>
                  </a:lnTo>
                  <a:lnTo>
                    <a:pt x="716" y="386"/>
                  </a:lnTo>
                  <a:lnTo>
                    <a:pt x="730" y="380"/>
                  </a:lnTo>
                  <a:lnTo>
                    <a:pt x="746" y="374"/>
                  </a:lnTo>
                  <a:lnTo>
                    <a:pt x="770" y="367"/>
                  </a:lnTo>
                  <a:lnTo>
                    <a:pt x="794" y="358"/>
                  </a:lnTo>
                  <a:lnTo>
                    <a:pt x="816" y="347"/>
                  </a:lnTo>
                  <a:lnTo>
                    <a:pt x="838" y="336"/>
                  </a:lnTo>
                  <a:lnTo>
                    <a:pt x="859" y="325"/>
                  </a:lnTo>
                  <a:lnTo>
                    <a:pt x="880" y="313"/>
                  </a:lnTo>
                  <a:lnTo>
                    <a:pt x="901" y="301"/>
                  </a:lnTo>
                  <a:lnTo>
                    <a:pt x="920" y="290"/>
                  </a:lnTo>
                  <a:lnTo>
                    <a:pt x="941" y="278"/>
                  </a:lnTo>
                  <a:lnTo>
                    <a:pt x="961" y="267"/>
                  </a:lnTo>
                  <a:lnTo>
                    <a:pt x="983" y="258"/>
                  </a:lnTo>
                  <a:lnTo>
                    <a:pt x="1005" y="249"/>
                  </a:lnTo>
                  <a:lnTo>
                    <a:pt x="1026" y="241"/>
                  </a:lnTo>
                  <a:lnTo>
                    <a:pt x="1049" y="235"/>
                  </a:lnTo>
                  <a:lnTo>
                    <a:pt x="1073" y="231"/>
                  </a:lnTo>
                  <a:lnTo>
                    <a:pt x="1098" y="229"/>
                  </a:lnTo>
                  <a:lnTo>
                    <a:pt x="1114" y="229"/>
                  </a:lnTo>
                  <a:lnTo>
                    <a:pt x="1131" y="230"/>
                  </a:lnTo>
                  <a:lnTo>
                    <a:pt x="1147" y="232"/>
                  </a:lnTo>
                  <a:lnTo>
                    <a:pt x="1163" y="235"/>
                  </a:lnTo>
                  <a:lnTo>
                    <a:pt x="1178" y="238"/>
                  </a:lnTo>
                  <a:lnTo>
                    <a:pt x="1195" y="242"/>
                  </a:lnTo>
                  <a:lnTo>
                    <a:pt x="1211" y="248"/>
                  </a:lnTo>
                  <a:lnTo>
                    <a:pt x="1228" y="253"/>
                  </a:lnTo>
                  <a:lnTo>
                    <a:pt x="1254" y="267"/>
                  </a:lnTo>
                  <a:lnTo>
                    <a:pt x="1281" y="281"/>
                  </a:lnTo>
                  <a:lnTo>
                    <a:pt x="1309" y="294"/>
                  </a:lnTo>
                  <a:lnTo>
                    <a:pt x="1336" y="306"/>
                  </a:lnTo>
                  <a:lnTo>
                    <a:pt x="1364" y="319"/>
                  </a:lnTo>
                  <a:lnTo>
                    <a:pt x="1393" y="330"/>
                  </a:lnTo>
                  <a:lnTo>
                    <a:pt x="1422" y="340"/>
                  </a:lnTo>
                  <a:lnTo>
                    <a:pt x="1452" y="350"/>
                  </a:lnTo>
                  <a:lnTo>
                    <a:pt x="1480" y="361"/>
                  </a:lnTo>
                  <a:lnTo>
                    <a:pt x="1510" y="370"/>
                  </a:lnTo>
                  <a:lnTo>
                    <a:pt x="1541" y="379"/>
                  </a:lnTo>
                  <a:lnTo>
                    <a:pt x="1571" y="387"/>
                  </a:lnTo>
                  <a:lnTo>
                    <a:pt x="1602" y="396"/>
                  </a:lnTo>
                  <a:lnTo>
                    <a:pt x="1631" y="403"/>
                  </a:lnTo>
                  <a:lnTo>
                    <a:pt x="1662" y="410"/>
                  </a:lnTo>
                  <a:lnTo>
                    <a:pt x="1694" y="416"/>
                  </a:lnTo>
                  <a:lnTo>
                    <a:pt x="1725" y="422"/>
                  </a:lnTo>
                  <a:lnTo>
                    <a:pt x="1756" y="429"/>
                  </a:lnTo>
                  <a:lnTo>
                    <a:pt x="1788" y="434"/>
                  </a:lnTo>
                  <a:lnTo>
                    <a:pt x="1818" y="439"/>
                  </a:lnTo>
                  <a:lnTo>
                    <a:pt x="1850" y="444"/>
                  </a:lnTo>
                  <a:lnTo>
                    <a:pt x="1881" y="448"/>
                  </a:lnTo>
                  <a:lnTo>
                    <a:pt x="1913" y="452"/>
                  </a:lnTo>
                  <a:lnTo>
                    <a:pt x="1945" y="455"/>
                  </a:lnTo>
                  <a:lnTo>
                    <a:pt x="1976" y="458"/>
                  </a:lnTo>
                  <a:lnTo>
                    <a:pt x="2007" y="461"/>
                  </a:lnTo>
                  <a:lnTo>
                    <a:pt x="2038" y="464"/>
                  </a:lnTo>
                  <a:lnTo>
                    <a:pt x="2070" y="467"/>
                  </a:lnTo>
                  <a:lnTo>
                    <a:pt x="2101" y="469"/>
                  </a:lnTo>
                  <a:lnTo>
                    <a:pt x="2132" y="471"/>
                  </a:lnTo>
                  <a:lnTo>
                    <a:pt x="2163" y="473"/>
                  </a:lnTo>
                  <a:lnTo>
                    <a:pt x="2193" y="474"/>
                  </a:lnTo>
                  <a:lnTo>
                    <a:pt x="2200" y="482"/>
                  </a:lnTo>
                  <a:lnTo>
                    <a:pt x="2201" y="491"/>
                  </a:lnTo>
                  <a:lnTo>
                    <a:pt x="2200" y="501"/>
                  </a:lnTo>
                  <a:lnTo>
                    <a:pt x="2197" y="513"/>
                  </a:lnTo>
                  <a:lnTo>
                    <a:pt x="2191" y="525"/>
                  </a:lnTo>
                  <a:lnTo>
                    <a:pt x="2186" y="536"/>
                  </a:lnTo>
                  <a:lnTo>
                    <a:pt x="2182" y="548"/>
                  </a:lnTo>
                  <a:lnTo>
                    <a:pt x="2180" y="558"/>
                  </a:lnTo>
                  <a:lnTo>
                    <a:pt x="2165" y="558"/>
                  </a:lnTo>
                  <a:lnTo>
                    <a:pt x="2148" y="558"/>
                  </a:lnTo>
                  <a:lnTo>
                    <a:pt x="2133" y="560"/>
                  </a:lnTo>
                  <a:lnTo>
                    <a:pt x="2117" y="562"/>
                  </a:lnTo>
                  <a:lnTo>
                    <a:pt x="2103" y="565"/>
                  </a:lnTo>
                  <a:lnTo>
                    <a:pt x="2088" y="569"/>
                  </a:lnTo>
                  <a:lnTo>
                    <a:pt x="2073" y="574"/>
                  </a:lnTo>
                  <a:lnTo>
                    <a:pt x="2058" y="580"/>
                  </a:lnTo>
                  <a:lnTo>
                    <a:pt x="2043" y="587"/>
                  </a:lnTo>
                  <a:lnTo>
                    <a:pt x="2030" y="593"/>
                  </a:lnTo>
                  <a:lnTo>
                    <a:pt x="2017" y="601"/>
                  </a:lnTo>
                  <a:lnTo>
                    <a:pt x="2003" y="608"/>
                  </a:lnTo>
                  <a:lnTo>
                    <a:pt x="1990" y="618"/>
                  </a:lnTo>
                  <a:lnTo>
                    <a:pt x="1978" y="626"/>
                  </a:lnTo>
                  <a:lnTo>
                    <a:pt x="1965" y="636"/>
                  </a:lnTo>
                  <a:lnTo>
                    <a:pt x="1954" y="645"/>
                  </a:lnTo>
                  <a:lnTo>
                    <a:pt x="1920" y="647"/>
                  </a:lnTo>
                  <a:lnTo>
                    <a:pt x="1886" y="649"/>
                  </a:lnTo>
                  <a:lnTo>
                    <a:pt x="1852" y="649"/>
                  </a:lnTo>
                  <a:lnTo>
                    <a:pt x="1818" y="649"/>
                  </a:lnTo>
                  <a:lnTo>
                    <a:pt x="1784" y="649"/>
                  </a:lnTo>
                  <a:lnTo>
                    <a:pt x="1751" y="648"/>
                  </a:lnTo>
                  <a:lnTo>
                    <a:pt x="1716" y="646"/>
                  </a:lnTo>
                  <a:lnTo>
                    <a:pt x="1682" y="645"/>
                  </a:lnTo>
                  <a:lnTo>
                    <a:pt x="1648" y="643"/>
                  </a:lnTo>
                  <a:lnTo>
                    <a:pt x="1614" y="641"/>
                  </a:lnTo>
                  <a:lnTo>
                    <a:pt x="1580" y="640"/>
                  </a:lnTo>
                  <a:lnTo>
                    <a:pt x="1545" y="638"/>
                  </a:lnTo>
                  <a:lnTo>
                    <a:pt x="1511" y="637"/>
                  </a:lnTo>
                  <a:lnTo>
                    <a:pt x="1476" y="637"/>
                  </a:lnTo>
                  <a:lnTo>
                    <a:pt x="1441" y="636"/>
                  </a:lnTo>
                  <a:lnTo>
                    <a:pt x="1406" y="637"/>
                  </a:lnTo>
                  <a:lnTo>
                    <a:pt x="1177" y="376"/>
                  </a:lnTo>
                  <a:lnTo>
                    <a:pt x="1175" y="376"/>
                  </a:lnTo>
                  <a:lnTo>
                    <a:pt x="1173" y="376"/>
                  </a:lnTo>
                  <a:lnTo>
                    <a:pt x="1171" y="376"/>
                  </a:lnTo>
                  <a:lnTo>
                    <a:pt x="1169" y="376"/>
                  </a:lnTo>
                  <a:lnTo>
                    <a:pt x="1167" y="377"/>
                  </a:lnTo>
                  <a:lnTo>
                    <a:pt x="1166" y="378"/>
                  </a:lnTo>
                  <a:lnTo>
                    <a:pt x="1164" y="380"/>
                  </a:lnTo>
                  <a:lnTo>
                    <a:pt x="1162" y="382"/>
                  </a:lnTo>
                  <a:lnTo>
                    <a:pt x="1161" y="385"/>
                  </a:lnTo>
                  <a:lnTo>
                    <a:pt x="1159" y="387"/>
                  </a:lnTo>
                  <a:lnTo>
                    <a:pt x="1156" y="390"/>
                  </a:lnTo>
                  <a:lnTo>
                    <a:pt x="1154" y="395"/>
                  </a:lnTo>
                  <a:lnTo>
                    <a:pt x="1177" y="426"/>
                  </a:lnTo>
                  <a:lnTo>
                    <a:pt x="1202" y="458"/>
                  </a:lnTo>
                  <a:lnTo>
                    <a:pt x="1229" y="489"/>
                  </a:lnTo>
                  <a:lnTo>
                    <a:pt x="1255" y="521"/>
                  </a:lnTo>
                  <a:lnTo>
                    <a:pt x="1282" y="552"/>
                  </a:lnTo>
                  <a:lnTo>
                    <a:pt x="1309" y="584"/>
                  </a:lnTo>
                  <a:lnTo>
                    <a:pt x="1334" y="616"/>
                  </a:lnTo>
                  <a:lnTo>
                    <a:pt x="1359" y="648"/>
                  </a:lnTo>
                  <a:lnTo>
                    <a:pt x="1382" y="682"/>
                  </a:lnTo>
                  <a:lnTo>
                    <a:pt x="1402" y="717"/>
                  </a:lnTo>
                  <a:lnTo>
                    <a:pt x="1421" y="752"/>
                  </a:lnTo>
                  <a:lnTo>
                    <a:pt x="1436" y="790"/>
                  </a:lnTo>
                  <a:lnTo>
                    <a:pt x="1447" y="828"/>
                  </a:lnTo>
                  <a:lnTo>
                    <a:pt x="1456" y="869"/>
                  </a:lnTo>
                  <a:lnTo>
                    <a:pt x="1460" y="911"/>
                  </a:lnTo>
                  <a:lnTo>
                    <a:pt x="1459" y="956"/>
                  </a:lnTo>
                  <a:lnTo>
                    <a:pt x="1454" y="971"/>
                  </a:lnTo>
                  <a:lnTo>
                    <a:pt x="1447" y="984"/>
                  </a:lnTo>
                  <a:lnTo>
                    <a:pt x="1441" y="998"/>
                  </a:lnTo>
                  <a:lnTo>
                    <a:pt x="1434" y="1009"/>
                  </a:lnTo>
                  <a:lnTo>
                    <a:pt x="1426" y="1020"/>
                  </a:lnTo>
                  <a:lnTo>
                    <a:pt x="1417" y="1031"/>
                  </a:lnTo>
                  <a:lnTo>
                    <a:pt x="1407" y="1040"/>
                  </a:lnTo>
                  <a:lnTo>
                    <a:pt x="1396" y="1048"/>
                  </a:lnTo>
                  <a:lnTo>
                    <a:pt x="1391" y="1048"/>
                  </a:lnTo>
                  <a:lnTo>
                    <a:pt x="1386" y="1048"/>
                  </a:lnTo>
                  <a:lnTo>
                    <a:pt x="1383" y="1048"/>
                  </a:lnTo>
                  <a:lnTo>
                    <a:pt x="1380" y="1048"/>
                  </a:lnTo>
                  <a:lnTo>
                    <a:pt x="1374" y="1024"/>
                  </a:lnTo>
                  <a:lnTo>
                    <a:pt x="1369" y="999"/>
                  </a:lnTo>
                  <a:lnTo>
                    <a:pt x="1363" y="974"/>
                  </a:lnTo>
                  <a:lnTo>
                    <a:pt x="1356" y="950"/>
                  </a:lnTo>
                  <a:lnTo>
                    <a:pt x="1348" y="926"/>
                  </a:lnTo>
                  <a:lnTo>
                    <a:pt x="1337" y="902"/>
                  </a:lnTo>
                  <a:lnTo>
                    <a:pt x="1327" y="881"/>
                  </a:lnTo>
                  <a:lnTo>
                    <a:pt x="1314" y="861"/>
                  </a:lnTo>
                  <a:lnTo>
                    <a:pt x="1304" y="842"/>
                  </a:lnTo>
                  <a:lnTo>
                    <a:pt x="1294" y="822"/>
                  </a:lnTo>
                  <a:lnTo>
                    <a:pt x="1284" y="804"/>
                  </a:lnTo>
                  <a:lnTo>
                    <a:pt x="1274" y="785"/>
                  </a:lnTo>
                  <a:lnTo>
                    <a:pt x="1263" y="768"/>
                  </a:lnTo>
                  <a:lnTo>
                    <a:pt x="1252" y="750"/>
                  </a:lnTo>
                  <a:lnTo>
                    <a:pt x="1242" y="733"/>
                  </a:lnTo>
                  <a:lnTo>
                    <a:pt x="1232" y="715"/>
                  </a:lnTo>
                  <a:lnTo>
                    <a:pt x="1220" y="698"/>
                  </a:lnTo>
                  <a:lnTo>
                    <a:pt x="1209" y="681"/>
                  </a:lnTo>
                  <a:lnTo>
                    <a:pt x="1198" y="664"/>
                  </a:lnTo>
                  <a:lnTo>
                    <a:pt x="1186" y="647"/>
                  </a:lnTo>
                  <a:lnTo>
                    <a:pt x="1175" y="631"/>
                  </a:lnTo>
                  <a:lnTo>
                    <a:pt x="1164" y="613"/>
                  </a:lnTo>
                  <a:lnTo>
                    <a:pt x="1153" y="597"/>
                  </a:lnTo>
                  <a:lnTo>
                    <a:pt x="1140" y="580"/>
                  </a:lnTo>
                  <a:lnTo>
                    <a:pt x="1135" y="576"/>
                  </a:lnTo>
                  <a:lnTo>
                    <a:pt x="1131" y="573"/>
                  </a:lnTo>
                  <a:lnTo>
                    <a:pt x="1128" y="570"/>
                  </a:lnTo>
                  <a:lnTo>
                    <a:pt x="1125" y="568"/>
                  </a:lnTo>
                  <a:lnTo>
                    <a:pt x="1108" y="574"/>
                  </a:lnTo>
                  <a:lnTo>
                    <a:pt x="1121" y="608"/>
                  </a:lnTo>
                  <a:lnTo>
                    <a:pt x="1135" y="641"/>
                  </a:lnTo>
                  <a:lnTo>
                    <a:pt x="1153" y="674"/>
                  </a:lnTo>
                  <a:lnTo>
                    <a:pt x="1172" y="706"/>
                  </a:lnTo>
                  <a:lnTo>
                    <a:pt x="1193" y="739"/>
                  </a:lnTo>
                  <a:lnTo>
                    <a:pt x="1214" y="771"/>
                  </a:lnTo>
                  <a:lnTo>
                    <a:pt x="1236" y="804"/>
                  </a:lnTo>
                  <a:lnTo>
                    <a:pt x="1256" y="838"/>
                  </a:lnTo>
                  <a:lnTo>
                    <a:pt x="1276" y="871"/>
                  </a:lnTo>
                  <a:lnTo>
                    <a:pt x="1293" y="906"/>
                  </a:lnTo>
                  <a:lnTo>
                    <a:pt x="1308" y="942"/>
                  </a:lnTo>
                  <a:lnTo>
                    <a:pt x="1319" y="979"/>
                  </a:lnTo>
                  <a:lnTo>
                    <a:pt x="1326" y="1017"/>
                  </a:lnTo>
                  <a:lnTo>
                    <a:pt x="1329" y="1057"/>
                  </a:lnTo>
                  <a:lnTo>
                    <a:pt x="1327" y="1100"/>
                  </a:lnTo>
                  <a:lnTo>
                    <a:pt x="1319" y="1143"/>
                  </a:lnTo>
                  <a:lnTo>
                    <a:pt x="1310" y="1152"/>
                  </a:lnTo>
                  <a:lnTo>
                    <a:pt x="1298" y="1161"/>
                  </a:lnTo>
                  <a:lnTo>
                    <a:pt x="1287" y="1169"/>
                  </a:lnTo>
                  <a:lnTo>
                    <a:pt x="1275" y="1177"/>
                  </a:lnTo>
                  <a:lnTo>
                    <a:pt x="1262" y="1184"/>
                  </a:lnTo>
                  <a:lnTo>
                    <a:pt x="1249" y="1191"/>
                  </a:lnTo>
                  <a:lnTo>
                    <a:pt x="1235" y="1196"/>
                  </a:lnTo>
                  <a:lnTo>
                    <a:pt x="1220" y="1202"/>
                  </a:lnTo>
                  <a:lnTo>
                    <a:pt x="1206" y="1207"/>
                  </a:lnTo>
                  <a:lnTo>
                    <a:pt x="1192" y="1212"/>
                  </a:lnTo>
                  <a:lnTo>
                    <a:pt x="1177" y="1216"/>
                  </a:lnTo>
                  <a:lnTo>
                    <a:pt x="1163" y="1220"/>
                  </a:lnTo>
                  <a:lnTo>
                    <a:pt x="1148" y="1224"/>
                  </a:lnTo>
                  <a:lnTo>
                    <a:pt x="1134" y="1227"/>
                  </a:lnTo>
                  <a:lnTo>
                    <a:pt x="1120" y="1229"/>
                  </a:lnTo>
                  <a:lnTo>
                    <a:pt x="1106" y="1232"/>
                  </a:lnTo>
                  <a:lnTo>
                    <a:pt x="1093" y="1234"/>
                  </a:lnTo>
                  <a:lnTo>
                    <a:pt x="1080" y="1236"/>
                  </a:lnTo>
                  <a:lnTo>
                    <a:pt x="1065" y="1238"/>
                  </a:lnTo>
                  <a:lnTo>
                    <a:pt x="1052" y="1240"/>
                  </a:lnTo>
                  <a:lnTo>
                    <a:pt x="1037" y="1240"/>
                  </a:lnTo>
                  <a:lnTo>
                    <a:pt x="1024" y="1241"/>
                  </a:lnTo>
                  <a:lnTo>
                    <a:pt x="1011" y="1241"/>
                  </a:lnTo>
                  <a:lnTo>
                    <a:pt x="997" y="1240"/>
                  </a:lnTo>
                  <a:lnTo>
                    <a:pt x="984" y="1238"/>
                  </a:lnTo>
                  <a:lnTo>
                    <a:pt x="972" y="1236"/>
                  </a:lnTo>
                  <a:lnTo>
                    <a:pt x="959" y="1233"/>
                  </a:lnTo>
                  <a:lnTo>
                    <a:pt x="947" y="1229"/>
                  </a:lnTo>
                  <a:lnTo>
                    <a:pt x="936" y="1224"/>
                  </a:lnTo>
                  <a:lnTo>
                    <a:pt x="925" y="1218"/>
                  </a:lnTo>
                  <a:lnTo>
                    <a:pt x="915" y="1210"/>
                  </a:lnTo>
                  <a:lnTo>
                    <a:pt x="906" y="1201"/>
                  </a:lnTo>
                  <a:lnTo>
                    <a:pt x="899" y="1192"/>
                  </a:lnTo>
                  <a:lnTo>
                    <a:pt x="893" y="1183"/>
                  </a:lnTo>
                  <a:lnTo>
                    <a:pt x="887" y="1174"/>
                  </a:lnTo>
                  <a:lnTo>
                    <a:pt x="882" y="1165"/>
                  </a:lnTo>
                  <a:lnTo>
                    <a:pt x="877" y="1157"/>
                  </a:lnTo>
                  <a:lnTo>
                    <a:pt x="872" y="1148"/>
                  </a:lnTo>
                  <a:lnTo>
                    <a:pt x="868" y="1139"/>
                  </a:lnTo>
                  <a:lnTo>
                    <a:pt x="864" y="1129"/>
                  </a:lnTo>
                  <a:lnTo>
                    <a:pt x="878" y="1119"/>
                  </a:lnTo>
                  <a:lnTo>
                    <a:pt x="893" y="1111"/>
                  </a:lnTo>
                  <a:lnTo>
                    <a:pt x="907" y="1106"/>
                  </a:lnTo>
                  <a:lnTo>
                    <a:pt x="922" y="1103"/>
                  </a:lnTo>
                  <a:lnTo>
                    <a:pt x="938" y="1101"/>
                  </a:lnTo>
                  <a:lnTo>
                    <a:pt x="954" y="1100"/>
                  </a:lnTo>
                  <a:lnTo>
                    <a:pt x="970" y="1101"/>
                  </a:lnTo>
                  <a:lnTo>
                    <a:pt x="986" y="1102"/>
                  </a:lnTo>
                  <a:lnTo>
                    <a:pt x="1001" y="1104"/>
                  </a:lnTo>
                  <a:lnTo>
                    <a:pt x="1018" y="1106"/>
                  </a:lnTo>
                  <a:lnTo>
                    <a:pt x="1033" y="1108"/>
                  </a:lnTo>
                  <a:lnTo>
                    <a:pt x="1050" y="1109"/>
                  </a:lnTo>
                  <a:lnTo>
                    <a:pt x="1065" y="1110"/>
                  </a:lnTo>
                  <a:lnTo>
                    <a:pt x="1081" y="1109"/>
                  </a:lnTo>
                  <a:lnTo>
                    <a:pt x="1096" y="1107"/>
                  </a:lnTo>
                  <a:lnTo>
                    <a:pt x="1111" y="1104"/>
                  </a:lnTo>
                  <a:lnTo>
                    <a:pt x="1106" y="1069"/>
                  </a:lnTo>
                  <a:lnTo>
                    <a:pt x="1032" y="1056"/>
                  </a:lnTo>
                  <a:lnTo>
                    <a:pt x="1085" y="1008"/>
                  </a:lnTo>
                  <a:lnTo>
                    <a:pt x="1085" y="1005"/>
                  </a:lnTo>
                  <a:lnTo>
                    <a:pt x="1085" y="1003"/>
                  </a:lnTo>
                  <a:lnTo>
                    <a:pt x="1085" y="1001"/>
                  </a:lnTo>
                  <a:lnTo>
                    <a:pt x="1085" y="998"/>
                  </a:lnTo>
                  <a:lnTo>
                    <a:pt x="1084" y="993"/>
                  </a:lnTo>
                  <a:lnTo>
                    <a:pt x="1080" y="988"/>
                  </a:lnTo>
                  <a:lnTo>
                    <a:pt x="1073" y="983"/>
                  </a:lnTo>
                  <a:lnTo>
                    <a:pt x="1064" y="979"/>
                  </a:lnTo>
                  <a:lnTo>
                    <a:pt x="1045" y="993"/>
                  </a:lnTo>
                  <a:lnTo>
                    <a:pt x="1024" y="1005"/>
                  </a:lnTo>
                  <a:lnTo>
                    <a:pt x="1004" y="1018"/>
                  </a:lnTo>
                  <a:lnTo>
                    <a:pt x="981" y="1030"/>
                  </a:lnTo>
                  <a:lnTo>
                    <a:pt x="958" y="1041"/>
                  </a:lnTo>
                  <a:lnTo>
                    <a:pt x="935" y="1051"/>
                  </a:lnTo>
                  <a:lnTo>
                    <a:pt x="910" y="1062"/>
                  </a:lnTo>
                  <a:lnTo>
                    <a:pt x="885" y="1070"/>
                  </a:lnTo>
                  <a:lnTo>
                    <a:pt x="860" y="1077"/>
                  </a:lnTo>
                  <a:lnTo>
                    <a:pt x="834" y="1083"/>
                  </a:lnTo>
                  <a:lnTo>
                    <a:pt x="808" y="1087"/>
                  </a:lnTo>
                  <a:lnTo>
                    <a:pt x="782" y="1090"/>
                  </a:lnTo>
                  <a:lnTo>
                    <a:pt x="755" y="1092"/>
                  </a:lnTo>
                  <a:lnTo>
                    <a:pt x="728" y="1091"/>
                  </a:lnTo>
                  <a:lnTo>
                    <a:pt x="700" y="1089"/>
                  </a:lnTo>
                  <a:lnTo>
                    <a:pt x="674" y="1085"/>
                  </a:lnTo>
                  <a:lnTo>
                    <a:pt x="656" y="1080"/>
                  </a:lnTo>
                  <a:lnTo>
                    <a:pt x="639" y="1074"/>
                  </a:lnTo>
                  <a:lnTo>
                    <a:pt x="622" y="1068"/>
                  </a:lnTo>
                  <a:lnTo>
                    <a:pt x="607" y="1060"/>
                  </a:lnTo>
                  <a:lnTo>
                    <a:pt x="591" y="1053"/>
                  </a:lnTo>
                  <a:lnTo>
                    <a:pt x="576" y="1046"/>
                  </a:lnTo>
                  <a:lnTo>
                    <a:pt x="562" y="1040"/>
                  </a:lnTo>
                  <a:lnTo>
                    <a:pt x="547" y="1033"/>
                  </a:lnTo>
                  <a:lnTo>
                    <a:pt x="545" y="1033"/>
                  </a:lnTo>
                  <a:lnTo>
                    <a:pt x="544" y="1033"/>
                  </a:lnTo>
                  <a:lnTo>
                    <a:pt x="542" y="1034"/>
                  </a:lnTo>
                  <a:lnTo>
                    <a:pt x="540" y="1035"/>
                  </a:lnTo>
                  <a:lnTo>
                    <a:pt x="532" y="1065"/>
                  </a:lnTo>
                  <a:lnTo>
                    <a:pt x="521" y="1093"/>
                  </a:lnTo>
                  <a:lnTo>
                    <a:pt x="506" y="1121"/>
                  </a:lnTo>
                  <a:lnTo>
                    <a:pt x="490" y="1147"/>
                  </a:lnTo>
                  <a:lnTo>
                    <a:pt x="469" y="1171"/>
                  </a:lnTo>
                  <a:lnTo>
                    <a:pt x="447" y="1194"/>
                  </a:lnTo>
                  <a:lnTo>
                    <a:pt x="422" y="1214"/>
                  </a:lnTo>
                  <a:lnTo>
                    <a:pt x="395" y="1230"/>
                  </a:lnTo>
                  <a:lnTo>
                    <a:pt x="392" y="1249"/>
                  </a:lnTo>
                  <a:lnTo>
                    <a:pt x="394" y="1268"/>
                  </a:lnTo>
                  <a:lnTo>
                    <a:pt x="399" y="1288"/>
                  </a:lnTo>
                  <a:lnTo>
                    <a:pt x="408" y="1307"/>
                  </a:lnTo>
                  <a:lnTo>
                    <a:pt x="416" y="1327"/>
                  </a:lnTo>
                  <a:lnTo>
                    <a:pt x="425" y="1346"/>
                  </a:lnTo>
                  <a:lnTo>
                    <a:pt x="432" y="1367"/>
                  </a:lnTo>
                  <a:lnTo>
                    <a:pt x="437" y="1387"/>
                  </a:lnTo>
                  <a:lnTo>
                    <a:pt x="464" y="1458"/>
                  </a:lnTo>
                  <a:lnTo>
                    <a:pt x="491" y="1530"/>
                  </a:lnTo>
                  <a:lnTo>
                    <a:pt x="516" y="1602"/>
                  </a:lnTo>
                  <a:lnTo>
                    <a:pt x="540" y="1675"/>
                  </a:lnTo>
                  <a:lnTo>
                    <a:pt x="563" y="1748"/>
                  </a:lnTo>
                  <a:lnTo>
                    <a:pt x="584" y="1821"/>
                  </a:lnTo>
                  <a:lnTo>
                    <a:pt x="605" y="1895"/>
                  </a:lnTo>
                  <a:lnTo>
                    <a:pt x="623" y="1969"/>
                  </a:lnTo>
                  <a:lnTo>
                    <a:pt x="641" y="2043"/>
                  </a:lnTo>
                  <a:lnTo>
                    <a:pt x="656" y="2118"/>
                  </a:lnTo>
                  <a:lnTo>
                    <a:pt x="670" y="2192"/>
                  </a:lnTo>
                  <a:lnTo>
                    <a:pt x="681" y="2266"/>
                  </a:lnTo>
                  <a:lnTo>
                    <a:pt x="690" y="2340"/>
                  </a:lnTo>
                  <a:lnTo>
                    <a:pt x="697" y="2415"/>
                  </a:lnTo>
                  <a:lnTo>
                    <a:pt x="702" y="2488"/>
                  </a:lnTo>
                  <a:lnTo>
                    <a:pt x="706" y="2562"/>
                  </a:lnTo>
                  <a:lnTo>
                    <a:pt x="709" y="2568"/>
                  </a:lnTo>
                  <a:lnTo>
                    <a:pt x="713" y="2573"/>
                  </a:lnTo>
                  <a:lnTo>
                    <a:pt x="718" y="2577"/>
                  </a:lnTo>
                  <a:lnTo>
                    <a:pt x="724" y="2580"/>
                  </a:lnTo>
                  <a:lnTo>
                    <a:pt x="746" y="2568"/>
                  </a:lnTo>
                  <a:lnTo>
                    <a:pt x="727" y="2307"/>
                  </a:lnTo>
                  <a:lnTo>
                    <a:pt x="744" y="2321"/>
                  </a:lnTo>
                  <a:lnTo>
                    <a:pt x="757" y="2339"/>
                  </a:lnTo>
                  <a:lnTo>
                    <a:pt x="767" y="2358"/>
                  </a:lnTo>
                  <a:lnTo>
                    <a:pt x="775" y="2380"/>
                  </a:lnTo>
                  <a:lnTo>
                    <a:pt x="784" y="2403"/>
                  </a:lnTo>
                  <a:lnTo>
                    <a:pt x="792" y="2425"/>
                  </a:lnTo>
                  <a:lnTo>
                    <a:pt x="801" y="2447"/>
                  </a:lnTo>
                  <a:lnTo>
                    <a:pt x="811" y="2467"/>
                  </a:lnTo>
                  <a:lnTo>
                    <a:pt x="814" y="2489"/>
                  </a:lnTo>
                  <a:lnTo>
                    <a:pt x="818" y="2512"/>
                  </a:lnTo>
                  <a:lnTo>
                    <a:pt x="825" y="2530"/>
                  </a:lnTo>
                  <a:lnTo>
                    <a:pt x="840" y="2541"/>
                  </a:lnTo>
                  <a:lnTo>
                    <a:pt x="856" y="2538"/>
                  </a:lnTo>
                  <a:lnTo>
                    <a:pt x="859" y="2514"/>
                  </a:lnTo>
                  <a:lnTo>
                    <a:pt x="857" y="2488"/>
                  </a:lnTo>
                  <a:lnTo>
                    <a:pt x="850" y="2462"/>
                  </a:lnTo>
                  <a:lnTo>
                    <a:pt x="840" y="2435"/>
                  </a:lnTo>
                  <a:lnTo>
                    <a:pt x="830" y="2409"/>
                  </a:lnTo>
                  <a:lnTo>
                    <a:pt x="820" y="2383"/>
                  </a:lnTo>
                  <a:lnTo>
                    <a:pt x="811" y="2356"/>
                  </a:lnTo>
                  <a:lnTo>
                    <a:pt x="806" y="2331"/>
                  </a:lnTo>
                  <a:lnTo>
                    <a:pt x="828" y="2317"/>
                  </a:lnTo>
                  <a:lnTo>
                    <a:pt x="849" y="2305"/>
                  </a:lnTo>
                  <a:lnTo>
                    <a:pt x="871" y="2292"/>
                  </a:lnTo>
                  <a:lnTo>
                    <a:pt x="893" y="2279"/>
                  </a:lnTo>
                  <a:lnTo>
                    <a:pt x="915" y="2267"/>
                  </a:lnTo>
                  <a:lnTo>
                    <a:pt x="937" y="2255"/>
                  </a:lnTo>
                  <a:lnTo>
                    <a:pt x="959" y="2243"/>
                  </a:lnTo>
                  <a:lnTo>
                    <a:pt x="982" y="2231"/>
                  </a:lnTo>
                  <a:lnTo>
                    <a:pt x="1005" y="2219"/>
                  </a:lnTo>
                  <a:lnTo>
                    <a:pt x="1027" y="2207"/>
                  </a:lnTo>
                  <a:lnTo>
                    <a:pt x="1050" y="2195"/>
                  </a:lnTo>
                  <a:lnTo>
                    <a:pt x="1071" y="2183"/>
                  </a:lnTo>
                  <a:lnTo>
                    <a:pt x="1094" y="2170"/>
                  </a:lnTo>
                  <a:lnTo>
                    <a:pt x="1117" y="2158"/>
                  </a:lnTo>
                  <a:lnTo>
                    <a:pt x="1139" y="2146"/>
                  </a:lnTo>
                  <a:lnTo>
                    <a:pt x="1162" y="2133"/>
                  </a:lnTo>
                  <a:lnTo>
                    <a:pt x="1179" y="2123"/>
                  </a:lnTo>
                  <a:lnTo>
                    <a:pt x="1198" y="2114"/>
                  </a:lnTo>
                  <a:lnTo>
                    <a:pt x="1215" y="2104"/>
                  </a:lnTo>
                  <a:lnTo>
                    <a:pt x="1233" y="2094"/>
                  </a:lnTo>
                  <a:lnTo>
                    <a:pt x="1251" y="2085"/>
                  </a:lnTo>
                  <a:lnTo>
                    <a:pt x="1269" y="2076"/>
                  </a:lnTo>
                  <a:lnTo>
                    <a:pt x="1287" y="2067"/>
                  </a:lnTo>
                  <a:lnTo>
                    <a:pt x="1306" y="2056"/>
                  </a:lnTo>
                  <a:lnTo>
                    <a:pt x="1323" y="2048"/>
                  </a:lnTo>
                  <a:lnTo>
                    <a:pt x="1342" y="2039"/>
                  </a:lnTo>
                  <a:lnTo>
                    <a:pt x="1359" y="2030"/>
                  </a:lnTo>
                  <a:lnTo>
                    <a:pt x="1378" y="2020"/>
                  </a:lnTo>
                  <a:lnTo>
                    <a:pt x="1395" y="2011"/>
                  </a:lnTo>
                  <a:lnTo>
                    <a:pt x="1412" y="2002"/>
                  </a:lnTo>
                  <a:lnTo>
                    <a:pt x="1431" y="1993"/>
                  </a:lnTo>
                  <a:lnTo>
                    <a:pt x="1448" y="1983"/>
                  </a:lnTo>
                  <a:lnTo>
                    <a:pt x="1466" y="1973"/>
                  </a:lnTo>
                  <a:lnTo>
                    <a:pt x="1484" y="1963"/>
                  </a:lnTo>
                  <a:lnTo>
                    <a:pt x="1503" y="1954"/>
                  </a:lnTo>
                  <a:lnTo>
                    <a:pt x="1521" y="1943"/>
                  </a:lnTo>
                  <a:lnTo>
                    <a:pt x="1540" y="1934"/>
                  </a:lnTo>
                  <a:lnTo>
                    <a:pt x="1558" y="1925"/>
                  </a:lnTo>
                  <a:lnTo>
                    <a:pt x="1577" y="1914"/>
                  </a:lnTo>
                  <a:lnTo>
                    <a:pt x="1596" y="1905"/>
                  </a:lnTo>
                  <a:lnTo>
                    <a:pt x="1615" y="1896"/>
                  </a:lnTo>
                  <a:lnTo>
                    <a:pt x="1633" y="1887"/>
                  </a:lnTo>
                  <a:lnTo>
                    <a:pt x="1652" y="1877"/>
                  </a:lnTo>
                  <a:lnTo>
                    <a:pt x="1670" y="1868"/>
                  </a:lnTo>
                  <a:lnTo>
                    <a:pt x="1689" y="1859"/>
                  </a:lnTo>
                  <a:lnTo>
                    <a:pt x="1707" y="1850"/>
                  </a:lnTo>
                  <a:lnTo>
                    <a:pt x="1726" y="1839"/>
                  </a:lnTo>
                  <a:lnTo>
                    <a:pt x="1743" y="1830"/>
                  </a:lnTo>
                  <a:lnTo>
                    <a:pt x="1757" y="1826"/>
                  </a:lnTo>
                  <a:lnTo>
                    <a:pt x="1770" y="1822"/>
                  </a:lnTo>
                  <a:lnTo>
                    <a:pt x="1782" y="1818"/>
                  </a:lnTo>
                  <a:lnTo>
                    <a:pt x="1794" y="1813"/>
                  </a:lnTo>
                  <a:lnTo>
                    <a:pt x="1805" y="1808"/>
                  </a:lnTo>
                  <a:lnTo>
                    <a:pt x="1816" y="1803"/>
                  </a:lnTo>
                  <a:lnTo>
                    <a:pt x="1827" y="1798"/>
                  </a:lnTo>
                  <a:lnTo>
                    <a:pt x="1838" y="1793"/>
                  </a:lnTo>
                  <a:lnTo>
                    <a:pt x="1856" y="1805"/>
                  </a:lnTo>
                  <a:lnTo>
                    <a:pt x="1875" y="1817"/>
                  </a:lnTo>
                  <a:lnTo>
                    <a:pt x="1894" y="1828"/>
                  </a:lnTo>
                  <a:lnTo>
                    <a:pt x="1914" y="1839"/>
                  </a:lnTo>
                  <a:lnTo>
                    <a:pt x="1933" y="1851"/>
                  </a:lnTo>
                  <a:lnTo>
                    <a:pt x="1954" y="1861"/>
                  </a:lnTo>
                  <a:lnTo>
                    <a:pt x="1975" y="1871"/>
                  </a:lnTo>
                  <a:lnTo>
                    <a:pt x="1996" y="1882"/>
                  </a:lnTo>
                  <a:lnTo>
                    <a:pt x="2018" y="1892"/>
                  </a:lnTo>
                  <a:lnTo>
                    <a:pt x="2039" y="1901"/>
                  </a:lnTo>
                  <a:lnTo>
                    <a:pt x="2061" y="1910"/>
                  </a:lnTo>
                  <a:lnTo>
                    <a:pt x="2083" y="1920"/>
                  </a:lnTo>
                  <a:lnTo>
                    <a:pt x="2106" y="1928"/>
                  </a:lnTo>
                  <a:lnTo>
                    <a:pt x="2129" y="1936"/>
                  </a:lnTo>
                  <a:lnTo>
                    <a:pt x="2152" y="1944"/>
                  </a:lnTo>
                  <a:lnTo>
                    <a:pt x="2175" y="1951"/>
                  </a:lnTo>
                  <a:lnTo>
                    <a:pt x="2199" y="1958"/>
                  </a:lnTo>
                  <a:lnTo>
                    <a:pt x="2222" y="1965"/>
                  </a:lnTo>
                  <a:lnTo>
                    <a:pt x="2246" y="1970"/>
                  </a:lnTo>
                  <a:lnTo>
                    <a:pt x="2269" y="1975"/>
                  </a:lnTo>
                  <a:lnTo>
                    <a:pt x="2293" y="1980"/>
                  </a:lnTo>
                  <a:lnTo>
                    <a:pt x="2317" y="1984"/>
                  </a:lnTo>
                  <a:lnTo>
                    <a:pt x="2340" y="1987"/>
                  </a:lnTo>
                  <a:lnTo>
                    <a:pt x="2365" y="1991"/>
                  </a:lnTo>
                  <a:lnTo>
                    <a:pt x="2389" y="1994"/>
                  </a:lnTo>
                  <a:lnTo>
                    <a:pt x="2412" y="1995"/>
                  </a:lnTo>
                  <a:lnTo>
                    <a:pt x="2436" y="1996"/>
                  </a:lnTo>
                  <a:lnTo>
                    <a:pt x="2461" y="1997"/>
                  </a:lnTo>
                  <a:lnTo>
                    <a:pt x="2484" y="1996"/>
                  </a:lnTo>
                  <a:lnTo>
                    <a:pt x="2508" y="1995"/>
                  </a:lnTo>
                  <a:lnTo>
                    <a:pt x="2530" y="1994"/>
                  </a:lnTo>
                  <a:lnTo>
                    <a:pt x="2554" y="1991"/>
                  </a:lnTo>
                  <a:lnTo>
                    <a:pt x="2592" y="1993"/>
                  </a:lnTo>
                  <a:lnTo>
                    <a:pt x="2629" y="1995"/>
                  </a:lnTo>
                  <a:lnTo>
                    <a:pt x="2666" y="1996"/>
                  </a:lnTo>
                  <a:lnTo>
                    <a:pt x="2704" y="1997"/>
                  </a:lnTo>
                  <a:lnTo>
                    <a:pt x="2741" y="1997"/>
                  </a:lnTo>
                  <a:lnTo>
                    <a:pt x="2778" y="1998"/>
                  </a:lnTo>
                  <a:lnTo>
                    <a:pt x="2815" y="1997"/>
                  </a:lnTo>
                  <a:lnTo>
                    <a:pt x="2853" y="1997"/>
                  </a:lnTo>
                  <a:lnTo>
                    <a:pt x="2890" y="1996"/>
                  </a:lnTo>
                  <a:lnTo>
                    <a:pt x="2927" y="1994"/>
                  </a:lnTo>
                  <a:lnTo>
                    <a:pt x="2964" y="1992"/>
                  </a:lnTo>
                  <a:lnTo>
                    <a:pt x="3001" y="1988"/>
                  </a:lnTo>
                  <a:lnTo>
                    <a:pt x="3038" y="1984"/>
                  </a:lnTo>
                  <a:lnTo>
                    <a:pt x="3075" y="1980"/>
                  </a:lnTo>
                  <a:lnTo>
                    <a:pt x="3112" y="1975"/>
                  </a:lnTo>
                  <a:lnTo>
                    <a:pt x="3149" y="1970"/>
                  </a:lnTo>
                  <a:lnTo>
                    <a:pt x="3163" y="1964"/>
                  </a:lnTo>
                  <a:lnTo>
                    <a:pt x="3177" y="1960"/>
                  </a:lnTo>
                  <a:lnTo>
                    <a:pt x="3191" y="1956"/>
                  </a:lnTo>
                  <a:lnTo>
                    <a:pt x="3207" y="1951"/>
                  </a:lnTo>
                  <a:lnTo>
                    <a:pt x="3221" y="1947"/>
                  </a:lnTo>
                  <a:lnTo>
                    <a:pt x="3235" y="1943"/>
                  </a:lnTo>
                  <a:lnTo>
                    <a:pt x="3249" y="1938"/>
                  </a:lnTo>
                  <a:lnTo>
                    <a:pt x="3263" y="1933"/>
                  </a:lnTo>
                  <a:lnTo>
                    <a:pt x="3289" y="1922"/>
                  </a:lnTo>
                  <a:lnTo>
                    <a:pt x="3315" y="1911"/>
                  </a:lnTo>
                  <a:lnTo>
                    <a:pt x="3339" y="1900"/>
                  </a:lnTo>
                  <a:lnTo>
                    <a:pt x="3365" y="1888"/>
                  </a:lnTo>
                  <a:lnTo>
                    <a:pt x="3388" y="1876"/>
                  </a:lnTo>
                  <a:lnTo>
                    <a:pt x="3413" y="1864"/>
                  </a:lnTo>
                  <a:lnTo>
                    <a:pt x="3437" y="1852"/>
                  </a:lnTo>
                  <a:lnTo>
                    <a:pt x="3460" y="1838"/>
                  </a:lnTo>
                  <a:lnTo>
                    <a:pt x="3483" y="1825"/>
                  </a:lnTo>
                  <a:lnTo>
                    <a:pt x="3506" y="1812"/>
                  </a:lnTo>
                  <a:lnTo>
                    <a:pt x="3528" y="1797"/>
                  </a:lnTo>
                  <a:lnTo>
                    <a:pt x="3550" y="1783"/>
                  </a:lnTo>
                  <a:lnTo>
                    <a:pt x="3571" y="1768"/>
                  </a:lnTo>
                  <a:lnTo>
                    <a:pt x="3593" y="1752"/>
                  </a:lnTo>
                  <a:lnTo>
                    <a:pt x="3614" y="1736"/>
                  </a:lnTo>
                  <a:lnTo>
                    <a:pt x="3634" y="1719"/>
                  </a:lnTo>
                  <a:lnTo>
                    <a:pt x="3663" y="1737"/>
                  </a:lnTo>
                  <a:lnTo>
                    <a:pt x="3693" y="1754"/>
                  </a:lnTo>
                  <a:lnTo>
                    <a:pt x="3722" y="1771"/>
                  </a:lnTo>
                  <a:lnTo>
                    <a:pt x="3752" y="1788"/>
                  </a:lnTo>
                  <a:lnTo>
                    <a:pt x="3782" y="1805"/>
                  </a:lnTo>
                  <a:lnTo>
                    <a:pt x="3813" y="1822"/>
                  </a:lnTo>
                  <a:lnTo>
                    <a:pt x="3844" y="1838"/>
                  </a:lnTo>
                  <a:lnTo>
                    <a:pt x="3875" y="1855"/>
                  </a:lnTo>
                  <a:lnTo>
                    <a:pt x="3905" y="1871"/>
                  </a:lnTo>
                  <a:lnTo>
                    <a:pt x="3936" y="1888"/>
                  </a:lnTo>
                  <a:lnTo>
                    <a:pt x="3968" y="1904"/>
                  </a:lnTo>
                  <a:lnTo>
                    <a:pt x="3999" y="1920"/>
                  </a:lnTo>
                  <a:lnTo>
                    <a:pt x="4031" y="1936"/>
                  </a:lnTo>
                  <a:lnTo>
                    <a:pt x="4062" y="1952"/>
                  </a:lnTo>
                  <a:lnTo>
                    <a:pt x="4093" y="1969"/>
                  </a:lnTo>
                  <a:lnTo>
                    <a:pt x="4125" y="1984"/>
                  </a:lnTo>
                  <a:lnTo>
                    <a:pt x="4156" y="2001"/>
                  </a:lnTo>
                  <a:lnTo>
                    <a:pt x="4188" y="2017"/>
                  </a:lnTo>
                  <a:lnTo>
                    <a:pt x="4220" y="2033"/>
                  </a:lnTo>
                  <a:lnTo>
                    <a:pt x="4251" y="2049"/>
                  </a:lnTo>
                  <a:lnTo>
                    <a:pt x="4281" y="2066"/>
                  </a:lnTo>
                  <a:lnTo>
                    <a:pt x="4313" y="2082"/>
                  </a:lnTo>
                  <a:lnTo>
                    <a:pt x="4344" y="2098"/>
                  </a:lnTo>
                  <a:lnTo>
                    <a:pt x="4375" y="2115"/>
                  </a:lnTo>
                  <a:lnTo>
                    <a:pt x="4406" y="2131"/>
                  </a:lnTo>
                  <a:lnTo>
                    <a:pt x="4436" y="2148"/>
                  </a:lnTo>
                  <a:lnTo>
                    <a:pt x="4466" y="2165"/>
                  </a:lnTo>
                  <a:lnTo>
                    <a:pt x="4496" y="2182"/>
                  </a:lnTo>
                  <a:lnTo>
                    <a:pt x="4526" y="2199"/>
                  </a:lnTo>
                  <a:lnTo>
                    <a:pt x="4556" y="2217"/>
                  </a:lnTo>
                  <a:lnTo>
                    <a:pt x="4585" y="2234"/>
                  </a:lnTo>
                  <a:lnTo>
                    <a:pt x="4613" y="2252"/>
                  </a:lnTo>
                  <a:lnTo>
                    <a:pt x="4627" y="2275"/>
                  </a:lnTo>
                  <a:lnTo>
                    <a:pt x="4642" y="2280"/>
                  </a:lnTo>
                  <a:lnTo>
                    <a:pt x="4611" y="2428"/>
                  </a:lnTo>
                  <a:lnTo>
                    <a:pt x="4612" y="2433"/>
                  </a:lnTo>
                  <a:lnTo>
                    <a:pt x="4616" y="2438"/>
                  </a:lnTo>
                  <a:lnTo>
                    <a:pt x="4621" y="2442"/>
                  </a:lnTo>
                  <a:lnTo>
                    <a:pt x="4627" y="2444"/>
                  </a:lnTo>
                  <a:lnTo>
                    <a:pt x="4642" y="2444"/>
                  </a:lnTo>
                  <a:lnTo>
                    <a:pt x="4706" y="2267"/>
                  </a:lnTo>
                  <a:lnTo>
                    <a:pt x="4707" y="2267"/>
                  </a:lnTo>
                  <a:lnTo>
                    <a:pt x="4708" y="2266"/>
                  </a:lnTo>
                  <a:lnTo>
                    <a:pt x="4711" y="2265"/>
                  </a:lnTo>
                  <a:lnTo>
                    <a:pt x="4714" y="2265"/>
                  </a:lnTo>
                  <a:lnTo>
                    <a:pt x="4740" y="2383"/>
                  </a:lnTo>
                  <a:lnTo>
                    <a:pt x="4746" y="2385"/>
                  </a:lnTo>
                  <a:lnTo>
                    <a:pt x="4753" y="2385"/>
                  </a:lnTo>
                  <a:lnTo>
                    <a:pt x="4760" y="2385"/>
                  </a:lnTo>
                  <a:lnTo>
                    <a:pt x="4766" y="2386"/>
                  </a:lnTo>
                  <a:lnTo>
                    <a:pt x="4772" y="2382"/>
                  </a:lnTo>
                  <a:lnTo>
                    <a:pt x="4776" y="2375"/>
                  </a:lnTo>
                  <a:lnTo>
                    <a:pt x="4777" y="2367"/>
                  </a:lnTo>
                  <a:lnTo>
                    <a:pt x="4775" y="2357"/>
                  </a:lnTo>
                  <a:lnTo>
                    <a:pt x="4767" y="2326"/>
                  </a:lnTo>
                  <a:lnTo>
                    <a:pt x="4764" y="2294"/>
                  </a:lnTo>
                  <a:lnTo>
                    <a:pt x="4760" y="2263"/>
                  </a:lnTo>
                  <a:lnTo>
                    <a:pt x="4753" y="2231"/>
                  </a:lnTo>
                  <a:lnTo>
                    <a:pt x="4746" y="2186"/>
                  </a:lnTo>
                  <a:lnTo>
                    <a:pt x="4740" y="2142"/>
                  </a:lnTo>
                  <a:lnTo>
                    <a:pt x="4735" y="2098"/>
                  </a:lnTo>
                  <a:lnTo>
                    <a:pt x="4729" y="2054"/>
                  </a:lnTo>
                  <a:lnTo>
                    <a:pt x="4724" y="2011"/>
                  </a:lnTo>
                  <a:lnTo>
                    <a:pt x="4719" y="1968"/>
                  </a:lnTo>
                  <a:lnTo>
                    <a:pt x="4714" y="1925"/>
                  </a:lnTo>
                  <a:lnTo>
                    <a:pt x="4709" y="1881"/>
                  </a:lnTo>
                  <a:lnTo>
                    <a:pt x="4700" y="1797"/>
                  </a:lnTo>
                  <a:lnTo>
                    <a:pt x="4692" y="1714"/>
                  </a:lnTo>
                  <a:lnTo>
                    <a:pt x="4687" y="1631"/>
                  </a:lnTo>
                  <a:lnTo>
                    <a:pt x="4683" y="1548"/>
                  </a:lnTo>
                  <a:lnTo>
                    <a:pt x="4680" y="1464"/>
                  </a:lnTo>
                  <a:lnTo>
                    <a:pt x="4677" y="1381"/>
                  </a:lnTo>
                  <a:lnTo>
                    <a:pt x="4672" y="1299"/>
                  </a:lnTo>
                  <a:lnTo>
                    <a:pt x="4667" y="1217"/>
                  </a:lnTo>
                  <a:lnTo>
                    <a:pt x="4670" y="1206"/>
                  </a:lnTo>
                  <a:lnTo>
                    <a:pt x="4671" y="1197"/>
                  </a:lnTo>
                  <a:lnTo>
                    <a:pt x="4670" y="1188"/>
                  </a:lnTo>
                  <a:lnTo>
                    <a:pt x="4667" y="1180"/>
                  </a:lnTo>
                  <a:lnTo>
                    <a:pt x="4648" y="1170"/>
                  </a:lnTo>
                  <a:lnTo>
                    <a:pt x="4629" y="1159"/>
                  </a:lnTo>
                  <a:lnTo>
                    <a:pt x="4611" y="1147"/>
                  </a:lnTo>
                  <a:lnTo>
                    <a:pt x="4594" y="1133"/>
                  </a:lnTo>
                  <a:lnTo>
                    <a:pt x="4578" y="1118"/>
                  </a:lnTo>
                  <a:lnTo>
                    <a:pt x="4564" y="1101"/>
                  </a:lnTo>
                  <a:lnTo>
                    <a:pt x="4552" y="1082"/>
                  </a:lnTo>
                  <a:lnTo>
                    <a:pt x="4542" y="1062"/>
                  </a:lnTo>
                  <a:lnTo>
                    <a:pt x="4537" y="1049"/>
                  </a:lnTo>
                  <a:lnTo>
                    <a:pt x="4533" y="1038"/>
                  </a:lnTo>
                  <a:lnTo>
                    <a:pt x="4531" y="1027"/>
                  </a:lnTo>
                  <a:lnTo>
                    <a:pt x="4532" y="1016"/>
                  </a:lnTo>
                  <a:lnTo>
                    <a:pt x="4529" y="1012"/>
                  </a:lnTo>
                  <a:lnTo>
                    <a:pt x="4525" y="1007"/>
                  </a:lnTo>
                  <a:lnTo>
                    <a:pt x="4520" y="1002"/>
                  </a:lnTo>
                  <a:lnTo>
                    <a:pt x="4514" y="998"/>
                  </a:lnTo>
                  <a:lnTo>
                    <a:pt x="4499" y="1000"/>
                  </a:lnTo>
                  <a:lnTo>
                    <a:pt x="4485" y="1001"/>
                  </a:lnTo>
                  <a:lnTo>
                    <a:pt x="4471" y="1003"/>
                  </a:lnTo>
                  <a:lnTo>
                    <a:pt x="4455" y="1004"/>
                  </a:lnTo>
                  <a:lnTo>
                    <a:pt x="4441" y="1006"/>
                  </a:lnTo>
                  <a:lnTo>
                    <a:pt x="4425" y="1007"/>
                  </a:lnTo>
                  <a:lnTo>
                    <a:pt x="4410" y="1008"/>
                  </a:lnTo>
                  <a:lnTo>
                    <a:pt x="4395" y="1008"/>
                  </a:lnTo>
                  <a:lnTo>
                    <a:pt x="4380" y="1008"/>
                  </a:lnTo>
                  <a:lnTo>
                    <a:pt x="4365" y="1007"/>
                  </a:lnTo>
                  <a:lnTo>
                    <a:pt x="4349" y="1006"/>
                  </a:lnTo>
                  <a:lnTo>
                    <a:pt x="4334" y="1003"/>
                  </a:lnTo>
                  <a:lnTo>
                    <a:pt x="4319" y="1000"/>
                  </a:lnTo>
                  <a:lnTo>
                    <a:pt x="4304" y="996"/>
                  </a:lnTo>
                  <a:lnTo>
                    <a:pt x="4289" y="991"/>
                  </a:lnTo>
                  <a:lnTo>
                    <a:pt x="4274" y="984"/>
                  </a:lnTo>
                  <a:lnTo>
                    <a:pt x="4263" y="973"/>
                  </a:lnTo>
                  <a:lnTo>
                    <a:pt x="4252" y="962"/>
                  </a:lnTo>
                  <a:lnTo>
                    <a:pt x="4241" y="950"/>
                  </a:lnTo>
                  <a:lnTo>
                    <a:pt x="4232" y="937"/>
                  </a:lnTo>
                  <a:lnTo>
                    <a:pt x="4224" y="924"/>
                  </a:lnTo>
                  <a:lnTo>
                    <a:pt x="4215" y="909"/>
                  </a:lnTo>
                  <a:lnTo>
                    <a:pt x="4207" y="895"/>
                  </a:lnTo>
                  <a:lnTo>
                    <a:pt x="4200" y="880"/>
                  </a:lnTo>
                  <a:lnTo>
                    <a:pt x="4196" y="874"/>
                  </a:lnTo>
                  <a:lnTo>
                    <a:pt x="4193" y="871"/>
                  </a:lnTo>
                  <a:lnTo>
                    <a:pt x="4189" y="869"/>
                  </a:lnTo>
                  <a:lnTo>
                    <a:pt x="4185" y="866"/>
                  </a:lnTo>
                  <a:lnTo>
                    <a:pt x="4182" y="866"/>
                  </a:lnTo>
                  <a:lnTo>
                    <a:pt x="4180" y="868"/>
                  </a:lnTo>
                  <a:lnTo>
                    <a:pt x="4177" y="869"/>
                  </a:lnTo>
                  <a:lnTo>
                    <a:pt x="4174" y="871"/>
                  </a:lnTo>
                  <a:lnTo>
                    <a:pt x="4168" y="880"/>
                  </a:lnTo>
                  <a:lnTo>
                    <a:pt x="4166" y="889"/>
                  </a:lnTo>
                  <a:lnTo>
                    <a:pt x="4167" y="899"/>
                  </a:lnTo>
                  <a:lnTo>
                    <a:pt x="4170" y="909"/>
                  </a:lnTo>
                  <a:lnTo>
                    <a:pt x="4175" y="920"/>
                  </a:lnTo>
                  <a:lnTo>
                    <a:pt x="4179" y="930"/>
                  </a:lnTo>
                  <a:lnTo>
                    <a:pt x="4183" y="940"/>
                  </a:lnTo>
                  <a:lnTo>
                    <a:pt x="4185" y="951"/>
                  </a:lnTo>
                  <a:lnTo>
                    <a:pt x="4108" y="937"/>
                  </a:lnTo>
                  <a:lnTo>
                    <a:pt x="4103" y="940"/>
                  </a:lnTo>
                  <a:lnTo>
                    <a:pt x="4098" y="943"/>
                  </a:lnTo>
                  <a:lnTo>
                    <a:pt x="4093" y="948"/>
                  </a:lnTo>
                  <a:lnTo>
                    <a:pt x="4089" y="954"/>
                  </a:lnTo>
                  <a:lnTo>
                    <a:pt x="4090" y="958"/>
                  </a:lnTo>
                  <a:lnTo>
                    <a:pt x="4091" y="961"/>
                  </a:lnTo>
                  <a:lnTo>
                    <a:pt x="4092" y="964"/>
                  </a:lnTo>
                  <a:lnTo>
                    <a:pt x="4094" y="966"/>
                  </a:lnTo>
                  <a:lnTo>
                    <a:pt x="4112" y="977"/>
                  </a:lnTo>
                  <a:lnTo>
                    <a:pt x="4131" y="984"/>
                  </a:lnTo>
                  <a:lnTo>
                    <a:pt x="4153" y="990"/>
                  </a:lnTo>
                  <a:lnTo>
                    <a:pt x="4175" y="994"/>
                  </a:lnTo>
                  <a:lnTo>
                    <a:pt x="4196" y="998"/>
                  </a:lnTo>
                  <a:lnTo>
                    <a:pt x="4218" y="1003"/>
                  </a:lnTo>
                  <a:lnTo>
                    <a:pt x="4236" y="1012"/>
                  </a:lnTo>
                  <a:lnTo>
                    <a:pt x="4253" y="1025"/>
                  </a:lnTo>
                  <a:lnTo>
                    <a:pt x="4263" y="1028"/>
                  </a:lnTo>
                  <a:lnTo>
                    <a:pt x="4272" y="1031"/>
                  </a:lnTo>
                  <a:lnTo>
                    <a:pt x="4281" y="1034"/>
                  </a:lnTo>
                  <a:lnTo>
                    <a:pt x="4291" y="1037"/>
                  </a:lnTo>
                  <a:lnTo>
                    <a:pt x="4300" y="1039"/>
                  </a:lnTo>
                  <a:lnTo>
                    <a:pt x="4310" y="1042"/>
                  </a:lnTo>
                  <a:lnTo>
                    <a:pt x="4319" y="1046"/>
                  </a:lnTo>
                  <a:lnTo>
                    <a:pt x="4329" y="1050"/>
                  </a:lnTo>
                  <a:lnTo>
                    <a:pt x="4324" y="1062"/>
                  </a:lnTo>
                  <a:lnTo>
                    <a:pt x="4315" y="1074"/>
                  </a:lnTo>
                  <a:lnTo>
                    <a:pt x="4307" y="1084"/>
                  </a:lnTo>
                  <a:lnTo>
                    <a:pt x="4297" y="1094"/>
                  </a:lnTo>
                  <a:lnTo>
                    <a:pt x="4287" y="1104"/>
                  </a:lnTo>
                  <a:lnTo>
                    <a:pt x="4275" y="1113"/>
                  </a:lnTo>
                  <a:lnTo>
                    <a:pt x="4264" y="1120"/>
                  </a:lnTo>
                  <a:lnTo>
                    <a:pt x="4253" y="1127"/>
                  </a:lnTo>
                  <a:lnTo>
                    <a:pt x="4228" y="1127"/>
                  </a:lnTo>
                  <a:lnTo>
                    <a:pt x="4204" y="1125"/>
                  </a:lnTo>
                  <a:lnTo>
                    <a:pt x="4182" y="1121"/>
                  </a:lnTo>
                  <a:lnTo>
                    <a:pt x="4159" y="1116"/>
                  </a:lnTo>
                  <a:lnTo>
                    <a:pt x="4137" y="1110"/>
                  </a:lnTo>
                  <a:lnTo>
                    <a:pt x="4116" y="1103"/>
                  </a:lnTo>
                  <a:lnTo>
                    <a:pt x="4094" y="1094"/>
                  </a:lnTo>
                  <a:lnTo>
                    <a:pt x="4075" y="1086"/>
                  </a:lnTo>
                  <a:lnTo>
                    <a:pt x="4055" y="1076"/>
                  </a:lnTo>
                  <a:lnTo>
                    <a:pt x="4036" y="1066"/>
                  </a:lnTo>
                  <a:lnTo>
                    <a:pt x="4017" y="1054"/>
                  </a:lnTo>
                  <a:lnTo>
                    <a:pt x="3999" y="1043"/>
                  </a:lnTo>
                  <a:lnTo>
                    <a:pt x="3981" y="1032"/>
                  </a:lnTo>
                  <a:lnTo>
                    <a:pt x="3965" y="1019"/>
                  </a:lnTo>
                  <a:lnTo>
                    <a:pt x="3949" y="1008"/>
                  </a:lnTo>
                  <a:lnTo>
                    <a:pt x="3932" y="996"/>
                  </a:lnTo>
                  <a:lnTo>
                    <a:pt x="3920" y="980"/>
                  </a:lnTo>
                  <a:lnTo>
                    <a:pt x="3908" y="963"/>
                  </a:lnTo>
                  <a:lnTo>
                    <a:pt x="3900" y="945"/>
                  </a:lnTo>
                  <a:lnTo>
                    <a:pt x="3893" y="926"/>
                  </a:lnTo>
                  <a:lnTo>
                    <a:pt x="3888" y="907"/>
                  </a:lnTo>
                  <a:lnTo>
                    <a:pt x="3886" y="888"/>
                  </a:lnTo>
                  <a:lnTo>
                    <a:pt x="3887" y="867"/>
                  </a:lnTo>
                  <a:lnTo>
                    <a:pt x="3890" y="848"/>
                  </a:lnTo>
                  <a:lnTo>
                    <a:pt x="3897" y="832"/>
                  </a:lnTo>
                  <a:lnTo>
                    <a:pt x="3904" y="817"/>
                  </a:lnTo>
                  <a:lnTo>
                    <a:pt x="3914" y="802"/>
                  </a:lnTo>
                  <a:lnTo>
                    <a:pt x="3922" y="787"/>
                  </a:lnTo>
                  <a:lnTo>
                    <a:pt x="3931" y="773"/>
                  </a:lnTo>
                  <a:lnTo>
                    <a:pt x="3941" y="758"/>
                  </a:lnTo>
                  <a:lnTo>
                    <a:pt x="3952" y="744"/>
                  </a:lnTo>
                  <a:lnTo>
                    <a:pt x="3962" y="731"/>
                  </a:lnTo>
                  <a:lnTo>
                    <a:pt x="3973" y="717"/>
                  </a:lnTo>
                  <a:lnTo>
                    <a:pt x="3984" y="704"/>
                  </a:lnTo>
                  <a:lnTo>
                    <a:pt x="3996" y="691"/>
                  </a:lnTo>
                  <a:lnTo>
                    <a:pt x="4008" y="677"/>
                  </a:lnTo>
                  <a:lnTo>
                    <a:pt x="4019" y="665"/>
                  </a:lnTo>
                  <a:lnTo>
                    <a:pt x="4032" y="651"/>
                  </a:lnTo>
                  <a:lnTo>
                    <a:pt x="4043" y="639"/>
                  </a:lnTo>
                  <a:lnTo>
                    <a:pt x="4055" y="627"/>
                  </a:lnTo>
                  <a:lnTo>
                    <a:pt x="4070" y="613"/>
                  </a:lnTo>
                  <a:lnTo>
                    <a:pt x="4083" y="599"/>
                  </a:lnTo>
                  <a:lnTo>
                    <a:pt x="4098" y="587"/>
                  </a:lnTo>
                  <a:lnTo>
                    <a:pt x="4111" y="573"/>
                  </a:lnTo>
                  <a:lnTo>
                    <a:pt x="4125" y="560"/>
                  </a:lnTo>
                  <a:lnTo>
                    <a:pt x="4139" y="548"/>
                  </a:lnTo>
                  <a:lnTo>
                    <a:pt x="4153" y="535"/>
                  </a:lnTo>
                  <a:lnTo>
                    <a:pt x="4166" y="523"/>
                  </a:lnTo>
                  <a:lnTo>
                    <a:pt x="4181" y="511"/>
                  </a:lnTo>
                  <a:lnTo>
                    <a:pt x="4194" y="499"/>
                  </a:lnTo>
                  <a:lnTo>
                    <a:pt x="4207" y="487"/>
                  </a:lnTo>
                  <a:lnTo>
                    <a:pt x="4222" y="476"/>
                  </a:lnTo>
                  <a:lnTo>
                    <a:pt x="4235" y="463"/>
                  </a:lnTo>
                  <a:lnTo>
                    <a:pt x="4249" y="452"/>
                  </a:lnTo>
                  <a:lnTo>
                    <a:pt x="4261" y="441"/>
                  </a:lnTo>
                  <a:lnTo>
                    <a:pt x="4274" y="430"/>
                  </a:lnTo>
                  <a:lnTo>
                    <a:pt x="4274" y="426"/>
                  </a:lnTo>
                  <a:lnTo>
                    <a:pt x="4272" y="423"/>
                  </a:lnTo>
                  <a:lnTo>
                    <a:pt x="4271" y="420"/>
                  </a:lnTo>
                  <a:lnTo>
                    <a:pt x="4269" y="418"/>
                  </a:lnTo>
                  <a:lnTo>
                    <a:pt x="4261" y="416"/>
                  </a:lnTo>
                  <a:lnTo>
                    <a:pt x="4253" y="416"/>
                  </a:lnTo>
                  <a:lnTo>
                    <a:pt x="4245" y="417"/>
                  </a:lnTo>
                  <a:lnTo>
                    <a:pt x="4238" y="421"/>
                  </a:lnTo>
                  <a:lnTo>
                    <a:pt x="4231" y="425"/>
                  </a:lnTo>
                  <a:lnTo>
                    <a:pt x="4224" y="430"/>
                  </a:lnTo>
                  <a:lnTo>
                    <a:pt x="4217" y="434"/>
                  </a:lnTo>
                  <a:lnTo>
                    <a:pt x="4211" y="437"/>
                  </a:lnTo>
                  <a:lnTo>
                    <a:pt x="4184" y="459"/>
                  </a:lnTo>
                  <a:lnTo>
                    <a:pt x="4158" y="482"/>
                  </a:lnTo>
                  <a:lnTo>
                    <a:pt x="4131" y="505"/>
                  </a:lnTo>
                  <a:lnTo>
                    <a:pt x="4106" y="528"/>
                  </a:lnTo>
                  <a:lnTo>
                    <a:pt x="4080" y="551"/>
                  </a:lnTo>
                  <a:lnTo>
                    <a:pt x="4055" y="574"/>
                  </a:lnTo>
                  <a:lnTo>
                    <a:pt x="4031" y="598"/>
                  </a:lnTo>
                  <a:lnTo>
                    <a:pt x="4006" y="622"/>
                  </a:lnTo>
                  <a:lnTo>
                    <a:pt x="3983" y="645"/>
                  </a:lnTo>
                  <a:lnTo>
                    <a:pt x="3961" y="670"/>
                  </a:lnTo>
                  <a:lnTo>
                    <a:pt x="3939" y="696"/>
                  </a:lnTo>
                  <a:lnTo>
                    <a:pt x="3919" y="720"/>
                  </a:lnTo>
                  <a:lnTo>
                    <a:pt x="3899" y="747"/>
                  </a:lnTo>
                  <a:lnTo>
                    <a:pt x="3882" y="774"/>
                  </a:lnTo>
                  <a:lnTo>
                    <a:pt x="3865" y="802"/>
                  </a:lnTo>
                  <a:lnTo>
                    <a:pt x="3850" y="829"/>
                  </a:lnTo>
                  <a:lnTo>
                    <a:pt x="3841" y="823"/>
                  </a:lnTo>
                  <a:lnTo>
                    <a:pt x="3832" y="815"/>
                  </a:lnTo>
                  <a:lnTo>
                    <a:pt x="3827" y="806"/>
                  </a:lnTo>
                  <a:lnTo>
                    <a:pt x="3823" y="795"/>
                  </a:lnTo>
                  <a:lnTo>
                    <a:pt x="3820" y="785"/>
                  </a:lnTo>
                  <a:lnTo>
                    <a:pt x="3819" y="773"/>
                  </a:lnTo>
                  <a:lnTo>
                    <a:pt x="3818" y="760"/>
                  </a:lnTo>
                  <a:lnTo>
                    <a:pt x="3818" y="748"/>
                  </a:lnTo>
                  <a:lnTo>
                    <a:pt x="3827" y="724"/>
                  </a:lnTo>
                  <a:lnTo>
                    <a:pt x="3838" y="702"/>
                  </a:lnTo>
                  <a:lnTo>
                    <a:pt x="3850" y="681"/>
                  </a:lnTo>
                  <a:lnTo>
                    <a:pt x="3862" y="661"/>
                  </a:lnTo>
                  <a:lnTo>
                    <a:pt x="3877" y="641"/>
                  </a:lnTo>
                  <a:lnTo>
                    <a:pt x="3891" y="622"/>
                  </a:lnTo>
                  <a:lnTo>
                    <a:pt x="3907" y="604"/>
                  </a:lnTo>
                  <a:lnTo>
                    <a:pt x="3924" y="586"/>
                  </a:lnTo>
                  <a:lnTo>
                    <a:pt x="3940" y="568"/>
                  </a:lnTo>
                  <a:lnTo>
                    <a:pt x="3958" y="551"/>
                  </a:lnTo>
                  <a:lnTo>
                    <a:pt x="3975" y="533"/>
                  </a:lnTo>
                  <a:lnTo>
                    <a:pt x="3994" y="515"/>
                  </a:lnTo>
                  <a:lnTo>
                    <a:pt x="4011" y="497"/>
                  </a:lnTo>
                  <a:lnTo>
                    <a:pt x="4030" y="479"/>
                  </a:lnTo>
                  <a:lnTo>
                    <a:pt x="4048" y="459"/>
                  </a:lnTo>
                  <a:lnTo>
                    <a:pt x="4066" y="440"/>
                  </a:lnTo>
                  <a:lnTo>
                    <a:pt x="4083" y="423"/>
                  </a:lnTo>
                  <a:lnTo>
                    <a:pt x="4101" y="406"/>
                  </a:lnTo>
                  <a:lnTo>
                    <a:pt x="4118" y="387"/>
                  </a:lnTo>
                  <a:lnTo>
                    <a:pt x="4136" y="369"/>
                  </a:lnTo>
                  <a:lnTo>
                    <a:pt x="4153" y="350"/>
                  </a:lnTo>
                  <a:lnTo>
                    <a:pt x="4170" y="333"/>
                  </a:lnTo>
                  <a:lnTo>
                    <a:pt x="4188" y="315"/>
                  </a:lnTo>
                  <a:lnTo>
                    <a:pt x="4205" y="300"/>
                  </a:lnTo>
                  <a:lnTo>
                    <a:pt x="4211" y="296"/>
                  </a:lnTo>
                  <a:lnTo>
                    <a:pt x="4213" y="292"/>
                  </a:lnTo>
                  <a:lnTo>
                    <a:pt x="4214" y="289"/>
                  </a:lnTo>
                  <a:lnTo>
                    <a:pt x="4214" y="285"/>
                  </a:lnTo>
                  <a:lnTo>
                    <a:pt x="4213" y="279"/>
                  </a:lnTo>
                  <a:lnTo>
                    <a:pt x="4211" y="275"/>
                  </a:lnTo>
                  <a:lnTo>
                    <a:pt x="4206" y="273"/>
                  </a:lnTo>
                  <a:lnTo>
                    <a:pt x="4202" y="271"/>
                  </a:lnTo>
                  <a:lnTo>
                    <a:pt x="4199" y="271"/>
                  </a:lnTo>
                  <a:lnTo>
                    <a:pt x="4197" y="271"/>
                  </a:lnTo>
                  <a:lnTo>
                    <a:pt x="4196" y="271"/>
                  </a:lnTo>
                  <a:lnTo>
                    <a:pt x="4195" y="271"/>
                  </a:lnTo>
                  <a:lnTo>
                    <a:pt x="3979" y="469"/>
                  </a:lnTo>
                  <a:lnTo>
                    <a:pt x="3968" y="473"/>
                  </a:lnTo>
                  <a:lnTo>
                    <a:pt x="3957" y="477"/>
                  </a:lnTo>
                  <a:lnTo>
                    <a:pt x="3944" y="480"/>
                  </a:lnTo>
                  <a:lnTo>
                    <a:pt x="3932" y="483"/>
                  </a:lnTo>
                  <a:lnTo>
                    <a:pt x="3920" y="486"/>
                  </a:lnTo>
                  <a:lnTo>
                    <a:pt x="3907" y="488"/>
                  </a:lnTo>
                  <a:lnTo>
                    <a:pt x="3895" y="491"/>
                  </a:lnTo>
                  <a:lnTo>
                    <a:pt x="3882" y="493"/>
                  </a:lnTo>
                  <a:lnTo>
                    <a:pt x="3868" y="494"/>
                  </a:lnTo>
                  <a:lnTo>
                    <a:pt x="3856" y="496"/>
                  </a:lnTo>
                  <a:lnTo>
                    <a:pt x="3843" y="498"/>
                  </a:lnTo>
                  <a:lnTo>
                    <a:pt x="3829" y="499"/>
                  </a:lnTo>
                  <a:lnTo>
                    <a:pt x="3817" y="501"/>
                  </a:lnTo>
                  <a:lnTo>
                    <a:pt x="3804" y="502"/>
                  </a:lnTo>
                  <a:lnTo>
                    <a:pt x="3791" y="505"/>
                  </a:lnTo>
                  <a:lnTo>
                    <a:pt x="3779" y="506"/>
                  </a:lnTo>
                  <a:lnTo>
                    <a:pt x="3750" y="509"/>
                  </a:lnTo>
                  <a:lnTo>
                    <a:pt x="3721" y="512"/>
                  </a:lnTo>
                  <a:lnTo>
                    <a:pt x="3693" y="515"/>
                  </a:lnTo>
                  <a:lnTo>
                    <a:pt x="3664" y="518"/>
                  </a:lnTo>
                  <a:lnTo>
                    <a:pt x="3635" y="522"/>
                  </a:lnTo>
                  <a:lnTo>
                    <a:pt x="3607" y="525"/>
                  </a:lnTo>
                  <a:lnTo>
                    <a:pt x="3579" y="529"/>
                  </a:lnTo>
                  <a:lnTo>
                    <a:pt x="3551" y="532"/>
                  </a:lnTo>
                  <a:lnTo>
                    <a:pt x="3522" y="535"/>
                  </a:lnTo>
                  <a:lnTo>
                    <a:pt x="3494" y="538"/>
                  </a:lnTo>
                  <a:lnTo>
                    <a:pt x="3467" y="541"/>
                  </a:lnTo>
                  <a:lnTo>
                    <a:pt x="3438" y="543"/>
                  </a:lnTo>
                  <a:lnTo>
                    <a:pt x="3410" y="544"/>
                  </a:lnTo>
                  <a:lnTo>
                    <a:pt x="3382" y="544"/>
                  </a:lnTo>
                  <a:lnTo>
                    <a:pt x="3354" y="544"/>
                  </a:lnTo>
                  <a:lnTo>
                    <a:pt x="3326" y="543"/>
                  </a:lnTo>
                  <a:lnTo>
                    <a:pt x="3287" y="408"/>
                  </a:lnTo>
                  <a:lnTo>
                    <a:pt x="3316" y="402"/>
                  </a:lnTo>
                  <a:lnTo>
                    <a:pt x="3344" y="396"/>
                  </a:lnTo>
                  <a:lnTo>
                    <a:pt x="3373" y="389"/>
                  </a:lnTo>
                  <a:lnTo>
                    <a:pt x="3403" y="382"/>
                  </a:lnTo>
                  <a:lnTo>
                    <a:pt x="3432" y="376"/>
                  </a:lnTo>
                  <a:lnTo>
                    <a:pt x="3460" y="370"/>
                  </a:lnTo>
                  <a:lnTo>
                    <a:pt x="3490" y="364"/>
                  </a:lnTo>
                  <a:lnTo>
                    <a:pt x="3519" y="358"/>
                  </a:lnTo>
                  <a:lnTo>
                    <a:pt x="3549" y="350"/>
                  </a:lnTo>
                  <a:lnTo>
                    <a:pt x="3578" y="344"/>
                  </a:lnTo>
                  <a:lnTo>
                    <a:pt x="3607" y="338"/>
                  </a:lnTo>
                  <a:lnTo>
                    <a:pt x="3636" y="331"/>
                  </a:lnTo>
                  <a:lnTo>
                    <a:pt x="3666" y="325"/>
                  </a:lnTo>
                  <a:lnTo>
                    <a:pt x="3696" y="318"/>
                  </a:lnTo>
                  <a:lnTo>
                    <a:pt x="3726" y="311"/>
                  </a:lnTo>
                  <a:lnTo>
                    <a:pt x="3754" y="304"/>
                  </a:lnTo>
                  <a:lnTo>
                    <a:pt x="3784" y="297"/>
                  </a:lnTo>
                  <a:lnTo>
                    <a:pt x="3814" y="290"/>
                  </a:lnTo>
                  <a:lnTo>
                    <a:pt x="3844" y="284"/>
                  </a:lnTo>
                  <a:lnTo>
                    <a:pt x="3872" y="275"/>
                  </a:lnTo>
                  <a:lnTo>
                    <a:pt x="3902" y="268"/>
                  </a:lnTo>
                  <a:lnTo>
                    <a:pt x="3932" y="261"/>
                  </a:lnTo>
                  <a:lnTo>
                    <a:pt x="3962" y="253"/>
                  </a:lnTo>
                  <a:lnTo>
                    <a:pt x="3991" y="246"/>
                  </a:lnTo>
                  <a:lnTo>
                    <a:pt x="4020" y="237"/>
                  </a:lnTo>
                  <a:lnTo>
                    <a:pt x="4050" y="229"/>
                  </a:lnTo>
                  <a:lnTo>
                    <a:pt x="4080" y="221"/>
                  </a:lnTo>
                  <a:lnTo>
                    <a:pt x="4109" y="213"/>
                  </a:lnTo>
                  <a:lnTo>
                    <a:pt x="4139" y="203"/>
                  </a:lnTo>
                  <a:lnTo>
                    <a:pt x="4168" y="195"/>
                  </a:lnTo>
                  <a:lnTo>
                    <a:pt x="4197" y="186"/>
                  </a:lnTo>
                  <a:lnTo>
                    <a:pt x="4227" y="177"/>
                  </a:lnTo>
                  <a:lnTo>
                    <a:pt x="4256" y="187"/>
                  </a:lnTo>
                  <a:lnTo>
                    <a:pt x="4264" y="183"/>
                  </a:lnTo>
                  <a:lnTo>
                    <a:pt x="4273" y="182"/>
                  </a:lnTo>
                  <a:lnTo>
                    <a:pt x="4282" y="182"/>
                  </a:lnTo>
                  <a:lnTo>
                    <a:pt x="4293" y="183"/>
                  </a:lnTo>
                  <a:lnTo>
                    <a:pt x="4302" y="186"/>
                  </a:lnTo>
                  <a:lnTo>
                    <a:pt x="4311" y="189"/>
                  </a:lnTo>
                  <a:lnTo>
                    <a:pt x="4320" y="193"/>
                  </a:lnTo>
                  <a:lnTo>
                    <a:pt x="4329" y="197"/>
                  </a:lnTo>
                  <a:lnTo>
                    <a:pt x="4348" y="216"/>
                  </a:lnTo>
                  <a:lnTo>
                    <a:pt x="4368" y="235"/>
                  </a:lnTo>
                  <a:lnTo>
                    <a:pt x="4387" y="255"/>
                  </a:lnTo>
                  <a:lnTo>
                    <a:pt x="4407" y="273"/>
                  </a:lnTo>
                  <a:lnTo>
                    <a:pt x="4426" y="293"/>
                  </a:lnTo>
                  <a:lnTo>
                    <a:pt x="4446" y="312"/>
                  </a:lnTo>
                  <a:lnTo>
                    <a:pt x="4465" y="331"/>
                  </a:lnTo>
                  <a:lnTo>
                    <a:pt x="4485" y="349"/>
                  </a:lnTo>
                  <a:lnTo>
                    <a:pt x="4504" y="369"/>
                  </a:lnTo>
                  <a:lnTo>
                    <a:pt x="4524" y="387"/>
                  </a:lnTo>
                  <a:lnTo>
                    <a:pt x="4543" y="405"/>
                  </a:lnTo>
                  <a:lnTo>
                    <a:pt x="4563" y="423"/>
                  </a:lnTo>
                  <a:lnTo>
                    <a:pt x="4584" y="441"/>
                  </a:lnTo>
                  <a:lnTo>
                    <a:pt x="4603" y="457"/>
                  </a:lnTo>
                  <a:lnTo>
                    <a:pt x="4623" y="474"/>
                  </a:lnTo>
                  <a:lnTo>
                    <a:pt x="4642" y="490"/>
                  </a:lnTo>
                  <a:lnTo>
                    <a:pt x="4644" y="490"/>
                  </a:lnTo>
                  <a:lnTo>
                    <a:pt x="4646" y="490"/>
                  </a:lnTo>
                  <a:lnTo>
                    <a:pt x="4648" y="490"/>
                  </a:lnTo>
                  <a:lnTo>
                    <a:pt x="4650" y="490"/>
                  </a:lnTo>
                  <a:lnTo>
                    <a:pt x="4655" y="488"/>
                  </a:lnTo>
                  <a:lnTo>
                    <a:pt x="4659" y="482"/>
                  </a:lnTo>
                  <a:lnTo>
                    <a:pt x="4661" y="476"/>
                  </a:lnTo>
                  <a:lnTo>
                    <a:pt x="4661" y="469"/>
                  </a:lnTo>
                  <a:lnTo>
                    <a:pt x="4645" y="440"/>
                  </a:lnTo>
                  <a:lnTo>
                    <a:pt x="4585" y="387"/>
                  </a:lnTo>
                  <a:lnTo>
                    <a:pt x="4586" y="361"/>
                  </a:lnTo>
                  <a:lnTo>
                    <a:pt x="4589" y="333"/>
                  </a:lnTo>
                  <a:lnTo>
                    <a:pt x="4593" y="305"/>
                  </a:lnTo>
                  <a:lnTo>
                    <a:pt x="4598" y="277"/>
                  </a:lnTo>
                  <a:lnTo>
                    <a:pt x="4603" y="250"/>
                  </a:lnTo>
                  <a:lnTo>
                    <a:pt x="4609" y="223"/>
                  </a:lnTo>
                  <a:lnTo>
                    <a:pt x="4614" y="195"/>
                  </a:lnTo>
                  <a:lnTo>
                    <a:pt x="4618" y="169"/>
                  </a:lnTo>
                  <a:lnTo>
                    <a:pt x="4628" y="141"/>
                  </a:lnTo>
                  <a:lnTo>
                    <a:pt x="4639" y="115"/>
                  </a:lnTo>
                  <a:lnTo>
                    <a:pt x="4652" y="91"/>
                  </a:lnTo>
                  <a:lnTo>
                    <a:pt x="4668" y="69"/>
                  </a:lnTo>
                  <a:lnTo>
                    <a:pt x="4686" y="49"/>
                  </a:lnTo>
                  <a:lnTo>
                    <a:pt x="4706" y="32"/>
                  </a:lnTo>
                  <a:lnTo>
                    <a:pt x="4728" y="17"/>
                  </a:lnTo>
                  <a:lnTo>
                    <a:pt x="4753" y="5"/>
                  </a:lnTo>
                  <a:lnTo>
                    <a:pt x="4758" y="3"/>
                  </a:lnTo>
                  <a:lnTo>
                    <a:pt x="4763" y="1"/>
                  </a:lnTo>
                  <a:lnTo>
                    <a:pt x="4766" y="0"/>
                  </a:lnTo>
                  <a:lnTo>
                    <a:pt x="476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190" name="Freeform 14">
              <a:extLst>
                <a:ext uri="{FF2B5EF4-FFF2-40B4-BE49-F238E27FC236}">
                  <a16:creationId xmlns="" xmlns:a16="http://schemas.microsoft.com/office/drawing/2014/main" id="{7AAD0EA0-CEE0-4746-B6D5-04DB27A2A4DD}"/>
                </a:ext>
              </a:extLst>
            </p:cNvPr>
            <p:cNvSpPr>
              <a:spLocks/>
            </p:cNvSpPr>
            <p:nvPr/>
          </p:nvSpPr>
          <p:spPr bwMode="auto">
            <a:xfrm>
              <a:off x="3013" y="3042"/>
              <a:ext cx="31" cy="30"/>
            </a:xfrm>
            <a:custGeom>
              <a:avLst/>
              <a:gdLst>
                <a:gd name="T0" fmla="*/ 1 w 121"/>
                <a:gd name="T1" fmla="*/ 0 h 122"/>
                <a:gd name="T2" fmla="*/ 2 w 121"/>
                <a:gd name="T3" fmla="*/ 0 h 122"/>
                <a:gd name="T4" fmla="*/ 2 w 121"/>
                <a:gd name="T5" fmla="*/ 0 h 122"/>
                <a:gd name="T6" fmla="*/ 2 w 121"/>
                <a:gd name="T7" fmla="*/ 0 h 122"/>
                <a:gd name="T8" fmla="*/ 2 w 121"/>
                <a:gd name="T9" fmla="*/ 1 h 122"/>
                <a:gd name="T10" fmla="*/ 2 w 121"/>
                <a:gd name="T11" fmla="*/ 1 h 122"/>
                <a:gd name="T12" fmla="*/ 2 w 121"/>
                <a:gd name="T13" fmla="*/ 1 h 122"/>
                <a:gd name="T14" fmla="*/ 2 w 121"/>
                <a:gd name="T15" fmla="*/ 1 h 122"/>
                <a:gd name="T16" fmla="*/ 2 w 121"/>
                <a:gd name="T17" fmla="*/ 1 h 122"/>
                <a:gd name="T18" fmla="*/ 2 w 121"/>
                <a:gd name="T19" fmla="*/ 2 h 122"/>
                <a:gd name="T20" fmla="*/ 2 w 121"/>
                <a:gd name="T21" fmla="*/ 2 h 122"/>
                <a:gd name="T22" fmla="*/ 2 w 121"/>
                <a:gd name="T23" fmla="*/ 2 h 122"/>
                <a:gd name="T24" fmla="*/ 1 w 121"/>
                <a:gd name="T25" fmla="*/ 2 h 122"/>
                <a:gd name="T26" fmla="*/ 1 w 121"/>
                <a:gd name="T27" fmla="*/ 2 h 122"/>
                <a:gd name="T28" fmla="*/ 1 w 121"/>
                <a:gd name="T29" fmla="*/ 2 h 122"/>
                <a:gd name="T30" fmla="*/ 1 w 121"/>
                <a:gd name="T31" fmla="*/ 2 h 122"/>
                <a:gd name="T32" fmla="*/ 1 w 121"/>
                <a:gd name="T33" fmla="*/ 2 h 122"/>
                <a:gd name="T34" fmla="*/ 1 w 121"/>
                <a:gd name="T35" fmla="*/ 2 h 122"/>
                <a:gd name="T36" fmla="*/ 1 w 121"/>
                <a:gd name="T37" fmla="*/ 2 h 122"/>
                <a:gd name="T38" fmla="*/ 1 w 121"/>
                <a:gd name="T39" fmla="*/ 2 h 122"/>
                <a:gd name="T40" fmla="*/ 0 w 121"/>
                <a:gd name="T41" fmla="*/ 2 h 122"/>
                <a:gd name="T42" fmla="*/ 0 w 121"/>
                <a:gd name="T43" fmla="*/ 1 h 122"/>
                <a:gd name="T44" fmla="*/ 0 w 121"/>
                <a:gd name="T45" fmla="*/ 1 h 122"/>
                <a:gd name="T46" fmla="*/ 0 w 121"/>
                <a:gd name="T47" fmla="*/ 1 h 122"/>
                <a:gd name="T48" fmla="*/ 0 w 121"/>
                <a:gd name="T49" fmla="*/ 1 h 122"/>
                <a:gd name="T50" fmla="*/ 0 w 121"/>
                <a:gd name="T51" fmla="*/ 1 h 122"/>
                <a:gd name="T52" fmla="*/ 0 w 121"/>
                <a:gd name="T53" fmla="*/ 1 h 122"/>
                <a:gd name="T54" fmla="*/ 0 w 121"/>
                <a:gd name="T55" fmla="*/ 1 h 122"/>
                <a:gd name="T56" fmla="*/ 0 w 121"/>
                <a:gd name="T57" fmla="*/ 1 h 122"/>
                <a:gd name="T58" fmla="*/ 0 w 121"/>
                <a:gd name="T59" fmla="*/ 0 h 122"/>
                <a:gd name="T60" fmla="*/ 1 w 121"/>
                <a:gd name="T61" fmla="*/ 0 h 122"/>
                <a:gd name="T62" fmla="*/ 1 w 121"/>
                <a:gd name="T63" fmla="*/ 0 h 122"/>
                <a:gd name="T64" fmla="*/ 1 w 121"/>
                <a:gd name="T65" fmla="*/ 0 h 122"/>
                <a:gd name="T66" fmla="*/ 1 w 121"/>
                <a:gd name="T67" fmla="*/ 0 h 122"/>
                <a:gd name="T68" fmla="*/ 1 w 121"/>
                <a:gd name="T69" fmla="*/ 0 h 122"/>
                <a:gd name="T70" fmla="*/ 1 w 121"/>
                <a:gd name="T71" fmla="*/ 0 h 122"/>
                <a:gd name="T72" fmla="*/ 1 w 121"/>
                <a:gd name="T73" fmla="*/ 0 h 122"/>
                <a:gd name="T74" fmla="*/ 1 w 121"/>
                <a:gd name="T75" fmla="*/ 0 h 122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121"/>
                <a:gd name="T115" fmla="*/ 0 h 122"/>
                <a:gd name="T116" fmla="*/ 121 w 121"/>
                <a:gd name="T117" fmla="*/ 122 h 122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121" h="122">
                  <a:moveTo>
                    <a:pt x="77" y="0"/>
                  </a:moveTo>
                  <a:lnTo>
                    <a:pt x="105" y="3"/>
                  </a:lnTo>
                  <a:lnTo>
                    <a:pt x="116" y="19"/>
                  </a:lnTo>
                  <a:lnTo>
                    <a:pt x="121" y="40"/>
                  </a:lnTo>
                  <a:lnTo>
                    <a:pt x="120" y="62"/>
                  </a:lnTo>
                  <a:lnTo>
                    <a:pt x="116" y="85"/>
                  </a:lnTo>
                  <a:lnTo>
                    <a:pt x="113" y="92"/>
                  </a:lnTo>
                  <a:lnTo>
                    <a:pt x="110" y="99"/>
                  </a:lnTo>
                  <a:lnTo>
                    <a:pt x="104" y="105"/>
                  </a:lnTo>
                  <a:lnTo>
                    <a:pt x="99" y="110"/>
                  </a:lnTo>
                  <a:lnTo>
                    <a:pt x="93" y="114"/>
                  </a:lnTo>
                  <a:lnTo>
                    <a:pt x="86" y="117"/>
                  </a:lnTo>
                  <a:lnTo>
                    <a:pt x="80" y="120"/>
                  </a:lnTo>
                  <a:lnTo>
                    <a:pt x="74" y="121"/>
                  </a:lnTo>
                  <a:lnTo>
                    <a:pt x="65" y="122"/>
                  </a:lnTo>
                  <a:lnTo>
                    <a:pt x="57" y="122"/>
                  </a:lnTo>
                  <a:lnTo>
                    <a:pt x="48" y="122"/>
                  </a:lnTo>
                  <a:lnTo>
                    <a:pt x="40" y="121"/>
                  </a:lnTo>
                  <a:lnTo>
                    <a:pt x="32" y="119"/>
                  </a:lnTo>
                  <a:lnTo>
                    <a:pt x="24" y="116"/>
                  </a:lnTo>
                  <a:lnTo>
                    <a:pt x="18" y="112"/>
                  </a:lnTo>
                  <a:lnTo>
                    <a:pt x="13" y="106"/>
                  </a:lnTo>
                  <a:lnTo>
                    <a:pt x="9" y="98"/>
                  </a:lnTo>
                  <a:lnTo>
                    <a:pt x="5" y="92"/>
                  </a:lnTo>
                  <a:lnTo>
                    <a:pt x="1" y="85"/>
                  </a:lnTo>
                  <a:lnTo>
                    <a:pt x="0" y="77"/>
                  </a:lnTo>
                  <a:lnTo>
                    <a:pt x="4" y="65"/>
                  </a:lnTo>
                  <a:lnTo>
                    <a:pt x="8" y="55"/>
                  </a:lnTo>
                  <a:lnTo>
                    <a:pt x="13" y="44"/>
                  </a:lnTo>
                  <a:lnTo>
                    <a:pt x="19" y="35"/>
                  </a:lnTo>
                  <a:lnTo>
                    <a:pt x="25" y="25"/>
                  </a:lnTo>
                  <a:lnTo>
                    <a:pt x="33" y="17"/>
                  </a:lnTo>
                  <a:lnTo>
                    <a:pt x="42" y="11"/>
                  </a:lnTo>
                  <a:lnTo>
                    <a:pt x="53" y="6"/>
                  </a:lnTo>
                  <a:lnTo>
                    <a:pt x="60" y="5"/>
                  </a:lnTo>
                  <a:lnTo>
                    <a:pt x="66" y="3"/>
                  </a:lnTo>
                  <a:lnTo>
                    <a:pt x="73" y="1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191" name="Freeform 15">
              <a:extLst>
                <a:ext uri="{FF2B5EF4-FFF2-40B4-BE49-F238E27FC236}">
                  <a16:creationId xmlns="" xmlns:a16="http://schemas.microsoft.com/office/drawing/2014/main" id="{6932C87F-F994-45B4-9A60-2347322DC4E0}"/>
                </a:ext>
              </a:extLst>
            </p:cNvPr>
            <p:cNvSpPr>
              <a:spLocks/>
            </p:cNvSpPr>
            <p:nvPr/>
          </p:nvSpPr>
          <p:spPr bwMode="auto">
            <a:xfrm>
              <a:off x="2943" y="3046"/>
              <a:ext cx="29" cy="33"/>
            </a:xfrm>
            <a:custGeom>
              <a:avLst/>
              <a:gdLst>
                <a:gd name="T0" fmla="*/ 1 w 115"/>
                <a:gd name="T1" fmla="*/ 0 h 132"/>
                <a:gd name="T2" fmla="*/ 1 w 115"/>
                <a:gd name="T3" fmla="*/ 0 h 132"/>
                <a:gd name="T4" fmla="*/ 2 w 115"/>
                <a:gd name="T5" fmla="*/ 0 h 132"/>
                <a:gd name="T6" fmla="*/ 2 w 115"/>
                <a:gd name="T7" fmla="*/ 1 h 132"/>
                <a:gd name="T8" fmla="*/ 2 w 115"/>
                <a:gd name="T9" fmla="*/ 1 h 132"/>
                <a:gd name="T10" fmla="*/ 2 w 115"/>
                <a:gd name="T11" fmla="*/ 1 h 132"/>
                <a:gd name="T12" fmla="*/ 2 w 115"/>
                <a:gd name="T13" fmla="*/ 1 h 132"/>
                <a:gd name="T14" fmla="*/ 2 w 115"/>
                <a:gd name="T15" fmla="*/ 1 h 132"/>
                <a:gd name="T16" fmla="*/ 2 w 115"/>
                <a:gd name="T17" fmla="*/ 1 h 132"/>
                <a:gd name="T18" fmla="*/ 2 w 115"/>
                <a:gd name="T19" fmla="*/ 2 h 132"/>
                <a:gd name="T20" fmla="*/ 2 w 115"/>
                <a:gd name="T21" fmla="*/ 2 h 132"/>
                <a:gd name="T22" fmla="*/ 2 w 115"/>
                <a:gd name="T23" fmla="*/ 2 h 132"/>
                <a:gd name="T24" fmla="*/ 2 w 115"/>
                <a:gd name="T25" fmla="*/ 2 h 132"/>
                <a:gd name="T26" fmla="*/ 2 w 115"/>
                <a:gd name="T27" fmla="*/ 2 h 132"/>
                <a:gd name="T28" fmla="*/ 1 w 115"/>
                <a:gd name="T29" fmla="*/ 2 h 132"/>
                <a:gd name="T30" fmla="*/ 1 w 115"/>
                <a:gd name="T31" fmla="*/ 2 h 132"/>
                <a:gd name="T32" fmla="*/ 1 w 115"/>
                <a:gd name="T33" fmla="*/ 2 h 132"/>
                <a:gd name="T34" fmla="*/ 1 w 115"/>
                <a:gd name="T35" fmla="*/ 2 h 132"/>
                <a:gd name="T36" fmla="*/ 1 w 115"/>
                <a:gd name="T37" fmla="*/ 2 h 132"/>
                <a:gd name="T38" fmla="*/ 1 w 115"/>
                <a:gd name="T39" fmla="*/ 2 h 132"/>
                <a:gd name="T40" fmla="*/ 1 w 115"/>
                <a:gd name="T41" fmla="*/ 2 h 132"/>
                <a:gd name="T42" fmla="*/ 1 w 115"/>
                <a:gd name="T43" fmla="*/ 2 h 132"/>
                <a:gd name="T44" fmla="*/ 0 w 115"/>
                <a:gd name="T45" fmla="*/ 2 h 132"/>
                <a:gd name="T46" fmla="*/ 0 w 115"/>
                <a:gd name="T47" fmla="*/ 2 h 132"/>
                <a:gd name="T48" fmla="*/ 0 w 115"/>
                <a:gd name="T49" fmla="*/ 2 h 132"/>
                <a:gd name="T50" fmla="*/ 0 w 115"/>
                <a:gd name="T51" fmla="*/ 2 h 132"/>
                <a:gd name="T52" fmla="*/ 0 w 115"/>
                <a:gd name="T53" fmla="*/ 1 h 132"/>
                <a:gd name="T54" fmla="*/ 0 w 115"/>
                <a:gd name="T55" fmla="*/ 1 h 132"/>
                <a:gd name="T56" fmla="*/ 0 w 115"/>
                <a:gd name="T57" fmla="*/ 1 h 132"/>
                <a:gd name="T58" fmla="*/ 0 w 115"/>
                <a:gd name="T59" fmla="*/ 1 h 132"/>
                <a:gd name="T60" fmla="*/ 0 w 115"/>
                <a:gd name="T61" fmla="*/ 1 h 132"/>
                <a:gd name="T62" fmla="*/ 0 w 115"/>
                <a:gd name="T63" fmla="*/ 1 h 132"/>
                <a:gd name="T64" fmla="*/ 1 w 115"/>
                <a:gd name="T65" fmla="*/ 0 h 132"/>
                <a:gd name="T66" fmla="*/ 1 w 115"/>
                <a:gd name="T67" fmla="*/ 0 h 132"/>
                <a:gd name="T68" fmla="*/ 1 w 115"/>
                <a:gd name="T69" fmla="*/ 0 h 132"/>
                <a:gd name="T70" fmla="*/ 1 w 115"/>
                <a:gd name="T71" fmla="*/ 0 h 132"/>
                <a:gd name="T72" fmla="*/ 1 w 115"/>
                <a:gd name="T73" fmla="*/ 0 h 132"/>
                <a:gd name="T74" fmla="*/ 1 w 115"/>
                <a:gd name="T75" fmla="*/ 0 h 132"/>
                <a:gd name="T76" fmla="*/ 1 w 115"/>
                <a:gd name="T77" fmla="*/ 0 h 132"/>
                <a:gd name="T78" fmla="*/ 1 w 115"/>
                <a:gd name="T79" fmla="*/ 0 h 132"/>
                <a:gd name="T80" fmla="*/ 1 w 115"/>
                <a:gd name="T81" fmla="*/ 0 h 132"/>
                <a:gd name="T82" fmla="*/ 1 w 115"/>
                <a:gd name="T83" fmla="*/ 0 h 132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115"/>
                <a:gd name="T127" fmla="*/ 0 h 132"/>
                <a:gd name="T128" fmla="*/ 115 w 115"/>
                <a:gd name="T129" fmla="*/ 132 h 132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115" h="132">
                  <a:moveTo>
                    <a:pt x="65" y="0"/>
                  </a:moveTo>
                  <a:lnTo>
                    <a:pt x="80" y="5"/>
                  </a:lnTo>
                  <a:lnTo>
                    <a:pt x="87" y="12"/>
                  </a:lnTo>
                  <a:lnTo>
                    <a:pt x="95" y="22"/>
                  </a:lnTo>
                  <a:lnTo>
                    <a:pt x="101" y="31"/>
                  </a:lnTo>
                  <a:lnTo>
                    <a:pt x="107" y="42"/>
                  </a:lnTo>
                  <a:lnTo>
                    <a:pt x="111" y="55"/>
                  </a:lnTo>
                  <a:lnTo>
                    <a:pt x="114" y="67"/>
                  </a:lnTo>
                  <a:lnTo>
                    <a:pt x="115" y="80"/>
                  </a:lnTo>
                  <a:lnTo>
                    <a:pt x="114" y="95"/>
                  </a:lnTo>
                  <a:lnTo>
                    <a:pt x="110" y="103"/>
                  </a:lnTo>
                  <a:lnTo>
                    <a:pt x="105" y="110"/>
                  </a:lnTo>
                  <a:lnTo>
                    <a:pt x="99" y="115"/>
                  </a:lnTo>
                  <a:lnTo>
                    <a:pt x="93" y="120"/>
                  </a:lnTo>
                  <a:lnTo>
                    <a:pt x="85" y="123"/>
                  </a:lnTo>
                  <a:lnTo>
                    <a:pt x="77" y="127"/>
                  </a:lnTo>
                  <a:lnTo>
                    <a:pt x="69" y="130"/>
                  </a:lnTo>
                  <a:lnTo>
                    <a:pt x="60" y="132"/>
                  </a:lnTo>
                  <a:lnTo>
                    <a:pt x="49" y="130"/>
                  </a:lnTo>
                  <a:lnTo>
                    <a:pt x="40" y="128"/>
                  </a:lnTo>
                  <a:lnTo>
                    <a:pt x="33" y="124"/>
                  </a:lnTo>
                  <a:lnTo>
                    <a:pt x="26" y="120"/>
                  </a:lnTo>
                  <a:lnTo>
                    <a:pt x="20" y="116"/>
                  </a:lnTo>
                  <a:lnTo>
                    <a:pt x="14" y="110"/>
                  </a:lnTo>
                  <a:lnTo>
                    <a:pt x="9" y="104"/>
                  </a:lnTo>
                  <a:lnTo>
                    <a:pt x="4" y="98"/>
                  </a:lnTo>
                  <a:lnTo>
                    <a:pt x="0" y="81"/>
                  </a:lnTo>
                  <a:lnTo>
                    <a:pt x="1" y="65"/>
                  </a:lnTo>
                  <a:lnTo>
                    <a:pt x="4" y="50"/>
                  </a:lnTo>
                  <a:lnTo>
                    <a:pt x="9" y="37"/>
                  </a:lnTo>
                  <a:lnTo>
                    <a:pt x="15" y="29"/>
                  </a:lnTo>
                  <a:lnTo>
                    <a:pt x="21" y="22"/>
                  </a:lnTo>
                  <a:lnTo>
                    <a:pt x="27" y="17"/>
                  </a:lnTo>
                  <a:lnTo>
                    <a:pt x="34" y="11"/>
                  </a:lnTo>
                  <a:lnTo>
                    <a:pt x="40" y="8"/>
                  </a:lnTo>
                  <a:lnTo>
                    <a:pt x="47" y="4"/>
                  </a:lnTo>
                  <a:lnTo>
                    <a:pt x="55" y="2"/>
                  </a:lnTo>
                  <a:lnTo>
                    <a:pt x="62" y="0"/>
                  </a:lnTo>
                  <a:lnTo>
                    <a:pt x="64" y="0"/>
                  </a:lnTo>
                  <a:lnTo>
                    <a:pt x="6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192" name="Freeform 16">
              <a:extLst>
                <a:ext uri="{FF2B5EF4-FFF2-40B4-BE49-F238E27FC236}">
                  <a16:creationId xmlns="" xmlns:a16="http://schemas.microsoft.com/office/drawing/2014/main" id="{8CD40214-67E2-4329-80A2-5EB5F0844414}"/>
                </a:ext>
              </a:extLst>
            </p:cNvPr>
            <p:cNvSpPr>
              <a:spLocks/>
            </p:cNvSpPr>
            <p:nvPr/>
          </p:nvSpPr>
          <p:spPr bwMode="auto">
            <a:xfrm>
              <a:off x="2891" y="3047"/>
              <a:ext cx="87" cy="116"/>
            </a:xfrm>
            <a:custGeom>
              <a:avLst/>
              <a:gdLst>
                <a:gd name="T0" fmla="*/ 3 w 346"/>
                <a:gd name="T1" fmla="*/ 0 h 464"/>
                <a:gd name="T2" fmla="*/ 3 w 346"/>
                <a:gd name="T3" fmla="*/ 0 h 464"/>
                <a:gd name="T4" fmla="*/ 3 w 346"/>
                <a:gd name="T5" fmla="*/ 1 h 464"/>
                <a:gd name="T6" fmla="*/ 3 w 346"/>
                <a:gd name="T7" fmla="*/ 2 h 464"/>
                <a:gd name="T8" fmla="*/ 3 w 346"/>
                <a:gd name="T9" fmla="*/ 2 h 464"/>
                <a:gd name="T10" fmla="*/ 3 w 346"/>
                <a:gd name="T11" fmla="*/ 2 h 464"/>
                <a:gd name="T12" fmla="*/ 4 w 346"/>
                <a:gd name="T13" fmla="*/ 3 h 464"/>
                <a:gd name="T14" fmla="*/ 4 w 346"/>
                <a:gd name="T15" fmla="*/ 3 h 464"/>
                <a:gd name="T16" fmla="*/ 5 w 346"/>
                <a:gd name="T17" fmla="*/ 3 h 464"/>
                <a:gd name="T18" fmla="*/ 5 w 346"/>
                <a:gd name="T19" fmla="*/ 3 h 464"/>
                <a:gd name="T20" fmla="*/ 5 w 346"/>
                <a:gd name="T21" fmla="*/ 3 h 464"/>
                <a:gd name="T22" fmla="*/ 5 w 346"/>
                <a:gd name="T23" fmla="*/ 3 h 464"/>
                <a:gd name="T24" fmla="*/ 6 w 346"/>
                <a:gd name="T25" fmla="*/ 4 h 464"/>
                <a:gd name="T26" fmla="*/ 6 w 346"/>
                <a:gd name="T27" fmla="*/ 6 h 464"/>
                <a:gd name="T28" fmla="*/ 5 w 346"/>
                <a:gd name="T29" fmla="*/ 7 h 464"/>
                <a:gd name="T30" fmla="*/ 5 w 346"/>
                <a:gd name="T31" fmla="*/ 7 h 464"/>
                <a:gd name="T32" fmla="*/ 4 w 346"/>
                <a:gd name="T33" fmla="*/ 7 h 464"/>
                <a:gd name="T34" fmla="*/ 4 w 346"/>
                <a:gd name="T35" fmla="*/ 7 h 464"/>
                <a:gd name="T36" fmla="*/ 3 w 346"/>
                <a:gd name="T37" fmla="*/ 7 h 464"/>
                <a:gd name="T38" fmla="*/ 2 w 346"/>
                <a:gd name="T39" fmla="*/ 7 h 464"/>
                <a:gd name="T40" fmla="*/ 2 w 346"/>
                <a:gd name="T41" fmla="*/ 7 h 464"/>
                <a:gd name="T42" fmla="*/ 1 w 346"/>
                <a:gd name="T43" fmla="*/ 7 h 464"/>
                <a:gd name="T44" fmla="*/ 1 w 346"/>
                <a:gd name="T45" fmla="*/ 7 h 464"/>
                <a:gd name="T46" fmla="*/ 1 w 346"/>
                <a:gd name="T47" fmla="*/ 7 h 464"/>
                <a:gd name="T48" fmla="*/ 1 w 346"/>
                <a:gd name="T49" fmla="*/ 7 h 464"/>
                <a:gd name="T50" fmla="*/ 0 w 346"/>
                <a:gd name="T51" fmla="*/ 7 h 464"/>
                <a:gd name="T52" fmla="*/ 0 w 346"/>
                <a:gd name="T53" fmla="*/ 7 h 464"/>
                <a:gd name="T54" fmla="*/ 0 w 346"/>
                <a:gd name="T55" fmla="*/ 7 h 464"/>
                <a:gd name="T56" fmla="*/ 0 w 346"/>
                <a:gd name="T57" fmla="*/ 6 h 464"/>
                <a:gd name="T58" fmla="*/ 0 w 346"/>
                <a:gd name="T59" fmla="*/ 4 h 464"/>
                <a:gd name="T60" fmla="*/ 1 w 346"/>
                <a:gd name="T61" fmla="*/ 2 h 464"/>
                <a:gd name="T62" fmla="*/ 2 w 346"/>
                <a:gd name="T63" fmla="*/ 1 h 464"/>
                <a:gd name="T64" fmla="*/ 3 w 346"/>
                <a:gd name="T65" fmla="*/ 0 h 464"/>
                <a:gd name="T66" fmla="*/ 3 w 346"/>
                <a:gd name="T67" fmla="*/ 0 h 464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346"/>
                <a:gd name="T103" fmla="*/ 0 h 464"/>
                <a:gd name="T104" fmla="*/ 346 w 346"/>
                <a:gd name="T105" fmla="*/ 464 h 464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346" h="464">
                  <a:moveTo>
                    <a:pt x="175" y="0"/>
                  </a:moveTo>
                  <a:lnTo>
                    <a:pt x="176" y="0"/>
                  </a:lnTo>
                  <a:lnTo>
                    <a:pt x="178" y="0"/>
                  </a:lnTo>
                  <a:lnTo>
                    <a:pt x="180" y="0"/>
                  </a:lnTo>
                  <a:lnTo>
                    <a:pt x="181" y="0"/>
                  </a:lnTo>
                  <a:lnTo>
                    <a:pt x="171" y="30"/>
                  </a:lnTo>
                  <a:lnTo>
                    <a:pt x="165" y="61"/>
                  </a:lnTo>
                  <a:lnTo>
                    <a:pt x="168" y="91"/>
                  </a:lnTo>
                  <a:lnTo>
                    <a:pt x="181" y="118"/>
                  </a:lnTo>
                  <a:lnTo>
                    <a:pt x="190" y="131"/>
                  </a:lnTo>
                  <a:lnTo>
                    <a:pt x="200" y="141"/>
                  </a:lnTo>
                  <a:lnTo>
                    <a:pt x="211" y="149"/>
                  </a:lnTo>
                  <a:lnTo>
                    <a:pt x="223" y="156"/>
                  </a:lnTo>
                  <a:lnTo>
                    <a:pt x="236" y="162"/>
                  </a:lnTo>
                  <a:lnTo>
                    <a:pt x="249" y="166"/>
                  </a:lnTo>
                  <a:lnTo>
                    <a:pt x="264" y="168"/>
                  </a:lnTo>
                  <a:lnTo>
                    <a:pt x="278" y="169"/>
                  </a:lnTo>
                  <a:lnTo>
                    <a:pt x="286" y="166"/>
                  </a:lnTo>
                  <a:lnTo>
                    <a:pt x="293" y="163"/>
                  </a:lnTo>
                  <a:lnTo>
                    <a:pt x="301" y="161"/>
                  </a:lnTo>
                  <a:lnTo>
                    <a:pt x="308" y="159"/>
                  </a:lnTo>
                  <a:lnTo>
                    <a:pt x="315" y="155"/>
                  </a:lnTo>
                  <a:lnTo>
                    <a:pt x="321" y="153"/>
                  </a:lnTo>
                  <a:lnTo>
                    <a:pt x="327" y="151"/>
                  </a:lnTo>
                  <a:lnTo>
                    <a:pt x="333" y="148"/>
                  </a:lnTo>
                  <a:lnTo>
                    <a:pt x="344" y="214"/>
                  </a:lnTo>
                  <a:lnTo>
                    <a:pt x="346" y="283"/>
                  </a:lnTo>
                  <a:lnTo>
                    <a:pt x="343" y="352"/>
                  </a:lnTo>
                  <a:lnTo>
                    <a:pt x="339" y="419"/>
                  </a:lnTo>
                  <a:lnTo>
                    <a:pt x="322" y="421"/>
                  </a:lnTo>
                  <a:lnTo>
                    <a:pt x="305" y="423"/>
                  </a:lnTo>
                  <a:lnTo>
                    <a:pt x="287" y="424"/>
                  </a:lnTo>
                  <a:lnTo>
                    <a:pt x="270" y="426"/>
                  </a:lnTo>
                  <a:lnTo>
                    <a:pt x="252" y="428"/>
                  </a:lnTo>
                  <a:lnTo>
                    <a:pt x="235" y="429"/>
                  </a:lnTo>
                  <a:lnTo>
                    <a:pt x="216" y="431"/>
                  </a:lnTo>
                  <a:lnTo>
                    <a:pt x="199" y="433"/>
                  </a:lnTo>
                  <a:lnTo>
                    <a:pt x="180" y="435"/>
                  </a:lnTo>
                  <a:lnTo>
                    <a:pt x="162" y="438"/>
                  </a:lnTo>
                  <a:lnTo>
                    <a:pt x="143" y="440"/>
                  </a:lnTo>
                  <a:lnTo>
                    <a:pt x="125" y="443"/>
                  </a:lnTo>
                  <a:lnTo>
                    <a:pt x="107" y="447"/>
                  </a:lnTo>
                  <a:lnTo>
                    <a:pt x="89" y="451"/>
                  </a:lnTo>
                  <a:lnTo>
                    <a:pt x="70" y="456"/>
                  </a:lnTo>
                  <a:lnTo>
                    <a:pt x="52" y="461"/>
                  </a:lnTo>
                  <a:lnTo>
                    <a:pt x="47" y="461"/>
                  </a:lnTo>
                  <a:lnTo>
                    <a:pt x="42" y="461"/>
                  </a:lnTo>
                  <a:lnTo>
                    <a:pt x="38" y="462"/>
                  </a:lnTo>
                  <a:lnTo>
                    <a:pt x="33" y="464"/>
                  </a:lnTo>
                  <a:lnTo>
                    <a:pt x="28" y="462"/>
                  </a:lnTo>
                  <a:lnTo>
                    <a:pt x="23" y="459"/>
                  </a:lnTo>
                  <a:lnTo>
                    <a:pt x="18" y="454"/>
                  </a:lnTo>
                  <a:lnTo>
                    <a:pt x="14" y="449"/>
                  </a:lnTo>
                  <a:lnTo>
                    <a:pt x="10" y="444"/>
                  </a:lnTo>
                  <a:lnTo>
                    <a:pt x="6" y="439"/>
                  </a:lnTo>
                  <a:lnTo>
                    <a:pt x="3" y="433"/>
                  </a:lnTo>
                  <a:lnTo>
                    <a:pt x="0" y="427"/>
                  </a:lnTo>
                  <a:lnTo>
                    <a:pt x="2" y="370"/>
                  </a:lnTo>
                  <a:lnTo>
                    <a:pt x="9" y="312"/>
                  </a:lnTo>
                  <a:lnTo>
                    <a:pt x="20" y="255"/>
                  </a:lnTo>
                  <a:lnTo>
                    <a:pt x="37" y="199"/>
                  </a:lnTo>
                  <a:lnTo>
                    <a:pt x="58" y="145"/>
                  </a:lnTo>
                  <a:lnTo>
                    <a:pt x="85" y="95"/>
                  </a:lnTo>
                  <a:lnTo>
                    <a:pt x="117" y="49"/>
                  </a:lnTo>
                  <a:lnTo>
                    <a:pt x="155" y="8"/>
                  </a:lnTo>
                  <a:lnTo>
                    <a:pt x="162" y="5"/>
                  </a:lnTo>
                  <a:lnTo>
                    <a:pt x="167" y="3"/>
                  </a:lnTo>
                  <a:lnTo>
                    <a:pt x="171" y="1"/>
                  </a:lnTo>
                  <a:lnTo>
                    <a:pt x="17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193" name="Freeform 17">
              <a:extLst>
                <a:ext uri="{FF2B5EF4-FFF2-40B4-BE49-F238E27FC236}">
                  <a16:creationId xmlns="" xmlns:a16="http://schemas.microsoft.com/office/drawing/2014/main" id="{12BE0C8B-A463-4655-B427-B334003D067C}"/>
                </a:ext>
              </a:extLst>
            </p:cNvPr>
            <p:cNvSpPr>
              <a:spLocks/>
            </p:cNvSpPr>
            <p:nvPr/>
          </p:nvSpPr>
          <p:spPr bwMode="auto">
            <a:xfrm>
              <a:off x="3010" y="3048"/>
              <a:ext cx="89" cy="119"/>
            </a:xfrm>
            <a:custGeom>
              <a:avLst/>
              <a:gdLst>
                <a:gd name="T0" fmla="*/ 3 w 356"/>
                <a:gd name="T1" fmla="*/ 0 h 474"/>
                <a:gd name="T2" fmla="*/ 4 w 356"/>
                <a:gd name="T3" fmla="*/ 1 h 474"/>
                <a:gd name="T4" fmla="*/ 4 w 356"/>
                <a:gd name="T5" fmla="*/ 1 h 474"/>
                <a:gd name="T6" fmla="*/ 5 w 356"/>
                <a:gd name="T7" fmla="*/ 2 h 474"/>
                <a:gd name="T8" fmla="*/ 5 w 356"/>
                <a:gd name="T9" fmla="*/ 3 h 474"/>
                <a:gd name="T10" fmla="*/ 5 w 356"/>
                <a:gd name="T11" fmla="*/ 4 h 474"/>
                <a:gd name="T12" fmla="*/ 6 w 356"/>
                <a:gd name="T13" fmla="*/ 5 h 474"/>
                <a:gd name="T14" fmla="*/ 6 w 356"/>
                <a:gd name="T15" fmla="*/ 6 h 474"/>
                <a:gd name="T16" fmla="*/ 6 w 356"/>
                <a:gd name="T17" fmla="*/ 7 h 474"/>
                <a:gd name="T18" fmla="*/ 5 w 356"/>
                <a:gd name="T19" fmla="*/ 7 h 474"/>
                <a:gd name="T20" fmla="*/ 5 w 356"/>
                <a:gd name="T21" fmla="*/ 7 h 474"/>
                <a:gd name="T22" fmla="*/ 5 w 356"/>
                <a:gd name="T23" fmla="*/ 7 h 474"/>
                <a:gd name="T24" fmla="*/ 4 w 356"/>
                <a:gd name="T25" fmla="*/ 7 h 474"/>
                <a:gd name="T26" fmla="*/ 4 w 356"/>
                <a:gd name="T27" fmla="*/ 7 h 474"/>
                <a:gd name="T28" fmla="*/ 3 w 356"/>
                <a:gd name="T29" fmla="*/ 7 h 474"/>
                <a:gd name="T30" fmla="*/ 3 w 356"/>
                <a:gd name="T31" fmla="*/ 7 h 474"/>
                <a:gd name="T32" fmla="*/ 2 w 356"/>
                <a:gd name="T33" fmla="*/ 7 h 474"/>
                <a:gd name="T34" fmla="*/ 2 w 356"/>
                <a:gd name="T35" fmla="*/ 7 h 474"/>
                <a:gd name="T36" fmla="*/ 1 w 356"/>
                <a:gd name="T37" fmla="*/ 7 h 474"/>
                <a:gd name="T38" fmla="*/ 1 w 356"/>
                <a:gd name="T39" fmla="*/ 7 h 474"/>
                <a:gd name="T40" fmla="*/ 0 w 356"/>
                <a:gd name="T41" fmla="*/ 7 h 474"/>
                <a:gd name="T42" fmla="*/ 0 w 356"/>
                <a:gd name="T43" fmla="*/ 7 h 474"/>
                <a:gd name="T44" fmla="*/ 0 w 356"/>
                <a:gd name="T45" fmla="*/ 2 h 474"/>
                <a:gd name="T46" fmla="*/ 1 w 356"/>
                <a:gd name="T47" fmla="*/ 2 h 474"/>
                <a:gd name="T48" fmla="*/ 1 w 356"/>
                <a:gd name="T49" fmla="*/ 2 h 474"/>
                <a:gd name="T50" fmla="*/ 2 w 356"/>
                <a:gd name="T51" fmla="*/ 2 h 474"/>
                <a:gd name="T52" fmla="*/ 2 w 356"/>
                <a:gd name="T53" fmla="*/ 2 h 474"/>
                <a:gd name="T54" fmla="*/ 3 w 356"/>
                <a:gd name="T55" fmla="*/ 2 h 474"/>
                <a:gd name="T56" fmla="*/ 3 w 356"/>
                <a:gd name="T57" fmla="*/ 1 h 474"/>
                <a:gd name="T58" fmla="*/ 3 w 356"/>
                <a:gd name="T59" fmla="*/ 1 h 474"/>
                <a:gd name="T60" fmla="*/ 3 w 356"/>
                <a:gd name="T61" fmla="*/ 0 h 474"/>
                <a:gd name="T62" fmla="*/ 3 w 356"/>
                <a:gd name="T63" fmla="*/ 0 h 474"/>
                <a:gd name="T64" fmla="*/ 3 w 356"/>
                <a:gd name="T65" fmla="*/ 0 h 474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356"/>
                <a:gd name="T100" fmla="*/ 0 h 474"/>
                <a:gd name="T101" fmla="*/ 356 w 356"/>
                <a:gd name="T102" fmla="*/ 474 h 474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356" h="474">
                  <a:moveTo>
                    <a:pt x="187" y="0"/>
                  </a:moveTo>
                  <a:lnTo>
                    <a:pt x="206" y="9"/>
                  </a:lnTo>
                  <a:lnTo>
                    <a:pt x="222" y="21"/>
                  </a:lnTo>
                  <a:lnTo>
                    <a:pt x="237" y="35"/>
                  </a:lnTo>
                  <a:lnTo>
                    <a:pt x="249" y="51"/>
                  </a:lnTo>
                  <a:lnTo>
                    <a:pt x="260" y="68"/>
                  </a:lnTo>
                  <a:lnTo>
                    <a:pt x="271" y="86"/>
                  </a:lnTo>
                  <a:lnTo>
                    <a:pt x="280" y="103"/>
                  </a:lnTo>
                  <a:lnTo>
                    <a:pt x="290" y="121"/>
                  </a:lnTo>
                  <a:lnTo>
                    <a:pt x="304" y="157"/>
                  </a:lnTo>
                  <a:lnTo>
                    <a:pt x="317" y="193"/>
                  </a:lnTo>
                  <a:lnTo>
                    <a:pt x="328" y="228"/>
                  </a:lnTo>
                  <a:lnTo>
                    <a:pt x="337" y="264"/>
                  </a:lnTo>
                  <a:lnTo>
                    <a:pt x="346" y="300"/>
                  </a:lnTo>
                  <a:lnTo>
                    <a:pt x="351" y="337"/>
                  </a:lnTo>
                  <a:lnTo>
                    <a:pt x="355" y="372"/>
                  </a:lnTo>
                  <a:lnTo>
                    <a:pt x="356" y="408"/>
                  </a:lnTo>
                  <a:lnTo>
                    <a:pt x="350" y="419"/>
                  </a:lnTo>
                  <a:lnTo>
                    <a:pt x="343" y="428"/>
                  </a:lnTo>
                  <a:lnTo>
                    <a:pt x="333" y="436"/>
                  </a:lnTo>
                  <a:lnTo>
                    <a:pt x="323" y="444"/>
                  </a:lnTo>
                  <a:lnTo>
                    <a:pt x="312" y="451"/>
                  </a:lnTo>
                  <a:lnTo>
                    <a:pt x="301" y="459"/>
                  </a:lnTo>
                  <a:lnTo>
                    <a:pt x="291" y="466"/>
                  </a:lnTo>
                  <a:lnTo>
                    <a:pt x="282" y="474"/>
                  </a:lnTo>
                  <a:lnTo>
                    <a:pt x="266" y="468"/>
                  </a:lnTo>
                  <a:lnTo>
                    <a:pt x="251" y="462"/>
                  </a:lnTo>
                  <a:lnTo>
                    <a:pt x="235" y="456"/>
                  </a:lnTo>
                  <a:lnTo>
                    <a:pt x="218" y="450"/>
                  </a:lnTo>
                  <a:lnTo>
                    <a:pt x="203" y="445"/>
                  </a:lnTo>
                  <a:lnTo>
                    <a:pt x="185" y="441"/>
                  </a:lnTo>
                  <a:lnTo>
                    <a:pt x="169" y="437"/>
                  </a:lnTo>
                  <a:lnTo>
                    <a:pt x="152" y="434"/>
                  </a:lnTo>
                  <a:lnTo>
                    <a:pt x="135" y="431"/>
                  </a:lnTo>
                  <a:lnTo>
                    <a:pt x="118" y="428"/>
                  </a:lnTo>
                  <a:lnTo>
                    <a:pt x="101" y="426"/>
                  </a:lnTo>
                  <a:lnTo>
                    <a:pt x="84" y="423"/>
                  </a:lnTo>
                  <a:lnTo>
                    <a:pt x="66" y="421"/>
                  </a:lnTo>
                  <a:lnTo>
                    <a:pt x="49" y="419"/>
                  </a:lnTo>
                  <a:lnTo>
                    <a:pt x="30" y="418"/>
                  </a:lnTo>
                  <a:lnTo>
                    <a:pt x="13" y="416"/>
                  </a:lnTo>
                  <a:lnTo>
                    <a:pt x="8" y="414"/>
                  </a:lnTo>
                  <a:lnTo>
                    <a:pt x="4" y="412"/>
                  </a:lnTo>
                  <a:lnTo>
                    <a:pt x="2" y="410"/>
                  </a:lnTo>
                  <a:lnTo>
                    <a:pt x="0" y="408"/>
                  </a:lnTo>
                  <a:lnTo>
                    <a:pt x="8" y="134"/>
                  </a:lnTo>
                  <a:lnTo>
                    <a:pt x="22" y="134"/>
                  </a:lnTo>
                  <a:lnTo>
                    <a:pt x="37" y="136"/>
                  </a:lnTo>
                  <a:lnTo>
                    <a:pt x="53" y="138"/>
                  </a:lnTo>
                  <a:lnTo>
                    <a:pt x="68" y="140"/>
                  </a:lnTo>
                  <a:lnTo>
                    <a:pt x="84" y="141"/>
                  </a:lnTo>
                  <a:lnTo>
                    <a:pt x="99" y="140"/>
                  </a:lnTo>
                  <a:lnTo>
                    <a:pt x="114" y="137"/>
                  </a:lnTo>
                  <a:lnTo>
                    <a:pt x="129" y="129"/>
                  </a:lnTo>
                  <a:lnTo>
                    <a:pt x="143" y="115"/>
                  </a:lnTo>
                  <a:lnTo>
                    <a:pt x="153" y="100"/>
                  </a:lnTo>
                  <a:lnTo>
                    <a:pt x="162" y="84"/>
                  </a:lnTo>
                  <a:lnTo>
                    <a:pt x="169" y="66"/>
                  </a:lnTo>
                  <a:lnTo>
                    <a:pt x="173" y="50"/>
                  </a:lnTo>
                  <a:lnTo>
                    <a:pt x="177" y="32"/>
                  </a:lnTo>
                  <a:lnTo>
                    <a:pt x="180" y="16"/>
                  </a:lnTo>
                  <a:lnTo>
                    <a:pt x="184" y="0"/>
                  </a:lnTo>
                  <a:lnTo>
                    <a:pt x="186" y="0"/>
                  </a:lnTo>
                  <a:lnTo>
                    <a:pt x="18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194" name="Freeform 18">
              <a:extLst>
                <a:ext uri="{FF2B5EF4-FFF2-40B4-BE49-F238E27FC236}">
                  <a16:creationId xmlns="" xmlns:a16="http://schemas.microsoft.com/office/drawing/2014/main" id="{4C23F5B3-7E72-4505-8CD8-B08C34CE474F}"/>
                </a:ext>
              </a:extLst>
            </p:cNvPr>
            <p:cNvSpPr>
              <a:spLocks/>
            </p:cNvSpPr>
            <p:nvPr/>
          </p:nvSpPr>
          <p:spPr bwMode="auto">
            <a:xfrm>
              <a:off x="3138" y="3122"/>
              <a:ext cx="143" cy="110"/>
            </a:xfrm>
            <a:custGeom>
              <a:avLst/>
              <a:gdLst>
                <a:gd name="T0" fmla="*/ 9 w 573"/>
                <a:gd name="T1" fmla="*/ 0 h 437"/>
                <a:gd name="T2" fmla="*/ 8 w 573"/>
                <a:gd name="T3" fmla="*/ 1 h 437"/>
                <a:gd name="T4" fmla="*/ 7 w 573"/>
                <a:gd name="T5" fmla="*/ 2 h 437"/>
                <a:gd name="T6" fmla="*/ 7 w 573"/>
                <a:gd name="T7" fmla="*/ 3 h 437"/>
                <a:gd name="T8" fmla="*/ 7 w 573"/>
                <a:gd name="T9" fmla="*/ 5 h 437"/>
                <a:gd name="T10" fmla="*/ 7 w 573"/>
                <a:gd name="T11" fmla="*/ 5 h 437"/>
                <a:gd name="T12" fmla="*/ 7 w 573"/>
                <a:gd name="T13" fmla="*/ 5 h 437"/>
                <a:gd name="T14" fmla="*/ 7 w 573"/>
                <a:gd name="T15" fmla="*/ 5 h 437"/>
                <a:gd name="T16" fmla="*/ 7 w 573"/>
                <a:gd name="T17" fmla="*/ 5 h 437"/>
                <a:gd name="T18" fmla="*/ 7 w 573"/>
                <a:gd name="T19" fmla="*/ 6 h 437"/>
                <a:gd name="T20" fmla="*/ 8 w 573"/>
                <a:gd name="T21" fmla="*/ 6 h 437"/>
                <a:gd name="T22" fmla="*/ 8 w 573"/>
                <a:gd name="T23" fmla="*/ 6 h 437"/>
                <a:gd name="T24" fmla="*/ 8 w 573"/>
                <a:gd name="T25" fmla="*/ 6 h 437"/>
                <a:gd name="T26" fmla="*/ 8 w 573"/>
                <a:gd name="T27" fmla="*/ 6 h 437"/>
                <a:gd name="T28" fmla="*/ 7 w 573"/>
                <a:gd name="T29" fmla="*/ 7 h 437"/>
                <a:gd name="T30" fmla="*/ 6 w 573"/>
                <a:gd name="T31" fmla="*/ 7 h 437"/>
                <a:gd name="T32" fmla="*/ 6 w 573"/>
                <a:gd name="T33" fmla="*/ 7 h 437"/>
                <a:gd name="T34" fmla="*/ 3 w 573"/>
                <a:gd name="T35" fmla="*/ 5 h 437"/>
                <a:gd name="T36" fmla="*/ 3 w 573"/>
                <a:gd name="T37" fmla="*/ 5 h 437"/>
                <a:gd name="T38" fmla="*/ 3 w 573"/>
                <a:gd name="T39" fmla="*/ 4 h 437"/>
                <a:gd name="T40" fmla="*/ 3 w 573"/>
                <a:gd name="T41" fmla="*/ 3 h 437"/>
                <a:gd name="T42" fmla="*/ 2 w 573"/>
                <a:gd name="T43" fmla="*/ 2 h 437"/>
                <a:gd name="T44" fmla="*/ 2 w 573"/>
                <a:gd name="T45" fmla="*/ 2 h 437"/>
                <a:gd name="T46" fmla="*/ 1 w 573"/>
                <a:gd name="T47" fmla="*/ 1 h 437"/>
                <a:gd name="T48" fmla="*/ 1 w 573"/>
                <a:gd name="T49" fmla="*/ 1 h 437"/>
                <a:gd name="T50" fmla="*/ 0 w 573"/>
                <a:gd name="T51" fmla="*/ 1 h 437"/>
                <a:gd name="T52" fmla="*/ 0 w 573"/>
                <a:gd name="T53" fmla="*/ 1 h 437"/>
                <a:gd name="T54" fmla="*/ 0 w 573"/>
                <a:gd name="T55" fmla="*/ 1 h 437"/>
                <a:gd name="T56" fmla="*/ 1 w 573"/>
                <a:gd name="T57" fmla="*/ 1 h 437"/>
                <a:gd name="T58" fmla="*/ 2 w 573"/>
                <a:gd name="T59" fmla="*/ 1 h 437"/>
                <a:gd name="T60" fmla="*/ 3 w 573"/>
                <a:gd name="T61" fmla="*/ 1 h 437"/>
                <a:gd name="T62" fmla="*/ 4 w 573"/>
                <a:gd name="T63" fmla="*/ 1 h 437"/>
                <a:gd name="T64" fmla="*/ 5 w 573"/>
                <a:gd name="T65" fmla="*/ 1 h 437"/>
                <a:gd name="T66" fmla="*/ 6 w 573"/>
                <a:gd name="T67" fmla="*/ 0 h 437"/>
                <a:gd name="T68" fmla="*/ 7 w 573"/>
                <a:gd name="T69" fmla="*/ 0 h 437"/>
                <a:gd name="T70" fmla="*/ 8 w 573"/>
                <a:gd name="T71" fmla="*/ 0 h 437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573"/>
                <a:gd name="T109" fmla="*/ 0 h 437"/>
                <a:gd name="T110" fmla="*/ 573 w 573"/>
                <a:gd name="T111" fmla="*/ 437 h 437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573" h="437">
                  <a:moveTo>
                    <a:pt x="553" y="0"/>
                  </a:moveTo>
                  <a:lnTo>
                    <a:pt x="573" y="0"/>
                  </a:lnTo>
                  <a:lnTo>
                    <a:pt x="555" y="32"/>
                  </a:lnTo>
                  <a:lnTo>
                    <a:pt x="531" y="64"/>
                  </a:lnTo>
                  <a:lnTo>
                    <a:pt x="506" y="97"/>
                  </a:lnTo>
                  <a:lnTo>
                    <a:pt x="482" y="131"/>
                  </a:lnTo>
                  <a:lnTo>
                    <a:pt x="462" y="167"/>
                  </a:lnTo>
                  <a:lnTo>
                    <a:pt x="449" y="206"/>
                  </a:lnTo>
                  <a:lnTo>
                    <a:pt x="446" y="248"/>
                  </a:lnTo>
                  <a:lnTo>
                    <a:pt x="455" y="293"/>
                  </a:lnTo>
                  <a:lnTo>
                    <a:pt x="459" y="300"/>
                  </a:lnTo>
                  <a:lnTo>
                    <a:pt x="463" y="308"/>
                  </a:lnTo>
                  <a:lnTo>
                    <a:pt x="468" y="314"/>
                  </a:lnTo>
                  <a:lnTo>
                    <a:pt x="469" y="319"/>
                  </a:lnTo>
                  <a:lnTo>
                    <a:pt x="471" y="324"/>
                  </a:lnTo>
                  <a:lnTo>
                    <a:pt x="474" y="329"/>
                  </a:lnTo>
                  <a:lnTo>
                    <a:pt x="478" y="333"/>
                  </a:lnTo>
                  <a:lnTo>
                    <a:pt x="482" y="338"/>
                  </a:lnTo>
                  <a:lnTo>
                    <a:pt x="486" y="343"/>
                  </a:lnTo>
                  <a:lnTo>
                    <a:pt x="490" y="347"/>
                  </a:lnTo>
                  <a:lnTo>
                    <a:pt x="495" y="351"/>
                  </a:lnTo>
                  <a:lnTo>
                    <a:pt x="500" y="354"/>
                  </a:lnTo>
                  <a:lnTo>
                    <a:pt x="503" y="354"/>
                  </a:lnTo>
                  <a:lnTo>
                    <a:pt x="506" y="355"/>
                  </a:lnTo>
                  <a:lnTo>
                    <a:pt x="508" y="357"/>
                  </a:lnTo>
                  <a:lnTo>
                    <a:pt x="511" y="359"/>
                  </a:lnTo>
                  <a:lnTo>
                    <a:pt x="514" y="388"/>
                  </a:lnTo>
                  <a:lnTo>
                    <a:pt x="498" y="399"/>
                  </a:lnTo>
                  <a:lnTo>
                    <a:pt x="482" y="409"/>
                  </a:lnTo>
                  <a:lnTo>
                    <a:pt x="462" y="419"/>
                  </a:lnTo>
                  <a:lnTo>
                    <a:pt x="443" y="427"/>
                  </a:lnTo>
                  <a:lnTo>
                    <a:pt x="421" y="432"/>
                  </a:lnTo>
                  <a:lnTo>
                    <a:pt x="400" y="436"/>
                  </a:lnTo>
                  <a:lnTo>
                    <a:pt x="377" y="437"/>
                  </a:lnTo>
                  <a:lnTo>
                    <a:pt x="356" y="435"/>
                  </a:lnTo>
                  <a:lnTo>
                    <a:pt x="202" y="329"/>
                  </a:lnTo>
                  <a:lnTo>
                    <a:pt x="203" y="304"/>
                  </a:lnTo>
                  <a:lnTo>
                    <a:pt x="206" y="278"/>
                  </a:lnTo>
                  <a:lnTo>
                    <a:pt x="206" y="251"/>
                  </a:lnTo>
                  <a:lnTo>
                    <a:pt x="205" y="224"/>
                  </a:lnTo>
                  <a:lnTo>
                    <a:pt x="200" y="199"/>
                  </a:lnTo>
                  <a:lnTo>
                    <a:pt x="194" y="175"/>
                  </a:lnTo>
                  <a:lnTo>
                    <a:pt x="184" y="152"/>
                  </a:lnTo>
                  <a:lnTo>
                    <a:pt x="169" y="132"/>
                  </a:lnTo>
                  <a:lnTo>
                    <a:pt x="152" y="116"/>
                  </a:lnTo>
                  <a:lnTo>
                    <a:pt x="135" y="102"/>
                  </a:lnTo>
                  <a:lnTo>
                    <a:pt x="115" y="90"/>
                  </a:lnTo>
                  <a:lnTo>
                    <a:pt x="95" y="81"/>
                  </a:lnTo>
                  <a:lnTo>
                    <a:pt x="73" y="73"/>
                  </a:lnTo>
                  <a:lnTo>
                    <a:pt x="50" y="68"/>
                  </a:lnTo>
                  <a:lnTo>
                    <a:pt x="28" y="67"/>
                  </a:lnTo>
                  <a:lnTo>
                    <a:pt x="5" y="69"/>
                  </a:lnTo>
                  <a:lnTo>
                    <a:pt x="3" y="66"/>
                  </a:lnTo>
                  <a:lnTo>
                    <a:pt x="1" y="62"/>
                  </a:lnTo>
                  <a:lnTo>
                    <a:pt x="0" y="58"/>
                  </a:lnTo>
                  <a:lnTo>
                    <a:pt x="0" y="53"/>
                  </a:lnTo>
                  <a:lnTo>
                    <a:pt x="34" y="52"/>
                  </a:lnTo>
                  <a:lnTo>
                    <a:pt x="69" y="50"/>
                  </a:lnTo>
                  <a:lnTo>
                    <a:pt x="103" y="48"/>
                  </a:lnTo>
                  <a:lnTo>
                    <a:pt x="138" y="46"/>
                  </a:lnTo>
                  <a:lnTo>
                    <a:pt x="172" y="44"/>
                  </a:lnTo>
                  <a:lnTo>
                    <a:pt x="207" y="40"/>
                  </a:lnTo>
                  <a:lnTo>
                    <a:pt x="242" y="37"/>
                  </a:lnTo>
                  <a:lnTo>
                    <a:pt x="275" y="33"/>
                  </a:lnTo>
                  <a:lnTo>
                    <a:pt x="310" y="30"/>
                  </a:lnTo>
                  <a:lnTo>
                    <a:pt x="345" y="26"/>
                  </a:lnTo>
                  <a:lnTo>
                    <a:pt x="380" y="22"/>
                  </a:lnTo>
                  <a:lnTo>
                    <a:pt x="414" y="18"/>
                  </a:lnTo>
                  <a:lnTo>
                    <a:pt x="449" y="14"/>
                  </a:lnTo>
                  <a:lnTo>
                    <a:pt x="484" y="10"/>
                  </a:lnTo>
                  <a:lnTo>
                    <a:pt x="518" y="4"/>
                  </a:lnTo>
                  <a:lnTo>
                    <a:pt x="55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195" name="Freeform 19">
              <a:extLst>
                <a:ext uri="{FF2B5EF4-FFF2-40B4-BE49-F238E27FC236}">
                  <a16:creationId xmlns="" xmlns:a16="http://schemas.microsoft.com/office/drawing/2014/main" id="{B040F4DB-31A3-4186-8AB0-322FFEB90C2F}"/>
                </a:ext>
              </a:extLst>
            </p:cNvPr>
            <p:cNvSpPr>
              <a:spLocks/>
            </p:cNvSpPr>
            <p:nvPr/>
          </p:nvSpPr>
          <p:spPr bwMode="auto">
            <a:xfrm>
              <a:off x="2720" y="3140"/>
              <a:ext cx="534" cy="336"/>
            </a:xfrm>
            <a:custGeom>
              <a:avLst/>
              <a:gdLst>
                <a:gd name="T0" fmla="*/ 8 w 2133"/>
                <a:gd name="T1" fmla="*/ 0 h 1345"/>
                <a:gd name="T2" fmla="*/ 9 w 2133"/>
                <a:gd name="T3" fmla="*/ 0 h 1345"/>
                <a:gd name="T4" fmla="*/ 10 w 2133"/>
                <a:gd name="T5" fmla="*/ 1 h 1345"/>
                <a:gd name="T6" fmla="*/ 10 w 2133"/>
                <a:gd name="T7" fmla="*/ 1 h 1345"/>
                <a:gd name="T8" fmla="*/ 11 w 2133"/>
                <a:gd name="T9" fmla="*/ 2 h 1345"/>
                <a:gd name="T10" fmla="*/ 12 w 2133"/>
                <a:gd name="T11" fmla="*/ 2 h 1345"/>
                <a:gd name="T12" fmla="*/ 14 w 2133"/>
                <a:gd name="T13" fmla="*/ 2 h 1345"/>
                <a:gd name="T14" fmla="*/ 16 w 2133"/>
                <a:gd name="T15" fmla="*/ 1 h 1345"/>
                <a:gd name="T16" fmla="*/ 17 w 2133"/>
                <a:gd name="T17" fmla="*/ 1 h 1345"/>
                <a:gd name="T18" fmla="*/ 19 w 2133"/>
                <a:gd name="T19" fmla="*/ 1 h 1345"/>
                <a:gd name="T20" fmla="*/ 19 w 2133"/>
                <a:gd name="T21" fmla="*/ 1 h 1345"/>
                <a:gd name="T22" fmla="*/ 20 w 2133"/>
                <a:gd name="T23" fmla="*/ 1 h 1345"/>
                <a:gd name="T24" fmla="*/ 21 w 2133"/>
                <a:gd name="T25" fmla="*/ 2 h 1345"/>
                <a:gd name="T26" fmla="*/ 22 w 2133"/>
                <a:gd name="T27" fmla="*/ 2 h 1345"/>
                <a:gd name="T28" fmla="*/ 22 w 2133"/>
                <a:gd name="T29" fmla="*/ 2 h 1345"/>
                <a:gd name="T30" fmla="*/ 23 w 2133"/>
                <a:gd name="T31" fmla="*/ 2 h 1345"/>
                <a:gd name="T32" fmla="*/ 24 w 2133"/>
                <a:gd name="T33" fmla="*/ 1 h 1345"/>
                <a:gd name="T34" fmla="*/ 26 w 2133"/>
                <a:gd name="T35" fmla="*/ 1 h 1345"/>
                <a:gd name="T36" fmla="*/ 27 w 2133"/>
                <a:gd name="T37" fmla="*/ 0 h 1345"/>
                <a:gd name="T38" fmla="*/ 28 w 2133"/>
                <a:gd name="T39" fmla="*/ 1 h 1345"/>
                <a:gd name="T40" fmla="*/ 29 w 2133"/>
                <a:gd name="T41" fmla="*/ 2 h 1345"/>
                <a:gd name="T42" fmla="*/ 29 w 2133"/>
                <a:gd name="T43" fmla="*/ 4 h 1345"/>
                <a:gd name="T44" fmla="*/ 30 w 2133"/>
                <a:gd name="T45" fmla="*/ 5 h 1345"/>
                <a:gd name="T46" fmla="*/ 31 w 2133"/>
                <a:gd name="T47" fmla="*/ 6 h 1345"/>
                <a:gd name="T48" fmla="*/ 32 w 2133"/>
                <a:gd name="T49" fmla="*/ 7 h 1345"/>
                <a:gd name="T50" fmla="*/ 33 w 2133"/>
                <a:gd name="T51" fmla="*/ 8 h 1345"/>
                <a:gd name="T52" fmla="*/ 33 w 2133"/>
                <a:gd name="T53" fmla="*/ 10 h 1345"/>
                <a:gd name="T54" fmla="*/ 33 w 2133"/>
                <a:gd name="T55" fmla="*/ 12 h 1345"/>
                <a:gd name="T56" fmla="*/ 33 w 2133"/>
                <a:gd name="T57" fmla="*/ 14 h 1345"/>
                <a:gd name="T58" fmla="*/ 32 w 2133"/>
                <a:gd name="T59" fmla="*/ 16 h 1345"/>
                <a:gd name="T60" fmla="*/ 30 w 2133"/>
                <a:gd name="T61" fmla="*/ 17 h 1345"/>
                <a:gd name="T62" fmla="*/ 29 w 2133"/>
                <a:gd name="T63" fmla="*/ 18 h 1345"/>
                <a:gd name="T64" fmla="*/ 28 w 2133"/>
                <a:gd name="T65" fmla="*/ 19 h 1345"/>
                <a:gd name="T66" fmla="*/ 26 w 2133"/>
                <a:gd name="T67" fmla="*/ 19 h 1345"/>
                <a:gd name="T68" fmla="*/ 25 w 2133"/>
                <a:gd name="T69" fmla="*/ 20 h 1345"/>
                <a:gd name="T70" fmla="*/ 23 w 2133"/>
                <a:gd name="T71" fmla="*/ 20 h 1345"/>
                <a:gd name="T72" fmla="*/ 21 w 2133"/>
                <a:gd name="T73" fmla="*/ 21 h 1345"/>
                <a:gd name="T74" fmla="*/ 20 w 2133"/>
                <a:gd name="T75" fmla="*/ 21 h 1345"/>
                <a:gd name="T76" fmla="*/ 18 w 2133"/>
                <a:gd name="T77" fmla="*/ 21 h 1345"/>
                <a:gd name="T78" fmla="*/ 17 w 2133"/>
                <a:gd name="T79" fmla="*/ 21 h 1345"/>
                <a:gd name="T80" fmla="*/ 15 w 2133"/>
                <a:gd name="T81" fmla="*/ 21 h 1345"/>
                <a:gd name="T82" fmla="*/ 14 w 2133"/>
                <a:gd name="T83" fmla="*/ 21 h 1345"/>
                <a:gd name="T84" fmla="*/ 13 w 2133"/>
                <a:gd name="T85" fmla="*/ 21 h 1345"/>
                <a:gd name="T86" fmla="*/ 11 w 2133"/>
                <a:gd name="T87" fmla="*/ 21 h 1345"/>
                <a:gd name="T88" fmla="*/ 10 w 2133"/>
                <a:gd name="T89" fmla="*/ 21 h 1345"/>
                <a:gd name="T90" fmla="*/ 9 w 2133"/>
                <a:gd name="T91" fmla="*/ 20 h 1345"/>
                <a:gd name="T92" fmla="*/ 7 w 2133"/>
                <a:gd name="T93" fmla="*/ 20 h 1345"/>
                <a:gd name="T94" fmla="*/ 5 w 2133"/>
                <a:gd name="T95" fmla="*/ 19 h 1345"/>
                <a:gd name="T96" fmla="*/ 4 w 2133"/>
                <a:gd name="T97" fmla="*/ 18 h 1345"/>
                <a:gd name="T98" fmla="*/ 3 w 2133"/>
                <a:gd name="T99" fmla="*/ 17 h 1345"/>
                <a:gd name="T100" fmla="*/ 1 w 2133"/>
                <a:gd name="T101" fmla="*/ 15 h 1345"/>
                <a:gd name="T102" fmla="*/ 0 w 2133"/>
                <a:gd name="T103" fmla="*/ 11 h 1345"/>
                <a:gd name="T104" fmla="*/ 1 w 2133"/>
                <a:gd name="T105" fmla="*/ 9 h 1345"/>
                <a:gd name="T106" fmla="*/ 2 w 2133"/>
                <a:gd name="T107" fmla="*/ 7 h 1345"/>
                <a:gd name="T108" fmla="*/ 2 w 2133"/>
                <a:gd name="T109" fmla="*/ 6 h 1345"/>
                <a:gd name="T110" fmla="*/ 3 w 2133"/>
                <a:gd name="T111" fmla="*/ 6 h 1345"/>
                <a:gd name="T112" fmla="*/ 3 w 2133"/>
                <a:gd name="T113" fmla="*/ 5 h 1345"/>
                <a:gd name="T114" fmla="*/ 4 w 2133"/>
                <a:gd name="T115" fmla="*/ 5 h 1345"/>
                <a:gd name="T116" fmla="*/ 5 w 2133"/>
                <a:gd name="T117" fmla="*/ 3 h 1345"/>
                <a:gd name="T118" fmla="*/ 5 w 2133"/>
                <a:gd name="T119" fmla="*/ 1 h 1345"/>
                <a:gd name="T120" fmla="*/ 6 w 2133"/>
                <a:gd name="T121" fmla="*/ 0 h 1345"/>
                <a:gd name="T122" fmla="*/ 7 w 2133"/>
                <a:gd name="T123" fmla="*/ 0 h 1345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2133"/>
                <a:gd name="T187" fmla="*/ 0 h 1345"/>
                <a:gd name="T188" fmla="*/ 2133 w 2133"/>
                <a:gd name="T189" fmla="*/ 1345 h 1345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2133" h="1345">
                  <a:moveTo>
                    <a:pt x="451" y="0"/>
                  </a:moveTo>
                  <a:lnTo>
                    <a:pt x="467" y="1"/>
                  </a:lnTo>
                  <a:lnTo>
                    <a:pt x="482" y="2"/>
                  </a:lnTo>
                  <a:lnTo>
                    <a:pt x="498" y="5"/>
                  </a:lnTo>
                  <a:lnTo>
                    <a:pt x="512" y="8"/>
                  </a:lnTo>
                  <a:lnTo>
                    <a:pt x="526" y="14"/>
                  </a:lnTo>
                  <a:lnTo>
                    <a:pt x="540" y="19"/>
                  </a:lnTo>
                  <a:lnTo>
                    <a:pt x="554" y="25"/>
                  </a:lnTo>
                  <a:lnTo>
                    <a:pt x="567" y="32"/>
                  </a:lnTo>
                  <a:lnTo>
                    <a:pt x="580" y="39"/>
                  </a:lnTo>
                  <a:lnTo>
                    <a:pt x="593" y="49"/>
                  </a:lnTo>
                  <a:lnTo>
                    <a:pt x="605" y="57"/>
                  </a:lnTo>
                  <a:lnTo>
                    <a:pt x="618" y="67"/>
                  </a:lnTo>
                  <a:lnTo>
                    <a:pt x="630" y="77"/>
                  </a:lnTo>
                  <a:lnTo>
                    <a:pt x="641" y="89"/>
                  </a:lnTo>
                  <a:lnTo>
                    <a:pt x="654" y="100"/>
                  </a:lnTo>
                  <a:lnTo>
                    <a:pt x="665" y="111"/>
                  </a:lnTo>
                  <a:lnTo>
                    <a:pt x="667" y="116"/>
                  </a:lnTo>
                  <a:lnTo>
                    <a:pt x="669" y="122"/>
                  </a:lnTo>
                  <a:lnTo>
                    <a:pt x="671" y="125"/>
                  </a:lnTo>
                  <a:lnTo>
                    <a:pt x="672" y="127"/>
                  </a:lnTo>
                  <a:lnTo>
                    <a:pt x="701" y="126"/>
                  </a:lnTo>
                  <a:lnTo>
                    <a:pt x="729" y="125"/>
                  </a:lnTo>
                  <a:lnTo>
                    <a:pt x="758" y="123"/>
                  </a:lnTo>
                  <a:lnTo>
                    <a:pt x="786" y="119"/>
                  </a:lnTo>
                  <a:lnTo>
                    <a:pt x="815" y="116"/>
                  </a:lnTo>
                  <a:lnTo>
                    <a:pt x="844" y="112"/>
                  </a:lnTo>
                  <a:lnTo>
                    <a:pt x="874" y="108"/>
                  </a:lnTo>
                  <a:lnTo>
                    <a:pt x="902" y="104"/>
                  </a:lnTo>
                  <a:lnTo>
                    <a:pt x="931" y="100"/>
                  </a:lnTo>
                  <a:lnTo>
                    <a:pt x="960" y="97"/>
                  </a:lnTo>
                  <a:lnTo>
                    <a:pt x="989" y="94"/>
                  </a:lnTo>
                  <a:lnTo>
                    <a:pt x="1019" y="91"/>
                  </a:lnTo>
                  <a:lnTo>
                    <a:pt x="1047" y="90"/>
                  </a:lnTo>
                  <a:lnTo>
                    <a:pt x="1076" y="89"/>
                  </a:lnTo>
                  <a:lnTo>
                    <a:pt x="1105" y="89"/>
                  </a:lnTo>
                  <a:lnTo>
                    <a:pt x="1134" y="90"/>
                  </a:lnTo>
                  <a:lnTo>
                    <a:pt x="1147" y="90"/>
                  </a:lnTo>
                  <a:lnTo>
                    <a:pt x="1160" y="90"/>
                  </a:lnTo>
                  <a:lnTo>
                    <a:pt x="1174" y="91"/>
                  </a:lnTo>
                  <a:lnTo>
                    <a:pt x="1186" y="91"/>
                  </a:lnTo>
                  <a:lnTo>
                    <a:pt x="1199" y="92"/>
                  </a:lnTo>
                  <a:lnTo>
                    <a:pt x="1213" y="94"/>
                  </a:lnTo>
                  <a:lnTo>
                    <a:pt x="1225" y="95"/>
                  </a:lnTo>
                  <a:lnTo>
                    <a:pt x="1238" y="97"/>
                  </a:lnTo>
                  <a:lnTo>
                    <a:pt x="1251" y="98"/>
                  </a:lnTo>
                  <a:lnTo>
                    <a:pt x="1264" y="100"/>
                  </a:lnTo>
                  <a:lnTo>
                    <a:pt x="1276" y="102"/>
                  </a:lnTo>
                  <a:lnTo>
                    <a:pt x="1289" y="104"/>
                  </a:lnTo>
                  <a:lnTo>
                    <a:pt x="1302" y="106"/>
                  </a:lnTo>
                  <a:lnTo>
                    <a:pt x="1314" y="108"/>
                  </a:lnTo>
                  <a:lnTo>
                    <a:pt x="1327" y="109"/>
                  </a:lnTo>
                  <a:lnTo>
                    <a:pt x="1339" y="111"/>
                  </a:lnTo>
                  <a:lnTo>
                    <a:pt x="1354" y="116"/>
                  </a:lnTo>
                  <a:lnTo>
                    <a:pt x="1366" y="122"/>
                  </a:lnTo>
                  <a:lnTo>
                    <a:pt x="1378" y="127"/>
                  </a:lnTo>
                  <a:lnTo>
                    <a:pt x="1390" y="133"/>
                  </a:lnTo>
                  <a:lnTo>
                    <a:pt x="1402" y="138"/>
                  </a:lnTo>
                  <a:lnTo>
                    <a:pt x="1412" y="144"/>
                  </a:lnTo>
                  <a:lnTo>
                    <a:pt x="1423" y="150"/>
                  </a:lnTo>
                  <a:lnTo>
                    <a:pt x="1434" y="156"/>
                  </a:lnTo>
                  <a:lnTo>
                    <a:pt x="1449" y="143"/>
                  </a:lnTo>
                  <a:lnTo>
                    <a:pt x="1466" y="131"/>
                  </a:lnTo>
                  <a:lnTo>
                    <a:pt x="1482" y="118"/>
                  </a:lnTo>
                  <a:lnTo>
                    <a:pt x="1499" y="107"/>
                  </a:lnTo>
                  <a:lnTo>
                    <a:pt x="1517" y="96"/>
                  </a:lnTo>
                  <a:lnTo>
                    <a:pt x="1535" y="85"/>
                  </a:lnTo>
                  <a:lnTo>
                    <a:pt x="1554" y="75"/>
                  </a:lnTo>
                  <a:lnTo>
                    <a:pt x="1573" y="66"/>
                  </a:lnTo>
                  <a:lnTo>
                    <a:pt x="1593" y="59"/>
                  </a:lnTo>
                  <a:lnTo>
                    <a:pt x="1612" y="52"/>
                  </a:lnTo>
                  <a:lnTo>
                    <a:pt x="1633" y="46"/>
                  </a:lnTo>
                  <a:lnTo>
                    <a:pt x="1655" y="43"/>
                  </a:lnTo>
                  <a:lnTo>
                    <a:pt x="1675" y="41"/>
                  </a:lnTo>
                  <a:lnTo>
                    <a:pt x="1698" y="40"/>
                  </a:lnTo>
                  <a:lnTo>
                    <a:pt x="1719" y="42"/>
                  </a:lnTo>
                  <a:lnTo>
                    <a:pt x="1742" y="45"/>
                  </a:lnTo>
                  <a:lnTo>
                    <a:pt x="1757" y="51"/>
                  </a:lnTo>
                  <a:lnTo>
                    <a:pt x="1771" y="57"/>
                  </a:lnTo>
                  <a:lnTo>
                    <a:pt x="1783" y="64"/>
                  </a:lnTo>
                  <a:lnTo>
                    <a:pt x="1793" y="73"/>
                  </a:lnTo>
                  <a:lnTo>
                    <a:pt x="1804" y="83"/>
                  </a:lnTo>
                  <a:lnTo>
                    <a:pt x="1811" y="95"/>
                  </a:lnTo>
                  <a:lnTo>
                    <a:pt x="1818" y="107"/>
                  </a:lnTo>
                  <a:lnTo>
                    <a:pt x="1823" y="119"/>
                  </a:lnTo>
                  <a:lnTo>
                    <a:pt x="1831" y="161"/>
                  </a:lnTo>
                  <a:lnTo>
                    <a:pt x="1829" y="201"/>
                  </a:lnTo>
                  <a:lnTo>
                    <a:pt x="1825" y="241"/>
                  </a:lnTo>
                  <a:lnTo>
                    <a:pt x="1826" y="280"/>
                  </a:lnTo>
                  <a:lnTo>
                    <a:pt x="1849" y="292"/>
                  </a:lnTo>
                  <a:lnTo>
                    <a:pt x="1870" y="305"/>
                  </a:lnTo>
                  <a:lnTo>
                    <a:pt x="1892" y="319"/>
                  </a:lnTo>
                  <a:lnTo>
                    <a:pt x="1914" y="332"/>
                  </a:lnTo>
                  <a:lnTo>
                    <a:pt x="1934" y="347"/>
                  </a:lnTo>
                  <a:lnTo>
                    <a:pt x="1955" y="362"/>
                  </a:lnTo>
                  <a:lnTo>
                    <a:pt x="1974" y="377"/>
                  </a:lnTo>
                  <a:lnTo>
                    <a:pt x="1993" y="394"/>
                  </a:lnTo>
                  <a:lnTo>
                    <a:pt x="2011" y="411"/>
                  </a:lnTo>
                  <a:lnTo>
                    <a:pt x="2029" y="429"/>
                  </a:lnTo>
                  <a:lnTo>
                    <a:pt x="2044" y="448"/>
                  </a:lnTo>
                  <a:lnTo>
                    <a:pt x="2059" y="468"/>
                  </a:lnTo>
                  <a:lnTo>
                    <a:pt x="2074" y="489"/>
                  </a:lnTo>
                  <a:lnTo>
                    <a:pt x="2086" y="511"/>
                  </a:lnTo>
                  <a:lnTo>
                    <a:pt x="2097" y="535"/>
                  </a:lnTo>
                  <a:lnTo>
                    <a:pt x="2108" y="559"/>
                  </a:lnTo>
                  <a:lnTo>
                    <a:pt x="2119" y="593"/>
                  </a:lnTo>
                  <a:lnTo>
                    <a:pt x="2127" y="626"/>
                  </a:lnTo>
                  <a:lnTo>
                    <a:pt x="2131" y="660"/>
                  </a:lnTo>
                  <a:lnTo>
                    <a:pt x="2133" y="693"/>
                  </a:lnTo>
                  <a:lnTo>
                    <a:pt x="2132" y="726"/>
                  </a:lnTo>
                  <a:lnTo>
                    <a:pt x="2129" y="758"/>
                  </a:lnTo>
                  <a:lnTo>
                    <a:pt x="2123" y="789"/>
                  </a:lnTo>
                  <a:lnTo>
                    <a:pt x="2116" y="820"/>
                  </a:lnTo>
                  <a:lnTo>
                    <a:pt x="2106" y="851"/>
                  </a:lnTo>
                  <a:lnTo>
                    <a:pt x="2093" y="881"/>
                  </a:lnTo>
                  <a:lnTo>
                    <a:pt x="2080" y="909"/>
                  </a:lnTo>
                  <a:lnTo>
                    <a:pt x="2066" y="936"/>
                  </a:lnTo>
                  <a:lnTo>
                    <a:pt x="2049" y="963"/>
                  </a:lnTo>
                  <a:lnTo>
                    <a:pt x="2032" y="988"/>
                  </a:lnTo>
                  <a:lnTo>
                    <a:pt x="2013" y="1011"/>
                  </a:lnTo>
                  <a:lnTo>
                    <a:pt x="1995" y="1033"/>
                  </a:lnTo>
                  <a:lnTo>
                    <a:pt x="1975" y="1052"/>
                  </a:lnTo>
                  <a:lnTo>
                    <a:pt x="1956" y="1069"/>
                  </a:lnTo>
                  <a:lnTo>
                    <a:pt x="1936" y="1086"/>
                  </a:lnTo>
                  <a:lnTo>
                    <a:pt x="1916" y="1103"/>
                  </a:lnTo>
                  <a:lnTo>
                    <a:pt x="1895" y="1119"/>
                  </a:lnTo>
                  <a:lnTo>
                    <a:pt x="1873" y="1135"/>
                  </a:lnTo>
                  <a:lnTo>
                    <a:pt x="1852" y="1150"/>
                  </a:lnTo>
                  <a:lnTo>
                    <a:pt x="1830" y="1165"/>
                  </a:lnTo>
                  <a:lnTo>
                    <a:pt x="1808" y="1179"/>
                  </a:lnTo>
                  <a:lnTo>
                    <a:pt x="1784" y="1192"/>
                  </a:lnTo>
                  <a:lnTo>
                    <a:pt x="1761" y="1206"/>
                  </a:lnTo>
                  <a:lnTo>
                    <a:pt x="1738" y="1218"/>
                  </a:lnTo>
                  <a:lnTo>
                    <a:pt x="1714" y="1230"/>
                  </a:lnTo>
                  <a:lnTo>
                    <a:pt x="1690" y="1242"/>
                  </a:lnTo>
                  <a:lnTo>
                    <a:pt x="1665" y="1252"/>
                  </a:lnTo>
                  <a:lnTo>
                    <a:pt x="1640" y="1262"/>
                  </a:lnTo>
                  <a:lnTo>
                    <a:pt x="1616" y="1271"/>
                  </a:lnTo>
                  <a:lnTo>
                    <a:pt x="1590" y="1281"/>
                  </a:lnTo>
                  <a:lnTo>
                    <a:pt x="1564" y="1289"/>
                  </a:lnTo>
                  <a:lnTo>
                    <a:pt x="1538" y="1297"/>
                  </a:lnTo>
                  <a:lnTo>
                    <a:pt x="1512" y="1304"/>
                  </a:lnTo>
                  <a:lnTo>
                    <a:pt x="1486" y="1312"/>
                  </a:lnTo>
                  <a:lnTo>
                    <a:pt x="1459" y="1318"/>
                  </a:lnTo>
                  <a:lnTo>
                    <a:pt x="1433" y="1323"/>
                  </a:lnTo>
                  <a:lnTo>
                    <a:pt x="1406" y="1328"/>
                  </a:lnTo>
                  <a:lnTo>
                    <a:pt x="1379" y="1332"/>
                  </a:lnTo>
                  <a:lnTo>
                    <a:pt x="1352" y="1335"/>
                  </a:lnTo>
                  <a:lnTo>
                    <a:pt x="1325" y="1338"/>
                  </a:lnTo>
                  <a:lnTo>
                    <a:pt x="1297" y="1340"/>
                  </a:lnTo>
                  <a:lnTo>
                    <a:pt x="1270" y="1342"/>
                  </a:lnTo>
                  <a:lnTo>
                    <a:pt x="1243" y="1343"/>
                  </a:lnTo>
                  <a:lnTo>
                    <a:pt x="1215" y="1343"/>
                  </a:lnTo>
                  <a:lnTo>
                    <a:pt x="1192" y="1342"/>
                  </a:lnTo>
                  <a:lnTo>
                    <a:pt x="1171" y="1342"/>
                  </a:lnTo>
                  <a:lnTo>
                    <a:pt x="1148" y="1341"/>
                  </a:lnTo>
                  <a:lnTo>
                    <a:pt x="1126" y="1341"/>
                  </a:lnTo>
                  <a:lnTo>
                    <a:pt x="1105" y="1341"/>
                  </a:lnTo>
                  <a:lnTo>
                    <a:pt x="1082" y="1342"/>
                  </a:lnTo>
                  <a:lnTo>
                    <a:pt x="1061" y="1342"/>
                  </a:lnTo>
                  <a:lnTo>
                    <a:pt x="1039" y="1342"/>
                  </a:lnTo>
                  <a:lnTo>
                    <a:pt x="1016" y="1343"/>
                  </a:lnTo>
                  <a:lnTo>
                    <a:pt x="995" y="1343"/>
                  </a:lnTo>
                  <a:lnTo>
                    <a:pt x="973" y="1344"/>
                  </a:lnTo>
                  <a:lnTo>
                    <a:pt x="951" y="1344"/>
                  </a:lnTo>
                  <a:lnTo>
                    <a:pt x="929" y="1345"/>
                  </a:lnTo>
                  <a:lnTo>
                    <a:pt x="908" y="1345"/>
                  </a:lnTo>
                  <a:lnTo>
                    <a:pt x="886" y="1345"/>
                  </a:lnTo>
                  <a:lnTo>
                    <a:pt x="863" y="1345"/>
                  </a:lnTo>
                  <a:lnTo>
                    <a:pt x="842" y="1345"/>
                  </a:lnTo>
                  <a:lnTo>
                    <a:pt x="820" y="1345"/>
                  </a:lnTo>
                  <a:lnTo>
                    <a:pt x="799" y="1345"/>
                  </a:lnTo>
                  <a:lnTo>
                    <a:pt x="776" y="1344"/>
                  </a:lnTo>
                  <a:lnTo>
                    <a:pt x="754" y="1343"/>
                  </a:lnTo>
                  <a:lnTo>
                    <a:pt x="733" y="1341"/>
                  </a:lnTo>
                  <a:lnTo>
                    <a:pt x="710" y="1340"/>
                  </a:lnTo>
                  <a:lnTo>
                    <a:pt x="689" y="1338"/>
                  </a:lnTo>
                  <a:lnTo>
                    <a:pt x="667" y="1335"/>
                  </a:lnTo>
                  <a:lnTo>
                    <a:pt x="644" y="1333"/>
                  </a:lnTo>
                  <a:lnTo>
                    <a:pt x="623" y="1329"/>
                  </a:lnTo>
                  <a:lnTo>
                    <a:pt x="600" y="1325"/>
                  </a:lnTo>
                  <a:lnTo>
                    <a:pt x="579" y="1321"/>
                  </a:lnTo>
                  <a:lnTo>
                    <a:pt x="556" y="1316"/>
                  </a:lnTo>
                  <a:lnTo>
                    <a:pt x="535" y="1310"/>
                  </a:lnTo>
                  <a:lnTo>
                    <a:pt x="512" y="1304"/>
                  </a:lnTo>
                  <a:lnTo>
                    <a:pt x="484" y="1294"/>
                  </a:lnTo>
                  <a:lnTo>
                    <a:pt x="456" y="1283"/>
                  </a:lnTo>
                  <a:lnTo>
                    <a:pt x="430" y="1271"/>
                  </a:lnTo>
                  <a:lnTo>
                    <a:pt x="404" y="1261"/>
                  </a:lnTo>
                  <a:lnTo>
                    <a:pt x="378" y="1250"/>
                  </a:lnTo>
                  <a:lnTo>
                    <a:pt x="353" y="1238"/>
                  </a:lnTo>
                  <a:lnTo>
                    <a:pt x="329" y="1225"/>
                  </a:lnTo>
                  <a:lnTo>
                    <a:pt x="304" y="1213"/>
                  </a:lnTo>
                  <a:lnTo>
                    <a:pt x="281" y="1200"/>
                  </a:lnTo>
                  <a:lnTo>
                    <a:pt x="258" y="1186"/>
                  </a:lnTo>
                  <a:lnTo>
                    <a:pt x="236" y="1172"/>
                  </a:lnTo>
                  <a:lnTo>
                    <a:pt x="214" y="1156"/>
                  </a:lnTo>
                  <a:lnTo>
                    <a:pt x="193" y="1140"/>
                  </a:lnTo>
                  <a:lnTo>
                    <a:pt x="173" y="1122"/>
                  </a:lnTo>
                  <a:lnTo>
                    <a:pt x="152" y="1105"/>
                  </a:lnTo>
                  <a:lnTo>
                    <a:pt x="133" y="1085"/>
                  </a:lnTo>
                  <a:lnTo>
                    <a:pt x="94" y="1047"/>
                  </a:lnTo>
                  <a:lnTo>
                    <a:pt x="63" y="1004"/>
                  </a:lnTo>
                  <a:lnTo>
                    <a:pt x="37" y="957"/>
                  </a:lnTo>
                  <a:lnTo>
                    <a:pt x="20" y="907"/>
                  </a:lnTo>
                  <a:lnTo>
                    <a:pt x="7" y="853"/>
                  </a:lnTo>
                  <a:lnTo>
                    <a:pt x="0" y="798"/>
                  </a:lnTo>
                  <a:lnTo>
                    <a:pt x="0" y="742"/>
                  </a:lnTo>
                  <a:lnTo>
                    <a:pt x="4" y="688"/>
                  </a:lnTo>
                  <a:lnTo>
                    <a:pt x="9" y="652"/>
                  </a:lnTo>
                  <a:lnTo>
                    <a:pt x="19" y="618"/>
                  </a:lnTo>
                  <a:lnTo>
                    <a:pt x="29" y="585"/>
                  </a:lnTo>
                  <a:lnTo>
                    <a:pt x="42" y="553"/>
                  </a:lnTo>
                  <a:lnTo>
                    <a:pt x="58" y="523"/>
                  </a:lnTo>
                  <a:lnTo>
                    <a:pt x="73" y="496"/>
                  </a:lnTo>
                  <a:lnTo>
                    <a:pt x="90" y="469"/>
                  </a:lnTo>
                  <a:lnTo>
                    <a:pt x="107" y="443"/>
                  </a:lnTo>
                  <a:lnTo>
                    <a:pt x="115" y="432"/>
                  </a:lnTo>
                  <a:lnTo>
                    <a:pt x="122" y="423"/>
                  </a:lnTo>
                  <a:lnTo>
                    <a:pt x="131" y="413"/>
                  </a:lnTo>
                  <a:lnTo>
                    <a:pt x="139" y="405"/>
                  </a:lnTo>
                  <a:lnTo>
                    <a:pt x="147" y="398"/>
                  </a:lnTo>
                  <a:lnTo>
                    <a:pt x="156" y="390"/>
                  </a:lnTo>
                  <a:lnTo>
                    <a:pt x="166" y="382"/>
                  </a:lnTo>
                  <a:lnTo>
                    <a:pt x="175" y="372"/>
                  </a:lnTo>
                  <a:lnTo>
                    <a:pt x="188" y="362"/>
                  </a:lnTo>
                  <a:lnTo>
                    <a:pt x="201" y="351"/>
                  </a:lnTo>
                  <a:lnTo>
                    <a:pt x="213" y="341"/>
                  </a:lnTo>
                  <a:lnTo>
                    <a:pt x="225" y="331"/>
                  </a:lnTo>
                  <a:lnTo>
                    <a:pt x="238" y="323"/>
                  </a:lnTo>
                  <a:lnTo>
                    <a:pt x="250" y="315"/>
                  </a:lnTo>
                  <a:lnTo>
                    <a:pt x="262" y="306"/>
                  </a:lnTo>
                  <a:lnTo>
                    <a:pt x="276" y="300"/>
                  </a:lnTo>
                  <a:lnTo>
                    <a:pt x="276" y="267"/>
                  </a:lnTo>
                  <a:lnTo>
                    <a:pt x="276" y="233"/>
                  </a:lnTo>
                  <a:lnTo>
                    <a:pt x="278" y="197"/>
                  </a:lnTo>
                  <a:lnTo>
                    <a:pt x="283" y="162"/>
                  </a:lnTo>
                  <a:lnTo>
                    <a:pt x="291" y="129"/>
                  </a:lnTo>
                  <a:lnTo>
                    <a:pt x="305" y="98"/>
                  </a:lnTo>
                  <a:lnTo>
                    <a:pt x="325" y="69"/>
                  </a:lnTo>
                  <a:lnTo>
                    <a:pt x="352" y="45"/>
                  </a:lnTo>
                  <a:lnTo>
                    <a:pt x="364" y="38"/>
                  </a:lnTo>
                  <a:lnTo>
                    <a:pt x="376" y="32"/>
                  </a:lnTo>
                  <a:lnTo>
                    <a:pt x="389" y="26"/>
                  </a:lnTo>
                  <a:lnTo>
                    <a:pt x="400" y="20"/>
                  </a:lnTo>
                  <a:lnTo>
                    <a:pt x="412" y="15"/>
                  </a:lnTo>
                  <a:lnTo>
                    <a:pt x="425" y="10"/>
                  </a:lnTo>
                  <a:lnTo>
                    <a:pt x="438" y="4"/>
                  </a:lnTo>
                  <a:lnTo>
                    <a:pt x="45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196" name="Freeform 20">
              <a:extLst>
                <a:ext uri="{FF2B5EF4-FFF2-40B4-BE49-F238E27FC236}">
                  <a16:creationId xmlns="" xmlns:a16="http://schemas.microsoft.com/office/drawing/2014/main" id="{B832AB29-98F9-4376-AD47-E17B255EC2CC}"/>
                </a:ext>
              </a:extLst>
            </p:cNvPr>
            <p:cNvSpPr>
              <a:spLocks/>
            </p:cNvSpPr>
            <p:nvPr/>
          </p:nvSpPr>
          <p:spPr bwMode="auto">
            <a:xfrm>
              <a:off x="2665" y="3160"/>
              <a:ext cx="121" cy="54"/>
            </a:xfrm>
            <a:custGeom>
              <a:avLst/>
              <a:gdLst>
                <a:gd name="T0" fmla="*/ 0 w 482"/>
                <a:gd name="T1" fmla="*/ 0 h 217"/>
                <a:gd name="T2" fmla="*/ 8 w 482"/>
                <a:gd name="T3" fmla="*/ 0 h 217"/>
                <a:gd name="T4" fmla="*/ 8 w 482"/>
                <a:gd name="T5" fmla="*/ 1 h 217"/>
                <a:gd name="T6" fmla="*/ 7 w 482"/>
                <a:gd name="T7" fmla="*/ 1 h 217"/>
                <a:gd name="T8" fmla="*/ 7 w 482"/>
                <a:gd name="T9" fmla="*/ 2 h 217"/>
                <a:gd name="T10" fmla="*/ 7 w 482"/>
                <a:gd name="T11" fmla="*/ 3 h 217"/>
                <a:gd name="T12" fmla="*/ 7 w 482"/>
                <a:gd name="T13" fmla="*/ 3 h 217"/>
                <a:gd name="T14" fmla="*/ 7 w 482"/>
                <a:gd name="T15" fmla="*/ 3 h 217"/>
                <a:gd name="T16" fmla="*/ 7 w 482"/>
                <a:gd name="T17" fmla="*/ 3 h 217"/>
                <a:gd name="T18" fmla="*/ 7 w 482"/>
                <a:gd name="T19" fmla="*/ 3 h 217"/>
                <a:gd name="T20" fmla="*/ 7 w 482"/>
                <a:gd name="T21" fmla="*/ 3 h 217"/>
                <a:gd name="T22" fmla="*/ 7 w 482"/>
                <a:gd name="T23" fmla="*/ 3 h 217"/>
                <a:gd name="T24" fmla="*/ 6 w 482"/>
                <a:gd name="T25" fmla="*/ 3 h 217"/>
                <a:gd name="T26" fmla="*/ 6 w 482"/>
                <a:gd name="T27" fmla="*/ 3 h 217"/>
                <a:gd name="T28" fmla="*/ 6 w 482"/>
                <a:gd name="T29" fmla="*/ 3 h 217"/>
                <a:gd name="T30" fmla="*/ 6 w 482"/>
                <a:gd name="T31" fmla="*/ 3 h 217"/>
                <a:gd name="T32" fmla="*/ 5 w 482"/>
                <a:gd name="T33" fmla="*/ 3 h 217"/>
                <a:gd name="T34" fmla="*/ 5 w 482"/>
                <a:gd name="T35" fmla="*/ 3 h 217"/>
                <a:gd name="T36" fmla="*/ 5 w 482"/>
                <a:gd name="T37" fmla="*/ 3 h 217"/>
                <a:gd name="T38" fmla="*/ 4 w 482"/>
                <a:gd name="T39" fmla="*/ 3 h 217"/>
                <a:gd name="T40" fmla="*/ 4 w 482"/>
                <a:gd name="T41" fmla="*/ 3 h 217"/>
                <a:gd name="T42" fmla="*/ 4 w 482"/>
                <a:gd name="T43" fmla="*/ 3 h 217"/>
                <a:gd name="T44" fmla="*/ 3 w 482"/>
                <a:gd name="T45" fmla="*/ 3 h 217"/>
                <a:gd name="T46" fmla="*/ 3 w 482"/>
                <a:gd name="T47" fmla="*/ 3 h 217"/>
                <a:gd name="T48" fmla="*/ 3 w 482"/>
                <a:gd name="T49" fmla="*/ 3 h 217"/>
                <a:gd name="T50" fmla="*/ 2 w 482"/>
                <a:gd name="T51" fmla="*/ 3 h 217"/>
                <a:gd name="T52" fmla="*/ 2 w 482"/>
                <a:gd name="T53" fmla="*/ 3 h 217"/>
                <a:gd name="T54" fmla="*/ 2 w 482"/>
                <a:gd name="T55" fmla="*/ 3 h 217"/>
                <a:gd name="T56" fmla="*/ 2 w 482"/>
                <a:gd name="T57" fmla="*/ 3 h 217"/>
                <a:gd name="T58" fmla="*/ 1 w 482"/>
                <a:gd name="T59" fmla="*/ 3 h 217"/>
                <a:gd name="T60" fmla="*/ 0 w 482"/>
                <a:gd name="T61" fmla="*/ 0 h 217"/>
                <a:gd name="T62" fmla="*/ 0 w 482"/>
                <a:gd name="T63" fmla="*/ 0 h 217"/>
                <a:gd name="T64" fmla="*/ 0 w 482"/>
                <a:gd name="T65" fmla="*/ 0 h 217"/>
                <a:gd name="T66" fmla="*/ 0 w 482"/>
                <a:gd name="T67" fmla="*/ 0 h 217"/>
                <a:gd name="T68" fmla="*/ 0 w 482"/>
                <a:gd name="T69" fmla="*/ 0 h 217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482"/>
                <a:gd name="T106" fmla="*/ 0 h 217"/>
                <a:gd name="T107" fmla="*/ 482 w 482"/>
                <a:gd name="T108" fmla="*/ 217 h 217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482" h="217">
                  <a:moveTo>
                    <a:pt x="5" y="0"/>
                  </a:moveTo>
                  <a:lnTo>
                    <a:pt x="482" y="11"/>
                  </a:lnTo>
                  <a:lnTo>
                    <a:pt x="469" y="55"/>
                  </a:lnTo>
                  <a:lnTo>
                    <a:pt x="461" y="101"/>
                  </a:lnTo>
                  <a:lnTo>
                    <a:pt x="458" y="146"/>
                  </a:lnTo>
                  <a:lnTo>
                    <a:pt x="459" y="193"/>
                  </a:lnTo>
                  <a:lnTo>
                    <a:pt x="449" y="200"/>
                  </a:lnTo>
                  <a:lnTo>
                    <a:pt x="441" y="205"/>
                  </a:lnTo>
                  <a:lnTo>
                    <a:pt x="433" y="209"/>
                  </a:lnTo>
                  <a:lnTo>
                    <a:pt x="425" y="212"/>
                  </a:lnTo>
                  <a:lnTo>
                    <a:pt x="418" y="214"/>
                  </a:lnTo>
                  <a:lnTo>
                    <a:pt x="409" y="215"/>
                  </a:lnTo>
                  <a:lnTo>
                    <a:pt x="400" y="215"/>
                  </a:lnTo>
                  <a:lnTo>
                    <a:pt x="390" y="214"/>
                  </a:lnTo>
                  <a:lnTo>
                    <a:pt x="370" y="214"/>
                  </a:lnTo>
                  <a:lnTo>
                    <a:pt x="350" y="215"/>
                  </a:lnTo>
                  <a:lnTo>
                    <a:pt x="330" y="215"/>
                  </a:lnTo>
                  <a:lnTo>
                    <a:pt x="310" y="216"/>
                  </a:lnTo>
                  <a:lnTo>
                    <a:pt x="289" y="217"/>
                  </a:lnTo>
                  <a:lnTo>
                    <a:pt x="269" y="217"/>
                  </a:lnTo>
                  <a:lnTo>
                    <a:pt x="248" y="217"/>
                  </a:lnTo>
                  <a:lnTo>
                    <a:pt x="227" y="216"/>
                  </a:lnTo>
                  <a:lnTo>
                    <a:pt x="207" y="215"/>
                  </a:lnTo>
                  <a:lnTo>
                    <a:pt x="186" y="214"/>
                  </a:lnTo>
                  <a:lnTo>
                    <a:pt x="166" y="211"/>
                  </a:lnTo>
                  <a:lnTo>
                    <a:pt x="145" y="207"/>
                  </a:lnTo>
                  <a:lnTo>
                    <a:pt x="125" y="202"/>
                  </a:lnTo>
                  <a:lnTo>
                    <a:pt x="105" y="196"/>
                  </a:lnTo>
                  <a:lnTo>
                    <a:pt x="86" y="188"/>
                  </a:lnTo>
                  <a:lnTo>
                    <a:pt x="66" y="179"/>
                  </a:lnTo>
                  <a:lnTo>
                    <a:pt x="0" y="6"/>
                  </a:lnTo>
                  <a:lnTo>
                    <a:pt x="0" y="2"/>
                  </a:lnTo>
                  <a:lnTo>
                    <a:pt x="1" y="1"/>
                  </a:lnTo>
                  <a:lnTo>
                    <a:pt x="3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197" name="Freeform 21">
              <a:extLst>
                <a:ext uri="{FF2B5EF4-FFF2-40B4-BE49-F238E27FC236}">
                  <a16:creationId xmlns="" xmlns:a16="http://schemas.microsoft.com/office/drawing/2014/main" id="{6C751752-4C41-4433-A8DD-305F05F1A0C3}"/>
                </a:ext>
              </a:extLst>
            </p:cNvPr>
            <p:cNvSpPr>
              <a:spLocks/>
            </p:cNvSpPr>
            <p:nvPr/>
          </p:nvSpPr>
          <p:spPr bwMode="auto">
            <a:xfrm>
              <a:off x="2819" y="3176"/>
              <a:ext cx="53" cy="19"/>
            </a:xfrm>
            <a:custGeom>
              <a:avLst/>
              <a:gdLst>
                <a:gd name="T0" fmla="*/ 1 w 212"/>
                <a:gd name="T1" fmla="*/ 0 h 74"/>
                <a:gd name="T2" fmla="*/ 2 w 212"/>
                <a:gd name="T3" fmla="*/ 0 h 74"/>
                <a:gd name="T4" fmla="*/ 2 w 212"/>
                <a:gd name="T5" fmla="*/ 0 h 74"/>
                <a:gd name="T6" fmla="*/ 2 w 212"/>
                <a:gd name="T7" fmla="*/ 0 h 74"/>
                <a:gd name="T8" fmla="*/ 2 w 212"/>
                <a:gd name="T9" fmla="*/ 0 h 74"/>
                <a:gd name="T10" fmla="*/ 3 w 212"/>
                <a:gd name="T11" fmla="*/ 1 h 74"/>
                <a:gd name="T12" fmla="*/ 3 w 212"/>
                <a:gd name="T13" fmla="*/ 1 h 74"/>
                <a:gd name="T14" fmla="*/ 3 w 212"/>
                <a:gd name="T15" fmla="*/ 1 h 74"/>
                <a:gd name="T16" fmla="*/ 3 w 212"/>
                <a:gd name="T17" fmla="*/ 1 h 74"/>
                <a:gd name="T18" fmla="*/ 3 w 212"/>
                <a:gd name="T19" fmla="*/ 1 h 74"/>
                <a:gd name="T20" fmla="*/ 3 w 212"/>
                <a:gd name="T21" fmla="*/ 1 h 74"/>
                <a:gd name="T22" fmla="*/ 3 w 212"/>
                <a:gd name="T23" fmla="*/ 1 h 74"/>
                <a:gd name="T24" fmla="*/ 3 w 212"/>
                <a:gd name="T25" fmla="*/ 1 h 74"/>
                <a:gd name="T26" fmla="*/ 3 w 212"/>
                <a:gd name="T27" fmla="*/ 1 h 74"/>
                <a:gd name="T28" fmla="*/ 3 w 212"/>
                <a:gd name="T29" fmla="*/ 1 h 74"/>
                <a:gd name="T30" fmla="*/ 3 w 212"/>
                <a:gd name="T31" fmla="*/ 1 h 74"/>
                <a:gd name="T32" fmla="*/ 3 w 212"/>
                <a:gd name="T33" fmla="*/ 1 h 74"/>
                <a:gd name="T34" fmla="*/ 3 w 212"/>
                <a:gd name="T35" fmla="*/ 1 h 74"/>
                <a:gd name="T36" fmla="*/ 3 w 212"/>
                <a:gd name="T37" fmla="*/ 1 h 74"/>
                <a:gd name="T38" fmla="*/ 3 w 212"/>
                <a:gd name="T39" fmla="*/ 1 h 74"/>
                <a:gd name="T40" fmla="*/ 3 w 212"/>
                <a:gd name="T41" fmla="*/ 1 h 74"/>
                <a:gd name="T42" fmla="*/ 3 w 212"/>
                <a:gd name="T43" fmla="*/ 1 h 74"/>
                <a:gd name="T44" fmla="*/ 2 w 212"/>
                <a:gd name="T45" fmla="*/ 1 h 74"/>
                <a:gd name="T46" fmla="*/ 2 w 212"/>
                <a:gd name="T47" fmla="*/ 1 h 74"/>
                <a:gd name="T48" fmla="*/ 2 w 212"/>
                <a:gd name="T49" fmla="*/ 1 h 74"/>
                <a:gd name="T50" fmla="*/ 2 w 212"/>
                <a:gd name="T51" fmla="*/ 1 h 74"/>
                <a:gd name="T52" fmla="*/ 2 w 212"/>
                <a:gd name="T53" fmla="*/ 1 h 74"/>
                <a:gd name="T54" fmla="*/ 1 w 212"/>
                <a:gd name="T55" fmla="*/ 1 h 74"/>
                <a:gd name="T56" fmla="*/ 1 w 212"/>
                <a:gd name="T57" fmla="*/ 1 h 74"/>
                <a:gd name="T58" fmla="*/ 1 w 212"/>
                <a:gd name="T59" fmla="*/ 1 h 74"/>
                <a:gd name="T60" fmla="*/ 1 w 212"/>
                <a:gd name="T61" fmla="*/ 1 h 74"/>
                <a:gd name="T62" fmla="*/ 1 w 212"/>
                <a:gd name="T63" fmla="*/ 1 h 74"/>
                <a:gd name="T64" fmla="*/ 0 w 212"/>
                <a:gd name="T65" fmla="*/ 1 h 74"/>
                <a:gd name="T66" fmla="*/ 0 w 212"/>
                <a:gd name="T67" fmla="*/ 1 h 74"/>
                <a:gd name="T68" fmla="*/ 0 w 212"/>
                <a:gd name="T69" fmla="*/ 1 h 74"/>
                <a:gd name="T70" fmla="*/ 0 w 212"/>
                <a:gd name="T71" fmla="*/ 1 h 74"/>
                <a:gd name="T72" fmla="*/ 0 w 212"/>
                <a:gd name="T73" fmla="*/ 1 h 74"/>
                <a:gd name="T74" fmla="*/ 0 w 212"/>
                <a:gd name="T75" fmla="*/ 1 h 74"/>
                <a:gd name="T76" fmla="*/ 0 w 212"/>
                <a:gd name="T77" fmla="*/ 1 h 74"/>
                <a:gd name="T78" fmla="*/ 0 w 212"/>
                <a:gd name="T79" fmla="*/ 0 h 74"/>
                <a:gd name="T80" fmla="*/ 0 w 212"/>
                <a:gd name="T81" fmla="*/ 0 h 74"/>
                <a:gd name="T82" fmla="*/ 0 w 212"/>
                <a:gd name="T83" fmla="*/ 0 h 74"/>
                <a:gd name="T84" fmla="*/ 1 w 212"/>
                <a:gd name="T85" fmla="*/ 0 h 74"/>
                <a:gd name="T86" fmla="*/ 1 w 212"/>
                <a:gd name="T87" fmla="*/ 0 h 74"/>
                <a:gd name="T88" fmla="*/ 1 w 212"/>
                <a:gd name="T89" fmla="*/ 0 h 74"/>
                <a:gd name="T90" fmla="*/ 1 w 212"/>
                <a:gd name="T91" fmla="*/ 0 h 74"/>
                <a:gd name="T92" fmla="*/ 1 w 212"/>
                <a:gd name="T93" fmla="*/ 0 h 74"/>
                <a:gd name="T94" fmla="*/ 1 w 212"/>
                <a:gd name="T95" fmla="*/ 0 h 74"/>
                <a:gd name="T96" fmla="*/ 1 w 212"/>
                <a:gd name="T97" fmla="*/ 0 h 74"/>
                <a:gd name="T98" fmla="*/ 1 w 212"/>
                <a:gd name="T99" fmla="*/ 0 h 74"/>
                <a:gd name="T100" fmla="*/ 1 w 212"/>
                <a:gd name="T101" fmla="*/ 0 h 74"/>
                <a:gd name="T102" fmla="*/ 1 w 212"/>
                <a:gd name="T103" fmla="*/ 0 h 74"/>
                <a:gd name="T104" fmla="*/ 1 w 212"/>
                <a:gd name="T105" fmla="*/ 0 h 74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212"/>
                <a:gd name="T160" fmla="*/ 0 h 74"/>
                <a:gd name="T161" fmla="*/ 212 w 212"/>
                <a:gd name="T162" fmla="*/ 74 h 74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212" h="74">
                  <a:moveTo>
                    <a:pt x="74" y="0"/>
                  </a:moveTo>
                  <a:lnTo>
                    <a:pt x="93" y="0"/>
                  </a:lnTo>
                  <a:lnTo>
                    <a:pt x="113" y="2"/>
                  </a:lnTo>
                  <a:lnTo>
                    <a:pt x="131" y="7"/>
                  </a:lnTo>
                  <a:lnTo>
                    <a:pt x="149" y="14"/>
                  </a:lnTo>
                  <a:lnTo>
                    <a:pt x="164" y="23"/>
                  </a:lnTo>
                  <a:lnTo>
                    <a:pt x="180" y="33"/>
                  </a:lnTo>
                  <a:lnTo>
                    <a:pt x="194" y="44"/>
                  </a:lnTo>
                  <a:lnTo>
                    <a:pt x="207" y="56"/>
                  </a:lnTo>
                  <a:lnTo>
                    <a:pt x="209" y="59"/>
                  </a:lnTo>
                  <a:lnTo>
                    <a:pt x="211" y="62"/>
                  </a:lnTo>
                  <a:lnTo>
                    <a:pt x="212" y="63"/>
                  </a:lnTo>
                  <a:lnTo>
                    <a:pt x="212" y="64"/>
                  </a:lnTo>
                  <a:lnTo>
                    <a:pt x="212" y="67"/>
                  </a:lnTo>
                  <a:lnTo>
                    <a:pt x="212" y="69"/>
                  </a:lnTo>
                  <a:lnTo>
                    <a:pt x="212" y="71"/>
                  </a:lnTo>
                  <a:lnTo>
                    <a:pt x="212" y="74"/>
                  </a:lnTo>
                  <a:lnTo>
                    <a:pt x="202" y="72"/>
                  </a:lnTo>
                  <a:lnTo>
                    <a:pt x="191" y="68"/>
                  </a:lnTo>
                  <a:lnTo>
                    <a:pt x="180" y="64"/>
                  </a:lnTo>
                  <a:lnTo>
                    <a:pt x="167" y="60"/>
                  </a:lnTo>
                  <a:lnTo>
                    <a:pt x="156" y="55"/>
                  </a:lnTo>
                  <a:lnTo>
                    <a:pt x="143" y="49"/>
                  </a:lnTo>
                  <a:lnTo>
                    <a:pt x="130" y="45"/>
                  </a:lnTo>
                  <a:lnTo>
                    <a:pt x="118" y="41"/>
                  </a:lnTo>
                  <a:lnTo>
                    <a:pt x="105" y="38"/>
                  </a:lnTo>
                  <a:lnTo>
                    <a:pt x="92" y="35"/>
                  </a:lnTo>
                  <a:lnTo>
                    <a:pt x="79" y="34"/>
                  </a:lnTo>
                  <a:lnTo>
                    <a:pt x="67" y="34"/>
                  </a:lnTo>
                  <a:lnTo>
                    <a:pt x="54" y="36"/>
                  </a:lnTo>
                  <a:lnTo>
                    <a:pt x="42" y="39"/>
                  </a:lnTo>
                  <a:lnTo>
                    <a:pt x="30" y="45"/>
                  </a:lnTo>
                  <a:lnTo>
                    <a:pt x="18" y="54"/>
                  </a:lnTo>
                  <a:lnTo>
                    <a:pt x="13" y="51"/>
                  </a:lnTo>
                  <a:lnTo>
                    <a:pt x="8" y="47"/>
                  </a:lnTo>
                  <a:lnTo>
                    <a:pt x="4" y="42"/>
                  </a:lnTo>
                  <a:lnTo>
                    <a:pt x="0" y="37"/>
                  </a:lnTo>
                  <a:lnTo>
                    <a:pt x="2" y="31"/>
                  </a:lnTo>
                  <a:lnTo>
                    <a:pt x="5" y="25"/>
                  </a:lnTo>
                  <a:lnTo>
                    <a:pt x="9" y="21"/>
                  </a:lnTo>
                  <a:lnTo>
                    <a:pt x="13" y="17"/>
                  </a:lnTo>
                  <a:lnTo>
                    <a:pt x="18" y="14"/>
                  </a:lnTo>
                  <a:lnTo>
                    <a:pt x="23" y="10"/>
                  </a:lnTo>
                  <a:lnTo>
                    <a:pt x="30" y="7"/>
                  </a:lnTo>
                  <a:lnTo>
                    <a:pt x="37" y="5"/>
                  </a:lnTo>
                  <a:lnTo>
                    <a:pt x="42" y="4"/>
                  </a:lnTo>
                  <a:lnTo>
                    <a:pt x="47" y="4"/>
                  </a:lnTo>
                  <a:lnTo>
                    <a:pt x="52" y="3"/>
                  </a:lnTo>
                  <a:lnTo>
                    <a:pt x="57" y="3"/>
                  </a:lnTo>
                  <a:lnTo>
                    <a:pt x="61" y="2"/>
                  </a:lnTo>
                  <a:lnTo>
                    <a:pt x="66" y="2"/>
                  </a:lnTo>
                  <a:lnTo>
                    <a:pt x="70" y="1"/>
                  </a:lnTo>
                  <a:lnTo>
                    <a:pt x="7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198" name="Freeform 22">
              <a:extLst>
                <a:ext uri="{FF2B5EF4-FFF2-40B4-BE49-F238E27FC236}">
                  <a16:creationId xmlns="" xmlns:a16="http://schemas.microsoft.com/office/drawing/2014/main" id="{3A3944C6-1E7D-4946-AC89-E448DB906565}"/>
                </a:ext>
              </a:extLst>
            </p:cNvPr>
            <p:cNvSpPr>
              <a:spLocks/>
            </p:cNvSpPr>
            <p:nvPr/>
          </p:nvSpPr>
          <p:spPr bwMode="auto">
            <a:xfrm>
              <a:off x="3104" y="3183"/>
              <a:ext cx="56" cy="20"/>
            </a:xfrm>
            <a:custGeom>
              <a:avLst/>
              <a:gdLst>
                <a:gd name="T0" fmla="*/ 2 w 221"/>
                <a:gd name="T1" fmla="*/ 0 h 77"/>
                <a:gd name="T2" fmla="*/ 2 w 221"/>
                <a:gd name="T3" fmla="*/ 0 h 77"/>
                <a:gd name="T4" fmla="*/ 2 w 221"/>
                <a:gd name="T5" fmla="*/ 0 h 77"/>
                <a:gd name="T6" fmla="*/ 3 w 221"/>
                <a:gd name="T7" fmla="*/ 0 h 77"/>
                <a:gd name="T8" fmla="*/ 3 w 221"/>
                <a:gd name="T9" fmla="*/ 0 h 77"/>
                <a:gd name="T10" fmla="*/ 3 w 221"/>
                <a:gd name="T11" fmla="*/ 0 h 77"/>
                <a:gd name="T12" fmla="*/ 3 w 221"/>
                <a:gd name="T13" fmla="*/ 1 h 77"/>
                <a:gd name="T14" fmla="*/ 3 w 221"/>
                <a:gd name="T15" fmla="*/ 1 h 77"/>
                <a:gd name="T16" fmla="*/ 4 w 221"/>
                <a:gd name="T17" fmla="*/ 1 h 77"/>
                <a:gd name="T18" fmla="*/ 4 w 221"/>
                <a:gd name="T19" fmla="*/ 1 h 77"/>
                <a:gd name="T20" fmla="*/ 4 w 221"/>
                <a:gd name="T21" fmla="*/ 1 h 77"/>
                <a:gd name="T22" fmla="*/ 4 w 221"/>
                <a:gd name="T23" fmla="*/ 1 h 77"/>
                <a:gd name="T24" fmla="*/ 4 w 221"/>
                <a:gd name="T25" fmla="*/ 1 h 77"/>
                <a:gd name="T26" fmla="*/ 3 w 221"/>
                <a:gd name="T27" fmla="*/ 1 h 77"/>
                <a:gd name="T28" fmla="*/ 3 w 221"/>
                <a:gd name="T29" fmla="*/ 1 h 77"/>
                <a:gd name="T30" fmla="*/ 3 w 221"/>
                <a:gd name="T31" fmla="*/ 1 h 77"/>
                <a:gd name="T32" fmla="*/ 3 w 221"/>
                <a:gd name="T33" fmla="*/ 1 h 77"/>
                <a:gd name="T34" fmla="*/ 2 w 221"/>
                <a:gd name="T35" fmla="*/ 1 h 77"/>
                <a:gd name="T36" fmla="*/ 2 w 221"/>
                <a:gd name="T37" fmla="*/ 1 h 77"/>
                <a:gd name="T38" fmla="*/ 2 w 221"/>
                <a:gd name="T39" fmla="*/ 1 h 77"/>
                <a:gd name="T40" fmla="*/ 2 w 221"/>
                <a:gd name="T41" fmla="*/ 1 h 77"/>
                <a:gd name="T42" fmla="*/ 1 w 221"/>
                <a:gd name="T43" fmla="*/ 1 h 77"/>
                <a:gd name="T44" fmla="*/ 1 w 221"/>
                <a:gd name="T45" fmla="*/ 1 h 77"/>
                <a:gd name="T46" fmla="*/ 1 w 221"/>
                <a:gd name="T47" fmla="*/ 1 h 77"/>
                <a:gd name="T48" fmla="*/ 1 w 221"/>
                <a:gd name="T49" fmla="*/ 1 h 77"/>
                <a:gd name="T50" fmla="*/ 1 w 221"/>
                <a:gd name="T51" fmla="*/ 1 h 77"/>
                <a:gd name="T52" fmla="*/ 1 w 221"/>
                <a:gd name="T53" fmla="*/ 1 h 77"/>
                <a:gd name="T54" fmla="*/ 1 w 221"/>
                <a:gd name="T55" fmla="*/ 1 h 77"/>
                <a:gd name="T56" fmla="*/ 0 w 221"/>
                <a:gd name="T57" fmla="*/ 1 h 77"/>
                <a:gd name="T58" fmla="*/ 0 w 221"/>
                <a:gd name="T59" fmla="*/ 1 h 77"/>
                <a:gd name="T60" fmla="*/ 0 w 221"/>
                <a:gd name="T61" fmla="*/ 1 h 77"/>
                <a:gd name="T62" fmla="*/ 0 w 221"/>
                <a:gd name="T63" fmla="*/ 1 h 77"/>
                <a:gd name="T64" fmla="*/ 0 w 221"/>
                <a:gd name="T65" fmla="*/ 1 h 77"/>
                <a:gd name="T66" fmla="*/ 0 w 221"/>
                <a:gd name="T67" fmla="*/ 1 h 77"/>
                <a:gd name="T68" fmla="*/ 2 w 221"/>
                <a:gd name="T69" fmla="*/ 0 h 77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221"/>
                <a:gd name="T106" fmla="*/ 0 h 77"/>
                <a:gd name="T107" fmla="*/ 221 w 221"/>
                <a:gd name="T108" fmla="*/ 77 h 77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221" h="77">
                  <a:moveTo>
                    <a:pt x="98" y="0"/>
                  </a:moveTo>
                  <a:lnTo>
                    <a:pt x="114" y="0"/>
                  </a:lnTo>
                  <a:lnTo>
                    <a:pt x="132" y="2"/>
                  </a:lnTo>
                  <a:lnTo>
                    <a:pt x="148" y="5"/>
                  </a:lnTo>
                  <a:lnTo>
                    <a:pt x="165" y="10"/>
                  </a:lnTo>
                  <a:lnTo>
                    <a:pt x="180" y="17"/>
                  </a:lnTo>
                  <a:lnTo>
                    <a:pt x="195" y="26"/>
                  </a:lnTo>
                  <a:lnTo>
                    <a:pt x="208" y="36"/>
                  </a:lnTo>
                  <a:lnTo>
                    <a:pt x="219" y="48"/>
                  </a:lnTo>
                  <a:lnTo>
                    <a:pt x="220" y="53"/>
                  </a:lnTo>
                  <a:lnTo>
                    <a:pt x="221" y="56"/>
                  </a:lnTo>
                  <a:lnTo>
                    <a:pt x="221" y="59"/>
                  </a:lnTo>
                  <a:lnTo>
                    <a:pt x="221" y="61"/>
                  </a:lnTo>
                  <a:lnTo>
                    <a:pt x="203" y="77"/>
                  </a:lnTo>
                  <a:lnTo>
                    <a:pt x="189" y="69"/>
                  </a:lnTo>
                  <a:lnTo>
                    <a:pt x="176" y="60"/>
                  </a:lnTo>
                  <a:lnTo>
                    <a:pt x="163" y="50"/>
                  </a:lnTo>
                  <a:lnTo>
                    <a:pt x="147" y="43"/>
                  </a:lnTo>
                  <a:lnTo>
                    <a:pt x="133" y="37"/>
                  </a:lnTo>
                  <a:lnTo>
                    <a:pt x="117" y="34"/>
                  </a:lnTo>
                  <a:lnTo>
                    <a:pt x="100" y="34"/>
                  </a:lnTo>
                  <a:lnTo>
                    <a:pt x="83" y="37"/>
                  </a:lnTo>
                  <a:lnTo>
                    <a:pt x="71" y="39"/>
                  </a:lnTo>
                  <a:lnTo>
                    <a:pt x="61" y="42"/>
                  </a:lnTo>
                  <a:lnTo>
                    <a:pt x="51" y="46"/>
                  </a:lnTo>
                  <a:lnTo>
                    <a:pt x="40" y="50"/>
                  </a:lnTo>
                  <a:lnTo>
                    <a:pt x="31" y="53"/>
                  </a:lnTo>
                  <a:lnTo>
                    <a:pt x="22" y="55"/>
                  </a:lnTo>
                  <a:lnTo>
                    <a:pt x="13" y="55"/>
                  </a:lnTo>
                  <a:lnTo>
                    <a:pt x="3" y="53"/>
                  </a:lnTo>
                  <a:lnTo>
                    <a:pt x="0" y="48"/>
                  </a:lnTo>
                  <a:lnTo>
                    <a:pt x="1" y="42"/>
                  </a:lnTo>
                  <a:lnTo>
                    <a:pt x="5" y="37"/>
                  </a:lnTo>
                  <a:lnTo>
                    <a:pt x="9" y="32"/>
                  </a:lnTo>
                  <a:lnTo>
                    <a:pt x="9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199" name="Freeform 23">
              <a:extLst>
                <a:ext uri="{FF2B5EF4-FFF2-40B4-BE49-F238E27FC236}">
                  <a16:creationId xmlns="" xmlns:a16="http://schemas.microsoft.com/office/drawing/2014/main" id="{25CFD15A-127F-4391-9389-C3440F7FC5A7}"/>
                </a:ext>
              </a:extLst>
            </p:cNvPr>
            <p:cNvSpPr>
              <a:spLocks/>
            </p:cNvSpPr>
            <p:nvPr/>
          </p:nvSpPr>
          <p:spPr bwMode="auto">
            <a:xfrm>
              <a:off x="3585" y="3183"/>
              <a:ext cx="404" cy="248"/>
            </a:xfrm>
            <a:custGeom>
              <a:avLst/>
              <a:gdLst>
                <a:gd name="T0" fmla="*/ 16 w 1616"/>
                <a:gd name="T1" fmla="*/ 0 h 993"/>
                <a:gd name="T2" fmla="*/ 18 w 1616"/>
                <a:gd name="T3" fmla="*/ 0 h 993"/>
                <a:gd name="T4" fmla="*/ 20 w 1616"/>
                <a:gd name="T5" fmla="*/ 0 h 993"/>
                <a:gd name="T6" fmla="*/ 22 w 1616"/>
                <a:gd name="T7" fmla="*/ 1 h 993"/>
                <a:gd name="T8" fmla="*/ 24 w 1616"/>
                <a:gd name="T9" fmla="*/ 2 h 993"/>
                <a:gd name="T10" fmla="*/ 25 w 1616"/>
                <a:gd name="T11" fmla="*/ 3 h 993"/>
                <a:gd name="T12" fmla="*/ 25 w 1616"/>
                <a:gd name="T13" fmla="*/ 4 h 993"/>
                <a:gd name="T14" fmla="*/ 25 w 1616"/>
                <a:gd name="T15" fmla="*/ 5 h 993"/>
                <a:gd name="T16" fmla="*/ 25 w 1616"/>
                <a:gd name="T17" fmla="*/ 6 h 993"/>
                <a:gd name="T18" fmla="*/ 25 w 1616"/>
                <a:gd name="T19" fmla="*/ 7 h 993"/>
                <a:gd name="T20" fmla="*/ 24 w 1616"/>
                <a:gd name="T21" fmla="*/ 8 h 993"/>
                <a:gd name="T22" fmla="*/ 23 w 1616"/>
                <a:gd name="T23" fmla="*/ 8 h 993"/>
                <a:gd name="T24" fmla="*/ 23 w 1616"/>
                <a:gd name="T25" fmla="*/ 9 h 993"/>
                <a:gd name="T26" fmla="*/ 22 w 1616"/>
                <a:gd name="T27" fmla="*/ 9 h 993"/>
                <a:gd name="T28" fmla="*/ 20 w 1616"/>
                <a:gd name="T29" fmla="*/ 9 h 993"/>
                <a:gd name="T30" fmla="*/ 18 w 1616"/>
                <a:gd name="T31" fmla="*/ 9 h 993"/>
                <a:gd name="T32" fmla="*/ 17 w 1616"/>
                <a:gd name="T33" fmla="*/ 9 h 993"/>
                <a:gd name="T34" fmla="*/ 15 w 1616"/>
                <a:gd name="T35" fmla="*/ 9 h 993"/>
                <a:gd name="T36" fmla="*/ 13 w 1616"/>
                <a:gd name="T37" fmla="*/ 9 h 993"/>
                <a:gd name="T38" fmla="*/ 12 w 1616"/>
                <a:gd name="T39" fmla="*/ 9 h 993"/>
                <a:gd name="T40" fmla="*/ 10 w 1616"/>
                <a:gd name="T41" fmla="*/ 9 h 993"/>
                <a:gd name="T42" fmla="*/ 8 w 1616"/>
                <a:gd name="T43" fmla="*/ 9 h 993"/>
                <a:gd name="T44" fmla="*/ 7 w 1616"/>
                <a:gd name="T45" fmla="*/ 9 h 993"/>
                <a:gd name="T46" fmla="*/ 5 w 1616"/>
                <a:gd name="T47" fmla="*/ 10 h 993"/>
                <a:gd name="T48" fmla="*/ 4 w 1616"/>
                <a:gd name="T49" fmla="*/ 11 h 993"/>
                <a:gd name="T50" fmla="*/ 4 w 1616"/>
                <a:gd name="T51" fmla="*/ 12 h 993"/>
                <a:gd name="T52" fmla="*/ 3 w 1616"/>
                <a:gd name="T53" fmla="*/ 13 h 993"/>
                <a:gd name="T54" fmla="*/ 3 w 1616"/>
                <a:gd name="T55" fmla="*/ 14 h 993"/>
                <a:gd name="T56" fmla="*/ 2 w 1616"/>
                <a:gd name="T57" fmla="*/ 15 h 993"/>
                <a:gd name="T58" fmla="*/ 2 w 1616"/>
                <a:gd name="T59" fmla="*/ 15 h 993"/>
                <a:gd name="T60" fmla="*/ 2 w 1616"/>
                <a:gd name="T61" fmla="*/ 14 h 993"/>
                <a:gd name="T62" fmla="*/ 2 w 1616"/>
                <a:gd name="T63" fmla="*/ 13 h 993"/>
                <a:gd name="T64" fmla="*/ 1 w 1616"/>
                <a:gd name="T65" fmla="*/ 12 h 993"/>
                <a:gd name="T66" fmla="*/ 1 w 1616"/>
                <a:gd name="T67" fmla="*/ 10 h 993"/>
                <a:gd name="T68" fmla="*/ 1 w 1616"/>
                <a:gd name="T69" fmla="*/ 9 h 993"/>
                <a:gd name="T70" fmla="*/ 0 w 1616"/>
                <a:gd name="T71" fmla="*/ 7 h 993"/>
                <a:gd name="T72" fmla="*/ 1 w 1616"/>
                <a:gd name="T73" fmla="*/ 6 h 993"/>
                <a:gd name="T74" fmla="*/ 1 w 1616"/>
                <a:gd name="T75" fmla="*/ 6 h 993"/>
                <a:gd name="T76" fmla="*/ 2 w 1616"/>
                <a:gd name="T77" fmla="*/ 5 h 993"/>
                <a:gd name="T78" fmla="*/ 2 w 1616"/>
                <a:gd name="T79" fmla="*/ 4 h 993"/>
                <a:gd name="T80" fmla="*/ 3 w 1616"/>
                <a:gd name="T81" fmla="*/ 4 h 993"/>
                <a:gd name="T82" fmla="*/ 4 w 1616"/>
                <a:gd name="T83" fmla="*/ 3 h 993"/>
                <a:gd name="T84" fmla="*/ 4 w 1616"/>
                <a:gd name="T85" fmla="*/ 2 h 993"/>
                <a:gd name="T86" fmla="*/ 5 w 1616"/>
                <a:gd name="T87" fmla="*/ 2 h 993"/>
                <a:gd name="T88" fmla="*/ 6 w 1616"/>
                <a:gd name="T89" fmla="*/ 2 h 993"/>
                <a:gd name="T90" fmla="*/ 7 w 1616"/>
                <a:gd name="T91" fmla="*/ 1 h 993"/>
                <a:gd name="T92" fmla="*/ 9 w 1616"/>
                <a:gd name="T93" fmla="*/ 1 h 993"/>
                <a:gd name="T94" fmla="*/ 10 w 1616"/>
                <a:gd name="T95" fmla="*/ 1 h 993"/>
                <a:gd name="T96" fmla="*/ 11 w 1616"/>
                <a:gd name="T97" fmla="*/ 0 h 993"/>
                <a:gd name="T98" fmla="*/ 12 w 1616"/>
                <a:gd name="T99" fmla="*/ 0 h 993"/>
                <a:gd name="T100" fmla="*/ 13 w 1616"/>
                <a:gd name="T101" fmla="*/ 0 h 993"/>
                <a:gd name="T102" fmla="*/ 14 w 1616"/>
                <a:gd name="T103" fmla="*/ 0 h 993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1616"/>
                <a:gd name="T157" fmla="*/ 0 h 993"/>
                <a:gd name="T158" fmla="*/ 1616 w 1616"/>
                <a:gd name="T159" fmla="*/ 993 h 993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1616" h="993">
                  <a:moveTo>
                    <a:pt x="922" y="2"/>
                  </a:moveTo>
                  <a:lnTo>
                    <a:pt x="963" y="0"/>
                  </a:lnTo>
                  <a:lnTo>
                    <a:pt x="1006" y="0"/>
                  </a:lnTo>
                  <a:lnTo>
                    <a:pt x="1048" y="0"/>
                  </a:lnTo>
                  <a:lnTo>
                    <a:pt x="1091" y="1"/>
                  </a:lnTo>
                  <a:lnTo>
                    <a:pt x="1135" y="4"/>
                  </a:lnTo>
                  <a:lnTo>
                    <a:pt x="1179" y="8"/>
                  </a:lnTo>
                  <a:lnTo>
                    <a:pt x="1222" y="14"/>
                  </a:lnTo>
                  <a:lnTo>
                    <a:pt x="1264" y="21"/>
                  </a:lnTo>
                  <a:lnTo>
                    <a:pt x="1305" y="32"/>
                  </a:lnTo>
                  <a:lnTo>
                    <a:pt x="1346" y="44"/>
                  </a:lnTo>
                  <a:lnTo>
                    <a:pt x="1385" y="58"/>
                  </a:lnTo>
                  <a:lnTo>
                    <a:pt x="1423" y="76"/>
                  </a:lnTo>
                  <a:lnTo>
                    <a:pt x="1459" y="95"/>
                  </a:lnTo>
                  <a:lnTo>
                    <a:pt x="1494" y="118"/>
                  </a:lnTo>
                  <a:lnTo>
                    <a:pt x="1526" y="144"/>
                  </a:lnTo>
                  <a:lnTo>
                    <a:pt x="1556" y="174"/>
                  </a:lnTo>
                  <a:lnTo>
                    <a:pt x="1572" y="195"/>
                  </a:lnTo>
                  <a:lnTo>
                    <a:pt x="1587" y="220"/>
                  </a:lnTo>
                  <a:lnTo>
                    <a:pt x="1598" y="247"/>
                  </a:lnTo>
                  <a:lnTo>
                    <a:pt x="1607" y="273"/>
                  </a:lnTo>
                  <a:lnTo>
                    <a:pt x="1613" y="302"/>
                  </a:lnTo>
                  <a:lnTo>
                    <a:pt x="1616" y="331"/>
                  </a:lnTo>
                  <a:lnTo>
                    <a:pt x="1616" y="360"/>
                  </a:lnTo>
                  <a:lnTo>
                    <a:pt x="1611" y="387"/>
                  </a:lnTo>
                  <a:lnTo>
                    <a:pt x="1605" y="406"/>
                  </a:lnTo>
                  <a:lnTo>
                    <a:pt x="1597" y="423"/>
                  </a:lnTo>
                  <a:lnTo>
                    <a:pt x="1588" y="440"/>
                  </a:lnTo>
                  <a:lnTo>
                    <a:pt x="1577" y="454"/>
                  </a:lnTo>
                  <a:lnTo>
                    <a:pt x="1566" y="468"/>
                  </a:lnTo>
                  <a:lnTo>
                    <a:pt x="1554" y="482"/>
                  </a:lnTo>
                  <a:lnTo>
                    <a:pt x="1540" y="493"/>
                  </a:lnTo>
                  <a:lnTo>
                    <a:pt x="1527" y="504"/>
                  </a:lnTo>
                  <a:lnTo>
                    <a:pt x="1513" y="516"/>
                  </a:lnTo>
                  <a:lnTo>
                    <a:pt x="1497" y="526"/>
                  </a:lnTo>
                  <a:lnTo>
                    <a:pt x="1482" y="535"/>
                  </a:lnTo>
                  <a:lnTo>
                    <a:pt x="1467" y="545"/>
                  </a:lnTo>
                  <a:lnTo>
                    <a:pt x="1451" y="554"/>
                  </a:lnTo>
                  <a:lnTo>
                    <a:pt x="1435" y="562"/>
                  </a:lnTo>
                  <a:lnTo>
                    <a:pt x="1421" y="571"/>
                  </a:lnTo>
                  <a:lnTo>
                    <a:pt x="1406" y="579"/>
                  </a:lnTo>
                  <a:lnTo>
                    <a:pt x="1372" y="590"/>
                  </a:lnTo>
                  <a:lnTo>
                    <a:pt x="1337" y="598"/>
                  </a:lnTo>
                  <a:lnTo>
                    <a:pt x="1303" y="604"/>
                  </a:lnTo>
                  <a:lnTo>
                    <a:pt x="1268" y="609"/>
                  </a:lnTo>
                  <a:lnTo>
                    <a:pt x="1232" y="611"/>
                  </a:lnTo>
                  <a:lnTo>
                    <a:pt x="1197" y="612"/>
                  </a:lnTo>
                  <a:lnTo>
                    <a:pt x="1161" y="612"/>
                  </a:lnTo>
                  <a:lnTo>
                    <a:pt x="1125" y="611"/>
                  </a:lnTo>
                  <a:lnTo>
                    <a:pt x="1089" y="609"/>
                  </a:lnTo>
                  <a:lnTo>
                    <a:pt x="1053" y="606"/>
                  </a:lnTo>
                  <a:lnTo>
                    <a:pt x="1017" y="603"/>
                  </a:lnTo>
                  <a:lnTo>
                    <a:pt x="981" y="599"/>
                  </a:lnTo>
                  <a:lnTo>
                    <a:pt x="945" y="594"/>
                  </a:lnTo>
                  <a:lnTo>
                    <a:pt x="908" y="590"/>
                  </a:lnTo>
                  <a:lnTo>
                    <a:pt x="872" y="586"/>
                  </a:lnTo>
                  <a:lnTo>
                    <a:pt x="837" y="582"/>
                  </a:lnTo>
                  <a:lnTo>
                    <a:pt x="801" y="577"/>
                  </a:lnTo>
                  <a:lnTo>
                    <a:pt x="766" y="574"/>
                  </a:lnTo>
                  <a:lnTo>
                    <a:pt x="731" y="571"/>
                  </a:lnTo>
                  <a:lnTo>
                    <a:pt x="695" y="570"/>
                  </a:lnTo>
                  <a:lnTo>
                    <a:pt x="661" y="569"/>
                  </a:lnTo>
                  <a:lnTo>
                    <a:pt x="626" y="570"/>
                  </a:lnTo>
                  <a:lnTo>
                    <a:pt x="592" y="572"/>
                  </a:lnTo>
                  <a:lnTo>
                    <a:pt x="558" y="575"/>
                  </a:lnTo>
                  <a:lnTo>
                    <a:pt x="524" y="580"/>
                  </a:lnTo>
                  <a:lnTo>
                    <a:pt x="491" y="589"/>
                  </a:lnTo>
                  <a:lnTo>
                    <a:pt x="459" y="598"/>
                  </a:lnTo>
                  <a:lnTo>
                    <a:pt x="427" y="609"/>
                  </a:lnTo>
                  <a:lnTo>
                    <a:pt x="396" y="624"/>
                  </a:lnTo>
                  <a:lnTo>
                    <a:pt x="365" y="640"/>
                  </a:lnTo>
                  <a:lnTo>
                    <a:pt x="335" y="660"/>
                  </a:lnTo>
                  <a:lnTo>
                    <a:pt x="305" y="682"/>
                  </a:lnTo>
                  <a:lnTo>
                    <a:pt x="288" y="699"/>
                  </a:lnTo>
                  <a:lnTo>
                    <a:pt x="271" y="716"/>
                  </a:lnTo>
                  <a:lnTo>
                    <a:pt x="256" y="733"/>
                  </a:lnTo>
                  <a:lnTo>
                    <a:pt x="242" y="750"/>
                  </a:lnTo>
                  <a:lnTo>
                    <a:pt x="229" y="768"/>
                  </a:lnTo>
                  <a:lnTo>
                    <a:pt x="217" y="786"/>
                  </a:lnTo>
                  <a:lnTo>
                    <a:pt x="207" y="805"/>
                  </a:lnTo>
                  <a:lnTo>
                    <a:pt x="196" y="823"/>
                  </a:lnTo>
                  <a:lnTo>
                    <a:pt x="187" y="842"/>
                  </a:lnTo>
                  <a:lnTo>
                    <a:pt x="178" y="861"/>
                  </a:lnTo>
                  <a:lnTo>
                    <a:pt x="170" y="882"/>
                  </a:lnTo>
                  <a:lnTo>
                    <a:pt x="162" y="902"/>
                  </a:lnTo>
                  <a:lnTo>
                    <a:pt x="154" y="924"/>
                  </a:lnTo>
                  <a:lnTo>
                    <a:pt x="148" y="946"/>
                  </a:lnTo>
                  <a:lnTo>
                    <a:pt x="141" y="969"/>
                  </a:lnTo>
                  <a:lnTo>
                    <a:pt x="135" y="993"/>
                  </a:lnTo>
                  <a:lnTo>
                    <a:pt x="126" y="979"/>
                  </a:lnTo>
                  <a:lnTo>
                    <a:pt x="120" y="963"/>
                  </a:lnTo>
                  <a:lnTo>
                    <a:pt x="115" y="943"/>
                  </a:lnTo>
                  <a:lnTo>
                    <a:pt x="110" y="923"/>
                  </a:lnTo>
                  <a:lnTo>
                    <a:pt x="106" y="902"/>
                  </a:lnTo>
                  <a:lnTo>
                    <a:pt x="101" y="881"/>
                  </a:lnTo>
                  <a:lnTo>
                    <a:pt x="96" y="859"/>
                  </a:lnTo>
                  <a:lnTo>
                    <a:pt x="89" y="839"/>
                  </a:lnTo>
                  <a:lnTo>
                    <a:pt x="85" y="805"/>
                  </a:lnTo>
                  <a:lnTo>
                    <a:pt x="79" y="770"/>
                  </a:lnTo>
                  <a:lnTo>
                    <a:pt x="72" y="736"/>
                  </a:lnTo>
                  <a:lnTo>
                    <a:pt x="64" y="702"/>
                  </a:lnTo>
                  <a:lnTo>
                    <a:pt x="54" y="668"/>
                  </a:lnTo>
                  <a:lnTo>
                    <a:pt x="44" y="633"/>
                  </a:lnTo>
                  <a:lnTo>
                    <a:pt x="34" y="598"/>
                  </a:lnTo>
                  <a:lnTo>
                    <a:pt x="24" y="563"/>
                  </a:lnTo>
                  <a:lnTo>
                    <a:pt x="13" y="536"/>
                  </a:lnTo>
                  <a:lnTo>
                    <a:pt x="5" y="510"/>
                  </a:lnTo>
                  <a:lnTo>
                    <a:pt x="0" y="482"/>
                  </a:lnTo>
                  <a:lnTo>
                    <a:pt x="0" y="455"/>
                  </a:lnTo>
                  <a:lnTo>
                    <a:pt x="10" y="440"/>
                  </a:lnTo>
                  <a:lnTo>
                    <a:pt x="22" y="425"/>
                  </a:lnTo>
                  <a:lnTo>
                    <a:pt x="33" y="410"/>
                  </a:lnTo>
                  <a:lnTo>
                    <a:pt x="44" y="396"/>
                  </a:lnTo>
                  <a:lnTo>
                    <a:pt x="56" y="381"/>
                  </a:lnTo>
                  <a:lnTo>
                    <a:pt x="69" y="367"/>
                  </a:lnTo>
                  <a:lnTo>
                    <a:pt x="82" y="352"/>
                  </a:lnTo>
                  <a:lnTo>
                    <a:pt x="95" y="338"/>
                  </a:lnTo>
                  <a:lnTo>
                    <a:pt x="108" y="324"/>
                  </a:lnTo>
                  <a:lnTo>
                    <a:pt x="121" y="309"/>
                  </a:lnTo>
                  <a:lnTo>
                    <a:pt x="135" y="295"/>
                  </a:lnTo>
                  <a:lnTo>
                    <a:pt x="149" y="280"/>
                  </a:lnTo>
                  <a:lnTo>
                    <a:pt x="162" y="266"/>
                  </a:lnTo>
                  <a:lnTo>
                    <a:pt x="177" y="252"/>
                  </a:lnTo>
                  <a:lnTo>
                    <a:pt x="191" y="236"/>
                  </a:lnTo>
                  <a:lnTo>
                    <a:pt x="205" y="221"/>
                  </a:lnTo>
                  <a:lnTo>
                    <a:pt x="223" y="207"/>
                  </a:lnTo>
                  <a:lnTo>
                    <a:pt x="240" y="194"/>
                  </a:lnTo>
                  <a:lnTo>
                    <a:pt x="259" y="181"/>
                  </a:lnTo>
                  <a:lnTo>
                    <a:pt x="277" y="168"/>
                  </a:lnTo>
                  <a:lnTo>
                    <a:pt x="297" y="157"/>
                  </a:lnTo>
                  <a:lnTo>
                    <a:pt x="317" y="146"/>
                  </a:lnTo>
                  <a:lnTo>
                    <a:pt x="337" y="136"/>
                  </a:lnTo>
                  <a:lnTo>
                    <a:pt x="359" y="125"/>
                  </a:lnTo>
                  <a:lnTo>
                    <a:pt x="380" y="116"/>
                  </a:lnTo>
                  <a:lnTo>
                    <a:pt x="402" y="107"/>
                  </a:lnTo>
                  <a:lnTo>
                    <a:pt x="423" y="97"/>
                  </a:lnTo>
                  <a:lnTo>
                    <a:pt x="446" y="89"/>
                  </a:lnTo>
                  <a:lnTo>
                    <a:pt x="469" y="81"/>
                  </a:lnTo>
                  <a:lnTo>
                    <a:pt x="492" y="74"/>
                  </a:lnTo>
                  <a:lnTo>
                    <a:pt x="516" y="67"/>
                  </a:lnTo>
                  <a:lnTo>
                    <a:pt x="539" y="61"/>
                  </a:lnTo>
                  <a:lnTo>
                    <a:pt x="563" y="54"/>
                  </a:lnTo>
                  <a:lnTo>
                    <a:pt x="587" y="48"/>
                  </a:lnTo>
                  <a:lnTo>
                    <a:pt x="610" y="43"/>
                  </a:lnTo>
                  <a:lnTo>
                    <a:pt x="635" y="38"/>
                  </a:lnTo>
                  <a:lnTo>
                    <a:pt x="659" y="33"/>
                  </a:lnTo>
                  <a:lnTo>
                    <a:pt x="683" y="29"/>
                  </a:lnTo>
                  <a:lnTo>
                    <a:pt x="708" y="25"/>
                  </a:lnTo>
                  <a:lnTo>
                    <a:pt x="732" y="20"/>
                  </a:lnTo>
                  <a:lnTo>
                    <a:pt x="756" y="17"/>
                  </a:lnTo>
                  <a:lnTo>
                    <a:pt x="780" y="14"/>
                  </a:lnTo>
                  <a:lnTo>
                    <a:pt x="805" y="11"/>
                  </a:lnTo>
                  <a:lnTo>
                    <a:pt x="828" y="9"/>
                  </a:lnTo>
                  <a:lnTo>
                    <a:pt x="852" y="7"/>
                  </a:lnTo>
                  <a:lnTo>
                    <a:pt x="875" y="5"/>
                  </a:lnTo>
                  <a:lnTo>
                    <a:pt x="899" y="3"/>
                  </a:lnTo>
                  <a:lnTo>
                    <a:pt x="922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200" name="Freeform 24">
              <a:extLst>
                <a:ext uri="{FF2B5EF4-FFF2-40B4-BE49-F238E27FC236}">
                  <a16:creationId xmlns="" xmlns:a16="http://schemas.microsoft.com/office/drawing/2014/main" id="{C4818821-D5E1-4A7A-A5FA-F918F2F89988}"/>
                </a:ext>
              </a:extLst>
            </p:cNvPr>
            <p:cNvSpPr>
              <a:spLocks/>
            </p:cNvSpPr>
            <p:nvPr/>
          </p:nvSpPr>
          <p:spPr bwMode="auto">
            <a:xfrm>
              <a:off x="2923" y="3364"/>
              <a:ext cx="125" cy="25"/>
            </a:xfrm>
            <a:custGeom>
              <a:avLst/>
              <a:gdLst>
                <a:gd name="T0" fmla="*/ 8 w 500"/>
                <a:gd name="T1" fmla="*/ 0 h 101"/>
                <a:gd name="T2" fmla="*/ 8 w 500"/>
                <a:gd name="T3" fmla="*/ 0 h 101"/>
                <a:gd name="T4" fmla="*/ 8 w 500"/>
                <a:gd name="T5" fmla="*/ 0 h 101"/>
                <a:gd name="T6" fmla="*/ 8 w 500"/>
                <a:gd name="T7" fmla="*/ 0 h 101"/>
                <a:gd name="T8" fmla="*/ 8 w 500"/>
                <a:gd name="T9" fmla="*/ 0 h 101"/>
                <a:gd name="T10" fmla="*/ 8 w 500"/>
                <a:gd name="T11" fmla="*/ 0 h 101"/>
                <a:gd name="T12" fmla="*/ 8 w 500"/>
                <a:gd name="T13" fmla="*/ 0 h 101"/>
                <a:gd name="T14" fmla="*/ 8 w 500"/>
                <a:gd name="T15" fmla="*/ 0 h 101"/>
                <a:gd name="T16" fmla="*/ 8 w 500"/>
                <a:gd name="T17" fmla="*/ 0 h 101"/>
                <a:gd name="T18" fmla="*/ 8 w 500"/>
                <a:gd name="T19" fmla="*/ 0 h 101"/>
                <a:gd name="T20" fmla="*/ 7 w 500"/>
                <a:gd name="T21" fmla="*/ 1 h 101"/>
                <a:gd name="T22" fmla="*/ 7 w 500"/>
                <a:gd name="T23" fmla="*/ 1 h 101"/>
                <a:gd name="T24" fmla="*/ 6 w 500"/>
                <a:gd name="T25" fmla="*/ 1 h 101"/>
                <a:gd name="T26" fmla="*/ 6 w 500"/>
                <a:gd name="T27" fmla="*/ 1 h 101"/>
                <a:gd name="T28" fmla="*/ 6 w 500"/>
                <a:gd name="T29" fmla="*/ 1 h 101"/>
                <a:gd name="T30" fmla="*/ 5 w 500"/>
                <a:gd name="T31" fmla="*/ 1 h 101"/>
                <a:gd name="T32" fmla="*/ 5 w 500"/>
                <a:gd name="T33" fmla="*/ 1 h 101"/>
                <a:gd name="T34" fmla="*/ 4 w 500"/>
                <a:gd name="T35" fmla="*/ 1 h 101"/>
                <a:gd name="T36" fmla="*/ 4 w 500"/>
                <a:gd name="T37" fmla="*/ 1 h 101"/>
                <a:gd name="T38" fmla="*/ 3 w 500"/>
                <a:gd name="T39" fmla="*/ 1 h 101"/>
                <a:gd name="T40" fmla="*/ 3 w 500"/>
                <a:gd name="T41" fmla="*/ 1 h 101"/>
                <a:gd name="T42" fmla="*/ 2 w 500"/>
                <a:gd name="T43" fmla="*/ 1 h 101"/>
                <a:gd name="T44" fmla="*/ 2 w 500"/>
                <a:gd name="T45" fmla="*/ 1 h 101"/>
                <a:gd name="T46" fmla="*/ 2 w 500"/>
                <a:gd name="T47" fmla="*/ 1 h 101"/>
                <a:gd name="T48" fmla="*/ 1 w 500"/>
                <a:gd name="T49" fmla="*/ 1 h 101"/>
                <a:gd name="T50" fmla="*/ 1 w 500"/>
                <a:gd name="T51" fmla="*/ 1 h 101"/>
                <a:gd name="T52" fmla="*/ 1 w 500"/>
                <a:gd name="T53" fmla="*/ 1 h 101"/>
                <a:gd name="T54" fmla="*/ 1 w 500"/>
                <a:gd name="T55" fmla="*/ 1 h 101"/>
                <a:gd name="T56" fmla="*/ 1 w 500"/>
                <a:gd name="T57" fmla="*/ 1 h 101"/>
                <a:gd name="T58" fmla="*/ 1 w 500"/>
                <a:gd name="T59" fmla="*/ 1 h 101"/>
                <a:gd name="T60" fmla="*/ 0 w 500"/>
                <a:gd name="T61" fmla="*/ 0 h 101"/>
                <a:gd name="T62" fmla="*/ 0 w 500"/>
                <a:gd name="T63" fmla="*/ 0 h 101"/>
                <a:gd name="T64" fmla="*/ 0 w 500"/>
                <a:gd name="T65" fmla="*/ 0 h 101"/>
                <a:gd name="T66" fmla="*/ 0 w 500"/>
                <a:gd name="T67" fmla="*/ 0 h 101"/>
                <a:gd name="T68" fmla="*/ 0 w 500"/>
                <a:gd name="T69" fmla="*/ 0 h 101"/>
                <a:gd name="T70" fmla="*/ 0 w 500"/>
                <a:gd name="T71" fmla="*/ 0 h 101"/>
                <a:gd name="T72" fmla="*/ 0 w 500"/>
                <a:gd name="T73" fmla="*/ 0 h 101"/>
                <a:gd name="T74" fmla="*/ 0 w 500"/>
                <a:gd name="T75" fmla="*/ 0 h 101"/>
                <a:gd name="T76" fmla="*/ 0 w 500"/>
                <a:gd name="T77" fmla="*/ 0 h 101"/>
                <a:gd name="T78" fmla="*/ 0 w 500"/>
                <a:gd name="T79" fmla="*/ 0 h 101"/>
                <a:gd name="T80" fmla="*/ 0 w 500"/>
                <a:gd name="T81" fmla="*/ 0 h 101"/>
                <a:gd name="T82" fmla="*/ 1 w 500"/>
                <a:gd name="T83" fmla="*/ 0 h 101"/>
                <a:gd name="T84" fmla="*/ 1 w 500"/>
                <a:gd name="T85" fmla="*/ 0 h 101"/>
                <a:gd name="T86" fmla="*/ 1 w 500"/>
                <a:gd name="T87" fmla="*/ 0 h 101"/>
                <a:gd name="T88" fmla="*/ 2 w 500"/>
                <a:gd name="T89" fmla="*/ 1 h 101"/>
                <a:gd name="T90" fmla="*/ 2 w 500"/>
                <a:gd name="T91" fmla="*/ 1 h 101"/>
                <a:gd name="T92" fmla="*/ 3 w 500"/>
                <a:gd name="T93" fmla="*/ 1 h 101"/>
                <a:gd name="T94" fmla="*/ 3 w 500"/>
                <a:gd name="T95" fmla="*/ 1 h 101"/>
                <a:gd name="T96" fmla="*/ 4 w 500"/>
                <a:gd name="T97" fmla="*/ 1 h 101"/>
                <a:gd name="T98" fmla="*/ 4 w 500"/>
                <a:gd name="T99" fmla="*/ 1 h 101"/>
                <a:gd name="T100" fmla="*/ 5 w 500"/>
                <a:gd name="T101" fmla="*/ 1 h 101"/>
                <a:gd name="T102" fmla="*/ 5 w 500"/>
                <a:gd name="T103" fmla="*/ 1 h 101"/>
                <a:gd name="T104" fmla="*/ 6 w 500"/>
                <a:gd name="T105" fmla="*/ 1 h 101"/>
                <a:gd name="T106" fmla="*/ 6 w 500"/>
                <a:gd name="T107" fmla="*/ 0 h 101"/>
                <a:gd name="T108" fmla="*/ 7 w 500"/>
                <a:gd name="T109" fmla="*/ 0 h 101"/>
                <a:gd name="T110" fmla="*/ 7 w 500"/>
                <a:gd name="T111" fmla="*/ 0 h 101"/>
                <a:gd name="T112" fmla="*/ 8 w 500"/>
                <a:gd name="T113" fmla="*/ 0 h 101"/>
                <a:gd name="T114" fmla="*/ 8 w 500"/>
                <a:gd name="T115" fmla="*/ 0 h 101"/>
                <a:gd name="T116" fmla="*/ 8 w 500"/>
                <a:gd name="T117" fmla="*/ 0 h 101"/>
                <a:gd name="T118" fmla="*/ 8 w 500"/>
                <a:gd name="T119" fmla="*/ 0 h 101"/>
                <a:gd name="T120" fmla="*/ 8 w 500"/>
                <a:gd name="T121" fmla="*/ 0 h 10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500"/>
                <a:gd name="T184" fmla="*/ 0 h 101"/>
                <a:gd name="T185" fmla="*/ 500 w 500"/>
                <a:gd name="T186" fmla="*/ 101 h 101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500" h="101">
                  <a:moveTo>
                    <a:pt x="480" y="0"/>
                  </a:moveTo>
                  <a:lnTo>
                    <a:pt x="482" y="0"/>
                  </a:lnTo>
                  <a:lnTo>
                    <a:pt x="485" y="0"/>
                  </a:lnTo>
                  <a:lnTo>
                    <a:pt x="489" y="0"/>
                  </a:lnTo>
                  <a:lnTo>
                    <a:pt x="493" y="0"/>
                  </a:lnTo>
                  <a:lnTo>
                    <a:pt x="498" y="3"/>
                  </a:lnTo>
                  <a:lnTo>
                    <a:pt x="498" y="11"/>
                  </a:lnTo>
                  <a:lnTo>
                    <a:pt x="498" y="19"/>
                  </a:lnTo>
                  <a:lnTo>
                    <a:pt x="500" y="26"/>
                  </a:lnTo>
                  <a:lnTo>
                    <a:pt x="476" y="38"/>
                  </a:lnTo>
                  <a:lnTo>
                    <a:pt x="451" y="51"/>
                  </a:lnTo>
                  <a:lnTo>
                    <a:pt x="424" y="61"/>
                  </a:lnTo>
                  <a:lnTo>
                    <a:pt x="399" y="71"/>
                  </a:lnTo>
                  <a:lnTo>
                    <a:pt x="371" y="79"/>
                  </a:lnTo>
                  <a:lnTo>
                    <a:pt x="344" y="87"/>
                  </a:lnTo>
                  <a:lnTo>
                    <a:pt x="316" y="93"/>
                  </a:lnTo>
                  <a:lnTo>
                    <a:pt x="289" y="97"/>
                  </a:lnTo>
                  <a:lnTo>
                    <a:pt x="260" y="100"/>
                  </a:lnTo>
                  <a:lnTo>
                    <a:pt x="231" y="101"/>
                  </a:lnTo>
                  <a:lnTo>
                    <a:pt x="203" y="100"/>
                  </a:lnTo>
                  <a:lnTo>
                    <a:pt x="175" y="97"/>
                  </a:lnTo>
                  <a:lnTo>
                    <a:pt x="147" y="92"/>
                  </a:lnTo>
                  <a:lnTo>
                    <a:pt x="119" y="85"/>
                  </a:lnTo>
                  <a:lnTo>
                    <a:pt x="91" y="75"/>
                  </a:lnTo>
                  <a:lnTo>
                    <a:pt x="64" y="63"/>
                  </a:lnTo>
                  <a:lnTo>
                    <a:pt x="55" y="59"/>
                  </a:lnTo>
                  <a:lnTo>
                    <a:pt x="48" y="56"/>
                  </a:lnTo>
                  <a:lnTo>
                    <a:pt x="40" y="52"/>
                  </a:lnTo>
                  <a:lnTo>
                    <a:pt x="33" y="48"/>
                  </a:lnTo>
                  <a:lnTo>
                    <a:pt x="26" y="45"/>
                  </a:lnTo>
                  <a:lnTo>
                    <a:pt x="20" y="40"/>
                  </a:lnTo>
                  <a:lnTo>
                    <a:pt x="12" y="37"/>
                  </a:lnTo>
                  <a:lnTo>
                    <a:pt x="5" y="34"/>
                  </a:lnTo>
                  <a:lnTo>
                    <a:pt x="4" y="31"/>
                  </a:lnTo>
                  <a:lnTo>
                    <a:pt x="3" y="28"/>
                  </a:lnTo>
                  <a:lnTo>
                    <a:pt x="2" y="25"/>
                  </a:lnTo>
                  <a:lnTo>
                    <a:pt x="0" y="21"/>
                  </a:lnTo>
                  <a:lnTo>
                    <a:pt x="0" y="17"/>
                  </a:lnTo>
                  <a:lnTo>
                    <a:pt x="0" y="13"/>
                  </a:lnTo>
                  <a:lnTo>
                    <a:pt x="1" y="10"/>
                  </a:lnTo>
                  <a:lnTo>
                    <a:pt x="3" y="5"/>
                  </a:lnTo>
                  <a:lnTo>
                    <a:pt x="29" y="17"/>
                  </a:lnTo>
                  <a:lnTo>
                    <a:pt x="56" y="28"/>
                  </a:lnTo>
                  <a:lnTo>
                    <a:pt x="84" y="37"/>
                  </a:lnTo>
                  <a:lnTo>
                    <a:pt x="113" y="45"/>
                  </a:lnTo>
                  <a:lnTo>
                    <a:pt x="143" y="52"/>
                  </a:lnTo>
                  <a:lnTo>
                    <a:pt x="173" y="56"/>
                  </a:lnTo>
                  <a:lnTo>
                    <a:pt x="203" y="60"/>
                  </a:lnTo>
                  <a:lnTo>
                    <a:pt x="234" y="61"/>
                  </a:lnTo>
                  <a:lnTo>
                    <a:pt x="266" y="61"/>
                  </a:lnTo>
                  <a:lnTo>
                    <a:pt x="297" y="59"/>
                  </a:lnTo>
                  <a:lnTo>
                    <a:pt x="327" y="55"/>
                  </a:lnTo>
                  <a:lnTo>
                    <a:pt x="358" y="48"/>
                  </a:lnTo>
                  <a:lnTo>
                    <a:pt x="387" y="39"/>
                  </a:lnTo>
                  <a:lnTo>
                    <a:pt x="416" y="29"/>
                  </a:lnTo>
                  <a:lnTo>
                    <a:pt x="445" y="16"/>
                  </a:lnTo>
                  <a:lnTo>
                    <a:pt x="472" y="0"/>
                  </a:lnTo>
                  <a:lnTo>
                    <a:pt x="475" y="0"/>
                  </a:lnTo>
                  <a:lnTo>
                    <a:pt x="478" y="0"/>
                  </a:lnTo>
                  <a:lnTo>
                    <a:pt x="479" y="0"/>
                  </a:lnTo>
                  <a:lnTo>
                    <a:pt x="48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201" name="Freeform 25">
              <a:extLst>
                <a:ext uri="{FF2B5EF4-FFF2-40B4-BE49-F238E27FC236}">
                  <a16:creationId xmlns="" xmlns:a16="http://schemas.microsoft.com/office/drawing/2014/main" id="{A61F5A53-ACD4-457D-A6E4-35DC0FAA7F10}"/>
                </a:ext>
              </a:extLst>
            </p:cNvPr>
            <p:cNvSpPr>
              <a:spLocks/>
            </p:cNvSpPr>
            <p:nvPr/>
          </p:nvSpPr>
          <p:spPr bwMode="auto">
            <a:xfrm>
              <a:off x="2679" y="3535"/>
              <a:ext cx="573" cy="539"/>
            </a:xfrm>
            <a:custGeom>
              <a:avLst/>
              <a:gdLst>
                <a:gd name="T0" fmla="*/ 25 w 2291"/>
                <a:gd name="T1" fmla="*/ 0 h 2154"/>
                <a:gd name="T2" fmla="*/ 26 w 2291"/>
                <a:gd name="T3" fmla="*/ 0 h 2154"/>
                <a:gd name="T4" fmla="*/ 27 w 2291"/>
                <a:gd name="T5" fmla="*/ 0 h 2154"/>
                <a:gd name="T6" fmla="*/ 29 w 2291"/>
                <a:gd name="T7" fmla="*/ 1 h 2154"/>
                <a:gd name="T8" fmla="*/ 30 w 2291"/>
                <a:gd name="T9" fmla="*/ 2 h 2154"/>
                <a:gd name="T10" fmla="*/ 31 w 2291"/>
                <a:gd name="T11" fmla="*/ 3 h 2154"/>
                <a:gd name="T12" fmla="*/ 32 w 2291"/>
                <a:gd name="T13" fmla="*/ 4 h 2154"/>
                <a:gd name="T14" fmla="*/ 33 w 2291"/>
                <a:gd name="T15" fmla="*/ 5 h 2154"/>
                <a:gd name="T16" fmla="*/ 33 w 2291"/>
                <a:gd name="T17" fmla="*/ 9 h 2154"/>
                <a:gd name="T18" fmla="*/ 32 w 2291"/>
                <a:gd name="T19" fmla="*/ 11 h 2154"/>
                <a:gd name="T20" fmla="*/ 32 w 2291"/>
                <a:gd name="T21" fmla="*/ 13 h 2154"/>
                <a:gd name="T22" fmla="*/ 33 w 2291"/>
                <a:gd name="T23" fmla="*/ 15 h 2154"/>
                <a:gd name="T24" fmla="*/ 35 w 2291"/>
                <a:gd name="T25" fmla="*/ 17 h 2154"/>
                <a:gd name="T26" fmla="*/ 36 w 2291"/>
                <a:gd name="T27" fmla="*/ 19 h 2154"/>
                <a:gd name="T28" fmla="*/ 36 w 2291"/>
                <a:gd name="T29" fmla="*/ 22 h 2154"/>
                <a:gd name="T30" fmla="*/ 36 w 2291"/>
                <a:gd name="T31" fmla="*/ 24 h 2154"/>
                <a:gd name="T32" fmla="*/ 35 w 2291"/>
                <a:gd name="T33" fmla="*/ 27 h 2154"/>
                <a:gd name="T34" fmla="*/ 33 w 2291"/>
                <a:gd name="T35" fmla="*/ 29 h 2154"/>
                <a:gd name="T36" fmla="*/ 32 w 2291"/>
                <a:gd name="T37" fmla="*/ 31 h 2154"/>
                <a:gd name="T38" fmla="*/ 29 w 2291"/>
                <a:gd name="T39" fmla="*/ 32 h 2154"/>
                <a:gd name="T40" fmla="*/ 27 w 2291"/>
                <a:gd name="T41" fmla="*/ 33 h 2154"/>
                <a:gd name="T42" fmla="*/ 24 w 2291"/>
                <a:gd name="T43" fmla="*/ 34 h 2154"/>
                <a:gd name="T44" fmla="*/ 22 w 2291"/>
                <a:gd name="T45" fmla="*/ 34 h 2154"/>
                <a:gd name="T46" fmla="*/ 19 w 2291"/>
                <a:gd name="T47" fmla="*/ 34 h 2154"/>
                <a:gd name="T48" fmla="*/ 17 w 2291"/>
                <a:gd name="T49" fmla="*/ 34 h 2154"/>
                <a:gd name="T50" fmla="*/ 15 w 2291"/>
                <a:gd name="T51" fmla="*/ 34 h 2154"/>
                <a:gd name="T52" fmla="*/ 13 w 2291"/>
                <a:gd name="T53" fmla="*/ 33 h 2154"/>
                <a:gd name="T54" fmla="*/ 11 w 2291"/>
                <a:gd name="T55" fmla="*/ 33 h 2154"/>
                <a:gd name="T56" fmla="*/ 9 w 2291"/>
                <a:gd name="T57" fmla="*/ 33 h 2154"/>
                <a:gd name="T58" fmla="*/ 7 w 2291"/>
                <a:gd name="T59" fmla="*/ 32 h 2154"/>
                <a:gd name="T60" fmla="*/ 5 w 2291"/>
                <a:gd name="T61" fmla="*/ 31 h 2154"/>
                <a:gd name="T62" fmla="*/ 3 w 2291"/>
                <a:gd name="T63" fmla="*/ 30 h 2154"/>
                <a:gd name="T64" fmla="*/ 2 w 2291"/>
                <a:gd name="T65" fmla="*/ 28 h 2154"/>
                <a:gd name="T66" fmla="*/ 2 w 2291"/>
                <a:gd name="T67" fmla="*/ 28 h 2154"/>
                <a:gd name="T68" fmla="*/ 1 w 2291"/>
                <a:gd name="T69" fmla="*/ 27 h 2154"/>
                <a:gd name="T70" fmla="*/ 0 w 2291"/>
                <a:gd name="T71" fmla="*/ 24 h 2154"/>
                <a:gd name="T72" fmla="*/ 1 w 2291"/>
                <a:gd name="T73" fmla="*/ 19 h 2154"/>
                <a:gd name="T74" fmla="*/ 2 w 2291"/>
                <a:gd name="T75" fmla="*/ 17 h 2154"/>
                <a:gd name="T76" fmla="*/ 3 w 2291"/>
                <a:gd name="T77" fmla="*/ 15 h 2154"/>
                <a:gd name="T78" fmla="*/ 3 w 2291"/>
                <a:gd name="T79" fmla="*/ 14 h 2154"/>
                <a:gd name="T80" fmla="*/ 4 w 2291"/>
                <a:gd name="T81" fmla="*/ 12 h 2154"/>
                <a:gd name="T82" fmla="*/ 4 w 2291"/>
                <a:gd name="T83" fmla="*/ 9 h 2154"/>
                <a:gd name="T84" fmla="*/ 5 w 2291"/>
                <a:gd name="T85" fmla="*/ 6 h 2154"/>
                <a:gd name="T86" fmla="*/ 6 w 2291"/>
                <a:gd name="T87" fmla="*/ 4 h 2154"/>
                <a:gd name="T88" fmla="*/ 8 w 2291"/>
                <a:gd name="T89" fmla="*/ 2 h 2154"/>
                <a:gd name="T90" fmla="*/ 10 w 2291"/>
                <a:gd name="T91" fmla="*/ 1 h 2154"/>
                <a:gd name="T92" fmla="*/ 12 w 2291"/>
                <a:gd name="T93" fmla="*/ 1 h 2154"/>
                <a:gd name="T94" fmla="*/ 14 w 2291"/>
                <a:gd name="T95" fmla="*/ 1 h 2154"/>
                <a:gd name="T96" fmla="*/ 16 w 2291"/>
                <a:gd name="T97" fmla="*/ 1 h 2154"/>
                <a:gd name="T98" fmla="*/ 17 w 2291"/>
                <a:gd name="T99" fmla="*/ 1 h 2154"/>
                <a:gd name="T100" fmla="*/ 17 w 2291"/>
                <a:gd name="T101" fmla="*/ 2 h 2154"/>
                <a:gd name="T102" fmla="*/ 18 w 2291"/>
                <a:gd name="T103" fmla="*/ 2 h 2154"/>
                <a:gd name="T104" fmla="*/ 18 w 2291"/>
                <a:gd name="T105" fmla="*/ 2 h 2154"/>
                <a:gd name="T106" fmla="*/ 19 w 2291"/>
                <a:gd name="T107" fmla="*/ 2 h 2154"/>
                <a:gd name="T108" fmla="*/ 21 w 2291"/>
                <a:gd name="T109" fmla="*/ 1 h 2154"/>
                <a:gd name="T110" fmla="*/ 22 w 2291"/>
                <a:gd name="T111" fmla="*/ 1 h 2154"/>
                <a:gd name="T112" fmla="*/ 24 w 2291"/>
                <a:gd name="T113" fmla="*/ 0 h 2154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2291"/>
                <a:gd name="T172" fmla="*/ 0 h 2154"/>
                <a:gd name="T173" fmla="*/ 2291 w 2291"/>
                <a:gd name="T174" fmla="*/ 2154 h 2154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2291" h="2154">
                  <a:moveTo>
                    <a:pt x="1537" y="0"/>
                  </a:moveTo>
                  <a:lnTo>
                    <a:pt x="1552" y="3"/>
                  </a:lnTo>
                  <a:lnTo>
                    <a:pt x="1567" y="4"/>
                  </a:lnTo>
                  <a:lnTo>
                    <a:pt x="1582" y="5"/>
                  </a:lnTo>
                  <a:lnTo>
                    <a:pt x="1597" y="4"/>
                  </a:lnTo>
                  <a:lnTo>
                    <a:pt x="1611" y="4"/>
                  </a:lnTo>
                  <a:lnTo>
                    <a:pt x="1626" y="4"/>
                  </a:lnTo>
                  <a:lnTo>
                    <a:pt x="1641" y="4"/>
                  </a:lnTo>
                  <a:lnTo>
                    <a:pt x="1656" y="5"/>
                  </a:lnTo>
                  <a:lnTo>
                    <a:pt x="1682" y="9"/>
                  </a:lnTo>
                  <a:lnTo>
                    <a:pt x="1707" y="14"/>
                  </a:lnTo>
                  <a:lnTo>
                    <a:pt x="1731" y="20"/>
                  </a:lnTo>
                  <a:lnTo>
                    <a:pt x="1754" y="29"/>
                  </a:lnTo>
                  <a:lnTo>
                    <a:pt x="1775" y="38"/>
                  </a:lnTo>
                  <a:lnTo>
                    <a:pt x="1797" y="49"/>
                  </a:lnTo>
                  <a:lnTo>
                    <a:pt x="1818" y="60"/>
                  </a:lnTo>
                  <a:lnTo>
                    <a:pt x="1837" y="73"/>
                  </a:lnTo>
                  <a:lnTo>
                    <a:pt x="1856" y="86"/>
                  </a:lnTo>
                  <a:lnTo>
                    <a:pt x="1875" y="99"/>
                  </a:lnTo>
                  <a:lnTo>
                    <a:pt x="1894" y="114"/>
                  </a:lnTo>
                  <a:lnTo>
                    <a:pt x="1911" y="129"/>
                  </a:lnTo>
                  <a:lnTo>
                    <a:pt x="1929" y="145"/>
                  </a:lnTo>
                  <a:lnTo>
                    <a:pt x="1947" y="160"/>
                  </a:lnTo>
                  <a:lnTo>
                    <a:pt x="1964" y="177"/>
                  </a:lnTo>
                  <a:lnTo>
                    <a:pt x="1982" y="192"/>
                  </a:lnTo>
                  <a:lnTo>
                    <a:pt x="1999" y="212"/>
                  </a:lnTo>
                  <a:lnTo>
                    <a:pt x="2015" y="233"/>
                  </a:lnTo>
                  <a:lnTo>
                    <a:pt x="2027" y="254"/>
                  </a:lnTo>
                  <a:lnTo>
                    <a:pt x="2040" y="274"/>
                  </a:lnTo>
                  <a:lnTo>
                    <a:pt x="2051" y="295"/>
                  </a:lnTo>
                  <a:lnTo>
                    <a:pt x="2061" y="315"/>
                  </a:lnTo>
                  <a:lnTo>
                    <a:pt x="2072" y="337"/>
                  </a:lnTo>
                  <a:lnTo>
                    <a:pt x="2085" y="358"/>
                  </a:lnTo>
                  <a:lnTo>
                    <a:pt x="2099" y="430"/>
                  </a:lnTo>
                  <a:lnTo>
                    <a:pt x="2102" y="501"/>
                  </a:lnTo>
                  <a:lnTo>
                    <a:pt x="2096" y="571"/>
                  </a:lnTo>
                  <a:lnTo>
                    <a:pt x="2085" y="642"/>
                  </a:lnTo>
                  <a:lnTo>
                    <a:pt x="2075" y="665"/>
                  </a:lnTo>
                  <a:lnTo>
                    <a:pt x="2068" y="688"/>
                  </a:lnTo>
                  <a:lnTo>
                    <a:pt x="2061" y="712"/>
                  </a:lnTo>
                  <a:lnTo>
                    <a:pt x="2055" y="736"/>
                  </a:lnTo>
                  <a:lnTo>
                    <a:pt x="2049" y="759"/>
                  </a:lnTo>
                  <a:lnTo>
                    <a:pt x="2042" y="782"/>
                  </a:lnTo>
                  <a:lnTo>
                    <a:pt x="2033" y="804"/>
                  </a:lnTo>
                  <a:lnTo>
                    <a:pt x="2024" y="827"/>
                  </a:lnTo>
                  <a:lnTo>
                    <a:pt x="2052" y="857"/>
                  </a:lnTo>
                  <a:lnTo>
                    <a:pt x="2079" y="888"/>
                  </a:lnTo>
                  <a:lnTo>
                    <a:pt x="2105" y="919"/>
                  </a:lnTo>
                  <a:lnTo>
                    <a:pt x="2130" y="951"/>
                  </a:lnTo>
                  <a:lnTo>
                    <a:pt x="2155" y="985"/>
                  </a:lnTo>
                  <a:lnTo>
                    <a:pt x="2177" y="1019"/>
                  </a:lnTo>
                  <a:lnTo>
                    <a:pt x="2199" y="1055"/>
                  </a:lnTo>
                  <a:lnTo>
                    <a:pt x="2219" y="1091"/>
                  </a:lnTo>
                  <a:lnTo>
                    <a:pt x="2237" y="1129"/>
                  </a:lnTo>
                  <a:lnTo>
                    <a:pt x="2252" y="1167"/>
                  </a:lnTo>
                  <a:lnTo>
                    <a:pt x="2266" y="1207"/>
                  </a:lnTo>
                  <a:lnTo>
                    <a:pt x="2277" y="1248"/>
                  </a:lnTo>
                  <a:lnTo>
                    <a:pt x="2284" y="1291"/>
                  </a:lnTo>
                  <a:lnTo>
                    <a:pt x="2289" y="1336"/>
                  </a:lnTo>
                  <a:lnTo>
                    <a:pt x="2291" y="1381"/>
                  </a:lnTo>
                  <a:lnTo>
                    <a:pt x="2290" y="1427"/>
                  </a:lnTo>
                  <a:lnTo>
                    <a:pt x="2288" y="1470"/>
                  </a:lnTo>
                  <a:lnTo>
                    <a:pt x="2281" y="1512"/>
                  </a:lnTo>
                  <a:lnTo>
                    <a:pt x="2271" y="1555"/>
                  </a:lnTo>
                  <a:lnTo>
                    <a:pt x="2257" y="1595"/>
                  </a:lnTo>
                  <a:lnTo>
                    <a:pt x="2242" y="1635"/>
                  </a:lnTo>
                  <a:lnTo>
                    <a:pt x="2224" y="1674"/>
                  </a:lnTo>
                  <a:lnTo>
                    <a:pt x="2208" y="1712"/>
                  </a:lnTo>
                  <a:lnTo>
                    <a:pt x="2191" y="1749"/>
                  </a:lnTo>
                  <a:lnTo>
                    <a:pt x="2171" y="1785"/>
                  </a:lnTo>
                  <a:lnTo>
                    <a:pt x="2150" y="1819"/>
                  </a:lnTo>
                  <a:lnTo>
                    <a:pt x="2127" y="1852"/>
                  </a:lnTo>
                  <a:lnTo>
                    <a:pt x="2101" y="1882"/>
                  </a:lnTo>
                  <a:lnTo>
                    <a:pt x="2073" y="1911"/>
                  </a:lnTo>
                  <a:lnTo>
                    <a:pt x="2045" y="1938"/>
                  </a:lnTo>
                  <a:lnTo>
                    <a:pt x="2014" y="1964"/>
                  </a:lnTo>
                  <a:lnTo>
                    <a:pt x="1981" y="1987"/>
                  </a:lnTo>
                  <a:lnTo>
                    <a:pt x="1946" y="2009"/>
                  </a:lnTo>
                  <a:lnTo>
                    <a:pt x="1911" y="2028"/>
                  </a:lnTo>
                  <a:lnTo>
                    <a:pt x="1873" y="2047"/>
                  </a:lnTo>
                  <a:lnTo>
                    <a:pt x="1835" y="2064"/>
                  </a:lnTo>
                  <a:lnTo>
                    <a:pt x="1795" y="2079"/>
                  </a:lnTo>
                  <a:lnTo>
                    <a:pt x="1754" y="2093"/>
                  </a:lnTo>
                  <a:lnTo>
                    <a:pt x="1712" y="2104"/>
                  </a:lnTo>
                  <a:lnTo>
                    <a:pt x="1669" y="2115"/>
                  </a:lnTo>
                  <a:lnTo>
                    <a:pt x="1630" y="2123"/>
                  </a:lnTo>
                  <a:lnTo>
                    <a:pt x="1589" y="2129"/>
                  </a:lnTo>
                  <a:lnTo>
                    <a:pt x="1550" y="2134"/>
                  </a:lnTo>
                  <a:lnTo>
                    <a:pt x="1511" y="2139"/>
                  </a:lnTo>
                  <a:lnTo>
                    <a:pt x="1472" y="2143"/>
                  </a:lnTo>
                  <a:lnTo>
                    <a:pt x="1433" y="2146"/>
                  </a:lnTo>
                  <a:lnTo>
                    <a:pt x="1394" y="2149"/>
                  </a:lnTo>
                  <a:lnTo>
                    <a:pt x="1355" y="2151"/>
                  </a:lnTo>
                  <a:lnTo>
                    <a:pt x="1316" y="2152"/>
                  </a:lnTo>
                  <a:lnTo>
                    <a:pt x="1277" y="2153"/>
                  </a:lnTo>
                  <a:lnTo>
                    <a:pt x="1237" y="2154"/>
                  </a:lnTo>
                  <a:lnTo>
                    <a:pt x="1198" y="2154"/>
                  </a:lnTo>
                  <a:lnTo>
                    <a:pt x="1159" y="2154"/>
                  </a:lnTo>
                  <a:lnTo>
                    <a:pt x="1119" y="2154"/>
                  </a:lnTo>
                  <a:lnTo>
                    <a:pt x="1080" y="2154"/>
                  </a:lnTo>
                  <a:lnTo>
                    <a:pt x="1040" y="2154"/>
                  </a:lnTo>
                  <a:lnTo>
                    <a:pt x="1007" y="2152"/>
                  </a:lnTo>
                  <a:lnTo>
                    <a:pt x="974" y="2150"/>
                  </a:lnTo>
                  <a:lnTo>
                    <a:pt x="941" y="2146"/>
                  </a:lnTo>
                  <a:lnTo>
                    <a:pt x="908" y="2143"/>
                  </a:lnTo>
                  <a:lnTo>
                    <a:pt x="875" y="2140"/>
                  </a:lnTo>
                  <a:lnTo>
                    <a:pt x="841" y="2136"/>
                  </a:lnTo>
                  <a:lnTo>
                    <a:pt x="808" y="2132"/>
                  </a:lnTo>
                  <a:lnTo>
                    <a:pt x="775" y="2127"/>
                  </a:lnTo>
                  <a:lnTo>
                    <a:pt x="742" y="2122"/>
                  </a:lnTo>
                  <a:lnTo>
                    <a:pt x="708" y="2116"/>
                  </a:lnTo>
                  <a:lnTo>
                    <a:pt x="675" y="2108"/>
                  </a:lnTo>
                  <a:lnTo>
                    <a:pt x="642" y="2101"/>
                  </a:lnTo>
                  <a:lnTo>
                    <a:pt x="610" y="2093"/>
                  </a:lnTo>
                  <a:lnTo>
                    <a:pt x="577" y="2084"/>
                  </a:lnTo>
                  <a:lnTo>
                    <a:pt x="545" y="2075"/>
                  </a:lnTo>
                  <a:lnTo>
                    <a:pt x="515" y="2064"/>
                  </a:lnTo>
                  <a:lnTo>
                    <a:pt x="484" y="2053"/>
                  </a:lnTo>
                  <a:lnTo>
                    <a:pt x="453" y="2042"/>
                  </a:lnTo>
                  <a:lnTo>
                    <a:pt x="423" y="2028"/>
                  </a:lnTo>
                  <a:lnTo>
                    <a:pt x="393" y="2015"/>
                  </a:lnTo>
                  <a:lnTo>
                    <a:pt x="366" y="2001"/>
                  </a:lnTo>
                  <a:lnTo>
                    <a:pt x="337" y="1984"/>
                  </a:lnTo>
                  <a:lnTo>
                    <a:pt x="310" y="1968"/>
                  </a:lnTo>
                  <a:lnTo>
                    <a:pt x="283" y="1950"/>
                  </a:lnTo>
                  <a:lnTo>
                    <a:pt x="258" y="1932"/>
                  </a:lnTo>
                  <a:lnTo>
                    <a:pt x="233" y="1912"/>
                  </a:lnTo>
                  <a:lnTo>
                    <a:pt x="209" y="1892"/>
                  </a:lnTo>
                  <a:lnTo>
                    <a:pt x="187" y="1869"/>
                  </a:lnTo>
                  <a:lnTo>
                    <a:pt x="165" y="1846"/>
                  </a:lnTo>
                  <a:lnTo>
                    <a:pt x="145" y="1822"/>
                  </a:lnTo>
                  <a:lnTo>
                    <a:pt x="126" y="1796"/>
                  </a:lnTo>
                  <a:lnTo>
                    <a:pt x="108" y="1769"/>
                  </a:lnTo>
                  <a:lnTo>
                    <a:pt x="104" y="1762"/>
                  </a:lnTo>
                  <a:lnTo>
                    <a:pt x="99" y="1755"/>
                  </a:lnTo>
                  <a:lnTo>
                    <a:pt x="95" y="1749"/>
                  </a:lnTo>
                  <a:lnTo>
                    <a:pt x="91" y="1743"/>
                  </a:lnTo>
                  <a:lnTo>
                    <a:pt x="87" y="1736"/>
                  </a:lnTo>
                  <a:lnTo>
                    <a:pt x="84" y="1730"/>
                  </a:lnTo>
                  <a:lnTo>
                    <a:pt x="80" y="1724"/>
                  </a:lnTo>
                  <a:lnTo>
                    <a:pt x="76" y="1717"/>
                  </a:lnTo>
                  <a:lnTo>
                    <a:pt x="44" y="1650"/>
                  </a:lnTo>
                  <a:lnTo>
                    <a:pt x="20" y="1580"/>
                  </a:lnTo>
                  <a:lnTo>
                    <a:pt x="6" y="1508"/>
                  </a:lnTo>
                  <a:lnTo>
                    <a:pt x="0" y="1435"/>
                  </a:lnTo>
                  <a:lnTo>
                    <a:pt x="2" y="1362"/>
                  </a:lnTo>
                  <a:lnTo>
                    <a:pt x="12" y="1288"/>
                  </a:lnTo>
                  <a:lnTo>
                    <a:pt x="30" y="1218"/>
                  </a:lnTo>
                  <a:lnTo>
                    <a:pt x="54" y="1148"/>
                  </a:lnTo>
                  <a:lnTo>
                    <a:pt x="64" y="1119"/>
                  </a:lnTo>
                  <a:lnTo>
                    <a:pt x="76" y="1092"/>
                  </a:lnTo>
                  <a:lnTo>
                    <a:pt x="89" y="1065"/>
                  </a:lnTo>
                  <a:lnTo>
                    <a:pt x="105" y="1041"/>
                  </a:lnTo>
                  <a:lnTo>
                    <a:pt x="121" y="1016"/>
                  </a:lnTo>
                  <a:lnTo>
                    <a:pt x="137" y="992"/>
                  </a:lnTo>
                  <a:lnTo>
                    <a:pt x="155" y="969"/>
                  </a:lnTo>
                  <a:lnTo>
                    <a:pt x="171" y="945"/>
                  </a:lnTo>
                  <a:lnTo>
                    <a:pt x="186" y="922"/>
                  </a:lnTo>
                  <a:lnTo>
                    <a:pt x="200" y="897"/>
                  </a:lnTo>
                  <a:lnTo>
                    <a:pt x="211" y="871"/>
                  </a:lnTo>
                  <a:lnTo>
                    <a:pt x="221" y="846"/>
                  </a:lnTo>
                  <a:lnTo>
                    <a:pt x="227" y="818"/>
                  </a:lnTo>
                  <a:lnTo>
                    <a:pt x="229" y="788"/>
                  </a:lnTo>
                  <a:lnTo>
                    <a:pt x="227" y="757"/>
                  </a:lnTo>
                  <a:lnTo>
                    <a:pt x="221" y="724"/>
                  </a:lnTo>
                  <a:lnTo>
                    <a:pt x="224" y="676"/>
                  </a:lnTo>
                  <a:lnTo>
                    <a:pt x="228" y="629"/>
                  </a:lnTo>
                  <a:lnTo>
                    <a:pt x="235" y="582"/>
                  </a:lnTo>
                  <a:lnTo>
                    <a:pt x="244" y="536"/>
                  </a:lnTo>
                  <a:lnTo>
                    <a:pt x="256" y="491"/>
                  </a:lnTo>
                  <a:lnTo>
                    <a:pt x="270" y="446"/>
                  </a:lnTo>
                  <a:lnTo>
                    <a:pt x="285" y="404"/>
                  </a:lnTo>
                  <a:lnTo>
                    <a:pt x="304" y="361"/>
                  </a:lnTo>
                  <a:lnTo>
                    <a:pt x="325" y="321"/>
                  </a:lnTo>
                  <a:lnTo>
                    <a:pt x="348" y="283"/>
                  </a:lnTo>
                  <a:lnTo>
                    <a:pt x="373" y="247"/>
                  </a:lnTo>
                  <a:lnTo>
                    <a:pt x="401" y="214"/>
                  </a:lnTo>
                  <a:lnTo>
                    <a:pt x="430" y="182"/>
                  </a:lnTo>
                  <a:lnTo>
                    <a:pt x="462" y="153"/>
                  </a:lnTo>
                  <a:lnTo>
                    <a:pt x="497" y="126"/>
                  </a:lnTo>
                  <a:lnTo>
                    <a:pt x="534" y="103"/>
                  </a:lnTo>
                  <a:lnTo>
                    <a:pt x="563" y="89"/>
                  </a:lnTo>
                  <a:lnTo>
                    <a:pt x="592" y="79"/>
                  </a:lnTo>
                  <a:lnTo>
                    <a:pt x="620" y="69"/>
                  </a:lnTo>
                  <a:lnTo>
                    <a:pt x="650" y="61"/>
                  </a:lnTo>
                  <a:lnTo>
                    <a:pt x="680" y="55"/>
                  </a:lnTo>
                  <a:lnTo>
                    <a:pt x="711" y="50"/>
                  </a:lnTo>
                  <a:lnTo>
                    <a:pt x="742" y="47"/>
                  </a:lnTo>
                  <a:lnTo>
                    <a:pt x="773" y="45"/>
                  </a:lnTo>
                  <a:lnTo>
                    <a:pt x="802" y="44"/>
                  </a:lnTo>
                  <a:lnTo>
                    <a:pt x="833" y="45"/>
                  </a:lnTo>
                  <a:lnTo>
                    <a:pt x="864" y="46"/>
                  </a:lnTo>
                  <a:lnTo>
                    <a:pt x="895" y="49"/>
                  </a:lnTo>
                  <a:lnTo>
                    <a:pt x="926" y="52"/>
                  </a:lnTo>
                  <a:lnTo>
                    <a:pt x="956" y="57"/>
                  </a:lnTo>
                  <a:lnTo>
                    <a:pt x="986" y="62"/>
                  </a:lnTo>
                  <a:lnTo>
                    <a:pt x="1016" y="69"/>
                  </a:lnTo>
                  <a:lnTo>
                    <a:pt x="1028" y="71"/>
                  </a:lnTo>
                  <a:lnTo>
                    <a:pt x="1041" y="74"/>
                  </a:lnTo>
                  <a:lnTo>
                    <a:pt x="1052" y="76"/>
                  </a:lnTo>
                  <a:lnTo>
                    <a:pt x="1063" y="80"/>
                  </a:lnTo>
                  <a:lnTo>
                    <a:pt x="1075" y="83"/>
                  </a:lnTo>
                  <a:lnTo>
                    <a:pt x="1086" y="87"/>
                  </a:lnTo>
                  <a:lnTo>
                    <a:pt x="1096" y="92"/>
                  </a:lnTo>
                  <a:lnTo>
                    <a:pt x="1106" y="97"/>
                  </a:lnTo>
                  <a:lnTo>
                    <a:pt x="1117" y="103"/>
                  </a:lnTo>
                  <a:lnTo>
                    <a:pt x="1127" y="109"/>
                  </a:lnTo>
                  <a:lnTo>
                    <a:pt x="1136" y="115"/>
                  </a:lnTo>
                  <a:lnTo>
                    <a:pt x="1147" y="122"/>
                  </a:lnTo>
                  <a:lnTo>
                    <a:pt x="1156" y="129"/>
                  </a:lnTo>
                  <a:lnTo>
                    <a:pt x="1164" y="137"/>
                  </a:lnTo>
                  <a:lnTo>
                    <a:pt x="1173" y="146"/>
                  </a:lnTo>
                  <a:lnTo>
                    <a:pt x="1181" y="155"/>
                  </a:lnTo>
                  <a:lnTo>
                    <a:pt x="1199" y="142"/>
                  </a:lnTo>
                  <a:lnTo>
                    <a:pt x="1216" y="128"/>
                  </a:lnTo>
                  <a:lnTo>
                    <a:pt x="1236" y="115"/>
                  </a:lnTo>
                  <a:lnTo>
                    <a:pt x="1255" y="103"/>
                  </a:lnTo>
                  <a:lnTo>
                    <a:pt x="1276" y="90"/>
                  </a:lnTo>
                  <a:lnTo>
                    <a:pt x="1298" y="79"/>
                  </a:lnTo>
                  <a:lnTo>
                    <a:pt x="1319" y="68"/>
                  </a:lnTo>
                  <a:lnTo>
                    <a:pt x="1342" y="57"/>
                  </a:lnTo>
                  <a:lnTo>
                    <a:pt x="1364" y="47"/>
                  </a:lnTo>
                  <a:lnTo>
                    <a:pt x="1388" y="39"/>
                  </a:lnTo>
                  <a:lnTo>
                    <a:pt x="1412" y="30"/>
                  </a:lnTo>
                  <a:lnTo>
                    <a:pt x="1436" y="22"/>
                  </a:lnTo>
                  <a:lnTo>
                    <a:pt x="1461" y="15"/>
                  </a:lnTo>
                  <a:lnTo>
                    <a:pt x="1487" y="9"/>
                  </a:lnTo>
                  <a:lnTo>
                    <a:pt x="1511" y="4"/>
                  </a:lnTo>
                  <a:lnTo>
                    <a:pt x="153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202" name="Freeform 26">
              <a:extLst>
                <a:ext uri="{FF2B5EF4-FFF2-40B4-BE49-F238E27FC236}">
                  <a16:creationId xmlns="" xmlns:a16="http://schemas.microsoft.com/office/drawing/2014/main" id="{ABF82838-463C-4EC4-9ADD-1F976BC47F47}"/>
                </a:ext>
              </a:extLst>
            </p:cNvPr>
            <p:cNvSpPr>
              <a:spLocks/>
            </p:cNvSpPr>
            <p:nvPr/>
          </p:nvSpPr>
          <p:spPr bwMode="auto">
            <a:xfrm>
              <a:off x="2688" y="3545"/>
              <a:ext cx="554" cy="520"/>
            </a:xfrm>
            <a:custGeom>
              <a:avLst/>
              <a:gdLst>
                <a:gd name="T0" fmla="*/ 25 w 2214"/>
                <a:gd name="T1" fmla="*/ 0 h 2083"/>
                <a:gd name="T2" fmla="*/ 27 w 2214"/>
                <a:gd name="T3" fmla="*/ 0 h 2083"/>
                <a:gd name="T4" fmla="*/ 29 w 2214"/>
                <a:gd name="T5" fmla="*/ 1 h 2083"/>
                <a:gd name="T6" fmla="*/ 30 w 2214"/>
                <a:gd name="T7" fmla="*/ 3 h 2083"/>
                <a:gd name="T8" fmla="*/ 32 w 2214"/>
                <a:gd name="T9" fmla="*/ 5 h 2083"/>
                <a:gd name="T10" fmla="*/ 32 w 2214"/>
                <a:gd name="T11" fmla="*/ 9 h 2083"/>
                <a:gd name="T12" fmla="*/ 31 w 2214"/>
                <a:gd name="T13" fmla="*/ 10 h 2083"/>
                <a:gd name="T14" fmla="*/ 31 w 2214"/>
                <a:gd name="T15" fmla="*/ 12 h 2083"/>
                <a:gd name="T16" fmla="*/ 31 w 2214"/>
                <a:gd name="T17" fmla="*/ 13 h 2083"/>
                <a:gd name="T18" fmla="*/ 32 w 2214"/>
                <a:gd name="T19" fmla="*/ 14 h 2083"/>
                <a:gd name="T20" fmla="*/ 33 w 2214"/>
                <a:gd name="T21" fmla="*/ 16 h 2083"/>
                <a:gd name="T22" fmla="*/ 34 w 2214"/>
                <a:gd name="T23" fmla="*/ 18 h 2083"/>
                <a:gd name="T24" fmla="*/ 35 w 2214"/>
                <a:gd name="T25" fmla="*/ 20 h 2083"/>
                <a:gd name="T26" fmla="*/ 35 w 2214"/>
                <a:gd name="T27" fmla="*/ 22 h 2083"/>
                <a:gd name="T28" fmla="*/ 34 w 2214"/>
                <a:gd name="T29" fmla="*/ 25 h 2083"/>
                <a:gd name="T30" fmla="*/ 33 w 2214"/>
                <a:gd name="T31" fmla="*/ 27 h 2083"/>
                <a:gd name="T32" fmla="*/ 32 w 2214"/>
                <a:gd name="T33" fmla="*/ 28 h 2083"/>
                <a:gd name="T34" fmla="*/ 30 w 2214"/>
                <a:gd name="T35" fmla="*/ 30 h 2083"/>
                <a:gd name="T36" fmla="*/ 28 w 2214"/>
                <a:gd name="T37" fmla="*/ 31 h 2083"/>
                <a:gd name="T38" fmla="*/ 26 w 2214"/>
                <a:gd name="T39" fmla="*/ 32 h 2083"/>
                <a:gd name="T40" fmla="*/ 23 w 2214"/>
                <a:gd name="T41" fmla="*/ 32 h 2083"/>
                <a:gd name="T42" fmla="*/ 21 w 2214"/>
                <a:gd name="T43" fmla="*/ 32 h 2083"/>
                <a:gd name="T44" fmla="*/ 19 w 2214"/>
                <a:gd name="T45" fmla="*/ 32 h 2083"/>
                <a:gd name="T46" fmla="*/ 18 w 2214"/>
                <a:gd name="T47" fmla="*/ 32 h 2083"/>
                <a:gd name="T48" fmla="*/ 17 w 2214"/>
                <a:gd name="T49" fmla="*/ 32 h 2083"/>
                <a:gd name="T50" fmla="*/ 17 w 2214"/>
                <a:gd name="T51" fmla="*/ 32 h 2083"/>
                <a:gd name="T52" fmla="*/ 16 w 2214"/>
                <a:gd name="T53" fmla="*/ 32 h 2083"/>
                <a:gd name="T54" fmla="*/ 14 w 2214"/>
                <a:gd name="T55" fmla="*/ 32 h 2083"/>
                <a:gd name="T56" fmla="*/ 11 w 2214"/>
                <a:gd name="T57" fmla="*/ 32 h 2083"/>
                <a:gd name="T58" fmla="*/ 9 w 2214"/>
                <a:gd name="T59" fmla="*/ 31 h 2083"/>
                <a:gd name="T60" fmla="*/ 8 w 2214"/>
                <a:gd name="T61" fmla="*/ 31 h 2083"/>
                <a:gd name="T62" fmla="*/ 6 w 2214"/>
                <a:gd name="T63" fmla="*/ 30 h 2083"/>
                <a:gd name="T64" fmla="*/ 4 w 2214"/>
                <a:gd name="T65" fmla="*/ 29 h 2083"/>
                <a:gd name="T66" fmla="*/ 3 w 2214"/>
                <a:gd name="T67" fmla="*/ 28 h 2083"/>
                <a:gd name="T68" fmla="*/ 2 w 2214"/>
                <a:gd name="T69" fmla="*/ 26 h 2083"/>
                <a:gd name="T70" fmla="*/ 1 w 2214"/>
                <a:gd name="T71" fmla="*/ 24 h 2083"/>
                <a:gd name="T72" fmla="*/ 0 w 2214"/>
                <a:gd name="T73" fmla="*/ 23 h 2083"/>
                <a:gd name="T74" fmla="*/ 0 w 2214"/>
                <a:gd name="T75" fmla="*/ 20 h 2083"/>
                <a:gd name="T76" fmla="*/ 1 w 2214"/>
                <a:gd name="T77" fmla="*/ 16 h 2083"/>
                <a:gd name="T78" fmla="*/ 3 w 2214"/>
                <a:gd name="T79" fmla="*/ 14 h 2083"/>
                <a:gd name="T80" fmla="*/ 4 w 2214"/>
                <a:gd name="T81" fmla="*/ 13 h 2083"/>
                <a:gd name="T82" fmla="*/ 4 w 2214"/>
                <a:gd name="T83" fmla="*/ 10 h 2083"/>
                <a:gd name="T84" fmla="*/ 4 w 2214"/>
                <a:gd name="T85" fmla="*/ 8 h 2083"/>
                <a:gd name="T86" fmla="*/ 5 w 2214"/>
                <a:gd name="T87" fmla="*/ 6 h 2083"/>
                <a:gd name="T88" fmla="*/ 6 w 2214"/>
                <a:gd name="T89" fmla="*/ 4 h 2083"/>
                <a:gd name="T90" fmla="*/ 7 w 2214"/>
                <a:gd name="T91" fmla="*/ 2 h 2083"/>
                <a:gd name="T92" fmla="*/ 9 w 2214"/>
                <a:gd name="T93" fmla="*/ 1 h 2083"/>
                <a:gd name="T94" fmla="*/ 11 w 2214"/>
                <a:gd name="T95" fmla="*/ 1 h 2083"/>
                <a:gd name="T96" fmla="*/ 13 w 2214"/>
                <a:gd name="T97" fmla="*/ 1 h 2083"/>
                <a:gd name="T98" fmla="*/ 14 w 2214"/>
                <a:gd name="T99" fmla="*/ 1 h 2083"/>
                <a:gd name="T100" fmla="*/ 16 w 2214"/>
                <a:gd name="T101" fmla="*/ 1 h 2083"/>
                <a:gd name="T102" fmla="*/ 17 w 2214"/>
                <a:gd name="T103" fmla="*/ 1 h 2083"/>
                <a:gd name="T104" fmla="*/ 18 w 2214"/>
                <a:gd name="T105" fmla="*/ 2 h 2083"/>
                <a:gd name="T106" fmla="*/ 19 w 2214"/>
                <a:gd name="T107" fmla="*/ 2 h 2083"/>
                <a:gd name="T108" fmla="*/ 20 w 2214"/>
                <a:gd name="T109" fmla="*/ 1 h 2083"/>
                <a:gd name="T110" fmla="*/ 21 w 2214"/>
                <a:gd name="T111" fmla="*/ 1 h 2083"/>
                <a:gd name="T112" fmla="*/ 23 w 2214"/>
                <a:gd name="T113" fmla="*/ 0 h 2083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2214"/>
                <a:gd name="T172" fmla="*/ 0 h 2083"/>
                <a:gd name="T173" fmla="*/ 2214 w 2214"/>
                <a:gd name="T174" fmla="*/ 2083 h 2083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2214" h="2083">
                  <a:moveTo>
                    <a:pt x="1478" y="4"/>
                  </a:moveTo>
                  <a:lnTo>
                    <a:pt x="1513" y="1"/>
                  </a:lnTo>
                  <a:lnTo>
                    <a:pt x="1547" y="0"/>
                  </a:lnTo>
                  <a:lnTo>
                    <a:pt x="1580" y="2"/>
                  </a:lnTo>
                  <a:lnTo>
                    <a:pt x="1612" y="6"/>
                  </a:lnTo>
                  <a:lnTo>
                    <a:pt x="1644" y="12"/>
                  </a:lnTo>
                  <a:lnTo>
                    <a:pt x="1675" y="20"/>
                  </a:lnTo>
                  <a:lnTo>
                    <a:pt x="1704" y="32"/>
                  </a:lnTo>
                  <a:lnTo>
                    <a:pt x="1733" y="44"/>
                  </a:lnTo>
                  <a:lnTo>
                    <a:pt x="1762" y="57"/>
                  </a:lnTo>
                  <a:lnTo>
                    <a:pt x="1789" y="74"/>
                  </a:lnTo>
                  <a:lnTo>
                    <a:pt x="1815" y="91"/>
                  </a:lnTo>
                  <a:lnTo>
                    <a:pt x="1841" y="111"/>
                  </a:lnTo>
                  <a:lnTo>
                    <a:pt x="1867" y="131"/>
                  </a:lnTo>
                  <a:lnTo>
                    <a:pt x="1890" y="153"/>
                  </a:lnTo>
                  <a:lnTo>
                    <a:pt x="1914" y="177"/>
                  </a:lnTo>
                  <a:lnTo>
                    <a:pt x="1937" y="201"/>
                  </a:lnTo>
                  <a:lnTo>
                    <a:pt x="1968" y="243"/>
                  </a:lnTo>
                  <a:lnTo>
                    <a:pt x="1992" y="290"/>
                  </a:lnTo>
                  <a:lnTo>
                    <a:pt x="2011" y="339"/>
                  </a:lnTo>
                  <a:lnTo>
                    <a:pt x="2023" y="391"/>
                  </a:lnTo>
                  <a:lnTo>
                    <a:pt x="2029" y="446"/>
                  </a:lnTo>
                  <a:lnTo>
                    <a:pt x="2029" y="500"/>
                  </a:lnTo>
                  <a:lnTo>
                    <a:pt x="2022" y="556"/>
                  </a:lnTo>
                  <a:lnTo>
                    <a:pt x="2008" y="609"/>
                  </a:lnTo>
                  <a:lnTo>
                    <a:pt x="1998" y="632"/>
                  </a:lnTo>
                  <a:lnTo>
                    <a:pt x="1991" y="654"/>
                  </a:lnTo>
                  <a:lnTo>
                    <a:pt x="1984" y="678"/>
                  </a:lnTo>
                  <a:lnTo>
                    <a:pt x="1977" y="702"/>
                  </a:lnTo>
                  <a:lnTo>
                    <a:pt x="1970" y="724"/>
                  </a:lnTo>
                  <a:lnTo>
                    <a:pt x="1962" y="747"/>
                  </a:lnTo>
                  <a:lnTo>
                    <a:pt x="1953" y="767"/>
                  </a:lnTo>
                  <a:lnTo>
                    <a:pt x="1942" y="786"/>
                  </a:lnTo>
                  <a:lnTo>
                    <a:pt x="1955" y="810"/>
                  </a:lnTo>
                  <a:lnTo>
                    <a:pt x="1972" y="831"/>
                  </a:lnTo>
                  <a:lnTo>
                    <a:pt x="1988" y="852"/>
                  </a:lnTo>
                  <a:lnTo>
                    <a:pt x="2006" y="871"/>
                  </a:lnTo>
                  <a:lnTo>
                    <a:pt x="2023" y="891"/>
                  </a:lnTo>
                  <a:lnTo>
                    <a:pt x="2040" y="911"/>
                  </a:lnTo>
                  <a:lnTo>
                    <a:pt x="2057" y="932"/>
                  </a:lnTo>
                  <a:lnTo>
                    <a:pt x="2071" y="954"/>
                  </a:lnTo>
                  <a:lnTo>
                    <a:pt x="2091" y="980"/>
                  </a:lnTo>
                  <a:lnTo>
                    <a:pt x="2110" y="1007"/>
                  </a:lnTo>
                  <a:lnTo>
                    <a:pt x="2127" y="1036"/>
                  </a:lnTo>
                  <a:lnTo>
                    <a:pt x="2143" y="1065"/>
                  </a:lnTo>
                  <a:lnTo>
                    <a:pt x="2158" y="1097"/>
                  </a:lnTo>
                  <a:lnTo>
                    <a:pt x="2170" y="1129"/>
                  </a:lnTo>
                  <a:lnTo>
                    <a:pt x="2181" y="1163"/>
                  </a:lnTo>
                  <a:lnTo>
                    <a:pt x="2192" y="1197"/>
                  </a:lnTo>
                  <a:lnTo>
                    <a:pt x="2200" y="1232"/>
                  </a:lnTo>
                  <a:lnTo>
                    <a:pt x="2206" y="1268"/>
                  </a:lnTo>
                  <a:lnTo>
                    <a:pt x="2210" y="1304"/>
                  </a:lnTo>
                  <a:lnTo>
                    <a:pt x="2213" y="1340"/>
                  </a:lnTo>
                  <a:lnTo>
                    <a:pt x="2214" y="1376"/>
                  </a:lnTo>
                  <a:lnTo>
                    <a:pt x="2213" y="1411"/>
                  </a:lnTo>
                  <a:lnTo>
                    <a:pt x="2210" y="1447"/>
                  </a:lnTo>
                  <a:lnTo>
                    <a:pt x="2205" y="1482"/>
                  </a:lnTo>
                  <a:lnTo>
                    <a:pt x="2194" y="1518"/>
                  </a:lnTo>
                  <a:lnTo>
                    <a:pt x="2182" y="1553"/>
                  </a:lnTo>
                  <a:lnTo>
                    <a:pt x="2170" y="1586"/>
                  </a:lnTo>
                  <a:lnTo>
                    <a:pt x="2157" y="1620"/>
                  </a:lnTo>
                  <a:lnTo>
                    <a:pt x="2142" y="1653"/>
                  </a:lnTo>
                  <a:lnTo>
                    <a:pt x="2127" y="1685"/>
                  </a:lnTo>
                  <a:lnTo>
                    <a:pt x="2111" y="1716"/>
                  </a:lnTo>
                  <a:lnTo>
                    <a:pt x="2094" y="1746"/>
                  </a:lnTo>
                  <a:lnTo>
                    <a:pt x="2075" y="1775"/>
                  </a:lnTo>
                  <a:lnTo>
                    <a:pt x="2055" y="1802"/>
                  </a:lnTo>
                  <a:lnTo>
                    <a:pt x="2033" y="1828"/>
                  </a:lnTo>
                  <a:lnTo>
                    <a:pt x="2011" y="1853"/>
                  </a:lnTo>
                  <a:lnTo>
                    <a:pt x="1986" y="1876"/>
                  </a:lnTo>
                  <a:lnTo>
                    <a:pt x="1960" y="1898"/>
                  </a:lnTo>
                  <a:lnTo>
                    <a:pt x="1933" y="1918"/>
                  </a:lnTo>
                  <a:lnTo>
                    <a:pt x="1903" y="1937"/>
                  </a:lnTo>
                  <a:lnTo>
                    <a:pt x="1867" y="1956"/>
                  </a:lnTo>
                  <a:lnTo>
                    <a:pt x="1831" y="1974"/>
                  </a:lnTo>
                  <a:lnTo>
                    <a:pt x="1793" y="1990"/>
                  </a:lnTo>
                  <a:lnTo>
                    <a:pt x="1754" y="2005"/>
                  </a:lnTo>
                  <a:lnTo>
                    <a:pt x="1715" y="2017"/>
                  </a:lnTo>
                  <a:lnTo>
                    <a:pt x="1675" y="2029"/>
                  </a:lnTo>
                  <a:lnTo>
                    <a:pt x="1635" y="2040"/>
                  </a:lnTo>
                  <a:lnTo>
                    <a:pt x="1593" y="2048"/>
                  </a:lnTo>
                  <a:lnTo>
                    <a:pt x="1552" y="2055"/>
                  </a:lnTo>
                  <a:lnTo>
                    <a:pt x="1510" y="2062"/>
                  </a:lnTo>
                  <a:lnTo>
                    <a:pt x="1469" y="2066"/>
                  </a:lnTo>
                  <a:lnTo>
                    <a:pt x="1427" y="2070"/>
                  </a:lnTo>
                  <a:lnTo>
                    <a:pt x="1386" y="2074"/>
                  </a:lnTo>
                  <a:lnTo>
                    <a:pt x="1345" y="2076"/>
                  </a:lnTo>
                  <a:lnTo>
                    <a:pt x="1304" y="2077"/>
                  </a:lnTo>
                  <a:lnTo>
                    <a:pt x="1263" y="2077"/>
                  </a:lnTo>
                  <a:lnTo>
                    <a:pt x="1242" y="2078"/>
                  </a:lnTo>
                  <a:lnTo>
                    <a:pt x="1222" y="2079"/>
                  </a:lnTo>
                  <a:lnTo>
                    <a:pt x="1202" y="2080"/>
                  </a:lnTo>
                  <a:lnTo>
                    <a:pt x="1182" y="2081"/>
                  </a:lnTo>
                  <a:lnTo>
                    <a:pt x="1162" y="2082"/>
                  </a:lnTo>
                  <a:lnTo>
                    <a:pt x="1142" y="2083"/>
                  </a:lnTo>
                  <a:lnTo>
                    <a:pt x="1123" y="2083"/>
                  </a:lnTo>
                  <a:lnTo>
                    <a:pt x="1102" y="2082"/>
                  </a:lnTo>
                  <a:lnTo>
                    <a:pt x="1097" y="2081"/>
                  </a:lnTo>
                  <a:lnTo>
                    <a:pt x="1095" y="2077"/>
                  </a:lnTo>
                  <a:lnTo>
                    <a:pt x="1094" y="2073"/>
                  </a:lnTo>
                  <a:lnTo>
                    <a:pt x="1094" y="2068"/>
                  </a:lnTo>
                  <a:lnTo>
                    <a:pt x="1092" y="2066"/>
                  </a:lnTo>
                  <a:lnTo>
                    <a:pt x="1089" y="2063"/>
                  </a:lnTo>
                  <a:lnTo>
                    <a:pt x="1086" y="2061"/>
                  </a:lnTo>
                  <a:lnTo>
                    <a:pt x="1081" y="2060"/>
                  </a:lnTo>
                  <a:lnTo>
                    <a:pt x="1050" y="2064"/>
                  </a:lnTo>
                  <a:lnTo>
                    <a:pt x="1018" y="2067"/>
                  </a:lnTo>
                  <a:lnTo>
                    <a:pt x="986" y="2068"/>
                  </a:lnTo>
                  <a:lnTo>
                    <a:pt x="954" y="2069"/>
                  </a:lnTo>
                  <a:lnTo>
                    <a:pt x="921" y="2068"/>
                  </a:lnTo>
                  <a:lnTo>
                    <a:pt x="889" y="2066"/>
                  </a:lnTo>
                  <a:lnTo>
                    <a:pt x="856" y="2063"/>
                  </a:lnTo>
                  <a:lnTo>
                    <a:pt x="823" y="2059"/>
                  </a:lnTo>
                  <a:lnTo>
                    <a:pt x="789" y="2055"/>
                  </a:lnTo>
                  <a:lnTo>
                    <a:pt x="756" y="2050"/>
                  </a:lnTo>
                  <a:lnTo>
                    <a:pt x="722" y="2044"/>
                  </a:lnTo>
                  <a:lnTo>
                    <a:pt x="689" y="2038"/>
                  </a:lnTo>
                  <a:lnTo>
                    <a:pt x="655" y="2031"/>
                  </a:lnTo>
                  <a:lnTo>
                    <a:pt x="622" y="2024"/>
                  </a:lnTo>
                  <a:lnTo>
                    <a:pt x="590" y="2018"/>
                  </a:lnTo>
                  <a:lnTo>
                    <a:pt x="557" y="2011"/>
                  </a:lnTo>
                  <a:lnTo>
                    <a:pt x="528" y="2000"/>
                  </a:lnTo>
                  <a:lnTo>
                    <a:pt x="500" y="1989"/>
                  </a:lnTo>
                  <a:lnTo>
                    <a:pt x="473" y="1978"/>
                  </a:lnTo>
                  <a:lnTo>
                    <a:pt x="447" y="1968"/>
                  </a:lnTo>
                  <a:lnTo>
                    <a:pt x="420" y="1956"/>
                  </a:lnTo>
                  <a:lnTo>
                    <a:pt x="394" y="1945"/>
                  </a:lnTo>
                  <a:lnTo>
                    <a:pt x="369" y="1934"/>
                  </a:lnTo>
                  <a:lnTo>
                    <a:pt x="344" y="1921"/>
                  </a:lnTo>
                  <a:lnTo>
                    <a:pt x="320" y="1909"/>
                  </a:lnTo>
                  <a:lnTo>
                    <a:pt x="297" y="1895"/>
                  </a:lnTo>
                  <a:lnTo>
                    <a:pt x="273" y="1880"/>
                  </a:lnTo>
                  <a:lnTo>
                    <a:pt x="250" y="1865"/>
                  </a:lnTo>
                  <a:lnTo>
                    <a:pt x="229" y="1847"/>
                  </a:lnTo>
                  <a:lnTo>
                    <a:pt x="208" y="1829"/>
                  </a:lnTo>
                  <a:lnTo>
                    <a:pt x="187" y="1808"/>
                  </a:lnTo>
                  <a:lnTo>
                    <a:pt x="167" y="1787"/>
                  </a:lnTo>
                  <a:lnTo>
                    <a:pt x="145" y="1758"/>
                  </a:lnTo>
                  <a:lnTo>
                    <a:pt x="123" y="1729"/>
                  </a:lnTo>
                  <a:lnTo>
                    <a:pt x="104" y="1699"/>
                  </a:lnTo>
                  <a:lnTo>
                    <a:pt x="86" y="1669"/>
                  </a:lnTo>
                  <a:lnTo>
                    <a:pt x="69" y="1638"/>
                  </a:lnTo>
                  <a:lnTo>
                    <a:pt x="53" y="1606"/>
                  </a:lnTo>
                  <a:lnTo>
                    <a:pt x="39" y="1573"/>
                  </a:lnTo>
                  <a:lnTo>
                    <a:pt x="24" y="1539"/>
                  </a:lnTo>
                  <a:lnTo>
                    <a:pt x="17" y="1510"/>
                  </a:lnTo>
                  <a:lnTo>
                    <a:pt x="12" y="1482"/>
                  </a:lnTo>
                  <a:lnTo>
                    <a:pt x="8" y="1453"/>
                  </a:lnTo>
                  <a:lnTo>
                    <a:pt x="1" y="1423"/>
                  </a:lnTo>
                  <a:lnTo>
                    <a:pt x="0" y="1369"/>
                  </a:lnTo>
                  <a:lnTo>
                    <a:pt x="4" y="1314"/>
                  </a:lnTo>
                  <a:lnTo>
                    <a:pt x="12" y="1261"/>
                  </a:lnTo>
                  <a:lnTo>
                    <a:pt x="25" y="1208"/>
                  </a:lnTo>
                  <a:lnTo>
                    <a:pt x="42" y="1157"/>
                  </a:lnTo>
                  <a:lnTo>
                    <a:pt x="61" y="1108"/>
                  </a:lnTo>
                  <a:lnTo>
                    <a:pt x="83" y="1060"/>
                  </a:lnTo>
                  <a:lnTo>
                    <a:pt x="107" y="1015"/>
                  </a:lnTo>
                  <a:lnTo>
                    <a:pt x="123" y="986"/>
                  </a:lnTo>
                  <a:lnTo>
                    <a:pt x="142" y="959"/>
                  </a:lnTo>
                  <a:lnTo>
                    <a:pt x="160" y="932"/>
                  </a:lnTo>
                  <a:lnTo>
                    <a:pt x="181" y="906"/>
                  </a:lnTo>
                  <a:lnTo>
                    <a:pt x="199" y="879"/>
                  </a:lnTo>
                  <a:lnTo>
                    <a:pt x="216" y="853"/>
                  </a:lnTo>
                  <a:lnTo>
                    <a:pt x="229" y="823"/>
                  </a:lnTo>
                  <a:lnTo>
                    <a:pt x="238" y="791"/>
                  </a:lnTo>
                  <a:lnTo>
                    <a:pt x="233" y="751"/>
                  </a:lnTo>
                  <a:lnTo>
                    <a:pt x="230" y="711"/>
                  </a:lnTo>
                  <a:lnTo>
                    <a:pt x="230" y="671"/>
                  </a:lnTo>
                  <a:lnTo>
                    <a:pt x="231" y="632"/>
                  </a:lnTo>
                  <a:lnTo>
                    <a:pt x="234" y="592"/>
                  </a:lnTo>
                  <a:lnTo>
                    <a:pt x="239" y="552"/>
                  </a:lnTo>
                  <a:lnTo>
                    <a:pt x="246" y="513"/>
                  </a:lnTo>
                  <a:lnTo>
                    <a:pt x="256" y="475"/>
                  </a:lnTo>
                  <a:lnTo>
                    <a:pt x="266" y="438"/>
                  </a:lnTo>
                  <a:lnTo>
                    <a:pt x="279" y="401"/>
                  </a:lnTo>
                  <a:lnTo>
                    <a:pt x="294" y="366"/>
                  </a:lnTo>
                  <a:lnTo>
                    <a:pt x="309" y="332"/>
                  </a:lnTo>
                  <a:lnTo>
                    <a:pt x="328" y="299"/>
                  </a:lnTo>
                  <a:lnTo>
                    <a:pt x="347" y="268"/>
                  </a:lnTo>
                  <a:lnTo>
                    <a:pt x="369" y="238"/>
                  </a:lnTo>
                  <a:lnTo>
                    <a:pt x="391" y="211"/>
                  </a:lnTo>
                  <a:lnTo>
                    <a:pt x="410" y="187"/>
                  </a:lnTo>
                  <a:lnTo>
                    <a:pt x="430" y="164"/>
                  </a:lnTo>
                  <a:lnTo>
                    <a:pt x="453" y="144"/>
                  </a:lnTo>
                  <a:lnTo>
                    <a:pt x="478" y="126"/>
                  </a:lnTo>
                  <a:lnTo>
                    <a:pt x="503" y="110"/>
                  </a:lnTo>
                  <a:lnTo>
                    <a:pt x="531" y="95"/>
                  </a:lnTo>
                  <a:lnTo>
                    <a:pt x="560" y="82"/>
                  </a:lnTo>
                  <a:lnTo>
                    <a:pt x="590" y="72"/>
                  </a:lnTo>
                  <a:lnTo>
                    <a:pt x="620" y="62"/>
                  </a:lnTo>
                  <a:lnTo>
                    <a:pt x="651" y="55"/>
                  </a:lnTo>
                  <a:lnTo>
                    <a:pt x="683" y="50"/>
                  </a:lnTo>
                  <a:lnTo>
                    <a:pt x="715" y="46"/>
                  </a:lnTo>
                  <a:lnTo>
                    <a:pt x="747" y="44"/>
                  </a:lnTo>
                  <a:lnTo>
                    <a:pt x="779" y="43"/>
                  </a:lnTo>
                  <a:lnTo>
                    <a:pt x="810" y="44"/>
                  </a:lnTo>
                  <a:lnTo>
                    <a:pt x="841" y="46"/>
                  </a:lnTo>
                  <a:lnTo>
                    <a:pt x="863" y="49"/>
                  </a:lnTo>
                  <a:lnTo>
                    <a:pt x="884" y="52"/>
                  </a:lnTo>
                  <a:lnTo>
                    <a:pt x="906" y="55"/>
                  </a:lnTo>
                  <a:lnTo>
                    <a:pt x="928" y="58"/>
                  </a:lnTo>
                  <a:lnTo>
                    <a:pt x="949" y="61"/>
                  </a:lnTo>
                  <a:lnTo>
                    <a:pt x="970" y="67"/>
                  </a:lnTo>
                  <a:lnTo>
                    <a:pt x="991" y="71"/>
                  </a:lnTo>
                  <a:lnTo>
                    <a:pt x="1012" y="77"/>
                  </a:lnTo>
                  <a:lnTo>
                    <a:pt x="1031" y="83"/>
                  </a:lnTo>
                  <a:lnTo>
                    <a:pt x="1051" y="90"/>
                  </a:lnTo>
                  <a:lnTo>
                    <a:pt x="1069" y="99"/>
                  </a:lnTo>
                  <a:lnTo>
                    <a:pt x="1087" y="110"/>
                  </a:lnTo>
                  <a:lnTo>
                    <a:pt x="1103" y="121"/>
                  </a:lnTo>
                  <a:lnTo>
                    <a:pt x="1119" y="133"/>
                  </a:lnTo>
                  <a:lnTo>
                    <a:pt x="1133" y="148"/>
                  </a:lnTo>
                  <a:lnTo>
                    <a:pt x="1146" y="164"/>
                  </a:lnTo>
                  <a:lnTo>
                    <a:pt x="1163" y="157"/>
                  </a:lnTo>
                  <a:lnTo>
                    <a:pt x="1177" y="143"/>
                  </a:lnTo>
                  <a:lnTo>
                    <a:pt x="1193" y="129"/>
                  </a:lnTo>
                  <a:lnTo>
                    <a:pt x="1208" y="117"/>
                  </a:lnTo>
                  <a:lnTo>
                    <a:pt x="1226" y="105"/>
                  </a:lnTo>
                  <a:lnTo>
                    <a:pt x="1243" y="93"/>
                  </a:lnTo>
                  <a:lnTo>
                    <a:pt x="1263" y="83"/>
                  </a:lnTo>
                  <a:lnTo>
                    <a:pt x="1282" y="73"/>
                  </a:lnTo>
                  <a:lnTo>
                    <a:pt x="1302" y="63"/>
                  </a:lnTo>
                  <a:lnTo>
                    <a:pt x="1322" y="54"/>
                  </a:lnTo>
                  <a:lnTo>
                    <a:pt x="1344" y="46"/>
                  </a:lnTo>
                  <a:lnTo>
                    <a:pt x="1365" y="38"/>
                  </a:lnTo>
                  <a:lnTo>
                    <a:pt x="1387" y="31"/>
                  </a:lnTo>
                  <a:lnTo>
                    <a:pt x="1410" y="23"/>
                  </a:lnTo>
                  <a:lnTo>
                    <a:pt x="1432" y="16"/>
                  </a:lnTo>
                  <a:lnTo>
                    <a:pt x="1456" y="10"/>
                  </a:lnTo>
                  <a:lnTo>
                    <a:pt x="1478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203" name="Freeform 27">
              <a:extLst>
                <a:ext uri="{FF2B5EF4-FFF2-40B4-BE49-F238E27FC236}">
                  <a16:creationId xmlns="" xmlns:a16="http://schemas.microsoft.com/office/drawing/2014/main" id="{4D1F1F76-53A2-4603-9C40-2E71E1BEB0DC}"/>
                </a:ext>
              </a:extLst>
            </p:cNvPr>
            <p:cNvSpPr>
              <a:spLocks/>
            </p:cNvSpPr>
            <p:nvPr/>
          </p:nvSpPr>
          <p:spPr bwMode="auto">
            <a:xfrm>
              <a:off x="3300" y="3597"/>
              <a:ext cx="385" cy="469"/>
            </a:xfrm>
            <a:custGeom>
              <a:avLst/>
              <a:gdLst>
                <a:gd name="T0" fmla="*/ 21 w 1540"/>
                <a:gd name="T1" fmla="*/ 1 h 1878"/>
                <a:gd name="T2" fmla="*/ 21 w 1540"/>
                <a:gd name="T3" fmla="*/ 2 h 1878"/>
                <a:gd name="T4" fmla="*/ 22 w 1540"/>
                <a:gd name="T5" fmla="*/ 3 h 1878"/>
                <a:gd name="T6" fmla="*/ 23 w 1540"/>
                <a:gd name="T7" fmla="*/ 7 h 1878"/>
                <a:gd name="T8" fmla="*/ 24 w 1540"/>
                <a:gd name="T9" fmla="*/ 11 h 1878"/>
                <a:gd name="T10" fmla="*/ 24 w 1540"/>
                <a:gd name="T11" fmla="*/ 14 h 1878"/>
                <a:gd name="T12" fmla="*/ 24 w 1540"/>
                <a:gd name="T13" fmla="*/ 18 h 1878"/>
                <a:gd name="T14" fmla="*/ 23 w 1540"/>
                <a:gd name="T15" fmla="*/ 22 h 1878"/>
                <a:gd name="T16" fmla="*/ 22 w 1540"/>
                <a:gd name="T17" fmla="*/ 24 h 1878"/>
                <a:gd name="T18" fmla="*/ 21 w 1540"/>
                <a:gd name="T19" fmla="*/ 25 h 1878"/>
                <a:gd name="T20" fmla="*/ 20 w 1540"/>
                <a:gd name="T21" fmla="*/ 26 h 1878"/>
                <a:gd name="T22" fmla="*/ 18 w 1540"/>
                <a:gd name="T23" fmla="*/ 27 h 1878"/>
                <a:gd name="T24" fmla="*/ 17 w 1540"/>
                <a:gd name="T25" fmla="*/ 27 h 1878"/>
                <a:gd name="T26" fmla="*/ 15 w 1540"/>
                <a:gd name="T27" fmla="*/ 28 h 1878"/>
                <a:gd name="T28" fmla="*/ 13 w 1540"/>
                <a:gd name="T29" fmla="*/ 28 h 1878"/>
                <a:gd name="T30" fmla="*/ 11 w 1540"/>
                <a:gd name="T31" fmla="*/ 29 h 1878"/>
                <a:gd name="T32" fmla="*/ 10 w 1540"/>
                <a:gd name="T33" fmla="*/ 29 h 1878"/>
                <a:gd name="T34" fmla="*/ 8 w 1540"/>
                <a:gd name="T35" fmla="*/ 29 h 1878"/>
                <a:gd name="T36" fmla="*/ 6 w 1540"/>
                <a:gd name="T37" fmla="*/ 29 h 1878"/>
                <a:gd name="T38" fmla="*/ 5 w 1540"/>
                <a:gd name="T39" fmla="*/ 29 h 1878"/>
                <a:gd name="T40" fmla="*/ 4 w 1540"/>
                <a:gd name="T41" fmla="*/ 29 h 1878"/>
                <a:gd name="T42" fmla="*/ 3 w 1540"/>
                <a:gd name="T43" fmla="*/ 29 h 1878"/>
                <a:gd name="T44" fmla="*/ 2 w 1540"/>
                <a:gd name="T45" fmla="*/ 29 h 1878"/>
                <a:gd name="T46" fmla="*/ 1 w 1540"/>
                <a:gd name="T47" fmla="*/ 28 h 1878"/>
                <a:gd name="T48" fmla="*/ 1 w 1540"/>
                <a:gd name="T49" fmla="*/ 26 h 1878"/>
                <a:gd name="T50" fmla="*/ 2 w 1540"/>
                <a:gd name="T51" fmla="*/ 23 h 1878"/>
                <a:gd name="T52" fmla="*/ 3 w 1540"/>
                <a:gd name="T53" fmla="*/ 20 h 1878"/>
                <a:gd name="T54" fmla="*/ 4 w 1540"/>
                <a:gd name="T55" fmla="*/ 20 h 1878"/>
                <a:gd name="T56" fmla="*/ 5 w 1540"/>
                <a:gd name="T57" fmla="*/ 21 h 1878"/>
                <a:gd name="T58" fmla="*/ 6 w 1540"/>
                <a:gd name="T59" fmla="*/ 21 h 1878"/>
                <a:gd name="T60" fmla="*/ 7 w 1540"/>
                <a:gd name="T61" fmla="*/ 21 h 1878"/>
                <a:gd name="T62" fmla="*/ 8 w 1540"/>
                <a:gd name="T63" fmla="*/ 21 h 1878"/>
                <a:gd name="T64" fmla="*/ 9 w 1540"/>
                <a:gd name="T65" fmla="*/ 22 h 1878"/>
                <a:gd name="T66" fmla="*/ 10 w 1540"/>
                <a:gd name="T67" fmla="*/ 22 h 1878"/>
                <a:gd name="T68" fmla="*/ 11 w 1540"/>
                <a:gd name="T69" fmla="*/ 22 h 1878"/>
                <a:gd name="T70" fmla="*/ 12 w 1540"/>
                <a:gd name="T71" fmla="*/ 21 h 1878"/>
                <a:gd name="T72" fmla="*/ 14 w 1540"/>
                <a:gd name="T73" fmla="*/ 21 h 1878"/>
                <a:gd name="T74" fmla="*/ 14 w 1540"/>
                <a:gd name="T75" fmla="*/ 21 h 1878"/>
                <a:gd name="T76" fmla="*/ 14 w 1540"/>
                <a:gd name="T77" fmla="*/ 21 h 1878"/>
                <a:gd name="T78" fmla="*/ 15 w 1540"/>
                <a:gd name="T79" fmla="*/ 21 h 1878"/>
                <a:gd name="T80" fmla="*/ 15 w 1540"/>
                <a:gd name="T81" fmla="*/ 20 h 1878"/>
                <a:gd name="T82" fmla="*/ 16 w 1540"/>
                <a:gd name="T83" fmla="*/ 20 h 1878"/>
                <a:gd name="T84" fmla="*/ 16 w 1540"/>
                <a:gd name="T85" fmla="*/ 19 h 1878"/>
                <a:gd name="T86" fmla="*/ 17 w 1540"/>
                <a:gd name="T87" fmla="*/ 18 h 1878"/>
                <a:gd name="T88" fmla="*/ 17 w 1540"/>
                <a:gd name="T89" fmla="*/ 18 h 1878"/>
                <a:gd name="T90" fmla="*/ 18 w 1540"/>
                <a:gd name="T91" fmla="*/ 16 h 1878"/>
                <a:gd name="T92" fmla="*/ 18 w 1540"/>
                <a:gd name="T93" fmla="*/ 15 h 1878"/>
                <a:gd name="T94" fmla="*/ 17 w 1540"/>
                <a:gd name="T95" fmla="*/ 12 h 1878"/>
                <a:gd name="T96" fmla="*/ 17 w 1540"/>
                <a:gd name="T97" fmla="*/ 9 h 1878"/>
                <a:gd name="T98" fmla="*/ 17 w 1540"/>
                <a:gd name="T99" fmla="*/ 8 h 1878"/>
                <a:gd name="T100" fmla="*/ 18 w 1540"/>
                <a:gd name="T101" fmla="*/ 7 h 1878"/>
                <a:gd name="T102" fmla="*/ 18 w 1540"/>
                <a:gd name="T103" fmla="*/ 6 h 1878"/>
                <a:gd name="T104" fmla="*/ 19 w 1540"/>
                <a:gd name="T105" fmla="*/ 5 h 1878"/>
                <a:gd name="T106" fmla="*/ 19 w 1540"/>
                <a:gd name="T107" fmla="*/ 4 h 1878"/>
                <a:gd name="T108" fmla="*/ 20 w 1540"/>
                <a:gd name="T109" fmla="*/ 2 h 1878"/>
                <a:gd name="T110" fmla="*/ 20 w 1540"/>
                <a:gd name="T111" fmla="*/ 1 h 1878"/>
                <a:gd name="T112" fmla="*/ 20 w 1540"/>
                <a:gd name="T113" fmla="*/ 0 h 1878"/>
                <a:gd name="T114" fmla="*/ 20 w 1540"/>
                <a:gd name="T115" fmla="*/ 0 h 1878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1540"/>
                <a:gd name="T175" fmla="*/ 0 h 1878"/>
                <a:gd name="T176" fmla="*/ 1540 w 1540"/>
                <a:gd name="T177" fmla="*/ 1878 h 1878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1540" h="1878">
                  <a:moveTo>
                    <a:pt x="1281" y="2"/>
                  </a:moveTo>
                  <a:lnTo>
                    <a:pt x="1294" y="27"/>
                  </a:lnTo>
                  <a:lnTo>
                    <a:pt x="1306" y="54"/>
                  </a:lnTo>
                  <a:lnTo>
                    <a:pt x="1318" y="82"/>
                  </a:lnTo>
                  <a:lnTo>
                    <a:pt x="1329" y="110"/>
                  </a:lnTo>
                  <a:lnTo>
                    <a:pt x="1339" y="140"/>
                  </a:lnTo>
                  <a:lnTo>
                    <a:pt x="1350" y="170"/>
                  </a:lnTo>
                  <a:lnTo>
                    <a:pt x="1360" y="200"/>
                  </a:lnTo>
                  <a:lnTo>
                    <a:pt x="1370" y="230"/>
                  </a:lnTo>
                  <a:lnTo>
                    <a:pt x="1391" y="306"/>
                  </a:lnTo>
                  <a:lnTo>
                    <a:pt x="1412" y="383"/>
                  </a:lnTo>
                  <a:lnTo>
                    <a:pt x="1435" y="461"/>
                  </a:lnTo>
                  <a:lnTo>
                    <a:pt x="1455" y="539"/>
                  </a:lnTo>
                  <a:lnTo>
                    <a:pt x="1476" y="617"/>
                  </a:lnTo>
                  <a:lnTo>
                    <a:pt x="1494" y="696"/>
                  </a:lnTo>
                  <a:lnTo>
                    <a:pt x="1511" y="774"/>
                  </a:lnTo>
                  <a:lnTo>
                    <a:pt x="1524" y="853"/>
                  </a:lnTo>
                  <a:lnTo>
                    <a:pt x="1534" y="931"/>
                  </a:lnTo>
                  <a:lnTo>
                    <a:pt x="1540" y="1010"/>
                  </a:lnTo>
                  <a:lnTo>
                    <a:pt x="1540" y="1088"/>
                  </a:lnTo>
                  <a:lnTo>
                    <a:pt x="1536" y="1165"/>
                  </a:lnTo>
                  <a:lnTo>
                    <a:pt x="1524" y="1242"/>
                  </a:lnTo>
                  <a:lnTo>
                    <a:pt x="1507" y="1318"/>
                  </a:lnTo>
                  <a:lnTo>
                    <a:pt x="1482" y="1393"/>
                  </a:lnTo>
                  <a:lnTo>
                    <a:pt x="1449" y="1467"/>
                  </a:lnTo>
                  <a:lnTo>
                    <a:pt x="1427" y="1495"/>
                  </a:lnTo>
                  <a:lnTo>
                    <a:pt x="1404" y="1522"/>
                  </a:lnTo>
                  <a:lnTo>
                    <a:pt x="1379" y="1548"/>
                  </a:lnTo>
                  <a:lnTo>
                    <a:pt x="1354" y="1573"/>
                  </a:lnTo>
                  <a:lnTo>
                    <a:pt x="1327" y="1596"/>
                  </a:lnTo>
                  <a:lnTo>
                    <a:pt x="1299" y="1619"/>
                  </a:lnTo>
                  <a:lnTo>
                    <a:pt x="1270" y="1641"/>
                  </a:lnTo>
                  <a:lnTo>
                    <a:pt x="1242" y="1661"/>
                  </a:lnTo>
                  <a:lnTo>
                    <a:pt x="1211" y="1681"/>
                  </a:lnTo>
                  <a:lnTo>
                    <a:pt x="1180" y="1699"/>
                  </a:lnTo>
                  <a:lnTo>
                    <a:pt x="1148" y="1717"/>
                  </a:lnTo>
                  <a:lnTo>
                    <a:pt x="1115" y="1733"/>
                  </a:lnTo>
                  <a:lnTo>
                    <a:pt x="1082" y="1748"/>
                  </a:lnTo>
                  <a:lnTo>
                    <a:pt x="1049" y="1763"/>
                  </a:lnTo>
                  <a:lnTo>
                    <a:pt x="1014" y="1776"/>
                  </a:lnTo>
                  <a:lnTo>
                    <a:pt x="979" y="1790"/>
                  </a:lnTo>
                  <a:lnTo>
                    <a:pt x="944" y="1801"/>
                  </a:lnTo>
                  <a:lnTo>
                    <a:pt x="908" y="1812"/>
                  </a:lnTo>
                  <a:lnTo>
                    <a:pt x="872" y="1821"/>
                  </a:lnTo>
                  <a:lnTo>
                    <a:pt x="836" y="1831"/>
                  </a:lnTo>
                  <a:lnTo>
                    <a:pt x="799" y="1839"/>
                  </a:lnTo>
                  <a:lnTo>
                    <a:pt x="762" y="1846"/>
                  </a:lnTo>
                  <a:lnTo>
                    <a:pt x="725" y="1853"/>
                  </a:lnTo>
                  <a:lnTo>
                    <a:pt x="688" y="1859"/>
                  </a:lnTo>
                  <a:lnTo>
                    <a:pt x="651" y="1864"/>
                  </a:lnTo>
                  <a:lnTo>
                    <a:pt x="615" y="1868"/>
                  </a:lnTo>
                  <a:lnTo>
                    <a:pt x="578" y="1872"/>
                  </a:lnTo>
                  <a:lnTo>
                    <a:pt x="541" y="1874"/>
                  </a:lnTo>
                  <a:lnTo>
                    <a:pt x="504" y="1876"/>
                  </a:lnTo>
                  <a:lnTo>
                    <a:pt x="468" y="1878"/>
                  </a:lnTo>
                  <a:lnTo>
                    <a:pt x="432" y="1878"/>
                  </a:lnTo>
                  <a:lnTo>
                    <a:pt x="396" y="1878"/>
                  </a:lnTo>
                  <a:lnTo>
                    <a:pt x="371" y="1876"/>
                  </a:lnTo>
                  <a:lnTo>
                    <a:pt x="346" y="1874"/>
                  </a:lnTo>
                  <a:lnTo>
                    <a:pt x="321" y="1872"/>
                  </a:lnTo>
                  <a:lnTo>
                    <a:pt x="296" y="1869"/>
                  </a:lnTo>
                  <a:lnTo>
                    <a:pt x="272" y="1867"/>
                  </a:lnTo>
                  <a:lnTo>
                    <a:pt x="247" y="1864"/>
                  </a:lnTo>
                  <a:lnTo>
                    <a:pt x="222" y="1860"/>
                  </a:lnTo>
                  <a:lnTo>
                    <a:pt x="199" y="1856"/>
                  </a:lnTo>
                  <a:lnTo>
                    <a:pt x="174" y="1853"/>
                  </a:lnTo>
                  <a:lnTo>
                    <a:pt x="149" y="1849"/>
                  </a:lnTo>
                  <a:lnTo>
                    <a:pt x="125" y="1846"/>
                  </a:lnTo>
                  <a:lnTo>
                    <a:pt x="100" y="1842"/>
                  </a:lnTo>
                  <a:lnTo>
                    <a:pt x="75" y="1839"/>
                  </a:lnTo>
                  <a:lnTo>
                    <a:pt x="51" y="1835"/>
                  </a:lnTo>
                  <a:lnTo>
                    <a:pt x="25" y="1831"/>
                  </a:lnTo>
                  <a:lnTo>
                    <a:pt x="0" y="1828"/>
                  </a:lnTo>
                  <a:lnTo>
                    <a:pt x="30" y="1770"/>
                  </a:lnTo>
                  <a:lnTo>
                    <a:pt x="58" y="1707"/>
                  </a:lnTo>
                  <a:lnTo>
                    <a:pt x="85" y="1641"/>
                  </a:lnTo>
                  <a:lnTo>
                    <a:pt x="108" y="1571"/>
                  </a:lnTo>
                  <a:lnTo>
                    <a:pt x="128" y="1500"/>
                  </a:lnTo>
                  <a:lnTo>
                    <a:pt x="141" y="1429"/>
                  </a:lnTo>
                  <a:lnTo>
                    <a:pt x="149" y="1358"/>
                  </a:lnTo>
                  <a:lnTo>
                    <a:pt x="150" y="1288"/>
                  </a:lnTo>
                  <a:lnTo>
                    <a:pt x="173" y="1294"/>
                  </a:lnTo>
                  <a:lnTo>
                    <a:pt x="196" y="1300"/>
                  </a:lnTo>
                  <a:lnTo>
                    <a:pt x="218" y="1307"/>
                  </a:lnTo>
                  <a:lnTo>
                    <a:pt x="241" y="1313"/>
                  </a:lnTo>
                  <a:lnTo>
                    <a:pt x="264" y="1319"/>
                  </a:lnTo>
                  <a:lnTo>
                    <a:pt x="287" y="1325"/>
                  </a:lnTo>
                  <a:lnTo>
                    <a:pt x="311" y="1332"/>
                  </a:lnTo>
                  <a:lnTo>
                    <a:pt x="334" y="1338"/>
                  </a:lnTo>
                  <a:lnTo>
                    <a:pt x="358" y="1345"/>
                  </a:lnTo>
                  <a:lnTo>
                    <a:pt x="382" y="1351"/>
                  </a:lnTo>
                  <a:lnTo>
                    <a:pt x="405" y="1357"/>
                  </a:lnTo>
                  <a:lnTo>
                    <a:pt x="429" y="1362"/>
                  </a:lnTo>
                  <a:lnTo>
                    <a:pt x="453" y="1367"/>
                  </a:lnTo>
                  <a:lnTo>
                    <a:pt x="477" y="1372"/>
                  </a:lnTo>
                  <a:lnTo>
                    <a:pt x="501" y="1376"/>
                  </a:lnTo>
                  <a:lnTo>
                    <a:pt x="524" y="1381"/>
                  </a:lnTo>
                  <a:lnTo>
                    <a:pt x="549" y="1385"/>
                  </a:lnTo>
                  <a:lnTo>
                    <a:pt x="573" y="1388"/>
                  </a:lnTo>
                  <a:lnTo>
                    <a:pt x="596" y="1390"/>
                  </a:lnTo>
                  <a:lnTo>
                    <a:pt x="621" y="1392"/>
                  </a:lnTo>
                  <a:lnTo>
                    <a:pt x="645" y="1393"/>
                  </a:lnTo>
                  <a:lnTo>
                    <a:pt x="668" y="1393"/>
                  </a:lnTo>
                  <a:lnTo>
                    <a:pt x="692" y="1393"/>
                  </a:lnTo>
                  <a:lnTo>
                    <a:pt x="717" y="1391"/>
                  </a:lnTo>
                  <a:lnTo>
                    <a:pt x="740" y="1389"/>
                  </a:lnTo>
                  <a:lnTo>
                    <a:pt x="763" y="1386"/>
                  </a:lnTo>
                  <a:lnTo>
                    <a:pt x="786" y="1382"/>
                  </a:lnTo>
                  <a:lnTo>
                    <a:pt x="810" y="1376"/>
                  </a:lnTo>
                  <a:lnTo>
                    <a:pt x="833" y="1369"/>
                  </a:lnTo>
                  <a:lnTo>
                    <a:pt x="856" y="1362"/>
                  </a:lnTo>
                  <a:lnTo>
                    <a:pt x="879" y="1354"/>
                  </a:lnTo>
                  <a:lnTo>
                    <a:pt x="902" y="1344"/>
                  </a:lnTo>
                  <a:lnTo>
                    <a:pt x="905" y="1340"/>
                  </a:lnTo>
                  <a:lnTo>
                    <a:pt x="908" y="1338"/>
                  </a:lnTo>
                  <a:lnTo>
                    <a:pt x="912" y="1336"/>
                  </a:lnTo>
                  <a:lnTo>
                    <a:pt x="916" y="1334"/>
                  </a:lnTo>
                  <a:lnTo>
                    <a:pt x="920" y="1333"/>
                  </a:lnTo>
                  <a:lnTo>
                    <a:pt x="924" y="1331"/>
                  </a:lnTo>
                  <a:lnTo>
                    <a:pt x="928" y="1330"/>
                  </a:lnTo>
                  <a:lnTo>
                    <a:pt x="932" y="1328"/>
                  </a:lnTo>
                  <a:lnTo>
                    <a:pt x="949" y="1319"/>
                  </a:lnTo>
                  <a:lnTo>
                    <a:pt x="964" y="1310"/>
                  </a:lnTo>
                  <a:lnTo>
                    <a:pt x="980" y="1299"/>
                  </a:lnTo>
                  <a:lnTo>
                    <a:pt x="994" y="1288"/>
                  </a:lnTo>
                  <a:lnTo>
                    <a:pt x="1007" y="1276"/>
                  </a:lnTo>
                  <a:lnTo>
                    <a:pt x="1021" y="1263"/>
                  </a:lnTo>
                  <a:lnTo>
                    <a:pt x="1034" y="1250"/>
                  </a:lnTo>
                  <a:lnTo>
                    <a:pt x="1045" y="1236"/>
                  </a:lnTo>
                  <a:lnTo>
                    <a:pt x="1057" y="1221"/>
                  </a:lnTo>
                  <a:lnTo>
                    <a:pt x="1067" y="1206"/>
                  </a:lnTo>
                  <a:lnTo>
                    <a:pt x="1076" y="1190"/>
                  </a:lnTo>
                  <a:lnTo>
                    <a:pt x="1084" y="1174"/>
                  </a:lnTo>
                  <a:lnTo>
                    <a:pt x="1092" y="1157"/>
                  </a:lnTo>
                  <a:lnTo>
                    <a:pt x="1098" y="1138"/>
                  </a:lnTo>
                  <a:lnTo>
                    <a:pt x="1103" y="1120"/>
                  </a:lnTo>
                  <a:lnTo>
                    <a:pt x="1107" y="1101"/>
                  </a:lnTo>
                  <a:lnTo>
                    <a:pt x="1115" y="1060"/>
                  </a:lnTo>
                  <a:lnTo>
                    <a:pt x="1121" y="1020"/>
                  </a:lnTo>
                  <a:lnTo>
                    <a:pt x="1124" y="980"/>
                  </a:lnTo>
                  <a:lnTo>
                    <a:pt x="1119" y="941"/>
                  </a:lnTo>
                  <a:lnTo>
                    <a:pt x="1117" y="885"/>
                  </a:lnTo>
                  <a:lnTo>
                    <a:pt x="1112" y="831"/>
                  </a:lnTo>
                  <a:lnTo>
                    <a:pt x="1105" y="776"/>
                  </a:lnTo>
                  <a:lnTo>
                    <a:pt x="1096" y="722"/>
                  </a:lnTo>
                  <a:lnTo>
                    <a:pt x="1084" y="668"/>
                  </a:lnTo>
                  <a:lnTo>
                    <a:pt x="1071" y="615"/>
                  </a:lnTo>
                  <a:lnTo>
                    <a:pt x="1057" y="563"/>
                  </a:lnTo>
                  <a:lnTo>
                    <a:pt x="1040" y="511"/>
                  </a:lnTo>
                  <a:lnTo>
                    <a:pt x="1099" y="496"/>
                  </a:lnTo>
                  <a:lnTo>
                    <a:pt x="1112" y="488"/>
                  </a:lnTo>
                  <a:lnTo>
                    <a:pt x="1124" y="477"/>
                  </a:lnTo>
                  <a:lnTo>
                    <a:pt x="1134" y="466"/>
                  </a:lnTo>
                  <a:lnTo>
                    <a:pt x="1143" y="453"/>
                  </a:lnTo>
                  <a:lnTo>
                    <a:pt x="1152" y="439"/>
                  </a:lnTo>
                  <a:lnTo>
                    <a:pt x="1161" y="425"/>
                  </a:lnTo>
                  <a:lnTo>
                    <a:pt x="1170" y="411"/>
                  </a:lnTo>
                  <a:lnTo>
                    <a:pt x="1180" y="398"/>
                  </a:lnTo>
                  <a:lnTo>
                    <a:pt x="1193" y="362"/>
                  </a:lnTo>
                  <a:lnTo>
                    <a:pt x="1207" y="326"/>
                  </a:lnTo>
                  <a:lnTo>
                    <a:pt x="1219" y="290"/>
                  </a:lnTo>
                  <a:lnTo>
                    <a:pt x="1229" y="253"/>
                  </a:lnTo>
                  <a:lnTo>
                    <a:pt x="1240" y="216"/>
                  </a:lnTo>
                  <a:lnTo>
                    <a:pt x="1248" y="180"/>
                  </a:lnTo>
                  <a:lnTo>
                    <a:pt x="1254" y="144"/>
                  </a:lnTo>
                  <a:lnTo>
                    <a:pt x="1259" y="108"/>
                  </a:lnTo>
                  <a:lnTo>
                    <a:pt x="1264" y="81"/>
                  </a:lnTo>
                  <a:lnTo>
                    <a:pt x="1268" y="53"/>
                  </a:lnTo>
                  <a:lnTo>
                    <a:pt x="1273" y="26"/>
                  </a:lnTo>
                  <a:lnTo>
                    <a:pt x="1278" y="0"/>
                  </a:lnTo>
                  <a:lnTo>
                    <a:pt x="1280" y="1"/>
                  </a:lnTo>
                  <a:lnTo>
                    <a:pt x="1281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204" name="Freeform 28">
              <a:extLst>
                <a:ext uri="{FF2B5EF4-FFF2-40B4-BE49-F238E27FC236}">
                  <a16:creationId xmlns="" xmlns:a16="http://schemas.microsoft.com/office/drawing/2014/main" id="{AFEA2640-DDC0-4DB0-8219-A131C1649CAD}"/>
                </a:ext>
              </a:extLst>
            </p:cNvPr>
            <p:cNvSpPr>
              <a:spLocks/>
            </p:cNvSpPr>
            <p:nvPr/>
          </p:nvSpPr>
          <p:spPr bwMode="auto">
            <a:xfrm>
              <a:off x="2939" y="3918"/>
              <a:ext cx="43" cy="48"/>
            </a:xfrm>
            <a:custGeom>
              <a:avLst/>
              <a:gdLst>
                <a:gd name="T0" fmla="*/ 2 w 169"/>
                <a:gd name="T1" fmla="*/ 0 h 191"/>
                <a:gd name="T2" fmla="*/ 2 w 169"/>
                <a:gd name="T3" fmla="*/ 0 h 191"/>
                <a:gd name="T4" fmla="*/ 2 w 169"/>
                <a:gd name="T5" fmla="*/ 0 h 191"/>
                <a:gd name="T6" fmla="*/ 2 w 169"/>
                <a:gd name="T7" fmla="*/ 1 h 191"/>
                <a:gd name="T8" fmla="*/ 2 w 169"/>
                <a:gd name="T9" fmla="*/ 1 h 191"/>
                <a:gd name="T10" fmla="*/ 2 w 169"/>
                <a:gd name="T11" fmla="*/ 1 h 191"/>
                <a:gd name="T12" fmla="*/ 2 w 169"/>
                <a:gd name="T13" fmla="*/ 1 h 191"/>
                <a:gd name="T14" fmla="*/ 1 w 169"/>
                <a:gd name="T15" fmla="*/ 1 h 191"/>
                <a:gd name="T16" fmla="*/ 1 w 169"/>
                <a:gd name="T17" fmla="*/ 1 h 191"/>
                <a:gd name="T18" fmla="*/ 1 w 169"/>
                <a:gd name="T19" fmla="*/ 2 h 191"/>
                <a:gd name="T20" fmla="*/ 1 w 169"/>
                <a:gd name="T21" fmla="*/ 2 h 191"/>
                <a:gd name="T22" fmla="*/ 1 w 169"/>
                <a:gd name="T23" fmla="*/ 2 h 191"/>
                <a:gd name="T24" fmla="*/ 1 w 169"/>
                <a:gd name="T25" fmla="*/ 3 h 191"/>
                <a:gd name="T26" fmla="*/ 1 w 169"/>
                <a:gd name="T27" fmla="*/ 3 h 191"/>
                <a:gd name="T28" fmla="*/ 2 w 169"/>
                <a:gd name="T29" fmla="*/ 3 h 191"/>
                <a:gd name="T30" fmla="*/ 2 w 169"/>
                <a:gd name="T31" fmla="*/ 3 h 191"/>
                <a:gd name="T32" fmla="*/ 2 w 169"/>
                <a:gd name="T33" fmla="*/ 2 h 191"/>
                <a:gd name="T34" fmla="*/ 2 w 169"/>
                <a:gd name="T35" fmla="*/ 2 h 191"/>
                <a:gd name="T36" fmla="*/ 2 w 169"/>
                <a:gd name="T37" fmla="*/ 2 h 191"/>
                <a:gd name="T38" fmla="*/ 2 w 169"/>
                <a:gd name="T39" fmla="*/ 2 h 191"/>
                <a:gd name="T40" fmla="*/ 2 w 169"/>
                <a:gd name="T41" fmla="*/ 2 h 191"/>
                <a:gd name="T42" fmla="*/ 2 w 169"/>
                <a:gd name="T43" fmla="*/ 2 h 191"/>
                <a:gd name="T44" fmla="*/ 2 w 169"/>
                <a:gd name="T45" fmla="*/ 2 h 191"/>
                <a:gd name="T46" fmla="*/ 2 w 169"/>
                <a:gd name="T47" fmla="*/ 1 h 191"/>
                <a:gd name="T48" fmla="*/ 2 w 169"/>
                <a:gd name="T49" fmla="*/ 1 h 191"/>
                <a:gd name="T50" fmla="*/ 2 w 169"/>
                <a:gd name="T51" fmla="*/ 1 h 191"/>
                <a:gd name="T52" fmla="*/ 2 w 169"/>
                <a:gd name="T53" fmla="*/ 1 h 191"/>
                <a:gd name="T54" fmla="*/ 2 w 169"/>
                <a:gd name="T55" fmla="*/ 1 h 191"/>
                <a:gd name="T56" fmla="*/ 2 w 169"/>
                <a:gd name="T57" fmla="*/ 1 h 191"/>
                <a:gd name="T58" fmla="*/ 2 w 169"/>
                <a:gd name="T59" fmla="*/ 1 h 191"/>
                <a:gd name="T60" fmla="*/ 3 w 169"/>
                <a:gd name="T61" fmla="*/ 1 h 191"/>
                <a:gd name="T62" fmla="*/ 3 w 169"/>
                <a:gd name="T63" fmla="*/ 2 h 191"/>
                <a:gd name="T64" fmla="*/ 3 w 169"/>
                <a:gd name="T65" fmla="*/ 2 h 191"/>
                <a:gd name="T66" fmla="*/ 2 w 169"/>
                <a:gd name="T67" fmla="*/ 3 h 191"/>
                <a:gd name="T68" fmla="*/ 2 w 169"/>
                <a:gd name="T69" fmla="*/ 3 h 191"/>
                <a:gd name="T70" fmla="*/ 1 w 169"/>
                <a:gd name="T71" fmla="*/ 3 h 191"/>
                <a:gd name="T72" fmla="*/ 1 w 169"/>
                <a:gd name="T73" fmla="*/ 3 h 191"/>
                <a:gd name="T74" fmla="*/ 1 w 169"/>
                <a:gd name="T75" fmla="*/ 3 h 191"/>
                <a:gd name="T76" fmla="*/ 0 w 169"/>
                <a:gd name="T77" fmla="*/ 3 h 191"/>
                <a:gd name="T78" fmla="*/ 0 w 169"/>
                <a:gd name="T79" fmla="*/ 3 h 191"/>
                <a:gd name="T80" fmla="*/ 0 w 169"/>
                <a:gd name="T81" fmla="*/ 2 h 191"/>
                <a:gd name="T82" fmla="*/ 0 w 169"/>
                <a:gd name="T83" fmla="*/ 2 h 191"/>
                <a:gd name="T84" fmla="*/ 0 w 169"/>
                <a:gd name="T85" fmla="*/ 1 h 191"/>
                <a:gd name="T86" fmla="*/ 0 w 169"/>
                <a:gd name="T87" fmla="*/ 1 h 191"/>
                <a:gd name="T88" fmla="*/ 1 w 169"/>
                <a:gd name="T89" fmla="*/ 1 h 191"/>
                <a:gd name="T90" fmla="*/ 1 w 169"/>
                <a:gd name="T91" fmla="*/ 1 h 191"/>
                <a:gd name="T92" fmla="*/ 1 w 169"/>
                <a:gd name="T93" fmla="*/ 0 h 191"/>
                <a:gd name="T94" fmla="*/ 2 w 169"/>
                <a:gd name="T95" fmla="*/ 0 h 191"/>
                <a:gd name="T96" fmla="*/ 2 w 169"/>
                <a:gd name="T97" fmla="*/ 0 h 191"/>
                <a:gd name="T98" fmla="*/ 2 w 169"/>
                <a:gd name="T99" fmla="*/ 0 h 191"/>
                <a:gd name="T100" fmla="*/ 2 w 169"/>
                <a:gd name="T101" fmla="*/ 0 h 191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169"/>
                <a:gd name="T154" fmla="*/ 0 h 191"/>
                <a:gd name="T155" fmla="*/ 169 w 169"/>
                <a:gd name="T156" fmla="*/ 191 h 191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169" h="191">
                  <a:moveTo>
                    <a:pt x="112" y="0"/>
                  </a:moveTo>
                  <a:lnTo>
                    <a:pt x="127" y="5"/>
                  </a:lnTo>
                  <a:lnTo>
                    <a:pt x="131" y="7"/>
                  </a:lnTo>
                  <a:lnTo>
                    <a:pt x="134" y="9"/>
                  </a:lnTo>
                  <a:lnTo>
                    <a:pt x="136" y="12"/>
                  </a:lnTo>
                  <a:lnTo>
                    <a:pt x="138" y="17"/>
                  </a:lnTo>
                  <a:lnTo>
                    <a:pt x="138" y="20"/>
                  </a:lnTo>
                  <a:lnTo>
                    <a:pt x="138" y="22"/>
                  </a:lnTo>
                  <a:lnTo>
                    <a:pt x="137" y="24"/>
                  </a:lnTo>
                  <a:lnTo>
                    <a:pt x="135" y="26"/>
                  </a:lnTo>
                  <a:lnTo>
                    <a:pt x="123" y="28"/>
                  </a:lnTo>
                  <a:lnTo>
                    <a:pt x="111" y="31"/>
                  </a:lnTo>
                  <a:lnTo>
                    <a:pt x="99" y="34"/>
                  </a:lnTo>
                  <a:lnTo>
                    <a:pt x="88" y="38"/>
                  </a:lnTo>
                  <a:lnTo>
                    <a:pt x="78" y="44"/>
                  </a:lnTo>
                  <a:lnTo>
                    <a:pt x="68" y="51"/>
                  </a:lnTo>
                  <a:lnTo>
                    <a:pt x="58" y="60"/>
                  </a:lnTo>
                  <a:lnTo>
                    <a:pt x="49" y="71"/>
                  </a:lnTo>
                  <a:lnTo>
                    <a:pt x="41" y="86"/>
                  </a:lnTo>
                  <a:lnTo>
                    <a:pt x="36" y="102"/>
                  </a:lnTo>
                  <a:lnTo>
                    <a:pt x="34" y="116"/>
                  </a:lnTo>
                  <a:lnTo>
                    <a:pt x="38" y="128"/>
                  </a:lnTo>
                  <a:lnTo>
                    <a:pt x="45" y="136"/>
                  </a:lnTo>
                  <a:lnTo>
                    <a:pt x="51" y="143"/>
                  </a:lnTo>
                  <a:lnTo>
                    <a:pt x="58" y="148"/>
                  </a:lnTo>
                  <a:lnTo>
                    <a:pt x="65" y="152"/>
                  </a:lnTo>
                  <a:lnTo>
                    <a:pt x="73" y="155"/>
                  </a:lnTo>
                  <a:lnTo>
                    <a:pt x="80" y="157"/>
                  </a:lnTo>
                  <a:lnTo>
                    <a:pt x="88" y="158"/>
                  </a:lnTo>
                  <a:lnTo>
                    <a:pt x="96" y="157"/>
                  </a:lnTo>
                  <a:lnTo>
                    <a:pt x="104" y="153"/>
                  </a:lnTo>
                  <a:lnTo>
                    <a:pt x="110" y="150"/>
                  </a:lnTo>
                  <a:lnTo>
                    <a:pt x="117" y="147"/>
                  </a:lnTo>
                  <a:lnTo>
                    <a:pt x="122" y="143"/>
                  </a:lnTo>
                  <a:lnTo>
                    <a:pt x="128" y="139"/>
                  </a:lnTo>
                  <a:lnTo>
                    <a:pt x="132" y="134"/>
                  </a:lnTo>
                  <a:lnTo>
                    <a:pt x="136" y="127"/>
                  </a:lnTo>
                  <a:lnTo>
                    <a:pt x="138" y="120"/>
                  </a:lnTo>
                  <a:lnTo>
                    <a:pt x="139" y="117"/>
                  </a:lnTo>
                  <a:lnTo>
                    <a:pt x="140" y="114"/>
                  </a:lnTo>
                  <a:lnTo>
                    <a:pt x="140" y="111"/>
                  </a:lnTo>
                  <a:lnTo>
                    <a:pt x="140" y="108"/>
                  </a:lnTo>
                  <a:lnTo>
                    <a:pt x="138" y="103"/>
                  </a:lnTo>
                  <a:lnTo>
                    <a:pt x="134" y="99"/>
                  </a:lnTo>
                  <a:lnTo>
                    <a:pt x="129" y="95"/>
                  </a:lnTo>
                  <a:lnTo>
                    <a:pt x="122" y="91"/>
                  </a:lnTo>
                  <a:lnTo>
                    <a:pt x="91" y="89"/>
                  </a:lnTo>
                  <a:lnTo>
                    <a:pt x="90" y="85"/>
                  </a:lnTo>
                  <a:lnTo>
                    <a:pt x="88" y="81"/>
                  </a:lnTo>
                  <a:lnTo>
                    <a:pt x="86" y="76"/>
                  </a:lnTo>
                  <a:lnTo>
                    <a:pt x="85" y="71"/>
                  </a:lnTo>
                  <a:lnTo>
                    <a:pt x="87" y="68"/>
                  </a:lnTo>
                  <a:lnTo>
                    <a:pt x="90" y="64"/>
                  </a:lnTo>
                  <a:lnTo>
                    <a:pt x="95" y="61"/>
                  </a:lnTo>
                  <a:lnTo>
                    <a:pt x="101" y="60"/>
                  </a:lnTo>
                  <a:lnTo>
                    <a:pt x="109" y="59"/>
                  </a:lnTo>
                  <a:lnTo>
                    <a:pt x="117" y="59"/>
                  </a:lnTo>
                  <a:lnTo>
                    <a:pt x="125" y="60"/>
                  </a:lnTo>
                  <a:lnTo>
                    <a:pt x="133" y="61"/>
                  </a:lnTo>
                  <a:lnTo>
                    <a:pt x="142" y="64"/>
                  </a:lnTo>
                  <a:lnTo>
                    <a:pt x="150" y="67"/>
                  </a:lnTo>
                  <a:lnTo>
                    <a:pt x="156" y="72"/>
                  </a:lnTo>
                  <a:lnTo>
                    <a:pt x="162" y="78"/>
                  </a:lnTo>
                  <a:lnTo>
                    <a:pt x="168" y="100"/>
                  </a:lnTo>
                  <a:lnTo>
                    <a:pt x="169" y="121"/>
                  </a:lnTo>
                  <a:lnTo>
                    <a:pt x="166" y="142"/>
                  </a:lnTo>
                  <a:lnTo>
                    <a:pt x="157" y="160"/>
                  </a:lnTo>
                  <a:lnTo>
                    <a:pt x="144" y="167"/>
                  </a:lnTo>
                  <a:lnTo>
                    <a:pt x="128" y="175"/>
                  </a:lnTo>
                  <a:lnTo>
                    <a:pt x="113" y="182"/>
                  </a:lnTo>
                  <a:lnTo>
                    <a:pt x="97" y="187"/>
                  </a:lnTo>
                  <a:lnTo>
                    <a:pt x="82" y="190"/>
                  </a:lnTo>
                  <a:lnTo>
                    <a:pt x="67" y="191"/>
                  </a:lnTo>
                  <a:lnTo>
                    <a:pt x="51" y="187"/>
                  </a:lnTo>
                  <a:lnTo>
                    <a:pt x="38" y="179"/>
                  </a:lnTo>
                  <a:lnTo>
                    <a:pt x="31" y="174"/>
                  </a:lnTo>
                  <a:lnTo>
                    <a:pt x="23" y="169"/>
                  </a:lnTo>
                  <a:lnTo>
                    <a:pt x="18" y="163"/>
                  </a:lnTo>
                  <a:lnTo>
                    <a:pt x="13" y="157"/>
                  </a:lnTo>
                  <a:lnTo>
                    <a:pt x="8" y="151"/>
                  </a:lnTo>
                  <a:lnTo>
                    <a:pt x="5" y="145"/>
                  </a:lnTo>
                  <a:lnTo>
                    <a:pt x="3" y="137"/>
                  </a:lnTo>
                  <a:lnTo>
                    <a:pt x="1" y="128"/>
                  </a:lnTo>
                  <a:lnTo>
                    <a:pt x="0" y="112"/>
                  </a:lnTo>
                  <a:lnTo>
                    <a:pt x="2" y="98"/>
                  </a:lnTo>
                  <a:lnTo>
                    <a:pt x="5" y="83"/>
                  </a:lnTo>
                  <a:lnTo>
                    <a:pt x="11" y="70"/>
                  </a:lnTo>
                  <a:lnTo>
                    <a:pt x="17" y="58"/>
                  </a:lnTo>
                  <a:lnTo>
                    <a:pt x="26" y="47"/>
                  </a:lnTo>
                  <a:lnTo>
                    <a:pt x="36" y="37"/>
                  </a:lnTo>
                  <a:lnTo>
                    <a:pt x="46" y="29"/>
                  </a:lnTo>
                  <a:lnTo>
                    <a:pt x="54" y="24"/>
                  </a:lnTo>
                  <a:lnTo>
                    <a:pt x="61" y="20"/>
                  </a:lnTo>
                  <a:lnTo>
                    <a:pt x="70" y="15"/>
                  </a:lnTo>
                  <a:lnTo>
                    <a:pt x="78" y="11"/>
                  </a:lnTo>
                  <a:lnTo>
                    <a:pt x="85" y="8"/>
                  </a:lnTo>
                  <a:lnTo>
                    <a:pt x="93" y="5"/>
                  </a:lnTo>
                  <a:lnTo>
                    <a:pt x="100" y="2"/>
                  </a:lnTo>
                  <a:lnTo>
                    <a:pt x="109" y="0"/>
                  </a:lnTo>
                  <a:lnTo>
                    <a:pt x="111" y="0"/>
                  </a:lnTo>
                  <a:lnTo>
                    <a:pt x="11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205" name="Freeform 29">
              <a:extLst>
                <a:ext uri="{FF2B5EF4-FFF2-40B4-BE49-F238E27FC236}">
                  <a16:creationId xmlns="" xmlns:a16="http://schemas.microsoft.com/office/drawing/2014/main" id="{9C935B27-C70A-4D6A-AF8B-9D2B5A045A1E}"/>
                </a:ext>
              </a:extLst>
            </p:cNvPr>
            <p:cNvSpPr>
              <a:spLocks/>
            </p:cNvSpPr>
            <p:nvPr/>
          </p:nvSpPr>
          <p:spPr bwMode="auto">
            <a:xfrm>
              <a:off x="2526" y="4095"/>
              <a:ext cx="429" cy="205"/>
            </a:xfrm>
            <a:custGeom>
              <a:avLst/>
              <a:gdLst>
                <a:gd name="T0" fmla="*/ 11 w 1717"/>
                <a:gd name="T1" fmla="*/ 1 h 821"/>
                <a:gd name="T2" fmla="*/ 13 w 1717"/>
                <a:gd name="T3" fmla="*/ 1 h 821"/>
                <a:gd name="T4" fmla="*/ 16 w 1717"/>
                <a:gd name="T5" fmla="*/ 2 h 821"/>
                <a:gd name="T6" fmla="*/ 18 w 1717"/>
                <a:gd name="T7" fmla="*/ 2 h 821"/>
                <a:gd name="T8" fmla="*/ 21 w 1717"/>
                <a:gd name="T9" fmla="*/ 2 h 821"/>
                <a:gd name="T10" fmla="*/ 23 w 1717"/>
                <a:gd name="T11" fmla="*/ 2 h 821"/>
                <a:gd name="T12" fmla="*/ 25 w 1717"/>
                <a:gd name="T13" fmla="*/ 3 h 821"/>
                <a:gd name="T14" fmla="*/ 26 w 1717"/>
                <a:gd name="T15" fmla="*/ 3 h 821"/>
                <a:gd name="T16" fmla="*/ 27 w 1717"/>
                <a:gd name="T17" fmla="*/ 4 h 821"/>
                <a:gd name="T18" fmla="*/ 25 w 1717"/>
                <a:gd name="T19" fmla="*/ 5 h 821"/>
                <a:gd name="T20" fmla="*/ 23 w 1717"/>
                <a:gd name="T21" fmla="*/ 6 h 821"/>
                <a:gd name="T22" fmla="*/ 20 w 1717"/>
                <a:gd name="T23" fmla="*/ 7 h 821"/>
                <a:gd name="T24" fmla="*/ 17 w 1717"/>
                <a:gd name="T25" fmla="*/ 8 h 821"/>
                <a:gd name="T26" fmla="*/ 17 w 1717"/>
                <a:gd name="T27" fmla="*/ 10 h 821"/>
                <a:gd name="T28" fmla="*/ 16 w 1717"/>
                <a:gd name="T29" fmla="*/ 11 h 821"/>
                <a:gd name="T30" fmla="*/ 15 w 1717"/>
                <a:gd name="T31" fmla="*/ 12 h 821"/>
                <a:gd name="T32" fmla="*/ 13 w 1717"/>
                <a:gd name="T33" fmla="*/ 13 h 821"/>
                <a:gd name="T34" fmla="*/ 12 w 1717"/>
                <a:gd name="T35" fmla="*/ 12 h 821"/>
                <a:gd name="T36" fmla="*/ 10 w 1717"/>
                <a:gd name="T37" fmla="*/ 12 h 821"/>
                <a:gd name="T38" fmla="*/ 9 w 1717"/>
                <a:gd name="T39" fmla="*/ 10 h 821"/>
                <a:gd name="T40" fmla="*/ 10 w 1717"/>
                <a:gd name="T41" fmla="*/ 7 h 821"/>
                <a:gd name="T42" fmla="*/ 10 w 1717"/>
                <a:gd name="T43" fmla="*/ 5 h 821"/>
                <a:gd name="T44" fmla="*/ 11 w 1717"/>
                <a:gd name="T45" fmla="*/ 4 h 821"/>
                <a:gd name="T46" fmla="*/ 12 w 1717"/>
                <a:gd name="T47" fmla="*/ 3 h 821"/>
                <a:gd name="T48" fmla="*/ 12 w 1717"/>
                <a:gd name="T49" fmla="*/ 3 h 821"/>
                <a:gd name="T50" fmla="*/ 12 w 1717"/>
                <a:gd name="T51" fmla="*/ 3 h 821"/>
                <a:gd name="T52" fmla="*/ 11 w 1717"/>
                <a:gd name="T53" fmla="*/ 4 h 821"/>
                <a:gd name="T54" fmla="*/ 10 w 1717"/>
                <a:gd name="T55" fmla="*/ 5 h 821"/>
                <a:gd name="T56" fmla="*/ 9 w 1717"/>
                <a:gd name="T57" fmla="*/ 6 h 821"/>
                <a:gd name="T58" fmla="*/ 9 w 1717"/>
                <a:gd name="T59" fmla="*/ 9 h 821"/>
                <a:gd name="T60" fmla="*/ 9 w 1717"/>
                <a:gd name="T61" fmla="*/ 11 h 821"/>
                <a:gd name="T62" fmla="*/ 8 w 1717"/>
                <a:gd name="T63" fmla="*/ 11 h 821"/>
                <a:gd name="T64" fmla="*/ 7 w 1717"/>
                <a:gd name="T65" fmla="*/ 11 h 821"/>
                <a:gd name="T66" fmla="*/ 5 w 1717"/>
                <a:gd name="T67" fmla="*/ 11 h 821"/>
                <a:gd name="T68" fmla="*/ 4 w 1717"/>
                <a:gd name="T69" fmla="*/ 9 h 821"/>
                <a:gd name="T70" fmla="*/ 4 w 1717"/>
                <a:gd name="T71" fmla="*/ 6 h 821"/>
                <a:gd name="T72" fmla="*/ 5 w 1717"/>
                <a:gd name="T73" fmla="*/ 4 h 821"/>
                <a:gd name="T74" fmla="*/ 7 w 1717"/>
                <a:gd name="T75" fmla="*/ 3 h 821"/>
                <a:gd name="T76" fmla="*/ 8 w 1717"/>
                <a:gd name="T77" fmla="*/ 2 h 821"/>
                <a:gd name="T78" fmla="*/ 8 w 1717"/>
                <a:gd name="T79" fmla="*/ 2 h 821"/>
                <a:gd name="T80" fmla="*/ 7 w 1717"/>
                <a:gd name="T81" fmla="*/ 2 h 821"/>
                <a:gd name="T82" fmla="*/ 6 w 1717"/>
                <a:gd name="T83" fmla="*/ 2 h 821"/>
                <a:gd name="T84" fmla="*/ 5 w 1717"/>
                <a:gd name="T85" fmla="*/ 3 h 821"/>
                <a:gd name="T86" fmla="*/ 4 w 1717"/>
                <a:gd name="T87" fmla="*/ 6 h 821"/>
                <a:gd name="T88" fmla="*/ 4 w 1717"/>
                <a:gd name="T89" fmla="*/ 10 h 821"/>
                <a:gd name="T90" fmla="*/ 2 w 1717"/>
                <a:gd name="T91" fmla="*/ 10 h 821"/>
                <a:gd name="T92" fmla="*/ 1 w 1717"/>
                <a:gd name="T93" fmla="*/ 9 h 821"/>
                <a:gd name="T94" fmla="*/ 0 w 1717"/>
                <a:gd name="T95" fmla="*/ 7 h 821"/>
                <a:gd name="T96" fmla="*/ 0 w 1717"/>
                <a:gd name="T97" fmla="*/ 4 h 821"/>
                <a:gd name="T98" fmla="*/ 1 w 1717"/>
                <a:gd name="T99" fmla="*/ 3 h 821"/>
                <a:gd name="T100" fmla="*/ 2 w 1717"/>
                <a:gd name="T101" fmla="*/ 1 h 821"/>
                <a:gd name="T102" fmla="*/ 4 w 1717"/>
                <a:gd name="T103" fmla="*/ 1 h 821"/>
                <a:gd name="T104" fmla="*/ 6 w 1717"/>
                <a:gd name="T105" fmla="*/ 0 h 821"/>
                <a:gd name="T106" fmla="*/ 8 w 1717"/>
                <a:gd name="T107" fmla="*/ 0 h 821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w 1717"/>
                <a:gd name="T163" fmla="*/ 0 h 821"/>
                <a:gd name="T164" fmla="*/ 1717 w 1717"/>
                <a:gd name="T165" fmla="*/ 821 h 821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T162" t="T163" r="T164" b="T165"/>
              <a:pathLst>
                <a:path w="1717" h="821">
                  <a:moveTo>
                    <a:pt x="596" y="0"/>
                  </a:moveTo>
                  <a:lnTo>
                    <a:pt x="625" y="12"/>
                  </a:lnTo>
                  <a:lnTo>
                    <a:pt x="654" y="23"/>
                  </a:lnTo>
                  <a:lnTo>
                    <a:pt x="684" y="34"/>
                  </a:lnTo>
                  <a:lnTo>
                    <a:pt x="712" y="44"/>
                  </a:lnTo>
                  <a:lnTo>
                    <a:pt x="742" y="53"/>
                  </a:lnTo>
                  <a:lnTo>
                    <a:pt x="772" y="63"/>
                  </a:lnTo>
                  <a:lnTo>
                    <a:pt x="803" y="71"/>
                  </a:lnTo>
                  <a:lnTo>
                    <a:pt x="833" y="79"/>
                  </a:lnTo>
                  <a:lnTo>
                    <a:pt x="863" y="87"/>
                  </a:lnTo>
                  <a:lnTo>
                    <a:pt x="893" y="94"/>
                  </a:lnTo>
                  <a:lnTo>
                    <a:pt x="924" y="101"/>
                  </a:lnTo>
                  <a:lnTo>
                    <a:pt x="955" y="108"/>
                  </a:lnTo>
                  <a:lnTo>
                    <a:pt x="986" y="113"/>
                  </a:lnTo>
                  <a:lnTo>
                    <a:pt x="1018" y="119"/>
                  </a:lnTo>
                  <a:lnTo>
                    <a:pt x="1048" y="124"/>
                  </a:lnTo>
                  <a:lnTo>
                    <a:pt x="1079" y="128"/>
                  </a:lnTo>
                  <a:lnTo>
                    <a:pt x="1111" y="134"/>
                  </a:lnTo>
                  <a:lnTo>
                    <a:pt x="1142" y="138"/>
                  </a:lnTo>
                  <a:lnTo>
                    <a:pt x="1174" y="142"/>
                  </a:lnTo>
                  <a:lnTo>
                    <a:pt x="1206" y="145"/>
                  </a:lnTo>
                  <a:lnTo>
                    <a:pt x="1236" y="148"/>
                  </a:lnTo>
                  <a:lnTo>
                    <a:pt x="1268" y="151"/>
                  </a:lnTo>
                  <a:lnTo>
                    <a:pt x="1299" y="154"/>
                  </a:lnTo>
                  <a:lnTo>
                    <a:pt x="1331" y="156"/>
                  </a:lnTo>
                  <a:lnTo>
                    <a:pt x="1363" y="158"/>
                  </a:lnTo>
                  <a:lnTo>
                    <a:pt x="1394" y="160"/>
                  </a:lnTo>
                  <a:lnTo>
                    <a:pt x="1426" y="162"/>
                  </a:lnTo>
                  <a:lnTo>
                    <a:pt x="1456" y="163"/>
                  </a:lnTo>
                  <a:lnTo>
                    <a:pt x="1487" y="165"/>
                  </a:lnTo>
                  <a:lnTo>
                    <a:pt x="1519" y="166"/>
                  </a:lnTo>
                  <a:lnTo>
                    <a:pt x="1550" y="167"/>
                  </a:lnTo>
                  <a:lnTo>
                    <a:pt x="1581" y="168"/>
                  </a:lnTo>
                  <a:lnTo>
                    <a:pt x="1598" y="170"/>
                  </a:lnTo>
                  <a:lnTo>
                    <a:pt x="1616" y="171"/>
                  </a:lnTo>
                  <a:lnTo>
                    <a:pt x="1632" y="170"/>
                  </a:lnTo>
                  <a:lnTo>
                    <a:pt x="1650" y="170"/>
                  </a:lnTo>
                  <a:lnTo>
                    <a:pt x="1666" y="171"/>
                  </a:lnTo>
                  <a:lnTo>
                    <a:pt x="1682" y="172"/>
                  </a:lnTo>
                  <a:lnTo>
                    <a:pt x="1700" y="175"/>
                  </a:lnTo>
                  <a:lnTo>
                    <a:pt x="1717" y="180"/>
                  </a:lnTo>
                  <a:lnTo>
                    <a:pt x="1715" y="199"/>
                  </a:lnTo>
                  <a:lnTo>
                    <a:pt x="1714" y="219"/>
                  </a:lnTo>
                  <a:lnTo>
                    <a:pt x="1712" y="239"/>
                  </a:lnTo>
                  <a:lnTo>
                    <a:pt x="1709" y="259"/>
                  </a:lnTo>
                  <a:lnTo>
                    <a:pt x="1704" y="277"/>
                  </a:lnTo>
                  <a:lnTo>
                    <a:pt x="1697" y="296"/>
                  </a:lnTo>
                  <a:lnTo>
                    <a:pt x="1686" y="311"/>
                  </a:lnTo>
                  <a:lnTo>
                    <a:pt x="1670" y="325"/>
                  </a:lnTo>
                  <a:lnTo>
                    <a:pt x="1638" y="343"/>
                  </a:lnTo>
                  <a:lnTo>
                    <a:pt x="1604" y="359"/>
                  </a:lnTo>
                  <a:lnTo>
                    <a:pt x="1568" y="371"/>
                  </a:lnTo>
                  <a:lnTo>
                    <a:pt x="1531" y="381"/>
                  </a:lnTo>
                  <a:lnTo>
                    <a:pt x="1493" y="390"/>
                  </a:lnTo>
                  <a:lnTo>
                    <a:pt x="1455" y="399"/>
                  </a:lnTo>
                  <a:lnTo>
                    <a:pt x="1416" y="406"/>
                  </a:lnTo>
                  <a:lnTo>
                    <a:pt x="1378" y="413"/>
                  </a:lnTo>
                  <a:lnTo>
                    <a:pt x="1340" y="422"/>
                  </a:lnTo>
                  <a:lnTo>
                    <a:pt x="1303" y="432"/>
                  </a:lnTo>
                  <a:lnTo>
                    <a:pt x="1268" y="443"/>
                  </a:lnTo>
                  <a:lnTo>
                    <a:pt x="1234" y="457"/>
                  </a:lnTo>
                  <a:lnTo>
                    <a:pt x="1204" y="474"/>
                  </a:lnTo>
                  <a:lnTo>
                    <a:pt x="1175" y="494"/>
                  </a:lnTo>
                  <a:lnTo>
                    <a:pt x="1149" y="519"/>
                  </a:lnTo>
                  <a:lnTo>
                    <a:pt x="1128" y="548"/>
                  </a:lnTo>
                  <a:lnTo>
                    <a:pt x="1120" y="567"/>
                  </a:lnTo>
                  <a:lnTo>
                    <a:pt x="1113" y="588"/>
                  </a:lnTo>
                  <a:lnTo>
                    <a:pt x="1105" y="608"/>
                  </a:lnTo>
                  <a:lnTo>
                    <a:pt x="1098" y="628"/>
                  </a:lnTo>
                  <a:lnTo>
                    <a:pt x="1090" y="647"/>
                  </a:lnTo>
                  <a:lnTo>
                    <a:pt x="1080" y="667"/>
                  </a:lnTo>
                  <a:lnTo>
                    <a:pt x="1071" y="686"/>
                  </a:lnTo>
                  <a:lnTo>
                    <a:pt x="1062" y="705"/>
                  </a:lnTo>
                  <a:lnTo>
                    <a:pt x="1050" y="722"/>
                  </a:lnTo>
                  <a:lnTo>
                    <a:pt x="1039" y="739"/>
                  </a:lnTo>
                  <a:lnTo>
                    <a:pt x="1027" y="755"/>
                  </a:lnTo>
                  <a:lnTo>
                    <a:pt x="1013" y="770"/>
                  </a:lnTo>
                  <a:lnTo>
                    <a:pt x="998" y="783"/>
                  </a:lnTo>
                  <a:lnTo>
                    <a:pt x="983" y="794"/>
                  </a:lnTo>
                  <a:lnTo>
                    <a:pt x="965" y="805"/>
                  </a:lnTo>
                  <a:lnTo>
                    <a:pt x="946" y="814"/>
                  </a:lnTo>
                  <a:lnTo>
                    <a:pt x="924" y="817"/>
                  </a:lnTo>
                  <a:lnTo>
                    <a:pt x="904" y="819"/>
                  </a:lnTo>
                  <a:lnTo>
                    <a:pt x="882" y="820"/>
                  </a:lnTo>
                  <a:lnTo>
                    <a:pt x="861" y="821"/>
                  </a:lnTo>
                  <a:lnTo>
                    <a:pt x="840" y="820"/>
                  </a:lnTo>
                  <a:lnTo>
                    <a:pt x="819" y="819"/>
                  </a:lnTo>
                  <a:lnTo>
                    <a:pt x="800" y="816"/>
                  </a:lnTo>
                  <a:lnTo>
                    <a:pt x="780" y="813"/>
                  </a:lnTo>
                  <a:lnTo>
                    <a:pt x="761" y="808"/>
                  </a:lnTo>
                  <a:lnTo>
                    <a:pt x="742" y="802"/>
                  </a:lnTo>
                  <a:lnTo>
                    <a:pt x="724" y="794"/>
                  </a:lnTo>
                  <a:lnTo>
                    <a:pt x="706" y="786"/>
                  </a:lnTo>
                  <a:lnTo>
                    <a:pt x="690" y="776"/>
                  </a:lnTo>
                  <a:lnTo>
                    <a:pt x="674" y="765"/>
                  </a:lnTo>
                  <a:lnTo>
                    <a:pt x="659" y="752"/>
                  </a:lnTo>
                  <a:lnTo>
                    <a:pt x="646" y="738"/>
                  </a:lnTo>
                  <a:lnTo>
                    <a:pt x="626" y="703"/>
                  </a:lnTo>
                  <a:lnTo>
                    <a:pt x="613" y="667"/>
                  </a:lnTo>
                  <a:lnTo>
                    <a:pt x="606" y="628"/>
                  </a:lnTo>
                  <a:lnTo>
                    <a:pt x="602" y="589"/>
                  </a:lnTo>
                  <a:lnTo>
                    <a:pt x="602" y="550"/>
                  </a:lnTo>
                  <a:lnTo>
                    <a:pt x="607" y="510"/>
                  </a:lnTo>
                  <a:lnTo>
                    <a:pt x="613" y="471"/>
                  </a:lnTo>
                  <a:lnTo>
                    <a:pt x="620" y="433"/>
                  </a:lnTo>
                  <a:lnTo>
                    <a:pt x="625" y="413"/>
                  </a:lnTo>
                  <a:lnTo>
                    <a:pt x="632" y="395"/>
                  </a:lnTo>
                  <a:lnTo>
                    <a:pt x="639" y="376"/>
                  </a:lnTo>
                  <a:lnTo>
                    <a:pt x="649" y="360"/>
                  </a:lnTo>
                  <a:lnTo>
                    <a:pt x="658" y="343"/>
                  </a:lnTo>
                  <a:lnTo>
                    <a:pt x="668" y="328"/>
                  </a:lnTo>
                  <a:lnTo>
                    <a:pt x="680" y="312"/>
                  </a:lnTo>
                  <a:lnTo>
                    <a:pt x="692" y="298"/>
                  </a:lnTo>
                  <a:lnTo>
                    <a:pt x="704" y="285"/>
                  </a:lnTo>
                  <a:lnTo>
                    <a:pt x="717" y="271"/>
                  </a:lnTo>
                  <a:lnTo>
                    <a:pt x="730" y="259"/>
                  </a:lnTo>
                  <a:lnTo>
                    <a:pt x="744" y="247"/>
                  </a:lnTo>
                  <a:lnTo>
                    <a:pt x="758" y="234"/>
                  </a:lnTo>
                  <a:lnTo>
                    <a:pt x="772" y="222"/>
                  </a:lnTo>
                  <a:lnTo>
                    <a:pt x="786" y="210"/>
                  </a:lnTo>
                  <a:lnTo>
                    <a:pt x="801" y="198"/>
                  </a:lnTo>
                  <a:lnTo>
                    <a:pt x="801" y="195"/>
                  </a:lnTo>
                  <a:lnTo>
                    <a:pt x="801" y="191"/>
                  </a:lnTo>
                  <a:lnTo>
                    <a:pt x="801" y="187"/>
                  </a:lnTo>
                  <a:lnTo>
                    <a:pt x="801" y="185"/>
                  </a:lnTo>
                  <a:lnTo>
                    <a:pt x="799" y="181"/>
                  </a:lnTo>
                  <a:lnTo>
                    <a:pt x="796" y="178"/>
                  </a:lnTo>
                  <a:lnTo>
                    <a:pt x="791" y="175"/>
                  </a:lnTo>
                  <a:lnTo>
                    <a:pt x="785" y="174"/>
                  </a:lnTo>
                  <a:lnTo>
                    <a:pt x="768" y="183"/>
                  </a:lnTo>
                  <a:lnTo>
                    <a:pt x="751" y="193"/>
                  </a:lnTo>
                  <a:lnTo>
                    <a:pt x="735" y="204"/>
                  </a:lnTo>
                  <a:lnTo>
                    <a:pt x="720" y="217"/>
                  </a:lnTo>
                  <a:lnTo>
                    <a:pt x="704" y="229"/>
                  </a:lnTo>
                  <a:lnTo>
                    <a:pt x="690" y="242"/>
                  </a:lnTo>
                  <a:lnTo>
                    <a:pt x="675" y="257"/>
                  </a:lnTo>
                  <a:lnTo>
                    <a:pt x="663" y="271"/>
                  </a:lnTo>
                  <a:lnTo>
                    <a:pt x="651" y="288"/>
                  </a:lnTo>
                  <a:lnTo>
                    <a:pt x="638" y="304"/>
                  </a:lnTo>
                  <a:lnTo>
                    <a:pt x="628" y="321"/>
                  </a:lnTo>
                  <a:lnTo>
                    <a:pt x="618" y="339"/>
                  </a:lnTo>
                  <a:lnTo>
                    <a:pt x="609" y="358"/>
                  </a:lnTo>
                  <a:lnTo>
                    <a:pt x="599" y="376"/>
                  </a:lnTo>
                  <a:lnTo>
                    <a:pt x="592" y="396"/>
                  </a:lnTo>
                  <a:lnTo>
                    <a:pt x="585" y="416"/>
                  </a:lnTo>
                  <a:lnTo>
                    <a:pt x="576" y="453"/>
                  </a:lnTo>
                  <a:lnTo>
                    <a:pt x="568" y="490"/>
                  </a:lnTo>
                  <a:lnTo>
                    <a:pt x="563" y="526"/>
                  </a:lnTo>
                  <a:lnTo>
                    <a:pt x="561" y="563"/>
                  </a:lnTo>
                  <a:lnTo>
                    <a:pt x="561" y="600"/>
                  </a:lnTo>
                  <a:lnTo>
                    <a:pt x="564" y="637"/>
                  </a:lnTo>
                  <a:lnTo>
                    <a:pt x="571" y="673"/>
                  </a:lnTo>
                  <a:lnTo>
                    <a:pt x="580" y="709"/>
                  </a:lnTo>
                  <a:lnTo>
                    <a:pt x="571" y="716"/>
                  </a:lnTo>
                  <a:lnTo>
                    <a:pt x="559" y="722"/>
                  </a:lnTo>
                  <a:lnTo>
                    <a:pt x="548" y="728"/>
                  </a:lnTo>
                  <a:lnTo>
                    <a:pt x="537" y="732"/>
                  </a:lnTo>
                  <a:lnTo>
                    <a:pt x="524" y="736"/>
                  </a:lnTo>
                  <a:lnTo>
                    <a:pt x="511" y="738"/>
                  </a:lnTo>
                  <a:lnTo>
                    <a:pt x="499" y="741"/>
                  </a:lnTo>
                  <a:lnTo>
                    <a:pt x="485" y="742"/>
                  </a:lnTo>
                  <a:lnTo>
                    <a:pt x="471" y="743"/>
                  </a:lnTo>
                  <a:lnTo>
                    <a:pt x="458" y="742"/>
                  </a:lnTo>
                  <a:lnTo>
                    <a:pt x="443" y="742"/>
                  </a:lnTo>
                  <a:lnTo>
                    <a:pt x="430" y="740"/>
                  </a:lnTo>
                  <a:lnTo>
                    <a:pt x="416" y="738"/>
                  </a:lnTo>
                  <a:lnTo>
                    <a:pt x="403" y="735"/>
                  </a:lnTo>
                  <a:lnTo>
                    <a:pt x="390" y="732"/>
                  </a:lnTo>
                  <a:lnTo>
                    <a:pt x="377" y="728"/>
                  </a:lnTo>
                  <a:lnTo>
                    <a:pt x="354" y="709"/>
                  </a:lnTo>
                  <a:lnTo>
                    <a:pt x="333" y="689"/>
                  </a:lnTo>
                  <a:lnTo>
                    <a:pt x="316" y="668"/>
                  </a:lnTo>
                  <a:lnTo>
                    <a:pt x="301" y="644"/>
                  </a:lnTo>
                  <a:lnTo>
                    <a:pt x="289" y="619"/>
                  </a:lnTo>
                  <a:lnTo>
                    <a:pt x="279" y="593"/>
                  </a:lnTo>
                  <a:lnTo>
                    <a:pt x="271" y="565"/>
                  </a:lnTo>
                  <a:lnTo>
                    <a:pt x="264" y="537"/>
                  </a:lnTo>
                  <a:lnTo>
                    <a:pt x="262" y="497"/>
                  </a:lnTo>
                  <a:lnTo>
                    <a:pt x="264" y="457"/>
                  </a:lnTo>
                  <a:lnTo>
                    <a:pt x="272" y="419"/>
                  </a:lnTo>
                  <a:lnTo>
                    <a:pt x="283" y="381"/>
                  </a:lnTo>
                  <a:lnTo>
                    <a:pt x="298" y="345"/>
                  </a:lnTo>
                  <a:lnTo>
                    <a:pt x="317" y="311"/>
                  </a:lnTo>
                  <a:lnTo>
                    <a:pt x="338" y="279"/>
                  </a:lnTo>
                  <a:lnTo>
                    <a:pt x="362" y="251"/>
                  </a:lnTo>
                  <a:lnTo>
                    <a:pt x="378" y="232"/>
                  </a:lnTo>
                  <a:lnTo>
                    <a:pt x="396" y="216"/>
                  </a:lnTo>
                  <a:lnTo>
                    <a:pt x="413" y="200"/>
                  </a:lnTo>
                  <a:lnTo>
                    <a:pt x="431" y="186"/>
                  </a:lnTo>
                  <a:lnTo>
                    <a:pt x="449" y="174"/>
                  </a:lnTo>
                  <a:lnTo>
                    <a:pt x="469" y="162"/>
                  </a:lnTo>
                  <a:lnTo>
                    <a:pt x="490" y="153"/>
                  </a:lnTo>
                  <a:lnTo>
                    <a:pt x="512" y="145"/>
                  </a:lnTo>
                  <a:lnTo>
                    <a:pt x="514" y="143"/>
                  </a:lnTo>
                  <a:lnTo>
                    <a:pt x="516" y="141"/>
                  </a:lnTo>
                  <a:lnTo>
                    <a:pt x="518" y="137"/>
                  </a:lnTo>
                  <a:lnTo>
                    <a:pt x="519" y="131"/>
                  </a:lnTo>
                  <a:lnTo>
                    <a:pt x="518" y="126"/>
                  </a:lnTo>
                  <a:lnTo>
                    <a:pt x="516" y="122"/>
                  </a:lnTo>
                  <a:lnTo>
                    <a:pt x="511" y="119"/>
                  </a:lnTo>
                  <a:lnTo>
                    <a:pt x="506" y="116"/>
                  </a:lnTo>
                  <a:lnTo>
                    <a:pt x="493" y="117"/>
                  </a:lnTo>
                  <a:lnTo>
                    <a:pt x="480" y="120"/>
                  </a:lnTo>
                  <a:lnTo>
                    <a:pt x="468" y="123"/>
                  </a:lnTo>
                  <a:lnTo>
                    <a:pt x="457" y="128"/>
                  </a:lnTo>
                  <a:lnTo>
                    <a:pt x="445" y="134"/>
                  </a:lnTo>
                  <a:lnTo>
                    <a:pt x="435" y="140"/>
                  </a:lnTo>
                  <a:lnTo>
                    <a:pt x="424" y="146"/>
                  </a:lnTo>
                  <a:lnTo>
                    <a:pt x="413" y="153"/>
                  </a:lnTo>
                  <a:lnTo>
                    <a:pt x="403" y="161"/>
                  </a:lnTo>
                  <a:lnTo>
                    <a:pt x="394" y="170"/>
                  </a:lnTo>
                  <a:lnTo>
                    <a:pt x="384" y="179"/>
                  </a:lnTo>
                  <a:lnTo>
                    <a:pt x="374" y="188"/>
                  </a:lnTo>
                  <a:lnTo>
                    <a:pt x="364" y="197"/>
                  </a:lnTo>
                  <a:lnTo>
                    <a:pt x="355" y="208"/>
                  </a:lnTo>
                  <a:lnTo>
                    <a:pt x="346" y="217"/>
                  </a:lnTo>
                  <a:lnTo>
                    <a:pt x="335" y="227"/>
                  </a:lnTo>
                  <a:lnTo>
                    <a:pt x="302" y="268"/>
                  </a:lnTo>
                  <a:lnTo>
                    <a:pt x="274" y="314"/>
                  </a:lnTo>
                  <a:lnTo>
                    <a:pt x="250" y="365"/>
                  </a:lnTo>
                  <a:lnTo>
                    <a:pt x="234" y="418"/>
                  </a:lnTo>
                  <a:lnTo>
                    <a:pt x="224" y="474"/>
                  </a:lnTo>
                  <a:lnTo>
                    <a:pt x="224" y="531"/>
                  </a:lnTo>
                  <a:lnTo>
                    <a:pt x="233" y="589"/>
                  </a:lnTo>
                  <a:lnTo>
                    <a:pt x="251" y="645"/>
                  </a:lnTo>
                  <a:lnTo>
                    <a:pt x="230" y="651"/>
                  </a:lnTo>
                  <a:lnTo>
                    <a:pt x="209" y="655"/>
                  </a:lnTo>
                  <a:lnTo>
                    <a:pt x="187" y="653"/>
                  </a:lnTo>
                  <a:lnTo>
                    <a:pt x="166" y="648"/>
                  </a:lnTo>
                  <a:lnTo>
                    <a:pt x="144" y="641"/>
                  </a:lnTo>
                  <a:lnTo>
                    <a:pt x="124" y="633"/>
                  </a:lnTo>
                  <a:lnTo>
                    <a:pt x="105" y="624"/>
                  </a:lnTo>
                  <a:lnTo>
                    <a:pt x="88" y="613"/>
                  </a:lnTo>
                  <a:lnTo>
                    <a:pt x="65" y="595"/>
                  </a:lnTo>
                  <a:lnTo>
                    <a:pt x="46" y="573"/>
                  </a:lnTo>
                  <a:lnTo>
                    <a:pt x="30" y="548"/>
                  </a:lnTo>
                  <a:lnTo>
                    <a:pt x="19" y="520"/>
                  </a:lnTo>
                  <a:lnTo>
                    <a:pt x="10" y="491"/>
                  </a:lnTo>
                  <a:lnTo>
                    <a:pt x="3" y="461"/>
                  </a:lnTo>
                  <a:lnTo>
                    <a:pt x="0" y="432"/>
                  </a:lnTo>
                  <a:lnTo>
                    <a:pt x="0" y="403"/>
                  </a:lnTo>
                  <a:lnTo>
                    <a:pt x="3" y="376"/>
                  </a:lnTo>
                  <a:lnTo>
                    <a:pt x="8" y="349"/>
                  </a:lnTo>
                  <a:lnTo>
                    <a:pt x="13" y="323"/>
                  </a:lnTo>
                  <a:lnTo>
                    <a:pt x="20" y="297"/>
                  </a:lnTo>
                  <a:lnTo>
                    <a:pt x="27" y="272"/>
                  </a:lnTo>
                  <a:lnTo>
                    <a:pt x="37" y="249"/>
                  </a:lnTo>
                  <a:lnTo>
                    <a:pt x="48" y="225"/>
                  </a:lnTo>
                  <a:lnTo>
                    <a:pt x="60" y="202"/>
                  </a:lnTo>
                  <a:lnTo>
                    <a:pt x="73" y="182"/>
                  </a:lnTo>
                  <a:lnTo>
                    <a:pt x="89" y="161"/>
                  </a:lnTo>
                  <a:lnTo>
                    <a:pt x="104" y="143"/>
                  </a:lnTo>
                  <a:lnTo>
                    <a:pt x="122" y="125"/>
                  </a:lnTo>
                  <a:lnTo>
                    <a:pt x="141" y="110"/>
                  </a:lnTo>
                  <a:lnTo>
                    <a:pt x="162" y="96"/>
                  </a:lnTo>
                  <a:lnTo>
                    <a:pt x="183" y="82"/>
                  </a:lnTo>
                  <a:lnTo>
                    <a:pt x="206" y="72"/>
                  </a:lnTo>
                  <a:lnTo>
                    <a:pt x="230" y="65"/>
                  </a:lnTo>
                  <a:lnTo>
                    <a:pt x="255" y="59"/>
                  </a:lnTo>
                  <a:lnTo>
                    <a:pt x="280" y="53"/>
                  </a:lnTo>
                  <a:lnTo>
                    <a:pt x="304" y="48"/>
                  </a:lnTo>
                  <a:lnTo>
                    <a:pt x="328" y="44"/>
                  </a:lnTo>
                  <a:lnTo>
                    <a:pt x="353" y="41"/>
                  </a:lnTo>
                  <a:lnTo>
                    <a:pt x="377" y="38"/>
                  </a:lnTo>
                  <a:lnTo>
                    <a:pt x="402" y="35"/>
                  </a:lnTo>
                  <a:lnTo>
                    <a:pt x="426" y="32"/>
                  </a:lnTo>
                  <a:lnTo>
                    <a:pt x="450" y="29"/>
                  </a:lnTo>
                  <a:lnTo>
                    <a:pt x="475" y="26"/>
                  </a:lnTo>
                  <a:lnTo>
                    <a:pt x="499" y="23"/>
                  </a:lnTo>
                  <a:lnTo>
                    <a:pt x="523" y="17"/>
                  </a:lnTo>
                  <a:lnTo>
                    <a:pt x="548" y="13"/>
                  </a:lnTo>
                  <a:lnTo>
                    <a:pt x="572" y="7"/>
                  </a:lnTo>
                  <a:lnTo>
                    <a:pt x="59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206" name="Freeform 30">
              <a:extLst>
                <a:ext uri="{FF2B5EF4-FFF2-40B4-BE49-F238E27FC236}">
                  <a16:creationId xmlns="" xmlns:a16="http://schemas.microsoft.com/office/drawing/2014/main" id="{373B0BAC-FAC0-4651-95AD-F3235DD71EB7}"/>
                </a:ext>
              </a:extLst>
            </p:cNvPr>
            <p:cNvSpPr>
              <a:spLocks/>
            </p:cNvSpPr>
            <p:nvPr/>
          </p:nvSpPr>
          <p:spPr bwMode="auto">
            <a:xfrm>
              <a:off x="3006" y="4095"/>
              <a:ext cx="441" cy="205"/>
            </a:xfrm>
            <a:custGeom>
              <a:avLst/>
              <a:gdLst>
                <a:gd name="T0" fmla="*/ 17 w 1766"/>
                <a:gd name="T1" fmla="*/ 0 h 821"/>
                <a:gd name="T2" fmla="*/ 19 w 1766"/>
                <a:gd name="T3" fmla="*/ 0 h 821"/>
                <a:gd name="T4" fmla="*/ 21 w 1766"/>
                <a:gd name="T5" fmla="*/ 0 h 821"/>
                <a:gd name="T6" fmla="*/ 22 w 1766"/>
                <a:gd name="T7" fmla="*/ 0 h 821"/>
                <a:gd name="T8" fmla="*/ 24 w 1766"/>
                <a:gd name="T9" fmla="*/ 1 h 821"/>
                <a:gd name="T10" fmla="*/ 25 w 1766"/>
                <a:gd name="T11" fmla="*/ 1 h 821"/>
                <a:gd name="T12" fmla="*/ 27 w 1766"/>
                <a:gd name="T13" fmla="*/ 4 h 821"/>
                <a:gd name="T14" fmla="*/ 27 w 1766"/>
                <a:gd name="T15" fmla="*/ 9 h 821"/>
                <a:gd name="T16" fmla="*/ 26 w 1766"/>
                <a:gd name="T17" fmla="*/ 10 h 821"/>
                <a:gd name="T18" fmla="*/ 25 w 1766"/>
                <a:gd name="T19" fmla="*/ 11 h 821"/>
                <a:gd name="T20" fmla="*/ 24 w 1766"/>
                <a:gd name="T21" fmla="*/ 10 h 821"/>
                <a:gd name="T22" fmla="*/ 25 w 1766"/>
                <a:gd name="T23" fmla="*/ 8 h 821"/>
                <a:gd name="T24" fmla="*/ 24 w 1766"/>
                <a:gd name="T25" fmla="*/ 3 h 821"/>
                <a:gd name="T26" fmla="*/ 22 w 1766"/>
                <a:gd name="T27" fmla="*/ 2 h 821"/>
                <a:gd name="T28" fmla="*/ 21 w 1766"/>
                <a:gd name="T29" fmla="*/ 2 h 821"/>
                <a:gd name="T30" fmla="*/ 22 w 1766"/>
                <a:gd name="T31" fmla="*/ 3 h 821"/>
                <a:gd name="T32" fmla="*/ 23 w 1766"/>
                <a:gd name="T33" fmla="*/ 3 h 821"/>
                <a:gd name="T34" fmla="*/ 23 w 1766"/>
                <a:gd name="T35" fmla="*/ 4 h 821"/>
                <a:gd name="T36" fmla="*/ 24 w 1766"/>
                <a:gd name="T37" fmla="*/ 6 h 821"/>
                <a:gd name="T38" fmla="*/ 24 w 1766"/>
                <a:gd name="T39" fmla="*/ 9 h 821"/>
                <a:gd name="T40" fmla="*/ 23 w 1766"/>
                <a:gd name="T41" fmla="*/ 11 h 821"/>
                <a:gd name="T42" fmla="*/ 22 w 1766"/>
                <a:gd name="T43" fmla="*/ 12 h 821"/>
                <a:gd name="T44" fmla="*/ 20 w 1766"/>
                <a:gd name="T45" fmla="*/ 12 h 821"/>
                <a:gd name="T46" fmla="*/ 19 w 1766"/>
                <a:gd name="T47" fmla="*/ 12 h 821"/>
                <a:gd name="T48" fmla="*/ 20 w 1766"/>
                <a:gd name="T49" fmla="*/ 10 h 821"/>
                <a:gd name="T50" fmla="*/ 21 w 1766"/>
                <a:gd name="T51" fmla="*/ 6 h 821"/>
                <a:gd name="T52" fmla="*/ 20 w 1766"/>
                <a:gd name="T53" fmla="*/ 5 h 821"/>
                <a:gd name="T54" fmla="*/ 19 w 1766"/>
                <a:gd name="T55" fmla="*/ 4 h 821"/>
                <a:gd name="T56" fmla="*/ 18 w 1766"/>
                <a:gd name="T57" fmla="*/ 3 h 821"/>
                <a:gd name="T58" fmla="*/ 18 w 1766"/>
                <a:gd name="T59" fmla="*/ 3 h 821"/>
                <a:gd name="T60" fmla="*/ 17 w 1766"/>
                <a:gd name="T61" fmla="*/ 3 h 821"/>
                <a:gd name="T62" fmla="*/ 17 w 1766"/>
                <a:gd name="T63" fmla="*/ 3 h 821"/>
                <a:gd name="T64" fmla="*/ 17 w 1766"/>
                <a:gd name="T65" fmla="*/ 3 h 821"/>
                <a:gd name="T66" fmla="*/ 17 w 1766"/>
                <a:gd name="T67" fmla="*/ 4 h 821"/>
                <a:gd name="T68" fmla="*/ 18 w 1766"/>
                <a:gd name="T69" fmla="*/ 4 h 821"/>
                <a:gd name="T70" fmla="*/ 19 w 1766"/>
                <a:gd name="T71" fmla="*/ 5 h 821"/>
                <a:gd name="T72" fmla="*/ 20 w 1766"/>
                <a:gd name="T73" fmla="*/ 6 h 821"/>
                <a:gd name="T74" fmla="*/ 20 w 1766"/>
                <a:gd name="T75" fmla="*/ 9 h 821"/>
                <a:gd name="T76" fmla="*/ 18 w 1766"/>
                <a:gd name="T77" fmla="*/ 11 h 821"/>
                <a:gd name="T78" fmla="*/ 18 w 1766"/>
                <a:gd name="T79" fmla="*/ 12 h 821"/>
                <a:gd name="T80" fmla="*/ 17 w 1766"/>
                <a:gd name="T81" fmla="*/ 12 h 821"/>
                <a:gd name="T82" fmla="*/ 16 w 1766"/>
                <a:gd name="T83" fmla="*/ 13 h 821"/>
                <a:gd name="T84" fmla="*/ 15 w 1766"/>
                <a:gd name="T85" fmla="*/ 13 h 821"/>
                <a:gd name="T86" fmla="*/ 14 w 1766"/>
                <a:gd name="T87" fmla="*/ 12 h 821"/>
                <a:gd name="T88" fmla="*/ 13 w 1766"/>
                <a:gd name="T89" fmla="*/ 12 h 821"/>
                <a:gd name="T90" fmla="*/ 12 w 1766"/>
                <a:gd name="T91" fmla="*/ 9 h 821"/>
                <a:gd name="T92" fmla="*/ 10 w 1766"/>
                <a:gd name="T93" fmla="*/ 7 h 821"/>
                <a:gd name="T94" fmla="*/ 7 w 1766"/>
                <a:gd name="T95" fmla="*/ 6 h 821"/>
                <a:gd name="T96" fmla="*/ 3 w 1766"/>
                <a:gd name="T97" fmla="*/ 6 h 821"/>
                <a:gd name="T98" fmla="*/ 0 w 1766"/>
                <a:gd name="T99" fmla="*/ 5 h 821"/>
                <a:gd name="T100" fmla="*/ 0 w 1766"/>
                <a:gd name="T101" fmla="*/ 4 h 821"/>
                <a:gd name="T102" fmla="*/ 1 w 1766"/>
                <a:gd name="T103" fmla="*/ 3 h 821"/>
                <a:gd name="T104" fmla="*/ 3 w 1766"/>
                <a:gd name="T105" fmla="*/ 2 h 821"/>
                <a:gd name="T106" fmla="*/ 6 w 1766"/>
                <a:gd name="T107" fmla="*/ 2 h 821"/>
                <a:gd name="T108" fmla="*/ 8 w 1766"/>
                <a:gd name="T109" fmla="*/ 2 h 821"/>
                <a:gd name="T110" fmla="*/ 11 w 1766"/>
                <a:gd name="T111" fmla="*/ 1 h 821"/>
                <a:gd name="T112" fmla="*/ 13 w 1766"/>
                <a:gd name="T113" fmla="*/ 1 h 821"/>
                <a:gd name="T114" fmla="*/ 15 w 1766"/>
                <a:gd name="T115" fmla="*/ 0 h 821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1766"/>
                <a:gd name="T175" fmla="*/ 0 h 821"/>
                <a:gd name="T176" fmla="*/ 1766 w 1766"/>
                <a:gd name="T177" fmla="*/ 821 h 821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1766" h="821">
                  <a:moveTo>
                    <a:pt x="1008" y="0"/>
                  </a:moveTo>
                  <a:lnTo>
                    <a:pt x="1029" y="0"/>
                  </a:lnTo>
                  <a:lnTo>
                    <a:pt x="1051" y="1"/>
                  </a:lnTo>
                  <a:lnTo>
                    <a:pt x="1073" y="1"/>
                  </a:lnTo>
                  <a:lnTo>
                    <a:pt x="1095" y="1"/>
                  </a:lnTo>
                  <a:lnTo>
                    <a:pt x="1118" y="2"/>
                  </a:lnTo>
                  <a:lnTo>
                    <a:pt x="1140" y="2"/>
                  </a:lnTo>
                  <a:lnTo>
                    <a:pt x="1163" y="2"/>
                  </a:lnTo>
                  <a:lnTo>
                    <a:pt x="1186" y="3"/>
                  </a:lnTo>
                  <a:lnTo>
                    <a:pt x="1209" y="3"/>
                  </a:lnTo>
                  <a:lnTo>
                    <a:pt x="1232" y="4"/>
                  </a:lnTo>
                  <a:lnTo>
                    <a:pt x="1254" y="5"/>
                  </a:lnTo>
                  <a:lnTo>
                    <a:pt x="1278" y="6"/>
                  </a:lnTo>
                  <a:lnTo>
                    <a:pt x="1301" y="8"/>
                  </a:lnTo>
                  <a:lnTo>
                    <a:pt x="1324" y="10"/>
                  </a:lnTo>
                  <a:lnTo>
                    <a:pt x="1347" y="12"/>
                  </a:lnTo>
                  <a:lnTo>
                    <a:pt x="1370" y="14"/>
                  </a:lnTo>
                  <a:lnTo>
                    <a:pt x="1392" y="17"/>
                  </a:lnTo>
                  <a:lnTo>
                    <a:pt x="1415" y="22"/>
                  </a:lnTo>
                  <a:lnTo>
                    <a:pt x="1437" y="26"/>
                  </a:lnTo>
                  <a:lnTo>
                    <a:pt x="1459" y="30"/>
                  </a:lnTo>
                  <a:lnTo>
                    <a:pt x="1481" y="35"/>
                  </a:lnTo>
                  <a:lnTo>
                    <a:pt x="1502" y="40"/>
                  </a:lnTo>
                  <a:lnTo>
                    <a:pt x="1524" y="46"/>
                  </a:lnTo>
                  <a:lnTo>
                    <a:pt x="1544" y="53"/>
                  </a:lnTo>
                  <a:lnTo>
                    <a:pt x="1565" y="61"/>
                  </a:lnTo>
                  <a:lnTo>
                    <a:pt x="1585" y="69"/>
                  </a:lnTo>
                  <a:lnTo>
                    <a:pt x="1605" y="78"/>
                  </a:lnTo>
                  <a:lnTo>
                    <a:pt x="1623" y="87"/>
                  </a:lnTo>
                  <a:lnTo>
                    <a:pt x="1643" y="98"/>
                  </a:lnTo>
                  <a:lnTo>
                    <a:pt x="1660" y="109"/>
                  </a:lnTo>
                  <a:lnTo>
                    <a:pt x="1678" y="121"/>
                  </a:lnTo>
                  <a:lnTo>
                    <a:pt x="1695" y="135"/>
                  </a:lnTo>
                  <a:lnTo>
                    <a:pt x="1723" y="188"/>
                  </a:lnTo>
                  <a:lnTo>
                    <a:pt x="1745" y="247"/>
                  </a:lnTo>
                  <a:lnTo>
                    <a:pt x="1759" y="308"/>
                  </a:lnTo>
                  <a:lnTo>
                    <a:pt x="1766" y="372"/>
                  </a:lnTo>
                  <a:lnTo>
                    <a:pt x="1766" y="436"/>
                  </a:lnTo>
                  <a:lnTo>
                    <a:pt x="1758" y="499"/>
                  </a:lnTo>
                  <a:lnTo>
                    <a:pt x="1742" y="561"/>
                  </a:lnTo>
                  <a:lnTo>
                    <a:pt x="1717" y="620"/>
                  </a:lnTo>
                  <a:lnTo>
                    <a:pt x="1708" y="633"/>
                  </a:lnTo>
                  <a:lnTo>
                    <a:pt x="1696" y="644"/>
                  </a:lnTo>
                  <a:lnTo>
                    <a:pt x="1682" y="654"/>
                  </a:lnTo>
                  <a:lnTo>
                    <a:pt x="1668" y="662"/>
                  </a:lnTo>
                  <a:lnTo>
                    <a:pt x="1651" y="668"/>
                  </a:lnTo>
                  <a:lnTo>
                    <a:pt x="1635" y="674"/>
                  </a:lnTo>
                  <a:lnTo>
                    <a:pt x="1617" y="678"/>
                  </a:lnTo>
                  <a:lnTo>
                    <a:pt x="1601" y="682"/>
                  </a:lnTo>
                  <a:lnTo>
                    <a:pt x="1593" y="683"/>
                  </a:lnTo>
                  <a:lnTo>
                    <a:pt x="1585" y="683"/>
                  </a:lnTo>
                  <a:lnTo>
                    <a:pt x="1577" y="682"/>
                  </a:lnTo>
                  <a:lnTo>
                    <a:pt x="1570" y="681"/>
                  </a:lnTo>
                  <a:lnTo>
                    <a:pt x="1563" y="680"/>
                  </a:lnTo>
                  <a:lnTo>
                    <a:pt x="1557" y="678"/>
                  </a:lnTo>
                  <a:lnTo>
                    <a:pt x="1549" y="676"/>
                  </a:lnTo>
                  <a:lnTo>
                    <a:pt x="1542" y="674"/>
                  </a:lnTo>
                  <a:lnTo>
                    <a:pt x="1563" y="620"/>
                  </a:lnTo>
                  <a:lnTo>
                    <a:pt x="1578" y="561"/>
                  </a:lnTo>
                  <a:lnTo>
                    <a:pt x="1588" y="502"/>
                  </a:lnTo>
                  <a:lnTo>
                    <a:pt x="1593" y="443"/>
                  </a:lnTo>
                  <a:lnTo>
                    <a:pt x="1588" y="385"/>
                  </a:lnTo>
                  <a:lnTo>
                    <a:pt x="1576" y="329"/>
                  </a:lnTo>
                  <a:lnTo>
                    <a:pt x="1555" y="276"/>
                  </a:lnTo>
                  <a:lnTo>
                    <a:pt x="1524" y="229"/>
                  </a:lnTo>
                  <a:lnTo>
                    <a:pt x="1507" y="211"/>
                  </a:lnTo>
                  <a:lnTo>
                    <a:pt x="1490" y="193"/>
                  </a:lnTo>
                  <a:lnTo>
                    <a:pt x="1472" y="178"/>
                  </a:lnTo>
                  <a:lnTo>
                    <a:pt x="1453" y="163"/>
                  </a:lnTo>
                  <a:lnTo>
                    <a:pt x="1432" y="151"/>
                  </a:lnTo>
                  <a:lnTo>
                    <a:pt x="1412" y="141"/>
                  </a:lnTo>
                  <a:lnTo>
                    <a:pt x="1389" y="135"/>
                  </a:lnTo>
                  <a:lnTo>
                    <a:pt x="1366" y="131"/>
                  </a:lnTo>
                  <a:lnTo>
                    <a:pt x="1361" y="135"/>
                  </a:lnTo>
                  <a:lnTo>
                    <a:pt x="1356" y="138"/>
                  </a:lnTo>
                  <a:lnTo>
                    <a:pt x="1352" y="143"/>
                  </a:lnTo>
                  <a:lnTo>
                    <a:pt x="1348" y="148"/>
                  </a:lnTo>
                  <a:lnTo>
                    <a:pt x="1358" y="168"/>
                  </a:lnTo>
                  <a:lnTo>
                    <a:pt x="1376" y="174"/>
                  </a:lnTo>
                  <a:lnTo>
                    <a:pt x="1393" y="180"/>
                  </a:lnTo>
                  <a:lnTo>
                    <a:pt x="1409" y="187"/>
                  </a:lnTo>
                  <a:lnTo>
                    <a:pt x="1423" y="196"/>
                  </a:lnTo>
                  <a:lnTo>
                    <a:pt x="1437" y="205"/>
                  </a:lnTo>
                  <a:lnTo>
                    <a:pt x="1451" y="216"/>
                  </a:lnTo>
                  <a:lnTo>
                    <a:pt x="1462" y="227"/>
                  </a:lnTo>
                  <a:lnTo>
                    <a:pt x="1474" y="239"/>
                  </a:lnTo>
                  <a:lnTo>
                    <a:pt x="1485" y="253"/>
                  </a:lnTo>
                  <a:lnTo>
                    <a:pt x="1494" y="266"/>
                  </a:lnTo>
                  <a:lnTo>
                    <a:pt x="1503" y="280"/>
                  </a:lnTo>
                  <a:lnTo>
                    <a:pt x="1512" y="295"/>
                  </a:lnTo>
                  <a:lnTo>
                    <a:pt x="1520" y="310"/>
                  </a:lnTo>
                  <a:lnTo>
                    <a:pt x="1527" y="327"/>
                  </a:lnTo>
                  <a:lnTo>
                    <a:pt x="1534" y="342"/>
                  </a:lnTo>
                  <a:lnTo>
                    <a:pt x="1540" y="359"/>
                  </a:lnTo>
                  <a:lnTo>
                    <a:pt x="1548" y="400"/>
                  </a:lnTo>
                  <a:lnTo>
                    <a:pt x="1551" y="442"/>
                  </a:lnTo>
                  <a:lnTo>
                    <a:pt x="1549" y="484"/>
                  </a:lnTo>
                  <a:lnTo>
                    <a:pt x="1544" y="526"/>
                  </a:lnTo>
                  <a:lnTo>
                    <a:pt x="1534" y="567"/>
                  </a:lnTo>
                  <a:lnTo>
                    <a:pt x="1521" y="605"/>
                  </a:lnTo>
                  <a:lnTo>
                    <a:pt x="1504" y="641"/>
                  </a:lnTo>
                  <a:lnTo>
                    <a:pt x="1485" y="674"/>
                  </a:lnTo>
                  <a:lnTo>
                    <a:pt x="1475" y="688"/>
                  </a:lnTo>
                  <a:lnTo>
                    <a:pt x="1465" y="701"/>
                  </a:lnTo>
                  <a:lnTo>
                    <a:pt x="1454" y="713"/>
                  </a:lnTo>
                  <a:lnTo>
                    <a:pt x="1441" y="723"/>
                  </a:lnTo>
                  <a:lnTo>
                    <a:pt x="1429" y="733"/>
                  </a:lnTo>
                  <a:lnTo>
                    <a:pt x="1416" y="741"/>
                  </a:lnTo>
                  <a:lnTo>
                    <a:pt x="1402" y="748"/>
                  </a:lnTo>
                  <a:lnTo>
                    <a:pt x="1388" y="753"/>
                  </a:lnTo>
                  <a:lnTo>
                    <a:pt x="1373" y="758"/>
                  </a:lnTo>
                  <a:lnTo>
                    <a:pt x="1357" y="762"/>
                  </a:lnTo>
                  <a:lnTo>
                    <a:pt x="1342" y="765"/>
                  </a:lnTo>
                  <a:lnTo>
                    <a:pt x="1325" y="767"/>
                  </a:lnTo>
                  <a:lnTo>
                    <a:pt x="1310" y="768"/>
                  </a:lnTo>
                  <a:lnTo>
                    <a:pt x="1294" y="768"/>
                  </a:lnTo>
                  <a:lnTo>
                    <a:pt x="1277" y="767"/>
                  </a:lnTo>
                  <a:lnTo>
                    <a:pt x="1261" y="765"/>
                  </a:lnTo>
                  <a:lnTo>
                    <a:pt x="1254" y="761"/>
                  </a:lnTo>
                  <a:lnTo>
                    <a:pt x="1249" y="761"/>
                  </a:lnTo>
                  <a:lnTo>
                    <a:pt x="1245" y="761"/>
                  </a:lnTo>
                  <a:lnTo>
                    <a:pt x="1240" y="758"/>
                  </a:lnTo>
                  <a:lnTo>
                    <a:pt x="1263" y="723"/>
                  </a:lnTo>
                  <a:lnTo>
                    <a:pt x="1285" y="684"/>
                  </a:lnTo>
                  <a:lnTo>
                    <a:pt x="1306" y="644"/>
                  </a:lnTo>
                  <a:lnTo>
                    <a:pt x="1322" y="600"/>
                  </a:lnTo>
                  <a:lnTo>
                    <a:pt x="1335" y="555"/>
                  </a:lnTo>
                  <a:lnTo>
                    <a:pt x="1342" y="509"/>
                  </a:lnTo>
                  <a:lnTo>
                    <a:pt x="1341" y="460"/>
                  </a:lnTo>
                  <a:lnTo>
                    <a:pt x="1332" y="411"/>
                  </a:lnTo>
                  <a:lnTo>
                    <a:pt x="1326" y="394"/>
                  </a:lnTo>
                  <a:lnTo>
                    <a:pt x="1321" y="377"/>
                  </a:lnTo>
                  <a:lnTo>
                    <a:pt x="1314" y="361"/>
                  </a:lnTo>
                  <a:lnTo>
                    <a:pt x="1307" y="345"/>
                  </a:lnTo>
                  <a:lnTo>
                    <a:pt x="1299" y="330"/>
                  </a:lnTo>
                  <a:lnTo>
                    <a:pt x="1289" y="315"/>
                  </a:lnTo>
                  <a:lnTo>
                    <a:pt x="1280" y="301"/>
                  </a:lnTo>
                  <a:lnTo>
                    <a:pt x="1269" y="288"/>
                  </a:lnTo>
                  <a:lnTo>
                    <a:pt x="1258" y="275"/>
                  </a:lnTo>
                  <a:lnTo>
                    <a:pt x="1246" y="263"/>
                  </a:lnTo>
                  <a:lnTo>
                    <a:pt x="1234" y="252"/>
                  </a:lnTo>
                  <a:lnTo>
                    <a:pt x="1221" y="241"/>
                  </a:lnTo>
                  <a:lnTo>
                    <a:pt x="1207" y="232"/>
                  </a:lnTo>
                  <a:lnTo>
                    <a:pt x="1193" y="223"/>
                  </a:lnTo>
                  <a:lnTo>
                    <a:pt x="1178" y="216"/>
                  </a:lnTo>
                  <a:lnTo>
                    <a:pt x="1163" y="209"/>
                  </a:lnTo>
                  <a:lnTo>
                    <a:pt x="1157" y="205"/>
                  </a:lnTo>
                  <a:lnTo>
                    <a:pt x="1152" y="203"/>
                  </a:lnTo>
                  <a:lnTo>
                    <a:pt x="1146" y="201"/>
                  </a:lnTo>
                  <a:lnTo>
                    <a:pt x="1140" y="199"/>
                  </a:lnTo>
                  <a:lnTo>
                    <a:pt x="1134" y="198"/>
                  </a:lnTo>
                  <a:lnTo>
                    <a:pt x="1129" y="196"/>
                  </a:lnTo>
                  <a:lnTo>
                    <a:pt x="1124" y="194"/>
                  </a:lnTo>
                  <a:lnTo>
                    <a:pt x="1119" y="192"/>
                  </a:lnTo>
                  <a:lnTo>
                    <a:pt x="1111" y="193"/>
                  </a:lnTo>
                  <a:lnTo>
                    <a:pt x="1103" y="198"/>
                  </a:lnTo>
                  <a:lnTo>
                    <a:pt x="1097" y="204"/>
                  </a:lnTo>
                  <a:lnTo>
                    <a:pt x="1092" y="214"/>
                  </a:lnTo>
                  <a:lnTo>
                    <a:pt x="1092" y="216"/>
                  </a:lnTo>
                  <a:lnTo>
                    <a:pt x="1092" y="218"/>
                  </a:lnTo>
                  <a:lnTo>
                    <a:pt x="1092" y="220"/>
                  </a:lnTo>
                  <a:lnTo>
                    <a:pt x="1092" y="222"/>
                  </a:lnTo>
                  <a:lnTo>
                    <a:pt x="1094" y="226"/>
                  </a:lnTo>
                  <a:lnTo>
                    <a:pt x="1097" y="230"/>
                  </a:lnTo>
                  <a:lnTo>
                    <a:pt x="1100" y="233"/>
                  </a:lnTo>
                  <a:lnTo>
                    <a:pt x="1104" y="236"/>
                  </a:lnTo>
                  <a:lnTo>
                    <a:pt x="1109" y="238"/>
                  </a:lnTo>
                  <a:lnTo>
                    <a:pt x="1114" y="240"/>
                  </a:lnTo>
                  <a:lnTo>
                    <a:pt x="1119" y="241"/>
                  </a:lnTo>
                  <a:lnTo>
                    <a:pt x="1124" y="242"/>
                  </a:lnTo>
                  <a:lnTo>
                    <a:pt x="1139" y="248"/>
                  </a:lnTo>
                  <a:lnTo>
                    <a:pt x="1155" y="253"/>
                  </a:lnTo>
                  <a:lnTo>
                    <a:pt x="1168" y="260"/>
                  </a:lnTo>
                  <a:lnTo>
                    <a:pt x="1183" y="267"/>
                  </a:lnTo>
                  <a:lnTo>
                    <a:pt x="1195" y="276"/>
                  </a:lnTo>
                  <a:lnTo>
                    <a:pt x="1207" y="287"/>
                  </a:lnTo>
                  <a:lnTo>
                    <a:pt x="1219" y="297"/>
                  </a:lnTo>
                  <a:lnTo>
                    <a:pt x="1230" y="308"/>
                  </a:lnTo>
                  <a:lnTo>
                    <a:pt x="1239" y="321"/>
                  </a:lnTo>
                  <a:lnTo>
                    <a:pt x="1249" y="333"/>
                  </a:lnTo>
                  <a:lnTo>
                    <a:pt x="1258" y="346"/>
                  </a:lnTo>
                  <a:lnTo>
                    <a:pt x="1266" y="360"/>
                  </a:lnTo>
                  <a:lnTo>
                    <a:pt x="1273" y="374"/>
                  </a:lnTo>
                  <a:lnTo>
                    <a:pt x="1279" y="389"/>
                  </a:lnTo>
                  <a:lnTo>
                    <a:pt x="1284" y="404"/>
                  </a:lnTo>
                  <a:lnTo>
                    <a:pt x="1289" y="419"/>
                  </a:lnTo>
                  <a:lnTo>
                    <a:pt x="1299" y="464"/>
                  </a:lnTo>
                  <a:lnTo>
                    <a:pt x="1300" y="509"/>
                  </a:lnTo>
                  <a:lnTo>
                    <a:pt x="1294" y="553"/>
                  </a:lnTo>
                  <a:lnTo>
                    <a:pt x="1282" y="594"/>
                  </a:lnTo>
                  <a:lnTo>
                    <a:pt x="1267" y="634"/>
                  </a:lnTo>
                  <a:lnTo>
                    <a:pt x="1246" y="672"/>
                  </a:lnTo>
                  <a:lnTo>
                    <a:pt x="1225" y="706"/>
                  </a:lnTo>
                  <a:lnTo>
                    <a:pt x="1200" y="738"/>
                  </a:lnTo>
                  <a:lnTo>
                    <a:pt x="1191" y="746"/>
                  </a:lnTo>
                  <a:lnTo>
                    <a:pt x="1182" y="753"/>
                  </a:lnTo>
                  <a:lnTo>
                    <a:pt x="1172" y="760"/>
                  </a:lnTo>
                  <a:lnTo>
                    <a:pt x="1163" y="768"/>
                  </a:lnTo>
                  <a:lnTo>
                    <a:pt x="1153" y="774"/>
                  </a:lnTo>
                  <a:lnTo>
                    <a:pt x="1142" y="780"/>
                  </a:lnTo>
                  <a:lnTo>
                    <a:pt x="1132" y="786"/>
                  </a:lnTo>
                  <a:lnTo>
                    <a:pt x="1122" y="791"/>
                  </a:lnTo>
                  <a:lnTo>
                    <a:pt x="1111" y="796"/>
                  </a:lnTo>
                  <a:lnTo>
                    <a:pt x="1100" y="800"/>
                  </a:lnTo>
                  <a:lnTo>
                    <a:pt x="1089" y="805"/>
                  </a:lnTo>
                  <a:lnTo>
                    <a:pt x="1077" y="808"/>
                  </a:lnTo>
                  <a:lnTo>
                    <a:pt x="1065" y="811"/>
                  </a:lnTo>
                  <a:lnTo>
                    <a:pt x="1054" y="813"/>
                  </a:lnTo>
                  <a:lnTo>
                    <a:pt x="1042" y="814"/>
                  </a:lnTo>
                  <a:lnTo>
                    <a:pt x="1029" y="814"/>
                  </a:lnTo>
                  <a:lnTo>
                    <a:pt x="1015" y="817"/>
                  </a:lnTo>
                  <a:lnTo>
                    <a:pt x="1000" y="819"/>
                  </a:lnTo>
                  <a:lnTo>
                    <a:pt x="985" y="821"/>
                  </a:lnTo>
                  <a:lnTo>
                    <a:pt x="970" y="821"/>
                  </a:lnTo>
                  <a:lnTo>
                    <a:pt x="954" y="821"/>
                  </a:lnTo>
                  <a:lnTo>
                    <a:pt x="940" y="820"/>
                  </a:lnTo>
                  <a:lnTo>
                    <a:pt x="925" y="819"/>
                  </a:lnTo>
                  <a:lnTo>
                    <a:pt x="910" y="816"/>
                  </a:lnTo>
                  <a:lnTo>
                    <a:pt x="896" y="813"/>
                  </a:lnTo>
                  <a:lnTo>
                    <a:pt x="881" y="810"/>
                  </a:lnTo>
                  <a:lnTo>
                    <a:pt x="868" y="805"/>
                  </a:lnTo>
                  <a:lnTo>
                    <a:pt x="855" y="799"/>
                  </a:lnTo>
                  <a:lnTo>
                    <a:pt x="842" y="793"/>
                  </a:lnTo>
                  <a:lnTo>
                    <a:pt x="831" y="786"/>
                  </a:lnTo>
                  <a:lnTo>
                    <a:pt x="821" y="778"/>
                  </a:lnTo>
                  <a:lnTo>
                    <a:pt x="811" y="770"/>
                  </a:lnTo>
                  <a:lnTo>
                    <a:pt x="790" y="735"/>
                  </a:lnTo>
                  <a:lnTo>
                    <a:pt x="776" y="696"/>
                  </a:lnTo>
                  <a:lnTo>
                    <a:pt x="763" y="655"/>
                  </a:lnTo>
                  <a:lnTo>
                    <a:pt x="753" y="612"/>
                  </a:lnTo>
                  <a:lnTo>
                    <a:pt x="741" y="571"/>
                  </a:lnTo>
                  <a:lnTo>
                    <a:pt x="725" y="532"/>
                  </a:lnTo>
                  <a:lnTo>
                    <a:pt x="705" y="497"/>
                  </a:lnTo>
                  <a:lnTo>
                    <a:pt x="676" y="469"/>
                  </a:lnTo>
                  <a:lnTo>
                    <a:pt x="637" y="448"/>
                  </a:lnTo>
                  <a:lnTo>
                    <a:pt x="598" y="434"/>
                  </a:lnTo>
                  <a:lnTo>
                    <a:pt x="557" y="423"/>
                  </a:lnTo>
                  <a:lnTo>
                    <a:pt x="516" y="417"/>
                  </a:lnTo>
                  <a:lnTo>
                    <a:pt x="474" y="414"/>
                  </a:lnTo>
                  <a:lnTo>
                    <a:pt x="430" y="413"/>
                  </a:lnTo>
                  <a:lnTo>
                    <a:pt x="388" y="414"/>
                  </a:lnTo>
                  <a:lnTo>
                    <a:pt x="346" y="415"/>
                  </a:lnTo>
                  <a:lnTo>
                    <a:pt x="303" y="416"/>
                  </a:lnTo>
                  <a:lnTo>
                    <a:pt x="262" y="415"/>
                  </a:lnTo>
                  <a:lnTo>
                    <a:pt x="220" y="413"/>
                  </a:lnTo>
                  <a:lnTo>
                    <a:pt x="180" y="408"/>
                  </a:lnTo>
                  <a:lnTo>
                    <a:pt x="141" y="400"/>
                  </a:lnTo>
                  <a:lnTo>
                    <a:pt x="103" y="387"/>
                  </a:lnTo>
                  <a:lnTo>
                    <a:pt x="66" y="369"/>
                  </a:lnTo>
                  <a:lnTo>
                    <a:pt x="31" y="345"/>
                  </a:lnTo>
                  <a:lnTo>
                    <a:pt x="22" y="325"/>
                  </a:lnTo>
                  <a:lnTo>
                    <a:pt x="16" y="304"/>
                  </a:lnTo>
                  <a:lnTo>
                    <a:pt x="12" y="283"/>
                  </a:lnTo>
                  <a:lnTo>
                    <a:pt x="8" y="262"/>
                  </a:lnTo>
                  <a:lnTo>
                    <a:pt x="6" y="241"/>
                  </a:lnTo>
                  <a:lnTo>
                    <a:pt x="4" y="222"/>
                  </a:lnTo>
                  <a:lnTo>
                    <a:pt x="2" y="201"/>
                  </a:lnTo>
                  <a:lnTo>
                    <a:pt x="0" y="182"/>
                  </a:lnTo>
                  <a:lnTo>
                    <a:pt x="32" y="178"/>
                  </a:lnTo>
                  <a:lnTo>
                    <a:pt x="64" y="173"/>
                  </a:lnTo>
                  <a:lnTo>
                    <a:pt x="95" y="170"/>
                  </a:lnTo>
                  <a:lnTo>
                    <a:pt x="127" y="165"/>
                  </a:lnTo>
                  <a:lnTo>
                    <a:pt x="159" y="162"/>
                  </a:lnTo>
                  <a:lnTo>
                    <a:pt x="192" y="159"/>
                  </a:lnTo>
                  <a:lnTo>
                    <a:pt x="224" y="156"/>
                  </a:lnTo>
                  <a:lnTo>
                    <a:pt x="257" y="153"/>
                  </a:lnTo>
                  <a:lnTo>
                    <a:pt x="289" y="150"/>
                  </a:lnTo>
                  <a:lnTo>
                    <a:pt x="320" y="147"/>
                  </a:lnTo>
                  <a:lnTo>
                    <a:pt x="353" y="144"/>
                  </a:lnTo>
                  <a:lnTo>
                    <a:pt x="385" y="141"/>
                  </a:lnTo>
                  <a:lnTo>
                    <a:pt x="417" y="137"/>
                  </a:lnTo>
                  <a:lnTo>
                    <a:pt x="449" y="134"/>
                  </a:lnTo>
                  <a:lnTo>
                    <a:pt x="481" y="128"/>
                  </a:lnTo>
                  <a:lnTo>
                    <a:pt x="513" y="124"/>
                  </a:lnTo>
                  <a:lnTo>
                    <a:pt x="543" y="118"/>
                  </a:lnTo>
                  <a:lnTo>
                    <a:pt x="574" y="112"/>
                  </a:lnTo>
                  <a:lnTo>
                    <a:pt x="604" y="107"/>
                  </a:lnTo>
                  <a:lnTo>
                    <a:pt x="635" y="101"/>
                  </a:lnTo>
                  <a:lnTo>
                    <a:pt x="666" y="94"/>
                  </a:lnTo>
                  <a:lnTo>
                    <a:pt x="697" y="88"/>
                  </a:lnTo>
                  <a:lnTo>
                    <a:pt x="726" y="81"/>
                  </a:lnTo>
                  <a:lnTo>
                    <a:pt x="757" y="74"/>
                  </a:lnTo>
                  <a:lnTo>
                    <a:pt x="787" y="67"/>
                  </a:lnTo>
                  <a:lnTo>
                    <a:pt x="818" y="60"/>
                  </a:lnTo>
                  <a:lnTo>
                    <a:pt x="848" y="51"/>
                  </a:lnTo>
                  <a:lnTo>
                    <a:pt x="878" y="43"/>
                  </a:lnTo>
                  <a:lnTo>
                    <a:pt x="908" y="34"/>
                  </a:lnTo>
                  <a:lnTo>
                    <a:pt x="938" y="25"/>
                  </a:lnTo>
                  <a:lnTo>
                    <a:pt x="968" y="14"/>
                  </a:lnTo>
                  <a:lnTo>
                    <a:pt x="998" y="3"/>
                  </a:lnTo>
                  <a:lnTo>
                    <a:pt x="1001" y="3"/>
                  </a:lnTo>
                  <a:lnTo>
                    <a:pt x="1003" y="1"/>
                  </a:lnTo>
                  <a:lnTo>
                    <a:pt x="1005" y="0"/>
                  </a:lnTo>
                  <a:lnTo>
                    <a:pt x="100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0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0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01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9" grpId="0" build="p" autoUpdateAnimBg="0" advAuto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>
            <a:extLst>
              <a:ext uri="{FF2B5EF4-FFF2-40B4-BE49-F238E27FC236}">
                <a16:creationId xmlns="" xmlns:a16="http://schemas.microsoft.com/office/drawing/2014/main" id="{7B6870AB-BC34-49D1-AD83-B1D5817E1F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7675" y="0"/>
            <a:ext cx="293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tx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Building Trust</a:t>
            </a:r>
          </a:p>
        </p:txBody>
      </p:sp>
      <p:sp>
        <p:nvSpPr>
          <p:cNvPr id="51203" name="Text Box 3">
            <a:extLst>
              <a:ext uri="{FF2B5EF4-FFF2-40B4-BE49-F238E27FC236}">
                <a16:creationId xmlns="" xmlns:a16="http://schemas.microsoft.com/office/drawing/2014/main" id="{DAFB30D2-79E1-415E-AA4D-56AFFE1E0A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9575" y="485775"/>
            <a:ext cx="4267200" cy="5170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3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indent="-227013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Most people don’t respond well to feeling:</a:t>
            </a:r>
            <a:endParaRPr lang="en-US" altLang="en-US" sz="2000">
              <a:solidFill>
                <a:srgbClr val="FF0000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controlled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ignored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misunderstood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blamed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left out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unfairly treated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bored</a:t>
            </a:r>
          </a:p>
          <a:p>
            <a:pPr lvl="1">
              <a:spcBef>
                <a:spcPct val="50000"/>
              </a:spcBef>
              <a:buFontTx/>
              <a:buChar char="•"/>
            </a:pPr>
            <a:endParaRPr lang="en-US" altLang="en-US" sz="2000">
              <a:solidFill>
                <a:schemeClr val="accent1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1204" name="Text Box 4">
            <a:extLst>
              <a:ext uri="{FF2B5EF4-FFF2-40B4-BE49-F238E27FC236}">
                <a16:creationId xmlns="" xmlns:a16="http://schemas.microsoft.com/office/drawing/2014/main" id="{71B6273C-DE94-4BED-9AFE-51753D05C7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0" y="523875"/>
            <a:ext cx="4267200" cy="5170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3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indent="-227013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2400">
                <a:solidFill>
                  <a:srgbClr val="008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Most people do respond well to feeling:</a:t>
            </a:r>
            <a:endParaRPr lang="en-US" altLang="en-US" sz="2000">
              <a:solidFill>
                <a:srgbClr val="008000"/>
              </a:solidFill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 sz="2400">
                <a:solidFill>
                  <a:srgbClr val="008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free to take action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 sz="2400">
                <a:solidFill>
                  <a:srgbClr val="008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valued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 sz="2400">
                <a:solidFill>
                  <a:srgbClr val="008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understood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 sz="2400">
                <a:solidFill>
                  <a:srgbClr val="008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helpful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 sz="2400">
                <a:solidFill>
                  <a:srgbClr val="008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involved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 sz="2400">
                <a:solidFill>
                  <a:srgbClr val="008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treated fairly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altLang="en-US" sz="2400">
                <a:solidFill>
                  <a:srgbClr val="0080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engaged</a:t>
            </a:r>
          </a:p>
          <a:p>
            <a:pPr lvl="1">
              <a:spcBef>
                <a:spcPct val="50000"/>
              </a:spcBef>
              <a:buFontTx/>
              <a:buChar char="•"/>
            </a:pPr>
            <a:endParaRPr lang="en-US" altLang="en-US" sz="2000">
              <a:solidFill>
                <a:srgbClr val="008000"/>
              </a:solidFill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51205" name="Text Box 5">
            <a:extLst>
              <a:ext uri="{FF2B5EF4-FFF2-40B4-BE49-F238E27FC236}">
                <a16:creationId xmlns="" xmlns:a16="http://schemas.microsoft.com/office/drawing/2014/main" id="{32A79405-18B5-4AC3-9057-92753C906A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900" y="5335588"/>
            <a:ext cx="69342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1800" b="1">
                <a:solidFill>
                  <a:srgbClr val="0000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Manage by Process, NOT by Personality!</a:t>
            </a:r>
          </a:p>
        </p:txBody>
      </p:sp>
    </p:spTree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="" xmlns:a16="http://schemas.microsoft.com/office/drawing/2014/main" id="{9AD4828C-D641-489D-8E5C-569E2F76D9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188" y="115888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>
                <a:solidFill>
                  <a:schemeClr val="tx2"/>
                </a:solidFill>
              </a:rPr>
              <a:t>‘is’ / ‘is not’ Analysis</a:t>
            </a:r>
          </a:p>
        </p:txBody>
      </p:sp>
      <p:pic>
        <p:nvPicPr>
          <p:cNvPr id="53251" name="Object 1024">
            <a:extLst>
              <a:ext uri="{FF2B5EF4-FFF2-40B4-BE49-F238E27FC236}">
                <a16:creationId xmlns="" xmlns:a16="http://schemas.microsoft.com/office/drawing/2014/main" id="{1DB94560-1976-44FC-BA03-51E6A73877B0}"/>
              </a:ext>
            </a:extLst>
          </p:cNvPr>
          <p:cNvPicPr>
            <a:picLocks noGrp="1" noChangeAspect="1" noChangeArrowheads="1"/>
          </p:cNvPicPr>
          <p:nvPr>
            <p:ph type="tbl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63800" y="1196975"/>
            <a:ext cx="6680200" cy="424815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3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="" xmlns:a16="http://schemas.microsoft.com/office/drawing/2014/main" id="{E5EAA9E5-7B32-4081-8707-40B4CE350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9613" y="260350"/>
            <a:ext cx="5715000" cy="901700"/>
          </a:xfrm>
        </p:spPr>
        <p:txBody>
          <a:bodyPr/>
          <a:lstStyle/>
          <a:p>
            <a:pPr eaLnBrk="1" hangingPunct="1"/>
            <a:r>
              <a:rPr lang="en-GB" altLang="en-US"/>
              <a:t>Types of Data</a:t>
            </a:r>
          </a:p>
        </p:txBody>
      </p:sp>
      <p:sp>
        <p:nvSpPr>
          <p:cNvPr id="55299" name="Rectangle 3">
            <a:extLst>
              <a:ext uri="{FF2B5EF4-FFF2-40B4-BE49-F238E27FC236}">
                <a16:creationId xmlns="" xmlns:a16="http://schemas.microsoft.com/office/drawing/2014/main" id="{FC8E077E-559D-4E72-8A5A-ADC0E5ECD63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0" y="1412875"/>
            <a:ext cx="3816350" cy="4752975"/>
          </a:xfrm>
        </p:spPr>
        <p:txBody>
          <a:bodyPr/>
          <a:lstStyle/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600" b="1" u="sng">
                <a:latin typeface="Tahoma" panose="020B0604030504040204" pitchFamily="34" charset="0"/>
              </a:rPr>
              <a:t>Hard data</a:t>
            </a:r>
          </a:p>
          <a:p>
            <a:pPr marL="846138" lvl="1" indent="-373063" defTabSz="957263"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Measures</a:t>
            </a:r>
          </a:p>
          <a:p>
            <a:pPr marL="846138" lvl="1" indent="-373063" defTabSz="957263"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Logbooks </a:t>
            </a:r>
          </a:p>
          <a:p>
            <a:pPr marL="846138" lvl="1" indent="-373063" defTabSz="957263"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Standards</a:t>
            </a:r>
          </a:p>
          <a:p>
            <a:pPr marL="846138" lvl="1" indent="-373063" defTabSz="957263" eaLnBrk="1" hangingPunct="1">
              <a:lnSpc>
                <a:spcPct val="90000"/>
              </a:lnSpc>
            </a:pPr>
            <a:r>
              <a:rPr lang="en-GB" altLang="en-US" sz="1600">
                <a:latin typeface="Tahoma" panose="020B0604030504040204" pitchFamily="34" charset="0"/>
              </a:rPr>
              <a:t>Pareto</a:t>
            </a:r>
          </a:p>
          <a:p>
            <a:pPr marL="846138" lvl="1" indent="-373063" defTabSz="957263" eaLnBrk="1" hangingPunct="1">
              <a:lnSpc>
                <a:spcPct val="90000"/>
              </a:lnSpc>
            </a:pPr>
            <a:r>
              <a:rPr lang="en-GB" altLang="en-US" sz="1600">
                <a:latin typeface="Tahoma" panose="020B0604030504040204" pitchFamily="34" charset="0"/>
              </a:rPr>
              <a:t>Cause and Effect </a:t>
            </a:r>
            <a:endParaRPr lang="en-GB" altLang="en-US" sz="1400">
              <a:latin typeface="Tahoma" panose="020B0604030504040204" pitchFamily="34" charset="0"/>
            </a:endParaRPr>
          </a:p>
          <a:p>
            <a:pPr marL="1766888" lvl="3" indent="-336550" defTabSz="957263" eaLnBrk="1" hangingPunct="1">
              <a:lnSpc>
                <a:spcPct val="90000"/>
              </a:lnSpc>
            </a:pPr>
            <a:r>
              <a:rPr lang="en-GB" altLang="en-US" sz="1000">
                <a:latin typeface="Tahoma" panose="020B0604030504040204" pitchFamily="34" charset="0"/>
              </a:rPr>
              <a:t>Control charts</a:t>
            </a:r>
          </a:p>
          <a:p>
            <a:pPr marL="1766888" lvl="3" indent="-336550" defTabSz="957263" eaLnBrk="1" hangingPunct="1">
              <a:lnSpc>
                <a:spcPct val="90000"/>
              </a:lnSpc>
            </a:pPr>
            <a:r>
              <a:rPr lang="en-GB" altLang="en-US" sz="1000">
                <a:latin typeface="Tahoma" panose="020B0604030504040204" pitchFamily="34" charset="0"/>
              </a:rPr>
              <a:t>Scatter Diagrams</a:t>
            </a:r>
          </a:p>
          <a:p>
            <a:pPr marL="1766888" lvl="3" indent="-336550" defTabSz="957263" eaLnBrk="1" hangingPunct="1">
              <a:lnSpc>
                <a:spcPct val="90000"/>
              </a:lnSpc>
            </a:pPr>
            <a:r>
              <a:rPr lang="en-GB" altLang="en-US" sz="1000">
                <a:latin typeface="Tahoma" panose="020B0604030504040204" pitchFamily="34" charset="0"/>
              </a:rPr>
              <a:t>Measles Charts</a:t>
            </a:r>
          </a:p>
          <a:p>
            <a:pPr marL="1766888" lvl="3" indent="-336550" defTabSz="957263" eaLnBrk="1" hangingPunct="1">
              <a:lnSpc>
                <a:spcPct val="90000"/>
              </a:lnSpc>
            </a:pPr>
            <a:r>
              <a:rPr lang="en-GB" altLang="en-US" sz="1000">
                <a:latin typeface="Tahoma" panose="020B0604030504040204" pitchFamily="34" charset="0"/>
              </a:rPr>
              <a:t>Histograms</a:t>
            </a:r>
          </a:p>
          <a:p>
            <a:pPr marL="1766888" lvl="3" indent="-336550" defTabSz="957263" eaLnBrk="1" hangingPunct="1">
              <a:lnSpc>
                <a:spcPct val="90000"/>
              </a:lnSpc>
            </a:pPr>
            <a:r>
              <a:rPr lang="en-GB" altLang="en-US" sz="1000">
                <a:latin typeface="Tahoma" panose="020B0604030504040204" pitchFamily="34" charset="0"/>
              </a:rPr>
              <a:t>Tally Sheets </a:t>
            </a:r>
          </a:p>
          <a:p>
            <a:pPr marL="1766888" lvl="3" indent="-336550" defTabSz="957263" eaLnBrk="1" hangingPunct="1">
              <a:lnSpc>
                <a:spcPct val="90000"/>
              </a:lnSpc>
            </a:pPr>
            <a:r>
              <a:rPr lang="en-GB" altLang="en-US" sz="1000">
                <a:latin typeface="Tahoma" panose="020B0604030504040204" pitchFamily="34" charset="0"/>
              </a:rPr>
              <a:t>Confirmation Checksheets</a:t>
            </a:r>
          </a:p>
          <a:p>
            <a:pPr marL="846138" lvl="1" indent="-373063" defTabSz="957263" eaLnBrk="1" hangingPunct="1">
              <a:lnSpc>
                <a:spcPct val="90000"/>
              </a:lnSpc>
              <a:buFontTx/>
              <a:buNone/>
            </a:pPr>
            <a:endParaRPr lang="en-GB" altLang="en-US" sz="1500">
              <a:latin typeface="Tahoma" panose="020B0604030504040204" pitchFamily="34" charset="0"/>
            </a:endParaRPr>
          </a:p>
          <a:p>
            <a:pPr marL="846138" lvl="1" indent="-373063" defTabSz="957263" eaLnBrk="1" hangingPunct="1">
              <a:lnSpc>
                <a:spcPct val="90000"/>
              </a:lnSpc>
            </a:pPr>
            <a:endParaRPr lang="en-GB" altLang="en-US" sz="1500">
              <a:latin typeface="Tahoma" panose="020B0604030504040204" pitchFamily="34" charset="0"/>
            </a:endParaRPr>
          </a:p>
        </p:txBody>
      </p:sp>
      <p:sp>
        <p:nvSpPr>
          <p:cNvPr id="55300" name="Rectangle 4">
            <a:extLst>
              <a:ext uri="{FF2B5EF4-FFF2-40B4-BE49-F238E27FC236}">
                <a16:creationId xmlns="" xmlns:a16="http://schemas.microsoft.com/office/drawing/2014/main" id="{C09038FA-1472-4335-A21C-B164A7B1C6EA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5257800" y="1527175"/>
            <a:ext cx="3886200" cy="4591050"/>
          </a:xfrm>
        </p:spPr>
        <p:txBody>
          <a:bodyPr/>
          <a:lstStyle/>
          <a:p>
            <a:pPr marL="846138" lvl="1" indent="-373063" defTabSz="957263"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Line library Line/process studies </a:t>
            </a:r>
          </a:p>
          <a:p>
            <a:pPr marL="846138" lvl="1" indent="-373063" defTabSz="957263"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Examples</a:t>
            </a:r>
            <a:endParaRPr lang="en-GB" altLang="en-US" sz="1200">
              <a:latin typeface="Tahoma" panose="020B0604030504040204" pitchFamily="34" charset="0"/>
            </a:endParaRPr>
          </a:p>
          <a:p>
            <a:pPr marL="846138" lvl="1" indent="-373063" defTabSz="957263"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Samples</a:t>
            </a:r>
          </a:p>
          <a:p>
            <a:pPr marL="846138" lvl="1" indent="-373063" defTabSz="957263"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Photos</a:t>
            </a:r>
          </a:p>
          <a:p>
            <a:pPr marL="358775" indent="-358775" defTabSz="957263" eaLnBrk="1" hangingPunct="1">
              <a:lnSpc>
                <a:spcPct val="90000"/>
              </a:lnSpc>
            </a:pPr>
            <a:endParaRPr lang="en-GB" altLang="en-US" sz="1600">
              <a:latin typeface="Tahoma" panose="020B0604030504040204" pitchFamily="34" charset="0"/>
            </a:endParaRPr>
          </a:p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600" b="1" u="sng">
                <a:latin typeface="Tahoma" panose="020B0604030504040204" pitchFamily="34" charset="0"/>
              </a:rPr>
              <a:t>Soft data</a:t>
            </a:r>
          </a:p>
          <a:p>
            <a:pPr marL="846138" lvl="1" indent="-373063" defTabSz="957263"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Interview</a:t>
            </a:r>
          </a:p>
          <a:p>
            <a:pPr marL="846138" lvl="1" indent="-373063" defTabSz="957263"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Questioning</a:t>
            </a:r>
          </a:p>
          <a:p>
            <a:pPr marL="846138" lvl="1" indent="-373063" defTabSz="957263"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Opinions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52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52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552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52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552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52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552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553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53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553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553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553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553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553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553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9" grpId="0" build="p" autoUpdateAnimBg="0" advAuto="0"/>
      <p:bldP spid="55300" grpId="0" build="p" autoUpdateAnimBg="0" advAuto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Object 0">
            <a:extLst>
              <a:ext uri="{FF2B5EF4-FFF2-40B4-BE49-F238E27FC236}">
                <a16:creationId xmlns="" xmlns:a16="http://schemas.microsoft.com/office/drawing/2014/main" id="{CAAB88E4-AD60-4015-A47F-33CEC471FE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475" y="3302000"/>
            <a:ext cx="3914775" cy="2511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347" name="Object 1">
            <a:extLst>
              <a:ext uri="{FF2B5EF4-FFF2-40B4-BE49-F238E27FC236}">
                <a16:creationId xmlns="" xmlns:a16="http://schemas.microsoft.com/office/drawing/2014/main" id="{01F58B19-3765-4345-9974-18D50AE35D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684213"/>
            <a:ext cx="4679950" cy="3465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7348" name="Oval 15">
            <a:extLst>
              <a:ext uri="{FF2B5EF4-FFF2-40B4-BE49-F238E27FC236}">
                <a16:creationId xmlns="" xmlns:a16="http://schemas.microsoft.com/office/drawing/2014/main" id="{19B14BE1-3F07-4AF9-BDE1-A966C373BF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58888" y="1592263"/>
            <a:ext cx="228600" cy="2057400"/>
          </a:xfrm>
          <a:prstGeom prst="ellipse">
            <a:avLst/>
          </a:prstGeom>
          <a:noFill/>
          <a:ln w="28575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57349" name="Text Box 17">
            <a:extLst>
              <a:ext uri="{FF2B5EF4-FFF2-40B4-BE49-F238E27FC236}">
                <a16:creationId xmlns="" xmlns:a16="http://schemas.microsoft.com/office/drawing/2014/main" id="{BCC79FA9-5263-4203-8D04-D817BC0F98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21363" y="1114425"/>
            <a:ext cx="1698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>
              <a:solidFill>
                <a:schemeClr val="accent2"/>
              </a:solidFill>
              <a:latin typeface="KeedySansBold" pitchFamily="18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57350" name="Text Box 18">
            <a:extLst>
              <a:ext uri="{FF2B5EF4-FFF2-40B4-BE49-F238E27FC236}">
                <a16:creationId xmlns="" xmlns:a16="http://schemas.microsoft.com/office/drawing/2014/main" id="{FCEA35C5-9A8D-48C2-9CCA-4F81A16A68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00450" y="5119688"/>
            <a:ext cx="1733550" cy="3667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“Son of Pareto”</a:t>
            </a:r>
          </a:p>
        </p:txBody>
      </p:sp>
      <p:sp>
        <p:nvSpPr>
          <p:cNvPr id="57351" name="Rectangle 21">
            <a:extLst>
              <a:ext uri="{FF2B5EF4-FFF2-40B4-BE49-F238E27FC236}">
                <a16:creationId xmlns="" xmlns:a16="http://schemas.microsoft.com/office/drawing/2014/main" id="{BBE29D30-B801-48E4-9ECD-3835D92B0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550" y="115888"/>
            <a:ext cx="7618413" cy="1968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600"/>
              <a:t>Pareto and the “Son of Pareto</a:t>
            </a:r>
            <a:r>
              <a:rPr lang="en-GB" altLang="en-US"/>
              <a:t>”</a:t>
            </a:r>
            <a:endParaRPr lang="en-US" altLang="en-US"/>
          </a:p>
        </p:txBody>
      </p:sp>
      <p:sp>
        <p:nvSpPr>
          <p:cNvPr id="57352" name="Freeform 16">
            <a:extLst>
              <a:ext uri="{FF2B5EF4-FFF2-40B4-BE49-F238E27FC236}">
                <a16:creationId xmlns="" xmlns:a16="http://schemas.microsoft.com/office/drawing/2014/main" id="{1783B2C3-2632-4ABB-8C60-3D0B84290C75}"/>
              </a:ext>
            </a:extLst>
          </p:cNvPr>
          <p:cNvSpPr>
            <a:spLocks/>
          </p:cNvSpPr>
          <p:nvPr/>
        </p:nvSpPr>
        <p:spPr bwMode="auto">
          <a:xfrm>
            <a:off x="1368425" y="3640138"/>
            <a:ext cx="3267075" cy="2492375"/>
          </a:xfrm>
          <a:custGeom>
            <a:avLst/>
            <a:gdLst>
              <a:gd name="T0" fmla="*/ 0 w 2072"/>
              <a:gd name="T1" fmla="*/ 0 h 1552"/>
              <a:gd name="T2" fmla="*/ 2147483646 w 2072"/>
              <a:gd name="T3" fmla="*/ 2147483646 h 1552"/>
              <a:gd name="T4" fmla="*/ 2147483646 w 2072"/>
              <a:gd name="T5" fmla="*/ 2147483646 h 1552"/>
              <a:gd name="T6" fmla="*/ 0 60000 65536"/>
              <a:gd name="T7" fmla="*/ 0 60000 65536"/>
              <a:gd name="T8" fmla="*/ 0 60000 65536"/>
              <a:gd name="T9" fmla="*/ 0 w 2072"/>
              <a:gd name="T10" fmla="*/ 0 h 1552"/>
              <a:gd name="T11" fmla="*/ 2072 w 2072"/>
              <a:gd name="T12" fmla="*/ 1552 h 155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072" h="1552">
                <a:moveTo>
                  <a:pt x="0" y="0"/>
                </a:moveTo>
                <a:cubicBezTo>
                  <a:pt x="183" y="584"/>
                  <a:pt x="367" y="1168"/>
                  <a:pt x="712" y="1360"/>
                </a:cubicBezTo>
                <a:cubicBezTo>
                  <a:pt x="1057" y="1552"/>
                  <a:pt x="1847" y="1187"/>
                  <a:pt x="2072" y="1152"/>
                </a:cubicBezTo>
              </a:path>
            </a:pathLst>
          </a:custGeom>
          <a:noFill/>
          <a:ln w="22225">
            <a:solidFill>
              <a:schemeClr val="accent1"/>
            </a:solidFill>
            <a:round/>
            <a:headEnd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7353" name="TextBox 1">
            <a:extLst>
              <a:ext uri="{FF2B5EF4-FFF2-40B4-BE49-F238E27FC236}">
                <a16:creationId xmlns="" xmlns:a16="http://schemas.microsoft.com/office/drawing/2014/main" id="{512855FE-8C42-48FD-8970-ED315E9040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836613"/>
            <a:ext cx="28384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1026">
            <a:extLst>
              <a:ext uri="{FF2B5EF4-FFF2-40B4-BE49-F238E27FC236}">
                <a16:creationId xmlns="" xmlns:a16="http://schemas.microsoft.com/office/drawing/2014/main" id="{E3F16AA4-E6AD-46C2-BEB6-C0657674E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7788" y="692150"/>
            <a:ext cx="6788150" cy="139700"/>
          </a:xfrm>
          <a:noFill/>
        </p:spPr>
        <p:txBody>
          <a:bodyPr lIns="90488" tIns="44450" rIns="90488" bIns="44450" anchorCtr="1">
            <a:normAutofit fontScale="90000"/>
          </a:bodyPr>
          <a:lstStyle/>
          <a:p>
            <a:pPr eaLnBrk="1" hangingPunct="1"/>
            <a:r>
              <a:rPr lang="en-US" altLang="en-US" sz="3600"/>
              <a:t>Understanding Variability – Identify Inputs and Outputs</a:t>
            </a:r>
          </a:p>
        </p:txBody>
      </p:sp>
      <p:sp>
        <p:nvSpPr>
          <p:cNvPr id="59395" name="Rectangle 1528">
            <a:extLst>
              <a:ext uri="{FF2B5EF4-FFF2-40B4-BE49-F238E27FC236}">
                <a16:creationId xmlns="" xmlns:a16="http://schemas.microsoft.com/office/drawing/2014/main" id="{507A862D-84D3-48C4-8815-C8DC7BBB5A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3810000"/>
            <a:ext cx="2743200" cy="1600200"/>
          </a:xfrm>
        </p:spPr>
        <p:txBody>
          <a:bodyPr lIns="92075" tIns="46038" rIns="92075" bIns="46038"/>
          <a:lstStyle/>
          <a:p>
            <a:pPr marL="285750" indent="-285750" eaLnBrk="1" hangingPunct="1">
              <a:buClr>
                <a:schemeClr val="tx1"/>
              </a:buClr>
              <a:buFontTx/>
              <a:buNone/>
            </a:pPr>
            <a:r>
              <a:rPr lang="en-US" altLang="en-US" sz="1100"/>
              <a:t>Factors you </a:t>
            </a:r>
            <a:r>
              <a:rPr lang="en-US" altLang="en-US" sz="1100">
                <a:solidFill>
                  <a:srgbClr val="FF3300"/>
                </a:solidFill>
              </a:rPr>
              <a:t>can</a:t>
            </a:r>
            <a:r>
              <a:rPr lang="en-US" altLang="en-US" sz="1100"/>
              <a:t> control and </a:t>
            </a:r>
            <a:r>
              <a:rPr lang="en-US" altLang="en-US" sz="1100">
                <a:solidFill>
                  <a:srgbClr val="FF3300"/>
                </a:solidFill>
              </a:rPr>
              <a:t>want to</a:t>
            </a:r>
            <a:r>
              <a:rPr lang="en-US" altLang="en-US" sz="1100"/>
              <a:t> control</a:t>
            </a:r>
          </a:p>
          <a:p>
            <a:pPr marL="285750" indent="-285750" eaLnBrk="1" hangingPunct="1">
              <a:buClr>
                <a:schemeClr val="tx1"/>
              </a:buClr>
              <a:buFontTx/>
              <a:buNone/>
            </a:pPr>
            <a:r>
              <a:rPr lang="en-US" altLang="en-US" sz="1100"/>
              <a:t>These are the </a:t>
            </a:r>
            <a:r>
              <a:rPr lang="en-US" altLang="en-US" sz="1100">
                <a:solidFill>
                  <a:srgbClr val="FF3300"/>
                </a:solidFill>
              </a:rPr>
              <a:t>“knobs”</a:t>
            </a:r>
            <a:r>
              <a:rPr lang="en-US" altLang="en-US" sz="1100"/>
              <a:t> you can adjust to affect performance</a:t>
            </a:r>
          </a:p>
        </p:txBody>
      </p:sp>
      <p:sp>
        <p:nvSpPr>
          <p:cNvPr id="493571" name="Rectangle 1027">
            <a:extLst>
              <a:ext uri="{FF2B5EF4-FFF2-40B4-BE49-F238E27FC236}">
                <a16:creationId xmlns="" xmlns:a16="http://schemas.microsoft.com/office/drawing/2014/main" id="{C820D871-F435-4551-91ED-0B928BB171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3738" y="1647825"/>
            <a:ext cx="2676525" cy="771525"/>
          </a:xfrm>
          <a:prstGeom prst="rect">
            <a:avLst/>
          </a:prstGeom>
          <a:solidFill>
            <a:srgbClr val="EEF38D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4400" b="1">
                <a:solidFill>
                  <a:srgbClr val="FC0128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Times New Roman" pitchFamily="18" charset="0"/>
              </a:rPr>
              <a:t>Process</a:t>
            </a:r>
          </a:p>
        </p:txBody>
      </p:sp>
      <p:grpSp>
        <p:nvGrpSpPr>
          <p:cNvPr id="59397" name="Group 1028">
            <a:extLst>
              <a:ext uri="{FF2B5EF4-FFF2-40B4-BE49-F238E27FC236}">
                <a16:creationId xmlns="" xmlns:a16="http://schemas.microsoft.com/office/drawing/2014/main" id="{64BE9D8B-64B7-4C6D-A912-4FE6AB662BB3}"/>
              </a:ext>
            </a:extLst>
          </p:cNvPr>
          <p:cNvGrpSpPr>
            <a:grpSpLocks/>
          </p:cNvGrpSpPr>
          <p:nvPr/>
        </p:nvGrpSpPr>
        <p:grpSpPr bwMode="auto">
          <a:xfrm>
            <a:off x="6026150" y="1708150"/>
            <a:ext cx="2947988" cy="650875"/>
            <a:chOff x="3796" y="1955"/>
            <a:chExt cx="1857" cy="410"/>
          </a:xfrm>
        </p:grpSpPr>
        <p:sp>
          <p:nvSpPr>
            <p:cNvPr id="493573" name="Rectangle 1029">
              <a:extLst>
                <a:ext uri="{FF2B5EF4-FFF2-40B4-BE49-F238E27FC236}">
                  <a16:creationId xmlns="" xmlns:a16="http://schemas.microsoft.com/office/drawing/2014/main" id="{5CF48828-32ED-43CA-B212-8DEA7734ED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39" y="1955"/>
              <a:ext cx="1014" cy="41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b="1">
                  <a:solidFill>
                    <a:srgbClr val="114FFB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cs typeface="Times New Roman" pitchFamily="18" charset="0"/>
                </a:rPr>
                <a:t>Key Process Outputs</a:t>
              </a:r>
            </a:p>
          </p:txBody>
        </p:sp>
        <p:sp>
          <p:nvSpPr>
            <p:cNvPr id="59408" name="AutoShape 1030">
              <a:extLst>
                <a:ext uri="{FF2B5EF4-FFF2-40B4-BE49-F238E27FC236}">
                  <a16:creationId xmlns="" xmlns:a16="http://schemas.microsoft.com/office/drawing/2014/main" id="{E6AA6FD7-8BF3-47CF-B281-E73BA9703A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6" y="2058"/>
              <a:ext cx="750" cy="204"/>
            </a:xfrm>
            <a:prstGeom prst="rightArrow">
              <a:avLst>
                <a:gd name="adj1" fmla="val 50000"/>
                <a:gd name="adj2" fmla="val 183841"/>
              </a:avLst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</p:grpSp>
      <p:sp>
        <p:nvSpPr>
          <p:cNvPr id="493577" name="Rectangle 1033">
            <a:extLst>
              <a:ext uri="{FF2B5EF4-FFF2-40B4-BE49-F238E27FC236}">
                <a16:creationId xmlns="" xmlns:a16="http://schemas.microsoft.com/office/drawing/2014/main" id="{E0591CFE-B5EB-4639-8968-D5EF9C5F75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2890838"/>
            <a:ext cx="1371600" cy="650875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b="1">
                <a:solidFill>
                  <a:srgbClr val="00AE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cs typeface="Times New Roman" pitchFamily="18" charset="0"/>
              </a:rPr>
              <a:t>Noise Inputs</a:t>
            </a:r>
          </a:p>
        </p:txBody>
      </p:sp>
      <p:sp>
        <p:nvSpPr>
          <p:cNvPr id="59399" name="AutoShape 1039">
            <a:extLst>
              <a:ext uri="{FF2B5EF4-FFF2-40B4-BE49-F238E27FC236}">
                <a16:creationId xmlns="" xmlns:a16="http://schemas.microsoft.com/office/drawing/2014/main" id="{3D3F739B-13AA-474A-834A-0DA4740EFD08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4410076" y="2489200"/>
            <a:ext cx="323850" cy="339725"/>
          </a:xfrm>
          <a:prstGeom prst="rightArrow">
            <a:avLst>
              <a:gd name="adj1" fmla="val 50000"/>
              <a:gd name="adj2" fmla="val 50005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59400" name="Rectangle 1040">
            <a:extLst>
              <a:ext uri="{FF2B5EF4-FFF2-40B4-BE49-F238E27FC236}">
                <a16:creationId xmlns="" xmlns:a16="http://schemas.microsoft.com/office/drawing/2014/main" id="{39504D85-B7D5-4535-8CEF-E599B82D5C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09938" y="3652838"/>
            <a:ext cx="2525712" cy="160496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90488" tIns="44450" rIns="90488" bIns="44450">
            <a:spAutoFit/>
          </a:bodyPr>
          <a:lstStyle>
            <a:lvl1pPr marL="114300" indent="-1143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lnSpc>
                <a:spcPct val="75000"/>
              </a:lnSpc>
              <a:spcBef>
                <a:spcPct val="30000"/>
              </a:spcBef>
              <a:buFontTx/>
              <a:buNone/>
            </a:pPr>
            <a:r>
              <a:rPr lang="en-US" altLang="en-US" sz="1400" b="1" u="sng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Examples</a:t>
            </a:r>
            <a:endParaRPr lang="en-US" altLang="en-US" sz="140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75000"/>
              </a:lnSpc>
              <a:spcBef>
                <a:spcPct val="30000"/>
              </a:spcBef>
              <a:buFontTx/>
              <a:buChar char="•"/>
            </a:pPr>
            <a:r>
              <a:rPr lang="en-US" altLang="en-US" sz="1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Outside Temperature</a:t>
            </a:r>
          </a:p>
          <a:p>
            <a:pPr>
              <a:lnSpc>
                <a:spcPct val="75000"/>
              </a:lnSpc>
              <a:spcBef>
                <a:spcPct val="30000"/>
              </a:spcBef>
              <a:buFontTx/>
              <a:buChar char="•"/>
            </a:pPr>
            <a:r>
              <a:rPr lang="en-US" altLang="en-US" sz="1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Relative Humidity</a:t>
            </a:r>
          </a:p>
          <a:p>
            <a:pPr>
              <a:lnSpc>
                <a:spcPct val="75000"/>
              </a:lnSpc>
              <a:spcBef>
                <a:spcPct val="30000"/>
              </a:spcBef>
              <a:buFontTx/>
              <a:buChar char="•"/>
            </a:pPr>
            <a:r>
              <a:rPr lang="en-US" altLang="en-US" sz="1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Substrate Characteristics</a:t>
            </a:r>
          </a:p>
          <a:p>
            <a:pPr>
              <a:lnSpc>
                <a:spcPct val="75000"/>
              </a:lnSpc>
              <a:spcBef>
                <a:spcPct val="30000"/>
              </a:spcBef>
              <a:buFontTx/>
              <a:buChar char="•"/>
            </a:pPr>
            <a:r>
              <a:rPr lang="en-US" altLang="en-US" sz="1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Different Operators</a:t>
            </a:r>
          </a:p>
          <a:p>
            <a:pPr>
              <a:lnSpc>
                <a:spcPct val="75000"/>
              </a:lnSpc>
              <a:spcBef>
                <a:spcPct val="30000"/>
              </a:spcBef>
              <a:buFontTx/>
              <a:buChar char="•"/>
            </a:pPr>
            <a:r>
              <a:rPr lang="en-US" altLang="en-US" sz="1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Different Machines</a:t>
            </a:r>
          </a:p>
          <a:p>
            <a:pPr>
              <a:lnSpc>
                <a:spcPct val="75000"/>
              </a:lnSpc>
              <a:spcBef>
                <a:spcPct val="30000"/>
              </a:spcBef>
              <a:buFontTx/>
              <a:buChar char="•"/>
            </a:pPr>
            <a:r>
              <a:rPr lang="en-US" altLang="en-US" sz="1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Different Shifts</a:t>
            </a:r>
          </a:p>
        </p:txBody>
      </p:sp>
      <p:sp>
        <p:nvSpPr>
          <p:cNvPr id="59401" name="Rectangle 1042">
            <a:extLst>
              <a:ext uri="{FF2B5EF4-FFF2-40B4-BE49-F238E27FC236}">
                <a16:creationId xmlns="" xmlns:a16="http://schemas.microsoft.com/office/drawing/2014/main" id="{B6720824-2769-466C-A98A-F25D2F3F1E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2495550"/>
            <a:ext cx="1976438" cy="12223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90488" tIns="44450" rIns="90488" bIns="44450">
            <a:spAutoFit/>
          </a:bodyPr>
          <a:lstStyle>
            <a:lvl1pPr marL="114300" indent="-1143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lnSpc>
                <a:spcPct val="75000"/>
              </a:lnSpc>
              <a:spcBef>
                <a:spcPct val="50000"/>
              </a:spcBef>
              <a:buFontTx/>
              <a:buNone/>
            </a:pPr>
            <a:r>
              <a:rPr lang="en-US" altLang="en-US" sz="1400" b="1" u="sng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Examples</a:t>
            </a:r>
            <a:endParaRPr lang="en-US" altLang="en-US" sz="140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75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1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Oven Temperature</a:t>
            </a:r>
          </a:p>
          <a:p>
            <a:pPr>
              <a:lnSpc>
                <a:spcPct val="75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1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Tension Leveler Operation</a:t>
            </a:r>
          </a:p>
          <a:p>
            <a:pPr>
              <a:lnSpc>
                <a:spcPct val="75000"/>
              </a:lnSpc>
              <a:spcBef>
                <a:spcPct val="50000"/>
              </a:spcBef>
              <a:buFontTx/>
              <a:buChar char="•"/>
            </a:pPr>
            <a:r>
              <a:rPr lang="en-US" altLang="en-US" sz="1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Cure of Coating</a:t>
            </a:r>
          </a:p>
        </p:txBody>
      </p:sp>
      <p:grpSp>
        <p:nvGrpSpPr>
          <p:cNvPr id="59402" name="Group 1043">
            <a:extLst>
              <a:ext uri="{FF2B5EF4-FFF2-40B4-BE49-F238E27FC236}">
                <a16:creationId xmlns="" xmlns:a16="http://schemas.microsoft.com/office/drawing/2014/main" id="{1FF8290F-196A-4B24-97A5-EED4F7DA9906}"/>
              </a:ext>
            </a:extLst>
          </p:cNvPr>
          <p:cNvGrpSpPr>
            <a:grpSpLocks/>
          </p:cNvGrpSpPr>
          <p:nvPr/>
        </p:nvGrpSpPr>
        <p:grpSpPr bwMode="auto">
          <a:xfrm>
            <a:off x="314325" y="1708150"/>
            <a:ext cx="2917825" cy="650875"/>
            <a:chOff x="198" y="1955"/>
            <a:chExt cx="1838" cy="410"/>
          </a:xfrm>
        </p:grpSpPr>
        <p:sp>
          <p:nvSpPr>
            <p:cNvPr id="59405" name="AutoShape 1044">
              <a:extLst>
                <a:ext uri="{FF2B5EF4-FFF2-40B4-BE49-F238E27FC236}">
                  <a16:creationId xmlns="" xmlns:a16="http://schemas.microsoft.com/office/drawing/2014/main" id="{E41CF24F-FAA0-4F56-ABF9-9D94D6E735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86" y="2058"/>
              <a:ext cx="750" cy="204"/>
            </a:xfrm>
            <a:prstGeom prst="rightArrow">
              <a:avLst>
                <a:gd name="adj1" fmla="val 50000"/>
                <a:gd name="adj2" fmla="val 183841"/>
              </a:avLst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  <p:sp>
          <p:nvSpPr>
            <p:cNvPr id="493589" name="Rectangle 1045">
              <a:extLst>
                <a:ext uri="{FF2B5EF4-FFF2-40B4-BE49-F238E27FC236}">
                  <a16:creationId xmlns="" xmlns:a16="http://schemas.microsoft.com/office/drawing/2014/main" id="{9F85E212-DF4F-4C1C-B6EB-1BAEB167E30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8" y="1955"/>
              <a:ext cx="1014" cy="41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b="1">
                  <a:solidFill>
                    <a:srgbClr val="114FFB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cs typeface="Times New Roman" pitchFamily="18" charset="0"/>
                </a:rPr>
                <a:t>Controlled Inputs</a:t>
              </a:r>
            </a:p>
          </p:txBody>
        </p:sp>
      </p:grpSp>
      <p:sp>
        <p:nvSpPr>
          <p:cNvPr id="59403" name="Rectangle 1527">
            <a:extLst>
              <a:ext uri="{FF2B5EF4-FFF2-40B4-BE49-F238E27FC236}">
                <a16:creationId xmlns="" xmlns:a16="http://schemas.microsoft.com/office/drawing/2014/main" id="{95924FFD-723E-45DF-9DAC-8BB9450839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39000" y="2514600"/>
            <a:ext cx="1828800" cy="13176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90488" tIns="44450" rIns="90488" bIns="44450">
            <a:spAutoFit/>
          </a:bodyPr>
          <a:lstStyle>
            <a:lvl1pPr marL="114300" indent="-1143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lnSpc>
                <a:spcPct val="75000"/>
              </a:lnSpc>
              <a:spcBef>
                <a:spcPct val="30000"/>
              </a:spcBef>
              <a:buFontTx/>
              <a:buNone/>
            </a:pPr>
            <a:r>
              <a:rPr lang="en-US" altLang="en-US" sz="1400" b="1" u="sng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Examples</a:t>
            </a:r>
            <a:endParaRPr lang="en-US" altLang="en-US" sz="140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75000"/>
              </a:lnSpc>
              <a:spcBef>
                <a:spcPct val="30000"/>
              </a:spcBef>
              <a:buFontTx/>
              <a:buChar char="•"/>
            </a:pPr>
            <a:r>
              <a:rPr lang="en-US" altLang="en-US" sz="1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Color</a:t>
            </a:r>
          </a:p>
          <a:p>
            <a:pPr>
              <a:lnSpc>
                <a:spcPct val="75000"/>
              </a:lnSpc>
              <a:spcBef>
                <a:spcPct val="30000"/>
              </a:spcBef>
              <a:buFontTx/>
              <a:buChar char="•"/>
            </a:pPr>
            <a:r>
              <a:rPr lang="en-US" altLang="en-US" sz="1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Gloss</a:t>
            </a:r>
          </a:p>
          <a:p>
            <a:pPr>
              <a:lnSpc>
                <a:spcPct val="75000"/>
              </a:lnSpc>
              <a:spcBef>
                <a:spcPct val="30000"/>
              </a:spcBef>
              <a:buFontTx/>
              <a:buChar char="•"/>
            </a:pPr>
            <a:r>
              <a:rPr lang="en-US" altLang="en-US" sz="1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Film Thickness</a:t>
            </a:r>
          </a:p>
          <a:p>
            <a:pPr>
              <a:lnSpc>
                <a:spcPct val="75000"/>
              </a:lnSpc>
              <a:spcBef>
                <a:spcPct val="30000"/>
              </a:spcBef>
              <a:buFontTx/>
              <a:buChar char="•"/>
            </a:pPr>
            <a:r>
              <a:rPr lang="en-US" altLang="en-US" sz="1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Corrosion Resistance</a:t>
            </a:r>
          </a:p>
        </p:txBody>
      </p:sp>
      <p:sp>
        <p:nvSpPr>
          <p:cNvPr id="59404" name="Rectangle 1529">
            <a:extLst>
              <a:ext uri="{FF2B5EF4-FFF2-40B4-BE49-F238E27FC236}">
                <a16:creationId xmlns="" xmlns:a16="http://schemas.microsoft.com/office/drawing/2014/main" id="{BF1E21B4-787C-4D7D-98D3-EF39CDC0FB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0400" y="5334000"/>
            <a:ext cx="2895600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>
            <a:lvl1pPr marL="285750" indent="-28575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30000"/>
              </a:spcBef>
              <a:spcAft>
                <a:spcPct val="30000"/>
              </a:spcAft>
              <a:buClr>
                <a:schemeClr val="accent1"/>
              </a:buClr>
              <a:buFontTx/>
              <a:buNone/>
            </a:pPr>
            <a:r>
              <a:rPr lang="en-US" altLang="en-US" sz="1100">
                <a:latin typeface="Arial" panose="020B0604020202020204" pitchFamily="34" charset="0"/>
                <a:ea typeface="MS PGothic" panose="020B0600070205080204" pitchFamily="34" charset="-128"/>
              </a:rPr>
              <a:t>Factors you </a:t>
            </a:r>
            <a:r>
              <a:rPr lang="en-US" altLang="en-US" sz="1100">
                <a:solidFill>
                  <a:srgbClr val="FF3300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cannot</a:t>
            </a:r>
            <a:r>
              <a:rPr lang="en-US" altLang="en-US" sz="1100">
                <a:latin typeface="Arial" panose="020B0604020202020204" pitchFamily="34" charset="0"/>
                <a:ea typeface="MS PGothic" panose="020B0600070205080204" pitchFamily="34" charset="-128"/>
              </a:rPr>
              <a:t> control or </a:t>
            </a:r>
            <a:r>
              <a:rPr lang="en-US" altLang="en-US" sz="1100">
                <a:solidFill>
                  <a:srgbClr val="FF3300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do not</a:t>
            </a:r>
            <a:r>
              <a:rPr lang="en-US" altLang="en-US" sz="1100">
                <a:latin typeface="Arial" panose="020B0604020202020204" pitchFamily="34" charset="0"/>
                <a:ea typeface="MS PGothic" panose="020B0600070205080204" pitchFamily="34" charset="-128"/>
              </a:rPr>
              <a:t> </a:t>
            </a:r>
            <a:r>
              <a:rPr lang="en-US" altLang="en-US" sz="1100">
                <a:solidFill>
                  <a:srgbClr val="FF3300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want to</a:t>
            </a:r>
            <a:r>
              <a:rPr lang="en-US" altLang="en-US" sz="1100">
                <a:latin typeface="Arial" panose="020B0604020202020204" pitchFamily="34" charset="0"/>
                <a:ea typeface="MS PGothic" panose="020B0600070205080204" pitchFamily="34" charset="-128"/>
              </a:rPr>
              <a:t> control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3075">
            <a:extLst>
              <a:ext uri="{FF2B5EF4-FFF2-40B4-BE49-F238E27FC236}">
                <a16:creationId xmlns="" xmlns:a16="http://schemas.microsoft.com/office/drawing/2014/main" id="{5B2729F6-989F-4273-80EF-F3313D690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113" y="28575"/>
            <a:ext cx="7721600" cy="457200"/>
          </a:xfrm>
          <a:noFill/>
        </p:spPr>
        <p:txBody>
          <a:bodyPr lIns="90488" tIns="44450" rIns="90488" bIns="44450" anchor="b"/>
          <a:lstStyle/>
          <a:p>
            <a:pPr eaLnBrk="1" hangingPunct="1"/>
            <a:r>
              <a:rPr lang="en-US" altLang="en-US" sz="2000"/>
              <a:t>Understanding Variability – Sampling Plan Worksheet</a:t>
            </a:r>
          </a:p>
        </p:txBody>
      </p:sp>
      <p:sp>
        <p:nvSpPr>
          <p:cNvPr id="61443" name="Rectangle 3076">
            <a:extLst>
              <a:ext uri="{FF2B5EF4-FFF2-40B4-BE49-F238E27FC236}">
                <a16:creationId xmlns="" xmlns:a16="http://schemas.microsoft.com/office/drawing/2014/main" id="{337EA485-1B04-4DE6-8D02-5B2C5EFA8A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704850"/>
            <a:ext cx="7923213" cy="440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Problem: ___________________________________________________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Output : _________________________    How measured? ___________________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Inputs: 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	Controlled 			How  / When measured?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	1) ______________________		_______________________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	2) ______________________		_______________________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	3) ______________________		_______________________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	4) ______________________		_______________________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4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	Uncontrolled (Noise)		How  / When measured?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	1) ______________________		_______________________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	2) ______________________		_______________________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	3) ______________________		_______________________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	4) ______________________		_______________________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="" xmlns:a16="http://schemas.microsoft.com/office/drawing/2014/main" id="{729ADDD0-8EEE-473B-81E6-9D22E43943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Process Map</a:t>
            </a:r>
          </a:p>
        </p:txBody>
      </p:sp>
      <p:grpSp>
        <p:nvGrpSpPr>
          <p:cNvPr id="63491" name="Group 3">
            <a:extLst>
              <a:ext uri="{FF2B5EF4-FFF2-40B4-BE49-F238E27FC236}">
                <a16:creationId xmlns="" xmlns:a16="http://schemas.microsoft.com/office/drawing/2014/main" id="{DDE6B042-7CE2-4747-B27B-F11BA5751D65}"/>
              </a:ext>
            </a:extLst>
          </p:cNvPr>
          <p:cNvGrpSpPr>
            <a:grpSpLocks/>
          </p:cNvGrpSpPr>
          <p:nvPr/>
        </p:nvGrpSpPr>
        <p:grpSpPr bwMode="auto">
          <a:xfrm>
            <a:off x="1447800" y="1752600"/>
            <a:ext cx="6172200" cy="3094038"/>
            <a:chOff x="2367" y="2787"/>
            <a:chExt cx="1635" cy="1009"/>
          </a:xfrm>
        </p:grpSpPr>
        <p:sp>
          <p:nvSpPr>
            <p:cNvPr id="63492" name="Line 4">
              <a:extLst>
                <a:ext uri="{FF2B5EF4-FFF2-40B4-BE49-F238E27FC236}">
                  <a16:creationId xmlns="" xmlns:a16="http://schemas.microsoft.com/office/drawing/2014/main" id="{CD4E18C0-84B5-4784-B7EE-32EEEE2A6BC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685" y="3317"/>
              <a:ext cx="579" cy="1"/>
            </a:xfrm>
            <a:prstGeom prst="line">
              <a:avLst/>
            </a:prstGeom>
            <a:noFill/>
            <a:ln w="14288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63493" name="Group 5">
              <a:extLst>
                <a:ext uri="{FF2B5EF4-FFF2-40B4-BE49-F238E27FC236}">
                  <a16:creationId xmlns="" xmlns:a16="http://schemas.microsoft.com/office/drawing/2014/main" id="{37AE5B2B-11CF-454F-A700-060B6A538E8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816" y="3481"/>
              <a:ext cx="75" cy="174"/>
              <a:chOff x="2816" y="3481"/>
              <a:chExt cx="75" cy="174"/>
            </a:xfrm>
          </p:grpSpPr>
          <p:sp>
            <p:nvSpPr>
              <p:cNvPr id="63554" name="Freeform 6">
                <a:extLst>
                  <a:ext uri="{FF2B5EF4-FFF2-40B4-BE49-F238E27FC236}">
                    <a16:creationId xmlns="" xmlns:a16="http://schemas.microsoft.com/office/drawing/2014/main" id="{9A634462-0C8A-4611-B304-98A8DCEC661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816" y="3539"/>
                <a:ext cx="75" cy="116"/>
              </a:xfrm>
              <a:custGeom>
                <a:avLst/>
                <a:gdLst>
                  <a:gd name="T0" fmla="*/ 37 w 75"/>
                  <a:gd name="T1" fmla="*/ 116 h 116"/>
                  <a:gd name="T2" fmla="*/ 0 w 75"/>
                  <a:gd name="T3" fmla="*/ 0 h 116"/>
                  <a:gd name="T4" fmla="*/ 37 w 75"/>
                  <a:gd name="T5" fmla="*/ 0 h 116"/>
                  <a:gd name="T6" fmla="*/ 75 w 75"/>
                  <a:gd name="T7" fmla="*/ 0 h 116"/>
                  <a:gd name="T8" fmla="*/ 37 w 75"/>
                  <a:gd name="T9" fmla="*/ 116 h 11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5"/>
                  <a:gd name="T16" fmla="*/ 0 h 116"/>
                  <a:gd name="T17" fmla="*/ 75 w 75"/>
                  <a:gd name="T18" fmla="*/ 116 h 11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5" h="116">
                    <a:moveTo>
                      <a:pt x="37" y="116"/>
                    </a:moveTo>
                    <a:lnTo>
                      <a:pt x="0" y="0"/>
                    </a:lnTo>
                    <a:lnTo>
                      <a:pt x="37" y="0"/>
                    </a:lnTo>
                    <a:lnTo>
                      <a:pt x="75" y="0"/>
                    </a:lnTo>
                    <a:lnTo>
                      <a:pt x="37" y="11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5" name="Line 7">
                <a:extLst>
                  <a:ext uri="{FF2B5EF4-FFF2-40B4-BE49-F238E27FC236}">
                    <a16:creationId xmlns="" xmlns:a16="http://schemas.microsoft.com/office/drawing/2014/main" id="{BC7E7D70-B161-4BEB-ABA1-A1FD6880CCC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853" y="3481"/>
                <a:ext cx="1" cy="58"/>
              </a:xfrm>
              <a:prstGeom prst="line">
                <a:avLst/>
              </a:prstGeom>
              <a:noFill/>
              <a:ln w="14288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3494" name="Line 8">
              <a:extLst>
                <a:ext uri="{FF2B5EF4-FFF2-40B4-BE49-F238E27FC236}">
                  <a16:creationId xmlns="" xmlns:a16="http://schemas.microsoft.com/office/drawing/2014/main" id="{8EEBFAAC-CB5F-4A3F-A547-DEBA519A50B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53" y="3491"/>
              <a:ext cx="776" cy="1"/>
            </a:xfrm>
            <a:prstGeom prst="line">
              <a:avLst/>
            </a:prstGeom>
            <a:noFill/>
            <a:ln w="14288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63495" name="Group 9">
              <a:extLst>
                <a:ext uri="{FF2B5EF4-FFF2-40B4-BE49-F238E27FC236}">
                  <a16:creationId xmlns="" xmlns:a16="http://schemas.microsoft.com/office/drawing/2014/main" id="{D7DE3269-9427-4D3B-AFF7-BF98C5D5306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70" y="2806"/>
              <a:ext cx="1532" cy="87"/>
              <a:chOff x="2470" y="2806"/>
              <a:chExt cx="1532" cy="87"/>
            </a:xfrm>
          </p:grpSpPr>
          <p:sp>
            <p:nvSpPr>
              <p:cNvPr id="63552" name="Freeform 10">
                <a:extLst>
                  <a:ext uri="{FF2B5EF4-FFF2-40B4-BE49-F238E27FC236}">
                    <a16:creationId xmlns="" xmlns:a16="http://schemas.microsoft.com/office/drawing/2014/main" id="{D361C4ED-A466-44AD-A70F-583BF5AA88D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899" y="2806"/>
                <a:ext cx="103" cy="87"/>
              </a:xfrm>
              <a:custGeom>
                <a:avLst/>
                <a:gdLst>
                  <a:gd name="T0" fmla="*/ 103 w 103"/>
                  <a:gd name="T1" fmla="*/ 48 h 87"/>
                  <a:gd name="T2" fmla="*/ 0 w 103"/>
                  <a:gd name="T3" fmla="*/ 87 h 87"/>
                  <a:gd name="T4" fmla="*/ 0 w 103"/>
                  <a:gd name="T5" fmla="*/ 48 h 87"/>
                  <a:gd name="T6" fmla="*/ 0 w 103"/>
                  <a:gd name="T7" fmla="*/ 0 h 87"/>
                  <a:gd name="T8" fmla="*/ 103 w 103"/>
                  <a:gd name="T9" fmla="*/ 48 h 8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03"/>
                  <a:gd name="T16" fmla="*/ 0 h 87"/>
                  <a:gd name="T17" fmla="*/ 103 w 103"/>
                  <a:gd name="T18" fmla="*/ 87 h 87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03" h="87">
                    <a:moveTo>
                      <a:pt x="103" y="48"/>
                    </a:moveTo>
                    <a:lnTo>
                      <a:pt x="0" y="87"/>
                    </a:lnTo>
                    <a:lnTo>
                      <a:pt x="0" y="48"/>
                    </a:lnTo>
                    <a:lnTo>
                      <a:pt x="0" y="0"/>
                    </a:lnTo>
                    <a:lnTo>
                      <a:pt x="103" y="4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3" name="Line 11">
                <a:extLst>
                  <a:ext uri="{FF2B5EF4-FFF2-40B4-BE49-F238E27FC236}">
                    <a16:creationId xmlns="" xmlns:a16="http://schemas.microsoft.com/office/drawing/2014/main" id="{8C93F312-8DF7-4737-BE60-FB743D1AE63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70" y="2854"/>
                <a:ext cx="1429" cy="1"/>
              </a:xfrm>
              <a:prstGeom prst="line">
                <a:avLst/>
              </a:prstGeom>
              <a:noFill/>
              <a:ln w="14288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3496" name="Oval 12">
              <a:extLst>
                <a:ext uri="{FF2B5EF4-FFF2-40B4-BE49-F238E27FC236}">
                  <a16:creationId xmlns="" xmlns:a16="http://schemas.microsoft.com/office/drawing/2014/main" id="{81A27037-D21C-4490-B1A1-3618DF0FA0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99" y="2791"/>
              <a:ext cx="133" cy="136"/>
            </a:xfrm>
            <a:prstGeom prst="ellipse">
              <a:avLst/>
            </a:prstGeom>
            <a:solidFill>
              <a:srgbClr val="4CBCFF"/>
            </a:solidFill>
            <a:ln w="14288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63497" name="Freeform 13">
              <a:extLst>
                <a:ext uri="{FF2B5EF4-FFF2-40B4-BE49-F238E27FC236}">
                  <a16:creationId xmlns="" xmlns:a16="http://schemas.microsoft.com/office/drawing/2014/main" id="{5AD424D2-16D7-42DD-BC41-AB8EEF2A5C67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2" y="2787"/>
              <a:ext cx="150" cy="125"/>
            </a:xfrm>
            <a:custGeom>
              <a:avLst/>
              <a:gdLst>
                <a:gd name="T0" fmla="*/ 0 w 150"/>
                <a:gd name="T1" fmla="*/ 125 h 125"/>
                <a:gd name="T2" fmla="*/ 0 w 150"/>
                <a:gd name="T3" fmla="*/ 0 h 125"/>
                <a:gd name="T4" fmla="*/ 112 w 150"/>
                <a:gd name="T5" fmla="*/ 0 h 125"/>
                <a:gd name="T6" fmla="*/ 131 w 150"/>
                <a:gd name="T7" fmla="*/ 0 h 125"/>
                <a:gd name="T8" fmla="*/ 140 w 150"/>
                <a:gd name="T9" fmla="*/ 19 h 125"/>
                <a:gd name="T10" fmla="*/ 150 w 150"/>
                <a:gd name="T11" fmla="*/ 67 h 125"/>
                <a:gd name="T12" fmla="*/ 140 w 150"/>
                <a:gd name="T13" fmla="*/ 96 h 125"/>
                <a:gd name="T14" fmla="*/ 131 w 150"/>
                <a:gd name="T15" fmla="*/ 115 h 125"/>
                <a:gd name="T16" fmla="*/ 112 w 150"/>
                <a:gd name="T17" fmla="*/ 125 h 125"/>
                <a:gd name="T18" fmla="*/ 0 w 150"/>
                <a:gd name="T19" fmla="*/ 125 h 125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50"/>
                <a:gd name="T31" fmla="*/ 0 h 125"/>
                <a:gd name="T32" fmla="*/ 150 w 150"/>
                <a:gd name="T33" fmla="*/ 125 h 125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50" h="125">
                  <a:moveTo>
                    <a:pt x="0" y="125"/>
                  </a:moveTo>
                  <a:lnTo>
                    <a:pt x="0" y="0"/>
                  </a:lnTo>
                  <a:lnTo>
                    <a:pt x="112" y="0"/>
                  </a:lnTo>
                  <a:lnTo>
                    <a:pt x="131" y="0"/>
                  </a:lnTo>
                  <a:lnTo>
                    <a:pt x="140" y="19"/>
                  </a:lnTo>
                  <a:lnTo>
                    <a:pt x="150" y="67"/>
                  </a:lnTo>
                  <a:lnTo>
                    <a:pt x="140" y="96"/>
                  </a:lnTo>
                  <a:lnTo>
                    <a:pt x="131" y="115"/>
                  </a:lnTo>
                  <a:lnTo>
                    <a:pt x="112" y="125"/>
                  </a:lnTo>
                  <a:lnTo>
                    <a:pt x="0" y="125"/>
                  </a:lnTo>
                  <a:close/>
                </a:path>
              </a:pathLst>
            </a:custGeom>
            <a:solidFill>
              <a:srgbClr val="FF99C4"/>
            </a:solidFill>
            <a:ln w="14288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498" name="Rectangle 14">
              <a:extLst>
                <a:ext uri="{FF2B5EF4-FFF2-40B4-BE49-F238E27FC236}">
                  <a16:creationId xmlns="" xmlns:a16="http://schemas.microsoft.com/office/drawing/2014/main" id="{C87E5B0E-737B-4B0D-88B1-04D672DF5B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10" y="2791"/>
              <a:ext cx="133" cy="136"/>
            </a:xfrm>
            <a:prstGeom prst="rect">
              <a:avLst/>
            </a:prstGeom>
            <a:solidFill>
              <a:srgbClr val="FFDF00"/>
            </a:solidFill>
            <a:ln w="14288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grpSp>
          <p:nvGrpSpPr>
            <p:cNvPr id="63499" name="Group 15">
              <a:extLst>
                <a:ext uri="{FF2B5EF4-FFF2-40B4-BE49-F238E27FC236}">
                  <a16:creationId xmlns="" xmlns:a16="http://schemas.microsoft.com/office/drawing/2014/main" id="{555C965D-2DE4-46AB-A9E4-B00ABCC7DF1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031" y="2864"/>
              <a:ext cx="74" cy="174"/>
              <a:chOff x="3031" y="2864"/>
              <a:chExt cx="74" cy="174"/>
            </a:xfrm>
          </p:grpSpPr>
          <p:sp>
            <p:nvSpPr>
              <p:cNvPr id="63550" name="Freeform 16">
                <a:extLst>
                  <a:ext uri="{FF2B5EF4-FFF2-40B4-BE49-F238E27FC236}">
                    <a16:creationId xmlns="" xmlns:a16="http://schemas.microsoft.com/office/drawing/2014/main" id="{BD8B5060-075C-48D7-8324-E9FEEAE55AD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31" y="2922"/>
                <a:ext cx="74" cy="116"/>
              </a:xfrm>
              <a:custGeom>
                <a:avLst/>
                <a:gdLst>
                  <a:gd name="T0" fmla="*/ 37 w 74"/>
                  <a:gd name="T1" fmla="*/ 116 h 116"/>
                  <a:gd name="T2" fmla="*/ 0 w 74"/>
                  <a:gd name="T3" fmla="*/ 0 h 116"/>
                  <a:gd name="T4" fmla="*/ 37 w 74"/>
                  <a:gd name="T5" fmla="*/ 0 h 116"/>
                  <a:gd name="T6" fmla="*/ 74 w 74"/>
                  <a:gd name="T7" fmla="*/ 0 h 116"/>
                  <a:gd name="T8" fmla="*/ 37 w 74"/>
                  <a:gd name="T9" fmla="*/ 116 h 11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4"/>
                  <a:gd name="T16" fmla="*/ 0 h 116"/>
                  <a:gd name="T17" fmla="*/ 74 w 74"/>
                  <a:gd name="T18" fmla="*/ 116 h 11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4" h="116">
                    <a:moveTo>
                      <a:pt x="37" y="116"/>
                    </a:moveTo>
                    <a:lnTo>
                      <a:pt x="0" y="0"/>
                    </a:lnTo>
                    <a:lnTo>
                      <a:pt x="37" y="0"/>
                    </a:lnTo>
                    <a:lnTo>
                      <a:pt x="74" y="0"/>
                    </a:lnTo>
                    <a:lnTo>
                      <a:pt x="37" y="11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51" name="Line 17">
                <a:extLst>
                  <a:ext uri="{FF2B5EF4-FFF2-40B4-BE49-F238E27FC236}">
                    <a16:creationId xmlns="" xmlns:a16="http://schemas.microsoft.com/office/drawing/2014/main" id="{C1054643-E704-4858-BD2E-C9273C62F78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68" y="2864"/>
                <a:ext cx="1" cy="58"/>
              </a:xfrm>
              <a:prstGeom prst="line">
                <a:avLst/>
              </a:prstGeom>
              <a:noFill/>
              <a:ln w="14288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3500" name="Freeform 18">
              <a:extLst>
                <a:ext uri="{FF2B5EF4-FFF2-40B4-BE49-F238E27FC236}">
                  <a16:creationId xmlns="" xmlns:a16="http://schemas.microsoft.com/office/drawing/2014/main" id="{9CDBCD40-663B-4037-BDDE-4679BC659873}"/>
                </a:ext>
              </a:extLst>
            </p:cNvPr>
            <p:cNvSpPr>
              <a:spLocks/>
            </p:cNvSpPr>
            <p:nvPr/>
          </p:nvSpPr>
          <p:spPr bwMode="auto">
            <a:xfrm>
              <a:off x="2984" y="2787"/>
              <a:ext cx="168" cy="125"/>
            </a:xfrm>
            <a:custGeom>
              <a:avLst/>
              <a:gdLst>
                <a:gd name="T0" fmla="*/ 84 w 168"/>
                <a:gd name="T1" fmla="*/ 0 h 125"/>
                <a:gd name="T2" fmla="*/ 0 w 168"/>
                <a:gd name="T3" fmla="*/ 67 h 125"/>
                <a:gd name="T4" fmla="*/ 84 w 168"/>
                <a:gd name="T5" fmla="*/ 125 h 125"/>
                <a:gd name="T6" fmla="*/ 168 w 168"/>
                <a:gd name="T7" fmla="*/ 67 h 125"/>
                <a:gd name="T8" fmla="*/ 84 w 168"/>
                <a:gd name="T9" fmla="*/ 0 h 12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8"/>
                <a:gd name="T16" fmla="*/ 0 h 125"/>
                <a:gd name="T17" fmla="*/ 168 w 168"/>
                <a:gd name="T18" fmla="*/ 125 h 12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8" h="125">
                  <a:moveTo>
                    <a:pt x="84" y="0"/>
                  </a:moveTo>
                  <a:lnTo>
                    <a:pt x="0" y="67"/>
                  </a:lnTo>
                  <a:lnTo>
                    <a:pt x="84" y="125"/>
                  </a:lnTo>
                  <a:lnTo>
                    <a:pt x="168" y="67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FF4000"/>
            </a:solidFill>
            <a:ln w="14288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501" name="Oval 19">
              <a:extLst>
                <a:ext uri="{FF2B5EF4-FFF2-40B4-BE49-F238E27FC236}">
                  <a16:creationId xmlns="" xmlns:a16="http://schemas.microsoft.com/office/drawing/2014/main" id="{74BD783E-DA6D-4325-920B-680BFF038D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03" y="2791"/>
              <a:ext cx="132" cy="136"/>
            </a:xfrm>
            <a:prstGeom prst="ellipse">
              <a:avLst/>
            </a:prstGeom>
            <a:solidFill>
              <a:srgbClr val="4CBCFF"/>
            </a:solidFill>
            <a:ln w="14288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63502" name="Oval 20">
              <a:extLst>
                <a:ext uri="{FF2B5EF4-FFF2-40B4-BE49-F238E27FC236}">
                  <a16:creationId xmlns="" xmlns:a16="http://schemas.microsoft.com/office/drawing/2014/main" id="{0B174157-D055-4784-854F-D123BD049A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90" y="2791"/>
              <a:ext cx="132" cy="136"/>
            </a:xfrm>
            <a:prstGeom prst="ellipse">
              <a:avLst/>
            </a:prstGeom>
            <a:solidFill>
              <a:srgbClr val="4CBCFF"/>
            </a:solidFill>
            <a:ln w="14288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63503" name="Freeform 21">
              <a:extLst>
                <a:ext uri="{FF2B5EF4-FFF2-40B4-BE49-F238E27FC236}">
                  <a16:creationId xmlns="" xmlns:a16="http://schemas.microsoft.com/office/drawing/2014/main" id="{85C9709E-E7D5-4CEB-BE2E-BAD2604EE9E2}"/>
                </a:ext>
              </a:extLst>
            </p:cNvPr>
            <p:cNvSpPr>
              <a:spLocks/>
            </p:cNvSpPr>
            <p:nvPr/>
          </p:nvSpPr>
          <p:spPr bwMode="auto">
            <a:xfrm>
              <a:off x="3573" y="2796"/>
              <a:ext cx="130" cy="106"/>
            </a:xfrm>
            <a:custGeom>
              <a:avLst/>
              <a:gdLst>
                <a:gd name="T0" fmla="*/ 0 w 130"/>
                <a:gd name="T1" fmla="*/ 0 h 106"/>
                <a:gd name="T2" fmla="*/ 130 w 130"/>
                <a:gd name="T3" fmla="*/ 0 h 106"/>
                <a:gd name="T4" fmla="*/ 65 w 130"/>
                <a:gd name="T5" fmla="*/ 106 h 106"/>
                <a:gd name="T6" fmla="*/ 0 w 130"/>
                <a:gd name="T7" fmla="*/ 0 h 10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30"/>
                <a:gd name="T13" fmla="*/ 0 h 106"/>
                <a:gd name="T14" fmla="*/ 130 w 130"/>
                <a:gd name="T15" fmla="*/ 106 h 10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30" h="106">
                  <a:moveTo>
                    <a:pt x="0" y="0"/>
                  </a:moveTo>
                  <a:lnTo>
                    <a:pt x="130" y="0"/>
                  </a:lnTo>
                  <a:lnTo>
                    <a:pt x="65" y="10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A64C"/>
            </a:solidFill>
            <a:ln w="14288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504" name="Oval 22">
              <a:extLst>
                <a:ext uri="{FF2B5EF4-FFF2-40B4-BE49-F238E27FC236}">
                  <a16:creationId xmlns="" xmlns:a16="http://schemas.microsoft.com/office/drawing/2014/main" id="{EA55EDA5-89E6-407C-9046-6B88B386F6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45" y="2791"/>
              <a:ext cx="132" cy="136"/>
            </a:xfrm>
            <a:prstGeom prst="ellipse">
              <a:avLst/>
            </a:prstGeom>
            <a:solidFill>
              <a:srgbClr val="4CBCFF"/>
            </a:solidFill>
            <a:ln w="14288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grpSp>
          <p:nvGrpSpPr>
            <p:cNvPr id="63505" name="Group 23">
              <a:extLst>
                <a:ext uri="{FF2B5EF4-FFF2-40B4-BE49-F238E27FC236}">
                  <a16:creationId xmlns="" xmlns:a16="http://schemas.microsoft.com/office/drawing/2014/main" id="{FAE14F1E-5610-4D68-B797-9FEEA46DE65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14" y="2912"/>
              <a:ext cx="75" cy="174"/>
              <a:chOff x="2414" y="2912"/>
              <a:chExt cx="75" cy="174"/>
            </a:xfrm>
          </p:grpSpPr>
          <p:sp>
            <p:nvSpPr>
              <p:cNvPr id="63548" name="Freeform 24">
                <a:extLst>
                  <a:ext uri="{FF2B5EF4-FFF2-40B4-BE49-F238E27FC236}">
                    <a16:creationId xmlns="" xmlns:a16="http://schemas.microsoft.com/office/drawing/2014/main" id="{0CE4EBAC-9A55-4A5F-A12E-22A7A432585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414" y="2912"/>
                <a:ext cx="75" cy="116"/>
              </a:xfrm>
              <a:custGeom>
                <a:avLst/>
                <a:gdLst>
                  <a:gd name="T0" fmla="*/ 38 w 75"/>
                  <a:gd name="T1" fmla="*/ 0 h 116"/>
                  <a:gd name="T2" fmla="*/ 75 w 75"/>
                  <a:gd name="T3" fmla="*/ 116 h 116"/>
                  <a:gd name="T4" fmla="*/ 38 w 75"/>
                  <a:gd name="T5" fmla="*/ 116 h 116"/>
                  <a:gd name="T6" fmla="*/ 0 w 75"/>
                  <a:gd name="T7" fmla="*/ 116 h 116"/>
                  <a:gd name="T8" fmla="*/ 38 w 75"/>
                  <a:gd name="T9" fmla="*/ 0 h 11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5"/>
                  <a:gd name="T16" fmla="*/ 0 h 116"/>
                  <a:gd name="T17" fmla="*/ 75 w 75"/>
                  <a:gd name="T18" fmla="*/ 116 h 11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5" h="116">
                    <a:moveTo>
                      <a:pt x="38" y="0"/>
                    </a:moveTo>
                    <a:lnTo>
                      <a:pt x="75" y="116"/>
                    </a:lnTo>
                    <a:lnTo>
                      <a:pt x="38" y="116"/>
                    </a:lnTo>
                    <a:lnTo>
                      <a:pt x="0" y="116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9" name="Line 25">
                <a:extLst>
                  <a:ext uri="{FF2B5EF4-FFF2-40B4-BE49-F238E27FC236}">
                    <a16:creationId xmlns="" xmlns:a16="http://schemas.microsoft.com/office/drawing/2014/main" id="{C3A43336-014B-4C8E-8AAC-8602BBD543F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2452" y="3028"/>
                <a:ext cx="1" cy="58"/>
              </a:xfrm>
              <a:prstGeom prst="line">
                <a:avLst/>
              </a:prstGeom>
              <a:noFill/>
              <a:ln w="14288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3506" name="Line 26">
              <a:extLst>
                <a:ext uri="{FF2B5EF4-FFF2-40B4-BE49-F238E27FC236}">
                  <a16:creationId xmlns="" xmlns:a16="http://schemas.microsoft.com/office/drawing/2014/main" id="{69535FC5-951C-408C-8523-5A5D3F50BFE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70" y="3086"/>
              <a:ext cx="598" cy="1"/>
            </a:xfrm>
            <a:prstGeom prst="line">
              <a:avLst/>
            </a:prstGeom>
            <a:noFill/>
            <a:ln w="14288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507" name="Freeform 27">
              <a:extLst>
                <a:ext uri="{FF2B5EF4-FFF2-40B4-BE49-F238E27FC236}">
                  <a16:creationId xmlns="" xmlns:a16="http://schemas.microsoft.com/office/drawing/2014/main" id="{1E2578E5-1BCA-4145-8F0A-5E7CB07BE65B}"/>
                </a:ext>
              </a:extLst>
            </p:cNvPr>
            <p:cNvSpPr>
              <a:spLocks/>
            </p:cNvSpPr>
            <p:nvPr/>
          </p:nvSpPr>
          <p:spPr bwMode="auto">
            <a:xfrm>
              <a:off x="2367" y="3018"/>
              <a:ext cx="159" cy="135"/>
            </a:xfrm>
            <a:custGeom>
              <a:avLst/>
              <a:gdLst>
                <a:gd name="T0" fmla="*/ 85 w 159"/>
                <a:gd name="T1" fmla="*/ 0 h 135"/>
                <a:gd name="T2" fmla="*/ 0 w 159"/>
                <a:gd name="T3" fmla="*/ 68 h 135"/>
                <a:gd name="T4" fmla="*/ 85 w 159"/>
                <a:gd name="T5" fmla="*/ 135 h 135"/>
                <a:gd name="T6" fmla="*/ 159 w 159"/>
                <a:gd name="T7" fmla="*/ 68 h 135"/>
                <a:gd name="T8" fmla="*/ 85 w 159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59"/>
                <a:gd name="T16" fmla="*/ 0 h 135"/>
                <a:gd name="T17" fmla="*/ 159 w 159"/>
                <a:gd name="T18" fmla="*/ 135 h 13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59" h="135">
                  <a:moveTo>
                    <a:pt x="85" y="0"/>
                  </a:moveTo>
                  <a:lnTo>
                    <a:pt x="0" y="68"/>
                  </a:lnTo>
                  <a:lnTo>
                    <a:pt x="85" y="135"/>
                  </a:lnTo>
                  <a:lnTo>
                    <a:pt x="159" y="68"/>
                  </a:lnTo>
                  <a:lnTo>
                    <a:pt x="85" y="0"/>
                  </a:lnTo>
                  <a:close/>
                </a:path>
              </a:pathLst>
            </a:custGeom>
            <a:solidFill>
              <a:srgbClr val="FF4000"/>
            </a:solidFill>
            <a:ln w="14288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63508" name="Group 28">
              <a:extLst>
                <a:ext uri="{FF2B5EF4-FFF2-40B4-BE49-F238E27FC236}">
                  <a16:creationId xmlns="" xmlns:a16="http://schemas.microsoft.com/office/drawing/2014/main" id="{82B4E10E-160F-4036-859D-1A36BA2588C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601" y="3095"/>
              <a:ext cx="75" cy="165"/>
              <a:chOff x="2601" y="3095"/>
              <a:chExt cx="75" cy="165"/>
            </a:xfrm>
          </p:grpSpPr>
          <p:sp>
            <p:nvSpPr>
              <p:cNvPr id="63546" name="Freeform 29">
                <a:extLst>
                  <a:ext uri="{FF2B5EF4-FFF2-40B4-BE49-F238E27FC236}">
                    <a16:creationId xmlns="" xmlns:a16="http://schemas.microsoft.com/office/drawing/2014/main" id="{0A250702-CB01-4493-906E-6154BB37A0F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01" y="3153"/>
                <a:ext cx="75" cy="107"/>
              </a:xfrm>
              <a:custGeom>
                <a:avLst/>
                <a:gdLst>
                  <a:gd name="T0" fmla="*/ 37 w 75"/>
                  <a:gd name="T1" fmla="*/ 107 h 107"/>
                  <a:gd name="T2" fmla="*/ 0 w 75"/>
                  <a:gd name="T3" fmla="*/ 0 h 107"/>
                  <a:gd name="T4" fmla="*/ 37 w 75"/>
                  <a:gd name="T5" fmla="*/ 0 h 107"/>
                  <a:gd name="T6" fmla="*/ 75 w 75"/>
                  <a:gd name="T7" fmla="*/ 0 h 107"/>
                  <a:gd name="T8" fmla="*/ 37 w 75"/>
                  <a:gd name="T9" fmla="*/ 107 h 10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5"/>
                  <a:gd name="T16" fmla="*/ 0 h 107"/>
                  <a:gd name="T17" fmla="*/ 75 w 75"/>
                  <a:gd name="T18" fmla="*/ 107 h 107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5" h="107">
                    <a:moveTo>
                      <a:pt x="37" y="107"/>
                    </a:moveTo>
                    <a:lnTo>
                      <a:pt x="0" y="0"/>
                    </a:lnTo>
                    <a:lnTo>
                      <a:pt x="37" y="0"/>
                    </a:lnTo>
                    <a:lnTo>
                      <a:pt x="75" y="0"/>
                    </a:lnTo>
                    <a:lnTo>
                      <a:pt x="37" y="10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7" name="Line 30">
                <a:extLst>
                  <a:ext uri="{FF2B5EF4-FFF2-40B4-BE49-F238E27FC236}">
                    <a16:creationId xmlns="" xmlns:a16="http://schemas.microsoft.com/office/drawing/2014/main" id="{813D3991-1A4B-467F-AA13-BD3AA0CDCD8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638" y="3095"/>
                <a:ext cx="1" cy="58"/>
              </a:xfrm>
              <a:prstGeom prst="line">
                <a:avLst/>
              </a:prstGeom>
              <a:noFill/>
              <a:ln w="14288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3509" name="Oval 31">
              <a:extLst>
                <a:ext uri="{FF2B5EF4-FFF2-40B4-BE49-F238E27FC236}">
                  <a16:creationId xmlns="" xmlns:a16="http://schemas.microsoft.com/office/drawing/2014/main" id="{EB638868-1501-4948-B0C5-31B15B0921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86" y="3022"/>
              <a:ext cx="132" cy="137"/>
            </a:xfrm>
            <a:prstGeom prst="ellipse">
              <a:avLst/>
            </a:prstGeom>
            <a:solidFill>
              <a:srgbClr val="4CBCFF"/>
            </a:solidFill>
            <a:ln w="14288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63510" name="Freeform 32">
              <a:extLst>
                <a:ext uri="{FF2B5EF4-FFF2-40B4-BE49-F238E27FC236}">
                  <a16:creationId xmlns="" xmlns:a16="http://schemas.microsoft.com/office/drawing/2014/main" id="{78287F64-552F-443C-A6A7-9E04266EE21D}"/>
                </a:ext>
              </a:extLst>
            </p:cNvPr>
            <p:cNvSpPr>
              <a:spLocks/>
            </p:cNvSpPr>
            <p:nvPr/>
          </p:nvSpPr>
          <p:spPr bwMode="auto">
            <a:xfrm>
              <a:off x="2797" y="3018"/>
              <a:ext cx="150" cy="135"/>
            </a:xfrm>
            <a:custGeom>
              <a:avLst/>
              <a:gdLst>
                <a:gd name="T0" fmla="*/ 0 w 150"/>
                <a:gd name="T1" fmla="*/ 135 h 135"/>
                <a:gd name="T2" fmla="*/ 0 w 150"/>
                <a:gd name="T3" fmla="*/ 0 h 135"/>
                <a:gd name="T4" fmla="*/ 112 w 150"/>
                <a:gd name="T5" fmla="*/ 0 h 135"/>
                <a:gd name="T6" fmla="*/ 131 w 150"/>
                <a:gd name="T7" fmla="*/ 0 h 135"/>
                <a:gd name="T8" fmla="*/ 140 w 150"/>
                <a:gd name="T9" fmla="*/ 20 h 135"/>
                <a:gd name="T10" fmla="*/ 150 w 150"/>
                <a:gd name="T11" fmla="*/ 68 h 135"/>
                <a:gd name="T12" fmla="*/ 140 w 150"/>
                <a:gd name="T13" fmla="*/ 106 h 135"/>
                <a:gd name="T14" fmla="*/ 131 w 150"/>
                <a:gd name="T15" fmla="*/ 126 h 135"/>
                <a:gd name="T16" fmla="*/ 112 w 150"/>
                <a:gd name="T17" fmla="*/ 135 h 135"/>
                <a:gd name="T18" fmla="*/ 0 w 150"/>
                <a:gd name="T19" fmla="*/ 135 h 135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50"/>
                <a:gd name="T31" fmla="*/ 0 h 135"/>
                <a:gd name="T32" fmla="*/ 150 w 150"/>
                <a:gd name="T33" fmla="*/ 135 h 135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50" h="135">
                  <a:moveTo>
                    <a:pt x="0" y="135"/>
                  </a:moveTo>
                  <a:lnTo>
                    <a:pt x="0" y="0"/>
                  </a:lnTo>
                  <a:lnTo>
                    <a:pt x="112" y="0"/>
                  </a:lnTo>
                  <a:lnTo>
                    <a:pt x="131" y="0"/>
                  </a:lnTo>
                  <a:lnTo>
                    <a:pt x="140" y="20"/>
                  </a:lnTo>
                  <a:lnTo>
                    <a:pt x="150" y="68"/>
                  </a:lnTo>
                  <a:lnTo>
                    <a:pt x="140" y="106"/>
                  </a:lnTo>
                  <a:lnTo>
                    <a:pt x="131" y="126"/>
                  </a:lnTo>
                  <a:lnTo>
                    <a:pt x="112" y="135"/>
                  </a:lnTo>
                  <a:lnTo>
                    <a:pt x="0" y="135"/>
                  </a:lnTo>
                  <a:close/>
                </a:path>
              </a:pathLst>
            </a:custGeom>
            <a:solidFill>
              <a:srgbClr val="FF99C4"/>
            </a:solidFill>
            <a:ln w="14288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511" name="Freeform 33">
              <a:extLst>
                <a:ext uri="{FF2B5EF4-FFF2-40B4-BE49-F238E27FC236}">
                  <a16:creationId xmlns="" xmlns:a16="http://schemas.microsoft.com/office/drawing/2014/main" id="{ECA6C80D-51DD-4090-81CD-2B90C69703A6}"/>
                </a:ext>
              </a:extLst>
            </p:cNvPr>
            <p:cNvSpPr>
              <a:spLocks/>
            </p:cNvSpPr>
            <p:nvPr/>
          </p:nvSpPr>
          <p:spPr bwMode="auto">
            <a:xfrm>
              <a:off x="2984" y="3018"/>
              <a:ext cx="168" cy="135"/>
            </a:xfrm>
            <a:custGeom>
              <a:avLst/>
              <a:gdLst>
                <a:gd name="T0" fmla="*/ 84 w 168"/>
                <a:gd name="T1" fmla="*/ 0 h 135"/>
                <a:gd name="T2" fmla="*/ 0 w 168"/>
                <a:gd name="T3" fmla="*/ 68 h 135"/>
                <a:gd name="T4" fmla="*/ 84 w 168"/>
                <a:gd name="T5" fmla="*/ 135 h 135"/>
                <a:gd name="T6" fmla="*/ 168 w 168"/>
                <a:gd name="T7" fmla="*/ 68 h 135"/>
                <a:gd name="T8" fmla="*/ 84 w 168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8"/>
                <a:gd name="T16" fmla="*/ 0 h 135"/>
                <a:gd name="T17" fmla="*/ 168 w 168"/>
                <a:gd name="T18" fmla="*/ 135 h 13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8" h="135">
                  <a:moveTo>
                    <a:pt x="84" y="0"/>
                  </a:moveTo>
                  <a:lnTo>
                    <a:pt x="0" y="68"/>
                  </a:lnTo>
                  <a:lnTo>
                    <a:pt x="84" y="135"/>
                  </a:lnTo>
                  <a:lnTo>
                    <a:pt x="168" y="68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FF4000"/>
            </a:solidFill>
            <a:ln w="14288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512" name="Line 34">
              <a:extLst>
                <a:ext uri="{FF2B5EF4-FFF2-40B4-BE49-F238E27FC236}">
                  <a16:creationId xmlns="" xmlns:a16="http://schemas.microsoft.com/office/drawing/2014/main" id="{689373CC-7D1E-40C1-B51C-316F06DB7B6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638" y="3375"/>
              <a:ext cx="1" cy="145"/>
            </a:xfrm>
            <a:prstGeom prst="line">
              <a:avLst/>
            </a:prstGeom>
            <a:noFill/>
            <a:ln w="14288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513" name="Freeform 35">
              <a:extLst>
                <a:ext uri="{FF2B5EF4-FFF2-40B4-BE49-F238E27FC236}">
                  <a16:creationId xmlns="" xmlns:a16="http://schemas.microsoft.com/office/drawing/2014/main" id="{CB64C822-CA05-4230-8BAB-485EB9405631}"/>
                </a:ext>
              </a:extLst>
            </p:cNvPr>
            <p:cNvSpPr>
              <a:spLocks/>
            </p:cNvSpPr>
            <p:nvPr/>
          </p:nvSpPr>
          <p:spPr bwMode="auto">
            <a:xfrm>
              <a:off x="2554" y="3250"/>
              <a:ext cx="159" cy="135"/>
            </a:xfrm>
            <a:custGeom>
              <a:avLst/>
              <a:gdLst>
                <a:gd name="T0" fmla="*/ 84 w 159"/>
                <a:gd name="T1" fmla="*/ 0 h 135"/>
                <a:gd name="T2" fmla="*/ 0 w 159"/>
                <a:gd name="T3" fmla="*/ 67 h 135"/>
                <a:gd name="T4" fmla="*/ 84 w 159"/>
                <a:gd name="T5" fmla="*/ 135 h 135"/>
                <a:gd name="T6" fmla="*/ 159 w 159"/>
                <a:gd name="T7" fmla="*/ 67 h 135"/>
                <a:gd name="T8" fmla="*/ 84 w 159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59"/>
                <a:gd name="T16" fmla="*/ 0 h 135"/>
                <a:gd name="T17" fmla="*/ 159 w 159"/>
                <a:gd name="T18" fmla="*/ 135 h 13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59" h="135">
                  <a:moveTo>
                    <a:pt x="84" y="0"/>
                  </a:moveTo>
                  <a:lnTo>
                    <a:pt x="0" y="67"/>
                  </a:lnTo>
                  <a:lnTo>
                    <a:pt x="84" y="135"/>
                  </a:lnTo>
                  <a:lnTo>
                    <a:pt x="159" y="67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FF4000"/>
            </a:solidFill>
            <a:ln w="14288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514" name="Oval 36">
              <a:extLst>
                <a:ext uri="{FF2B5EF4-FFF2-40B4-BE49-F238E27FC236}">
                  <a16:creationId xmlns="" xmlns:a16="http://schemas.microsoft.com/office/drawing/2014/main" id="{37BC6404-7C85-429B-B553-B251C0BD4F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01" y="3437"/>
              <a:ext cx="132" cy="137"/>
            </a:xfrm>
            <a:prstGeom prst="ellipse">
              <a:avLst/>
            </a:prstGeom>
            <a:solidFill>
              <a:srgbClr val="4CBCFF"/>
            </a:solidFill>
            <a:ln w="14288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grpSp>
          <p:nvGrpSpPr>
            <p:cNvPr id="63515" name="Group 37">
              <a:extLst>
                <a:ext uri="{FF2B5EF4-FFF2-40B4-BE49-F238E27FC236}">
                  <a16:creationId xmlns="" xmlns:a16="http://schemas.microsoft.com/office/drawing/2014/main" id="{70656861-8E52-4D08-BC36-217CF33E2CA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218" y="2912"/>
              <a:ext cx="74" cy="405"/>
              <a:chOff x="3218" y="2912"/>
              <a:chExt cx="74" cy="405"/>
            </a:xfrm>
          </p:grpSpPr>
          <p:sp>
            <p:nvSpPr>
              <p:cNvPr id="63544" name="Freeform 38">
                <a:extLst>
                  <a:ext uri="{FF2B5EF4-FFF2-40B4-BE49-F238E27FC236}">
                    <a16:creationId xmlns="" xmlns:a16="http://schemas.microsoft.com/office/drawing/2014/main" id="{13190CE6-A119-4326-9479-BB0690136C6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18" y="2912"/>
                <a:ext cx="74" cy="116"/>
              </a:xfrm>
              <a:custGeom>
                <a:avLst/>
                <a:gdLst>
                  <a:gd name="T0" fmla="*/ 37 w 74"/>
                  <a:gd name="T1" fmla="*/ 0 h 116"/>
                  <a:gd name="T2" fmla="*/ 74 w 74"/>
                  <a:gd name="T3" fmla="*/ 116 h 116"/>
                  <a:gd name="T4" fmla="*/ 37 w 74"/>
                  <a:gd name="T5" fmla="*/ 116 h 116"/>
                  <a:gd name="T6" fmla="*/ 0 w 74"/>
                  <a:gd name="T7" fmla="*/ 116 h 116"/>
                  <a:gd name="T8" fmla="*/ 37 w 74"/>
                  <a:gd name="T9" fmla="*/ 0 h 11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4"/>
                  <a:gd name="T16" fmla="*/ 0 h 116"/>
                  <a:gd name="T17" fmla="*/ 74 w 74"/>
                  <a:gd name="T18" fmla="*/ 116 h 11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4" h="116">
                    <a:moveTo>
                      <a:pt x="37" y="0"/>
                    </a:moveTo>
                    <a:lnTo>
                      <a:pt x="74" y="116"/>
                    </a:lnTo>
                    <a:lnTo>
                      <a:pt x="37" y="116"/>
                    </a:lnTo>
                    <a:lnTo>
                      <a:pt x="0" y="116"/>
                    </a:lnTo>
                    <a:lnTo>
                      <a:pt x="37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5" name="Line 39">
                <a:extLst>
                  <a:ext uri="{FF2B5EF4-FFF2-40B4-BE49-F238E27FC236}">
                    <a16:creationId xmlns="" xmlns:a16="http://schemas.microsoft.com/office/drawing/2014/main" id="{9E7DEB91-2167-45E9-985E-CFFB5E46F7D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255" y="3028"/>
                <a:ext cx="1" cy="289"/>
              </a:xfrm>
              <a:prstGeom prst="line">
                <a:avLst/>
              </a:prstGeom>
              <a:noFill/>
              <a:ln w="14288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63516" name="Group 40">
              <a:extLst>
                <a:ext uri="{FF2B5EF4-FFF2-40B4-BE49-F238E27FC236}">
                  <a16:creationId xmlns="" xmlns:a16="http://schemas.microsoft.com/office/drawing/2014/main" id="{42A77830-7D75-45D1-9548-181491F7E32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638" y="3481"/>
              <a:ext cx="159" cy="78"/>
              <a:chOff x="2638" y="3481"/>
              <a:chExt cx="159" cy="78"/>
            </a:xfrm>
          </p:grpSpPr>
          <p:sp>
            <p:nvSpPr>
              <p:cNvPr id="63542" name="Freeform 41">
                <a:extLst>
                  <a:ext uri="{FF2B5EF4-FFF2-40B4-BE49-F238E27FC236}">
                    <a16:creationId xmlns="" xmlns:a16="http://schemas.microsoft.com/office/drawing/2014/main" id="{0869656C-0F10-407E-97F9-1E9F71F5103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694" y="3481"/>
                <a:ext cx="103" cy="78"/>
              </a:xfrm>
              <a:custGeom>
                <a:avLst/>
                <a:gdLst>
                  <a:gd name="T0" fmla="*/ 103 w 103"/>
                  <a:gd name="T1" fmla="*/ 39 h 78"/>
                  <a:gd name="T2" fmla="*/ 0 w 103"/>
                  <a:gd name="T3" fmla="*/ 78 h 78"/>
                  <a:gd name="T4" fmla="*/ 0 w 103"/>
                  <a:gd name="T5" fmla="*/ 39 h 78"/>
                  <a:gd name="T6" fmla="*/ 0 w 103"/>
                  <a:gd name="T7" fmla="*/ 0 h 78"/>
                  <a:gd name="T8" fmla="*/ 103 w 103"/>
                  <a:gd name="T9" fmla="*/ 39 h 7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03"/>
                  <a:gd name="T16" fmla="*/ 0 h 78"/>
                  <a:gd name="T17" fmla="*/ 103 w 103"/>
                  <a:gd name="T18" fmla="*/ 78 h 7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03" h="78">
                    <a:moveTo>
                      <a:pt x="103" y="39"/>
                    </a:moveTo>
                    <a:lnTo>
                      <a:pt x="0" y="78"/>
                    </a:lnTo>
                    <a:lnTo>
                      <a:pt x="0" y="39"/>
                    </a:lnTo>
                    <a:lnTo>
                      <a:pt x="0" y="0"/>
                    </a:lnTo>
                    <a:lnTo>
                      <a:pt x="103" y="39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3" name="Line 42">
                <a:extLst>
                  <a:ext uri="{FF2B5EF4-FFF2-40B4-BE49-F238E27FC236}">
                    <a16:creationId xmlns="" xmlns:a16="http://schemas.microsoft.com/office/drawing/2014/main" id="{E47CEF49-81B2-48CF-8A43-07219E5D93D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638" y="3520"/>
                <a:ext cx="56" cy="1"/>
              </a:xfrm>
              <a:prstGeom prst="line">
                <a:avLst/>
              </a:prstGeom>
              <a:noFill/>
              <a:ln w="14288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3517" name="Rectangle 43">
              <a:extLst>
                <a:ext uri="{FF2B5EF4-FFF2-40B4-BE49-F238E27FC236}">
                  <a16:creationId xmlns="" xmlns:a16="http://schemas.microsoft.com/office/drawing/2014/main" id="{90C7A444-D847-4672-B6EB-30285BAFA2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97" y="3437"/>
              <a:ext cx="132" cy="137"/>
            </a:xfrm>
            <a:prstGeom prst="rect">
              <a:avLst/>
            </a:prstGeom>
            <a:solidFill>
              <a:srgbClr val="FFDF00"/>
            </a:solidFill>
            <a:ln w="14288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63518" name="Rectangle 44">
              <a:extLst>
                <a:ext uri="{FF2B5EF4-FFF2-40B4-BE49-F238E27FC236}">
                  <a16:creationId xmlns="" xmlns:a16="http://schemas.microsoft.com/office/drawing/2014/main" id="{5CDFC874-665E-4DE9-B9C8-B275D56555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84" y="3437"/>
              <a:ext cx="132" cy="137"/>
            </a:xfrm>
            <a:prstGeom prst="rect">
              <a:avLst/>
            </a:prstGeom>
            <a:solidFill>
              <a:srgbClr val="FFDF00"/>
            </a:solidFill>
            <a:ln w="14288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grpSp>
          <p:nvGrpSpPr>
            <p:cNvPr id="63519" name="Group 45">
              <a:extLst>
                <a:ext uri="{FF2B5EF4-FFF2-40B4-BE49-F238E27FC236}">
                  <a16:creationId xmlns="" xmlns:a16="http://schemas.microsoft.com/office/drawing/2014/main" id="{94E1F93B-D2FB-4E57-8B3D-B436D81579A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404" y="3327"/>
              <a:ext cx="84" cy="164"/>
              <a:chOff x="3404" y="3327"/>
              <a:chExt cx="84" cy="164"/>
            </a:xfrm>
          </p:grpSpPr>
          <p:sp>
            <p:nvSpPr>
              <p:cNvPr id="63540" name="Freeform 46">
                <a:extLst>
                  <a:ext uri="{FF2B5EF4-FFF2-40B4-BE49-F238E27FC236}">
                    <a16:creationId xmlns="" xmlns:a16="http://schemas.microsoft.com/office/drawing/2014/main" id="{07744CC1-B4B5-4676-94C1-EB4FD056266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404" y="3327"/>
                <a:ext cx="84" cy="106"/>
              </a:xfrm>
              <a:custGeom>
                <a:avLst/>
                <a:gdLst>
                  <a:gd name="T0" fmla="*/ 47 w 84"/>
                  <a:gd name="T1" fmla="*/ 0 h 106"/>
                  <a:gd name="T2" fmla="*/ 84 w 84"/>
                  <a:gd name="T3" fmla="*/ 106 h 106"/>
                  <a:gd name="T4" fmla="*/ 47 w 84"/>
                  <a:gd name="T5" fmla="*/ 106 h 106"/>
                  <a:gd name="T6" fmla="*/ 0 w 84"/>
                  <a:gd name="T7" fmla="*/ 106 h 106"/>
                  <a:gd name="T8" fmla="*/ 47 w 84"/>
                  <a:gd name="T9" fmla="*/ 0 h 10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4"/>
                  <a:gd name="T16" fmla="*/ 0 h 106"/>
                  <a:gd name="T17" fmla="*/ 84 w 84"/>
                  <a:gd name="T18" fmla="*/ 106 h 10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4" h="106">
                    <a:moveTo>
                      <a:pt x="47" y="0"/>
                    </a:moveTo>
                    <a:lnTo>
                      <a:pt x="84" y="106"/>
                    </a:lnTo>
                    <a:lnTo>
                      <a:pt x="47" y="106"/>
                    </a:lnTo>
                    <a:lnTo>
                      <a:pt x="0" y="106"/>
                    </a:lnTo>
                    <a:lnTo>
                      <a:pt x="47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41" name="Line 47">
                <a:extLst>
                  <a:ext uri="{FF2B5EF4-FFF2-40B4-BE49-F238E27FC236}">
                    <a16:creationId xmlns="" xmlns:a16="http://schemas.microsoft.com/office/drawing/2014/main" id="{B142D057-0821-4A1F-95AC-7EDE2BD7915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451" y="3433"/>
                <a:ext cx="1" cy="58"/>
              </a:xfrm>
              <a:prstGeom prst="line">
                <a:avLst/>
              </a:prstGeom>
              <a:noFill/>
              <a:ln w="14288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3520" name="Freeform 48">
              <a:extLst>
                <a:ext uri="{FF2B5EF4-FFF2-40B4-BE49-F238E27FC236}">
                  <a16:creationId xmlns="" xmlns:a16="http://schemas.microsoft.com/office/drawing/2014/main" id="{3D2BECCD-990B-4C29-BE71-1D3CF1FFA9F4}"/>
                </a:ext>
              </a:extLst>
            </p:cNvPr>
            <p:cNvSpPr>
              <a:spLocks/>
            </p:cNvSpPr>
            <p:nvPr/>
          </p:nvSpPr>
          <p:spPr bwMode="auto">
            <a:xfrm>
              <a:off x="3367" y="3424"/>
              <a:ext cx="159" cy="135"/>
            </a:xfrm>
            <a:custGeom>
              <a:avLst/>
              <a:gdLst>
                <a:gd name="T0" fmla="*/ 75 w 159"/>
                <a:gd name="T1" fmla="*/ 0 h 135"/>
                <a:gd name="T2" fmla="*/ 0 w 159"/>
                <a:gd name="T3" fmla="*/ 67 h 135"/>
                <a:gd name="T4" fmla="*/ 75 w 159"/>
                <a:gd name="T5" fmla="*/ 135 h 135"/>
                <a:gd name="T6" fmla="*/ 159 w 159"/>
                <a:gd name="T7" fmla="*/ 67 h 135"/>
                <a:gd name="T8" fmla="*/ 75 w 159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59"/>
                <a:gd name="T16" fmla="*/ 0 h 135"/>
                <a:gd name="T17" fmla="*/ 159 w 159"/>
                <a:gd name="T18" fmla="*/ 135 h 13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59" h="135">
                  <a:moveTo>
                    <a:pt x="75" y="0"/>
                  </a:moveTo>
                  <a:lnTo>
                    <a:pt x="0" y="67"/>
                  </a:lnTo>
                  <a:lnTo>
                    <a:pt x="75" y="135"/>
                  </a:lnTo>
                  <a:lnTo>
                    <a:pt x="159" y="67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rgbClr val="FF4000"/>
            </a:solidFill>
            <a:ln w="14288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63521" name="Group 49">
              <a:extLst>
                <a:ext uri="{FF2B5EF4-FFF2-40B4-BE49-F238E27FC236}">
                  <a16:creationId xmlns="" xmlns:a16="http://schemas.microsoft.com/office/drawing/2014/main" id="{05B1C651-DBCF-4E46-A9E8-B34555DFCCA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404" y="2912"/>
              <a:ext cx="84" cy="396"/>
              <a:chOff x="3404" y="2912"/>
              <a:chExt cx="84" cy="396"/>
            </a:xfrm>
          </p:grpSpPr>
          <p:sp>
            <p:nvSpPr>
              <p:cNvPr id="63538" name="Freeform 50">
                <a:extLst>
                  <a:ext uri="{FF2B5EF4-FFF2-40B4-BE49-F238E27FC236}">
                    <a16:creationId xmlns="" xmlns:a16="http://schemas.microsoft.com/office/drawing/2014/main" id="{1ED04D89-3E86-4129-8BD6-54BBB6C5219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404" y="2912"/>
                <a:ext cx="84" cy="116"/>
              </a:xfrm>
              <a:custGeom>
                <a:avLst/>
                <a:gdLst>
                  <a:gd name="T0" fmla="*/ 47 w 84"/>
                  <a:gd name="T1" fmla="*/ 0 h 116"/>
                  <a:gd name="T2" fmla="*/ 84 w 84"/>
                  <a:gd name="T3" fmla="*/ 116 h 116"/>
                  <a:gd name="T4" fmla="*/ 47 w 84"/>
                  <a:gd name="T5" fmla="*/ 116 h 116"/>
                  <a:gd name="T6" fmla="*/ 0 w 84"/>
                  <a:gd name="T7" fmla="*/ 116 h 116"/>
                  <a:gd name="T8" fmla="*/ 47 w 84"/>
                  <a:gd name="T9" fmla="*/ 0 h 11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4"/>
                  <a:gd name="T16" fmla="*/ 0 h 116"/>
                  <a:gd name="T17" fmla="*/ 84 w 84"/>
                  <a:gd name="T18" fmla="*/ 116 h 11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4" h="116">
                    <a:moveTo>
                      <a:pt x="47" y="0"/>
                    </a:moveTo>
                    <a:lnTo>
                      <a:pt x="84" y="116"/>
                    </a:lnTo>
                    <a:lnTo>
                      <a:pt x="47" y="116"/>
                    </a:lnTo>
                    <a:lnTo>
                      <a:pt x="0" y="116"/>
                    </a:lnTo>
                    <a:lnTo>
                      <a:pt x="47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9" name="Line 51">
                <a:extLst>
                  <a:ext uri="{FF2B5EF4-FFF2-40B4-BE49-F238E27FC236}">
                    <a16:creationId xmlns="" xmlns:a16="http://schemas.microsoft.com/office/drawing/2014/main" id="{1BD58082-3735-4617-8212-4D4AB0082E1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451" y="3028"/>
                <a:ext cx="1" cy="280"/>
              </a:xfrm>
              <a:prstGeom prst="line">
                <a:avLst/>
              </a:prstGeom>
              <a:noFill/>
              <a:ln w="14288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3522" name="Rectangle 52">
              <a:extLst>
                <a:ext uri="{FF2B5EF4-FFF2-40B4-BE49-F238E27FC236}">
                  <a16:creationId xmlns="" xmlns:a16="http://schemas.microsoft.com/office/drawing/2014/main" id="{6199366F-AACE-45EE-BF67-EF648C0848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1" y="3206"/>
              <a:ext cx="132" cy="136"/>
            </a:xfrm>
            <a:prstGeom prst="rect">
              <a:avLst/>
            </a:prstGeom>
            <a:solidFill>
              <a:srgbClr val="FFDF00"/>
            </a:solidFill>
            <a:ln w="14288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grpSp>
          <p:nvGrpSpPr>
            <p:cNvPr id="63523" name="Group 53">
              <a:extLst>
                <a:ext uri="{FF2B5EF4-FFF2-40B4-BE49-F238E27FC236}">
                  <a16:creationId xmlns="" xmlns:a16="http://schemas.microsoft.com/office/drawing/2014/main" id="{D41C7592-DA19-4C1F-AC18-4112A46ABCA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01" y="3327"/>
              <a:ext cx="74" cy="164"/>
              <a:chOff x="3601" y="3327"/>
              <a:chExt cx="74" cy="164"/>
            </a:xfrm>
          </p:grpSpPr>
          <p:sp>
            <p:nvSpPr>
              <p:cNvPr id="63536" name="Freeform 54">
                <a:extLst>
                  <a:ext uri="{FF2B5EF4-FFF2-40B4-BE49-F238E27FC236}">
                    <a16:creationId xmlns="" xmlns:a16="http://schemas.microsoft.com/office/drawing/2014/main" id="{73DD0169-BE27-4967-93BF-6944EF081F5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01" y="3327"/>
                <a:ext cx="74" cy="106"/>
              </a:xfrm>
              <a:custGeom>
                <a:avLst/>
                <a:gdLst>
                  <a:gd name="T0" fmla="*/ 37 w 74"/>
                  <a:gd name="T1" fmla="*/ 0 h 106"/>
                  <a:gd name="T2" fmla="*/ 74 w 74"/>
                  <a:gd name="T3" fmla="*/ 106 h 106"/>
                  <a:gd name="T4" fmla="*/ 37 w 74"/>
                  <a:gd name="T5" fmla="*/ 106 h 106"/>
                  <a:gd name="T6" fmla="*/ 0 w 74"/>
                  <a:gd name="T7" fmla="*/ 106 h 106"/>
                  <a:gd name="T8" fmla="*/ 37 w 74"/>
                  <a:gd name="T9" fmla="*/ 0 h 10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4"/>
                  <a:gd name="T16" fmla="*/ 0 h 106"/>
                  <a:gd name="T17" fmla="*/ 74 w 74"/>
                  <a:gd name="T18" fmla="*/ 106 h 10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4" h="106">
                    <a:moveTo>
                      <a:pt x="37" y="0"/>
                    </a:moveTo>
                    <a:lnTo>
                      <a:pt x="74" y="106"/>
                    </a:lnTo>
                    <a:lnTo>
                      <a:pt x="37" y="106"/>
                    </a:lnTo>
                    <a:lnTo>
                      <a:pt x="0" y="106"/>
                    </a:lnTo>
                    <a:lnTo>
                      <a:pt x="37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7" name="Line 55">
                <a:extLst>
                  <a:ext uri="{FF2B5EF4-FFF2-40B4-BE49-F238E27FC236}">
                    <a16:creationId xmlns="" xmlns:a16="http://schemas.microsoft.com/office/drawing/2014/main" id="{835F8BB2-A789-419F-AC51-8244F7FD876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638" y="3433"/>
                <a:ext cx="1" cy="58"/>
              </a:xfrm>
              <a:prstGeom prst="line">
                <a:avLst/>
              </a:prstGeom>
              <a:noFill/>
              <a:ln w="14288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3524" name="Freeform 56">
              <a:extLst>
                <a:ext uri="{FF2B5EF4-FFF2-40B4-BE49-F238E27FC236}">
                  <a16:creationId xmlns="" xmlns:a16="http://schemas.microsoft.com/office/drawing/2014/main" id="{021277FE-6DE5-4ADD-9440-D50E2C1E6E44}"/>
                </a:ext>
              </a:extLst>
            </p:cNvPr>
            <p:cNvSpPr>
              <a:spLocks/>
            </p:cNvSpPr>
            <p:nvPr/>
          </p:nvSpPr>
          <p:spPr bwMode="auto">
            <a:xfrm>
              <a:off x="3582" y="3424"/>
              <a:ext cx="149" cy="135"/>
            </a:xfrm>
            <a:custGeom>
              <a:avLst/>
              <a:gdLst>
                <a:gd name="T0" fmla="*/ 0 w 149"/>
                <a:gd name="T1" fmla="*/ 135 h 135"/>
                <a:gd name="T2" fmla="*/ 0 w 149"/>
                <a:gd name="T3" fmla="*/ 9 h 135"/>
                <a:gd name="T4" fmla="*/ 103 w 149"/>
                <a:gd name="T5" fmla="*/ 9 h 135"/>
                <a:gd name="T6" fmla="*/ 103 w 149"/>
                <a:gd name="T7" fmla="*/ 0 h 135"/>
                <a:gd name="T8" fmla="*/ 121 w 149"/>
                <a:gd name="T9" fmla="*/ 9 h 135"/>
                <a:gd name="T10" fmla="*/ 140 w 149"/>
                <a:gd name="T11" fmla="*/ 29 h 135"/>
                <a:gd name="T12" fmla="*/ 149 w 149"/>
                <a:gd name="T13" fmla="*/ 77 h 135"/>
                <a:gd name="T14" fmla="*/ 140 w 149"/>
                <a:gd name="T15" fmla="*/ 106 h 135"/>
                <a:gd name="T16" fmla="*/ 121 w 149"/>
                <a:gd name="T17" fmla="*/ 125 h 135"/>
                <a:gd name="T18" fmla="*/ 103 w 149"/>
                <a:gd name="T19" fmla="*/ 135 h 135"/>
                <a:gd name="T20" fmla="*/ 0 w 149"/>
                <a:gd name="T21" fmla="*/ 135 h 135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49"/>
                <a:gd name="T34" fmla="*/ 0 h 135"/>
                <a:gd name="T35" fmla="*/ 149 w 149"/>
                <a:gd name="T36" fmla="*/ 135 h 135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49" h="135">
                  <a:moveTo>
                    <a:pt x="0" y="135"/>
                  </a:moveTo>
                  <a:lnTo>
                    <a:pt x="0" y="9"/>
                  </a:lnTo>
                  <a:lnTo>
                    <a:pt x="103" y="9"/>
                  </a:lnTo>
                  <a:lnTo>
                    <a:pt x="103" y="0"/>
                  </a:lnTo>
                  <a:lnTo>
                    <a:pt x="121" y="9"/>
                  </a:lnTo>
                  <a:lnTo>
                    <a:pt x="140" y="29"/>
                  </a:lnTo>
                  <a:lnTo>
                    <a:pt x="149" y="77"/>
                  </a:lnTo>
                  <a:lnTo>
                    <a:pt x="140" y="106"/>
                  </a:lnTo>
                  <a:lnTo>
                    <a:pt x="121" y="125"/>
                  </a:lnTo>
                  <a:lnTo>
                    <a:pt x="103" y="135"/>
                  </a:lnTo>
                  <a:lnTo>
                    <a:pt x="0" y="135"/>
                  </a:lnTo>
                  <a:close/>
                </a:path>
              </a:pathLst>
            </a:custGeom>
            <a:solidFill>
              <a:srgbClr val="FF99C4"/>
            </a:solidFill>
            <a:ln w="14288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63525" name="Group 57">
              <a:extLst>
                <a:ext uri="{FF2B5EF4-FFF2-40B4-BE49-F238E27FC236}">
                  <a16:creationId xmlns="" xmlns:a16="http://schemas.microsoft.com/office/drawing/2014/main" id="{0336F776-72CE-4454-AC8D-E337BF4D4C5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601" y="2912"/>
              <a:ext cx="74" cy="396"/>
              <a:chOff x="3601" y="2912"/>
              <a:chExt cx="74" cy="396"/>
            </a:xfrm>
          </p:grpSpPr>
          <p:sp>
            <p:nvSpPr>
              <p:cNvPr id="63534" name="Freeform 58">
                <a:extLst>
                  <a:ext uri="{FF2B5EF4-FFF2-40B4-BE49-F238E27FC236}">
                    <a16:creationId xmlns="" xmlns:a16="http://schemas.microsoft.com/office/drawing/2014/main" id="{AB705AEC-5C08-461E-BC6F-406DC650679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601" y="2912"/>
                <a:ext cx="74" cy="116"/>
              </a:xfrm>
              <a:custGeom>
                <a:avLst/>
                <a:gdLst>
                  <a:gd name="T0" fmla="*/ 37 w 74"/>
                  <a:gd name="T1" fmla="*/ 0 h 116"/>
                  <a:gd name="T2" fmla="*/ 74 w 74"/>
                  <a:gd name="T3" fmla="*/ 116 h 116"/>
                  <a:gd name="T4" fmla="*/ 37 w 74"/>
                  <a:gd name="T5" fmla="*/ 116 h 116"/>
                  <a:gd name="T6" fmla="*/ 0 w 74"/>
                  <a:gd name="T7" fmla="*/ 116 h 116"/>
                  <a:gd name="T8" fmla="*/ 37 w 74"/>
                  <a:gd name="T9" fmla="*/ 0 h 11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4"/>
                  <a:gd name="T16" fmla="*/ 0 h 116"/>
                  <a:gd name="T17" fmla="*/ 74 w 74"/>
                  <a:gd name="T18" fmla="*/ 116 h 11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4" h="116">
                    <a:moveTo>
                      <a:pt x="37" y="0"/>
                    </a:moveTo>
                    <a:lnTo>
                      <a:pt x="74" y="116"/>
                    </a:lnTo>
                    <a:lnTo>
                      <a:pt x="37" y="116"/>
                    </a:lnTo>
                    <a:lnTo>
                      <a:pt x="0" y="116"/>
                    </a:lnTo>
                    <a:lnTo>
                      <a:pt x="37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5" name="Line 59">
                <a:extLst>
                  <a:ext uri="{FF2B5EF4-FFF2-40B4-BE49-F238E27FC236}">
                    <a16:creationId xmlns="" xmlns:a16="http://schemas.microsoft.com/office/drawing/2014/main" id="{D6F53598-2F04-4D39-89AF-294C9B0997F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638" y="3028"/>
                <a:ext cx="1" cy="280"/>
              </a:xfrm>
              <a:prstGeom prst="line">
                <a:avLst/>
              </a:prstGeom>
              <a:noFill/>
              <a:ln w="14288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3526" name="Oval 60">
              <a:extLst>
                <a:ext uri="{FF2B5EF4-FFF2-40B4-BE49-F238E27FC236}">
                  <a16:creationId xmlns="" xmlns:a16="http://schemas.microsoft.com/office/drawing/2014/main" id="{7DBF46FE-0D82-4A67-9920-4CAF8529D7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6" y="3206"/>
              <a:ext cx="132" cy="136"/>
            </a:xfrm>
            <a:prstGeom prst="ellipse">
              <a:avLst/>
            </a:prstGeom>
            <a:solidFill>
              <a:srgbClr val="4CBCFF"/>
            </a:solidFill>
            <a:ln w="14288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63527" name="Line 61">
              <a:extLst>
                <a:ext uri="{FF2B5EF4-FFF2-40B4-BE49-F238E27FC236}">
                  <a16:creationId xmlns="" xmlns:a16="http://schemas.microsoft.com/office/drawing/2014/main" id="{D01E147F-6E36-4369-8FAF-856D9AA66EC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72" y="3713"/>
              <a:ext cx="579" cy="1"/>
            </a:xfrm>
            <a:prstGeom prst="line">
              <a:avLst/>
            </a:prstGeom>
            <a:noFill/>
            <a:ln w="14288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528" name="Freeform 62">
              <a:extLst>
                <a:ext uri="{FF2B5EF4-FFF2-40B4-BE49-F238E27FC236}">
                  <a16:creationId xmlns="" xmlns:a16="http://schemas.microsoft.com/office/drawing/2014/main" id="{D30ED263-EB8A-498D-840E-4602D0E4E6DE}"/>
                </a:ext>
              </a:extLst>
            </p:cNvPr>
            <p:cNvSpPr>
              <a:spLocks/>
            </p:cNvSpPr>
            <p:nvPr/>
          </p:nvSpPr>
          <p:spPr bwMode="auto">
            <a:xfrm>
              <a:off x="2769" y="3646"/>
              <a:ext cx="159" cy="135"/>
            </a:xfrm>
            <a:custGeom>
              <a:avLst/>
              <a:gdLst>
                <a:gd name="T0" fmla="*/ 84 w 159"/>
                <a:gd name="T1" fmla="*/ 0 h 135"/>
                <a:gd name="T2" fmla="*/ 0 w 159"/>
                <a:gd name="T3" fmla="*/ 67 h 135"/>
                <a:gd name="T4" fmla="*/ 84 w 159"/>
                <a:gd name="T5" fmla="*/ 135 h 135"/>
                <a:gd name="T6" fmla="*/ 159 w 159"/>
                <a:gd name="T7" fmla="*/ 67 h 135"/>
                <a:gd name="T8" fmla="*/ 84 w 159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59"/>
                <a:gd name="T16" fmla="*/ 0 h 135"/>
                <a:gd name="T17" fmla="*/ 159 w 159"/>
                <a:gd name="T18" fmla="*/ 135 h 13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59" h="135">
                  <a:moveTo>
                    <a:pt x="84" y="0"/>
                  </a:moveTo>
                  <a:lnTo>
                    <a:pt x="0" y="67"/>
                  </a:lnTo>
                  <a:lnTo>
                    <a:pt x="84" y="135"/>
                  </a:lnTo>
                  <a:lnTo>
                    <a:pt x="159" y="67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FF4000"/>
            </a:solidFill>
            <a:ln w="14288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529" name="Rectangle 63">
              <a:extLst>
                <a:ext uri="{FF2B5EF4-FFF2-40B4-BE49-F238E27FC236}">
                  <a16:creationId xmlns="" xmlns:a16="http://schemas.microsoft.com/office/drawing/2014/main" id="{B656293A-B6C5-4209-A528-64109E5C91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97" y="3659"/>
              <a:ext cx="132" cy="137"/>
            </a:xfrm>
            <a:prstGeom prst="rect">
              <a:avLst/>
            </a:prstGeom>
            <a:solidFill>
              <a:srgbClr val="FFDF00"/>
            </a:solidFill>
            <a:ln w="14288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63530" name="Oval 64">
              <a:extLst>
                <a:ext uri="{FF2B5EF4-FFF2-40B4-BE49-F238E27FC236}">
                  <a16:creationId xmlns="" xmlns:a16="http://schemas.microsoft.com/office/drawing/2014/main" id="{0E417E09-9CF5-4FA2-AC2F-BE5773BA6B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75" y="3659"/>
              <a:ext cx="132" cy="137"/>
            </a:xfrm>
            <a:prstGeom prst="ellipse">
              <a:avLst/>
            </a:prstGeom>
            <a:solidFill>
              <a:srgbClr val="4CBCFF"/>
            </a:solidFill>
            <a:ln w="14288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grpSp>
          <p:nvGrpSpPr>
            <p:cNvPr id="63531" name="Group 65">
              <a:extLst>
                <a:ext uri="{FF2B5EF4-FFF2-40B4-BE49-F238E27FC236}">
                  <a16:creationId xmlns="" xmlns:a16="http://schemas.microsoft.com/office/drawing/2014/main" id="{25B815BE-ACB5-40B6-A6A2-6057FCCBEC3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404" y="3559"/>
              <a:ext cx="84" cy="154"/>
              <a:chOff x="3404" y="3559"/>
              <a:chExt cx="84" cy="154"/>
            </a:xfrm>
          </p:grpSpPr>
          <p:sp>
            <p:nvSpPr>
              <p:cNvPr id="63532" name="Freeform 66">
                <a:extLst>
                  <a:ext uri="{FF2B5EF4-FFF2-40B4-BE49-F238E27FC236}">
                    <a16:creationId xmlns="" xmlns:a16="http://schemas.microsoft.com/office/drawing/2014/main" id="{3B88BEC6-9DCD-4157-B68C-841585E5903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404" y="3559"/>
                <a:ext cx="84" cy="115"/>
              </a:xfrm>
              <a:custGeom>
                <a:avLst/>
                <a:gdLst>
                  <a:gd name="T0" fmla="*/ 47 w 84"/>
                  <a:gd name="T1" fmla="*/ 0 h 115"/>
                  <a:gd name="T2" fmla="*/ 84 w 84"/>
                  <a:gd name="T3" fmla="*/ 115 h 115"/>
                  <a:gd name="T4" fmla="*/ 47 w 84"/>
                  <a:gd name="T5" fmla="*/ 115 h 115"/>
                  <a:gd name="T6" fmla="*/ 0 w 84"/>
                  <a:gd name="T7" fmla="*/ 115 h 115"/>
                  <a:gd name="T8" fmla="*/ 47 w 84"/>
                  <a:gd name="T9" fmla="*/ 0 h 11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4"/>
                  <a:gd name="T16" fmla="*/ 0 h 115"/>
                  <a:gd name="T17" fmla="*/ 84 w 84"/>
                  <a:gd name="T18" fmla="*/ 115 h 11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4" h="115">
                    <a:moveTo>
                      <a:pt x="47" y="0"/>
                    </a:moveTo>
                    <a:lnTo>
                      <a:pt x="84" y="115"/>
                    </a:lnTo>
                    <a:lnTo>
                      <a:pt x="47" y="115"/>
                    </a:lnTo>
                    <a:lnTo>
                      <a:pt x="0" y="115"/>
                    </a:lnTo>
                    <a:lnTo>
                      <a:pt x="47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533" name="Line 67">
                <a:extLst>
                  <a:ext uri="{FF2B5EF4-FFF2-40B4-BE49-F238E27FC236}">
                    <a16:creationId xmlns="" xmlns:a16="http://schemas.microsoft.com/office/drawing/2014/main" id="{861C5705-6241-47A1-BAF0-C5518682C71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3451" y="3674"/>
                <a:ext cx="1" cy="39"/>
              </a:xfrm>
              <a:prstGeom prst="line">
                <a:avLst/>
              </a:prstGeom>
              <a:noFill/>
              <a:ln w="14288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ransition xmlns:p14="http://schemas.microsoft.com/office/powerpoint/2010/main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1026">
            <a:extLst>
              <a:ext uri="{FF2B5EF4-FFF2-40B4-BE49-F238E27FC236}">
                <a16:creationId xmlns="" xmlns:a16="http://schemas.microsoft.com/office/drawing/2014/main" id="{7392CC4F-B5B4-49C5-A780-8703E8B0BE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3000" y="6172200"/>
            <a:ext cx="1676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64515" name="Rectangle 1027">
            <a:extLst>
              <a:ext uri="{FF2B5EF4-FFF2-40B4-BE49-F238E27FC236}">
                <a16:creationId xmlns="" xmlns:a16="http://schemas.microsoft.com/office/drawing/2014/main" id="{3B91EB76-EE99-45A4-A9DF-F2D88A544C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6600" y="6172200"/>
            <a:ext cx="2590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64516" name="Rectangle 1028">
            <a:extLst>
              <a:ext uri="{FF2B5EF4-FFF2-40B4-BE49-F238E27FC236}">
                <a16:creationId xmlns="" xmlns:a16="http://schemas.microsoft.com/office/drawing/2014/main" id="{6585241F-D389-463A-B7EE-6F3435511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7772400" cy="1143000"/>
          </a:xfrm>
          <a:noFill/>
        </p:spPr>
        <p:txBody>
          <a:bodyPr lIns="92075" tIns="46038" rIns="92075" bIns="46038" anchor="b"/>
          <a:lstStyle/>
          <a:p>
            <a:pPr eaLnBrk="1" hangingPunct="1"/>
            <a:r>
              <a:rPr lang="en-US" altLang="en-US"/>
              <a:t>Uses for Process Map</a:t>
            </a:r>
          </a:p>
        </p:txBody>
      </p:sp>
      <p:sp>
        <p:nvSpPr>
          <p:cNvPr id="64517" name="Rectangle 1029">
            <a:extLst>
              <a:ext uri="{FF2B5EF4-FFF2-40B4-BE49-F238E27FC236}">
                <a16:creationId xmlns="" xmlns:a16="http://schemas.microsoft.com/office/drawing/2014/main" id="{91A11BC9-B8B3-424C-88C4-C177DA52F9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76400"/>
            <a:ext cx="8115300" cy="4114800"/>
          </a:xfrm>
        </p:spPr>
        <p:txBody>
          <a:bodyPr lIns="92075" tIns="46038" rIns="92075" bIns="46038"/>
          <a:lstStyle/>
          <a:p>
            <a:pPr eaLnBrk="1" hangingPunct="1">
              <a:buClr>
                <a:schemeClr val="tx1"/>
              </a:buClr>
              <a:buSzPct val="50000"/>
              <a:buFont typeface="Monotype Sorts" pitchFamily="2" charset="2"/>
              <a:buChar char="l"/>
            </a:pPr>
            <a:r>
              <a:rPr lang="en-US" altLang="en-US"/>
              <a:t>Inputs to Cause and Effects Matrix</a:t>
            </a:r>
          </a:p>
          <a:p>
            <a:pPr eaLnBrk="1" hangingPunct="1">
              <a:buClr>
                <a:schemeClr val="tx1"/>
              </a:buClr>
              <a:buSzPct val="50000"/>
              <a:buFont typeface="Monotype Sorts" pitchFamily="2" charset="2"/>
              <a:buChar char="l"/>
            </a:pPr>
            <a:r>
              <a:rPr lang="en-US" altLang="en-US"/>
              <a:t>Inputs to Failure Modes and Effects Analysis (FMEA)</a:t>
            </a:r>
            <a:endParaRPr lang="en-US" altLang="en-US" sz="1800"/>
          </a:p>
          <a:p>
            <a:pPr eaLnBrk="1" hangingPunct="1">
              <a:buClr>
                <a:schemeClr val="tx1"/>
              </a:buClr>
              <a:buSzPct val="50000"/>
              <a:buFont typeface="Monotype Sorts" pitchFamily="2" charset="2"/>
              <a:buChar char="l"/>
            </a:pPr>
            <a:r>
              <a:rPr lang="en-US" altLang="en-US"/>
              <a:t>Clarifies understanding of ALL the steps in a process</a:t>
            </a:r>
          </a:p>
          <a:p>
            <a:pPr eaLnBrk="1" hangingPunct="1">
              <a:buClr>
                <a:schemeClr val="tx1"/>
              </a:buClr>
              <a:buSzPct val="50000"/>
              <a:buFont typeface="Monotype Sorts" pitchFamily="2" charset="2"/>
              <a:buChar char="l"/>
            </a:pPr>
            <a:r>
              <a:rPr lang="en-US" altLang="en-US"/>
              <a:t>Prioritize what to work on</a:t>
            </a:r>
          </a:p>
          <a:p>
            <a:pPr eaLnBrk="1" hangingPunct="1">
              <a:buClr>
                <a:schemeClr val="tx1"/>
              </a:buClr>
              <a:buSzPct val="50000"/>
              <a:buFont typeface="Monotype Sorts" pitchFamily="2" charset="2"/>
              <a:buChar char="l"/>
            </a:pPr>
            <a:r>
              <a:rPr lang="en-US" altLang="en-US"/>
              <a:t>Used as an aid for standard procedures</a:t>
            </a:r>
          </a:p>
        </p:txBody>
      </p:sp>
    </p:spTree>
  </p:cSld>
  <p:clrMapOvr>
    <a:masterClrMapping/>
  </p:clrMapOvr>
  <p:transition xmlns:p14="http://schemas.microsoft.com/office/powerpoint/2010/main" spd="slow">
    <p:cut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1026">
            <a:extLst>
              <a:ext uri="{FF2B5EF4-FFF2-40B4-BE49-F238E27FC236}">
                <a16:creationId xmlns="" xmlns:a16="http://schemas.microsoft.com/office/drawing/2014/main" id="{6FD13F90-247E-4CE8-8AA4-770AA27FE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8763" y="-100013"/>
            <a:ext cx="6756400" cy="1143001"/>
          </a:xfrm>
        </p:spPr>
        <p:txBody>
          <a:bodyPr/>
          <a:lstStyle/>
          <a:p>
            <a:pPr algn="l" eaLnBrk="1" hangingPunct="1"/>
            <a:r>
              <a:rPr lang="en-GB" altLang="en-US" sz="2800"/>
              <a:t>Explore and Expose the Opportunities</a:t>
            </a:r>
          </a:p>
        </p:txBody>
      </p:sp>
      <p:sp>
        <p:nvSpPr>
          <p:cNvPr id="66563" name="Rectangle 1028">
            <a:extLst>
              <a:ext uri="{FF2B5EF4-FFF2-40B4-BE49-F238E27FC236}">
                <a16:creationId xmlns="" xmlns:a16="http://schemas.microsoft.com/office/drawing/2014/main" id="{22B681C3-C63F-425D-B262-46FEA6F36E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4188" y="877888"/>
            <a:ext cx="8089900" cy="4622800"/>
          </a:xfrm>
          <a:prstGeom prst="rect">
            <a:avLst/>
          </a:prstGeom>
          <a:solidFill>
            <a:schemeClr val="bg1"/>
          </a:solidFill>
          <a:ln w="285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66564" name="Rectangle 1029">
            <a:extLst>
              <a:ext uri="{FF2B5EF4-FFF2-40B4-BE49-F238E27FC236}">
                <a16:creationId xmlns="" xmlns:a16="http://schemas.microsoft.com/office/drawing/2014/main" id="{75718B22-6F48-4E43-9ABA-44A4D53764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5488" y="2487613"/>
            <a:ext cx="5087937" cy="2736850"/>
          </a:xfrm>
          <a:prstGeom prst="rect">
            <a:avLst/>
          </a:prstGeom>
          <a:solidFill>
            <a:srgbClr val="FFFFFF"/>
          </a:solidFill>
          <a:ln w="28575">
            <a:solidFill>
              <a:srgbClr val="CC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66565" name="Rectangle 1030">
            <a:extLst>
              <a:ext uri="{FF2B5EF4-FFF2-40B4-BE49-F238E27FC236}">
                <a16:creationId xmlns="" xmlns:a16="http://schemas.microsoft.com/office/drawing/2014/main" id="{F9A4D9EC-8EB6-49B0-B93A-AF7B23A88F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03900" y="2473325"/>
            <a:ext cx="2484438" cy="2735263"/>
          </a:xfrm>
          <a:prstGeom prst="rect">
            <a:avLst/>
          </a:prstGeom>
          <a:solidFill>
            <a:srgbClr val="FFFFFF"/>
          </a:solidFill>
          <a:ln w="28575">
            <a:solidFill>
              <a:srgbClr val="CC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66566" name="Rectangle 1031">
            <a:extLst>
              <a:ext uri="{FF2B5EF4-FFF2-40B4-BE49-F238E27FC236}">
                <a16:creationId xmlns="" xmlns:a16="http://schemas.microsoft.com/office/drawing/2014/main" id="{488AA080-389A-4F8A-948F-CE6C637BD2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1375" y="1223963"/>
            <a:ext cx="7316788" cy="411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 defTabSz="874713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874713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874713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874713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874713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87471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87471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87471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87471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700" i="1">
                <a:solidFill>
                  <a:srgbClr val="000000"/>
                </a:solidFill>
                <a:latin typeface="Comic Sans MS" panose="030F0702030302020204" pitchFamily="66" charset="0"/>
                <a:ea typeface="MS PGothic" panose="020B0600070205080204" pitchFamily="34" charset="-128"/>
                <a:cs typeface="Times New Roman" panose="02020603050405020304" pitchFamily="18" charset="0"/>
              </a:rPr>
              <a:t>Any process has at least 3 versions</a:t>
            </a:r>
            <a:endParaRPr lang="en-GB" altLang="en-US" sz="2700">
              <a:latin typeface="Comic Sans MS" panose="030F0702030302020204" pitchFamily="66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grpSp>
        <p:nvGrpSpPr>
          <p:cNvPr id="2" name="Group 1032">
            <a:extLst>
              <a:ext uri="{FF2B5EF4-FFF2-40B4-BE49-F238E27FC236}">
                <a16:creationId xmlns="" xmlns:a16="http://schemas.microsoft.com/office/drawing/2014/main" id="{008B9566-D680-4022-8FFF-F31F659E80E8}"/>
              </a:ext>
            </a:extLst>
          </p:cNvPr>
          <p:cNvGrpSpPr>
            <a:grpSpLocks/>
          </p:cNvGrpSpPr>
          <p:nvPr/>
        </p:nvGrpSpPr>
        <p:grpSpPr bwMode="auto">
          <a:xfrm>
            <a:off x="763588" y="2971800"/>
            <a:ext cx="2316162" cy="1414463"/>
            <a:chOff x="481" y="1872"/>
            <a:chExt cx="1459" cy="891"/>
          </a:xfrm>
        </p:grpSpPr>
        <p:sp>
          <p:nvSpPr>
            <p:cNvPr id="66649" name="Rectangle 1033">
              <a:extLst>
                <a:ext uri="{FF2B5EF4-FFF2-40B4-BE49-F238E27FC236}">
                  <a16:creationId xmlns="" xmlns:a16="http://schemas.microsoft.com/office/drawing/2014/main" id="{3CFD734D-F233-4E7D-982F-C7B50CD876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0" y="1872"/>
              <a:ext cx="1410" cy="1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74713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b="1">
                  <a:solidFill>
                    <a:srgbClr val="000000"/>
                  </a:solidFill>
                  <a:latin typeface="Comic Sans MS" panose="030F0702030302020204" pitchFamily="66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What You </a:t>
              </a:r>
              <a:r>
                <a:rPr lang="en-GB" altLang="en-US" sz="1600" b="1">
                  <a:solidFill>
                    <a:schemeClr val="tx2"/>
                  </a:solidFill>
                  <a:latin typeface="Comic Sans MS" panose="030F0702030302020204" pitchFamily="66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THINK</a:t>
              </a:r>
              <a:r>
                <a:rPr lang="en-GB" altLang="en-US" sz="1600" b="1">
                  <a:solidFill>
                    <a:srgbClr val="000000"/>
                  </a:solidFill>
                  <a:latin typeface="Comic Sans MS" panose="030F0702030302020204" pitchFamily="66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 it is</a:t>
              </a:r>
              <a:endParaRPr lang="en-GB" altLang="en-US" sz="1600" b="1">
                <a:latin typeface="Comic Sans MS" panose="030F0702030302020204" pitchFamily="66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grpSp>
          <p:nvGrpSpPr>
            <p:cNvPr id="66650" name="Group 1034">
              <a:extLst>
                <a:ext uri="{FF2B5EF4-FFF2-40B4-BE49-F238E27FC236}">
                  <a16:creationId xmlns="" xmlns:a16="http://schemas.microsoft.com/office/drawing/2014/main" id="{25E099C1-D945-49ED-967D-8DD32B97155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1" y="2428"/>
              <a:ext cx="1437" cy="335"/>
              <a:chOff x="518" y="2787"/>
              <a:chExt cx="1635" cy="372"/>
            </a:xfrm>
          </p:grpSpPr>
          <p:grpSp>
            <p:nvGrpSpPr>
              <p:cNvPr id="66651" name="Group 1035">
                <a:extLst>
                  <a:ext uri="{FF2B5EF4-FFF2-40B4-BE49-F238E27FC236}">
                    <a16:creationId xmlns="" xmlns:a16="http://schemas.microsoft.com/office/drawing/2014/main" id="{C6EF81AE-B832-4001-8AC5-F824209D6AA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621" y="2806"/>
                <a:ext cx="1532" cy="87"/>
                <a:chOff x="621" y="2806"/>
                <a:chExt cx="1532" cy="87"/>
              </a:xfrm>
            </p:grpSpPr>
            <p:sp>
              <p:nvSpPr>
                <p:cNvPr id="66671" name="Freeform 1036">
                  <a:extLst>
                    <a:ext uri="{FF2B5EF4-FFF2-40B4-BE49-F238E27FC236}">
                      <a16:creationId xmlns="" xmlns:a16="http://schemas.microsoft.com/office/drawing/2014/main" id="{1C901DD1-1C6F-42A8-9676-8F39B66EB014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050" y="2806"/>
                  <a:ext cx="103" cy="87"/>
                </a:xfrm>
                <a:custGeom>
                  <a:avLst/>
                  <a:gdLst>
                    <a:gd name="T0" fmla="*/ 103 w 103"/>
                    <a:gd name="T1" fmla="*/ 48 h 87"/>
                    <a:gd name="T2" fmla="*/ 0 w 103"/>
                    <a:gd name="T3" fmla="*/ 87 h 87"/>
                    <a:gd name="T4" fmla="*/ 0 w 103"/>
                    <a:gd name="T5" fmla="*/ 48 h 87"/>
                    <a:gd name="T6" fmla="*/ 0 w 103"/>
                    <a:gd name="T7" fmla="*/ 0 h 87"/>
                    <a:gd name="T8" fmla="*/ 103 w 103"/>
                    <a:gd name="T9" fmla="*/ 48 h 8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03"/>
                    <a:gd name="T16" fmla="*/ 0 h 87"/>
                    <a:gd name="T17" fmla="*/ 103 w 103"/>
                    <a:gd name="T18" fmla="*/ 87 h 87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03" h="87">
                      <a:moveTo>
                        <a:pt x="103" y="48"/>
                      </a:moveTo>
                      <a:lnTo>
                        <a:pt x="0" y="87"/>
                      </a:lnTo>
                      <a:lnTo>
                        <a:pt x="0" y="48"/>
                      </a:lnTo>
                      <a:lnTo>
                        <a:pt x="0" y="0"/>
                      </a:lnTo>
                      <a:lnTo>
                        <a:pt x="103" y="4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672" name="Line 1037">
                  <a:extLst>
                    <a:ext uri="{FF2B5EF4-FFF2-40B4-BE49-F238E27FC236}">
                      <a16:creationId xmlns="" xmlns:a16="http://schemas.microsoft.com/office/drawing/2014/main" id="{0CCBB77D-CD41-49B9-AE54-296256F43FE1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621" y="2854"/>
                  <a:ext cx="1429" cy="1"/>
                </a:xfrm>
                <a:prstGeom prst="line">
                  <a:avLst/>
                </a:prstGeom>
                <a:noFill/>
                <a:ln w="14288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6652" name="Oval 1038">
                <a:extLst>
                  <a:ext uri="{FF2B5EF4-FFF2-40B4-BE49-F238E27FC236}">
                    <a16:creationId xmlns="" xmlns:a16="http://schemas.microsoft.com/office/drawing/2014/main" id="{4F653B19-E58F-42C5-A41F-9C6496E19C9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0" y="2791"/>
                <a:ext cx="132" cy="136"/>
              </a:xfrm>
              <a:prstGeom prst="ellipse">
                <a:avLst/>
              </a:prstGeom>
              <a:solidFill>
                <a:srgbClr val="4CBCFF"/>
              </a:solidFill>
              <a:ln w="14288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sp>
            <p:nvSpPr>
              <p:cNvPr id="66653" name="Freeform 1039">
                <a:extLst>
                  <a:ext uri="{FF2B5EF4-FFF2-40B4-BE49-F238E27FC236}">
                    <a16:creationId xmlns="" xmlns:a16="http://schemas.microsoft.com/office/drawing/2014/main" id="{8B83CE81-3DAA-4BEE-AB03-FB44F7D0D81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33" y="2787"/>
                <a:ext cx="149" cy="125"/>
              </a:xfrm>
              <a:custGeom>
                <a:avLst/>
                <a:gdLst>
                  <a:gd name="T0" fmla="*/ 0 w 149"/>
                  <a:gd name="T1" fmla="*/ 125 h 125"/>
                  <a:gd name="T2" fmla="*/ 0 w 149"/>
                  <a:gd name="T3" fmla="*/ 0 h 125"/>
                  <a:gd name="T4" fmla="*/ 112 w 149"/>
                  <a:gd name="T5" fmla="*/ 0 h 125"/>
                  <a:gd name="T6" fmla="*/ 130 w 149"/>
                  <a:gd name="T7" fmla="*/ 0 h 125"/>
                  <a:gd name="T8" fmla="*/ 140 w 149"/>
                  <a:gd name="T9" fmla="*/ 19 h 125"/>
                  <a:gd name="T10" fmla="*/ 149 w 149"/>
                  <a:gd name="T11" fmla="*/ 67 h 125"/>
                  <a:gd name="T12" fmla="*/ 140 w 149"/>
                  <a:gd name="T13" fmla="*/ 96 h 125"/>
                  <a:gd name="T14" fmla="*/ 130 w 149"/>
                  <a:gd name="T15" fmla="*/ 115 h 125"/>
                  <a:gd name="T16" fmla="*/ 112 w 149"/>
                  <a:gd name="T17" fmla="*/ 125 h 125"/>
                  <a:gd name="T18" fmla="*/ 0 w 149"/>
                  <a:gd name="T19" fmla="*/ 125 h 125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149"/>
                  <a:gd name="T31" fmla="*/ 0 h 125"/>
                  <a:gd name="T32" fmla="*/ 149 w 149"/>
                  <a:gd name="T33" fmla="*/ 125 h 125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149" h="125">
                    <a:moveTo>
                      <a:pt x="0" y="125"/>
                    </a:moveTo>
                    <a:lnTo>
                      <a:pt x="0" y="0"/>
                    </a:lnTo>
                    <a:lnTo>
                      <a:pt x="112" y="0"/>
                    </a:lnTo>
                    <a:lnTo>
                      <a:pt x="130" y="0"/>
                    </a:lnTo>
                    <a:lnTo>
                      <a:pt x="140" y="19"/>
                    </a:lnTo>
                    <a:lnTo>
                      <a:pt x="149" y="67"/>
                    </a:lnTo>
                    <a:lnTo>
                      <a:pt x="140" y="96"/>
                    </a:lnTo>
                    <a:lnTo>
                      <a:pt x="130" y="115"/>
                    </a:lnTo>
                    <a:lnTo>
                      <a:pt x="112" y="125"/>
                    </a:ln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FF99C4"/>
              </a:solidFill>
              <a:ln w="142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54" name="Rectangle 1040">
                <a:extLst>
                  <a:ext uri="{FF2B5EF4-FFF2-40B4-BE49-F238E27FC236}">
                    <a16:creationId xmlns="" xmlns:a16="http://schemas.microsoft.com/office/drawing/2014/main" id="{73D51723-A8C0-4111-A577-E37F9074748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1" y="2791"/>
                <a:ext cx="132" cy="136"/>
              </a:xfrm>
              <a:prstGeom prst="rect">
                <a:avLst/>
              </a:prstGeom>
              <a:solidFill>
                <a:srgbClr val="FFDF00"/>
              </a:solidFill>
              <a:ln w="14288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grpSp>
            <p:nvGrpSpPr>
              <p:cNvPr id="66655" name="Group 1041">
                <a:extLst>
                  <a:ext uri="{FF2B5EF4-FFF2-40B4-BE49-F238E27FC236}">
                    <a16:creationId xmlns="" xmlns:a16="http://schemas.microsoft.com/office/drawing/2014/main" id="{252FD6BB-7132-41B2-B642-1D30B1037DA3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181" y="2864"/>
                <a:ext cx="75" cy="174"/>
                <a:chOff x="1181" y="2864"/>
                <a:chExt cx="75" cy="174"/>
              </a:xfrm>
            </p:grpSpPr>
            <p:sp>
              <p:nvSpPr>
                <p:cNvPr id="66669" name="Freeform 1042">
                  <a:extLst>
                    <a:ext uri="{FF2B5EF4-FFF2-40B4-BE49-F238E27FC236}">
                      <a16:creationId xmlns="" xmlns:a16="http://schemas.microsoft.com/office/drawing/2014/main" id="{20987C43-E656-4486-94F0-BD53A39F72F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1181" y="2922"/>
                  <a:ext cx="75" cy="116"/>
                </a:xfrm>
                <a:custGeom>
                  <a:avLst/>
                  <a:gdLst>
                    <a:gd name="T0" fmla="*/ 37 w 75"/>
                    <a:gd name="T1" fmla="*/ 116 h 116"/>
                    <a:gd name="T2" fmla="*/ 0 w 75"/>
                    <a:gd name="T3" fmla="*/ 0 h 116"/>
                    <a:gd name="T4" fmla="*/ 37 w 75"/>
                    <a:gd name="T5" fmla="*/ 0 h 116"/>
                    <a:gd name="T6" fmla="*/ 75 w 75"/>
                    <a:gd name="T7" fmla="*/ 0 h 116"/>
                    <a:gd name="T8" fmla="*/ 37 w 75"/>
                    <a:gd name="T9" fmla="*/ 116 h 11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5"/>
                    <a:gd name="T16" fmla="*/ 0 h 116"/>
                    <a:gd name="T17" fmla="*/ 75 w 75"/>
                    <a:gd name="T18" fmla="*/ 116 h 11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5" h="116">
                      <a:moveTo>
                        <a:pt x="37" y="116"/>
                      </a:moveTo>
                      <a:lnTo>
                        <a:pt x="0" y="0"/>
                      </a:lnTo>
                      <a:lnTo>
                        <a:pt x="37" y="0"/>
                      </a:lnTo>
                      <a:lnTo>
                        <a:pt x="75" y="0"/>
                      </a:lnTo>
                      <a:lnTo>
                        <a:pt x="37" y="11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670" name="Line 1043">
                  <a:extLst>
                    <a:ext uri="{FF2B5EF4-FFF2-40B4-BE49-F238E27FC236}">
                      <a16:creationId xmlns="" xmlns:a16="http://schemas.microsoft.com/office/drawing/2014/main" id="{C15EF9A4-228E-490B-994F-6D88D749E663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218" y="2864"/>
                  <a:ext cx="1" cy="58"/>
                </a:xfrm>
                <a:prstGeom prst="line">
                  <a:avLst/>
                </a:prstGeom>
                <a:noFill/>
                <a:ln w="14288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6656" name="Freeform 1044">
                <a:extLst>
                  <a:ext uri="{FF2B5EF4-FFF2-40B4-BE49-F238E27FC236}">
                    <a16:creationId xmlns="" xmlns:a16="http://schemas.microsoft.com/office/drawing/2014/main" id="{474F571F-A3DB-49E3-9DEF-A2A7783C00E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34" y="2787"/>
                <a:ext cx="169" cy="125"/>
              </a:xfrm>
              <a:custGeom>
                <a:avLst/>
                <a:gdLst>
                  <a:gd name="T0" fmla="*/ 84 w 169"/>
                  <a:gd name="T1" fmla="*/ 0 h 125"/>
                  <a:gd name="T2" fmla="*/ 0 w 169"/>
                  <a:gd name="T3" fmla="*/ 67 h 125"/>
                  <a:gd name="T4" fmla="*/ 84 w 169"/>
                  <a:gd name="T5" fmla="*/ 125 h 125"/>
                  <a:gd name="T6" fmla="*/ 169 w 169"/>
                  <a:gd name="T7" fmla="*/ 67 h 125"/>
                  <a:gd name="T8" fmla="*/ 84 w 169"/>
                  <a:gd name="T9" fmla="*/ 0 h 12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69"/>
                  <a:gd name="T16" fmla="*/ 0 h 125"/>
                  <a:gd name="T17" fmla="*/ 169 w 169"/>
                  <a:gd name="T18" fmla="*/ 125 h 12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69" h="125">
                    <a:moveTo>
                      <a:pt x="84" y="0"/>
                    </a:moveTo>
                    <a:lnTo>
                      <a:pt x="0" y="67"/>
                    </a:lnTo>
                    <a:lnTo>
                      <a:pt x="84" y="125"/>
                    </a:lnTo>
                    <a:lnTo>
                      <a:pt x="169" y="67"/>
                    </a:lnTo>
                    <a:lnTo>
                      <a:pt x="84" y="0"/>
                    </a:lnTo>
                    <a:close/>
                  </a:path>
                </a:pathLst>
              </a:custGeom>
              <a:solidFill>
                <a:srgbClr val="FF4000"/>
              </a:solidFill>
              <a:ln w="142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57" name="Oval 1045">
                <a:extLst>
                  <a:ext uri="{FF2B5EF4-FFF2-40B4-BE49-F238E27FC236}">
                    <a16:creationId xmlns="" xmlns:a16="http://schemas.microsoft.com/office/drawing/2014/main" id="{0AB2E10E-19EE-478E-B4FD-F03A1CC6177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3" y="2791"/>
                <a:ext cx="132" cy="136"/>
              </a:xfrm>
              <a:prstGeom prst="ellipse">
                <a:avLst/>
              </a:prstGeom>
              <a:solidFill>
                <a:srgbClr val="4CBCFF"/>
              </a:solidFill>
              <a:ln w="14288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sp>
            <p:nvSpPr>
              <p:cNvPr id="66658" name="Oval 1046">
                <a:extLst>
                  <a:ext uri="{FF2B5EF4-FFF2-40B4-BE49-F238E27FC236}">
                    <a16:creationId xmlns="" xmlns:a16="http://schemas.microsoft.com/office/drawing/2014/main" id="{34206D37-B2A3-4626-ADDB-EBCD83A5134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540" y="2791"/>
                <a:ext cx="132" cy="136"/>
              </a:xfrm>
              <a:prstGeom prst="ellipse">
                <a:avLst/>
              </a:prstGeom>
              <a:solidFill>
                <a:srgbClr val="4CBCFF"/>
              </a:solidFill>
              <a:ln w="14288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sp>
            <p:nvSpPr>
              <p:cNvPr id="66659" name="Freeform 1047">
                <a:extLst>
                  <a:ext uri="{FF2B5EF4-FFF2-40B4-BE49-F238E27FC236}">
                    <a16:creationId xmlns="" xmlns:a16="http://schemas.microsoft.com/office/drawing/2014/main" id="{FE061477-4EFA-4569-BBBB-F68E8BC0E1D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723" y="2796"/>
                <a:ext cx="131" cy="106"/>
              </a:xfrm>
              <a:custGeom>
                <a:avLst/>
                <a:gdLst>
                  <a:gd name="T0" fmla="*/ 0 w 131"/>
                  <a:gd name="T1" fmla="*/ 0 h 106"/>
                  <a:gd name="T2" fmla="*/ 131 w 131"/>
                  <a:gd name="T3" fmla="*/ 0 h 106"/>
                  <a:gd name="T4" fmla="*/ 65 w 131"/>
                  <a:gd name="T5" fmla="*/ 106 h 106"/>
                  <a:gd name="T6" fmla="*/ 0 w 131"/>
                  <a:gd name="T7" fmla="*/ 0 h 106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131"/>
                  <a:gd name="T13" fmla="*/ 0 h 106"/>
                  <a:gd name="T14" fmla="*/ 131 w 131"/>
                  <a:gd name="T15" fmla="*/ 106 h 10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131" h="106">
                    <a:moveTo>
                      <a:pt x="0" y="0"/>
                    </a:moveTo>
                    <a:lnTo>
                      <a:pt x="131" y="0"/>
                    </a:lnTo>
                    <a:lnTo>
                      <a:pt x="65" y="10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A64C"/>
              </a:solidFill>
              <a:ln w="142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60" name="Oval 1048">
                <a:extLst>
                  <a:ext uri="{FF2B5EF4-FFF2-40B4-BE49-F238E27FC236}">
                    <a16:creationId xmlns="" xmlns:a16="http://schemas.microsoft.com/office/drawing/2014/main" id="{29E9597C-FF91-42BC-BE82-8CFE3731BC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895" y="2791"/>
                <a:ext cx="132" cy="136"/>
              </a:xfrm>
              <a:prstGeom prst="ellipse">
                <a:avLst/>
              </a:prstGeom>
              <a:solidFill>
                <a:srgbClr val="4CBCFF"/>
              </a:solidFill>
              <a:ln w="14288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grpSp>
            <p:nvGrpSpPr>
              <p:cNvPr id="66661" name="Group 1049">
                <a:extLst>
                  <a:ext uri="{FF2B5EF4-FFF2-40B4-BE49-F238E27FC236}">
                    <a16:creationId xmlns="" xmlns:a16="http://schemas.microsoft.com/office/drawing/2014/main" id="{6575D01C-7267-497A-A00B-DC259CE5A34B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565" y="2912"/>
                <a:ext cx="74" cy="174"/>
                <a:chOff x="565" y="2912"/>
                <a:chExt cx="74" cy="174"/>
              </a:xfrm>
            </p:grpSpPr>
            <p:sp>
              <p:nvSpPr>
                <p:cNvPr id="66667" name="Freeform 1050">
                  <a:extLst>
                    <a:ext uri="{FF2B5EF4-FFF2-40B4-BE49-F238E27FC236}">
                      <a16:creationId xmlns="" xmlns:a16="http://schemas.microsoft.com/office/drawing/2014/main" id="{B4B08764-5F7B-4841-82ED-814F5C4B1C6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565" y="2912"/>
                  <a:ext cx="74" cy="116"/>
                </a:xfrm>
                <a:custGeom>
                  <a:avLst/>
                  <a:gdLst>
                    <a:gd name="T0" fmla="*/ 37 w 74"/>
                    <a:gd name="T1" fmla="*/ 0 h 116"/>
                    <a:gd name="T2" fmla="*/ 74 w 74"/>
                    <a:gd name="T3" fmla="*/ 116 h 116"/>
                    <a:gd name="T4" fmla="*/ 37 w 74"/>
                    <a:gd name="T5" fmla="*/ 116 h 116"/>
                    <a:gd name="T6" fmla="*/ 0 w 74"/>
                    <a:gd name="T7" fmla="*/ 116 h 116"/>
                    <a:gd name="T8" fmla="*/ 37 w 74"/>
                    <a:gd name="T9" fmla="*/ 0 h 11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4"/>
                    <a:gd name="T16" fmla="*/ 0 h 116"/>
                    <a:gd name="T17" fmla="*/ 74 w 74"/>
                    <a:gd name="T18" fmla="*/ 116 h 11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4" h="116">
                      <a:moveTo>
                        <a:pt x="37" y="0"/>
                      </a:moveTo>
                      <a:lnTo>
                        <a:pt x="74" y="116"/>
                      </a:lnTo>
                      <a:lnTo>
                        <a:pt x="37" y="116"/>
                      </a:lnTo>
                      <a:lnTo>
                        <a:pt x="0" y="116"/>
                      </a:lnTo>
                      <a:lnTo>
                        <a:pt x="37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668" name="Line 1051">
                  <a:extLst>
                    <a:ext uri="{FF2B5EF4-FFF2-40B4-BE49-F238E27FC236}">
                      <a16:creationId xmlns="" xmlns:a16="http://schemas.microsoft.com/office/drawing/2014/main" id="{BF15FAC4-8DD4-4A68-A9F4-781FC8B970F8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02" y="3028"/>
                  <a:ext cx="1" cy="58"/>
                </a:xfrm>
                <a:prstGeom prst="line">
                  <a:avLst/>
                </a:prstGeom>
                <a:noFill/>
                <a:ln w="14288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6662" name="Line 1052">
                <a:extLst>
                  <a:ext uri="{FF2B5EF4-FFF2-40B4-BE49-F238E27FC236}">
                    <a16:creationId xmlns="" xmlns:a16="http://schemas.microsoft.com/office/drawing/2014/main" id="{1D5A792B-05B0-4406-8675-9B8466D0051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21" y="3086"/>
                <a:ext cx="597" cy="1"/>
              </a:xfrm>
              <a:prstGeom prst="line">
                <a:avLst/>
              </a:prstGeom>
              <a:noFill/>
              <a:ln w="14288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63" name="Freeform 1053">
                <a:extLst>
                  <a:ext uri="{FF2B5EF4-FFF2-40B4-BE49-F238E27FC236}">
                    <a16:creationId xmlns="" xmlns:a16="http://schemas.microsoft.com/office/drawing/2014/main" id="{9438ED44-6924-4CC9-BD2F-5C3C66615BF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18" y="3018"/>
                <a:ext cx="159" cy="135"/>
              </a:xfrm>
              <a:custGeom>
                <a:avLst/>
                <a:gdLst>
                  <a:gd name="T0" fmla="*/ 84 w 159"/>
                  <a:gd name="T1" fmla="*/ 0 h 135"/>
                  <a:gd name="T2" fmla="*/ 0 w 159"/>
                  <a:gd name="T3" fmla="*/ 68 h 135"/>
                  <a:gd name="T4" fmla="*/ 84 w 159"/>
                  <a:gd name="T5" fmla="*/ 135 h 135"/>
                  <a:gd name="T6" fmla="*/ 159 w 159"/>
                  <a:gd name="T7" fmla="*/ 68 h 135"/>
                  <a:gd name="T8" fmla="*/ 84 w 159"/>
                  <a:gd name="T9" fmla="*/ 0 h 1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59"/>
                  <a:gd name="T16" fmla="*/ 0 h 135"/>
                  <a:gd name="T17" fmla="*/ 159 w 159"/>
                  <a:gd name="T18" fmla="*/ 135 h 13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59" h="135">
                    <a:moveTo>
                      <a:pt x="84" y="0"/>
                    </a:moveTo>
                    <a:lnTo>
                      <a:pt x="0" y="68"/>
                    </a:lnTo>
                    <a:lnTo>
                      <a:pt x="84" y="135"/>
                    </a:lnTo>
                    <a:lnTo>
                      <a:pt x="159" y="68"/>
                    </a:lnTo>
                    <a:lnTo>
                      <a:pt x="84" y="0"/>
                    </a:lnTo>
                    <a:close/>
                  </a:path>
                </a:pathLst>
              </a:custGeom>
              <a:solidFill>
                <a:srgbClr val="FF4000"/>
              </a:solidFill>
              <a:ln w="142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64" name="Oval 1054">
                <a:extLst>
                  <a:ext uri="{FF2B5EF4-FFF2-40B4-BE49-F238E27FC236}">
                    <a16:creationId xmlns="" xmlns:a16="http://schemas.microsoft.com/office/drawing/2014/main" id="{4558CBDA-5A83-48C6-8EC9-26504F002D3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37" y="3022"/>
                <a:ext cx="132" cy="137"/>
              </a:xfrm>
              <a:prstGeom prst="ellipse">
                <a:avLst/>
              </a:prstGeom>
              <a:solidFill>
                <a:srgbClr val="4CBCFF"/>
              </a:solidFill>
              <a:ln w="14288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sp>
            <p:nvSpPr>
              <p:cNvPr id="66665" name="Freeform 1055">
                <a:extLst>
                  <a:ext uri="{FF2B5EF4-FFF2-40B4-BE49-F238E27FC236}">
                    <a16:creationId xmlns="" xmlns:a16="http://schemas.microsoft.com/office/drawing/2014/main" id="{04BB4D87-2BD3-4664-9CA2-4D8E617638D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948" y="3018"/>
                <a:ext cx="149" cy="135"/>
              </a:xfrm>
              <a:custGeom>
                <a:avLst/>
                <a:gdLst>
                  <a:gd name="T0" fmla="*/ 0 w 149"/>
                  <a:gd name="T1" fmla="*/ 135 h 135"/>
                  <a:gd name="T2" fmla="*/ 0 w 149"/>
                  <a:gd name="T3" fmla="*/ 0 h 135"/>
                  <a:gd name="T4" fmla="*/ 112 w 149"/>
                  <a:gd name="T5" fmla="*/ 0 h 135"/>
                  <a:gd name="T6" fmla="*/ 130 w 149"/>
                  <a:gd name="T7" fmla="*/ 0 h 135"/>
                  <a:gd name="T8" fmla="*/ 140 w 149"/>
                  <a:gd name="T9" fmla="*/ 20 h 135"/>
                  <a:gd name="T10" fmla="*/ 149 w 149"/>
                  <a:gd name="T11" fmla="*/ 68 h 135"/>
                  <a:gd name="T12" fmla="*/ 140 w 149"/>
                  <a:gd name="T13" fmla="*/ 106 h 135"/>
                  <a:gd name="T14" fmla="*/ 130 w 149"/>
                  <a:gd name="T15" fmla="*/ 126 h 135"/>
                  <a:gd name="T16" fmla="*/ 112 w 149"/>
                  <a:gd name="T17" fmla="*/ 135 h 135"/>
                  <a:gd name="T18" fmla="*/ 0 w 149"/>
                  <a:gd name="T19" fmla="*/ 135 h 135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149"/>
                  <a:gd name="T31" fmla="*/ 0 h 135"/>
                  <a:gd name="T32" fmla="*/ 149 w 149"/>
                  <a:gd name="T33" fmla="*/ 135 h 135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149" h="135">
                    <a:moveTo>
                      <a:pt x="0" y="135"/>
                    </a:moveTo>
                    <a:lnTo>
                      <a:pt x="0" y="0"/>
                    </a:lnTo>
                    <a:lnTo>
                      <a:pt x="112" y="0"/>
                    </a:lnTo>
                    <a:lnTo>
                      <a:pt x="130" y="0"/>
                    </a:lnTo>
                    <a:lnTo>
                      <a:pt x="140" y="20"/>
                    </a:lnTo>
                    <a:lnTo>
                      <a:pt x="149" y="68"/>
                    </a:lnTo>
                    <a:lnTo>
                      <a:pt x="140" y="106"/>
                    </a:lnTo>
                    <a:lnTo>
                      <a:pt x="130" y="126"/>
                    </a:lnTo>
                    <a:lnTo>
                      <a:pt x="112" y="135"/>
                    </a:lnTo>
                    <a:lnTo>
                      <a:pt x="0" y="135"/>
                    </a:lnTo>
                    <a:close/>
                  </a:path>
                </a:pathLst>
              </a:custGeom>
              <a:solidFill>
                <a:srgbClr val="FF99C4"/>
              </a:solidFill>
              <a:ln w="142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66" name="Freeform 1056">
                <a:extLst>
                  <a:ext uri="{FF2B5EF4-FFF2-40B4-BE49-F238E27FC236}">
                    <a16:creationId xmlns="" xmlns:a16="http://schemas.microsoft.com/office/drawing/2014/main" id="{C836F4CD-145A-46E2-827F-49E41AA557A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34" y="3018"/>
                <a:ext cx="169" cy="135"/>
              </a:xfrm>
              <a:custGeom>
                <a:avLst/>
                <a:gdLst>
                  <a:gd name="T0" fmla="*/ 84 w 169"/>
                  <a:gd name="T1" fmla="*/ 0 h 135"/>
                  <a:gd name="T2" fmla="*/ 0 w 169"/>
                  <a:gd name="T3" fmla="*/ 68 h 135"/>
                  <a:gd name="T4" fmla="*/ 84 w 169"/>
                  <a:gd name="T5" fmla="*/ 135 h 135"/>
                  <a:gd name="T6" fmla="*/ 169 w 169"/>
                  <a:gd name="T7" fmla="*/ 68 h 135"/>
                  <a:gd name="T8" fmla="*/ 84 w 169"/>
                  <a:gd name="T9" fmla="*/ 0 h 1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69"/>
                  <a:gd name="T16" fmla="*/ 0 h 135"/>
                  <a:gd name="T17" fmla="*/ 169 w 169"/>
                  <a:gd name="T18" fmla="*/ 135 h 13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69" h="135">
                    <a:moveTo>
                      <a:pt x="84" y="0"/>
                    </a:moveTo>
                    <a:lnTo>
                      <a:pt x="0" y="68"/>
                    </a:lnTo>
                    <a:lnTo>
                      <a:pt x="84" y="135"/>
                    </a:lnTo>
                    <a:lnTo>
                      <a:pt x="169" y="68"/>
                    </a:lnTo>
                    <a:lnTo>
                      <a:pt x="84" y="0"/>
                    </a:lnTo>
                    <a:close/>
                  </a:path>
                </a:pathLst>
              </a:custGeom>
              <a:solidFill>
                <a:srgbClr val="FF4000"/>
              </a:solidFill>
              <a:ln w="142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66568" name="Line 1057">
            <a:extLst>
              <a:ext uri="{FF2B5EF4-FFF2-40B4-BE49-F238E27FC236}">
                <a16:creationId xmlns="" xmlns:a16="http://schemas.microsoft.com/office/drawing/2014/main" id="{653532C8-ED53-49FF-A58D-086259B0FE5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276600" y="2895600"/>
            <a:ext cx="0" cy="1752600"/>
          </a:xfrm>
          <a:prstGeom prst="line">
            <a:avLst/>
          </a:prstGeom>
          <a:noFill/>
          <a:ln w="28575">
            <a:solidFill>
              <a:srgbClr val="CC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69" name="Freeform 1058">
            <a:extLst>
              <a:ext uri="{FF2B5EF4-FFF2-40B4-BE49-F238E27FC236}">
                <a16:creationId xmlns="" xmlns:a16="http://schemas.microsoft.com/office/drawing/2014/main" id="{12A96F51-F46D-4529-81C7-3611D88F92A0}"/>
              </a:ext>
            </a:extLst>
          </p:cNvPr>
          <p:cNvSpPr>
            <a:spLocks/>
          </p:cNvSpPr>
          <p:nvPr/>
        </p:nvSpPr>
        <p:spPr bwMode="auto">
          <a:xfrm>
            <a:off x="1962150" y="2038350"/>
            <a:ext cx="5041900" cy="425450"/>
          </a:xfrm>
          <a:custGeom>
            <a:avLst/>
            <a:gdLst>
              <a:gd name="T0" fmla="*/ 0 w 3615"/>
              <a:gd name="T1" fmla="*/ 2147483646 h 174"/>
              <a:gd name="T2" fmla="*/ 0 w 3615"/>
              <a:gd name="T3" fmla="*/ 0 h 174"/>
              <a:gd name="T4" fmla="*/ 2147483646 w 3615"/>
              <a:gd name="T5" fmla="*/ 0 h 174"/>
              <a:gd name="T6" fmla="*/ 2147483646 w 3615"/>
              <a:gd name="T7" fmla="*/ 2147483646 h 174"/>
              <a:gd name="T8" fmla="*/ 0 60000 65536"/>
              <a:gd name="T9" fmla="*/ 0 60000 65536"/>
              <a:gd name="T10" fmla="*/ 0 60000 65536"/>
              <a:gd name="T11" fmla="*/ 0 60000 65536"/>
              <a:gd name="T12" fmla="*/ 0 w 3615"/>
              <a:gd name="T13" fmla="*/ 0 h 174"/>
              <a:gd name="T14" fmla="*/ 3615 w 3615"/>
              <a:gd name="T15" fmla="*/ 174 h 174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615" h="174">
                <a:moveTo>
                  <a:pt x="0" y="174"/>
                </a:moveTo>
                <a:lnTo>
                  <a:pt x="0" y="0"/>
                </a:lnTo>
                <a:lnTo>
                  <a:pt x="3615" y="0"/>
                </a:lnTo>
                <a:lnTo>
                  <a:pt x="3615" y="174"/>
                </a:lnTo>
              </a:path>
            </a:pathLst>
          </a:custGeom>
          <a:noFill/>
          <a:ln w="28575" cmpd="sng">
            <a:solidFill>
              <a:srgbClr val="CC0000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70" name="Line 1059">
            <a:extLst>
              <a:ext uri="{FF2B5EF4-FFF2-40B4-BE49-F238E27FC236}">
                <a16:creationId xmlns="" xmlns:a16="http://schemas.microsoft.com/office/drawing/2014/main" id="{1B50E141-CC6D-4E68-BD3D-0F8F0E88E7C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451350" y="1735138"/>
            <a:ext cx="1588" cy="741362"/>
          </a:xfrm>
          <a:prstGeom prst="line">
            <a:avLst/>
          </a:prstGeom>
          <a:noFill/>
          <a:ln w="28575">
            <a:solidFill>
              <a:srgbClr val="CC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71" name="Line 1060">
            <a:extLst>
              <a:ext uri="{FF2B5EF4-FFF2-40B4-BE49-F238E27FC236}">
                <a16:creationId xmlns="" xmlns:a16="http://schemas.microsoft.com/office/drawing/2014/main" id="{6D2667C2-CED1-4878-BD26-391E119D82C1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850900" y="1736725"/>
            <a:ext cx="7346950" cy="1588"/>
          </a:xfrm>
          <a:prstGeom prst="line">
            <a:avLst/>
          </a:prstGeom>
          <a:noFill/>
          <a:ln w="88900">
            <a:solidFill>
              <a:srgbClr val="CC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" name="Group 1061">
            <a:extLst>
              <a:ext uri="{FF2B5EF4-FFF2-40B4-BE49-F238E27FC236}">
                <a16:creationId xmlns="" xmlns:a16="http://schemas.microsoft.com/office/drawing/2014/main" id="{6E2B0853-CF2D-4E29-B52B-36939B6E05AD}"/>
              </a:ext>
            </a:extLst>
          </p:cNvPr>
          <p:cNvGrpSpPr>
            <a:grpSpLocks/>
          </p:cNvGrpSpPr>
          <p:nvPr/>
        </p:nvGrpSpPr>
        <p:grpSpPr bwMode="auto">
          <a:xfrm>
            <a:off x="5922963" y="2971800"/>
            <a:ext cx="2057400" cy="1082675"/>
            <a:chOff x="3731" y="1872"/>
            <a:chExt cx="1296" cy="682"/>
          </a:xfrm>
        </p:grpSpPr>
        <p:sp>
          <p:nvSpPr>
            <p:cNvPr id="66641" name="Rectangle 1062">
              <a:extLst>
                <a:ext uri="{FF2B5EF4-FFF2-40B4-BE49-F238E27FC236}">
                  <a16:creationId xmlns="" xmlns:a16="http://schemas.microsoft.com/office/drawing/2014/main" id="{4D35E71C-D807-4C9A-8E52-552B92BBE9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31" y="1872"/>
              <a:ext cx="1296" cy="1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74713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b="1">
                  <a:solidFill>
                    <a:srgbClr val="000000"/>
                  </a:solidFill>
                  <a:latin typeface="Comic Sans MS" panose="030F0702030302020204" pitchFamily="66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What it </a:t>
              </a:r>
              <a:r>
                <a:rPr lang="en-GB" altLang="en-US" sz="1600" b="1">
                  <a:solidFill>
                    <a:schemeClr val="tx2"/>
                  </a:solidFill>
                  <a:latin typeface="Comic Sans MS" panose="030F0702030302020204" pitchFamily="66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SHOULD</a:t>
              </a:r>
              <a:r>
                <a:rPr lang="en-GB" altLang="en-US" sz="1600" b="1">
                  <a:solidFill>
                    <a:srgbClr val="000000"/>
                  </a:solidFill>
                  <a:latin typeface="Comic Sans MS" panose="030F0702030302020204" pitchFamily="66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 be</a:t>
              </a:r>
              <a:endParaRPr lang="en-GB" altLang="en-US" sz="1600" b="1">
                <a:latin typeface="Comic Sans MS" panose="030F0702030302020204" pitchFamily="66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grpSp>
          <p:nvGrpSpPr>
            <p:cNvPr id="66642" name="Group 1063">
              <a:extLst>
                <a:ext uri="{FF2B5EF4-FFF2-40B4-BE49-F238E27FC236}">
                  <a16:creationId xmlns="" xmlns:a16="http://schemas.microsoft.com/office/drawing/2014/main" id="{4B281CF2-3D9C-4E8D-A540-D3E3932F260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56" y="2431"/>
              <a:ext cx="875" cy="123"/>
              <a:chOff x="4473" y="2791"/>
              <a:chExt cx="996" cy="136"/>
            </a:xfrm>
          </p:grpSpPr>
          <p:sp>
            <p:nvSpPr>
              <p:cNvPr id="66643" name="Line 1064">
                <a:extLst>
                  <a:ext uri="{FF2B5EF4-FFF2-40B4-BE49-F238E27FC236}">
                    <a16:creationId xmlns="" xmlns:a16="http://schemas.microsoft.com/office/drawing/2014/main" id="{EA0184CF-62A7-4E54-BFDB-B5129AF1843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544" y="2845"/>
                <a:ext cx="859" cy="1"/>
              </a:xfrm>
              <a:prstGeom prst="line">
                <a:avLst/>
              </a:prstGeom>
              <a:noFill/>
              <a:ln w="14288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44" name="Oval 1065">
                <a:extLst>
                  <a:ext uri="{FF2B5EF4-FFF2-40B4-BE49-F238E27FC236}">
                    <a16:creationId xmlns="" xmlns:a16="http://schemas.microsoft.com/office/drawing/2014/main" id="{B3B343ED-18E8-4E67-8453-30307F13609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73" y="2791"/>
                <a:ext cx="132" cy="136"/>
              </a:xfrm>
              <a:prstGeom prst="ellipse">
                <a:avLst/>
              </a:prstGeom>
              <a:solidFill>
                <a:srgbClr val="4CBCFF"/>
              </a:solidFill>
              <a:ln w="14288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sp>
            <p:nvSpPr>
              <p:cNvPr id="66645" name="Oval 1066">
                <a:extLst>
                  <a:ext uri="{FF2B5EF4-FFF2-40B4-BE49-F238E27FC236}">
                    <a16:creationId xmlns="" xmlns:a16="http://schemas.microsoft.com/office/drawing/2014/main" id="{80DB6CA9-6443-4C5D-BACD-106A7C57E7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912" y="2791"/>
                <a:ext cx="132" cy="136"/>
              </a:xfrm>
              <a:prstGeom prst="ellipse">
                <a:avLst/>
              </a:prstGeom>
              <a:solidFill>
                <a:srgbClr val="4CBCFF"/>
              </a:solidFill>
              <a:ln w="14288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sp>
            <p:nvSpPr>
              <p:cNvPr id="66646" name="Oval 1067">
                <a:extLst>
                  <a:ext uri="{FF2B5EF4-FFF2-40B4-BE49-F238E27FC236}">
                    <a16:creationId xmlns="" xmlns:a16="http://schemas.microsoft.com/office/drawing/2014/main" id="{86F38160-C5B7-4C2D-9CDE-BFF8843C05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127" y="2791"/>
                <a:ext cx="132" cy="136"/>
              </a:xfrm>
              <a:prstGeom prst="ellipse">
                <a:avLst/>
              </a:prstGeom>
              <a:solidFill>
                <a:srgbClr val="4CBCFF"/>
              </a:solidFill>
              <a:ln w="14288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sp>
            <p:nvSpPr>
              <p:cNvPr id="66647" name="Rectangle 1068">
                <a:extLst>
                  <a:ext uri="{FF2B5EF4-FFF2-40B4-BE49-F238E27FC236}">
                    <a16:creationId xmlns="" xmlns:a16="http://schemas.microsoft.com/office/drawing/2014/main" id="{68CBCA27-31C1-48CD-8A42-DE41CAB7D9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688" y="2791"/>
                <a:ext cx="132" cy="136"/>
              </a:xfrm>
              <a:prstGeom prst="rect">
                <a:avLst/>
              </a:prstGeom>
              <a:solidFill>
                <a:srgbClr val="FFDF00"/>
              </a:solidFill>
              <a:ln w="14288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sp>
            <p:nvSpPr>
              <p:cNvPr id="66648" name="Freeform 1069">
                <a:extLst>
                  <a:ext uri="{FF2B5EF4-FFF2-40B4-BE49-F238E27FC236}">
                    <a16:creationId xmlns="" xmlns:a16="http://schemas.microsoft.com/office/drawing/2014/main" id="{0B26527B-9E53-4D2A-B190-2DE37A1EB44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338" y="2796"/>
                <a:ext cx="131" cy="106"/>
              </a:xfrm>
              <a:custGeom>
                <a:avLst/>
                <a:gdLst>
                  <a:gd name="T0" fmla="*/ 0 w 131"/>
                  <a:gd name="T1" fmla="*/ 0 h 106"/>
                  <a:gd name="T2" fmla="*/ 131 w 131"/>
                  <a:gd name="T3" fmla="*/ 0 h 106"/>
                  <a:gd name="T4" fmla="*/ 65 w 131"/>
                  <a:gd name="T5" fmla="*/ 106 h 106"/>
                  <a:gd name="T6" fmla="*/ 0 w 131"/>
                  <a:gd name="T7" fmla="*/ 0 h 106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131"/>
                  <a:gd name="T13" fmla="*/ 0 h 106"/>
                  <a:gd name="T14" fmla="*/ 131 w 131"/>
                  <a:gd name="T15" fmla="*/ 106 h 10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131" h="106">
                    <a:moveTo>
                      <a:pt x="0" y="0"/>
                    </a:moveTo>
                    <a:lnTo>
                      <a:pt x="131" y="0"/>
                    </a:lnTo>
                    <a:lnTo>
                      <a:pt x="65" y="10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A64C"/>
              </a:solidFill>
              <a:ln w="142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9" name="Group 1070">
            <a:extLst>
              <a:ext uri="{FF2B5EF4-FFF2-40B4-BE49-F238E27FC236}">
                <a16:creationId xmlns="" xmlns:a16="http://schemas.microsoft.com/office/drawing/2014/main" id="{0412AEF2-5A5D-4271-A158-D0501A65D249}"/>
              </a:ext>
            </a:extLst>
          </p:cNvPr>
          <p:cNvGrpSpPr>
            <a:grpSpLocks/>
          </p:cNvGrpSpPr>
          <p:nvPr/>
        </p:nvGrpSpPr>
        <p:grpSpPr bwMode="auto">
          <a:xfrm>
            <a:off x="3336925" y="2679700"/>
            <a:ext cx="2279650" cy="2325688"/>
            <a:chOff x="2106" y="1872"/>
            <a:chExt cx="1436" cy="1465"/>
          </a:xfrm>
        </p:grpSpPr>
        <p:sp>
          <p:nvSpPr>
            <p:cNvPr id="66574" name="Rectangle 1071">
              <a:extLst>
                <a:ext uri="{FF2B5EF4-FFF2-40B4-BE49-F238E27FC236}">
                  <a16:creationId xmlns="" xmlns:a16="http://schemas.microsoft.com/office/drawing/2014/main" id="{DAA8114C-970A-4AB4-A70E-DB1E70A142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06" y="1872"/>
              <a:ext cx="1373" cy="1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74713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b="1">
                  <a:solidFill>
                    <a:srgbClr val="000000"/>
                  </a:solidFill>
                  <a:latin typeface="Comic Sans MS" panose="030F0702030302020204" pitchFamily="66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What it </a:t>
              </a:r>
              <a:r>
                <a:rPr lang="en-GB" altLang="en-US" sz="1600" b="1">
                  <a:solidFill>
                    <a:schemeClr val="tx2"/>
                  </a:solidFill>
                  <a:latin typeface="Comic Sans MS" panose="030F0702030302020204" pitchFamily="66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ACTUALLY</a:t>
              </a:r>
              <a:r>
                <a:rPr lang="en-GB" altLang="en-US" sz="1600" b="1">
                  <a:solidFill>
                    <a:srgbClr val="000000"/>
                  </a:solidFill>
                  <a:latin typeface="Comic Sans MS" panose="030F0702030302020204" pitchFamily="66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 is</a:t>
              </a:r>
              <a:endParaRPr lang="en-GB" altLang="en-US" sz="1600" b="1">
                <a:latin typeface="Comic Sans MS" panose="030F0702030302020204" pitchFamily="66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grpSp>
          <p:nvGrpSpPr>
            <p:cNvPr id="66575" name="Group 1072">
              <a:extLst>
                <a:ext uri="{FF2B5EF4-FFF2-40B4-BE49-F238E27FC236}">
                  <a16:creationId xmlns="" xmlns:a16="http://schemas.microsoft.com/office/drawing/2014/main" id="{8F6D97A8-A9BE-44AF-A099-FF2F8F387CB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106" y="2428"/>
              <a:ext cx="1436" cy="909"/>
              <a:chOff x="2367" y="2787"/>
              <a:chExt cx="1635" cy="1009"/>
            </a:xfrm>
          </p:grpSpPr>
          <p:sp>
            <p:nvSpPr>
              <p:cNvPr id="66577" name="Line 1073">
                <a:extLst>
                  <a:ext uri="{FF2B5EF4-FFF2-40B4-BE49-F238E27FC236}">
                    <a16:creationId xmlns="" xmlns:a16="http://schemas.microsoft.com/office/drawing/2014/main" id="{7D0F11D0-8038-45BF-83E4-C098D74C2B6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685" y="3317"/>
                <a:ext cx="579" cy="1"/>
              </a:xfrm>
              <a:prstGeom prst="line">
                <a:avLst/>
              </a:prstGeom>
              <a:noFill/>
              <a:ln w="14288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66578" name="Group 1074">
                <a:extLst>
                  <a:ext uri="{FF2B5EF4-FFF2-40B4-BE49-F238E27FC236}">
                    <a16:creationId xmlns="" xmlns:a16="http://schemas.microsoft.com/office/drawing/2014/main" id="{ED64C7C4-9EF0-40C2-B350-15697E94F02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816" y="3481"/>
                <a:ext cx="75" cy="174"/>
                <a:chOff x="2816" y="3481"/>
                <a:chExt cx="75" cy="174"/>
              </a:xfrm>
            </p:grpSpPr>
            <p:sp>
              <p:nvSpPr>
                <p:cNvPr id="66639" name="Freeform 1075">
                  <a:extLst>
                    <a:ext uri="{FF2B5EF4-FFF2-40B4-BE49-F238E27FC236}">
                      <a16:creationId xmlns="" xmlns:a16="http://schemas.microsoft.com/office/drawing/2014/main" id="{1CDAE1F9-ECE4-4AC5-A1EE-FBCD47AF831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816" y="3539"/>
                  <a:ext cx="75" cy="116"/>
                </a:xfrm>
                <a:custGeom>
                  <a:avLst/>
                  <a:gdLst>
                    <a:gd name="T0" fmla="*/ 37 w 75"/>
                    <a:gd name="T1" fmla="*/ 116 h 116"/>
                    <a:gd name="T2" fmla="*/ 0 w 75"/>
                    <a:gd name="T3" fmla="*/ 0 h 116"/>
                    <a:gd name="T4" fmla="*/ 37 w 75"/>
                    <a:gd name="T5" fmla="*/ 0 h 116"/>
                    <a:gd name="T6" fmla="*/ 75 w 75"/>
                    <a:gd name="T7" fmla="*/ 0 h 116"/>
                    <a:gd name="T8" fmla="*/ 37 w 75"/>
                    <a:gd name="T9" fmla="*/ 116 h 11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5"/>
                    <a:gd name="T16" fmla="*/ 0 h 116"/>
                    <a:gd name="T17" fmla="*/ 75 w 75"/>
                    <a:gd name="T18" fmla="*/ 116 h 11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5" h="116">
                      <a:moveTo>
                        <a:pt x="37" y="116"/>
                      </a:moveTo>
                      <a:lnTo>
                        <a:pt x="0" y="0"/>
                      </a:lnTo>
                      <a:lnTo>
                        <a:pt x="37" y="0"/>
                      </a:lnTo>
                      <a:lnTo>
                        <a:pt x="75" y="0"/>
                      </a:lnTo>
                      <a:lnTo>
                        <a:pt x="37" y="11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640" name="Line 1076">
                  <a:extLst>
                    <a:ext uri="{FF2B5EF4-FFF2-40B4-BE49-F238E27FC236}">
                      <a16:creationId xmlns="" xmlns:a16="http://schemas.microsoft.com/office/drawing/2014/main" id="{55EEFDC3-DF73-4A5D-8C44-E9EBC5448BD6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2853" y="3481"/>
                  <a:ext cx="1" cy="58"/>
                </a:xfrm>
                <a:prstGeom prst="line">
                  <a:avLst/>
                </a:prstGeom>
                <a:noFill/>
                <a:ln w="14288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6579" name="Line 1077">
                <a:extLst>
                  <a:ext uri="{FF2B5EF4-FFF2-40B4-BE49-F238E27FC236}">
                    <a16:creationId xmlns="" xmlns:a16="http://schemas.microsoft.com/office/drawing/2014/main" id="{28407799-A6FE-4B0B-AD2C-AF85FF213DB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853" y="3491"/>
                <a:ext cx="776" cy="1"/>
              </a:xfrm>
              <a:prstGeom prst="line">
                <a:avLst/>
              </a:prstGeom>
              <a:noFill/>
              <a:ln w="14288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66580" name="Group 1078">
                <a:extLst>
                  <a:ext uri="{FF2B5EF4-FFF2-40B4-BE49-F238E27FC236}">
                    <a16:creationId xmlns="" xmlns:a16="http://schemas.microsoft.com/office/drawing/2014/main" id="{BB859CB4-741E-47E6-98B8-447D16608F03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470" y="2806"/>
                <a:ext cx="1532" cy="87"/>
                <a:chOff x="2470" y="2806"/>
                <a:chExt cx="1532" cy="87"/>
              </a:xfrm>
            </p:grpSpPr>
            <p:sp>
              <p:nvSpPr>
                <p:cNvPr id="66637" name="Freeform 1079">
                  <a:extLst>
                    <a:ext uri="{FF2B5EF4-FFF2-40B4-BE49-F238E27FC236}">
                      <a16:creationId xmlns="" xmlns:a16="http://schemas.microsoft.com/office/drawing/2014/main" id="{7D90CEA4-7817-4733-989E-A836A799FA5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899" y="2806"/>
                  <a:ext cx="103" cy="87"/>
                </a:xfrm>
                <a:custGeom>
                  <a:avLst/>
                  <a:gdLst>
                    <a:gd name="T0" fmla="*/ 103 w 103"/>
                    <a:gd name="T1" fmla="*/ 48 h 87"/>
                    <a:gd name="T2" fmla="*/ 0 w 103"/>
                    <a:gd name="T3" fmla="*/ 87 h 87"/>
                    <a:gd name="T4" fmla="*/ 0 w 103"/>
                    <a:gd name="T5" fmla="*/ 48 h 87"/>
                    <a:gd name="T6" fmla="*/ 0 w 103"/>
                    <a:gd name="T7" fmla="*/ 0 h 87"/>
                    <a:gd name="T8" fmla="*/ 103 w 103"/>
                    <a:gd name="T9" fmla="*/ 48 h 8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03"/>
                    <a:gd name="T16" fmla="*/ 0 h 87"/>
                    <a:gd name="T17" fmla="*/ 103 w 103"/>
                    <a:gd name="T18" fmla="*/ 87 h 87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03" h="87">
                      <a:moveTo>
                        <a:pt x="103" y="48"/>
                      </a:moveTo>
                      <a:lnTo>
                        <a:pt x="0" y="87"/>
                      </a:lnTo>
                      <a:lnTo>
                        <a:pt x="0" y="48"/>
                      </a:lnTo>
                      <a:lnTo>
                        <a:pt x="0" y="0"/>
                      </a:lnTo>
                      <a:lnTo>
                        <a:pt x="103" y="4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638" name="Line 1080">
                  <a:extLst>
                    <a:ext uri="{FF2B5EF4-FFF2-40B4-BE49-F238E27FC236}">
                      <a16:creationId xmlns="" xmlns:a16="http://schemas.microsoft.com/office/drawing/2014/main" id="{16BB98CD-BE93-47BE-816E-C507F9DEB059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2470" y="2854"/>
                  <a:ext cx="1429" cy="1"/>
                </a:xfrm>
                <a:prstGeom prst="line">
                  <a:avLst/>
                </a:prstGeom>
                <a:noFill/>
                <a:ln w="14288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6581" name="Oval 1081">
                <a:extLst>
                  <a:ext uri="{FF2B5EF4-FFF2-40B4-BE49-F238E27FC236}">
                    <a16:creationId xmlns="" xmlns:a16="http://schemas.microsoft.com/office/drawing/2014/main" id="{24534ED5-33D0-4F26-88BF-A7BA7177811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99" y="2791"/>
                <a:ext cx="133" cy="136"/>
              </a:xfrm>
              <a:prstGeom prst="ellipse">
                <a:avLst/>
              </a:prstGeom>
              <a:solidFill>
                <a:srgbClr val="4CBCFF"/>
              </a:solidFill>
              <a:ln w="14288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sp>
            <p:nvSpPr>
              <p:cNvPr id="66582" name="Freeform 1082">
                <a:extLst>
                  <a:ext uri="{FF2B5EF4-FFF2-40B4-BE49-F238E27FC236}">
                    <a16:creationId xmlns="" xmlns:a16="http://schemas.microsoft.com/office/drawing/2014/main" id="{A2F94431-5303-47D9-84F9-237053DA47B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82" y="2787"/>
                <a:ext cx="150" cy="125"/>
              </a:xfrm>
              <a:custGeom>
                <a:avLst/>
                <a:gdLst>
                  <a:gd name="T0" fmla="*/ 0 w 150"/>
                  <a:gd name="T1" fmla="*/ 125 h 125"/>
                  <a:gd name="T2" fmla="*/ 0 w 150"/>
                  <a:gd name="T3" fmla="*/ 0 h 125"/>
                  <a:gd name="T4" fmla="*/ 112 w 150"/>
                  <a:gd name="T5" fmla="*/ 0 h 125"/>
                  <a:gd name="T6" fmla="*/ 131 w 150"/>
                  <a:gd name="T7" fmla="*/ 0 h 125"/>
                  <a:gd name="T8" fmla="*/ 140 w 150"/>
                  <a:gd name="T9" fmla="*/ 19 h 125"/>
                  <a:gd name="T10" fmla="*/ 150 w 150"/>
                  <a:gd name="T11" fmla="*/ 67 h 125"/>
                  <a:gd name="T12" fmla="*/ 140 w 150"/>
                  <a:gd name="T13" fmla="*/ 96 h 125"/>
                  <a:gd name="T14" fmla="*/ 131 w 150"/>
                  <a:gd name="T15" fmla="*/ 115 h 125"/>
                  <a:gd name="T16" fmla="*/ 112 w 150"/>
                  <a:gd name="T17" fmla="*/ 125 h 125"/>
                  <a:gd name="T18" fmla="*/ 0 w 150"/>
                  <a:gd name="T19" fmla="*/ 125 h 125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150"/>
                  <a:gd name="T31" fmla="*/ 0 h 125"/>
                  <a:gd name="T32" fmla="*/ 150 w 150"/>
                  <a:gd name="T33" fmla="*/ 125 h 125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150" h="125">
                    <a:moveTo>
                      <a:pt x="0" y="125"/>
                    </a:moveTo>
                    <a:lnTo>
                      <a:pt x="0" y="0"/>
                    </a:lnTo>
                    <a:lnTo>
                      <a:pt x="112" y="0"/>
                    </a:lnTo>
                    <a:lnTo>
                      <a:pt x="131" y="0"/>
                    </a:lnTo>
                    <a:lnTo>
                      <a:pt x="140" y="19"/>
                    </a:lnTo>
                    <a:lnTo>
                      <a:pt x="150" y="67"/>
                    </a:lnTo>
                    <a:lnTo>
                      <a:pt x="140" y="96"/>
                    </a:lnTo>
                    <a:lnTo>
                      <a:pt x="131" y="115"/>
                    </a:lnTo>
                    <a:lnTo>
                      <a:pt x="112" y="125"/>
                    </a:ln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FF99C4"/>
              </a:solidFill>
              <a:ln w="142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3" name="Rectangle 1083">
                <a:extLst>
                  <a:ext uri="{FF2B5EF4-FFF2-40B4-BE49-F238E27FC236}">
                    <a16:creationId xmlns="" xmlns:a16="http://schemas.microsoft.com/office/drawing/2014/main" id="{FE7A786E-2658-4E12-820E-76F62D788A7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10" y="2791"/>
                <a:ext cx="133" cy="136"/>
              </a:xfrm>
              <a:prstGeom prst="rect">
                <a:avLst/>
              </a:prstGeom>
              <a:solidFill>
                <a:srgbClr val="FFDF00"/>
              </a:solidFill>
              <a:ln w="14288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grpSp>
            <p:nvGrpSpPr>
              <p:cNvPr id="66584" name="Group 1084">
                <a:extLst>
                  <a:ext uri="{FF2B5EF4-FFF2-40B4-BE49-F238E27FC236}">
                    <a16:creationId xmlns="" xmlns:a16="http://schemas.microsoft.com/office/drawing/2014/main" id="{93925293-C08A-46E7-8A27-20FAC3044437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031" y="2864"/>
                <a:ext cx="74" cy="174"/>
                <a:chOff x="3031" y="2864"/>
                <a:chExt cx="74" cy="174"/>
              </a:xfrm>
            </p:grpSpPr>
            <p:sp>
              <p:nvSpPr>
                <p:cNvPr id="66635" name="Freeform 1085">
                  <a:extLst>
                    <a:ext uri="{FF2B5EF4-FFF2-40B4-BE49-F238E27FC236}">
                      <a16:creationId xmlns="" xmlns:a16="http://schemas.microsoft.com/office/drawing/2014/main" id="{797BAFCD-7C98-42F5-9B3F-49055361289B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031" y="2922"/>
                  <a:ext cx="74" cy="116"/>
                </a:xfrm>
                <a:custGeom>
                  <a:avLst/>
                  <a:gdLst>
                    <a:gd name="T0" fmla="*/ 37 w 74"/>
                    <a:gd name="T1" fmla="*/ 116 h 116"/>
                    <a:gd name="T2" fmla="*/ 0 w 74"/>
                    <a:gd name="T3" fmla="*/ 0 h 116"/>
                    <a:gd name="T4" fmla="*/ 37 w 74"/>
                    <a:gd name="T5" fmla="*/ 0 h 116"/>
                    <a:gd name="T6" fmla="*/ 74 w 74"/>
                    <a:gd name="T7" fmla="*/ 0 h 116"/>
                    <a:gd name="T8" fmla="*/ 37 w 74"/>
                    <a:gd name="T9" fmla="*/ 116 h 11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4"/>
                    <a:gd name="T16" fmla="*/ 0 h 116"/>
                    <a:gd name="T17" fmla="*/ 74 w 74"/>
                    <a:gd name="T18" fmla="*/ 116 h 11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4" h="116">
                      <a:moveTo>
                        <a:pt x="37" y="116"/>
                      </a:moveTo>
                      <a:lnTo>
                        <a:pt x="0" y="0"/>
                      </a:lnTo>
                      <a:lnTo>
                        <a:pt x="37" y="0"/>
                      </a:lnTo>
                      <a:lnTo>
                        <a:pt x="74" y="0"/>
                      </a:lnTo>
                      <a:lnTo>
                        <a:pt x="37" y="11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636" name="Line 1086">
                  <a:extLst>
                    <a:ext uri="{FF2B5EF4-FFF2-40B4-BE49-F238E27FC236}">
                      <a16:creationId xmlns="" xmlns:a16="http://schemas.microsoft.com/office/drawing/2014/main" id="{45301A64-53AD-4AA8-94E8-62F3F93203AB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3068" y="2864"/>
                  <a:ext cx="1" cy="58"/>
                </a:xfrm>
                <a:prstGeom prst="line">
                  <a:avLst/>
                </a:prstGeom>
                <a:noFill/>
                <a:ln w="14288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6585" name="Freeform 1087">
                <a:extLst>
                  <a:ext uri="{FF2B5EF4-FFF2-40B4-BE49-F238E27FC236}">
                    <a16:creationId xmlns="" xmlns:a16="http://schemas.microsoft.com/office/drawing/2014/main" id="{40E78D4B-0BA9-4168-9BBF-89894030804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84" y="2787"/>
                <a:ext cx="168" cy="125"/>
              </a:xfrm>
              <a:custGeom>
                <a:avLst/>
                <a:gdLst>
                  <a:gd name="T0" fmla="*/ 84 w 168"/>
                  <a:gd name="T1" fmla="*/ 0 h 125"/>
                  <a:gd name="T2" fmla="*/ 0 w 168"/>
                  <a:gd name="T3" fmla="*/ 67 h 125"/>
                  <a:gd name="T4" fmla="*/ 84 w 168"/>
                  <a:gd name="T5" fmla="*/ 125 h 125"/>
                  <a:gd name="T6" fmla="*/ 168 w 168"/>
                  <a:gd name="T7" fmla="*/ 67 h 125"/>
                  <a:gd name="T8" fmla="*/ 84 w 168"/>
                  <a:gd name="T9" fmla="*/ 0 h 12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68"/>
                  <a:gd name="T16" fmla="*/ 0 h 125"/>
                  <a:gd name="T17" fmla="*/ 168 w 168"/>
                  <a:gd name="T18" fmla="*/ 125 h 12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68" h="125">
                    <a:moveTo>
                      <a:pt x="84" y="0"/>
                    </a:moveTo>
                    <a:lnTo>
                      <a:pt x="0" y="67"/>
                    </a:lnTo>
                    <a:lnTo>
                      <a:pt x="84" y="125"/>
                    </a:lnTo>
                    <a:lnTo>
                      <a:pt x="168" y="67"/>
                    </a:lnTo>
                    <a:lnTo>
                      <a:pt x="84" y="0"/>
                    </a:lnTo>
                    <a:close/>
                  </a:path>
                </a:pathLst>
              </a:custGeom>
              <a:solidFill>
                <a:srgbClr val="FF4000"/>
              </a:solidFill>
              <a:ln w="142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6" name="Oval 1088">
                <a:extLst>
                  <a:ext uri="{FF2B5EF4-FFF2-40B4-BE49-F238E27FC236}">
                    <a16:creationId xmlns="" xmlns:a16="http://schemas.microsoft.com/office/drawing/2014/main" id="{D166275E-45B6-416E-ACB9-D42C65F8AE7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03" y="2791"/>
                <a:ext cx="132" cy="136"/>
              </a:xfrm>
              <a:prstGeom prst="ellipse">
                <a:avLst/>
              </a:prstGeom>
              <a:solidFill>
                <a:srgbClr val="4CBCFF"/>
              </a:solidFill>
              <a:ln w="14288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sp>
            <p:nvSpPr>
              <p:cNvPr id="66587" name="Oval 1089">
                <a:extLst>
                  <a:ext uri="{FF2B5EF4-FFF2-40B4-BE49-F238E27FC236}">
                    <a16:creationId xmlns="" xmlns:a16="http://schemas.microsoft.com/office/drawing/2014/main" id="{6F21CDA5-2122-4838-B89E-DD10DFA9ADF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90" y="2791"/>
                <a:ext cx="132" cy="136"/>
              </a:xfrm>
              <a:prstGeom prst="ellipse">
                <a:avLst/>
              </a:prstGeom>
              <a:solidFill>
                <a:srgbClr val="4CBCFF"/>
              </a:solidFill>
              <a:ln w="14288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sp>
            <p:nvSpPr>
              <p:cNvPr id="66588" name="Freeform 1090">
                <a:extLst>
                  <a:ext uri="{FF2B5EF4-FFF2-40B4-BE49-F238E27FC236}">
                    <a16:creationId xmlns="" xmlns:a16="http://schemas.microsoft.com/office/drawing/2014/main" id="{0571033F-9045-4AFB-88A9-3990B38B9E5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73" y="2796"/>
                <a:ext cx="130" cy="106"/>
              </a:xfrm>
              <a:custGeom>
                <a:avLst/>
                <a:gdLst>
                  <a:gd name="T0" fmla="*/ 0 w 130"/>
                  <a:gd name="T1" fmla="*/ 0 h 106"/>
                  <a:gd name="T2" fmla="*/ 130 w 130"/>
                  <a:gd name="T3" fmla="*/ 0 h 106"/>
                  <a:gd name="T4" fmla="*/ 65 w 130"/>
                  <a:gd name="T5" fmla="*/ 106 h 106"/>
                  <a:gd name="T6" fmla="*/ 0 w 130"/>
                  <a:gd name="T7" fmla="*/ 0 h 106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130"/>
                  <a:gd name="T13" fmla="*/ 0 h 106"/>
                  <a:gd name="T14" fmla="*/ 130 w 130"/>
                  <a:gd name="T15" fmla="*/ 106 h 10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130" h="106">
                    <a:moveTo>
                      <a:pt x="0" y="0"/>
                    </a:moveTo>
                    <a:lnTo>
                      <a:pt x="130" y="0"/>
                    </a:lnTo>
                    <a:lnTo>
                      <a:pt x="65" y="10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A64C"/>
              </a:solidFill>
              <a:ln w="142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89" name="Oval 1091">
                <a:extLst>
                  <a:ext uri="{FF2B5EF4-FFF2-40B4-BE49-F238E27FC236}">
                    <a16:creationId xmlns="" xmlns:a16="http://schemas.microsoft.com/office/drawing/2014/main" id="{43844F29-EB25-43E3-B953-3437FC0BD1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45" y="2791"/>
                <a:ext cx="132" cy="136"/>
              </a:xfrm>
              <a:prstGeom prst="ellipse">
                <a:avLst/>
              </a:prstGeom>
              <a:solidFill>
                <a:srgbClr val="4CBCFF"/>
              </a:solidFill>
              <a:ln w="14288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grpSp>
            <p:nvGrpSpPr>
              <p:cNvPr id="66590" name="Group 1092">
                <a:extLst>
                  <a:ext uri="{FF2B5EF4-FFF2-40B4-BE49-F238E27FC236}">
                    <a16:creationId xmlns="" xmlns:a16="http://schemas.microsoft.com/office/drawing/2014/main" id="{A693C4FC-ED94-4753-B1A9-B221CA53669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414" y="2912"/>
                <a:ext cx="75" cy="174"/>
                <a:chOff x="2414" y="2912"/>
                <a:chExt cx="75" cy="174"/>
              </a:xfrm>
            </p:grpSpPr>
            <p:sp>
              <p:nvSpPr>
                <p:cNvPr id="66633" name="Freeform 1093">
                  <a:extLst>
                    <a:ext uri="{FF2B5EF4-FFF2-40B4-BE49-F238E27FC236}">
                      <a16:creationId xmlns="" xmlns:a16="http://schemas.microsoft.com/office/drawing/2014/main" id="{017639D0-FD9C-490F-BB72-52842E41AEC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414" y="2912"/>
                  <a:ext cx="75" cy="116"/>
                </a:xfrm>
                <a:custGeom>
                  <a:avLst/>
                  <a:gdLst>
                    <a:gd name="T0" fmla="*/ 38 w 75"/>
                    <a:gd name="T1" fmla="*/ 0 h 116"/>
                    <a:gd name="T2" fmla="*/ 75 w 75"/>
                    <a:gd name="T3" fmla="*/ 116 h 116"/>
                    <a:gd name="T4" fmla="*/ 38 w 75"/>
                    <a:gd name="T5" fmla="*/ 116 h 116"/>
                    <a:gd name="T6" fmla="*/ 0 w 75"/>
                    <a:gd name="T7" fmla="*/ 116 h 116"/>
                    <a:gd name="T8" fmla="*/ 38 w 75"/>
                    <a:gd name="T9" fmla="*/ 0 h 11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5"/>
                    <a:gd name="T16" fmla="*/ 0 h 116"/>
                    <a:gd name="T17" fmla="*/ 75 w 75"/>
                    <a:gd name="T18" fmla="*/ 116 h 11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5" h="116">
                      <a:moveTo>
                        <a:pt x="38" y="0"/>
                      </a:moveTo>
                      <a:lnTo>
                        <a:pt x="75" y="116"/>
                      </a:lnTo>
                      <a:lnTo>
                        <a:pt x="38" y="116"/>
                      </a:lnTo>
                      <a:lnTo>
                        <a:pt x="0" y="116"/>
                      </a:lnTo>
                      <a:lnTo>
                        <a:pt x="38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634" name="Line 1094">
                  <a:extLst>
                    <a:ext uri="{FF2B5EF4-FFF2-40B4-BE49-F238E27FC236}">
                      <a16:creationId xmlns="" xmlns:a16="http://schemas.microsoft.com/office/drawing/2014/main" id="{99905FBA-A068-4C26-8E27-4EEE55239674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2452" y="3028"/>
                  <a:ext cx="1" cy="58"/>
                </a:xfrm>
                <a:prstGeom prst="line">
                  <a:avLst/>
                </a:prstGeom>
                <a:noFill/>
                <a:ln w="14288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6591" name="Line 1095">
                <a:extLst>
                  <a:ext uri="{FF2B5EF4-FFF2-40B4-BE49-F238E27FC236}">
                    <a16:creationId xmlns="" xmlns:a16="http://schemas.microsoft.com/office/drawing/2014/main" id="{9E39AE85-6A3C-4F96-82DB-2C6A4C98FA3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470" y="3086"/>
                <a:ext cx="598" cy="1"/>
              </a:xfrm>
              <a:prstGeom prst="line">
                <a:avLst/>
              </a:prstGeom>
              <a:noFill/>
              <a:ln w="14288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2" name="Freeform 1096">
                <a:extLst>
                  <a:ext uri="{FF2B5EF4-FFF2-40B4-BE49-F238E27FC236}">
                    <a16:creationId xmlns="" xmlns:a16="http://schemas.microsoft.com/office/drawing/2014/main" id="{68DB957E-DA18-40D4-979F-0736C7EA186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367" y="3018"/>
                <a:ext cx="159" cy="135"/>
              </a:xfrm>
              <a:custGeom>
                <a:avLst/>
                <a:gdLst>
                  <a:gd name="T0" fmla="*/ 85 w 159"/>
                  <a:gd name="T1" fmla="*/ 0 h 135"/>
                  <a:gd name="T2" fmla="*/ 0 w 159"/>
                  <a:gd name="T3" fmla="*/ 68 h 135"/>
                  <a:gd name="T4" fmla="*/ 85 w 159"/>
                  <a:gd name="T5" fmla="*/ 135 h 135"/>
                  <a:gd name="T6" fmla="*/ 159 w 159"/>
                  <a:gd name="T7" fmla="*/ 68 h 135"/>
                  <a:gd name="T8" fmla="*/ 85 w 159"/>
                  <a:gd name="T9" fmla="*/ 0 h 1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59"/>
                  <a:gd name="T16" fmla="*/ 0 h 135"/>
                  <a:gd name="T17" fmla="*/ 159 w 159"/>
                  <a:gd name="T18" fmla="*/ 135 h 13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59" h="135">
                    <a:moveTo>
                      <a:pt x="85" y="0"/>
                    </a:moveTo>
                    <a:lnTo>
                      <a:pt x="0" y="68"/>
                    </a:lnTo>
                    <a:lnTo>
                      <a:pt x="85" y="135"/>
                    </a:lnTo>
                    <a:lnTo>
                      <a:pt x="159" y="68"/>
                    </a:lnTo>
                    <a:lnTo>
                      <a:pt x="85" y="0"/>
                    </a:lnTo>
                    <a:close/>
                  </a:path>
                </a:pathLst>
              </a:custGeom>
              <a:solidFill>
                <a:srgbClr val="FF4000"/>
              </a:solidFill>
              <a:ln w="142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66593" name="Group 1097">
                <a:extLst>
                  <a:ext uri="{FF2B5EF4-FFF2-40B4-BE49-F238E27FC236}">
                    <a16:creationId xmlns="" xmlns:a16="http://schemas.microsoft.com/office/drawing/2014/main" id="{C590A4E2-500E-4B48-918B-EF9F04A039B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601" y="3095"/>
                <a:ext cx="75" cy="165"/>
                <a:chOff x="2601" y="3095"/>
                <a:chExt cx="75" cy="165"/>
              </a:xfrm>
            </p:grpSpPr>
            <p:sp>
              <p:nvSpPr>
                <p:cNvPr id="66631" name="Freeform 1098">
                  <a:extLst>
                    <a:ext uri="{FF2B5EF4-FFF2-40B4-BE49-F238E27FC236}">
                      <a16:creationId xmlns="" xmlns:a16="http://schemas.microsoft.com/office/drawing/2014/main" id="{B04C27F6-EEE1-4B5C-B6A2-E6813578371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601" y="3153"/>
                  <a:ext cx="75" cy="107"/>
                </a:xfrm>
                <a:custGeom>
                  <a:avLst/>
                  <a:gdLst>
                    <a:gd name="T0" fmla="*/ 37 w 75"/>
                    <a:gd name="T1" fmla="*/ 107 h 107"/>
                    <a:gd name="T2" fmla="*/ 0 w 75"/>
                    <a:gd name="T3" fmla="*/ 0 h 107"/>
                    <a:gd name="T4" fmla="*/ 37 w 75"/>
                    <a:gd name="T5" fmla="*/ 0 h 107"/>
                    <a:gd name="T6" fmla="*/ 75 w 75"/>
                    <a:gd name="T7" fmla="*/ 0 h 107"/>
                    <a:gd name="T8" fmla="*/ 37 w 75"/>
                    <a:gd name="T9" fmla="*/ 107 h 10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5"/>
                    <a:gd name="T16" fmla="*/ 0 h 107"/>
                    <a:gd name="T17" fmla="*/ 75 w 75"/>
                    <a:gd name="T18" fmla="*/ 107 h 107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5" h="107">
                      <a:moveTo>
                        <a:pt x="37" y="107"/>
                      </a:moveTo>
                      <a:lnTo>
                        <a:pt x="0" y="0"/>
                      </a:lnTo>
                      <a:lnTo>
                        <a:pt x="37" y="0"/>
                      </a:lnTo>
                      <a:lnTo>
                        <a:pt x="75" y="0"/>
                      </a:lnTo>
                      <a:lnTo>
                        <a:pt x="37" y="10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632" name="Line 1099">
                  <a:extLst>
                    <a:ext uri="{FF2B5EF4-FFF2-40B4-BE49-F238E27FC236}">
                      <a16:creationId xmlns="" xmlns:a16="http://schemas.microsoft.com/office/drawing/2014/main" id="{D2305284-F23A-4A2D-8141-CAB0625CF1DD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2638" y="3095"/>
                  <a:ext cx="1" cy="58"/>
                </a:xfrm>
                <a:prstGeom prst="line">
                  <a:avLst/>
                </a:prstGeom>
                <a:noFill/>
                <a:ln w="14288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6594" name="Oval 1100">
                <a:extLst>
                  <a:ext uri="{FF2B5EF4-FFF2-40B4-BE49-F238E27FC236}">
                    <a16:creationId xmlns="" xmlns:a16="http://schemas.microsoft.com/office/drawing/2014/main" id="{57B41D4B-DCC6-44A7-B133-F2C3BE365FC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586" y="3022"/>
                <a:ext cx="132" cy="137"/>
              </a:xfrm>
              <a:prstGeom prst="ellipse">
                <a:avLst/>
              </a:prstGeom>
              <a:solidFill>
                <a:srgbClr val="4CBCFF"/>
              </a:solidFill>
              <a:ln w="14288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sp>
            <p:nvSpPr>
              <p:cNvPr id="66595" name="Freeform 1101">
                <a:extLst>
                  <a:ext uri="{FF2B5EF4-FFF2-40B4-BE49-F238E27FC236}">
                    <a16:creationId xmlns="" xmlns:a16="http://schemas.microsoft.com/office/drawing/2014/main" id="{4A8F4C55-EA1E-48FE-BE20-B1CC3C8EC0B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797" y="3018"/>
                <a:ext cx="150" cy="135"/>
              </a:xfrm>
              <a:custGeom>
                <a:avLst/>
                <a:gdLst>
                  <a:gd name="T0" fmla="*/ 0 w 150"/>
                  <a:gd name="T1" fmla="*/ 135 h 135"/>
                  <a:gd name="T2" fmla="*/ 0 w 150"/>
                  <a:gd name="T3" fmla="*/ 0 h 135"/>
                  <a:gd name="T4" fmla="*/ 112 w 150"/>
                  <a:gd name="T5" fmla="*/ 0 h 135"/>
                  <a:gd name="T6" fmla="*/ 131 w 150"/>
                  <a:gd name="T7" fmla="*/ 0 h 135"/>
                  <a:gd name="T8" fmla="*/ 140 w 150"/>
                  <a:gd name="T9" fmla="*/ 20 h 135"/>
                  <a:gd name="T10" fmla="*/ 150 w 150"/>
                  <a:gd name="T11" fmla="*/ 68 h 135"/>
                  <a:gd name="T12" fmla="*/ 140 w 150"/>
                  <a:gd name="T13" fmla="*/ 106 h 135"/>
                  <a:gd name="T14" fmla="*/ 131 w 150"/>
                  <a:gd name="T15" fmla="*/ 126 h 135"/>
                  <a:gd name="T16" fmla="*/ 112 w 150"/>
                  <a:gd name="T17" fmla="*/ 135 h 135"/>
                  <a:gd name="T18" fmla="*/ 0 w 150"/>
                  <a:gd name="T19" fmla="*/ 135 h 135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150"/>
                  <a:gd name="T31" fmla="*/ 0 h 135"/>
                  <a:gd name="T32" fmla="*/ 150 w 150"/>
                  <a:gd name="T33" fmla="*/ 135 h 135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150" h="135">
                    <a:moveTo>
                      <a:pt x="0" y="135"/>
                    </a:moveTo>
                    <a:lnTo>
                      <a:pt x="0" y="0"/>
                    </a:lnTo>
                    <a:lnTo>
                      <a:pt x="112" y="0"/>
                    </a:lnTo>
                    <a:lnTo>
                      <a:pt x="131" y="0"/>
                    </a:lnTo>
                    <a:lnTo>
                      <a:pt x="140" y="20"/>
                    </a:lnTo>
                    <a:lnTo>
                      <a:pt x="150" y="68"/>
                    </a:lnTo>
                    <a:lnTo>
                      <a:pt x="140" y="106"/>
                    </a:lnTo>
                    <a:lnTo>
                      <a:pt x="131" y="126"/>
                    </a:lnTo>
                    <a:lnTo>
                      <a:pt x="112" y="135"/>
                    </a:lnTo>
                    <a:lnTo>
                      <a:pt x="0" y="135"/>
                    </a:lnTo>
                    <a:close/>
                  </a:path>
                </a:pathLst>
              </a:custGeom>
              <a:solidFill>
                <a:srgbClr val="FF99C4"/>
              </a:solidFill>
              <a:ln w="142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6" name="Freeform 1102">
                <a:extLst>
                  <a:ext uri="{FF2B5EF4-FFF2-40B4-BE49-F238E27FC236}">
                    <a16:creationId xmlns="" xmlns:a16="http://schemas.microsoft.com/office/drawing/2014/main" id="{76F0B0CA-2078-4648-8221-332458528D2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84" y="3018"/>
                <a:ext cx="168" cy="135"/>
              </a:xfrm>
              <a:custGeom>
                <a:avLst/>
                <a:gdLst>
                  <a:gd name="T0" fmla="*/ 84 w 168"/>
                  <a:gd name="T1" fmla="*/ 0 h 135"/>
                  <a:gd name="T2" fmla="*/ 0 w 168"/>
                  <a:gd name="T3" fmla="*/ 68 h 135"/>
                  <a:gd name="T4" fmla="*/ 84 w 168"/>
                  <a:gd name="T5" fmla="*/ 135 h 135"/>
                  <a:gd name="T6" fmla="*/ 168 w 168"/>
                  <a:gd name="T7" fmla="*/ 68 h 135"/>
                  <a:gd name="T8" fmla="*/ 84 w 168"/>
                  <a:gd name="T9" fmla="*/ 0 h 1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68"/>
                  <a:gd name="T16" fmla="*/ 0 h 135"/>
                  <a:gd name="T17" fmla="*/ 168 w 168"/>
                  <a:gd name="T18" fmla="*/ 135 h 13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68" h="135">
                    <a:moveTo>
                      <a:pt x="84" y="0"/>
                    </a:moveTo>
                    <a:lnTo>
                      <a:pt x="0" y="68"/>
                    </a:lnTo>
                    <a:lnTo>
                      <a:pt x="84" y="135"/>
                    </a:lnTo>
                    <a:lnTo>
                      <a:pt x="168" y="68"/>
                    </a:lnTo>
                    <a:lnTo>
                      <a:pt x="84" y="0"/>
                    </a:lnTo>
                    <a:close/>
                  </a:path>
                </a:pathLst>
              </a:custGeom>
              <a:solidFill>
                <a:srgbClr val="FF4000"/>
              </a:solidFill>
              <a:ln w="142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7" name="Line 1103">
                <a:extLst>
                  <a:ext uri="{FF2B5EF4-FFF2-40B4-BE49-F238E27FC236}">
                    <a16:creationId xmlns="" xmlns:a16="http://schemas.microsoft.com/office/drawing/2014/main" id="{8D954429-124F-4317-B7D2-625EB262CC3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638" y="3375"/>
                <a:ext cx="1" cy="145"/>
              </a:xfrm>
              <a:prstGeom prst="line">
                <a:avLst/>
              </a:prstGeom>
              <a:noFill/>
              <a:ln w="14288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8" name="Freeform 1104">
                <a:extLst>
                  <a:ext uri="{FF2B5EF4-FFF2-40B4-BE49-F238E27FC236}">
                    <a16:creationId xmlns="" xmlns:a16="http://schemas.microsoft.com/office/drawing/2014/main" id="{96CC3DD4-8599-43C6-B178-835B76FDAC1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554" y="3250"/>
                <a:ext cx="159" cy="135"/>
              </a:xfrm>
              <a:custGeom>
                <a:avLst/>
                <a:gdLst>
                  <a:gd name="T0" fmla="*/ 84 w 159"/>
                  <a:gd name="T1" fmla="*/ 0 h 135"/>
                  <a:gd name="T2" fmla="*/ 0 w 159"/>
                  <a:gd name="T3" fmla="*/ 67 h 135"/>
                  <a:gd name="T4" fmla="*/ 84 w 159"/>
                  <a:gd name="T5" fmla="*/ 135 h 135"/>
                  <a:gd name="T6" fmla="*/ 159 w 159"/>
                  <a:gd name="T7" fmla="*/ 67 h 135"/>
                  <a:gd name="T8" fmla="*/ 84 w 159"/>
                  <a:gd name="T9" fmla="*/ 0 h 1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59"/>
                  <a:gd name="T16" fmla="*/ 0 h 135"/>
                  <a:gd name="T17" fmla="*/ 159 w 159"/>
                  <a:gd name="T18" fmla="*/ 135 h 13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59" h="135">
                    <a:moveTo>
                      <a:pt x="84" y="0"/>
                    </a:moveTo>
                    <a:lnTo>
                      <a:pt x="0" y="67"/>
                    </a:lnTo>
                    <a:lnTo>
                      <a:pt x="84" y="135"/>
                    </a:lnTo>
                    <a:lnTo>
                      <a:pt x="159" y="67"/>
                    </a:lnTo>
                    <a:lnTo>
                      <a:pt x="84" y="0"/>
                    </a:lnTo>
                    <a:close/>
                  </a:path>
                </a:pathLst>
              </a:custGeom>
              <a:solidFill>
                <a:srgbClr val="FF4000"/>
              </a:solidFill>
              <a:ln w="142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599" name="Oval 1105">
                <a:extLst>
                  <a:ext uri="{FF2B5EF4-FFF2-40B4-BE49-F238E27FC236}">
                    <a16:creationId xmlns="" xmlns:a16="http://schemas.microsoft.com/office/drawing/2014/main" id="{B77062F3-463D-40C6-85F1-CAE538933F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01" y="3437"/>
                <a:ext cx="132" cy="137"/>
              </a:xfrm>
              <a:prstGeom prst="ellipse">
                <a:avLst/>
              </a:prstGeom>
              <a:solidFill>
                <a:srgbClr val="4CBCFF"/>
              </a:solidFill>
              <a:ln w="14288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grpSp>
            <p:nvGrpSpPr>
              <p:cNvPr id="66600" name="Group 1106">
                <a:extLst>
                  <a:ext uri="{FF2B5EF4-FFF2-40B4-BE49-F238E27FC236}">
                    <a16:creationId xmlns="" xmlns:a16="http://schemas.microsoft.com/office/drawing/2014/main" id="{0712EAC8-3A2E-43FB-B43F-3E302E13C74F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218" y="2912"/>
                <a:ext cx="74" cy="405"/>
                <a:chOff x="3218" y="2912"/>
                <a:chExt cx="74" cy="405"/>
              </a:xfrm>
            </p:grpSpPr>
            <p:sp>
              <p:nvSpPr>
                <p:cNvPr id="66629" name="Freeform 1107">
                  <a:extLst>
                    <a:ext uri="{FF2B5EF4-FFF2-40B4-BE49-F238E27FC236}">
                      <a16:creationId xmlns="" xmlns:a16="http://schemas.microsoft.com/office/drawing/2014/main" id="{8CEAEC2C-9F76-403D-AD9E-2A5739C6D47F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218" y="2912"/>
                  <a:ext cx="74" cy="116"/>
                </a:xfrm>
                <a:custGeom>
                  <a:avLst/>
                  <a:gdLst>
                    <a:gd name="T0" fmla="*/ 37 w 74"/>
                    <a:gd name="T1" fmla="*/ 0 h 116"/>
                    <a:gd name="T2" fmla="*/ 74 w 74"/>
                    <a:gd name="T3" fmla="*/ 116 h 116"/>
                    <a:gd name="T4" fmla="*/ 37 w 74"/>
                    <a:gd name="T5" fmla="*/ 116 h 116"/>
                    <a:gd name="T6" fmla="*/ 0 w 74"/>
                    <a:gd name="T7" fmla="*/ 116 h 116"/>
                    <a:gd name="T8" fmla="*/ 37 w 74"/>
                    <a:gd name="T9" fmla="*/ 0 h 11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4"/>
                    <a:gd name="T16" fmla="*/ 0 h 116"/>
                    <a:gd name="T17" fmla="*/ 74 w 74"/>
                    <a:gd name="T18" fmla="*/ 116 h 11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4" h="116">
                      <a:moveTo>
                        <a:pt x="37" y="0"/>
                      </a:moveTo>
                      <a:lnTo>
                        <a:pt x="74" y="116"/>
                      </a:lnTo>
                      <a:lnTo>
                        <a:pt x="37" y="116"/>
                      </a:lnTo>
                      <a:lnTo>
                        <a:pt x="0" y="116"/>
                      </a:lnTo>
                      <a:lnTo>
                        <a:pt x="37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630" name="Line 1108">
                  <a:extLst>
                    <a:ext uri="{FF2B5EF4-FFF2-40B4-BE49-F238E27FC236}">
                      <a16:creationId xmlns="" xmlns:a16="http://schemas.microsoft.com/office/drawing/2014/main" id="{9796D3DB-1C9F-4678-B80A-6D760F252571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3255" y="3028"/>
                  <a:ext cx="1" cy="289"/>
                </a:xfrm>
                <a:prstGeom prst="line">
                  <a:avLst/>
                </a:prstGeom>
                <a:noFill/>
                <a:ln w="14288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66601" name="Group 1109">
                <a:extLst>
                  <a:ext uri="{FF2B5EF4-FFF2-40B4-BE49-F238E27FC236}">
                    <a16:creationId xmlns="" xmlns:a16="http://schemas.microsoft.com/office/drawing/2014/main" id="{00D4141A-7713-4598-86BE-AAC809EB29C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638" y="3481"/>
                <a:ext cx="159" cy="78"/>
                <a:chOff x="2638" y="3481"/>
                <a:chExt cx="159" cy="78"/>
              </a:xfrm>
            </p:grpSpPr>
            <p:sp>
              <p:nvSpPr>
                <p:cNvPr id="66627" name="Freeform 1110">
                  <a:extLst>
                    <a:ext uri="{FF2B5EF4-FFF2-40B4-BE49-F238E27FC236}">
                      <a16:creationId xmlns="" xmlns:a16="http://schemas.microsoft.com/office/drawing/2014/main" id="{6EDB715C-A916-4EB9-8E77-21824216EA49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694" y="3481"/>
                  <a:ext cx="103" cy="78"/>
                </a:xfrm>
                <a:custGeom>
                  <a:avLst/>
                  <a:gdLst>
                    <a:gd name="T0" fmla="*/ 103 w 103"/>
                    <a:gd name="T1" fmla="*/ 39 h 78"/>
                    <a:gd name="T2" fmla="*/ 0 w 103"/>
                    <a:gd name="T3" fmla="*/ 78 h 78"/>
                    <a:gd name="T4" fmla="*/ 0 w 103"/>
                    <a:gd name="T5" fmla="*/ 39 h 78"/>
                    <a:gd name="T6" fmla="*/ 0 w 103"/>
                    <a:gd name="T7" fmla="*/ 0 h 78"/>
                    <a:gd name="T8" fmla="*/ 103 w 103"/>
                    <a:gd name="T9" fmla="*/ 39 h 78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103"/>
                    <a:gd name="T16" fmla="*/ 0 h 78"/>
                    <a:gd name="T17" fmla="*/ 103 w 103"/>
                    <a:gd name="T18" fmla="*/ 78 h 78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103" h="78">
                      <a:moveTo>
                        <a:pt x="103" y="39"/>
                      </a:moveTo>
                      <a:lnTo>
                        <a:pt x="0" y="78"/>
                      </a:lnTo>
                      <a:lnTo>
                        <a:pt x="0" y="39"/>
                      </a:lnTo>
                      <a:lnTo>
                        <a:pt x="0" y="0"/>
                      </a:lnTo>
                      <a:lnTo>
                        <a:pt x="103" y="3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628" name="Line 1111">
                  <a:extLst>
                    <a:ext uri="{FF2B5EF4-FFF2-40B4-BE49-F238E27FC236}">
                      <a16:creationId xmlns="" xmlns:a16="http://schemas.microsoft.com/office/drawing/2014/main" id="{CBF1FEB7-BE25-4F73-867D-A160C520BC7D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2638" y="3520"/>
                  <a:ext cx="56" cy="1"/>
                </a:xfrm>
                <a:prstGeom prst="line">
                  <a:avLst/>
                </a:prstGeom>
                <a:noFill/>
                <a:ln w="14288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6602" name="Rectangle 1112">
                <a:extLst>
                  <a:ext uri="{FF2B5EF4-FFF2-40B4-BE49-F238E27FC236}">
                    <a16:creationId xmlns="" xmlns:a16="http://schemas.microsoft.com/office/drawing/2014/main" id="{01ABF02D-DFCD-48EB-9932-F9C334C356F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97" y="3437"/>
                <a:ext cx="132" cy="137"/>
              </a:xfrm>
              <a:prstGeom prst="rect">
                <a:avLst/>
              </a:prstGeom>
              <a:solidFill>
                <a:srgbClr val="FFDF00"/>
              </a:solidFill>
              <a:ln w="14288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sp>
            <p:nvSpPr>
              <p:cNvPr id="66603" name="Rectangle 1113">
                <a:extLst>
                  <a:ext uri="{FF2B5EF4-FFF2-40B4-BE49-F238E27FC236}">
                    <a16:creationId xmlns="" xmlns:a16="http://schemas.microsoft.com/office/drawing/2014/main" id="{5BB76871-325C-49D7-A7D4-01D70025EEC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84" y="3437"/>
                <a:ext cx="132" cy="137"/>
              </a:xfrm>
              <a:prstGeom prst="rect">
                <a:avLst/>
              </a:prstGeom>
              <a:solidFill>
                <a:srgbClr val="FFDF00"/>
              </a:solidFill>
              <a:ln w="14288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grpSp>
            <p:nvGrpSpPr>
              <p:cNvPr id="66604" name="Group 1114">
                <a:extLst>
                  <a:ext uri="{FF2B5EF4-FFF2-40B4-BE49-F238E27FC236}">
                    <a16:creationId xmlns="" xmlns:a16="http://schemas.microsoft.com/office/drawing/2014/main" id="{06F20F98-C19C-4F4E-AEE2-7ADEA092954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404" y="3327"/>
                <a:ext cx="84" cy="164"/>
                <a:chOff x="3404" y="3327"/>
                <a:chExt cx="84" cy="164"/>
              </a:xfrm>
            </p:grpSpPr>
            <p:sp>
              <p:nvSpPr>
                <p:cNvPr id="66625" name="Freeform 1115">
                  <a:extLst>
                    <a:ext uri="{FF2B5EF4-FFF2-40B4-BE49-F238E27FC236}">
                      <a16:creationId xmlns="" xmlns:a16="http://schemas.microsoft.com/office/drawing/2014/main" id="{B00CF69B-D89B-40F2-B45D-CA07C1DFBCA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404" y="3327"/>
                  <a:ext cx="84" cy="106"/>
                </a:xfrm>
                <a:custGeom>
                  <a:avLst/>
                  <a:gdLst>
                    <a:gd name="T0" fmla="*/ 47 w 84"/>
                    <a:gd name="T1" fmla="*/ 0 h 106"/>
                    <a:gd name="T2" fmla="*/ 84 w 84"/>
                    <a:gd name="T3" fmla="*/ 106 h 106"/>
                    <a:gd name="T4" fmla="*/ 47 w 84"/>
                    <a:gd name="T5" fmla="*/ 106 h 106"/>
                    <a:gd name="T6" fmla="*/ 0 w 84"/>
                    <a:gd name="T7" fmla="*/ 106 h 106"/>
                    <a:gd name="T8" fmla="*/ 47 w 84"/>
                    <a:gd name="T9" fmla="*/ 0 h 10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84"/>
                    <a:gd name="T16" fmla="*/ 0 h 106"/>
                    <a:gd name="T17" fmla="*/ 84 w 84"/>
                    <a:gd name="T18" fmla="*/ 106 h 10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84" h="106">
                      <a:moveTo>
                        <a:pt x="47" y="0"/>
                      </a:moveTo>
                      <a:lnTo>
                        <a:pt x="84" y="106"/>
                      </a:lnTo>
                      <a:lnTo>
                        <a:pt x="47" y="106"/>
                      </a:lnTo>
                      <a:lnTo>
                        <a:pt x="0" y="106"/>
                      </a:lnTo>
                      <a:lnTo>
                        <a:pt x="47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626" name="Line 1116">
                  <a:extLst>
                    <a:ext uri="{FF2B5EF4-FFF2-40B4-BE49-F238E27FC236}">
                      <a16:creationId xmlns="" xmlns:a16="http://schemas.microsoft.com/office/drawing/2014/main" id="{66357B78-242C-4F3E-8A00-FF4BBF0D4CAD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3451" y="3433"/>
                  <a:ext cx="1" cy="58"/>
                </a:xfrm>
                <a:prstGeom prst="line">
                  <a:avLst/>
                </a:prstGeom>
                <a:noFill/>
                <a:ln w="14288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6605" name="Freeform 1117">
                <a:extLst>
                  <a:ext uri="{FF2B5EF4-FFF2-40B4-BE49-F238E27FC236}">
                    <a16:creationId xmlns="" xmlns:a16="http://schemas.microsoft.com/office/drawing/2014/main" id="{AFC8D4FF-67C0-4009-B7EC-7597B11BBE7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367" y="3424"/>
                <a:ext cx="159" cy="135"/>
              </a:xfrm>
              <a:custGeom>
                <a:avLst/>
                <a:gdLst>
                  <a:gd name="T0" fmla="*/ 75 w 159"/>
                  <a:gd name="T1" fmla="*/ 0 h 135"/>
                  <a:gd name="T2" fmla="*/ 0 w 159"/>
                  <a:gd name="T3" fmla="*/ 67 h 135"/>
                  <a:gd name="T4" fmla="*/ 75 w 159"/>
                  <a:gd name="T5" fmla="*/ 135 h 135"/>
                  <a:gd name="T6" fmla="*/ 159 w 159"/>
                  <a:gd name="T7" fmla="*/ 67 h 135"/>
                  <a:gd name="T8" fmla="*/ 75 w 159"/>
                  <a:gd name="T9" fmla="*/ 0 h 1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59"/>
                  <a:gd name="T16" fmla="*/ 0 h 135"/>
                  <a:gd name="T17" fmla="*/ 159 w 159"/>
                  <a:gd name="T18" fmla="*/ 135 h 13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59" h="135">
                    <a:moveTo>
                      <a:pt x="75" y="0"/>
                    </a:moveTo>
                    <a:lnTo>
                      <a:pt x="0" y="67"/>
                    </a:lnTo>
                    <a:lnTo>
                      <a:pt x="75" y="135"/>
                    </a:lnTo>
                    <a:lnTo>
                      <a:pt x="159" y="67"/>
                    </a:lnTo>
                    <a:lnTo>
                      <a:pt x="75" y="0"/>
                    </a:lnTo>
                    <a:close/>
                  </a:path>
                </a:pathLst>
              </a:custGeom>
              <a:solidFill>
                <a:srgbClr val="FF4000"/>
              </a:solidFill>
              <a:ln w="142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66606" name="Group 1118">
                <a:extLst>
                  <a:ext uri="{FF2B5EF4-FFF2-40B4-BE49-F238E27FC236}">
                    <a16:creationId xmlns="" xmlns:a16="http://schemas.microsoft.com/office/drawing/2014/main" id="{DA8EF333-F8E7-4655-BBBE-66C8E81D75EF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404" y="2912"/>
                <a:ext cx="84" cy="396"/>
                <a:chOff x="3404" y="2912"/>
                <a:chExt cx="84" cy="396"/>
              </a:xfrm>
            </p:grpSpPr>
            <p:sp>
              <p:nvSpPr>
                <p:cNvPr id="66623" name="Freeform 1119">
                  <a:extLst>
                    <a:ext uri="{FF2B5EF4-FFF2-40B4-BE49-F238E27FC236}">
                      <a16:creationId xmlns="" xmlns:a16="http://schemas.microsoft.com/office/drawing/2014/main" id="{CAD930DA-3D02-4EC5-B619-649DAA33E4F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404" y="2912"/>
                  <a:ext cx="84" cy="116"/>
                </a:xfrm>
                <a:custGeom>
                  <a:avLst/>
                  <a:gdLst>
                    <a:gd name="T0" fmla="*/ 47 w 84"/>
                    <a:gd name="T1" fmla="*/ 0 h 116"/>
                    <a:gd name="T2" fmla="*/ 84 w 84"/>
                    <a:gd name="T3" fmla="*/ 116 h 116"/>
                    <a:gd name="T4" fmla="*/ 47 w 84"/>
                    <a:gd name="T5" fmla="*/ 116 h 116"/>
                    <a:gd name="T6" fmla="*/ 0 w 84"/>
                    <a:gd name="T7" fmla="*/ 116 h 116"/>
                    <a:gd name="T8" fmla="*/ 47 w 84"/>
                    <a:gd name="T9" fmla="*/ 0 h 11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84"/>
                    <a:gd name="T16" fmla="*/ 0 h 116"/>
                    <a:gd name="T17" fmla="*/ 84 w 84"/>
                    <a:gd name="T18" fmla="*/ 116 h 11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84" h="116">
                      <a:moveTo>
                        <a:pt x="47" y="0"/>
                      </a:moveTo>
                      <a:lnTo>
                        <a:pt x="84" y="116"/>
                      </a:lnTo>
                      <a:lnTo>
                        <a:pt x="47" y="116"/>
                      </a:lnTo>
                      <a:lnTo>
                        <a:pt x="0" y="116"/>
                      </a:lnTo>
                      <a:lnTo>
                        <a:pt x="47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624" name="Line 1120">
                  <a:extLst>
                    <a:ext uri="{FF2B5EF4-FFF2-40B4-BE49-F238E27FC236}">
                      <a16:creationId xmlns="" xmlns:a16="http://schemas.microsoft.com/office/drawing/2014/main" id="{0ECDA5C1-CB8E-4CC3-9821-536F08E0A3BB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3451" y="3028"/>
                  <a:ext cx="1" cy="280"/>
                </a:xfrm>
                <a:prstGeom prst="line">
                  <a:avLst/>
                </a:prstGeom>
                <a:noFill/>
                <a:ln w="14288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6607" name="Rectangle 1121">
                <a:extLst>
                  <a:ext uri="{FF2B5EF4-FFF2-40B4-BE49-F238E27FC236}">
                    <a16:creationId xmlns="" xmlns:a16="http://schemas.microsoft.com/office/drawing/2014/main" id="{F123E46B-807A-4826-899C-E7C658B7626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71" y="3206"/>
                <a:ext cx="132" cy="136"/>
              </a:xfrm>
              <a:prstGeom prst="rect">
                <a:avLst/>
              </a:prstGeom>
              <a:solidFill>
                <a:srgbClr val="FFDF00"/>
              </a:solidFill>
              <a:ln w="14288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grpSp>
            <p:nvGrpSpPr>
              <p:cNvPr id="66608" name="Group 1122">
                <a:extLst>
                  <a:ext uri="{FF2B5EF4-FFF2-40B4-BE49-F238E27FC236}">
                    <a16:creationId xmlns="" xmlns:a16="http://schemas.microsoft.com/office/drawing/2014/main" id="{7D08CB01-C2DA-4759-9255-008B200E56F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601" y="3327"/>
                <a:ext cx="74" cy="164"/>
                <a:chOff x="3601" y="3327"/>
                <a:chExt cx="74" cy="164"/>
              </a:xfrm>
            </p:grpSpPr>
            <p:sp>
              <p:nvSpPr>
                <p:cNvPr id="66621" name="Freeform 1123">
                  <a:extLst>
                    <a:ext uri="{FF2B5EF4-FFF2-40B4-BE49-F238E27FC236}">
                      <a16:creationId xmlns="" xmlns:a16="http://schemas.microsoft.com/office/drawing/2014/main" id="{6DEC3351-08AF-4D3E-8335-A49BA74AFC6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601" y="3327"/>
                  <a:ext cx="74" cy="106"/>
                </a:xfrm>
                <a:custGeom>
                  <a:avLst/>
                  <a:gdLst>
                    <a:gd name="T0" fmla="*/ 37 w 74"/>
                    <a:gd name="T1" fmla="*/ 0 h 106"/>
                    <a:gd name="T2" fmla="*/ 74 w 74"/>
                    <a:gd name="T3" fmla="*/ 106 h 106"/>
                    <a:gd name="T4" fmla="*/ 37 w 74"/>
                    <a:gd name="T5" fmla="*/ 106 h 106"/>
                    <a:gd name="T6" fmla="*/ 0 w 74"/>
                    <a:gd name="T7" fmla="*/ 106 h 106"/>
                    <a:gd name="T8" fmla="*/ 37 w 74"/>
                    <a:gd name="T9" fmla="*/ 0 h 10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4"/>
                    <a:gd name="T16" fmla="*/ 0 h 106"/>
                    <a:gd name="T17" fmla="*/ 74 w 74"/>
                    <a:gd name="T18" fmla="*/ 106 h 10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4" h="106">
                      <a:moveTo>
                        <a:pt x="37" y="0"/>
                      </a:moveTo>
                      <a:lnTo>
                        <a:pt x="74" y="106"/>
                      </a:lnTo>
                      <a:lnTo>
                        <a:pt x="37" y="106"/>
                      </a:lnTo>
                      <a:lnTo>
                        <a:pt x="0" y="106"/>
                      </a:lnTo>
                      <a:lnTo>
                        <a:pt x="37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622" name="Line 1124">
                  <a:extLst>
                    <a:ext uri="{FF2B5EF4-FFF2-40B4-BE49-F238E27FC236}">
                      <a16:creationId xmlns="" xmlns:a16="http://schemas.microsoft.com/office/drawing/2014/main" id="{AC2BFE84-B596-4DBA-BF22-2977D0E00F22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3638" y="3433"/>
                  <a:ext cx="1" cy="58"/>
                </a:xfrm>
                <a:prstGeom prst="line">
                  <a:avLst/>
                </a:prstGeom>
                <a:noFill/>
                <a:ln w="14288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6609" name="Freeform 1125">
                <a:extLst>
                  <a:ext uri="{FF2B5EF4-FFF2-40B4-BE49-F238E27FC236}">
                    <a16:creationId xmlns="" xmlns:a16="http://schemas.microsoft.com/office/drawing/2014/main" id="{18B6704B-FA3E-45BF-9C9F-5759ED7232F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82" y="3424"/>
                <a:ext cx="149" cy="135"/>
              </a:xfrm>
              <a:custGeom>
                <a:avLst/>
                <a:gdLst>
                  <a:gd name="T0" fmla="*/ 0 w 149"/>
                  <a:gd name="T1" fmla="*/ 135 h 135"/>
                  <a:gd name="T2" fmla="*/ 0 w 149"/>
                  <a:gd name="T3" fmla="*/ 9 h 135"/>
                  <a:gd name="T4" fmla="*/ 103 w 149"/>
                  <a:gd name="T5" fmla="*/ 9 h 135"/>
                  <a:gd name="T6" fmla="*/ 103 w 149"/>
                  <a:gd name="T7" fmla="*/ 0 h 135"/>
                  <a:gd name="T8" fmla="*/ 121 w 149"/>
                  <a:gd name="T9" fmla="*/ 9 h 135"/>
                  <a:gd name="T10" fmla="*/ 140 w 149"/>
                  <a:gd name="T11" fmla="*/ 29 h 135"/>
                  <a:gd name="T12" fmla="*/ 149 w 149"/>
                  <a:gd name="T13" fmla="*/ 77 h 135"/>
                  <a:gd name="T14" fmla="*/ 140 w 149"/>
                  <a:gd name="T15" fmla="*/ 106 h 135"/>
                  <a:gd name="T16" fmla="*/ 121 w 149"/>
                  <a:gd name="T17" fmla="*/ 125 h 135"/>
                  <a:gd name="T18" fmla="*/ 103 w 149"/>
                  <a:gd name="T19" fmla="*/ 135 h 135"/>
                  <a:gd name="T20" fmla="*/ 0 w 149"/>
                  <a:gd name="T21" fmla="*/ 135 h 135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49"/>
                  <a:gd name="T34" fmla="*/ 0 h 135"/>
                  <a:gd name="T35" fmla="*/ 149 w 149"/>
                  <a:gd name="T36" fmla="*/ 135 h 135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49" h="135">
                    <a:moveTo>
                      <a:pt x="0" y="135"/>
                    </a:moveTo>
                    <a:lnTo>
                      <a:pt x="0" y="9"/>
                    </a:lnTo>
                    <a:lnTo>
                      <a:pt x="103" y="9"/>
                    </a:lnTo>
                    <a:lnTo>
                      <a:pt x="103" y="0"/>
                    </a:lnTo>
                    <a:lnTo>
                      <a:pt x="121" y="9"/>
                    </a:lnTo>
                    <a:lnTo>
                      <a:pt x="140" y="29"/>
                    </a:lnTo>
                    <a:lnTo>
                      <a:pt x="149" y="77"/>
                    </a:lnTo>
                    <a:lnTo>
                      <a:pt x="140" y="106"/>
                    </a:lnTo>
                    <a:lnTo>
                      <a:pt x="121" y="125"/>
                    </a:lnTo>
                    <a:lnTo>
                      <a:pt x="103" y="135"/>
                    </a:lnTo>
                    <a:lnTo>
                      <a:pt x="0" y="135"/>
                    </a:lnTo>
                    <a:close/>
                  </a:path>
                </a:pathLst>
              </a:custGeom>
              <a:solidFill>
                <a:srgbClr val="FF99C4"/>
              </a:solidFill>
              <a:ln w="142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66610" name="Group 1126">
                <a:extLst>
                  <a:ext uri="{FF2B5EF4-FFF2-40B4-BE49-F238E27FC236}">
                    <a16:creationId xmlns="" xmlns:a16="http://schemas.microsoft.com/office/drawing/2014/main" id="{5EAB6E53-33A5-4D07-A276-AAED6F9DE4C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601" y="2912"/>
                <a:ext cx="74" cy="396"/>
                <a:chOff x="3601" y="2912"/>
                <a:chExt cx="74" cy="396"/>
              </a:xfrm>
            </p:grpSpPr>
            <p:sp>
              <p:nvSpPr>
                <p:cNvPr id="66619" name="Freeform 1127">
                  <a:extLst>
                    <a:ext uri="{FF2B5EF4-FFF2-40B4-BE49-F238E27FC236}">
                      <a16:creationId xmlns="" xmlns:a16="http://schemas.microsoft.com/office/drawing/2014/main" id="{7FF137E4-9C7F-4B0B-83AC-AE2216A0E30A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601" y="2912"/>
                  <a:ext cx="74" cy="116"/>
                </a:xfrm>
                <a:custGeom>
                  <a:avLst/>
                  <a:gdLst>
                    <a:gd name="T0" fmla="*/ 37 w 74"/>
                    <a:gd name="T1" fmla="*/ 0 h 116"/>
                    <a:gd name="T2" fmla="*/ 74 w 74"/>
                    <a:gd name="T3" fmla="*/ 116 h 116"/>
                    <a:gd name="T4" fmla="*/ 37 w 74"/>
                    <a:gd name="T5" fmla="*/ 116 h 116"/>
                    <a:gd name="T6" fmla="*/ 0 w 74"/>
                    <a:gd name="T7" fmla="*/ 116 h 116"/>
                    <a:gd name="T8" fmla="*/ 37 w 74"/>
                    <a:gd name="T9" fmla="*/ 0 h 11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74"/>
                    <a:gd name="T16" fmla="*/ 0 h 116"/>
                    <a:gd name="T17" fmla="*/ 74 w 74"/>
                    <a:gd name="T18" fmla="*/ 116 h 11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74" h="116">
                      <a:moveTo>
                        <a:pt x="37" y="0"/>
                      </a:moveTo>
                      <a:lnTo>
                        <a:pt x="74" y="116"/>
                      </a:lnTo>
                      <a:lnTo>
                        <a:pt x="37" y="116"/>
                      </a:lnTo>
                      <a:lnTo>
                        <a:pt x="0" y="116"/>
                      </a:lnTo>
                      <a:lnTo>
                        <a:pt x="37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620" name="Line 1128">
                  <a:extLst>
                    <a:ext uri="{FF2B5EF4-FFF2-40B4-BE49-F238E27FC236}">
                      <a16:creationId xmlns="" xmlns:a16="http://schemas.microsoft.com/office/drawing/2014/main" id="{B225DE4A-AD46-419F-8DF6-3452192085FC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3638" y="3028"/>
                  <a:ext cx="1" cy="280"/>
                </a:xfrm>
                <a:prstGeom prst="line">
                  <a:avLst/>
                </a:prstGeom>
                <a:noFill/>
                <a:ln w="14288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6611" name="Oval 1129">
                <a:extLst>
                  <a:ext uri="{FF2B5EF4-FFF2-40B4-BE49-F238E27FC236}">
                    <a16:creationId xmlns="" xmlns:a16="http://schemas.microsoft.com/office/drawing/2014/main" id="{DA59A9EA-AA3E-472B-B7B1-E8B74509BB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86" y="3206"/>
                <a:ext cx="132" cy="136"/>
              </a:xfrm>
              <a:prstGeom prst="ellipse">
                <a:avLst/>
              </a:prstGeom>
              <a:solidFill>
                <a:srgbClr val="4CBCFF"/>
              </a:solidFill>
              <a:ln w="14288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sp>
            <p:nvSpPr>
              <p:cNvPr id="66612" name="Line 1130">
                <a:extLst>
                  <a:ext uri="{FF2B5EF4-FFF2-40B4-BE49-F238E27FC236}">
                    <a16:creationId xmlns="" xmlns:a16="http://schemas.microsoft.com/office/drawing/2014/main" id="{57D478F9-A208-480A-AEBE-CBB4572CB80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872" y="3713"/>
                <a:ext cx="579" cy="1"/>
              </a:xfrm>
              <a:prstGeom prst="line">
                <a:avLst/>
              </a:prstGeom>
              <a:noFill/>
              <a:ln w="14288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13" name="Freeform 1131">
                <a:extLst>
                  <a:ext uri="{FF2B5EF4-FFF2-40B4-BE49-F238E27FC236}">
                    <a16:creationId xmlns="" xmlns:a16="http://schemas.microsoft.com/office/drawing/2014/main" id="{1B3B95B9-C804-4095-B70D-98D271245F6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769" y="3646"/>
                <a:ext cx="159" cy="135"/>
              </a:xfrm>
              <a:custGeom>
                <a:avLst/>
                <a:gdLst>
                  <a:gd name="T0" fmla="*/ 84 w 159"/>
                  <a:gd name="T1" fmla="*/ 0 h 135"/>
                  <a:gd name="T2" fmla="*/ 0 w 159"/>
                  <a:gd name="T3" fmla="*/ 67 h 135"/>
                  <a:gd name="T4" fmla="*/ 84 w 159"/>
                  <a:gd name="T5" fmla="*/ 135 h 135"/>
                  <a:gd name="T6" fmla="*/ 159 w 159"/>
                  <a:gd name="T7" fmla="*/ 67 h 135"/>
                  <a:gd name="T8" fmla="*/ 84 w 159"/>
                  <a:gd name="T9" fmla="*/ 0 h 1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59"/>
                  <a:gd name="T16" fmla="*/ 0 h 135"/>
                  <a:gd name="T17" fmla="*/ 159 w 159"/>
                  <a:gd name="T18" fmla="*/ 135 h 13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59" h="135">
                    <a:moveTo>
                      <a:pt x="84" y="0"/>
                    </a:moveTo>
                    <a:lnTo>
                      <a:pt x="0" y="67"/>
                    </a:lnTo>
                    <a:lnTo>
                      <a:pt x="84" y="135"/>
                    </a:lnTo>
                    <a:lnTo>
                      <a:pt x="159" y="67"/>
                    </a:lnTo>
                    <a:lnTo>
                      <a:pt x="84" y="0"/>
                    </a:lnTo>
                    <a:close/>
                  </a:path>
                </a:pathLst>
              </a:custGeom>
              <a:solidFill>
                <a:srgbClr val="FF4000"/>
              </a:solidFill>
              <a:ln w="142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614" name="Rectangle 1132">
                <a:extLst>
                  <a:ext uri="{FF2B5EF4-FFF2-40B4-BE49-F238E27FC236}">
                    <a16:creationId xmlns="" xmlns:a16="http://schemas.microsoft.com/office/drawing/2014/main" id="{BDA9B896-083C-417C-8700-DA7ADC4812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97" y="3659"/>
                <a:ext cx="132" cy="137"/>
              </a:xfrm>
              <a:prstGeom prst="rect">
                <a:avLst/>
              </a:prstGeom>
              <a:solidFill>
                <a:srgbClr val="FFDF00"/>
              </a:solidFill>
              <a:ln w="14288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sp>
            <p:nvSpPr>
              <p:cNvPr id="66615" name="Oval 1133">
                <a:extLst>
                  <a:ext uri="{FF2B5EF4-FFF2-40B4-BE49-F238E27FC236}">
                    <a16:creationId xmlns="" xmlns:a16="http://schemas.microsoft.com/office/drawing/2014/main" id="{B403B4BC-C48F-401E-930A-D156EF8DC95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75" y="3659"/>
                <a:ext cx="132" cy="137"/>
              </a:xfrm>
              <a:prstGeom prst="ellipse">
                <a:avLst/>
              </a:prstGeom>
              <a:solidFill>
                <a:srgbClr val="4CBCFF"/>
              </a:solidFill>
              <a:ln w="14288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grpSp>
            <p:nvGrpSpPr>
              <p:cNvPr id="66616" name="Group 1134">
                <a:extLst>
                  <a:ext uri="{FF2B5EF4-FFF2-40B4-BE49-F238E27FC236}">
                    <a16:creationId xmlns="" xmlns:a16="http://schemas.microsoft.com/office/drawing/2014/main" id="{D875F687-5F42-4E3E-BA65-846BC097B15F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404" y="3559"/>
                <a:ext cx="84" cy="154"/>
                <a:chOff x="3404" y="3559"/>
                <a:chExt cx="84" cy="154"/>
              </a:xfrm>
            </p:grpSpPr>
            <p:sp>
              <p:nvSpPr>
                <p:cNvPr id="66617" name="Freeform 1135">
                  <a:extLst>
                    <a:ext uri="{FF2B5EF4-FFF2-40B4-BE49-F238E27FC236}">
                      <a16:creationId xmlns="" xmlns:a16="http://schemas.microsoft.com/office/drawing/2014/main" id="{6A6A7F84-8E88-4823-A6F3-8DC78FE9D2D7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3404" y="3559"/>
                  <a:ext cx="84" cy="115"/>
                </a:xfrm>
                <a:custGeom>
                  <a:avLst/>
                  <a:gdLst>
                    <a:gd name="T0" fmla="*/ 47 w 84"/>
                    <a:gd name="T1" fmla="*/ 0 h 115"/>
                    <a:gd name="T2" fmla="*/ 84 w 84"/>
                    <a:gd name="T3" fmla="*/ 115 h 115"/>
                    <a:gd name="T4" fmla="*/ 47 w 84"/>
                    <a:gd name="T5" fmla="*/ 115 h 115"/>
                    <a:gd name="T6" fmla="*/ 0 w 84"/>
                    <a:gd name="T7" fmla="*/ 115 h 115"/>
                    <a:gd name="T8" fmla="*/ 47 w 84"/>
                    <a:gd name="T9" fmla="*/ 0 h 11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  <a:gd name="T15" fmla="*/ 0 w 84"/>
                    <a:gd name="T16" fmla="*/ 0 h 115"/>
                    <a:gd name="T17" fmla="*/ 84 w 84"/>
                    <a:gd name="T18" fmla="*/ 115 h 115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T15" t="T16" r="T17" b="T18"/>
                  <a:pathLst>
                    <a:path w="84" h="115">
                      <a:moveTo>
                        <a:pt x="47" y="0"/>
                      </a:moveTo>
                      <a:lnTo>
                        <a:pt x="84" y="115"/>
                      </a:lnTo>
                      <a:lnTo>
                        <a:pt x="47" y="115"/>
                      </a:lnTo>
                      <a:lnTo>
                        <a:pt x="0" y="115"/>
                      </a:lnTo>
                      <a:lnTo>
                        <a:pt x="47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618" name="Line 1136">
                  <a:extLst>
                    <a:ext uri="{FF2B5EF4-FFF2-40B4-BE49-F238E27FC236}">
                      <a16:creationId xmlns="" xmlns:a16="http://schemas.microsoft.com/office/drawing/2014/main" id="{C8255F20-4AF0-41BD-ABFB-33B88A3C4297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3451" y="3674"/>
                  <a:ext cx="1" cy="39"/>
                </a:xfrm>
                <a:prstGeom prst="line">
                  <a:avLst/>
                </a:prstGeom>
                <a:noFill/>
                <a:ln w="14288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</p:grp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050">
            <a:extLst>
              <a:ext uri="{FF2B5EF4-FFF2-40B4-BE49-F238E27FC236}">
                <a16:creationId xmlns="" xmlns:a16="http://schemas.microsoft.com/office/drawing/2014/main" id="{B3FB4956-1CC3-40FF-A86F-C3D5A421E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888" y="188913"/>
            <a:ext cx="7616825" cy="21907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200"/>
              <a:t>Troubleshooting Process Map</a:t>
            </a:r>
            <a:endParaRPr lang="en-GB" altLang="en-US" sz="3200"/>
          </a:p>
        </p:txBody>
      </p:sp>
      <p:sp>
        <p:nvSpPr>
          <p:cNvPr id="68611" name="AutoShape 2052">
            <a:extLst>
              <a:ext uri="{FF2B5EF4-FFF2-40B4-BE49-F238E27FC236}">
                <a16:creationId xmlns="" xmlns:a16="http://schemas.microsoft.com/office/drawing/2014/main" id="{D736FED8-8BC3-4EA9-B1B3-6E789B3BDF5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65638" y="1482725"/>
            <a:ext cx="1106487" cy="952500"/>
          </a:xfrm>
          <a:prstGeom prst="diamond">
            <a:avLst/>
          </a:prstGeom>
          <a:solidFill>
            <a:schemeClr val="bg1"/>
          </a:solidFill>
          <a:ln w="158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DID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YOU MUCK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ABOUT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WITH IT?</a:t>
            </a:r>
          </a:p>
        </p:txBody>
      </p:sp>
      <p:sp>
        <p:nvSpPr>
          <p:cNvPr id="68612" name="AutoShape 2053">
            <a:extLst>
              <a:ext uri="{FF2B5EF4-FFF2-40B4-BE49-F238E27FC236}">
                <a16:creationId xmlns="" xmlns:a16="http://schemas.microsoft.com/office/drawing/2014/main" id="{8424530B-703D-4548-8E67-6FD332158F9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071813" y="1554163"/>
            <a:ext cx="1071562" cy="857250"/>
          </a:xfrm>
          <a:prstGeom prst="diamond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DOES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THE DAMN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THING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WORK?</a:t>
            </a:r>
          </a:p>
        </p:txBody>
      </p:sp>
      <p:sp>
        <p:nvSpPr>
          <p:cNvPr id="68613" name="AutoShape 2054">
            <a:extLst>
              <a:ext uri="{FF2B5EF4-FFF2-40B4-BE49-F238E27FC236}">
                <a16:creationId xmlns="" xmlns:a16="http://schemas.microsoft.com/office/drawing/2014/main" id="{86BC49CC-D1DB-4294-8875-DBCB285E6F8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857875" y="1328738"/>
            <a:ext cx="1762125" cy="1368425"/>
          </a:xfrm>
          <a:prstGeom prst="diamond">
            <a:avLst/>
          </a:prstGeom>
          <a:solidFill>
            <a:schemeClr val="bg1"/>
          </a:solidFill>
          <a:ln w="158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9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DID ANYONE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9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YOU ARE RESPONSIBLE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9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FOR MUCK ABOUT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9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WITH IT?</a:t>
            </a:r>
          </a:p>
        </p:txBody>
      </p:sp>
      <p:sp>
        <p:nvSpPr>
          <p:cNvPr id="68614" name="Rectangle 2055">
            <a:extLst>
              <a:ext uri="{FF2B5EF4-FFF2-40B4-BE49-F238E27FC236}">
                <a16:creationId xmlns="" xmlns:a16="http://schemas.microsoft.com/office/drawing/2014/main" id="{7FFE7EDD-DE1F-4A2E-9B09-401E63149E1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143000" y="1768475"/>
            <a:ext cx="1071563" cy="428625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DON’T MUCK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ABOUT WITH IT</a:t>
            </a:r>
            <a:endParaRPr lang="en-US" altLang="en-US" sz="80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68615" name="AutoShape 2056">
            <a:extLst>
              <a:ext uri="{FF2B5EF4-FFF2-40B4-BE49-F238E27FC236}">
                <a16:creationId xmlns="" xmlns:a16="http://schemas.microsoft.com/office/drawing/2014/main" id="{A7B9092D-7AE8-41B6-B5F9-B4DF69D41C5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143125" y="2292350"/>
            <a:ext cx="1441450" cy="1179513"/>
          </a:xfrm>
          <a:prstGeom prst="diamond">
            <a:avLst/>
          </a:prstGeom>
          <a:solidFill>
            <a:schemeClr val="bg1"/>
          </a:solidFill>
          <a:ln w="158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9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DOES AYNONE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9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KNOW YOU MUCKED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9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ABOUT WITH IT?</a:t>
            </a:r>
          </a:p>
        </p:txBody>
      </p:sp>
      <p:sp>
        <p:nvSpPr>
          <p:cNvPr id="68616" name="Rectangle 2057">
            <a:extLst>
              <a:ext uri="{FF2B5EF4-FFF2-40B4-BE49-F238E27FC236}">
                <a16:creationId xmlns="" xmlns:a16="http://schemas.microsoft.com/office/drawing/2014/main" id="{25B22176-3AD0-4F55-9134-90054482E0A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548188" y="2768600"/>
            <a:ext cx="928687" cy="214313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YOU IDIOT</a:t>
            </a:r>
            <a:endParaRPr lang="en-US" altLang="en-US" sz="80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68617" name="Rectangle 2058">
            <a:extLst>
              <a:ext uri="{FF2B5EF4-FFF2-40B4-BE49-F238E27FC236}">
                <a16:creationId xmlns="" xmlns:a16="http://schemas.microsoft.com/office/drawing/2014/main" id="{C5A2BF8B-89C6-4AE2-A15D-A16FA53FABE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346825" y="2935288"/>
            <a:ext cx="785813" cy="21431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 dirty="0" smtClean="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NAIL THEM</a:t>
            </a:r>
            <a:endParaRPr lang="en-US" altLang="en-US" sz="1000" dirty="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68618" name="Rectangle 2059">
            <a:extLst>
              <a:ext uri="{FF2B5EF4-FFF2-40B4-BE49-F238E27FC236}">
                <a16:creationId xmlns="" xmlns:a16="http://schemas.microsoft.com/office/drawing/2014/main" id="{448B0FF6-A243-4FE4-B543-D5847466F5E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203450" y="3686175"/>
            <a:ext cx="1214438" cy="428625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YOU’RE AN EVEN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BIGGER IDIOT</a:t>
            </a:r>
            <a:endParaRPr lang="en-US" altLang="en-US" sz="80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68619" name="AutoShape 2060">
            <a:extLst>
              <a:ext uri="{FF2B5EF4-FFF2-40B4-BE49-F238E27FC236}">
                <a16:creationId xmlns="" xmlns:a16="http://schemas.microsoft.com/office/drawing/2014/main" id="{576FDDB4-9E9E-4428-B29A-BA74DAF7A66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929438" y="3482975"/>
            <a:ext cx="1071562" cy="857250"/>
          </a:xfrm>
          <a:prstGeom prst="diamond">
            <a:avLst/>
          </a:prstGeom>
          <a:solidFill>
            <a:schemeClr val="bg1"/>
          </a:solidFill>
          <a:ln w="158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9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WILL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9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YOU CATCH HELL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9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ANYWAY?</a:t>
            </a:r>
            <a:endParaRPr lang="en-US" altLang="en-US" sz="80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68620" name="Rectangle 2061">
            <a:extLst>
              <a:ext uri="{FF2B5EF4-FFF2-40B4-BE49-F238E27FC236}">
                <a16:creationId xmlns="" xmlns:a16="http://schemas.microsoft.com/office/drawing/2014/main" id="{F0819B87-7420-4A2D-9491-99F049C39DA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7000875" y="4554538"/>
            <a:ext cx="928688" cy="428625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DUMP IT IN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THE SKIP</a:t>
            </a:r>
          </a:p>
        </p:txBody>
      </p:sp>
      <p:sp>
        <p:nvSpPr>
          <p:cNvPr id="68621" name="Rectangle 2062">
            <a:extLst>
              <a:ext uri="{FF2B5EF4-FFF2-40B4-BE49-F238E27FC236}">
                <a16:creationId xmlns="" xmlns:a16="http://schemas.microsoft.com/office/drawing/2014/main" id="{9CBDFCCD-B27B-4B89-A7C0-90955B2B730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00750" y="5126038"/>
            <a:ext cx="1143000" cy="21431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YOU’RE FIRED</a:t>
            </a:r>
          </a:p>
        </p:txBody>
      </p:sp>
      <p:sp>
        <p:nvSpPr>
          <p:cNvPr id="68622" name="AutoShape 2063">
            <a:extLst>
              <a:ext uri="{FF2B5EF4-FFF2-40B4-BE49-F238E27FC236}">
                <a16:creationId xmlns="" xmlns:a16="http://schemas.microsoft.com/office/drawing/2014/main" id="{EE3991F8-6A55-4F9A-BC2A-6BAC5E18AD8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000625" y="4911725"/>
            <a:ext cx="785813" cy="642938"/>
          </a:xfrm>
          <a:prstGeom prst="diamond">
            <a:avLst/>
          </a:prstGeom>
          <a:solidFill>
            <a:schemeClr val="bg1"/>
          </a:solidFill>
          <a:ln w="158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9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WILL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9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YOU QUIT?</a:t>
            </a:r>
          </a:p>
        </p:txBody>
      </p:sp>
      <p:sp>
        <p:nvSpPr>
          <p:cNvPr id="68623" name="Rectangle 2064">
            <a:extLst>
              <a:ext uri="{FF2B5EF4-FFF2-40B4-BE49-F238E27FC236}">
                <a16:creationId xmlns="" xmlns:a16="http://schemas.microsoft.com/office/drawing/2014/main" id="{0670D3D7-B9AF-49BA-8060-10062325F12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000500" y="5126038"/>
            <a:ext cx="857250" cy="214312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QUIT</a:t>
            </a:r>
          </a:p>
        </p:txBody>
      </p:sp>
      <p:sp>
        <p:nvSpPr>
          <p:cNvPr id="68624" name="Rectangle 2065">
            <a:extLst>
              <a:ext uri="{FF2B5EF4-FFF2-40B4-BE49-F238E27FC236}">
                <a16:creationId xmlns="" xmlns:a16="http://schemas.microsoft.com/office/drawing/2014/main" id="{6FB8617A-7BB6-4F3E-8403-4AC40FE6601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000500" y="6197600"/>
            <a:ext cx="857250" cy="214313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END</a:t>
            </a:r>
          </a:p>
        </p:txBody>
      </p:sp>
      <p:sp>
        <p:nvSpPr>
          <p:cNvPr id="68625" name="Rectangle 2066">
            <a:extLst>
              <a:ext uri="{FF2B5EF4-FFF2-40B4-BE49-F238E27FC236}">
                <a16:creationId xmlns="" xmlns:a16="http://schemas.microsoft.com/office/drawing/2014/main" id="{7C41C9A2-D506-4788-AD64-2BAD5F40949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714875" y="4340225"/>
            <a:ext cx="1357313" cy="285750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YOU’RE IN DEEP S--T</a:t>
            </a:r>
          </a:p>
        </p:txBody>
      </p:sp>
      <p:sp>
        <p:nvSpPr>
          <p:cNvPr id="68626" name="AutoShape 2067">
            <a:extLst>
              <a:ext uri="{FF2B5EF4-FFF2-40B4-BE49-F238E27FC236}">
                <a16:creationId xmlns="" xmlns:a16="http://schemas.microsoft.com/office/drawing/2014/main" id="{E1883396-1C96-4B39-A0DB-9D315C9FE21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214688" y="3983038"/>
            <a:ext cx="1357312" cy="1000125"/>
          </a:xfrm>
          <a:prstGeom prst="diamond">
            <a:avLst/>
          </a:prstGeom>
          <a:solidFill>
            <a:schemeClr val="bg1"/>
          </a:solidFill>
          <a:ln w="158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9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CAN IT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9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BE FIXED BEFORE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9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YOUR BOSS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9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FINDS OUT?</a:t>
            </a:r>
          </a:p>
        </p:txBody>
      </p:sp>
      <p:sp>
        <p:nvSpPr>
          <p:cNvPr id="68627" name="Rectangle 2068">
            <a:extLst>
              <a:ext uri="{FF2B5EF4-FFF2-40B4-BE49-F238E27FC236}">
                <a16:creationId xmlns="" xmlns:a16="http://schemas.microsoft.com/office/drawing/2014/main" id="{11B78066-F1D0-4924-8D08-378D6D0D1C4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428875" y="5126038"/>
            <a:ext cx="1214438" cy="428625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YOU’RE IN LUCK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FIX IT</a:t>
            </a:r>
          </a:p>
        </p:txBody>
      </p:sp>
      <p:sp>
        <p:nvSpPr>
          <p:cNvPr id="68628" name="Rectangle 2069">
            <a:extLst>
              <a:ext uri="{FF2B5EF4-FFF2-40B4-BE49-F238E27FC236}">
                <a16:creationId xmlns="" xmlns:a16="http://schemas.microsoft.com/office/drawing/2014/main" id="{A713E5E1-67BA-42EA-8413-DBCE37389AE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357313" y="5197475"/>
            <a:ext cx="857250" cy="214313"/>
          </a:xfrm>
          <a:prstGeom prst="rect">
            <a:avLst/>
          </a:prstGeom>
          <a:solidFill>
            <a:schemeClr val="bg1"/>
          </a:solidFill>
          <a:ln w="158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0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HIDE IT</a:t>
            </a:r>
          </a:p>
        </p:txBody>
      </p:sp>
      <p:sp>
        <p:nvSpPr>
          <p:cNvPr id="68629" name="Rectangle 2070">
            <a:extLst>
              <a:ext uri="{FF2B5EF4-FFF2-40B4-BE49-F238E27FC236}">
                <a16:creationId xmlns="" xmlns:a16="http://schemas.microsoft.com/office/drawing/2014/main" id="{8FFF00FD-BAF9-4CC7-A505-8C5D7997040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143250" y="1125538"/>
            <a:ext cx="928688" cy="21431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START</a:t>
            </a:r>
          </a:p>
        </p:txBody>
      </p:sp>
      <p:cxnSp>
        <p:nvCxnSpPr>
          <p:cNvPr id="68630" name="AutoShape 2071">
            <a:extLst>
              <a:ext uri="{FF2B5EF4-FFF2-40B4-BE49-F238E27FC236}">
                <a16:creationId xmlns="" xmlns:a16="http://schemas.microsoft.com/office/drawing/2014/main" id="{63944F6F-A31D-4075-895B-4771C555AC48}"/>
              </a:ext>
            </a:extLst>
          </p:cNvPr>
          <p:cNvCxnSpPr>
            <a:cxnSpLocks noChangeAspect="1" noChangeShapeType="1"/>
            <a:stCxn id="68612" idx="1"/>
            <a:endCxn id="68614" idx="3"/>
          </p:cNvCxnSpPr>
          <p:nvPr/>
        </p:nvCxnSpPr>
        <p:spPr bwMode="auto">
          <a:xfrm flipH="1">
            <a:off x="2224088" y="1982788"/>
            <a:ext cx="838200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631" name="AutoShape 2072">
            <a:extLst>
              <a:ext uri="{FF2B5EF4-FFF2-40B4-BE49-F238E27FC236}">
                <a16:creationId xmlns="" xmlns:a16="http://schemas.microsoft.com/office/drawing/2014/main" id="{93CF888E-0EAC-464A-84CF-7443580F4882}"/>
              </a:ext>
            </a:extLst>
          </p:cNvPr>
          <p:cNvCxnSpPr>
            <a:cxnSpLocks noChangeAspect="1" noChangeShapeType="1"/>
            <a:stCxn id="68612" idx="3"/>
            <a:endCxn id="68611" idx="1"/>
          </p:cNvCxnSpPr>
          <p:nvPr/>
        </p:nvCxnSpPr>
        <p:spPr bwMode="auto">
          <a:xfrm flipV="1">
            <a:off x="4152900" y="1958975"/>
            <a:ext cx="304800" cy="2381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632" name="AutoShape 2073">
            <a:extLst>
              <a:ext uri="{FF2B5EF4-FFF2-40B4-BE49-F238E27FC236}">
                <a16:creationId xmlns="" xmlns:a16="http://schemas.microsoft.com/office/drawing/2014/main" id="{C9D6A84F-76CE-4662-B528-9197DE385CCD}"/>
              </a:ext>
            </a:extLst>
          </p:cNvPr>
          <p:cNvCxnSpPr>
            <a:cxnSpLocks noChangeAspect="1" noChangeShapeType="1"/>
          </p:cNvCxnSpPr>
          <p:nvPr/>
        </p:nvCxnSpPr>
        <p:spPr bwMode="auto">
          <a:xfrm>
            <a:off x="5441950" y="2030413"/>
            <a:ext cx="42862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633" name="AutoShape 2074">
            <a:extLst>
              <a:ext uri="{FF2B5EF4-FFF2-40B4-BE49-F238E27FC236}">
                <a16:creationId xmlns="" xmlns:a16="http://schemas.microsoft.com/office/drawing/2014/main" id="{7363A561-7FB4-4D10-8DC6-416FCB4929EF}"/>
              </a:ext>
            </a:extLst>
          </p:cNvPr>
          <p:cNvCxnSpPr>
            <a:cxnSpLocks noChangeAspect="1" noChangeShapeType="1"/>
            <a:stCxn id="68629" idx="2"/>
            <a:endCxn id="68612" idx="0"/>
          </p:cNvCxnSpPr>
          <p:nvPr/>
        </p:nvCxnSpPr>
        <p:spPr bwMode="auto">
          <a:xfrm>
            <a:off x="3608388" y="1339850"/>
            <a:ext cx="0" cy="20478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634" name="AutoShape 2075">
            <a:extLst>
              <a:ext uri="{FF2B5EF4-FFF2-40B4-BE49-F238E27FC236}">
                <a16:creationId xmlns="" xmlns:a16="http://schemas.microsoft.com/office/drawing/2014/main" id="{7A50557D-1333-4F4B-A6B3-3C639ED43BB6}"/>
              </a:ext>
            </a:extLst>
          </p:cNvPr>
          <p:cNvCxnSpPr>
            <a:cxnSpLocks noChangeAspect="1" noChangeShapeType="1"/>
            <a:stCxn id="68613" idx="2"/>
            <a:endCxn id="68617" idx="0"/>
          </p:cNvCxnSpPr>
          <p:nvPr/>
        </p:nvCxnSpPr>
        <p:spPr bwMode="auto">
          <a:xfrm>
            <a:off x="6738938" y="2705100"/>
            <a:ext cx="0" cy="22225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635" name="AutoShape 2076">
            <a:extLst>
              <a:ext uri="{FF2B5EF4-FFF2-40B4-BE49-F238E27FC236}">
                <a16:creationId xmlns="" xmlns:a16="http://schemas.microsoft.com/office/drawing/2014/main" id="{B7B3DE73-9548-4222-916D-46FB1633E1DC}"/>
              </a:ext>
            </a:extLst>
          </p:cNvPr>
          <p:cNvCxnSpPr>
            <a:cxnSpLocks noChangeAspect="1" noChangeShapeType="1"/>
            <a:stCxn id="68611" idx="2"/>
            <a:endCxn id="68616" idx="0"/>
          </p:cNvCxnSpPr>
          <p:nvPr/>
        </p:nvCxnSpPr>
        <p:spPr bwMode="auto">
          <a:xfrm flipH="1">
            <a:off x="5013325" y="2443163"/>
            <a:ext cx="4763" cy="3175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636" name="AutoShape 2077">
            <a:extLst>
              <a:ext uri="{FF2B5EF4-FFF2-40B4-BE49-F238E27FC236}">
                <a16:creationId xmlns="" xmlns:a16="http://schemas.microsoft.com/office/drawing/2014/main" id="{19606848-03D1-42B2-955C-F426D4B12B8A}"/>
              </a:ext>
            </a:extLst>
          </p:cNvPr>
          <p:cNvCxnSpPr>
            <a:cxnSpLocks noChangeAspect="1" noChangeShapeType="1"/>
            <a:stCxn id="68616" idx="1"/>
            <a:endCxn id="68615" idx="3"/>
          </p:cNvCxnSpPr>
          <p:nvPr/>
        </p:nvCxnSpPr>
        <p:spPr bwMode="auto">
          <a:xfrm flipH="1">
            <a:off x="3590925" y="2876550"/>
            <a:ext cx="949325" cy="476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637" name="AutoShape 2078">
            <a:extLst>
              <a:ext uri="{FF2B5EF4-FFF2-40B4-BE49-F238E27FC236}">
                <a16:creationId xmlns="" xmlns:a16="http://schemas.microsoft.com/office/drawing/2014/main" id="{49C43AC0-8B46-4DB3-89B5-6975A2ABF291}"/>
              </a:ext>
            </a:extLst>
          </p:cNvPr>
          <p:cNvCxnSpPr>
            <a:cxnSpLocks noChangeAspect="1" noChangeShapeType="1"/>
            <a:stCxn id="68623" idx="2"/>
            <a:endCxn id="68624" idx="0"/>
          </p:cNvCxnSpPr>
          <p:nvPr/>
        </p:nvCxnSpPr>
        <p:spPr bwMode="auto">
          <a:xfrm>
            <a:off x="4429125" y="5348288"/>
            <a:ext cx="0" cy="8413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638" name="AutoShape 2079">
            <a:extLst>
              <a:ext uri="{FF2B5EF4-FFF2-40B4-BE49-F238E27FC236}">
                <a16:creationId xmlns="" xmlns:a16="http://schemas.microsoft.com/office/drawing/2014/main" id="{B7BED855-F298-4F33-81B4-55973B5FB2B1}"/>
              </a:ext>
            </a:extLst>
          </p:cNvPr>
          <p:cNvCxnSpPr>
            <a:cxnSpLocks noChangeAspect="1" noChangeShapeType="1"/>
            <a:stCxn id="68622" idx="1"/>
            <a:endCxn id="68623" idx="3"/>
          </p:cNvCxnSpPr>
          <p:nvPr/>
        </p:nvCxnSpPr>
        <p:spPr bwMode="auto">
          <a:xfrm flipH="1">
            <a:off x="4865688" y="5233988"/>
            <a:ext cx="127000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639" name="AutoShape 2080">
            <a:extLst>
              <a:ext uri="{FF2B5EF4-FFF2-40B4-BE49-F238E27FC236}">
                <a16:creationId xmlns="" xmlns:a16="http://schemas.microsoft.com/office/drawing/2014/main" id="{A0B0D91F-F623-48EB-A256-FC28521FC7A2}"/>
              </a:ext>
            </a:extLst>
          </p:cNvPr>
          <p:cNvCxnSpPr>
            <a:cxnSpLocks noChangeAspect="1" noChangeShapeType="1"/>
            <a:stCxn id="68622" idx="3"/>
            <a:endCxn id="68621" idx="1"/>
          </p:cNvCxnSpPr>
          <p:nvPr/>
        </p:nvCxnSpPr>
        <p:spPr bwMode="auto">
          <a:xfrm>
            <a:off x="5794375" y="5233988"/>
            <a:ext cx="198438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640" name="AutoShape 2081">
            <a:extLst>
              <a:ext uri="{FF2B5EF4-FFF2-40B4-BE49-F238E27FC236}">
                <a16:creationId xmlns="" xmlns:a16="http://schemas.microsoft.com/office/drawing/2014/main" id="{3ED12649-F90D-464E-9B70-52823D58BEC9}"/>
              </a:ext>
            </a:extLst>
          </p:cNvPr>
          <p:cNvCxnSpPr>
            <a:cxnSpLocks noChangeAspect="1" noChangeShapeType="1"/>
            <a:stCxn id="68619" idx="2"/>
            <a:endCxn id="68620" idx="0"/>
          </p:cNvCxnSpPr>
          <p:nvPr/>
        </p:nvCxnSpPr>
        <p:spPr bwMode="auto">
          <a:xfrm>
            <a:off x="7466013" y="4348163"/>
            <a:ext cx="0" cy="1984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641" name="AutoShape 2082">
            <a:extLst>
              <a:ext uri="{FF2B5EF4-FFF2-40B4-BE49-F238E27FC236}">
                <a16:creationId xmlns="" xmlns:a16="http://schemas.microsoft.com/office/drawing/2014/main" id="{2CDD8C27-2180-4ACA-9740-ECAC9DDB95D5}"/>
              </a:ext>
            </a:extLst>
          </p:cNvPr>
          <p:cNvCxnSpPr>
            <a:cxnSpLocks noChangeAspect="1" noChangeShapeType="1"/>
          </p:cNvCxnSpPr>
          <p:nvPr/>
        </p:nvCxnSpPr>
        <p:spPr bwMode="auto">
          <a:xfrm rot="16200000" flipH="1">
            <a:off x="588963" y="2894012"/>
            <a:ext cx="4108450" cy="2714625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642" name="AutoShape 2083">
            <a:extLst>
              <a:ext uri="{FF2B5EF4-FFF2-40B4-BE49-F238E27FC236}">
                <a16:creationId xmlns="" xmlns:a16="http://schemas.microsoft.com/office/drawing/2014/main" id="{31D4F2A8-DF51-45D9-8E9E-C68F7FBB8A39}"/>
              </a:ext>
            </a:extLst>
          </p:cNvPr>
          <p:cNvCxnSpPr>
            <a:cxnSpLocks noChangeAspect="1" noChangeShapeType="1"/>
            <a:stCxn id="68620" idx="2"/>
            <a:endCxn id="68624" idx="3"/>
          </p:cNvCxnSpPr>
          <p:nvPr/>
        </p:nvCxnSpPr>
        <p:spPr bwMode="auto">
          <a:xfrm rot="5400000">
            <a:off x="5508626" y="4348162"/>
            <a:ext cx="1314450" cy="2600325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68643" name="Line 2084">
            <a:extLst>
              <a:ext uri="{FF2B5EF4-FFF2-40B4-BE49-F238E27FC236}">
                <a16:creationId xmlns="" xmlns:a16="http://schemas.microsoft.com/office/drawing/2014/main" id="{85559F0F-4718-40D7-BB89-A18277C140D3}"/>
              </a:ext>
            </a:extLst>
          </p:cNvPr>
          <p:cNvSpPr>
            <a:spLocks noChangeAspect="1" noChangeShapeType="1"/>
          </p:cNvSpPr>
          <p:nvPr/>
        </p:nvSpPr>
        <p:spPr bwMode="auto">
          <a:xfrm>
            <a:off x="1785938" y="5411788"/>
            <a:ext cx="0" cy="8572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8644" name="Line 2085">
            <a:extLst>
              <a:ext uri="{FF2B5EF4-FFF2-40B4-BE49-F238E27FC236}">
                <a16:creationId xmlns="" xmlns:a16="http://schemas.microsoft.com/office/drawing/2014/main" id="{6AC4D7AA-CB0C-4AAA-B8AF-3E92C8A5E2A1}"/>
              </a:ext>
            </a:extLst>
          </p:cNvPr>
          <p:cNvSpPr>
            <a:spLocks noChangeAspect="1" noChangeShapeType="1"/>
          </p:cNvSpPr>
          <p:nvPr/>
        </p:nvSpPr>
        <p:spPr bwMode="auto">
          <a:xfrm>
            <a:off x="3071813" y="5554663"/>
            <a:ext cx="0" cy="7143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cxnSp>
        <p:nvCxnSpPr>
          <p:cNvPr id="68645" name="AutoShape 2086">
            <a:extLst>
              <a:ext uri="{FF2B5EF4-FFF2-40B4-BE49-F238E27FC236}">
                <a16:creationId xmlns="" xmlns:a16="http://schemas.microsoft.com/office/drawing/2014/main" id="{2078905B-D216-4776-ABCC-9FF526837561}"/>
              </a:ext>
            </a:extLst>
          </p:cNvPr>
          <p:cNvCxnSpPr>
            <a:cxnSpLocks noChangeAspect="1" noChangeShapeType="1"/>
            <a:stCxn id="68625" idx="2"/>
            <a:endCxn id="68622" idx="0"/>
          </p:cNvCxnSpPr>
          <p:nvPr/>
        </p:nvCxnSpPr>
        <p:spPr bwMode="auto">
          <a:xfrm>
            <a:off x="5394325" y="4633913"/>
            <a:ext cx="0" cy="2698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646" name="AutoShape 2087">
            <a:extLst>
              <a:ext uri="{FF2B5EF4-FFF2-40B4-BE49-F238E27FC236}">
                <a16:creationId xmlns="" xmlns:a16="http://schemas.microsoft.com/office/drawing/2014/main" id="{925EF28F-05ED-4D81-8701-5E5084EDF0BB}"/>
              </a:ext>
            </a:extLst>
          </p:cNvPr>
          <p:cNvCxnSpPr>
            <a:cxnSpLocks noChangeAspect="1" noChangeShapeType="1"/>
            <a:stCxn id="68626" idx="3"/>
            <a:endCxn id="68625" idx="1"/>
          </p:cNvCxnSpPr>
          <p:nvPr/>
        </p:nvCxnSpPr>
        <p:spPr bwMode="auto">
          <a:xfrm>
            <a:off x="4579938" y="4483100"/>
            <a:ext cx="127000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647" name="AutoShape 2088">
            <a:extLst>
              <a:ext uri="{FF2B5EF4-FFF2-40B4-BE49-F238E27FC236}">
                <a16:creationId xmlns="" xmlns:a16="http://schemas.microsoft.com/office/drawing/2014/main" id="{5338E2E8-7723-40DC-8ABF-1C4C2A77A747}"/>
              </a:ext>
            </a:extLst>
          </p:cNvPr>
          <p:cNvCxnSpPr>
            <a:cxnSpLocks noChangeAspect="1" noChangeShapeType="1"/>
            <a:stCxn id="68626" idx="1"/>
            <a:endCxn id="68627" idx="0"/>
          </p:cNvCxnSpPr>
          <p:nvPr/>
        </p:nvCxnSpPr>
        <p:spPr bwMode="auto">
          <a:xfrm rot="10800000" flipV="1">
            <a:off x="3036888" y="4483100"/>
            <a:ext cx="169862" cy="6350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648" name="AutoShape 2089">
            <a:extLst>
              <a:ext uri="{FF2B5EF4-FFF2-40B4-BE49-F238E27FC236}">
                <a16:creationId xmlns="" xmlns:a16="http://schemas.microsoft.com/office/drawing/2014/main" id="{821F8125-75EF-477B-9414-DE703A28138B}"/>
              </a:ext>
            </a:extLst>
          </p:cNvPr>
          <p:cNvCxnSpPr>
            <a:cxnSpLocks noChangeAspect="1" noChangeShapeType="1"/>
            <a:stCxn id="68613" idx="3"/>
            <a:endCxn id="68619" idx="0"/>
          </p:cNvCxnSpPr>
          <p:nvPr/>
        </p:nvCxnSpPr>
        <p:spPr bwMode="auto">
          <a:xfrm flipH="1">
            <a:off x="7466013" y="2012950"/>
            <a:ext cx="161925" cy="1462088"/>
          </a:xfrm>
          <a:prstGeom prst="bentConnector4">
            <a:avLst>
              <a:gd name="adj1" fmla="val -127523"/>
              <a:gd name="adj2" fmla="val 73653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649" name="AutoShape 2090">
            <a:extLst>
              <a:ext uri="{FF2B5EF4-FFF2-40B4-BE49-F238E27FC236}">
                <a16:creationId xmlns="" xmlns:a16="http://schemas.microsoft.com/office/drawing/2014/main" id="{3A72444E-9BB3-4EC6-8FD2-9A119045DADD}"/>
              </a:ext>
            </a:extLst>
          </p:cNvPr>
          <p:cNvCxnSpPr>
            <a:cxnSpLocks noChangeAspect="1" noChangeShapeType="1"/>
            <a:stCxn id="68617" idx="2"/>
            <a:endCxn id="68626" idx="0"/>
          </p:cNvCxnSpPr>
          <p:nvPr/>
        </p:nvCxnSpPr>
        <p:spPr bwMode="auto">
          <a:xfrm rot="5400000">
            <a:off x="4907757" y="2143919"/>
            <a:ext cx="817562" cy="2844800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68650" name="Line 2091">
            <a:extLst>
              <a:ext uri="{FF2B5EF4-FFF2-40B4-BE49-F238E27FC236}">
                <a16:creationId xmlns="" xmlns:a16="http://schemas.microsoft.com/office/drawing/2014/main" id="{20E38A45-3283-4E83-B93D-9205DE64AD45}"/>
              </a:ext>
            </a:extLst>
          </p:cNvPr>
          <p:cNvSpPr>
            <a:spLocks noChangeAspect="1" noChangeShapeType="1"/>
          </p:cNvSpPr>
          <p:nvPr/>
        </p:nvSpPr>
        <p:spPr bwMode="auto">
          <a:xfrm flipH="1">
            <a:off x="3929063" y="3911600"/>
            <a:ext cx="30003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8651" name="Line 2092">
            <a:extLst>
              <a:ext uri="{FF2B5EF4-FFF2-40B4-BE49-F238E27FC236}">
                <a16:creationId xmlns="" xmlns:a16="http://schemas.microsoft.com/office/drawing/2014/main" id="{458AFC70-61CA-4FF7-B3EA-3448714707AA}"/>
              </a:ext>
            </a:extLst>
          </p:cNvPr>
          <p:cNvSpPr>
            <a:spLocks noChangeAspect="1" noChangeShapeType="1"/>
          </p:cNvSpPr>
          <p:nvPr/>
        </p:nvSpPr>
        <p:spPr bwMode="auto">
          <a:xfrm>
            <a:off x="3429000" y="3911600"/>
            <a:ext cx="4286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cxnSp>
        <p:nvCxnSpPr>
          <p:cNvPr id="68652" name="AutoShape 2093">
            <a:extLst>
              <a:ext uri="{FF2B5EF4-FFF2-40B4-BE49-F238E27FC236}">
                <a16:creationId xmlns="" xmlns:a16="http://schemas.microsoft.com/office/drawing/2014/main" id="{27CA7F52-D1BF-4702-95E2-753F77B4B0FD}"/>
              </a:ext>
            </a:extLst>
          </p:cNvPr>
          <p:cNvCxnSpPr>
            <a:cxnSpLocks noChangeAspect="1" noChangeShapeType="1"/>
            <a:stCxn id="68615" idx="1"/>
            <a:endCxn id="68628" idx="0"/>
          </p:cNvCxnSpPr>
          <p:nvPr/>
        </p:nvCxnSpPr>
        <p:spPr bwMode="auto">
          <a:xfrm rot="10800000" flipV="1">
            <a:off x="1785938" y="2881313"/>
            <a:ext cx="349250" cy="2308225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68653" name="Line 2094">
            <a:extLst>
              <a:ext uri="{FF2B5EF4-FFF2-40B4-BE49-F238E27FC236}">
                <a16:creationId xmlns="" xmlns:a16="http://schemas.microsoft.com/office/drawing/2014/main" id="{CE319AAF-E456-4CD1-A79A-13DEBE4C1258}"/>
              </a:ext>
            </a:extLst>
          </p:cNvPr>
          <p:cNvSpPr>
            <a:spLocks noChangeAspect="1" noChangeShapeType="1"/>
          </p:cNvSpPr>
          <p:nvPr/>
        </p:nvSpPr>
        <p:spPr bwMode="auto">
          <a:xfrm>
            <a:off x="6572250" y="5340350"/>
            <a:ext cx="0" cy="9286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8654" name="Text Box 2095">
            <a:extLst>
              <a:ext uri="{FF2B5EF4-FFF2-40B4-BE49-F238E27FC236}">
                <a16:creationId xmlns="" xmlns:a16="http://schemas.microsoft.com/office/drawing/2014/main" id="{C39560EB-CE63-4FCA-B0B4-78C9686F090A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2751138" y="1698625"/>
            <a:ext cx="500062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1000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YES</a:t>
            </a:r>
            <a:endParaRPr lang="en-US" altLang="en-US" sz="800">
              <a:solidFill>
                <a:schemeClr val="accent1"/>
              </a:solidFill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68655" name="Text Box 2096">
            <a:extLst>
              <a:ext uri="{FF2B5EF4-FFF2-40B4-BE49-F238E27FC236}">
                <a16:creationId xmlns="" xmlns:a16="http://schemas.microsoft.com/office/drawing/2014/main" id="{1A379013-4194-4B38-AE72-DC8D2734B6AF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2265363" y="3363913"/>
            <a:ext cx="477837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1000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YES</a:t>
            </a:r>
          </a:p>
        </p:txBody>
      </p:sp>
      <p:sp>
        <p:nvSpPr>
          <p:cNvPr id="68656" name="Text Box 2097">
            <a:extLst>
              <a:ext uri="{FF2B5EF4-FFF2-40B4-BE49-F238E27FC236}">
                <a16:creationId xmlns="" xmlns:a16="http://schemas.microsoft.com/office/drawing/2014/main" id="{3A3330D9-C00F-465D-83E6-FC69FBFF6E2D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2928938" y="4268788"/>
            <a:ext cx="500062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1000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YES</a:t>
            </a:r>
          </a:p>
        </p:txBody>
      </p:sp>
      <p:sp>
        <p:nvSpPr>
          <p:cNvPr id="68657" name="Text Box 2098">
            <a:extLst>
              <a:ext uri="{FF2B5EF4-FFF2-40B4-BE49-F238E27FC236}">
                <a16:creationId xmlns="" xmlns:a16="http://schemas.microsoft.com/office/drawing/2014/main" id="{4253D282-283B-4D23-9ED4-D6C90C655704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4786313" y="4941888"/>
            <a:ext cx="428625" cy="214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800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YES</a:t>
            </a:r>
          </a:p>
        </p:txBody>
      </p:sp>
      <p:sp>
        <p:nvSpPr>
          <p:cNvPr id="68658" name="Text Box 2099">
            <a:extLst>
              <a:ext uri="{FF2B5EF4-FFF2-40B4-BE49-F238E27FC236}">
                <a16:creationId xmlns="" xmlns:a16="http://schemas.microsoft.com/office/drawing/2014/main" id="{0A3775A2-33A9-4869-838B-CA5E0A6224C6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6643688" y="3697288"/>
            <a:ext cx="428625" cy="214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800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YES</a:t>
            </a:r>
          </a:p>
        </p:txBody>
      </p:sp>
      <p:sp>
        <p:nvSpPr>
          <p:cNvPr id="68659" name="Text Box 2100">
            <a:extLst>
              <a:ext uri="{FF2B5EF4-FFF2-40B4-BE49-F238E27FC236}">
                <a16:creationId xmlns="" xmlns:a16="http://schemas.microsoft.com/office/drawing/2014/main" id="{05F8966A-CD74-4FE4-B22D-DB44C20F8DCA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4489450" y="2424113"/>
            <a:ext cx="539750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1000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YES</a:t>
            </a:r>
          </a:p>
        </p:txBody>
      </p:sp>
      <p:sp>
        <p:nvSpPr>
          <p:cNvPr id="68660" name="Text Box 2101">
            <a:extLst>
              <a:ext uri="{FF2B5EF4-FFF2-40B4-BE49-F238E27FC236}">
                <a16:creationId xmlns="" xmlns:a16="http://schemas.microsoft.com/office/drawing/2014/main" id="{9F7F8B4D-9862-4DD6-834A-37F5D2A5D161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6215063" y="2471738"/>
            <a:ext cx="500062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1000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YES</a:t>
            </a:r>
          </a:p>
        </p:txBody>
      </p:sp>
      <p:sp>
        <p:nvSpPr>
          <p:cNvPr id="68661" name="Text Box 2102">
            <a:extLst>
              <a:ext uri="{FF2B5EF4-FFF2-40B4-BE49-F238E27FC236}">
                <a16:creationId xmlns="" xmlns:a16="http://schemas.microsoft.com/office/drawing/2014/main" id="{A23CE8B9-4516-41EE-A678-945E023B984E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4002088" y="1768475"/>
            <a:ext cx="417512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1000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NO</a:t>
            </a:r>
          </a:p>
        </p:txBody>
      </p:sp>
      <p:sp>
        <p:nvSpPr>
          <p:cNvPr id="68662" name="Text Box 2103">
            <a:extLst>
              <a:ext uri="{FF2B5EF4-FFF2-40B4-BE49-F238E27FC236}">
                <a16:creationId xmlns="" xmlns:a16="http://schemas.microsoft.com/office/drawing/2014/main" id="{59BF55F2-AC52-45A0-9091-58F3A5ACA71C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5489575" y="1720850"/>
            <a:ext cx="454025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1000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NO</a:t>
            </a:r>
          </a:p>
        </p:txBody>
      </p:sp>
      <p:sp>
        <p:nvSpPr>
          <p:cNvPr id="68663" name="Text Box 2104">
            <a:extLst>
              <a:ext uri="{FF2B5EF4-FFF2-40B4-BE49-F238E27FC236}">
                <a16:creationId xmlns="" xmlns:a16="http://schemas.microsoft.com/office/drawing/2014/main" id="{2BD363A3-7BB8-41C4-A48A-0087A2ED58E0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7500938" y="1733550"/>
            <a:ext cx="423862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1000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NO</a:t>
            </a:r>
          </a:p>
        </p:txBody>
      </p:sp>
      <p:sp>
        <p:nvSpPr>
          <p:cNvPr id="68664" name="Text Box 2105">
            <a:extLst>
              <a:ext uri="{FF2B5EF4-FFF2-40B4-BE49-F238E27FC236}">
                <a16:creationId xmlns="" xmlns:a16="http://schemas.microsoft.com/office/drawing/2014/main" id="{81B5291B-7561-45B0-A289-69D322B45239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7453313" y="4305300"/>
            <a:ext cx="395287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1000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NO</a:t>
            </a:r>
            <a:endParaRPr lang="en-US" altLang="en-US" sz="800">
              <a:solidFill>
                <a:schemeClr val="accent1"/>
              </a:solidFill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68665" name="Text Box 2106">
            <a:extLst>
              <a:ext uri="{FF2B5EF4-FFF2-40B4-BE49-F238E27FC236}">
                <a16:creationId xmlns="" xmlns:a16="http://schemas.microsoft.com/office/drawing/2014/main" id="{C609A779-4306-4885-9CF9-E8F713183D4C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1941513" y="2471738"/>
            <a:ext cx="420687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1000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NO</a:t>
            </a:r>
          </a:p>
        </p:txBody>
      </p:sp>
      <p:sp>
        <p:nvSpPr>
          <p:cNvPr id="68666" name="Text Box 2107">
            <a:extLst>
              <a:ext uri="{FF2B5EF4-FFF2-40B4-BE49-F238E27FC236}">
                <a16:creationId xmlns="" xmlns:a16="http://schemas.microsoft.com/office/drawing/2014/main" id="{64DEFD44-1C01-4009-8FEA-2BF6633DF3C2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4418013" y="4186238"/>
            <a:ext cx="458787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1000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NO</a:t>
            </a:r>
          </a:p>
        </p:txBody>
      </p:sp>
      <p:sp>
        <p:nvSpPr>
          <p:cNvPr id="68667" name="Text Box 2108">
            <a:extLst>
              <a:ext uri="{FF2B5EF4-FFF2-40B4-BE49-F238E27FC236}">
                <a16:creationId xmlns="" xmlns:a16="http://schemas.microsoft.com/office/drawing/2014/main" id="{7B424BC0-D25C-4274-8411-72B5B4E1841D}"/>
              </a:ext>
            </a:extLst>
          </p:cNvPr>
          <p:cNvSpPr txBox="1">
            <a:spLocks noChangeAspect="1" noChangeArrowheads="1"/>
          </p:cNvSpPr>
          <p:nvPr/>
        </p:nvSpPr>
        <p:spPr bwMode="auto">
          <a:xfrm>
            <a:off x="5715000" y="4983163"/>
            <a:ext cx="357188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en-US" sz="900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NO</a:t>
            </a:r>
            <a:endParaRPr lang="en-US" altLang="en-US" sz="800">
              <a:solidFill>
                <a:schemeClr val="accent1"/>
              </a:solidFill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68668" name="Line 2109">
            <a:extLst>
              <a:ext uri="{FF2B5EF4-FFF2-40B4-BE49-F238E27FC236}">
                <a16:creationId xmlns="" xmlns:a16="http://schemas.microsoft.com/office/drawing/2014/main" id="{F8604B44-5C5E-41FE-A95A-BECF1CD99D9B}"/>
              </a:ext>
            </a:extLst>
          </p:cNvPr>
          <p:cNvSpPr>
            <a:spLocks noChangeAspect="1" noChangeShapeType="1"/>
          </p:cNvSpPr>
          <p:nvPr/>
        </p:nvSpPr>
        <p:spPr bwMode="auto">
          <a:xfrm>
            <a:off x="2857500" y="3459163"/>
            <a:ext cx="0" cy="22701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>
            <a:extLst>
              <a:ext uri="{FF2B5EF4-FFF2-40B4-BE49-F238E27FC236}">
                <a16:creationId xmlns="" xmlns:a16="http://schemas.microsoft.com/office/drawing/2014/main" id="{3C75B57C-E688-4361-BAE3-D5C1FBD891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5925" y="981075"/>
            <a:ext cx="8332788" cy="5302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2. Cause – Investigate Possible Causes </a:t>
            </a:r>
            <a:endParaRPr lang="en-US" altLang="en-US"/>
          </a:p>
        </p:txBody>
      </p:sp>
      <p:graphicFrame>
        <p:nvGraphicFramePr>
          <p:cNvPr id="406555" name="Group 27">
            <a:extLst>
              <a:ext uri="{FF2B5EF4-FFF2-40B4-BE49-F238E27FC236}">
                <a16:creationId xmlns="" xmlns:a16="http://schemas.microsoft.com/office/drawing/2014/main" id="{76D6D684-E71C-4DAD-A98E-2542F4034A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2305437"/>
              </p:ext>
            </p:extLst>
          </p:nvPr>
        </p:nvGraphicFramePr>
        <p:xfrm>
          <a:off x="866775" y="2349500"/>
          <a:ext cx="7439025" cy="3497263"/>
        </p:xfrm>
        <a:graphic>
          <a:graphicData uri="http://schemas.openxmlformats.org/drawingml/2006/table">
            <a:tbl>
              <a:tblPr/>
              <a:tblGrid>
                <a:gridCol w="1838325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562100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2057400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1981200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</a:tblGrid>
              <a:tr h="1322410"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1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Concern</a:t>
                      </a:r>
                    </a:p>
                  </a:txBody>
                  <a:tcPr marT="45721" marB="45721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2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Cause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3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Countermeasure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4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Closeout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1517923">
                <a:tc>
                  <a:txBody>
                    <a:bodyPr/>
                    <a:lstStyle/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Go See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Define the problem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Thorough Investigation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Hard data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Soft data</a:t>
                      </a:r>
                    </a:p>
                  </a:txBody>
                  <a:tcPr marT="45721" marB="45721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5 Why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Fishbone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endParaRPr kumimoji="0" lang="en-GB" sz="13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Hard &amp; Soft Actions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Short &amp; Long Term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100 year fix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Standardise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Measurement Review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Document Review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Awareness review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656930"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Find it!</a:t>
                      </a:r>
                    </a:p>
                  </a:txBody>
                  <a:tcPr marT="45721" marB="45721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Focus on it!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Fix it!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Follow up &amp; Feedback!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>
            <a:extLst>
              <a:ext uri="{FF2B5EF4-FFF2-40B4-BE49-F238E27FC236}">
                <a16:creationId xmlns="" xmlns:a16="http://schemas.microsoft.com/office/drawing/2014/main" id="{15BE82C8-2F8A-4186-A166-5A1A65E7A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013" y="765175"/>
            <a:ext cx="7092950" cy="685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sz="4000" dirty="0"/>
              <a:t>Using the cause and effect </a:t>
            </a:r>
            <a:r>
              <a:rPr lang="en-GB" altLang="en-US" sz="4000" dirty="0" smtClean="0"/>
              <a:t>diagram.</a:t>
            </a:r>
            <a:br>
              <a:rPr lang="en-GB" altLang="en-US" sz="4000" dirty="0" smtClean="0"/>
            </a:b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dirty="0" smtClean="0"/>
              <a:t> Ishikawa Diagram aka Fishbone</a:t>
            </a:r>
            <a:br>
              <a:rPr lang="en-GB" altLang="en-US" sz="4000" dirty="0" smtClean="0"/>
            </a:br>
            <a:r>
              <a:rPr lang="en-GB" altLang="en-US" sz="4000" dirty="0"/>
              <a:t/>
            </a:r>
            <a:br>
              <a:rPr lang="en-GB" altLang="en-US" sz="4000" dirty="0"/>
            </a:br>
            <a:endParaRPr lang="en-GB" altLang="en-US" sz="4000" dirty="0"/>
          </a:p>
        </p:txBody>
      </p:sp>
      <p:sp>
        <p:nvSpPr>
          <p:cNvPr id="71683" name="Rectangle 3">
            <a:extLst>
              <a:ext uri="{FF2B5EF4-FFF2-40B4-BE49-F238E27FC236}">
                <a16:creationId xmlns="" xmlns:a16="http://schemas.microsoft.com/office/drawing/2014/main" id="{520A45EB-D577-45D6-A26B-ABA5C4E2DE3A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228725" y="2352675"/>
            <a:ext cx="7915275" cy="19081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1800" dirty="0" smtClean="0">
                <a:latin typeface="Tahoma" panose="020B0604030504040204" pitchFamily="34" charset="0"/>
              </a:rPr>
              <a:t>Popularised by </a:t>
            </a:r>
            <a:r>
              <a:rPr lang="en-GB" altLang="en-US" sz="1800" dirty="0" err="1" smtClean="0">
                <a:latin typeface="Tahoma" panose="020B0604030504040204" pitchFamily="34" charset="0"/>
              </a:rPr>
              <a:t>Kaoro</a:t>
            </a:r>
            <a:r>
              <a:rPr lang="en-GB" altLang="en-US" sz="1800" dirty="0" smtClean="0">
                <a:latin typeface="Tahoma" panose="020B0604030504040204" pitchFamily="34" charset="0"/>
              </a:rPr>
              <a:t> Ishikawa (1960’s)</a:t>
            </a:r>
          </a:p>
          <a:p>
            <a:pPr eaLnBrk="1" hangingPunct="1">
              <a:lnSpc>
                <a:spcPct val="90000"/>
              </a:lnSpc>
            </a:pPr>
            <a:endParaRPr lang="en-GB" altLang="en-US" sz="1800" dirty="0">
              <a:latin typeface="Tahoma" panose="020B060403050404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1800" dirty="0" smtClean="0">
                <a:latin typeface="Tahoma" panose="020B0604030504040204" pitchFamily="34" charset="0"/>
              </a:rPr>
              <a:t>What</a:t>
            </a:r>
            <a:r>
              <a:rPr lang="en-GB" altLang="en-US" sz="1800" dirty="0">
                <a:latin typeface="Tahoma" panose="020B0604030504040204" pitchFamily="34" charset="0"/>
              </a:rPr>
              <a:t>-how method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1600" dirty="0">
                <a:solidFill>
                  <a:schemeClr val="hlink"/>
                </a:solidFill>
                <a:latin typeface="Tahoma" panose="020B0604030504040204" pitchFamily="34" charset="0"/>
                <a:sym typeface="Wingdings" panose="05000000000000000000" pitchFamily="2" charset="2"/>
              </a:rPr>
              <a:t></a:t>
            </a:r>
            <a:r>
              <a:rPr lang="en-GB" altLang="en-US" sz="1600" dirty="0">
                <a:latin typeface="Tahoma" panose="020B0604030504040204" pitchFamily="34" charset="0"/>
              </a:rPr>
              <a:t> what has caused this problem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1600" dirty="0">
                <a:solidFill>
                  <a:schemeClr val="hlink"/>
                </a:solidFill>
                <a:latin typeface="Tahoma" panose="020B0604030504040204" pitchFamily="34" charset="0"/>
                <a:sym typeface="Wingdings" panose="05000000000000000000" pitchFamily="2" charset="2"/>
              </a:rPr>
              <a:t></a:t>
            </a:r>
            <a:r>
              <a:rPr lang="en-GB" altLang="en-US" sz="1600" dirty="0">
                <a:latin typeface="Tahoma" panose="020B0604030504040204" pitchFamily="34" charset="0"/>
              </a:rPr>
              <a:t> how does it cause a problem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1600" dirty="0">
                <a:solidFill>
                  <a:schemeClr val="hlink"/>
                </a:solidFill>
                <a:latin typeface="Tahoma" panose="020B0604030504040204" pitchFamily="34" charset="0"/>
                <a:sym typeface="Wingdings" panose="05000000000000000000" pitchFamily="2" charset="2"/>
              </a:rPr>
              <a:t></a:t>
            </a:r>
            <a:r>
              <a:rPr lang="en-GB" altLang="en-US" sz="1600" dirty="0">
                <a:latin typeface="Tahoma" panose="020B0604030504040204" pitchFamily="34" charset="0"/>
              </a:rPr>
              <a:t> really define what the issue is that needs to be solved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716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3" grpId="0" build="p" autoUpdateAnimBg="0" advAuto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730" name="Group 2133">
            <a:extLst>
              <a:ext uri="{FF2B5EF4-FFF2-40B4-BE49-F238E27FC236}">
                <a16:creationId xmlns="" xmlns:a16="http://schemas.microsoft.com/office/drawing/2014/main" id="{3975E9F4-A306-4D6E-9465-D99D4A53AD03}"/>
              </a:ext>
            </a:extLst>
          </p:cNvPr>
          <p:cNvGrpSpPr>
            <a:grpSpLocks/>
          </p:cNvGrpSpPr>
          <p:nvPr/>
        </p:nvGrpSpPr>
        <p:grpSpPr bwMode="auto">
          <a:xfrm>
            <a:off x="6248400" y="3505200"/>
            <a:ext cx="2538413" cy="1447800"/>
            <a:chOff x="4368" y="3312"/>
            <a:chExt cx="1599" cy="912"/>
          </a:xfrm>
        </p:grpSpPr>
        <p:sp>
          <p:nvSpPr>
            <p:cNvPr id="73805" name="Text Box 2051">
              <a:extLst>
                <a:ext uri="{FF2B5EF4-FFF2-40B4-BE49-F238E27FC236}">
                  <a16:creationId xmlns="" xmlns:a16="http://schemas.microsoft.com/office/drawing/2014/main" id="{91936D6F-6F86-4206-99FA-61F2FE9A43A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88" y="3628"/>
              <a:ext cx="879" cy="3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GB" altLang="en-US" sz="1600" b="1" dirty="0"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Box taper </a:t>
              </a:r>
              <a:r>
                <a:rPr lang="en-GB" altLang="en-US" sz="1600" b="1" dirty="0" smtClean="0"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jamming</a:t>
              </a:r>
              <a:endParaRPr lang="en-GB" altLang="en-US" sz="1600" b="1" dirty="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grpSp>
          <p:nvGrpSpPr>
            <p:cNvPr id="73806" name="Group 2132">
              <a:extLst>
                <a:ext uri="{FF2B5EF4-FFF2-40B4-BE49-F238E27FC236}">
                  <a16:creationId xmlns="" xmlns:a16="http://schemas.microsoft.com/office/drawing/2014/main" id="{37721004-B0BD-44B8-ACA2-CC0BAD78D41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368" y="3312"/>
              <a:ext cx="1584" cy="912"/>
              <a:chOff x="4368" y="3312"/>
              <a:chExt cx="1584" cy="912"/>
            </a:xfrm>
          </p:grpSpPr>
          <p:grpSp>
            <p:nvGrpSpPr>
              <p:cNvPr id="73807" name="Group 2130">
                <a:extLst>
                  <a:ext uri="{FF2B5EF4-FFF2-40B4-BE49-F238E27FC236}">
                    <a16:creationId xmlns="" xmlns:a16="http://schemas.microsoft.com/office/drawing/2014/main" id="{455F4862-564D-4219-B273-BDFE3EC6BA7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512" y="3456"/>
                <a:ext cx="1440" cy="720"/>
                <a:chOff x="5088" y="3312"/>
                <a:chExt cx="1440" cy="720"/>
              </a:xfrm>
            </p:grpSpPr>
            <p:sp>
              <p:nvSpPr>
                <p:cNvPr id="73809" name="Oval 2128">
                  <a:extLst>
                    <a:ext uri="{FF2B5EF4-FFF2-40B4-BE49-F238E27FC236}">
                      <a16:creationId xmlns="" xmlns:a16="http://schemas.microsoft.com/office/drawing/2014/main" id="{E4113FAE-F402-438D-B2E5-C8455D7EF0A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088" y="3312"/>
                  <a:ext cx="1440" cy="720"/>
                </a:xfrm>
                <a:prstGeom prst="ellips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Myriad Pro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Myriad Pro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Myriad Pro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Myriad Pro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en-US" altLang="en-US" sz="1800">
                    <a:latin typeface="Arial" panose="020B0604020202020204" pitchFamily="34" charset="0"/>
                    <a:ea typeface="MS PGothic" panose="020B0600070205080204" pitchFamily="34" charset="-128"/>
                  </a:endParaRPr>
                </a:p>
              </p:txBody>
            </p:sp>
            <p:sp>
              <p:nvSpPr>
                <p:cNvPr id="73810" name="Line 2129">
                  <a:extLst>
                    <a:ext uri="{FF2B5EF4-FFF2-40B4-BE49-F238E27FC236}">
                      <a16:creationId xmlns="" xmlns:a16="http://schemas.microsoft.com/office/drawing/2014/main" id="{25BF4200-2CE3-476E-AB71-84F1BC6D5C8B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5760" y="3312"/>
                  <a:ext cx="0" cy="72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</p:grpSp>
          <p:sp>
            <p:nvSpPr>
              <p:cNvPr id="73808" name="Rectangle 2131">
                <a:extLst>
                  <a:ext uri="{FF2B5EF4-FFF2-40B4-BE49-F238E27FC236}">
                    <a16:creationId xmlns="" xmlns:a16="http://schemas.microsoft.com/office/drawing/2014/main" id="{E32E99A2-6B22-445E-958A-AE00C63E85E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368" y="3312"/>
                <a:ext cx="816" cy="91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3810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</p:grpSp>
      </p:grpSp>
      <p:sp>
        <p:nvSpPr>
          <p:cNvPr id="73731" name="Rectangle 2050">
            <a:extLst>
              <a:ext uri="{FF2B5EF4-FFF2-40B4-BE49-F238E27FC236}">
                <a16:creationId xmlns="" xmlns:a16="http://schemas.microsoft.com/office/drawing/2014/main" id="{503F9BAA-5764-483F-8A9E-A1BE08AD8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6200" y="0"/>
            <a:ext cx="4619625" cy="1008063"/>
          </a:xfrm>
        </p:spPr>
        <p:txBody>
          <a:bodyPr/>
          <a:lstStyle/>
          <a:p>
            <a:pPr eaLnBrk="1" hangingPunct="1"/>
            <a:r>
              <a:rPr lang="en-GB" altLang="en-US" sz="1800" dirty="0"/>
              <a:t/>
            </a:r>
            <a:br>
              <a:rPr lang="en-GB" altLang="en-US" sz="1800" dirty="0"/>
            </a:br>
            <a:r>
              <a:rPr lang="en-GB" altLang="en-US" sz="1800" b="1" dirty="0"/>
              <a:t>Cause and effect </a:t>
            </a:r>
            <a:r>
              <a:rPr lang="en-GB" altLang="en-US" sz="1800" b="1" dirty="0" smtClean="0"/>
              <a:t>diagram</a:t>
            </a:r>
            <a:br>
              <a:rPr lang="en-GB" altLang="en-US" sz="1800" b="1" dirty="0" smtClean="0"/>
            </a:br>
            <a:r>
              <a:rPr lang="en-GB" altLang="en-US" sz="1800" b="1" dirty="0" smtClean="0"/>
              <a:t>Ishikawa / Fishbone diagram</a:t>
            </a:r>
            <a:endParaRPr lang="en-GB" altLang="en-US" sz="1800" b="1" dirty="0"/>
          </a:p>
        </p:txBody>
      </p:sp>
      <p:sp>
        <p:nvSpPr>
          <p:cNvPr id="73732" name="Rectangle 2052">
            <a:extLst>
              <a:ext uri="{FF2B5EF4-FFF2-40B4-BE49-F238E27FC236}">
                <a16:creationId xmlns="" xmlns:a16="http://schemas.microsoft.com/office/drawing/2014/main" id="{054F4D5C-5461-4FC8-B638-A9FBD7D84F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4800" y="2209800"/>
            <a:ext cx="9906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73733" name="Line 2056">
            <a:extLst>
              <a:ext uri="{FF2B5EF4-FFF2-40B4-BE49-F238E27FC236}">
                <a16:creationId xmlns="" xmlns:a16="http://schemas.microsoft.com/office/drawing/2014/main" id="{82831B9A-41E0-498A-8C40-4DB632E28B6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895600" y="4419600"/>
            <a:ext cx="4648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3734" name="Group 2057">
            <a:extLst>
              <a:ext uri="{FF2B5EF4-FFF2-40B4-BE49-F238E27FC236}">
                <a16:creationId xmlns="" xmlns:a16="http://schemas.microsoft.com/office/drawing/2014/main" id="{DA853402-219A-4CAD-A843-4AD3B2E38F03}"/>
              </a:ext>
            </a:extLst>
          </p:cNvPr>
          <p:cNvGrpSpPr>
            <a:grpSpLocks/>
          </p:cNvGrpSpPr>
          <p:nvPr/>
        </p:nvGrpSpPr>
        <p:grpSpPr bwMode="auto">
          <a:xfrm>
            <a:off x="1905000" y="2590800"/>
            <a:ext cx="990600" cy="3657600"/>
            <a:chOff x="1200" y="1392"/>
            <a:chExt cx="624" cy="2304"/>
          </a:xfrm>
        </p:grpSpPr>
        <p:sp>
          <p:nvSpPr>
            <p:cNvPr id="73803" name="Line 2058">
              <a:extLst>
                <a:ext uri="{FF2B5EF4-FFF2-40B4-BE49-F238E27FC236}">
                  <a16:creationId xmlns="" xmlns:a16="http://schemas.microsoft.com/office/drawing/2014/main" id="{BA3EB61D-2F7A-4A37-859D-1D93ACCE4BA8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200" y="1392"/>
              <a:ext cx="624" cy="115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804" name="Line 2059">
              <a:extLst>
                <a:ext uri="{FF2B5EF4-FFF2-40B4-BE49-F238E27FC236}">
                  <a16:creationId xmlns="" xmlns:a16="http://schemas.microsoft.com/office/drawing/2014/main" id="{F57A05BE-4F72-415D-9ED3-1E38EE86CEC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200" y="2544"/>
              <a:ext cx="624" cy="115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73735" name="Group 2060">
            <a:extLst>
              <a:ext uri="{FF2B5EF4-FFF2-40B4-BE49-F238E27FC236}">
                <a16:creationId xmlns="" xmlns:a16="http://schemas.microsoft.com/office/drawing/2014/main" id="{4CD6C36F-8269-48F1-BFE4-05C6AF073E66}"/>
              </a:ext>
            </a:extLst>
          </p:cNvPr>
          <p:cNvGrpSpPr>
            <a:grpSpLocks/>
          </p:cNvGrpSpPr>
          <p:nvPr/>
        </p:nvGrpSpPr>
        <p:grpSpPr bwMode="auto">
          <a:xfrm>
            <a:off x="4572000" y="2590800"/>
            <a:ext cx="990600" cy="3657600"/>
            <a:chOff x="1200" y="1392"/>
            <a:chExt cx="624" cy="2304"/>
          </a:xfrm>
        </p:grpSpPr>
        <p:sp>
          <p:nvSpPr>
            <p:cNvPr id="73801" name="Line 2061">
              <a:extLst>
                <a:ext uri="{FF2B5EF4-FFF2-40B4-BE49-F238E27FC236}">
                  <a16:creationId xmlns="" xmlns:a16="http://schemas.microsoft.com/office/drawing/2014/main" id="{A044702E-57AA-4F62-B876-A6E477D4196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200" y="1392"/>
              <a:ext cx="624" cy="115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802" name="Line 2062">
              <a:extLst>
                <a:ext uri="{FF2B5EF4-FFF2-40B4-BE49-F238E27FC236}">
                  <a16:creationId xmlns="" xmlns:a16="http://schemas.microsoft.com/office/drawing/2014/main" id="{A64DEFF7-219D-444E-99EB-A4D3FA6F866B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200" y="2544"/>
              <a:ext cx="624" cy="115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3736" name="Rectangle 2063">
            <a:extLst>
              <a:ext uri="{FF2B5EF4-FFF2-40B4-BE49-F238E27FC236}">
                <a16:creationId xmlns="" xmlns:a16="http://schemas.microsoft.com/office/drawing/2014/main" id="{EAF32CE6-A1D0-4755-BC6C-565E2BFC01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7363" y="2213560"/>
            <a:ext cx="1271201" cy="33855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600" b="1" dirty="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Manpower</a:t>
            </a:r>
          </a:p>
        </p:txBody>
      </p:sp>
      <p:sp>
        <p:nvSpPr>
          <p:cNvPr id="73737" name="Rectangle 2064">
            <a:extLst>
              <a:ext uri="{FF2B5EF4-FFF2-40B4-BE49-F238E27FC236}">
                <a16:creationId xmlns="" xmlns:a16="http://schemas.microsoft.com/office/drawing/2014/main" id="{30ACE6BC-EA2A-4FC8-AA75-0EC1E3A0AE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07236" y="6252160"/>
            <a:ext cx="1139054" cy="33855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600" b="1" dirty="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Materials</a:t>
            </a:r>
          </a:p>
        </p:txBody>
      </p:sp>
      <p:sp>
        <p:nvSpPr>
          <p:cNvPr id="73738" name="Rectangle 2065">
            <a:extLst>
              <a:ext uri="{FF2B5EF4-FFF2-40B4-BE49-F238E27FC236}">
                <a16:creationId xmlns="" xmlns:a16="http://schemas.microsoft.com/office/drawing/2014/main" id="{EB541722-46CD-48EF-A7B6-EF3F12215C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11668" y="6252160"/>
            <a:ext cx="1045378" cy="33855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600" b="1" dirty="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Machine</a:t>
            </a:r>
          </a:p>
        </p:txBody>
      </p:sp>
      <p:sp>
        <p:nvSpPr>
          <p:cNvPr id="73739" name="Rectangle 2066">
            <a:extLst>
              <a:ext uri="{FF2B5EF4-FFF2-40B4-BE49-F238E27FC236}">
                <a16:creationId xmlns="" xmlns:a16="http://schemas.microsoft.com/office/drawing/2014/main" id="{7DAB3B49-267A-460E-9F56-7846DF650A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8115" y="2213560"/>
            <a:ext cx="1067720" cy="33855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600" b="1" dirty="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Methods</a:t>
            </a:r>
          </a:p>
        </p:txBody>
      </p:sp>
      <p:sp>
        <p:nvSpPr>
          <p:cNvPr id="73740" name="Line 2067">
            <a:extLst>
              <a:ext uri="{FF2B5EF4-FFF2-40B4-BE49-F238E27FC236}">
                <a16:creationId xmlns="" xmlns:a16="http://schemas.microsoft.com/office/drawing/2014/main" id="{9CFDF2E5-ECCF-4A38-BDFD-3FD09AE3B159}"/>
              </a:ext>
            </a:extLst>
          </p:cNvPr>
          <p:cNvSpPr>
            <a:spLocks noChangeShapeType="1"/>
          </p:cNvSpPr>
          <p:nvPr/>
        </p:nvSpPr>
        <p:spPr bwMode="auto">
          <a:xfrm>
            <a:off x="4953000" y="3276600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41" name="Line 2068">
            <a:extLst>
              <a:ext uri="{FF2B5EF4-FFF2-40B4-BE49-F238E27FC236}">
                <a16:creationId xmlns="" xmlns:a16="http://schemas.microsoft.com/office/drawing/2014/main" id="{60CD9881-B872-480F-965C-7D271B61850D}"/>
              </a:ext>
            </a:extLst>
          </p:cNvPr>
          <p:cNvSpPr>
            <a:spLocks noChangeShapeType="1"/>
          </p:cNvSpPr>
          <p:nvPr/>
        </p:nvSpPr>
        <p:spPr bwMode="auto">
          <a:xfrm>
            <a:off x="838200" y="5334000"/>
            <a:ext cx="914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ctr">
            <a:spAutoFit/>
          </a:bodyPr>
          <a:lstStyle/>
          <a:p>
            <a:endParaRPr lang="en-GB"/>
          </a:p>
        </p:txBody>
      </p:sp>
      <p:sp>
        <p:nvSpPr>
          <p:cNvPr id="73742" name="Line 2069">
            <a:extLst>
              <a:ext uri="{FF2B5EF4-FFF2-40B4-BE49-F238E27FC236}">
                <a16:creationId xmlns="" xmlns:a16="http://schemas.microsoft.com/office/drawing/2014/main" id="{582A60A1-7641-4557-AE0D-8B9D018E2B3A}"/>
              </a:ext>
            </a:extLst>
          </p:cNvPr>
          <p:cNvSpPr>
            <a:spLocks noChangeShapeType="1"/>
          </p:cNvSpPr>
          <p:nvPr/>
        </p:nvSpPr>
        <p:spPr bwMode="auto">
          <a:xfrm>
            <a:off x="3429000" y="3810000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43" name="Line 2070">
            <a:extLst>
              <a:ext uri="{FF2B5EF4-FFF2-40B4-BE49-F238E27FC236}">
                <a16:creationId xmlns="" xmlns:a16="http://schemas.microsoft.com/office/drawing/2014/main" id="{8977B2D0-97D7-4958-B42E-7B6BCFA4F2E3}"/>
              </a:ext>
            </a:extLst>
          </p:cNvPr>
          <p:cNvSpPr>
            <a:spLocks noChangeShapeType="1"/>
          </p:cNvSpPr>
          <p:nvPr/>
        </p:nvSpPr>
        <p:spPr bwMode="auto">
          <a:xfrm>
            <a:off x="1447800" y="3733800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44" name="Line 2071">
            <a:extLst>
              <a:ext uri="{FF2B5EF4-FFF2-40B4-BE49-F238E27FC236}">
                <a16:creationId xmlns="" xmlns:a16="http://schemas.microsoft.com/office/drawing/2014/main" id="{07F75371-181B-4BE4-98A6-EDE9DC51002A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7400" y="2971800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45" name="Line 2072">
            <a:extLst>
              <a:ext uri="{FF2B5EF4-FFF2-40B4-BE49-F238E27FC236}">
                <a16:creationId xmlns="" xmlns:a16="http://schemas.microsoft.com/office/drawing/2014/main" id="{09553807-74FA-408D-BC50-C892C341CF8E}"/>
              </a:ext>
            </a:extLst>
          </p:cNvPr>
          <p:cNvSpPr>
            <a:spLocks noChangeShapeType="1"/>
          </p:cNvSpPr>
          <p:nvPr/>
        </p:nvSpPr>
        <p:spPr bwMode="auto">
          <a:xfrm>
            <a:off x="5181600" y="5181600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46" name="Line 2073">
            <a:extLst>
              <a:ext uri="{FF2B5EF4-FFF2-40B4-BE49-F238E27FC236}">
                <a16:creationId xmlns="" xmlns:a16="http://schemas.microsoft.com/office/drawing/2014/main" id="{90EC938A-38D1-47EC-B142-BADD27962B10}"/>
              </a:ext>
            </a:extLst>
          </p:cNvPr>
          <p:cNvSpPr>
            <a:spLocks noChangeShapeType="1"/>
          </p:cNvSpPr>
          <p:nvPr/>
        </p:nvSpPr>
        <p:spPr bwMode="auto">
          <a:xfrm>
            <a:off x="6705600" y="2667000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47" name="Line 2074">
            <a:extLst>
              <a:ext uri="{FF2B5EF4-FFF2-40B4-BE49-F238E27FC236}">
                <a16:creationId xmlns="" xmlns:a16="http://schemas.microsoft.com/office/drawing/2014/main" id="{B3067B5A-757B-4743-B168-43A8D74FB59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638800" y="27432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48" name="Line 2075">
            <a:extLst>
              <a:ext uri="{FF2B5EF4-FFF2-40B4-BE49-F238E27FC236}">
                <a16:creationId xmlns="" xmlns:a16="http://schemas.microsoft.com/office/drawing/2014/main" id="{B9DF2030-A4BB-4D1F-BD86-4DC26B66B67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00800" y="24384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49" name="Line 2076">
            <a:extLst>
              <a:ext uri="{FF2B5EF4-FFF2-40B4-BE49-F238E27FC236}">
                <a16:creationId xmlns="" xmlns:a16="http://schemas.microsoft.com/office/drawing/2014/main" id="{3041F12D-E527-4775-8861-A8DCC0FC508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239000" y="21336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50" name="Line 2077">
            <a:extLst>
              <a:ext uri="{FF2B5EF4-FFF2-40B4-BE49-F238E27FC236}">
                <a16:creationId xmlns="" xmlns:a16="http://schemas.microsoft.com/office/drawing/2014/main" id="{4E260CDE-5F13-4209-B5A3-A7A0789BCA3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200400" y="50292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51" name="Line 2078">
            <a:extLst>
              <a:ext uri="{FF2B5EF4-FFF2-40B4-BE49-F238E27FC236}">
                <a16:creationId xmlns="" xmlns:a16="http://schemas.microsoft.com/office/drawing/2014/main" id="{EF4B1611-C2F1-4274-886A-5C7967FDF4E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514600" y="53340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52" name="Line 2079">
            <a:extLst>
              <a:ext uri="{FF2B5EF4-FFF2-40B4-BE49-F238E27FC236}">
                <a16:creationId xmlns="" xmlns:a16="http://schemas.microsoft.com/office/drawing/2014/main" id="{F7687768-508D-4B18-8D48-8C6B5F83DF8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791200" y="46482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53" name="Line 2080">
            <a:extLst>
              <a:ext uri="{FF2B5EF4-FFF2-40B4-BE49-F238E27FC236}">
                <a16:creationId xmlns="" xmlns:a16="http://schemas.microsoft.com/office/drawing/2014/main" id="{144996C8-FD72-4234-A869-A91CB1CE2D05}"/>
              </a:ext>
            </a:extLst>
          </p:cNvPr>
          <p:cNvSpPr>
            <a:spLocks noChangeShapeType="1"/>
          </p:cNvSpPr>
          <p:nvPr/>
        </p:nvSpPr>
        <p:spPr bwMode="auto">
          <a:xfrm>
            <a:off x="5943600" y="5029200"/>
            <a:ext cx="1295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ctr">
            <a:spAutoFit/>
          </a:bodyPr>
          <a:lstStyle/>
          <a:p>
            <a:endParaRPr lang="en-GB"/>
          </a:p>
        </p:txBody>
      </p:sp>
      <p:sp>
        <p:nvSpPr>
          <p:cNvPr id="73754" name="Line 2081">
            <a:extLst>
              <a:ext uri="{FF2B5EF4-FFF2-40B4-BE49-F238E27FC236}">
                <a16:creationId xmlns="" xmlns:a16="http://schemas.microsoft.com/office/drawing/2014/main" id="{2EC43CF7-D3E4-4F9C-AF69-59239B5ECB4C}"/>
              </a:ext>
            </a:extLst>
          </p:cNvPr>
          <p:cNvSpPr>
            <a:spLocks noChangeShapeType="1"/>
          </p:cNvSpPr>
          <p:nvPr/>
        </p:nvSpPr>
        <p:spPr bwMode="auto">
          <a:xfrm>
            <a:off x="2743200" y="5562600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55" name="Line 2082">
            <a:extLst>
              <a:ext uri="{FF2B5EF4-FFF2-40B4-BE49-F238E27FC236}">
                <a16:creationId xmlns="" xmlns:a16="http://schemas.microsoft.com/office/drawing/2014/main" id="{1494578D-C400-44EB-A878-8E53E5121858}"/>
              </a:ext>
            </a:extLst>
          </p:cNvPr>
          <p:cNvSpPr>
            <a:spLocks noChangeShapeType="1"/>
          </p:cNvSpPr>
          <p:nvPr/>
        </p:nvSpPr>
        <p:spPr bwMode="auto">
          <a:xfrm>
            <a:off x="2133600" y="5867400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56" name="Line 2083">
            <a:extLst>
              <a:ext uri="{FF2B5EF4-FFF2-40B4-BE49-F238E27FC236}">
                <a16:creationId xmlns="" xmlns:a16="http://schemas.microsoft.com/office/drawing/2014/main" id="{3E4DF4D2-8840-431C-8533-891D04A8BB57}"/>
              </a:ext>
            </a:extLst>
          </p:cNvPr>
          <p:cNvSpPr>
            <a:spLocks noChangeShapeType="1"/>
          </p:cNvSpPr>
          <p:nvPr/>
        </p:nvSpPr>
        <p:spPr bwMode="auto">
          <a:xfrm>
            <a:off x="1524000" y="4876800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57" name="Text Box 2084">
            <a:extLst>
              <a:ext uri="{FF2B5EF4-FFF2-40B4-BE49-F238E27FC236}">
                <a16:creationId xmlns="" xmlns:a16="http://schemas.microsoft.com/office/drawing/2014/main" id="{11336452-A8F3-434B-B83C-59C0DBD310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1828800"/>
            <a:ext cx="1295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Documentation inadequate</a:t>
            </a:r>
          </a:p>
        </p:txBody>
      </p:sp>
      <p:sp>
        <p:nvSpPr>
          <p:cNvPr id="73758" name="Text Box 2085">
            <a:extLst>
              <a:ext uri="{FF2B5EF4-FFF2-40B4-BE49-F238E27FC236}">
                <a16:creationId xmlns="" xmlns:a16="http://schemas.microsoft.com/office/drawing/2014/main" id="{08C83948-8E68-4219-A9F5-025C519D59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2400" y="2362200"/>
            <a:ext cx="1055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Trainer has left</a:t>
            </a:r>
          </a:p>
        </p:txBody>
      </p:sp>
      <p:sp>
        <p:nvSpPr>
          <p:cNvPr id="73759" name="Text Box 2086">
            <a:extLst>
              <a:ext uri="{FF2B5EF4-FFF2-40B4-BE49-F238E27FC236}">
                <a16:creationId xmlns="" xmlns:a16="http://schemas.microsoft.com/office/drawing/2014/main" id="{D1BBCD0C-95C3-4632-B371-683B655F4E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24600" y="1981200"/>
            <a:ext cx="1055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Procedure unclear</a:t>
            </a:r>
          </a:p>
        </p:txBody>
      </p:sp>
      <p:sp>
        <p:nvSpPr>
          <p:cNvPr id="73760" name="Text Box 2087">
            <a:extLst>
              <a:ext uri="{FF2B5EF4-FFF2-40B4-BE49-F238E27FC236}">
                <a16:creationId xmlns="" xmlns:a16="http://schemas.microsoft.com/office/drawing/2014/main" id="{1BCE0E7E-D897-44A2-A18E-FE86DC00BF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0" y="2819400"/>
            <a:ext cx="1055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Training inadequate</a:t>
            </a:r>
          </a:p>
        </p:txBody>
      </p:sp>
      <p:sp>
        <p:nvSpPr>
          <p:cNvPr id="73761" name="Text Box 2088">
            <a:extLst>
              <a:ext uri="{FF2B5EF4-FFF2-40B4-BE49-F238E27FC236}">
                <a16:creationId xmlns="" xmlns:a16="http://schemas.microsoft.com/office/drawing/2014/main" id="{F20F95CC-921E-4B67-922D-806E9276D4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86400" y="2452688"/>
            <a:ext cx="1055688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New staff</a:t>
            </a:r>
          </a:p>
        </p:txBody>
      </p:sp>
      <p:sp>
        <p:nvSpPr>
          <p:cNvPr id="73762" name="Text Box 2089">
            <a:extLst>
              <a:ext uri="{FF2B5EF4-FFF2-40B4-BE49-F238E27FC236}">
                <a16:creationId xmlns="" xmlns:a16="http://schemas.microsoft.com/office/drawing/2014/main" id="{26AD5A74-1074-47B0-8E58-088D91A16A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19800" y="3124200"/>
            <a:ext cx="1055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Not packing correctly</a:t>
            </a:r>
          </a:p>
        </p:txBody>
      </p:sp>
      <p:sp>
        <p:nvSpPr>
          <p:cNvPr id="73763" name="Line 2090">
            <a:extLst>
              <a:ext uri="{FF2B5EF4-FFF2-40B4-BE49-F238E27FC236}">
                <a16:creationId xmlns="" xmlns:a16="http://schemas.microsoft.com/office/drawing/2014/main" id="{4487DA30-D40E-420B-951A-4FDDA197E67F}"/>
              </a:ext>
            </a:extLst>
          </p:cNvPr>
          <p:cNvSpPr>
            <a:spLocks noChangeShapeType="1"/>
          </p:cNvSpPr>
          <p:nvPr/>
        </p:nvSpPr>
        <p:spPr bwMode="auto">
          <a:xfrm>
            <a:off x="5562600" y="51816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64" name="Line 2091">
            <a:extLst>
              <a:ext uri="{FF2B5EF4-FFF2-40B4-BE49-F238E27FC236}">
                <a16:creationId xmlns="" xmlns:a16="http://schemas.microsoft.com/office/drawing/2014/main" id="{33D56258-CAF1-4C47-B23D-A9CD72F0007E}"/>
              </a:ext>
            </a:extLst>
          </p:cNvPr>
          <p:cNvSpPr>
            <a:spLocks noChangeShapeType="1"/>
          </p:cNvSpPr>
          <p:nvPr/>
        </p:nvSpPr>
        <p:spPr bwMode="auto">
          <a:xfrm>
            <a:off x="3124200" y="35052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65" name="Line 2092">
            <a:extLst>
              <a:ext uri="{FF2B5EF4-FFF2-40B4-BE49-F238E27FC236}">
                <a16:creationId xmlns="" xmlns:a16="http://schemas.microsoft.com/office/drawing/2014/main" id="{0A30CE99-B743-4330-8820-CAF340384865}"/>
              </a:ext>
            </a:extLst>
          </p:cNvPr>
          <p:cNvSpPr>
            <a:spLocks noChangeShapeType="1"/>
          </p:cNvSpPr>
          <p:nvPr/>
        </p:nvSpPr>
        <p:spPr bwMode="auto">
          <a:xfrm>
            <a:off x="1295400" y="32004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66" name="Line 2093">
            <a:extLst>
              <a:ext uri="{FF2B5EF4-FFF2-40B4-BE49-F238E27FC236}">
                <a16:creationId xmlns="" xmlns:a16="http://schemas.microsoft.com/office/drawing/2014/main" id="{79EAF7E1-5983-4B2F-ACD7-BAA76CA12C80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895600" y="29718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67" name="Line 2094">
            <a:extLst>
              <a:ext uri="{FF2B5EF4-FFF2-40B4-BE49-F238E27FC236}">
                <a16:creationId xmlns="" xmlns:a16="http://schemas.microsoft.com/office/drawing/2014/main" id="{E56FD2EA-A258-4302-9061-27787E457722}"/>
              </a:ext>
            </a:extLst>
          </p:cNvPr>
          <p:cNvSpPr>
            <a:spLocks noChangeShapeType="1"/>
          </p:cNvSpPr>
          <p:nvPr/>
        </p:nvSpPr>
        <p:spPr bwMode="auto">
          <a:xfrm>
            <a:off x="5410200" y="32766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68" name="Text Box 2095">
            <a:extLst>
              <a:ext uri="{FF2B5EF4-FFF2-40B4-BE49-F238E27FC236}">
                <a16:creationId xmlns="" xmlns:a16="http://schemas.microsoft.com/office/drawing/2014/main" id="{72286BD1-5F18-4835-95EE-24A7602E5F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6600" y="4738688"/>
            <a:ext cx="1055688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Training</a:t>
            </a:r>
          </a:p>
        </p:txBody>
      </p:sp>
      <p:sp>
        <p:nvSpPr>
          <p:cNvPr id="73769" name="Text Box 2096">
            <a:extLst>
              <a:ext uri="{FF2B5EF4-FFF2-40B4-BE49-F238E27FC236}">
                <a16:creationId xmlns="" xmlns:a16="http://schemas.microsoft.com/office/drawing/2014/main" id="{BD3732E4-C089-4CDB-8D94-0508523F21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33800" y="5257800"/>
            <a:ext cx="1055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No maintenance</a:t>
            </a:r>
          </a:p>
        </p:txBody>
      </p:sp>
      <p:sp>
        <p:nvSpPr>
          <p:cNvPr id="73770" name="Text Box 2097">
            <a:extLst>
              <a:ext uri="{FF2B5EF4-FFF2-40B4-BE49-F238E27FC236}">
                <a16:creationId xmlns="" xmlns:a16="http://schemas.microsoft.com/office/drawing/2014/main" id="{9F4FA0D1-EC61-40B2-86EE-2D9DC53E0C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600" y="4800600"/>
            <a:ext cx="1055688" cy="639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Jaws blunt/covered in tape</a:t>
            </a:r>
          </a:p>
        </p:txBody>
      </p:sp>
      <p:sp>
        <p:nvSpPr>
          <p:cNvPr id="73771" name="Text Box 2098">
            <a:extLst>
              <a:ext uri="{FF2B5EF4-FFF2-40B4-BE49-F238E27FC236}">
                <a16:creationId xmlns="" xmlns:a16="http://schemas.microsoft.com/office/drawing/2014/main" id="{411D854C-6ED0-471C-B8BD-864717BAB7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0" y="5715000"/>
            <a:ext cx="1055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Jaws not cutting</a:t>
            </a:r>
          </a:p>
        </p:txBody>
      </p:sp>
      <p:sp>
        <p:nvSpPr>
          <p:cNvPr id="73772" name="Text Box 2099">
            <a:extLst>
              <a:ext uri="{FF2B5EF4-FFF2-40B4-BE49-F238E27FC236}">
                <a16:creationId xmlns="" xmlns:a16="http://schemas.microsoft.com/office/drawing/2014/main" id="{918E2B9C-E21A-40EC-BB33-4BEA681141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6600" y="4876800"/>
            <a:ext cx="914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Have to rush job</a:t>
            </a:r>
          </a:p>
        </p:txBody>
      </p:sp>
      <p:sp>
        <p:nvSpPr>
          <p:cNvPr id="73773" name="Text Box 2100">
            <a:extLst>
              <a:ext uri="{FF2B5EF4-FFF2-40B4-BE49-F238E27FC236}">
                <a16:creationId xmlns="" xmlns:a16="http://schemas.microsoft.com/office/drawing/2014/main" id="{22726EAA-1090-4540-9AC0-2F1345C1F4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19800" y="4419600"/>
            <a:ext cx="1055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Slow to erect</a:t>
            </a:r>
          </a:p>
        </p:txBody>
      </p:sp>
      <p:sp>
        <p:nvSpPr>
          <p:cNvPr id="73774" name="Text Box 2101">
            <a:extLst>
              <a:ext uri="{FF2B5EF4-FFF2-40B4-BE49-F238E27FC236}">
                <a16:creationId xmlns="" xmlns:a16="http://schemas.microsoft.com/office/drawing/2014/main" id="{83A92F03-BD14-4D62-9EF4-7A640FD8CB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3600" y="5548313"/>
            <a:ext cx="1055688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Doesn’t fold along crease lines</a:t>
            </a:r>
          </a:p>
        </p:txBody>
      </p:sp>
      <p:sp>
        <p:nvSpPr>
          <p:cNvPr id="73775" name="Text Box 2102">
            <a:extLst>
              <a:ext uri="{FF2B5EF4-FFF2-40B4-BE49-F238E27FC236}">
                <a16:creationId xmlns="" xmlns:a16="http://schemas.microsoft.com/office/drawing/2014/main" id="{C27E6D1E-2761-4CEE-A0F9-53B256A777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24600" y="5029200"/>
            <a:ext cx="1055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Box too flimsy</a:t>
            </a:r>
          </a:p>
        </p:txBody>
      </p:sp>
      <p:sp>
        <p:nvSpPr>
          <p:cNvPr id="73776" name="Line 2103">
            <a:extLst>
              <a:ext uri="{FF2B5EF4-FFF2-40B4-BE49-F238E27FC236}">
                <a16:creationId xmlns="" xmlns:a16="http://schemas.microsoft.com/office/drawing/2014/main" id="{40942F5C-52DC-4EB6-9FAF-B09CE457087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810000" y="50292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77" name="Text Box 2104">
            <a:extLst>
              <a:ext uri="{FF2B5EF4-FFF2-40B4-BE49-F238E27FC236}">
                <a16:creationId xmlns="" xmlns:a16="http://schemas.microsoft.com/office/drawing/2014/main" id="{EE36DF8C-DBAB-4236-9713-DB6D0FD609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4481513"/>
            <a:ext cx="1055688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Kicker ripping boxes</a:t>
            </a:r>
          </a:p>
        </p:txBody>
      </p:sp>
      <p:sp>
        <p:nvSpPr>
          <p:cNvPr id="73778" name="Text Box 2105">
            <a:extLst>
              <a:ext uri="{FF2B5EF4-FFF2-40B4-BE49-F238E27FC236}">
                <a16:creationId xmlns="" xmlns:a16="http://schemas.microsoft.com/office/drawing/2014/main" id="{38A15118-4AE4-476B-922E-8BD910F007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3733800"/>
            <a:ext cx="1055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Experienced staff???</a:t>
            </a:r>
          </a:p>
        </p:txBody>
      </p:sp>
      <p:sp>
        <p:nvSpPr>
          <p:cNvPr id="73779" name="Text Box 2106">
            <a:extLst>
              <a:ext uri="{FF2B5EF4-FFF2-40B4-BE49-F238E27FC236}">
                <a16:creationId xmlns="" xmlns:a16="http://schemas.microsoft.com/office/drawing/2014/main" id="{E5D3B2CB-A499-4897-B6CA-5E9E1E6E34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7600" y="6019800"/>
            <a:ext cx="1055688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Training</a:t>
            </a:r>
          </a:p>
        </p:txBody>
      </p:sp>
      <p:sp>
        <p:nvSpPr>
          <p:cNvPr id="73780" name="Text Box 2107">
            <a:extLst>
              <a:ext uri="{FF2B5EF4-FFF2-40B4-BE49-F238E27FC236}">
                <a16:creationId xmlns="" xmlns:a16="http://schemas.microsoft.com/office/drawing/2014/main" id="{7EC3EC9B-443E-4EE6-84FD-BB6EB83EC6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200" y="6324600"/>
            <a:ext cx="1055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Not set correctly</a:t>
            </a:r>
          </a:p>
        </p:txBody>
      </p:sp>
      <p:sp>
        <p:nvSpPr>
          <p:cNvPr id="73781" name="Text Box 2108">
            <a:extLst>
              <a:ext uri="{FF2B5EF4-FFF2-40B4-BE49-F238E27FC236}">
                <a16:creationId xmlns="" xmlns:a16="http://schemas.microsoft.com/office/drawing/2014/main" id="{C50FD817-848D-49D4-A0E5-5BB31E3095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8600" y="4648200"/>
            <a:ext cx="1055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Rotation unit needed</a:t>
            </a:r>
          </a:p>
        </p:txBody>
      </p:sp>
      <p:sp>
        <p:nvSpPr>
          <p:cNvPr id="73782" name="Line 2109">
            <a:extLst>
              <a:ext uri="{FF2B5EF4-FFF2-40B4-BE49-F238E27FC236}">
                <a16:creationId xmlns="" xmlns:a16="http://schemas.microsoft.com/office/drawing/2014/main" id="{E54D4D69-FBD6-4B50-A8A8-833D50837D2D}"/>
              </a:ext>
            </a:extLst>
          </p:cNvPr>
          <p:cNvSpPr>
            <a:spLocks noChangeShapeType="1"/>
          </p:cNvSpPr>
          <p:nvPr/>
        </p:nvSpPr>
        <p:spPr bwMode="auto">
          <a:xfrm>
            <a:off x="2819400" y="58674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83" name="Line 2110">
            <a:extLst>
              <a:ext uri="{FF2B5EF4-FFF2-40B4-BE49-F238E27FC236}">
                <a16:creationId xmlns="" xmlns:a16="http://schemas.microsoft.com/office/drawing/2014/main" id="{320EFBD9-5BB1-4F19-BE07-F903D2ACE729}"/>
              </a:ext>
            </a:extLst>
          </p:cNvPr>
          <p:cNvSpPr>
            <a:spLocks noChangeShapeType="1"/>
          </p:cNvSpPr>
          <p:nvPr/>
        </p:nvSpPr>
        <p:spPr bwMode="auto">
          <a:xfrm>
            <a:off x="3048000" y="6172200"/>
            <a:ext cx="838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ctr">
            <a:spAutoFit/>
          </a:bodyPr>
          <a:lstStyle/>
          <a:p>
            <a:endParaRPr lang="en-GB"/>
          </a:p>
        </p:txBody>
      </p:sp>
      <p:sp>
        <p:nvSpPr>
          <p:cNvPr id="73784" name="Text Box 2111">
            <a:extLst>
              <a:ext uri="{FF2B5EF4-FFF2-40B4-BE49-F238E27FC236}">
                <a16:creationId xmlns="" xmlns:a16="http://schemas.microsoft.com/office/drawing/2014/main" id="{916ACFBF-410A-4879-8AFC-9319D1B17E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6800" y="5410200"/>
            <a:ext cx="1055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Not set correctly</a:t>
            </a:r>
          </a:p>
        </p:txBody>
      </p:sp>
      <p:sp>
        <p:nvSpPr>
          <p:cNvPr id="73785" name="Line 2112">
            <a:extLst>
              <a:ext uri="{FF2B5EF4-FFF2-40B4-BE49-F238E27FC236}">
                <a16:creationId xmlns="" xmlns:a16="http://schemas.microsoft.com/office/drawing/2014/main" id="{6393DC4A-D617-4170-A7A7-20057087FF0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752600" y="37338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86" name="Line 2113">
            <a:extLst>
              <a:ext uri="{FF2B5EF4-FFF2-40B4-BE49-F238E27FC236}">
                <a16:creationId xmlns="" xmlns:a16="http://schemas.microsoft.com/office/drawing/2014/main" id="{2FAFCFD4-1535-479C-9A15-A2A260A13DC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676400" y="48768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87" name="Text Box 2114">
            <a:extLst>
              <a:ext uri="{FF2B5EF4-FFF2-40B4-BE49-F238E27FC236}">
                <a16:creationId xmlns="" xmlns:a16="http://schemas.microsoft.com/office/drawing/2014/main" id="{D964E24C-9ACC-49BB-ACE0-674220A422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2895600"/>
            <a:ext cx="1055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Standards not clear</a:t>
            </a:r>
          </a:p>
        </p:txBody>
      </p:sp>
      <p:sp>
        <p:nvSpPr>
          <p:cNvPr id="73788" name="Text Box 2115">
            <a:extLst>
              <a:ext uri="{FF2B5EF4-FFF2-40B4-BE49-F238E27FC236}">
                <a16:creationId xmlns="" xmlns:a16="http://schemas.microsoft.com/office/drawing/2014/main" id="{ED9096DF-AF08-4510-8830-88AD3831D8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3505200"/>
            <a:ext cx="1055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All settings changed</a:t>
            </a:r>
          </a:p>
        </p:txBody>
      </p:sp>
      <p:sp>
        <p:nvSpPr>
          <p:cNvPr id="73789" name="Text Box 2116">
            <a:extLst>
              <a:ext uri="{FF2B5EF4-FFF2-40B4-BE49-F238E27FC236}">
                <a16:creationId xmlns="" xmlns:a16="http://schemas.microsoft.com/office/drawing/2014/main" id="{0555A069-E0EE-4F24-88F6-898DCC81A6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5227638"/>
            <a:ext cx="1055688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People adjust to suit boxes</a:t>
            </a:r>
          </a:p>
        </p:txBody>
      </p:sp>
      <p:sp>
        <p:nvSpPr>
          <p:cNvPr id="73790" name="Text Box 2117">
            <a:extLst>
              <a:ext uri="{FF2B5EF4-FFF2-40B4-BE49-F238E27FC236}">
                <a16:creationId xmlns="" xmlns:a16="http://schemas.microsoft.com/office/drawing/2014/main" id="{496FFCE6-B31A-4A18-AB97-DA91B3973C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4876800"/>
            <a:ext cx="1055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Difficult to set</a:t>
            </a:r>
          </a:p>
        </p:txBody>
      </p:sp>
      <p:sp>
        <p:nvSpPr>
          <p:cNvPr id="73791" name="Line 2118">
            <a:extLst>
              <a:ext uri="{FF2B5EF4-FFF2-40B4-BE49-F238E27FC236}">
                <a16:creationId xmlns="" xmlns:a16="http://schemas.microsoft.com/office/drawing/2014/main" id="{90F96398-7558-4FE8-89E0-63939057B730}"/>
              </a:ext>
            </a:extLst>
          </p:cNvPr>
          <p:cNvSpPr>
            <a:spLocks noChangeShapeType="1"/>
          </p:cNvSpPr>
          <p:nvPr/>
        </p:nvSpPr>
        <p:spPr bwMode="auto">
          <a:xfrm>
            <a:off x="838200" y="5105400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92" name="Line 2119">
            <a:extLst>
              <a:ext uri="{FF2B5EF4-FFF2-40B4-BE49-F238E27FC236}">
                <a16:creationId xmlns="" xmlns:a16="http://schemas.microsoft.com/office/drawing/2014/main" id="{F026C443-9121-4B21-A63E-3DD6BAC9DF48}"/>
              </a:ext>
            </a:extLst>
          </p:cNvPr>
          <p:cNvSpPr>
            <a:spLocks noChangeShapeType="1"/>
          </p:cNvSpPr>
          <p:nvPr/>
        </p:nvSpPr>
        <p:spPr bwMode="auto">
          <a:xfrm>
            <a:off x="4648200" y="6096000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93" name="Line 2120">
            <a:extLst>
              <a:ext uri="{FF2B5EF4-FFF2-40B4-BE49-F238E27FC236}">
                <a16:creationId xmlns="" xmlns:a16="http://schemas.microsoft.com/office/drawing/2014/main" id="{56D0F5F7-E166-40B5-AF86-695025D50EB6}"/>
              </a:ext>
            </a:extLst>
          </p:cNvPr>
          <p:cNvSpPr>
            <a:spLocks noChangeShapeType="1"/>
          </p:cNvSpPr>
          <p:nvPr/>
        </p:nvSpPr>
        <p:spPr bwMode="auto">
          <a:xfrm>
            <a:off x="2438400" y="3505200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3794" name="Text Box 2121">
            <a:extLst>
              <a:ext uri="{FF2B5EF4-FFF2-40B4-BE49-F238E27FC236}">
                <a16:creationId xmlns="" xmlns:a16="http://schemas.microsoft.com/office/drawing/2014/main" id="{CEAA474C-E080-45E8-9336-3E70912D1A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6005513"/>
            <a:ext cx="914400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Wrong tape in use</a:t>
            </a:r>
          </a:p>
        </p:txBody>
      </p:sp>
      <p:sp>
        <p:nvSpPr>
          <p:cNvPr id="73795" name="Text Box 2122">
            <a:extLst>
              <a:ext uri="{FF2B5EF4-FFF2-40B4-BE49-F238E27FC236}">
                <a16:creationId xmlns="" xmlns:a16="http://schemas.microsoft.com/office/drawing/2014/main" id="{11696B86-A8E9-405F-8EF6-440EA01231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0" y="4038600"/>
            <a:ext cx="1055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Settings not on machine</a:t>
            </a:r>
          </a:p>
        </p:txBody>
      </p:sp>
      <p:sp>
        <p:nvSpPr>
          <p:cNvPr id="73796" name="Text Box 2123">
            <a:extLst>
              <a:ext uri="{FF2B5EF4-FFF2-40B4-BE49-F238E27FC236}">
                <a16:creationId xmlns="" xmlns:a16="http://schemas.microsoft.com/office/drawing/2014/main" id="{EFD0ED8E-F889-4E9E-A8F6-E8474E5761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7200" y="3810000"/>
            <a:ext cx="1055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Enforce safe methods</a:t>
            </a:r>
          </a:p>
        </p:txBody>
      </p:sp>
      <p:sp>
        <p:nvSpPr>
          <p:cNvPr id="73797" name="Text Box 2124">
            <a:extLst>
              <a:ext uri="{FF2B5EF4-FFF2-40B4-BE49-F238E27FC236}">
                <a16:creationId xmlns="" xmlns:a16="http://schemas.microsoft.com/office/drawing/2014/main" id="{5A55CE8A-8420-481C-BF27-12C4880735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6600" y="3886200"/>
            <a:ext cx="1055688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RSI</a:t>
            </a:r>
          </a:p>
        </p:txBody>
      </p:sp>
      <p:sp>
        <p:nvSpPr>
          <p:cNvPr id="73798" name="Text Box 2125">
            <a:extLst>
              <a:ext uri="{FF2B5EF4-FFF2-40B4-BE49-F238E27FC236}">
                <a16:creationId xmlns="" xmlns:a16="http://schemas.microsoft.com/office/drawing/2014/main" id="{6B7C1DEA-7076-4C43-8143-3DC3C7E0C6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00400" y="2590800"/>
            <a:ext cx="1055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Lidder problems</a:t>
            </a:r>
          </a:p>
        </p:txBody>
      </p:sp>
      <p:sp>
        <p:nvSpPr>
          <p:cNvPr id="73799" name="Text Box 2126">
            <a:extLst>
              <a:ext uri="{FF2B5EF4-FFF2-40B4-BE49-F238E27FC236}">
                <a16:creationId xmlns="" xmlns:a16="http://schemas.microsoft.com/office/drawing/2014/main" id="{CAECB862-91CB-48B3-B804-6503B4D67A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29000" y="3276600"/>
            <a:ext cx="1055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2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Packing too fast/slow</a:t>
            </a:r>
          </a:p>
        </p:txBody>
      </p:sp>
      <p:sp>
        <p:nvSpPr>
          <p:cNvPr id="73800" name="AutoShape 2127">
            <a:extLst>
              <a:ext uri="{FF2B5EF4-FFF2-40B4-BE49-F238E27FC236}">
                <a16:creationId xmlns="" xmlns:a16="http://schemas.microsoft.com/office/drawing/2014/main" id="{173E1C49-7C27-4E2C-8214-E602B9CBC7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4925"/>
            <a:ext cx="3806825" cy="1898650"/>
          </a:xfrm>
          <a:prstGeom prst="cloudCallout">
            <a:avLst>
              <a:gd name="adj1" fmla="val 44620"/>
              <a:gd name="adj2" fmla="val 72995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400" b="1" i="1">
                <a:latin typeface="Arial Narrow" panose="020B060602020203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For every “hard” issue - machine or material</a:t>
            </a:r>
          </a:p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1400" b="1" i="1">
                <a:latin typeface="Arial Narrow" panose="020B060602020203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There is always at least one corresponding “soft” issue - manpower or method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>
            <a:extLst>
              <a:ext uri="{FF2B5EF4-FFF2-40B4-BE49-F238E27FC236}">
                <a16:creationId xmlns="" xmlns:a16="http://schemas.microsoft.com/office/drawing/2014/main" id="{E570AB74-114A-4CFE-BA05-B5AF717A2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During the Brainstorm</a:t>
            </a:r>
            <a:endParaRPr lang="en-US" altLang="en-US"/>
          </a:p>
        </p:txBody>
      </p:sp>
      <p:sp>
        <p:nvSpPr>
          <p:cNvPr id="75779" name="Rectangle 3">
            <a:extLst>
              <a:ext uri="{FF2B5EF4-FFF2-40B4-BE49-F238E27FC236}">
                <a16:creationId xmlns="" xmlns:a16="http://schemas.microsoft.com/office/drawing/2014/main" id="{D7E4F189-8E7B-43D9-AC5A-0D5DB63C3F2B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371600" y="981075"/>
            <a:ext cx="7772400" cy="4679950"/>
          </a:xfrm>
        </p:spPr>
        <p:txBody>
          <a:bodyPr/>
          <a:lstStyle/>
          <a:p>
            <a:pPr marL="358775" indent="-358775" defTabSz="957263" eaLnBrk="1" hangingPunct="1">
              <a:lnSpc>
                <a:spcPct val="90000"/>
              </a:lnSpc>
              <a:buFontTx/>
              <a:buNone/>
            </a:pPr>
            <a:endParaRPr lang="en-GB" altLang="en-US" b="1">
              <a:latin typeface="Tahoma" panose="020B0604030504040204" pitchFamily="34" charset="0"/>
            </a:endParaRPr>
          </a:p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Facilitate participation – make sure that everyone’s idea is heard; ask specific questions to stimulate more ideas; and encourage hesitant people to share their thinking</a:t>
            </a:r>
          </a:p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No comments, judgements or discussion on any idea are allowed until the conclusion of the brainstorming session</a:t>
            </a:r>
          </a:p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Clarify and summarise the ideas shared to confirm your understanding of what others have said</a:t>
            </a:r>
          </a:p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Write down every contribution to the satisfaction of the person who shared the idea</a:t>
            </a:r>
          </a:p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Encourage an open, ‘free wheeling’ atmosphere</a:t>
            </a:r>
          </a:p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Round Robin</a:t>
            </a:r>
          </a:p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Quantity over quality</a:t>
            </a:r>
          </a:p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Incubate before evaluation if possible</a:t>
            </a:r>
            <a:endParaRPr lang="en-US" altLang="en-US" sz="1700">
              <a:latin typeface="Tahoma" panose="020B0604030504040204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5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57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757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build="p" autoUpdateAnimBg="0" advAuto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>
            <a:extLst>
              <a:ext uri="{FF2B5EF4-FFF2-40B4-BE49-F238E27FC236}">
                <a16:creationId xmlns="" xmlns:a16="http://schemas.microsoft.com/office/drawing/2014/main" id="{64749DEE-23B3-4E5D-AB60-0C50D7A8C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Evaluation</a:t>
            </a:r>
          </a:p>
        </p:txBody>
      </p:sp>
      <p:sp>
        <p:nvSpPr>
          <p:cNvPr id="77827" name="Rectangle 3">
            <a:extLst>
              <a:ext uri="{FF2B5EF4-FFF2-40B4-BE49-F238E27FC236}">
                <a16:creationId xmlns="" xmlns:a16="http://schemas.microsoft.com/office/drawing/2014/main" id="{8275F112-2F94-46A4-956E-A3069A9EEAEE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228725" y="1527175"/>
            <a:ext cx="7915275" cy="45815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Criteria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1600">
                <a:solidFill>
                  <a:schemeClr val="hlink"/>
                </a:solidFill>
                <a:latin typeface="Tahoma" panose="020B0604030504040204" pitchFamily="34" charset="0"/>
                <a:sym typeface="Wingdings" panose="05000000000000000000" pitchFamily="2" charset="2"/>
              </a:rPr>
              <a:t></a:t>
            </a:r>
            <a:r>
              <a:rPr lang="en-GB" altLang="en-US" sz="1400">
                <a:latin typeface="Tahoma" panose="020B0604030504040204" pitchFamily="34" charset="0"/>
              </a:rPr>
              <a:t> refer back to your measure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altLang="en-US" sz="1400">
              <a:latin typeface="Tahoma" panose="020B060403050404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Prioritise / Weighting</a:t>
            </a:r>
          </a:p>
          <a:p>
            <a:pPr eaLnBrk="1" hangingPunct="1">
              <a:lnSpc>
                <a:spcPct val="90000"/>
              </a:lnSpc>
            </a:pPr>
            <a:endParaRPr lang="en-GB" altLang="en-US" sz="1700">
              <a:latin typeface="Tahoma" panose="020B060403050404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1700">
                <a:latin typeface="Tahoma" panose="020B0604030504040204" pitchFamily="34" charset="0"/>
              </a:rPr>
              <a:t>Typical set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1600">
                <a:solidFill>
                  <a:schemeClr val="hlink"/>
                </a:solidFill>
                <a:latin typeface="Tahoma" panose="020B0604030504040204" pitchFamily="34" charset="0"/>
                <a:sym typeface="Wingdings" panose="05000000000000000000" pitchFamily="2" charset="2"/>
              </a:rPr>
              <a:t></a:t>
            </a:r>
            <a:r>
              <a:rPr lang="en-GB" altLang="en-US" sz="1400">
                <a:latin typeface="Tahoma" panose="020B0604030504040204" pitchFamily="34" charset="0"/>
              </a:rPr>
              <a:t> cost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1600">
                <a:solidFill>
                  <a:schemeClr val="hlink"/>
                </a:solidFill>
                <a:latin typeface="Tahoma" panose="020B0604030504040204" pitchFamily="34" charset="0"/>
                <a:sym typeface="Wingdings" panose="05000000000000000000" pitchFamily="2" charset="2"/>
              </a:rPr>
              <a:t></a:t>
            </a:r>
            <a:r>
              <a:rPr lang="en-GB" altLang="en-US" sz="1400">
                <a:latin typeface="Tahoma" panose="020B0604030504040204" pitchFamily="34" charset="0"/>
              </a:rPr>
              <a:t> timing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1600">
                <a:solidFill>
                  <a:schemeClr val="hlink"/>
                </a:solidFill>
                <a:latin typeface="Tahoma" panose="020B0604030504040204" pitchFamily="34" charset="0"/>
                <a:sym typeface="Wingdings" panose="05000000000000000000" pitchFamily="2" charset="2"/>
              </a:rPr>
              <a:t></a:t>
            </a:r>
            <a:r>
              <a:rPr lang="en-GB" altLang="en-US" sz="1400">
                <a:latin typeface="Tahoma" panose="020B0604030504040204" pitchFamily="34" charset="0"/>
              </a:rPr>
              <a:t> knock on effects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1600">
                <a:solidFill>
                  <a:schemeClr val="hlink"/>
                </a:solidFill>
                <a:latin typeface="Tahoma" panose="020B0604030504040204" pitchFamily="34" charset="0"/>
                <a:sym typeface="Wingdings" panose="05000000000000000000" pitchFamily="2" charset="2"/>
              </a:rPr>
              <a:t></a:t>
            </a:r>
            <a:r>
              <a:rPr lang="en-GB" altLang="en-US" sz="1400">
                <a:latin typeface="Tahoma" panose="020B0604030504040204" pitchFamily="34" charset="0"/>
              </a:rPr>
              <a:t> effectiveness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1600">
                <a:solidFill>
                  <a:schemeClr val="hlink"/>
                </a:solidFill>
                <a:latin typeface="Tahoma" panose="020B0604030504040204" pitchFamily="34" charset="0"/>
                <a:sym typeface="Wingdings" panose="05000000000000000000" pitchFamily="2" charset="2"/>
              </a:rPr>
              <a:t></a:t>
            </a:r>
            <a:r>
              <a:rPr lang="en-GB" altLang="en-US" sz="1400">
                <a:latin typeface="Tahoma" panose="020B0604030504040204" pitchFamily="34" charset="0"/>
              </a:rPr>
              <a:t> quality</a:t>
            </a:r>
          </a:p>
          <a:p>
            <a:pPr eaLnBrk="1" hangingPunct="1">
              <a:lnSpc>
                <a:spcPct val="90000"/>
              </a:lnSpc>
            </a:pPr>
            <a:endParaRPr lang="en-GB" altLang="en-US" sz="1700">
              <a:latin typeface="Tahoma" panose="020B0604030504040204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7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78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778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778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 autoUpdateAnimBg="0" advAuto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9874" name="Group 4">
            <a:extLst>
              <a:ext uri="{FF2B5EF4-FFF2-40B4-BE49-F238E27FC236}">
                <a16:creationId xmlns="" xmlns:a16="http://schemas.microsoft.com/office/drawing/2014/main" id="{7F3109D6-B232-457D-9D53-200E997FD58B}"/>
              </a:ext>
            </a:extLst>
          </p:cNvPr>
          <p:cNvGrpSpPr>
            <a:grpSpLocks/>
          </p:cNvGrpSpPr>
          <p:nvPr/>
        </p:nvGrpSpPr>
        <p:grpSpPr bwMode="auto">
          <a:xfrm>
            <a:off x="381000" y="765175"/>
            <a:ext cx="8229600" cy="4349750"/>
            <a:chOff x="288" y="912"/>
            <a:chExt cx="5184" cy="2740"/>
          </a:xfrm>
        </p:grpSpPr>
        <p:sp>
          <p:nvSpPr>
            <p:cNvPr id="79876" name="Rectangle 5">
              <a:extLst>
                <a:ext uri="{FF2B5EF4-FFF2-40B4-BE49-F238E27FC236}">
                  <a16:creationId xmlns="" xmlns:a16="http://schemas.microsoft.com/office/drawing/2014/main" id="{FCAB1B49-26CF-4B04-A3A2-739FE47F0C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8" y="1872"/>
              <a:ext cx="1104" cy="62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grpSp>
          <p:nvGrpSpPr>
            <p:cNvPr id="79877" name="Group 6">
              <a:extLst>
                <a:ext uri="{FF2B5EF4-FFF2-40B4-BE49-F238E27FC236}">
                  <a16:creationId xmlns="" xmlns:a16="http://schemas.microsoft.com/office/drawing/2014/main" id="{2D2E6735-7BC3-473C-89E2-18308F4C6C9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88" y="912"/>
              <a:ext cx="4080" cy="2740"/>
              <a:chOff x="288" y="912"/>
              <a:chExt cx="4080" cy="2740"/>
            </a:xfrm>
          </p:grpSpPr>
          <p:sp>
            <p:nvSpPr>
              <p:cNvPr id="79878" name="Line 7">
                <a:extLst>
                  <a:ext uri="{FF2B5EF4-FFF2-40B4-BE49-F238E27FC236}">
                    <a16:creationId xmlns="" xmlns:a16="http://schemas.microsoft.com/office/drawing/2014/main" id="{B413FA6E-74DA-4DC7-8F39-DCBCE274BA1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296" y="2208"/>
                <a:ext cx="3072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grpSp>
            <p:nvGrpSpPr>
              <p:cNvPr id="79879" name="Group 8">
                <a:extLst>
                  <a:ext uri="{FF2B5EF4-FFF2-40B4-BE49-F238E27FC236}">
                    <a16:creationId xmlns="" xmlns:a16="http://schemas.microsoft.com/office/drawing/2014/main" id="{B979D3F5-1B40-4CEC-9D20-30BB8928E03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08" y="1152"/>
                <a:ext cx="864" cy="1056"/>
                <a:chOff x="1008" y="1008"/>
                <a:chExt cx="864" cy="1056"/>
              </a:xfrm>
            </p:grpSpPr>
            <p:sp>
              <p:nvSpPr>
                <p:cNvPr id="79921" name="Line 9">
                  <a:extLst>
                    <a:ext uri="{FF2B5EF4-FFF2-40B4-BE49-F238E27FC236}">
                      <a16:creationId xmlns="" xmlns:a16="http://schemas.microsoft.com/office/drawing/2014/main" id="{C2CA6E29-2BED-49F3-9F28-6795650EB533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 flipV="1">
                  <a:off x="1248" y="1008"/>
                  <a:ext cx="624" cy="1056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22" name="Line 10">
                  <a:extLst>
                    <a:ext uri="{FF2B5EF4-FFF2-40B4-BE49-F238E27FC236}">
                      <a16:creationId xmlns="" xmlns:a16="http://schemas.microsoft.com/office/drawing/2014/main" id="{C608BD4C-2E69-4650-910D-B00F6978DACA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008" y="1104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23" name="Line 11">
                  <a:extLst>
                    <a:ext uri="{FF2B5EF4-FFF2-40B4-BE49-F238E27FC236}">
                      <a16:creationId xmlns="" xmlns:a16="http://schemas.microsoft.com/office/drawing/2014/main" id="{E18EC781-F60B-4873-961C-7C6392ED4787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152" y="1296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24" name="Line 12">
                  <a:extLst>
                    <a:ext uri="{FF2B5EF4-FFF2-40B4-BE49-F238E27FC236}">
                      <a16:creationId xmlns="" xmlns:a16="http://schemas.microsoft.com/office/drawing/2014/main" id="{B9451700-153A-4E95-8D69-C9DA81B76CA7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248" y="1488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25" name="Line 13">
                  <a:extLst>
                    <a:ext uri="{FF2B5EF4-FFF2-40B4-BE49-F238E27FC236}">
                      <a16:creationId xmlns="" xmlns:a16="http://schemas.microsoft.com/office/drawing/2014/main" id="{864985C6-1FB5-4C76-B9AD-FDBEB9CC25E3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344" y="1680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26" name="Line 14">
                  <a:extLst>
                    <a:ext uri="{FF2B5EF4-FFF2-40B4-BE49-F238E27FC236}">
                      <a16:creationId xmlns="" xmlns:a16="http://schemas.microsoft.com/office/drawing/2014/main" id="{266B80A1-CDA2-4E7A-A5FB-DC6202CB37F1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488" y="1872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</p:grpSp>
          <p:grpSp>
            <p:nvGrpSpPr>
              <p:cNvPr id="79880" name="Group 15">
                <a:extLst>
                  <a:ext uri="{FF2B5EF4-FFF2-40B4-BE49-F238E27FC236}">
                    <a16:creationId xmlns="" xmlns:a16="http://schemas.microsoft.com/office/drawing/2014/main" id="{FC081BE9-0512-4229-BF66-225143AE29AB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968" y="1152"/>
                <a:ext cx="864" cy="1056"/>
                <a:chOff x="1008" y="1008"/>
                <a:chExt cx="864" cy="1056"/>
              </a:xfrm>
            </p:grpSpPr>
            <p:sp>
              <p:nvSpPr>
                <p:cNvPr id="79915" name="Line 16">
                  <a:extLst>
                    <a:ext uri="{FF2B5EF4-FFF2-40B4-BE49-F238E27FC236}">
                      <a16:creationId xmlns="" xmlns:a16="http://schemas.microsoft.com/office/drawing/2014/main" id="{2B65550A-6477-4CFF-893F-728B8E29897B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 flipV="1">
                  <a:off x="1248" y="1008"/>
                  <a:ext cx="624" cy="1056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16" name="Line 17">
                  <a:extLst>
                    <a:ext uri="{FF2B5EF4-FFF2-40B4-BE49-F238E27FC236}">
                      <a16:creationId xmlns="" xmlns:a16="http://schemas.microsoft.com/office/drawing/2014/main" id="{F6DBEC90-F60F-4607-8822-B1B7434758FA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008" y="1104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17" name="Line 18">
                  <a:extLst>
                    <a:ext uri="{FF2B5EF4-FFF2-40B4-BE49-F238E27FC236}">
                      <a16:creationId xmlns="" xmlns:a16="http://schemas.microsoft.com/office/drawing/2014/main" id="{0CC6DBE1-39B0-4768-AB30-41ED2D7D9B77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152" y="1296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18" name="Line 19">
                  <a:extLst>
                    <a:ext uri="{FF2B5EF4-FFF2-40B4-BE49-F238E27FC236}">
                      <a16:creationId xmlns="" xmlns:a16="http://schemas.microsoft.com/office/drawing/2014/main" id="{A404ABAC-849D-4725-AD98-0E5959E126FA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248" y="1488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19" name="Line 20">
                  <a:extLst>
                    <a:ext uri="{FF2B5EF4-FFF2-40B4-BE49-F238E27FC236}">
                      <a16:creationId xmlns="" xmlns:a16="http://schemas.microsoft.com/office/drawing/2014/main" id="{0DF9F921-7688-4DF4-8F48-41C20BF251D2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344" y="1680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20" name="Line 21">
                  <a:extLst>
                    <a:ext uri="{FF2B5EF4-FFF2-40B4-BE49-F238E27FC236}">
                      <a16:creationId xmlns="" xmlns:a16="http://schemas.microsoft.com/office/drawing/2014/main" id="{DEF2FAE8-6573-4401-AEBF-38C5B695C6D6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488" y="1872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</p:grpSp>
          <p:grpSp>
            <p:nvGrpSpPr>
              <p:cNvPr id="79881" name="Group 22">
                <a:extLst>
                  <a:ext uri="{FF2B5EF4-FFF2-40B4-BE49-F238E27FC236}">
                    <a16:creationId xmlns="" xmlns:a16="http://schemas.microsoft.com/office/drawing/2014/main" id="{CD2994DA-2F3C-4FBB-B7E0-5B1574057C4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976" y="1152"/>
                <a:ext cx="864" cy="1056"/>
                <a:chOff x="1008" y="1008"/>
                <a:chExt cx="864" cy="1056"/>
              </a:xfrm>
            </p:grpSpPr>
            <p:sp>
              <p:nvSpPr>
                <p:cNvPr id="79909" name="Line 23">
                  <a:extLst>
                    <a:ext uri="{FF2B5EF4-FFF2-40B4-BE49-F238E27FC236}">
                      <a16:creationId xmlns="" xmlns:a16="http://schemas.microsoft.com/office/drawing/2014/main" id="{1C3FB236-A40C-4822-8243-E65B36D36CF3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 flipV="1">
                  <a:off x="1248" y="1008"/>
                  <a:ext cx="624" cy="1056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10" name="Line 24">
                  <a:extLst>
                    <a:ext uri="{FF2B5EF4-FFF2-40B4-BE49-F238E27FC236}">
                      <a16:creationId xmlns="" xmlns:a16="http://schemas.microsoft.com/office/drawing/2014/main" id="{792CE073-A240-4809-9E34-A4B4A620309B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008" y="1104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11" name="Line 25">
                  <a:extLst>
                    <a:ext uri="{FF2B5EF4-FFF2-40B4-BE49-F238E27FC236}">
                      <a16:creationId xmlns="" xmlns:a16="http://schemas.microsoft.com/office/drawing/2014/main" id="{C564327F-7CC4-44D8-9E00-6C6A2C57EE95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152" y="1296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12" name="Line 26">
                  <a:extLst>
                    <a:ext uri="{FF2B5EF4-FFF2-40B4-BE49-F238E27FC236}">
                      <a16:creationId xmlns="" xmlns:a16="http://schemas.microsoft.com/office/drawing/2014/main" id="{BCF3A2B8-0745-486C-8A9D-0322739749E3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248" y="1488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13" name="Line 27">
                  <a:extLst>
                    <a:ext uri="{FF2B5EF4-FFF2-40B4-BE49-F238E27FC236}">
                      <a16:creationId xmlns="" xmlns:a16="http://schemas.microsoft.com/office/drawing/2014/main" id="{22C8930A-08D1-4D71-8A34-6F771C197939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344" y="1680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14" name="Line 28">
                  <a:extLst>
                    <a:ext uri="{FF2B5EF4-FFF2-40B4-BE49-F238E27FC236}">
                      <a16:creationId xmlns="" xmlns:a16="http://schemas.microsoft.com/office/drawing/2014/main" id="{DF7CF476-B548-48F3-B8C1-1F949BA2E624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488" y="1872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</p:grpSp>
          <p:grpSp>
            <p:nvGrpSpPr>
              <p:cNvPr id="79882" name="Group 29">
                <a:extLst>
                  <a:ext uri="{FF2B5EF4-FFF2-40B4-BE49-F238E27FC236}">
                    <a16:creationId xmlns="" xmlns:a16="http://schemas.microsoft.com/office/drawing/2014/main" id="{D7D9D2B0-888E-4C1E-B517-36A0DA39611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flipV="1">
                <a:off x="1008" y="2208"/>
                <a:ext cx="864" cy="1056"/>
                <a:chOff x="1008" y="1008"/>
                <a:chExt cx="864" cy="1056"/>
              </a:xfrm>
            </p:grpSpPr>
            <p:sp>
              <p:nvSpPr>
                <p:cNvPr id="79903" name="Line 30">
                  <a:extLst>
                    <a:ext uri="{FF2B5EF4-FFF2-40B4-BE49-F238E27FC236}">
                      <a16:creationId xmlns="" xmlns:a16="http://schemas.microsoft.com/office/drawing/2014/main" id="{76D9D60B-F7DA-48D9-9E6B-B38F2D2C9F7E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 flipV="1">
                  <a:off x="1248" y="1008"/>
                  <a:ext cx="624" cy="1056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04" name="Line 31">
                  <a:extLst>
                    <a:ext uri="{FF2B5EF4-FFF2-40B4-BE49-F238E27FC236}">
                      <a16:creationId xmlns="" xmlns:a16="http://schemas.microsoft.com/office/drawing/2014/main" id="{E0C5E973-3E31-4925-823E-4CB5F238B33D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008" y="1104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05" name="Line 32">
                  <a:extLst>
                    <a:ext uri="{FF2B5EF4-FFF2-40B4-BE49-F238E27FC236}">
                      <a16:creationId xmlns="" xmlns:a16="http://schemas.microsoft.com/office/drawing/2014/main" id="{B0E01367-DCBD-4007-B69B-29E68DAA107F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152" y="1296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06" name="Line 33">
                  <a:extLst>
                    <a:ext uri="{FF2B5EF4-FFF2-40B4-BE49-F238E27FC236}">
                      <a16:creationId xmlns="" xmlns:a16="http://schemas.microsoft.com/office/drawing/2014/main" id="{7D4018E6-ED08-4DD5-AD39-272B6131F05C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248" y="1488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07" name="Line 34">
                  <a:extLst>
                    <a:ext uri="{FF2B5EF4-FFF2-40B4-BE49-F238E27FC236}">
                      <a16:creationId xmlns="" xmlns:a16="http://schemas.microsoft.com/office/drawing/2014/main" id="{2A89D200-13A1-4340-90CC-CC9F18BF78E0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344" y="1680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08" name="Line 35">
                  <a:extLst>
                    <a:ext uri="{FF2B5EF4-FFF2-40B4-BE49-F238E27FC236}">
                      <a16:creationId xmlns="" xmlns:a16="http://schemas.microsoft.com/office/drawing/2014/main" id="{22B015FB-DAE2-488B-8FA9-854FAAD6603D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488" y="1872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</p:grpSp>
          <p:grpSp>
            <p:nvGrpSpPr>
              <p:cNvPr id="79883" name="Group 36">
                <a:extLst>
                  <a:ext uri="{FF2B5EF4-FFF2-40B4-BE49-F238E27FC236}">
                    <a16:creationId xmlns="" xmlns:a16="http://schemas.microsoft.com/office/drawing/2014/main" id="{040A0011-63F9-4C8B-A8B7-4281061EB12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flipV="1">
                <a:off x="1968" y="2208"/>
                <a:ext cx="864" cy="1056"/>
                <a:chOff x="1008" y="1008"/>
                <a:chExt cx="864" cy="1056"/>
              </a:xfrm>
            </p:grpSpPr>
            <p:sp>
              <p:nvSpPr>
                <p:cNvPr id="79897" name="Line 37">
                  <a:extLst>
                    <a:ext uri="{FF2B5EF4-FFF2-40B4-BE49-F238E27FC236}">
                      <a16:creationId xmlns="" xmlns:a16="http://schemas.microsoft.com/office/drawing/2014/main" id="{99E770C3-0EF6-4A54-95B2-1295F274F73C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 flipV="1">
                  <a:off x="1248" y="1008"/>
                  <a:ext cx="624" cy="1056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898" name="Line 38">
                  <a:extLst>
                    <a:ext uri="{FF2B5EF4-FFF2-40B4-BE49-F238E27FC236}">
                      <a16:creationId xmlns="" xmlns:a16="http://schemas.microsoft.com/office/drawing/2014/main" id="{0E271C78-F184-4E44-BFA6-371E1DB7C768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008" y="1104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899" name="Line 39">
                  <a:extLst>
                    <a:ext uri="{FF2B5EF4-FFF2-40B4-BE49-F238E27FC236}">
                      <a16:creationId xmlns="" xmlns:a16="http://schemas.microsoft.com/office/drawing/2014/main" id="{5D5F541A-AF03-4343-BFB9-88A7DA2AA0F7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152" y="1296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00" name="Line 40">
                  <a:extLst>
                    <a:ext uri="{FF2B5EF4-FFF2-40B4-BE49-F238E27FC236}">
                      <a16:creationId xmlns="" xmlns:a16="http://schemas.microsoft.com/office/drawing/2014/main" id="{4F16F13B-685C-4D9F-952F-9D11C0D445CB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248" y="1488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01" name="Line 41">
                  <a:extLst>
                    <a:ext uri="{FF2B5EF4-FFF2-40B4-BE49-F238E27FC236}">
                      <a16:creationId xmlns="" xmlns:a16="http://schemas.microsoft.com/office/drawing/2014/main" id="{B41108ED-8F4D-4261-8B5C-F47E24039C22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344" y="1680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902" name="Line 42">
                  <a:extLst>
                    <a:ext uri="{FF2B5EF4-FFF2-40B4-BE49-F238E27FC236}">
                      <a16:creationId xmlns="" xmlns:a16="http://schemas.microsoft.com/office/drawing/2014/main" id="{7E7534ED-EBC3-44D7-AD06-3F910FA86CEE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488" y="1872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</p:grpSp>
          <p:grpSp>
            <p:nvGrpSpPr>
              <p:cNvPr id="79884" name="Group 43">
                <a:extLst>
                  <a:ext uri="{FF2B5EF4-FFF2-40B4-BE49-F238E27FC236}">
                    <a16:creationId xmlns="" xmlns:a16="http://schemas.microsoft.com/office/drawing/2014/main" id="{1FC36714-BC75-45F0-84EA-4A09B78AA39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flipV="1">
                <a:off x="2976" y="2208"/>
                <a:ext cx="864" cy="1056"/>
                <a:chOff x="1008" y="1008"/>
                <a:chExt cx="864" cy="1056"/>
              </a:xfrm>
            </p:grpSpPr>
            <p:sp>
              <p:nvSpPr>
                <p:cNvPr id="79891" name="Line 44">
                  <a:extLst>
                    <a:ext uri="{FF2B5EF4-FFF2-40B4-BE49-F238E27FC236}">
                      <a16:creationId xmlns="" xmlns:a16="http://schemas.microsoft.com/office/drawing/2014/main" id="{83DCBB40-4CE2-4B33-B835-54BE6E173558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 flipV="1">
                  <a:off x="1248" y="1008"/>
                  <a:ext cx="624" cy="1056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892" name="Line 45">
                  <a:extLst>
                    <a:ext uri="{FF2B5EF4-FFF2-40B4-BE49-F238E27FC236}">
                      <a16:creationId xmlns="" xmlns:a16="http://schemas.microsoft.com/office/drawing/2014/main" id="{D1B79F87-8747-4D87-B567-2EBF3F4AA653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008" y="1104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893" name="Line 46">
                  <a:extLst>
                    <a:ext uri="{FF2B5EF4-FFF2-40B4-BE49-F238E27FC236}">
                      <a16:creationId xmlns="" xmlns:a16="http://schemas.microsoft.com/office/drawing/2014/main" id="{D68FD641-593C-4EAB-9CEE-10A13BE94A1B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152" y="1296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894" name="Line 47">
                  <a:extLst>
                    <a:ext uri="{FF2B5EF4-FFF2-40B4-BE49-F238E27FC236}">
                      <a16:creationId xmlns="" xmlns:a16="http://schemas.microsoft.com/office/drawing/2014/main" id="{B8EB09D1-1124-45C7-81B2-AB968637207E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248" y="1488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895" name="Line 48">
                  <a:extLst>
                    <a:ext uri="{FF2B5EF4-FFF2-40B4-BE49-F238E27FC236}">
                      <a16:creationId xmlns="" xmlns:a16="http://schemas.microsoft.com/office/drawing/2014/main" id="{1ACEAB6C-7BF6-4C30-B2F0-391737E3A7C9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344" y="1680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79896" name="Line 49">
                  <a:extLst>
                    <a:ext uri="{FF2B5EF4-FFF2-40B4-BE49-F238E27FC236}">
                      <a16:creationId xmlns="" xmlns:a16="http://schemas.microsoft.com/office/drawing/2014/main" id="{6C66CE6C-F6FD-4CBB-8D97-B2C50CFD3957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488" y="1872"/>
                  <a:ext cx="288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</p:grpSp>
          <p:sp>
            <p:nvSpPr>
              <p:cNvPr id="79885" name="Text Box 50">
                <a:extLst>
                  <a:ext uri="{FF2B5EF4-FFF2-40B4-BE49-F238E27FC236}">
                    <a16:creationId xmlns="" xmlns:a16="http://schemas.microsoft.com/office/drawing/2014/main" id="{9EE77A6B-C1B1-44D4-9E31-863E74273DE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88" y="3284"/>
                <a:ext cx="1056" cy="368"/>
              </a:xfrm>
              <a:prstGeom prst="rect">
                <a:avLst/>
              </a:prstGeom>
              <a:solidFill>
                <a:srgbClr val="FFFF99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algn="ctr">
                  <a:spcBef>
                    <a:spcPct val="50000"/>
                  </a:spcBef>
                  <a:buFontTx/>
                  <a:buNone/>
                </a:pPr>
                <a:r>
                  <a:rPr lang="en-GB" altLang="en-US" sz="1600" b="1" dirty="0">
                    <a:latin typeface="Arial" panose="020B0604020202020204" pitchFamily="34" charset="0"/>
                    <a:ea typeface="MS PGothic" panose="020B0600070205080204" pitchFamily="34" charset="-128"/>
                    <a:cs typeface="Times New Roman" panose="02020603050405020304" pitchFamily="18" charset="0"/>
                  </a:rPr>
                  <a:t>Mother </a:t>
                </a:r>
                <a:r>
                  <a:rPr lang="en-GB" altLang="en-US" sz="1600" b="1" dirty="0" smtClean="0">
                    <a:latin typeface="Arial" panose="020B0604020202020204" pitchFamily="34" charset="0"/>
                    <a:ea typeface="MS PGothic" panose="020B0600070205080204" pitchFamily="34" charset="-128"/>
                    <a:cs typeface="Times New Roman" panose="02020603050405020304" pitchFamily="18" charset="0"/>
                  </a:rPr>
                  <a:t>Nature / Environment</a:t>
                </a:r>
                <a:endParaRPr lang="en-GB" altLang="en-US" sz="1600" b="1" dirty="0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endParaRPr>
              </a:p>
            </p:txBody>
          </p:sp>
          <p:sp>
            <p:nvSpPr>
              <p:cNvPr id="79886" name="Text Box 51">
                <a:extLst>
                  <a:ext uri="{FF2B5EF4-FFF2-40B4-BE49-F238E27FC236}">
                    <a16:creationId xmlns="" xmlns:a16="http://schemas.microsoft.com/office/drawing/2014/main" id="{5D7E3FE5-4986-4757-86C4-0DA3BAAC7A0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536" y="3284"/>
                <a:ext cx="1056" cy="220"/>
              </a:xfrm>
              <a:prstGeom prst="rect">
                <a:avLst/>
              </a:prstGeom>
              <a:solidFill>
                <a:srgbClr val="FFFF99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algn="ctr">
                  <a:spcBef>
                    <a:spcPct val="50000"/>
                  </a:spcBef>
                  <a:buFontTx/>
                  <a:buNone/>
                </a:pPr>
                <a:r>
                  <a:rPr lang="en-GB" altLang="en-US" sz="1600" b="1">
                    <a:latin typeface="Arial" panose="020B0604020202020204" pitchFamily="34" charset="0"/>
                    <a:ea typeface="MS PGothic" panose="020B0600070205080204" pitchFamily="34" charset="-128"/>
                    <a:cs typeface="Times New Roman" panose="02020603050405020304" pitchFamily="18" charset="0"/>
                  </a:rPr>
                  <a:t>Measurement</a:t>
                </a:r>
              </a:p>
            </p:txBody>
          </p:sp>
          <p:sp>
            <p:nvSpPr>
              <p:cNvPr id="79887" name="Text Box 52">
                <a:extLst>
                  <a:ext uri="{FF2B5EF4-FFF2-40B4-BE49-F238E27FC236}">
                    <a16:creationId xmlns="" xmlns:a16="http://schemas.microsoft.com/office/drawing/2014/main" id="{83CAD632-66F7-4F94-8830-31FCE9736C9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688" y="3284"/>
                <a:ext cx="1056" cy="220"/>
              </a:xfrm>
              <a:prstGeom prst="rect">
                <a:avLst/>
              </a:prstGeom>
              <a:solidFill>
                <a:srgbClr val="FFFF99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algn="ctr">
                  <a:spcBef>
                    <a:spcPct val="50000"/>
                  </a:spcBef>
                  <a:buFontTx/>
                  <a:buNone/>
                </a:pPr>
                <a:r>
                  <a:rPr lang="en-GB" altLang="en-US" sz="1600" b="1">
                    <a:latin typeface="Arial" panose="020B0604020202020204" pitchFamily="34" charset="0"/>
                    <a:ea typeface="MS PGothic" panose="020B0600070205080204" pitchFamily="34" charset="-128"/>
                    <a:cs typeface="Times New Roman" panose="02020603050405020304" pitchFamily="18" charset="0"/>
                  </a:rPr>
                  <a:t>Machine</a:t>
                </a:r>
              </a:p>
            </p:txBody>
          </p:sp>
          <p:sp>
            <p:nvSpPr>
              <p:cNvPr id="79888" name="Text Box 53">
                <a:extLst>
                  <a:ext uri="{FF2B5EF4-FFF2-40B4-BE49-F238E27FC236}">
                    <a16:creationId xmlns="" xmlns:a16="http://schemas.microsoft.com/office/drawing/2014/main" id="{F1D2FB5E-FB94-449B-AFC4-E6370AFB844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33" y="912"/>
                <a:ext cx="815" cy="368"/>
              </a:xfrm>
              <a:prstGeom prst="rect">
                <a:avLst/>
              </a:prstGeom>
              <a:solidFill>
                <a:srgbClr val="FFFF99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algn="ctr">
                  <a:spcBef>
                    <a:spcPct val="50000"/>
                  </a:spcBef>
                  <a:buFontTx/>
                  <a:buNone/>
                </a:pPr>
                <a:r>
                  <a:rPr lang="en-GB" altLang="en-US" sz="1600" b="1" dirty="0" smtClean="0">
                    <a:latin typeface="Arial" panose="020B0604020202020204" pitchFamily="34" charset="0"/>
                    <a:ea typeface="MS PGothic" panose="020B0600070205080204" pitchFamily="34" charset="-128"/>
                    <a:cs typeface="Times New Roman" panose="02020603050405020304" pitchFamily="18" charset="0"/>
                  </a:rPr>
                  <a:t>Manpower / employee</a:t>
                </a:r>
                <a:endParaRPr lang="en-GB" altLang="en-US" sz="1600" b="1" dirty="0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endParaRPr>
              </a:p>
            </p:txBody>
          </p:sp>
          <p:sp>
            <p:nvSpPr>
              <p:cNvPr id="79889" name="Text Box 54">
                <a:extLst>
                  <a:ext uri="{FF2B5EF4-FFF2-40B4-BE49-F238E27FC236}">
                    <a16:creationId xmlns="" xmlns:a16="http://schemas.microsoft.com/office/drawing/2014/main" id="{A3729776-6C41-4282-9B68-26E9155DF90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488" y="912"/>
                <a:ext cx="912" cy="220"/>
              </a:xfrm>
              <a:prstGeom prst="rect">
                <a:avLst/>
              </a:prstGeom>
              <a:solidFill>
                <a:srgbClr val="FFFF99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algn="ctr">
                  <a:spcBef>
                    <a:spcPct val="50000"/>
                  </a:spcBef>
                  <a:buFontTx/>
                  <a:buNone/>
                </a:pPr>
                <a:r>
                  <a:rPr lang="en-GB" altLang="en-US" sz="1600" b="1">
                    <a:latin typeface="Arial" panose="020B0604020202020204" pitchFamily="34" charset="0"/>
                    <a:ea typeface="MS PGothic" panose="020B0600070205080204" pitchFamily="34" charset="-128"/>
                    <a:cs typeface="Times New Roman" panose="02020603050405020304" pitchFamily="18" charset="0"/>
                  </a:rPr>
                  <a:t>Materials</a:t>
                </a:r>
              </a:p>
            </p:txBody>
          </p:sp>
          <p:sp>
            <p:nvSpPr>
              <p:cNvPr id="79890" name="Text Box 55">
                <a:extLst>
                  <a:ext uri="{FF2B5EF4-FFF2-40B4-BE49-F238E27FC236}">
                    <a16:creationId xmlns="" xmlns:a16="http://schemas.microsoft.com/office/drawing/2014/main" id="{FA792B6A-DA1F-4739-B0E0-D013E9A1B30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544" y="912"/>
                <a:ext cx="912" cy="220"/>
              </a:xfrm>
              <a:prstGeom prst="rect">
                <a:avLst/>
              </a:prstGeom>
              <a:solidFill>
                <a:srgbClr val="FFFF99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algn="ctr">
                  <a:spcBef>
                    <a:spcPct val="50000"/>
                  </a:spcBef>
                  <a:buFontTx/>
                  <a:buNone/>
                </a:pPr>
                <a:r>
                  <a:rPr lang="en-GB" altLang="en-US" sz="1600" b="1">
                    <a:latin typeface="Arial" panose="020B0604020202020204" pitchFamily="34" charset="0"/>
                    <a:ea typeface="MS PGothic" panose="020B0600070205080204" pitchFamily="34" charset="-128"/>
                    <a:cs typeface="Times New Roman" panose="02020603050405020304" pitchFamily="18" charset="0"/>
                  </a:rPr>
                  <a:t>Method</a:t>
                </a:r>
              </a:p>
            </p:txBody>
          </p:sp>
        </p:grpSp>
      </p:grpSp>
      <p:sp>
        <p:nvSpPr>
          <p:cNvPr id="79875" name="Text Box 56">
            <a:extLst>
              <a:ext uri="{FF2B5EF4-FFF2-40B4-BE49-F238E27FC236}">
                <a16:creationId xmlns="" xmlns:a16="http://schemas.microsoft.com/office/drawing/2014/main" id="{43418DE2-259F-4556-A67A-D37590CF00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0400" y="3289300"/>
            <a:ext cx="1600200" cy="338138"/>
          </a:xfrm>
          <a:prstGeom prst="rect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Variability 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050">
            <a:extLst>
              <a:ext uri="{FF2B5EF4-FFF2-40B4-BE49-F238E27FC236}">
                <a16:creationId xmlns="" xmlns:a16="http://schemas.microsoft.com/office/drawing/2014/main" id="{9860CA7F-55EE-4036-8432-438119D9AB20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817563" y="476250"/>
            <a:ext cx="8326437" cy="132556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2b. Cause – </a:t>
            </a:r>
            <a:br>
              <a:rPr lang="en-GB" altLang="en-US"/>
            </a:br>
            <a:r>
              <a:rPr lang="en-GB" altLang="en-US"/>
              <a:t>Pinpoint Root Cause</a:t>
            </a:r>
            <a:endParaRPr lang="en-US" altLang="en-US"/>
          </a:p>
        </p:txBody>
      </p:sp>
      <p:graphicFrame>
        <p:nvGraphicFramePr>
          <p:cNvPr id="408625" name="Group 2097">
            <a:extLst>
              <a:ext uri="{FF2B5EF4-FFF2-40B4-BE49-F238E27FC236}">
                <a16:creationId xmlns="" xmlns:a16="http://schemas.microsoft.com/office/drawing/2014/main" id="{728A900F-4A54-46CB-BBD1-1D122F7BAA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6484929"/>
              </p:ext>
            </p:extLst>
          </p:nvPr>
        </p:nvGraphicFramePr>
        <p:xfrm>
          <a:off x="684213" y="2060575"/>
          <a:ext cx="7439025" cy="3419475"/>
        </p:xfrm>
        <a:graphic>
          <a:graphicData uri="http://schemas.openxmlformats.org/drawingml/2006/table">
            <a:tbl>
              <a:tblPr/>
              <a:tblGrid>
                <a:gridCol w="1838325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562100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2057400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1981200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</a:tblGrid>
              <a:tr h="1306631"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1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Concern</a:t>
                      </a:r>
                    </a:p>
                  </a:txBody>
                  <a:tcPr marT="45733" marB="4573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2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Cause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3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Countermeasure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4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Closeout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1518320">
                <a:tc>
                  <a:txBody>
                    <a:bodyPr/>
                    <a:lstStyle/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Go See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Define the problem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Thorough Investigation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Hard data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Soft data</a:t>
                      </a:r>
                    </a:p>
                  </a:txBody>
                  <a:tcPr marT="45733" marB="4573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5 Why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Fishbone</a:t>
                      </a:r>
                      <a:endParaRPr kumimoji="0" lang="en-GB" sz="13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Hard &amp; Soft Actions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Short &amp; Long Term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100 year fix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Standardise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Measurement Review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Document Review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Awareness review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594524"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Find it!</a:t>
                      </a:r>
                    </a:p>
                  </a:txBody>
                  <a:tcPr marT="45733" marB="45733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Focus on it!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Fix it!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Follow up &amp; Feedback!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>
            <a:extLst>
              <a:ext uri="{FF2B5EF4-FFF2-40B4-BE49-F238E27FC236}">
                <a16:creationId xmlns="" xmlns:a16="http://schemas.microsoft.com/office/drawing/2014/main" id="{1D3DD861-0A8C-4CBD-B358-143CC89A7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000" y="609600"/>
            <a:ext cx="5497513" cy="685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/>
            </a:r>
            <a:br>
              <a:rPr lang="en-GB" altLang="en-US"/>
            </a:br>
            <a:r>
              <a:rPr lang="en-GB" altLang="en-US"/>
              <a:t>Root cause</a:t>
            </a:r>
          </a:p>
        </p:txBody>
      </p:sp>
      <p:sp>
        <p:nvSpPr>
          <p:cNvPr id="82947" name="Rectangle 3">
            <a:extLst>
              <a:ext uri="{FF2B5EF4-FFF2-40B4-BE49-F238E27FC236}">
                <a16:creationId xmlns="" xmlns:a16="http://schemas.microsoft.com/office/drawing/2014/main" id="{3322D294-D9EB-4939-90F5-428F65DEB4CB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228725" y="1689100"/>
            <a:ext cx="7915275" cy="3051175"/>
          </a:xfrm>
        </p:spPr>
        <p:txBody>
          <a:bodyPr/>
          <a:lstStyle/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800">
                <a:latin typeface="Tahoma" panose="020B0604030504040204" pitchFamily="34" charset="0"/>
              </a:rPr>
              <a:t>Critically evaluate the issues</a:t>
            </a:r>
          </a:p>
          <a:p>
            <a:pPr marL="846138" lvl="1" indent="-373063" defTabSz="957263" eaLnBrk="1" hangingPunct="1">
              <a:lnSpc>
                <a:spcPct val="90000"/>
              </a:lnSpc>
              <a:buFontTx/>
              <a:buNone/>
            </a:pPr>
            <a:r>
              <a:rPr lang="en-GB" altLang="en-US" sz="1600">
                <a:solidFill>
                  <a:schemeClr val="hlink"/>
                </a:solidFill>
                <a:latin typeface="Tahoma" panose="020B0604030504040204" pitchFamily="34" charset="0"/>
                <a:sym typeface="Wingdings" panose="05000000000000000000" pitchFamily="2" charset="2"/>
              </a:rPr>
              <a:t></a:t>
            </a:r>
            <a:r>
              <a:rPr lang="en-GB" altLang="en-US" sz="1600">
                <a:latin typeface="Tahoma" panose="020B0604030504040204" pitchFamily="34" charset="0"/>
              </a:rPr>
              <a:t> grouping of key themes</a:t>
            </a:r>
          </a:p>
          <a:p>
            <a:pPr marL="846138" lvl="1" indent="-373063" defTabSz="957263" eaLnBrk="1" hangingPunct="1">
              <a:lnSpc>
                <a:spcPct val="90000"/>
              </a:lnSpc>
              <a:buFontTx/>
              <a:buNone/>
            </a:pPr>
            <a:r>
              <a:rPr lang="en-GB" altLang="en-US" sz="1600">
                <a:solidFill>
                  <a:schemeClr val="hlink"/>
                </a:solidFill>
                <a:latin typeface="Tahoma" panose="020B0604030504040204" pitchFamily="34" charset="0"/>
                <a:sym typeface="Wingdings" panose="05000000000000000000" pitchFamily="2" charset="2"/>
              </a:rPr>
              <a:t></a:t>
            </a:r>
            <a:r>
              <a:rPr lang="en-GB" altLang="en-US" sz="1600">
                <a:latin typeface="Tahoma" panose="020B0604030504040204" pitchFamily="34" charset="0"/>
              </a:rPr>
              <a:t> look to eliminate red herrings</a:t>
            </a:r>
          </a:p>
          <a:p>
            <a:pPr marL="846138" lvl="1" indent="-373063" defTabSz="957263" eaLnBrk="1" hangingPunct="1">
              <a:lnSpc>
                <a:spcPct val="90000"/>
              </a:lnSpc>
              <a:buClr>
                <a:schemeClr val="hlink"/>
              </a:buClr>
              <a:buFont typeface="Wingdings" panose="05000000000000000000" pitchFamily="2" charset="2"/>
              <a:buChar char="ð"/>
            </a:pPr>
            <a:r>
              <a:rPr lang="en-GB" altLang="en-US" sz="1600">
                <a:latin typeface="Tahoma" panose="020B0604030504040204" pitchFamily="34" charset="0"/>
              </a:rPr>
              <a:t>document assumptions</a:t>
            </a:r>
          </a:p>
          <a:p>
            <a:pPr marL="846138" lvl="1" indent="-373063" defTabSz="957263" eaLnBrk="1" hangingPunct="1">
              <a:lnSpc>
                <a:spcPct val="90000"/>
              </a:lnSpc>
              <a:buFont typeface="Wingdings" panose="05000000000000000000" pitchFamily="2" charset="2"/>
              <a:buChar char="ð"/>
            </a:pPr>
            <a:endParaRPr lang="en-GB" altLang="en-US" sz="1600">
              <a:latin typeface="Tahoma" panose="020B0604030504040204" pitchFamily="34" charset="0"/>
            </a:endParaRPr>
          </a:p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800">
                <a:latin typeface="Tahoma" panose="020B0604030504040204" pitchFamily="34" charset="0"/>
              </a:rPr>
              <a:t>KISS</a:t>
            </a:r>
          </a:p>
          <a:p>
            <a:pPr marL="846138" lvl="1" indent="-373063" defTabSz="957263" eaLnBrk="1" hangingPunct="1">
              <a:lnSpc>
                <a:spcPct val="90000"/>
              </a:lnSpc>
              <a:buFontTx/>
              <a:buNone/>
            </a:pPr>
            <a:r>
              <a:rPr lang="en-GB" altLang="en-US" sz="1600">
                <a:solidFill>
                  <a:schemeClr val="hlink"/>
                </a:solidFill>
                <a:latin typeface="Tahoma" panose="020B0604030504040204" pitchFamily="34" charset="0"/>
                <a:sym typeface="Wingdings" panose="05000000000000000000" pitchFamily="2" charset="2"/>
              </a:rPr>
              <a:t></a:t>
            </a:r>
            <a:r>
              <a:rPr lang="en-GB" altLang="en-US" sz="1600">
                <a:latin typeface="Tahoma" panose="020B0604030504040204" pitchFamily="34" charset="0"/>
              </a:rPr>
              <a:t> keep it simple &amp; straightforward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82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82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2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7" grpId="0" build="p" autoUpdateAnimBg="0" advAuto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>
            <a:extLst>
              <a:ext uri="{FF2B5EF4-FFF2-40B4-BE49-F238E27FC236}">
                <a16:creationId xmlns="" xmlns:a16="http://schemas.microsoft.com/office/drawing/2014/main" id="{BA984F0F-4274-4DFF-9F32-D7588BE803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8913" y="100013"/>
            <a:ext cx="2689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000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 </a:t>
            </a:r>
            <a:r>
              <a:rPr lang="en-US" altLang="en-US" sz="3600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The 5 Whys</a:t>
            </a:r>
          </a:p>
        </p:txBody>
      </p:sp>
      <p:sp>
        <p:nvSpPr>
          <p:cNvPr id="84995" name="Rectangle 3">
            <a:extLst>
              <a:ext uri="{FF2B5EF4-FFF2-40B4-BE49-F238E27FC236}">
                <a16:creationId xmlns="" xmlns:a16="http://schemas.microsoft.com/office/drawing/2014/main" id="{851300F0-D123-4A38-9198-7F4DCDB7BA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93750"/>
            <a:ext cx="91440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Asking “WHY?” five times helps you arrive at the root cause of the problem. </a:t>
            </a:r>
            <a:endParaRPr lang="en-US" altLang="en-US" sz="140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84996" name="Rectangle 4">
            <a:extLst>
              <a:ext uri="{FF2B5EF4-FFF2-40B4-BE49-F238E27FC236}">
                <a16:creationId xmlns="" xmlns:a16="http://schemas.microsoft.com/office/drawing/2014/main" id="{9B4DE700-B4BE-4494-A781-880AB0495B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09950" y="1282700"/>
            <a:ext cx="1304925" cy="3905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84997" name="Rectangle 5">
            <a:extLst>
              <a:ext uri="{FF2B5EF4-FFF2-40B4-BE49-F238E27FC236}">
                <a16:creationId xmlns="" xmlns:a16="http://schemas.microsoft.com/office/drawing/2014/main" id="{57DD0F2B-0D52-437D-BEF1-7FA9DC5FF0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3613" y="1311275"/>
            <a:ext cx="1189037" cy="38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US" altLang="en-US" sz="12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Coffee tastes </a:t>
            </a:r>
          </a:p>
          <a:p>
            <a:pPr algn="ctr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US" altLang="en-US" sz="12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aweful</a:t>
            </a:r>
          </a:p>
        </p:txBody>
      </p:sp>
      <p:grpSp>
        <p:nvGrpSpPr>
          <p:cNvPr id="84998" name="Group 6">
            <a:extLst>
              <a:ext uri="{FF2B5EF4-FFF2-40B4-BE49-F238E27FC236}">
                <a16:creationId xmlns="" xmlns:a16="http://schemas.microsoft.com/office/drawing/2014/main" id="{88D99F24-3D71-4648-8EB3-CB3B4EB750DC}"/>
              </a:ext>
            </a:extLst>
          </p:cNvPr>
          <p:cNvGrpSpPr>
            <a:grpSpLocks/>
          </p:cNvGrpSpPr>
          <p:nvPr/>
        </p:nvGrpSpPr>
        <p:grpSpPr bwMode="auto">
          <a:xfrm>
            <a:off x="5137150" y="4859338"/>
            <a:ext cx="1090613" cy="473075"/>
            <a:chOff x="4213" y="3637"/>
            <a:chExt cx="744" cy="298"/>
          </a:xfrm>
        </p:grpSpPr>
        <p:sp>
          <p:nvSpPr>
            <p:cNvPr id="85083" name="Rectangle 7">
              <a:extLst>
                <a:ext uri="{FF2B5EF4-FFF2-40B4-BE49-F238E27FC236}">
                  <a16:creationId xmlns="" xmlns:a16="http://schemas.microsoft.com/office/drawing/2014/main" id="{C716F371-3212-47E2-9E52-82D5D53C37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13" y="3654"/>
              <a:ext cx="744" cy="281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85084" name="Rectangle 8">
              <a:extLst>
                <a:ext uri="{FF2B5EF4-FFF2-40B4-BE49-F238E27FC236}">
                  <a16:creationId xmlns="" xmlns:a16="http://schemas.microsoft.com/office/drawing/2014/main" id="{3A21AAA3-564C-467F-9400-74739EF637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25" y="3637"/>
              <a:ext cx="666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 b="1">
                  <a:solidFill>
                    <a:schemeClr val="tx2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Adherence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 b="1">
                  <a:solidFill>
                    <a:schemeClr val="tx2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to S.O.P’s</a:t>
              </a:r>
            </a:p>
          </p:txBody>
        </p:sp>
      </p:grpSp>
      <p:grpSp>
        <p:nvGrpSpPr>
          <p:cNvPr id="84999" name="Group 9">
            <a:extLst>
              <a:ext uri="{FF2B5EF4-FFF2-40B4-BE49-F238E27FC236}">
                <a16:creationId xmlns="" xmlns:a16="http://schemas.microsoft.com/office/drawing/2014/main" id="{109FDE1F-405E-433E-8B15-DCE602B4441F}"/>
              </a:ext>
            </a:extLst>
          </p:cNvPr>
          <p:cNvGrpSpPr>
            <a:grpSpLocks/>
          </p:cNvGrpSpPr>
          <p:nvPr/>
        </p:nvGrpSpPr>
        <p:grpSpPr bwMode="auto">
          <a:xfrm>
            <a:off x="3578225" y="4813300"/>
            <a:ext cx="1096963" cy="473075"/>
            <a:chOff x="3207" y="3637"/>
            <a:chExt cx="748" cy="298"/>
          </a:xfrm>
        </p:grpSpPr>
        <p:sp>
          <p:nvSpPr>
            <p:cNvPr id="85081" name="Rectangle 10">
              <a:extLst>
                <a:ext uri="{FF2B5EF4-FFF2-40B4-BE49-F238E27FC236}">
                  <a16:creationId xmlns="" xmlns:a16="http://schemas.microsoft.com/office/drawing/2014/main" id="{F2AF3503-C28D-4FC3-A1DA-BA7D481A84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07" y="3654"/>
              <a:ext cx="744" cy="281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85082" name="Rectangle 11">
              <a:extLst>
                <a:ext uri="{FF2B5EF4-FFF2-40B4-BE49-F238E27FC236}">
                  <a16:creationId xmlns="" xmlns:a16="http://schemas.microsoft.com/office/drawing/2014/main" id="{78BB6905-8306-4030-8DF4-5E56E547801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4" y="3637"/>
              <a:ext cx="741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 b="1">
                  <a:solidFill>
                    <a:schemeClr val="tx2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Introduce 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 b="1">
                  <a:solidFill>
                    <a:schemeClr val="tx2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PPM system</a:t>
              </a:r>
            </a:p>
          </p:txBody>
        </p:sp>
      </p:grpSp>
      <p:grpSp>
        <p:nvGrpSpPr>
          <p:cNvPr id="85000" name="Group 12">
            <a:extLst>
              <a:ext uri="{FF2B5EF4-FFF2-40B4-BE49-F238E27FC236}">
                <a16:creationId xmlns="" xmlns:a16="http://schemas.microsoft.com/office/drawing/2014/main" id="{DE90D782-2EE5-4844-B7BB-BA0CB03A5367}"/>
              </a:ext>
            </a:extLst>
          </p:cNvPr>
          <p:cNvGrpSpPr>
            <a:grpSpLocks/>
          </p:cNvGrpSpPr>
          <p:nvPr/>
        </p:nvGrpSpPr>
        <p:grpSpPr bwMode="auto">
          <a:xfrm>
            <a:off x="882650" y="2119313"/>
            <a:ext cx="946150" cy="3108325"/>
            <a:chOff x="1315" y="1921"/>
            <a:chExt cx="646" cy="1958"/>
          </a:xfrm>
        </p:grpSpPr>
        <p:sp>
          <p:nvSpPr>
            <p:cNvPr id="85071" name="Rectangle 13">
              <a:extLst>
                <a:ext uri="{FF2B5EF4-FFF2-40B4-BE49-F238E27FC236}">
                  <a16:creationId xmlns="" xmlns:a16="http://schemas.microsoft.com/office/drawing/2014/main" id="{B649BDCD-C81D-4D6E-B01F-8DC368C873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3" y="1921"/>
              <a:ext cx="518" cy="19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90488" tIns="44450" rIns="90488" bIns="44450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600" b="1">
                  <a:solidFill>
                    <a:schemeClr val="tx2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</a:t>
              </a:r>
            </a:p>
          </p:txBody>
        </p:sp>
        <p:sp>
          <p:nvSpPr>
            <p:cNvPr id="85072" name="Rectangle 14">
              <a:extLst>
                <a:ext uri="{FF2B5EF4-FFF2-40B4-BE49-F238E27FC236}">
                  <a16:creationId xmlns="" xmlns:a16="http://schemas.microsoft.com/office/drawing/2014/main" id="{B4306CDD-B947-4C85-AF1F-C8496D3094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3" y="2257"/>
              <a:ext cx="518" cy="19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90488" tIns="44450" rIns="90488" bIns="44450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600" b="1">
                  <a:solidFill>
                    <a:schemeClr val="tx2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</a:t>
              </a:r>
            </a:p>
          </p:txBody>
        </p:sp>
        <p:sp>
          <p:nvSpPr>
            <p:cNvPr id="85073" name="Rectangle 15">
              <a:extLst>
                <a:ext uri="{FF2B5EF4-FFF2-40B4-BE49-F238E27FC236}">
                  <a16:creationId xmlns="" xmlns:a16="http://schemas.microsoft.com/office/drawing/2014/main" id="{F4DC1D72-A680-4134-8331-4B072A5DA9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3" y="2593"/>
              <a:ext cx="518" cy="19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90488" tIns="44450" rIns="90488" bIns="44450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600" b="1">
                  <a:solidFill>
                    <a:schemeClr val="tx2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</a:t>
              </a:r>
            </a:p>
          </p:txBody>
        </p:sp>
        <p:sp>
          <p:nvSpPr>
            <p:cNvPr id="85074" name="Rectangle 16">
              <a:extLst>
                <a:ext uri="{FF2B5EF4-FFF2-40B4-BE49-F238E27FC236}">
                  <a16:creationId xmlns="" xmlns:a16="http://schemas.microsoft.com/office/drawing/2014/main" id="{6DEBE553-DF54-463D-A8F5-CD9469D49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3" y="2929"/>
              <a:ext cx="518" cy="19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90488" tIns="44450" rIns="90488" bIns="44450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600" b="1">
                  <a:solidFill>
                    <a:schemeClr val="tx2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</a:t>
              </a:r>
            </a:p>
          </p:txBody>
        </p:sp>
        <p:sp>
          <p:nvSpPr>
            <p:cNvPr id="85075" name="Rectangle 17">
              <a:extLst>
                <a:ext uri="{FF2B5EF4-FFF2-40B4-BE49-F238E27FC236}">
                  <a16:creationId xmlns="" xmlns:a16="http://schemas.microsoft.com/office/drawing/2014/main" id="{BB4D3327-194C-483D-89BF-6309D989E9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3" y="3265"/>
              <a:ext cx="518" cy="19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90488" tIns="44450" rIns="90488" bIns="44450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600" b="1">
                  <a:solidFill>
                    <a:schemeClr val="tx2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</a:t>
              </a:r>
            </a:p>
          </p:txBody>
        </p:sp>
        <p:sp>
          <p:nvSpPr>
            <p:cNvPr id="85076" name="Rectangle 18">
              <a:extLst>
                <a:ext uri="{FF2B5EF4-FFF2-40B4-BE49-F238E27FC236}">
                  <a16:creationId xmlns="" xmlns:a16="http://schemas.microsoft.com/office/drawing/2014/main" id="{1C3FA9D8-086E-4B48-89FE-81C653010CB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15" y="3643"/>
              <a:ext cx="646" cy="236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90488" tIns="44450" rIns="90488" bIns="44450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600" b="1">
                  <a:solidFill>
                    <a:schemeClr val="tx2"/>
                  </a:solidFill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ACTION</a:t>
              </a:r>
            </a:p>
          </p:txBody>
        </p:sp>
        <p:sp>
          <p:nvSpPr>
            <p:cNvPr id="85077" name="AutoShape 19">
              <a:extLst>
                <a:ext uri="{FF2B5EF4-FFF2-40B4-BE49-F238E27FC236}">
                  <a16:creationId xmlns="" xmlns:a16="http://schemas.microsoft.com/office/drawing/2014/main" id="{1EF173C5-9A77-47F6-B302-5AE8759FB67D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H="1">
              <a:off x="1591" y="2083"/>
              <a:ext cx="94" cy="154"/>
            </a:xfrm>
            <a:prstGeom prst="rightArrow">
              <a:avLst>
                <a:gd name="adj1" fmla="val 50000"/>
                <a:gd name="adj2" fmla="val 25023"/>
              </a:avLst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85078" name="AutoShape 20">
              <a:extLst>
                <a:ext uri="{FF2B5EF4-FFF2-40B4-BE49-F238E27FC236}">
                  <a16:creationId xmlns="" xmlns:a16="http://schemas.microsoft.com/office/drawing/2014/main" id="{3D5ECC11-BB49-408C-A556-99423E9DD73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H="1">
              <a:off x="1591" y="2419"/>
              <a:ext cx="94" cy="154"/>
            </a:xfrm>
            <a:prstGeom prst="rightArrow">
              <a:avLst>
                <a:gd name="adj1" fmla="val 50000"/>
                <a:gd name="adj2" fmla="val 25023"/>
              </a:avLst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85079" name="AutoShape 21">
              <a:extLst>
                <a:ext uri="{FF2B5EF4-FFF2-40B4-BE49-F238E27FC236}">
                  <a16:creationId xmlns="" xmlns:a16="http://schemas.microsoft.com/office/drawing/2014/main" id="{784455A8-E908-48FB-9809-CCCF81B006E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H="1">
              <a:off x="1591" y="2755"/>
              <a:ext cx="94" cy="154"/>
            </a:xfrm>
            <a:prstGeom prst="rightArrow">
              <a:avLst>
                <a:gd name="adj1" fmla="val 50000"/>
                <a:gd name="adj2" fmla="val 25023"/>
              </a:avLst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85080" name="AutoShape 22">
              <a:extLst>
                <a:ext uri="{FF2B5EF4-FFF2-40B4-BE49-F238E27FC236}">
                  <a16:creationId xmlns="" xmlns:a16="http://schemas.microsoft.com/office/drawing/2014/main" id="{ED0022D5-59D4-4EB4-8DA5-C4182741C7C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H="1">
              <a:off x="1591" y="3091"/>
              <a:ext cx="94" cy="154"/>
            </a:xfrm>
            <a:prstGeom prst="rightArrow">
              <a:avLst>
                <a:gd name="adj1" fmla="val 50000"/>
                <a:gd name="adj2" fmla="val 25023"/>
              </a:avLst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</p:grpSp>
      <p:grpSp>
        <p:nvGrpSpPr>
          <p:cNvPr id="85001" name="Group 24">
            <a:extLst>
              <a:ext uri="{FF2B5EF4-FFF2-40B4-BE49-F238E27FC236}">
                <a16:creationId xmlns="" xmlns:a16="http://schemas.microsoft.com/office/drawing/2014/main" id="{18FA0BE8-B987-40DA-8143-4961A329F26B}"/>
              </a:ext>
            </a:extLst>
          </p:cNvPr>
          <p:cNvGrpSpPr>
            <a:grpSpLocks/>
          </p:cNvGrpSpPr>
          <p:nvPr/>
        </p:nvGrpSpPr>
        <p:grpSpPr bwMode="auto">
          <a:xfrm>
            <a:off x="2611438" y="1638300"/>
            <a:ext cx="2971800" cy="379413"/>
            <a:chOff x="2548" y="1633"/>
            <a:chExt cx="2028" cy="239"/>
          </a:xfrm>
        </p:grpSpPr>
        <p:sp>
          <p:nvSpPr>
            <p:cNvPr id="85065" name="Line 25">
              <a:extLst>
                <a:ext uri="{FF2B5EF4-FFF2-40B4-BE49-F238E27FC236}">
                  <a16:creationId xmlns="" xmlns:a16="http://schemas.microsoft.com/office/drawing/2014/main" id="{F1326497-8970-4213-9AF4-BA88BDEFD60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76" y="1729"/>
              <a:ext cx="0" cy="14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85066" name="Group 26">
              <a:extLst>
                <a:ext uri="{FF2B5EF4-FFF2-40B4-BE49-F238E27FC236}">
                  <a16:creationId xmlns="" xmlns:a16="http://schemas.microsoft.com/office/drawing/2014/main" id="{1E074664-477B-4BD4-A146-5F1EE65298D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548" y="1633"/>
              <a:ext cx="2028" cy="239"/>
              <a:chOff x="2548" y="1633"/>
              <a:chExt cx="2028" cy="239"/>
            </a:xfrm>
          </p:grpSpPr>
          <p:sp>
            <p:nvSpPr>
              <p:cNvPr id="85067" name="Line 27">
                <a:extLst>
                  <a:ext uri="{FF2B5EF4-FFF2-40B4-BE49-F238E27FC236}">
                    <a16:creationId xmlns="" xmlns:a16="http://schemas.microsoft.com/office/drawing/2014/main" id="{D79BBE1F-8FA5-4CAB-BE2A-44A8B200C7F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484" y="1633"/>
                <a:ext cx="0" cy="95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68" name="Line 28">
                <a:extLst>
                  <a:ext uri="{FF2B5EF4-FFF2-40B4-BE49-F238E27FC236}">
                    <a16:creationId xmlns="" xmlns:a16="http://schemas.microsoft.com/office/drawing/2014/main" id="{4C2FEE7A-C174-45E5-8ECE-E766A379731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549" y="1728"/>
                <a:ext cx="2027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69" name="Line 29">
                <a:extLst>
                  <a:ext uri="{FF2B5EF4-FFF2-40B4-BE49-F238E27FC236}">
                    <a16:creationId xmlns="" xmlns:a16="http://schemas.microsoft.com/office/drawing/2014/main" id="{0764AE1F-7316-4524-B9B7-29C624C5F97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548" y="1729"/>
                <a:ext cx="0" cy="143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70" name="Line 30">
                <a:extLst>
                  <a:ext uri="{FF2B5EF4-FFF2-40B4-BE49-F238E27FC236}">
                    <a16:creationId xmlns="" xmlns:a16="http://schemas.microsoft.com/office/drawing/2014/main" id="{1D01FCA3-F355-466D-8E1F-ABC19BCE945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536" y="1729"/>
                <a:ext cx="0" cy="143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85002" name="Group 31">
            <a:extLst>
              <a:ext uri="{FF2B5EF4-FFF2-40B4-BE49-F238E27FC236}">
                <a16:creationId xmlns="" xmlns:a16="http://schemas.microsoft.com/office/drawing/2014/main" id="{3D6B3729-D74C-471C-8F6C-954AF139530D}"/>
              </a:ext>
            </a:extLst>
          </p:cNvPr>
          <p:cNvGrpSpPr>
            <a:grpSpLocks/>
          </p:cNvGrpSpPr>
          <p:nvPr/>
        </p:nvGrpSpPr>
        <p:grpSpPr bwMode="auto">
          <a:xfrm>
            <a:off x="2000250" y="2003425"/>
            <a:ext cx="1328738" cy="3273425"/>
            <a:chOff x="2129" y="1873"/>
            <a:chExt cx="907" cy="2062"/>
          </a:xfrm>
        </p:grpSpPr>
        <p:sp>
          <p:nvSpPr>
            <p:cNvPr id="85045" name="Rectangle 32">
              <a:extLst>
                <a:ext uri="{FF2B5EF4-FFF2-40B4-BE49-F238E27FC236}">
                  <a16:creationId xmlns="" xmlns:a16="http://schemas.microsoft.com/office/drawing/2014/main" id="{76D16B0F-2C1B-4C35-B38B-D6C6574053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37" y="3292"/>
              <a:ext cx="646" cy="259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grpSp>
          <p:nvGrpSpPr>
            <p:cNvPr id="85046" name="Group 33">
              <a:extLst>
                <a:ext uri="{FF2B5EF4-FFF2-40B4-BE49-F238E27FC236}">
                  <a16:creationId xmlns="" xmlns:a16="http://schemas.microsoft.com/office/drawing/2014/main" id="{8A65B695-0725-4623-98B4-59AA7022587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129" y="1873"/>
              <a:ext cx="907" cy="2062"/>
              <a:chOff x="2129" y="1873"/>
              <a:chExt cx="907" cy="2062"/>
            </a:xfrm>
          </p:grpSpPr>
          <p:sp>
            <p:nvSpPr>
              <p:cNvPr id="85047" name="Rectangle 34">
                <a:extLst>
                  <a:ext uri="{FF2B5EF4-FFF2-40B4-BE49-F238E27FC236}">
                    <a16:creationId xmlns="" xmlns:a16="http://schemas.microsoft.com/office/drawing/2014/main" id="{AB6B2D6B-1359-4B5C-A6B0-835332C563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237" y="2929"/>
                <a:ext cx="646" cy="259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grpSp>
            <p:nvGrpSpPr>
              <p:cNvPr id="85048" name="Group 35">
                <a:extLst>
                  <a:ext uri="{FF2B5EF4-FFF2-40B4-BE49-F238E27FC236}">
                    <a16:creationId xmlns="" xmlns:a16="http://schemas.microsoft.com/office/drawing/2014/main" id="{41AB78E5-87D7-4D4D-8288-F24371CE2D7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129" y="1873"/>
                <a:ext cx="907" cy="2062"/>
                <a:chOff x="2129" y="1873"/>
                <a:chExt cx="907" cy="2062"/>
              </a:xfrm>
            </p:grpSpPr>
            <p:sp>
              <p:nvSpPr>
                <p:cNvPr id="85049" name="Rectangle 36">
                  <a:extLst>
                    <a:ext uri="{FF2B5EF4-FFF2-40B4-BE49-F238E27FC236}">
                      <a16:creationId xmlns="" xmlns:a16="http://schemas.microsoft.com/office/drawing/2014/main" id="{FCF615B4-40F6-41BD-A275-725CDD32603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237" y="2572"/>
                  <a:ext cx="646" cy="259"/>
                </a:xfrm>
                <a:prstGeom prst="rect">
                  <a:avLst/>
                </a:prstGeom>
                <a:noFill/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Myriad Pro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Myriad Pro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Myriad Pro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Myriad Pro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en-US" altLang="en-US" sz="1800">
                    <a:latin typeface="Arial" panose="020B0604020202020204" pitchFamily="34" charset="0"/>
                    <a:ea typeface="MS PGothic" panose="020B0600070205080204" pitchFamily="34" charset="-128"/>
                  </a:endParaRPr>
                </a:p>
              </p:txBody>
            </p:sp>
            <p:grpSp>
              <p:nvGrpSpPr>
                <p:cNvPr id="85050" name="Group 37">
                  <a:extLst>
                    <a:ext uri="{FF2B5EF4-FFF2-40B4-BE49-F238E27FC236}">
                      <a16:creationId xmlns="" xmlns:a16="http://schemas.microsoft.com/office/drawing/2014/main" id="{473CAF32-9834-49EA-9A02-BBAEBCFED34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2129" y="1873"/>
                  <a:ext cx="907" cy="2062"/>
                  <a:chOff x="2129" y="1873"/>
                  <a:chExt cx="907" cy="2062"/>
                </a:xfrm>
              </p:grpSpPr>
              <p:sp>
                <p:nvSpPr>
                  <p:cNvPr id="85051" name="Rectangle 38">
                    <a:extLst>
                      <a:ext uri="{FF2B5EF4-FFF2-40B4-BE49-F238E27FC236}">
                        <a16:creationId xmlns="" xmlns:a16="http://schemas.microsoft.com/office/drawing/2014/main" id="{15E23317-C40C-4984-9EA4-CBEC7EE63ADD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185" y="3676"/>
                    <a:ext cx="794" cy="259"/>
                  </a:xfrm>
                  <a:prstGeom prst="rect">
                    <a:avLst/>
                  </a:prstGeom>
                  <a:noFill/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>
                    <a:lvl1pPr>
                      <a:spcBef>
                        <a:spcPct val="20000"/>
                      </a:spcBef>
                      <a:buFont typeface="Arial" panose="020B0604020202020204" pitchFamily="34" charset="0"/>
                      <a:buChar char="•"/>
                      <a:defRPr sz="3200">
                        <a:solidFill>
                          <a:schemeClr val="tx1"/>
                        </a:solidFill>
                        <a:latin typeface="Myriad Pro"/>
                      </a:defRPr>
                    </a:lvl1pPr>
                    <a:lvl2pPr marL="742950" indent="-285750">
                      <a:spcBef>
                        <a:spcPct val="20000"/>
                      </a:spcBef>
                      <a:buFont typeface="Arial" panose="020B0604020202020204" pitchFamily="34" charset="0"/>
                      <a:buChar char="–"/>
                      <a:defRPr sz="2800">
                        <a:solidFill>
                          <a:schemeClr val="tx1"/>
                        </a:solidFill>
                        <a:latin typeface="Myriad Pro"/>
                      </a:defRPr>
                    </a:lvl2pPr>
                    <a:lvl3pPr marL="1143000" indent="-228600">
                      <a:spcBef>
                        <a:spcPct val="20000"/>
                      </a:spcBef>
                      <a:buFont typeface="Arial" panose="020B0604020202020204" pitchFamily="34" charset="0"/>
                      <a:buChar char="•"/>
                      <a:defRPr sz="2400">
                        <a:solidFill>
                          <a:schemeClr val="tx1"/>
                        </a:solidFill>
                        <a:latin typeface="Myriad Pro"/>
                      </a:defRPr>
                    </a:lvl3pPr>
                    <a:lvl4pPr marL="1600200" indent="-228600">
                      <a:spcBef>
                        <a:spcPct val="20000"/>
                      </a:spcBef>
                      <a:buFont typeface="Arial" panose="020B0604020202020204" pitchFamily="34" charset="0"/>
                      <a:buChar char="–"/>
                      <a:defRPr sz="2000">
                        <a:solidFill>
                          <a:schemeClr val="tx1"/>
                        </a:solidFill>
                        <a:latin typeface="Myriad Pro"/>
                      </a:defRPr>
                    </a:lvl4pPr>
                    <a:lvl5pPr marL="2057400" indent="-228600">
                      <a:spcBef>
                        <a:spcPct val="20000"/>
                      </a:spcBef>
                      <a:buFont typeface="Arial" panose="020B0604020202020204" pitchFamily="34" charset="0"/>
                      <a:buChar char="»"/>
                      <a:defRPr sz="2000">
                        <a:solidFill>
                          <a:schemeClr val="tx1"/>
                        </a:solidFill>
                        <a:latin typeface="Myriad Pro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Font typeface="Arial" panose="020B0604020202020204" pitchFamily="34" charset="0"/>
                      <a:buChar char="»"/>
                      <a:defRPr sz="2000">
                        <a:solidFill>
                          <a:schemeClr val="tx1"/>
                        </a:solidFill>
                        <a:latin typeface="Myriad Pro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Font typeface="Arial" panose="020B0604020202020204" pitchFamily="34" charset="0"/>
                      <a:buChar char="»"/>
                      <a:defRPr sz="2000">
                        <a:solidFill>
                          <a:schemeClr val="tx1"/>
                        </a:solidFill>
                        <a:latin typeface="Myriad Pro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Font typeface="Arial" panose="020B0604020202020204" pitchFamily="34" charset="0"/>
                      <a:buChar char="»"/>
                      <a:defRPr sz="2000">
                        <a:solidFill>
                          <a:schemeClr val="tx1"/>
                        </a:solidFill>
                        <a:latin typeface="Myriad Pro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Font typeface="Arial" panose="020B0604020202020204" pitchFamily="34" charset="0"/>
                      <a:buChar char="»"/>
                      <a:defRPr sz="2000">
                        <a:solidFill>
                          <a:schemeClr val="tx1"/>
                        </a:solidFill>
                        <a:latin typeface="Myriad Pro"/>
                      </a:defRPr>
                    </a:lvl9pPr>
                  </a:lstStyle>
                  <a:p>
                    <a:pPr eaLnBrk="1" hangingPunct="1">
                      <a:spcBef>
                        <a:spcPct val="0"/>
                      </a:spcBef>
                      <a:buFontTx/>
                      <a:buNone/>
                    </a:pPr>
                    <a:endParaRPr lang="en-US" altLang="en-US" sz="1800">
                      <a:latin typeface="Arial" panose="020B0604020202020204" pitchFamily="34" charset="0"/>
                      <a:ea typeface="MS PGothic" panose="020B0600070205080204" pitchFamily="34" charset="-128"/>
                    </a:endParaRPr>
                  </a:p>
                </p:txBody>
              </p:sp>
              <p:grpSp>
                <p:nvGrpSpPr>
                  <p:cNvPr id="85052" name="Group 39">
                    <a:extLst>
                      <a:ext uri="{FF2B5EF4-FFF2-40B4-BE49-F238E27FC236}">
                        <a16:creationId xmlns="" xmlns:a16="http://schemas.microsoft.com/office/drawing/2014/main" id="{CAD51D89-3D3B-4C74-9A89-6BBEB94E10A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2129" y="1873"/>
                    <a:ext cx="907" cy="2053"/>
                    <a:chOff x="2129" y="1873"/>
                    <a:chExt cx="907" cy="2053"/>
                  </a:xfrm>
                </p:grpSpPr>
                <p:sp>
                  <p:nvSpPr>
                    <p:cNvPr id="85053" name="Rectangle 40">
                      <a:extLst>
                        <a:ext uri="{FF2B5EF4-FFF2-40B4-BE49-F238E27FC236}">
                          <a16:creationId xmlns="" xmlns:a16="http://schemas.microsoft.com/office/drawing/2014/main" id="{9BE8A3AF-2E89-4CAB-9C8F-08833F9F1590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37" y="1873"/>
                      <a:ext cx="646" cy="236"/>
                    </a:xfrm>
                    <a:prstGeom prst="rect">
                      <a:avLst/>
                    </a:prstGeom>
                    <a:noFill/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 wrap="none" lIns="90488" tIns="44450" rIns="90488" bIns="44450" anchor="ctr"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3200">
                          <a:solidFill>
                            <a:schemeClr val="tx1"/>
                          </a:solidFill>
                          <a:latin typeface="Myriad Pro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800">
                          <a:solidFill>
                            <a:schemeClr val="tx1"/>
                          </a:solidFill>
                          <a:latin typeface="Myriad Pro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2400">
                          <a:solidFill>
                            <a:schemeClr val="tx1"/>
                          </a:solidFill>
                          <a:latin typeface="Myriad Pro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9pPr>
                    </a:lstStyle>
                    <a:p>
                      <a:pPr algn="ctr"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altLang="en-US" sz="12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Sour Milk</a:t>
                      </a:r>
                    </a:p>
                  </p:txBody>
                </p:sp>
                <p:sp>
                  <p:nvSpPr>
                    <p:cNvPr id="85054" name="Rectangle 41">
                      <a:extLst>
                        <a:ext uri="{FF2B5EF4-FFF2-40B4-BE49-F238E27FC236}">
                          <a16:creationId xmlns="" xmlns:a16="http://schemas.microsoft.com/office/drawing/2014/main" id="{724AF2F5-88D6-41AB-8B15-60C966FAA9F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37" y="2209"/>
                      <a:ext cx="646" cy="259"/>
                    </a:xfrm>
                    <a:prstGeom prst="rect">
                      <a:avLst/>
                    </a:prstGeom>
                    <a:noFill/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 wrap="none" anchor="ctr"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3200">
                          <a:solidFill>
                            <a:schemeClr val="tx1"/>
                          </a:solidFill>
                          <a:latin typeface="Myriad Pro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800">
                          <a:solidFill>
                            <a:schemeClr val="tx1"/>
                          </a:solidFill>
                          <a:latin typeface="Myriad Pro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2400">
                          <a:solidFill>
                            <a:schemeClr val="tx1"/>
                          </a:solidFill>
                          <a:latin typeface="Myriad Pro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9pPr>
                    </a:lstStyle>
                    <a:p>
                      <a:pPr eaLnBrk="1" hangingPunct="1">
                        <a:spcBef>
                          <a:spcPct val="0"/>
                        </a:spcBef>
                        <a:buFontTx/>
                        <a:buNone/>
                      </a:pPr>
                      <a:endParaRPr lang="en-US" altLang="en-US" sz="1800"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p:txBody>
                </p:sp>
                <p:sp>
                  <p:nvSpPr>
                    <p:cNvPr id="85055" name="Rectangle 42">
                      <a:extLst>
                        <a:ext uri="{FF2B5EF4-FFF2-40B4-BE49-F238E27FC236}">
                          <a16:creationId xmlns="" xmlns:a16="http://schemas.microsoft.com/office/drawing/2014/main" id="{4270F254-64EF-4704-8197-745F8E4F2287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340" y="2218"/>
                      <a:ext cx="465" cy="243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12700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lIns="90488" tIns="44450" rIns="90488" bIns="44450">
                      <a:spAutoFit/>
                    </a:bodyPr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3200">
                          <a:solidFill>
                            <a:schemeClr val="tx1"/>
                          </a:solidFill>
                          <a:latin typeface="Myriad Pro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800">
                          <a:solidFill>
                            <a:schemeClr val="tx1"/>
                          </a:solidFill>
                          <a:latin typeface="Myriad Pro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2400">
                          <a:solidFill>
                            <a:schemeClr val="tx1"/>
                          </a:solidFill>
                          <a:latin typeface="Myriad Pro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9pPr>
                    </a:lstStyle>
                    <a:p>
                      <a:pPr algn="ctr">
                        <a:lnSpc>
                          <a:spcPct val="8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altLang="en-US" sz="12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Out of </a:t>
                      </a:r>
                    </a:p>
                    <a:p>
                      <a:pPr algn="ctr">
                        <a:lnSpc>
                          <a:spcPct val="8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altLang="en-US" sz="12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Date</a:t>
                      </a:r>
                    </a:p>
                  </p:txBody>
                </p:sp>
                <p:sp>
                  <p:nvSpPr>
                    <p:cNvPr id="85056" name="Rectangle 43">
                      <a:extLst>
                        <a:ext uri="{FF2B5EF4-FFF2-40B4-BE49-F238E27FC236}">
                          <a16:creationId xmlns="" xmlns:a16="http://schemas.microsoft.com/office/drawing/2014/main" id="{A77236D7-8CC4-4BC8-B0A8-84AA14B753F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33" y="2613"/>
                      <a:ext cx="643" cy="303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12700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lIns="90488" tIns="44450" rIns="90488" bIns="44450">
                      <a:spAutoFit/>
                    </a:bodyPr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3200">
                          <a:solidFill>
                            <a:schemeClr val="tx1"/>
                          </a:solidFill>
                          <a:latin typeface="Myriad Pro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800">
                          <a:solidFill>
                            <a:schemeClr val="tx1"/>
                          </a:solidFill>
                          <a:latin typeface="Myriad Pro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2400">
                          <a:solidFill>
                            <a:schemeClr val="tx1"/>
                          </a:solidFill>
                          <a:latin typeface="Myriad Pro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9pPr>
                    </a:lstStyle>
                    <a:p>
                      <a:pPr algn="ctr">
                        <a:lnSpc>
                          <a:spcPct val="7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altLang="en-US" sz="12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New stock</a:t>
                      </a:r>
                    </a:p>
                    <a:p>
                      <a:pPr algn="ctr">
                        <a:lnSpc>
                          <a:spcPct val="7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altLang="en-US" sz="12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used first</a:t>
                      </a:r>
                    </a:p>
                    <a:p>
                      <a:pPr algn="ctr" eaLnBrk="1">
                        <a:lnSpc>
                          <a:spcPct val="7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endParaRPr lang="en-US" altLang="en-US" sz="1200" b="1">
                        <a:solidFill>
                          <a:schemeClr val="accent2"/>
                        </a:solidFill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p:txBody>
                </p:sp>
                <p:sp>
                  <p:nvSpPr>
                    <p:cNvPr id="85057" name="Rectangle 44">
                      <a:extLst>
                        <a:ext uri="{FF2B5EF4-FFF2-40B4-BE49-F238E27FC236}">
                          <a16:creationId xmlns="" xmlns:a16="http://schemas.microsoft.com/office/drawing/2014/main" id="{5827974B-F48D-4267-8224-2FD4D566DAD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58" y="2938"/>
                      <a:ext cx="604" cy="243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12700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lIns="90488" tIns="44450" rIns="90488" bIns="44450">
                      <a:spAutoFit/>
                    </a:bodyPr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3200">
                          <a:solidFill>
                            <a:schemeClr val="tx1"/>
                          </a:solidFill>
                          <a:latin typeface="Myriad Pro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800">
                          <a:solidFill>
                            <a:schemeClr val="tx1"/>
                          </a:solidFill>
                          <a:latin typeface="Myriad Pro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2400">
                          <a:solidFill>
                            <a:schemeClr val="tx1"/>
                          </a:solidFill>
                          <a:latin typeface="Myriad Pro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9pPr>
                    </a:lstStyle>
                    <a:p>
                      <a:pPr algn="ctr">
                        <a:lnSpc>
                          <a:spcPct val="8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altLang="en-US" sz="12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Stock not</a:t>
                      </a:r>
                    </a:p>
                    <a:p>
                      <a:pPr algn="ctr">
                        <a:lnSpc>
                          <a:spcPct val="8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altLang="en-US" sz="12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rotated</a:t>
                      </a:r>
                    </a:p>
                  </p:txBody>
                </p:sp>
                <p:sp>
                  <p:nvSpPr>
                    <p:cNvPr id="85058" name="Rectangle 45">
                      <a:extLst>
                        <a:ext uri="{FF2B5EF4-FFF2-40B4-BE49-F238E27FC236}">
                          <a16:creationId xmlns="" xmlns:a16="http://schemas.microsoft.com/office/drawing/2014/main" id="{22DD8768-15B2-4868-88A9-1C90556A0822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08" y="3274"/>
                      <a:ext cx="728" cy="22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12700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lIns="90488" tIns="44450" rIns="90488" bIns="44450">
                      <a:spAutoFit/>
                    </a:bodyPr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3200">
                          <a:solidFill>
                            <a:schemeClr val="tx1"/>
                          </a:solidFill>
                          <a:latin typeface="Myriad Pro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800">
                          <a:solidFill>
                            <a:schemeClr val="tx1"/>
                          </a:solidFill>
                          <a:latin typeface="Myriad Pro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2400">
                          <a:solidFill>
                            <a:schemeClr val="tx1"/>
                          </a:solidFill>
                          <a:latin typeface="Myriad Pro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9pPr>
                    </a:lstStyle>
                    <a:p>
                      <a:pPr algn="ctr">
                        <a:lnSpc>
                          <a:spcPct val="8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altLang="en-US" sz="11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No system to</a:t>
                      </a:r>
                    </a:p>
                    <a:p>
                      <a:pPr algn="ctr">
                        <a:lnSpc>
                          <a:spcPct val="8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altLang="en-US" sz="11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rotate stock</a:t>
                      </a:r>
                    </a:p>
                  </p:txBody>
                </p:sp>
                <p:sp>
                  <p:nvSpPr>
                    <p:cNvPr id="85059" name="Rectangle 46">
                      <a:extLst>
                        <a:ext uri="{FF2B5EF4-FFF2-40B4-BE49-F238E27FC236}">
                          <a16:creationId xmlns="" xmlns:a16="http://schemas.microsoft.com/office/drawing/2014/main" id="{B76CCD3F-00BB-4440-94F2-218AE0B19879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129" y="3637"/>
                      <a:ext cx="907" cy="289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12700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lIns="90488" tIns="44450" rIns="90488" bIns="44450">
                      <a:spAutoFit/>
                    </a:bodyPr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3200">
                          <a:solidFill>
                            <a:schemeClr val="tx1"/>
                          </a:solidFill>
                          <a:latin typeface="Myriad Pro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800">
                          <a:solidFill>
                            <a:schemeClr val="tx1"/>
                          </a:solidFill>
                          <a:latin typeface="Myriad Pro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2400">
                          <a:solidFill>
                            <a:schemeClr val="tx1"/>
                          </a:solidFill>
                          <a:latin typeface="Myriad Pro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9pPr>
                    </a:lstStyle>
                    <a:p>
                      <a:pPr algn="ctr"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altLang="en-US" sz="12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Introduce stock</a:t>
                      </a:r>
                    </a:p>
                    <a:p>
                      <a:pPr algn="ctr"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altLang="en-US" sz="12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rotation S.O.P</a:t>
                      </a:r>
                    </a:p>
                  </p:txBody>
                </p:sp>
                <p:sp>
                  <p:nvSpPr>
                    <p:cNvPr id="85060" name="Line 47">
                      <a:extLst>
                        <a:ext uri="{FF2B5EF4-FFF2-40B4-BE49-F238E27FC236}">
                          <a16:creationId xmlns="" xmlns:a16="http://schemas.microsoft.com/office/drawing/2014/main" id="{A7C51E01-2638-4DF5-8E84-4A643999BA16}"/>
                        </a:ext>
                      </a:extLst>
                    </p:cNvPr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548" y="2113"/>
                      <a:ext cx="0" cy="95"/>
                    </a:xfrm>
                    <a:prstGeom prst="line">
                      <a:avLst/>
                    </a:prstGeom>
                    <a:noFill/>
                    <a:ln w="12700">
                      <a:solidFill>
                        <a:schemeClr val="tx1"/>
                      </a:solidFill>
                      <a:round/>
                      <a:headEnd/>
                      <a:tailEnd type="triangle" w="med" len="med"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85061" name="Line 48">
                      <a:extLst>
                        <a:ext uri="{FF2B5EF4-FFF2-40B4-BE49-F238E27FC236}">
                          <a16:creationId xmlns="" xmlns:a16="http://schemas.microsoft.com/office/drawing/2014/main" id="{3CAC2D46-C648-449E-BB7A-D9BBDA062A87}"/>
                        </a:ext>
                      </a:extLst>
                    </p:cNvPr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548" y="2497"/>
                      <a:ext cx="0" cy="47"/>
                    </a:xfrm>
                    <a:prstGeom prst="line">
                      <a:avLst/>
                    </a:prstGeom>
                    <a:noFill/>
                    <a:ln w="12700">
                      <a:solidFill>
                        <a:schemeClr val="tx1"/>
                      </a:solidFill>
                      <a:round/>
                      <a:headEnd/>
                      <a:tailEnd type="triangle" w="med" len="med"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85062" name="Line 49">
                      <a:extLst>
                        <a:ext uri="{FF2B5EF4-FFF2-40B4-BE49-F238E27FC236}">
                          <a16:creationId xmlns="" xmlns:a16="http://schemas.microsoft.com/office/drawing/2014/main" id="{8A1E2448-B116-4EEB-8D3C-8C49A3EA6E30}"/>
                        </a:ext>
                      </a:extLst>
                    </p:cNvPr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548" y="2881"/>
                      <a:ext cx="0" cy="47"/>
                    </a:xfrm>
                    <a:prstGeom prst="line">
                      <a:avLst/>
                    </a:prstGeom>
                    <a:noFill/>
                    <a:ln w="12700">
                      <a:solidFill>
                        <a:schemeClr val="tx1"/>
                      </a:solidFill>
                      <a:round/>
                      <a:headEnd/>
                      <a:tailEnd type="triangle" w="med" len="med"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85063" name="Line 50">
                      <a:extLst>
                        <a:ext uri="{FF2B5EF4-FFF2-40B4-BE49-F238E27FC236}">
                          <a16:creationId xmlns="" xmlns:a16="http://schemas.microsoft.com/office/drawing/2014/main" id="{4E136137-F670-4639-9C15-D044D57CD6BB}"/>
                        </a:ext>
                      </a:extLst>
                    </p:cNvPr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548" y="3217"/>
                      <a:ext cx="0" cy="47"/>
                    </a:xfrm>
                    <a:prstGeom prst="line">
                      <a:avLst/>
                    </a:prstGeom>
                    <a:noFill/>
                    <a:ln w="12700">
                      <a:solidFill>
                        <a:schemeClr val="tx1"/>
                      </a:solidFill>
                      <a:round/>
                      <a:headEnd/>
                      <a:tailEnd type="triangle" w="med" len="med"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85064" name="Line 51">
                      <a:extLst>
                        <a:ext uri="{FF2B5EF4-FFF2-40B4-BE49-F238E27FC236}">
                          <a16:creationId xmlns="" xmlns:a16="http://schemas.microsoft.com/office/drawing/2014/main" id="{6200FC00-10D4-49B2-AFD0-9887E0E85C27}"/>
                        </a:ext>
                      </a:extLst>
                    </p:cNvPr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2548" y="3601"/>
                      <a:ext cx="0" cy="47"/>
                    </a:xfrm>
                    <a:prstGeom prst="line">
                      <a:avLst/>
                    </a:prstGeom>
                    <a:noFill/>
                    <a:ln w="12700">
                      <a:solidFill>
                        <a:schemeClr val="tx1"/>
                      </a:solidFill>
                      <a:round/>
                      <a:headEnd/>
                      <a:tailEnd type="triangle" w="med" len="med"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</p:grpSp>
            </p:grpSp>
          </p:grpSp>
        </p:grpSp>
      </p:grpSp>
      <p:grpSp>
        <p:nvGrpSpPr>
          <p:cNvPr id="85003" name="Group 52">
            <a:extLst>
              <a:ext uri="{FF2B5EF4-FFF2-40B4-BE49-F238E27FC236}">
                <a16:creationId xmlns="" xmlns:a16="http://schemas.microsoft.com/office/drawing/2014/main" id="{CCC5298E-A582-45AA-A496-6C3098B4C480}"/>
              </a:ext>
            </a:extLst>
          </p:cNvPr>
          <p:cNvGrpSpPr>
            <a:grpSpLocks/>
          </p:cNvGrpSpPr>
          <p:nvPr/>
        </p:nvGrpSpPr>
        <p:grpSpPr bwMode="auto">
          <a:xfrm>
            <a:off x="3525838" y="2009775"/>
            <a:ext cx="1128712" cy="2817813"/>
            <a:chOff x="3155" y="1873"/>
            <a:chExt cx="769" cy="1775"/>
          </a:xfrm>
        </p:grpSpPr>
        <p:sp>
          <p:nvSpPr>
            <p:cNvPr id="85028" name="Rectangle 53">
              <a:extLst>
                <a:ext uri="{FF2B5EF4-FFF2-40B4-BE49-F238E27FC236}">
                  <a16:creationId xmlns="" xmlns:a16="http://schemas.microsoft.com/office/drawing/2014/main" id="{5CFE68AF-74A8-4148-A630-7FC88DBED7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25" y="2929"/>
              <a:ext cx="646" cy="259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grpSp>
          <p:nvGrpSpPr>
            <p:cNvPr id="85029" name="Group 54">
              <a:extLst>
                <a:ext uri="{FF2B5EF4-FFF2-40B4-BE49-F238E27FC236}">
                  <a16:creationId xmlns="" xmlns:a16="http://schemas.microsoft.com/office/drawing/2014/main" id="{D0E755D1-962F-44B3-9BD2-5A2D3C1FEBA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155" y="1873"/>
              <a:ext cx="769" cy="1775"/>
              <a:chOff x="3155" y="1873"/>
              <a:chExt cx="769" cy="1775"/>
            </a:xfrm>
          </p:grpSpPr>
          <p:sp>
            <p:nvSpPr>
              <p:cNvPr id="85030" name="Rectangle 55">
                <a:extLst>
                  <a:ext uri="{FF2B5EF4-FFF2-40B4-BE49-F238E27FC236}">
                    <a16:creationId xmlns="" xmlns:a16="http://schemas.microsoft.com/office/drawing/2014/main" id="{E43D74DA-DE4A-4A9F-B734-B49729F1F05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25" y="1873"/>
                <a:ext cx="646" cy="259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sp>
            <p:nvSpPr>
              <p:cNvPr id="85031" name="Rectangle 56">
                <a:extLst>
                  <a:ext uri="{FF2B5EF4-FFF2-40B4-BE49-F238E27FC236}">
                    <a16:creationId xmlns="" xmlns:a16="http://schemas.microsoft.com/office/drawing/2014/main" id="{C5DDE402-F26E-4C05-A149-154CE51F1C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25" y="2572"/>
                <a:ext cx="646" cy="259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grpSp>
            <p:nvGrpSpPr>
              <p:cNvPr id="85032" name="Group 57">
                <a:extLst>
                  <a:ext uri="{FF2B5EF4-FFF2-40B4-BE49-F238E27FC236}">
                    <a16:creationId xmlns="" xmlns:a16="http://schemas.microsoft.com/office/drawing/2014/main" id="{2B452F9B-A229-43C9-83EF-25EF0A93904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155" y="1882"/>
                <a:ext cx="769" cy="1766"/>
                <a:chOff x="3155" y="1882"/>
                <a:chExt cx="769" cy="1766"/>
              </a:xfrm>
            </p:grpSpPr>
            <p:sp>
              <p:nvSpPr>
                <p:cNvPr id="85033" name="Rectangle 58">
                  <a:extLst>
                    <a:ext uri="{FF2B5EF4-FFF2-40B4-BE49-F238E27FC236}">
                      <a16:creationId xmlns="" xmlns:a16="http://schemas.microsoft.com/office/drawing/2014/main" id="{22B18354-DAFD-439A-BF95-A40D9A2D740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3225" y="2209"/>
                  <a:ext cx="646" cy="259"/>
                </a:xfrm>
                <a:prstGeom prst="rect">
                  <a:avLst/>
                </a:prstGeom>
                <a:noFill/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Myriad Pro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Myriad Pro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Myriad Pro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Myriad Pro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en-US" altLang="en-US" sz="1800">
                    <a:latin typeface="Arial" panose="020B0604020202020204" pitchFamily="34" charset="0"/>
                    <a:ea typeface="MS PGothic" panose="020B0600070205080204" pitchFamily="34" charset="-128"/>
                  </a:endParaRPr>
                </a:p>
              </p:txBody>
            </p:sp>
            <p:sp>
              <p:nvSpPr>
                <p:cNvPr id="85034" name="Rectangle 59">
                  <a:extLst>
                    <a:ext uri="{FF2B5EF4-FFF2-40B4-BE49-F238E27FC236}">
                      <a16:creationId xmlns="" xmlns:a16="http://schemas.microsoft.com/office/drawing/2014/main" id="{28CFB79A-8801-463C-AB87-4D0E03BAC356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3225" y="3292"/>
                  <a:ext cx="646" cy="259"/>
                </a:xfrm>
                <a:prstGeom prst="rect">
                  <a:avLst/>
                </a:prstGeom>
                <a:noFill/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Myriad Pro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Myriad Pro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Myriad Pro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Myriad Pro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en-US" altLang="en-US" sz="1800">
                    <a:latin typeface="Arial" panose="020B0604020202020204" pitchFamily="34" charset="0"/>
                    <a:ea typeface="MS PGothic" panose="020B0600070205080204" pitchFamily="34" charset="-128"/>
                  </a:endParaRPr>
                </a:p>
              </p:txBody>
            </p:sp>
            <p:sp>
              <p:nvSpPr>
                <p:cNvPr id="85035" name="Rectangle 60">
                  <a:extLst>
                    <a:ext uri="{FF2B5EF4-FFF2-40B4-BE49-F238E27FC236}">
                      <a16:creationId xmlns="" xmlns:a16="http://schemas.microsoft.com/office/drawing/2014/main" id="{A10D7500-0C72-405F-9D4E-B32A5D7D1A9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3174" y="1882"/>
                  <a:ext cx="750" cy="24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90488" tIns="44450" rIns="90488" bIns="44450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Myriad Pro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Myriad Pro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Myriad Pro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Myriad Pro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9pPr>
                </a:lstStyle>
                <a:p>
                  <a:pPr algn="ctr">
                    <a:lnSpc>
                      <a:spcPct val="8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altLang="en-US" sz="1200" b="1">
                      <a:solidFill>
                        <a:schemeClr val="tx2"/>
                      </a:solidFill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Water</a:t>
                  </a:r>
                </a:p>
                <a:p>
                  <a:pPr algn="ctr">
                    <a:lnSpc>
                      <a:spcPct val="8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altLang="en-US" sz="1200" b="1">
                      <a:solidFill>
                        <a:schemeClr val="tx2"/>
                      </a:solidFill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Temperature</a:t>
                  </a:r>
                </a:p>
              </p:txBody>
            </p:sp>
            <p:sp>
              <p:nvSpPr>
                <p:cNvPr id="85036" name="Rectangle 61">
                  <a:extLst>
                    <a:ext uri="{FF2B5EF4-FFF2-40B4-BE49-F238E27FC236}">
                      <a16:creationId xmlns="" xmlns:a16="http://schemas.microsoft.com/office/drawing/2014/main" id="{4260B3EC-26AC-4F14-AAC8-7D63618CE30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3295" y="2218"/>
                  <a:ext cx="449" cy="24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90488" tIns="44450" rIns="90488" bIns="44450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Myriad Pro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Myriad Pro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Myriad Pro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Myriad Pro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9pPr>
                </a:lstStyle>
                <a:p>
                  <a:pPr algn="ctr">
                    <a:lnSpc>
                      <a:spcPct val="8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altLang="en-US" sz="1200" b="1">
                      <a:solidFill>
                        <a:schemeClr val="tx2"/>
                      </a:solidFill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Faulty</a:t>
                  </a:r>
                </a:p>
                <a:p>
                  <a:pPr algn="ctr">
                    <a:lnSpc>
                      <a:spcPct val="8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altLang="en-US" sz="1200" b="1">
                      <a:solidFill>
                        <a:schemeClr val="tx2"/>
                      </a:solidFill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Heater</a:t>
                  </a:r>
                </a:p>
              </p:txBody>
            </p:sp>
            <p:sp>
              <p:nvSpPr>
                <p:cNvPr id="85037" name="Rectangle 62">
                  <a:extLst>
                    <a:ext uri="{FF2B5EF4-FFF2-40B4-BE49-F238E27FC236}">
                      <a16:creationId xmlns="" xmlns:a16="http://schemas.microsoft.com/office/drawing/2014/main" id="{3B60FB69-F470-4CC3-B40B-A2BA74B0D32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3155" y="2613"/>
                  <a:ext cx="724" cy="219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90488" tIns="44450" rIns="90488" bIns="44450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Myriad Pro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Myriad Pro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Myriad Pro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Myriad Pro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9pPr>
                </a:lstStyle>
                <a:p>
                  <a:pPr algn="ctr">
                    <a:lnSpc>
                      <a:spcPct val="7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altLang="en-US" sz="1200" b="1">
                      <a:solidFill>
                        <a:schemeClr val="tx2"/>
                      </a:solidFill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Faulty</a:t>
                  </a:r>
                </a:p>
                <a:p>
                  <a:pPr algn="ctr">
                    <a:lnSpc>
                      <a:spcPct val="7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altLang="en-US" sz="1200" b="1">
                      <a:solidFill>
                        <a:schemeClr val="tx2"/>
                      </a:solidFill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 Thermostat</a:t>
                  </a:r>
                </a:p>
              </p:txBody>
            </p:sp>
            <p:sp>
              <p:nvSpPr>
                <p:cNvPr id="85038" name="Rectangle 63">
                  <a:extLst>
                    <a:ext uri="{FF2B5EF4-FFF2-40B4-BE49-F238E27FC236}">
                      <a16:creationId xmlns="" xmlns:a16="http://schemas.microsoft.com/office/drawing/2014/main" id="{3DD4F57A-B6B0-49D9-ABC2-7B3F576574E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3289" y="2938"/>
                  <a:ext cx="560" cy="24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90488" tIns="44450" rIns="90488" bIns="44450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Myriad Pro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Myriad Pro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Myriad Pro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Myriad Pro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9pPr>
                </a:lstStyle>
                <a:p>
                  <a:pPr algn="ctr">
                    <a:lnSpc>
                      <a:spcPct val="8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altLang="en-US" sz="1200" b="1">
                      <a:solidFill>
                        <a:schemeClr val="tx2"/>
                      </a:solidFill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Not</a:t>
                  </a:r>
                </a:p>
                <a:p>
                  <a:pPr algn="ctr">
                    <a:lnSpc>
                      <a:spcPct val="8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altLang="en-US" sz="1200" b="1">
                      <a:solidFill>
                        <a:schemeClr val="tx2"/>
                      </a:solidFill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Checked</a:t>
                  </a:r>
                </a:p>
              </p:txBody>
            </p:sp>
            <p:sp>
              <p:nvSpPr>
                <p:cNvPr id="46127" name="Rectangle 64">
                  <a:extLst>
                    <a:ext uri="{FF2B5EF4-FFF2-40B4-BE49-F238E27FC236}">
                      <a16:creationId xmlns="" xmlns:a16="http://schemas.microsoft.com/office/drawing/2014/main" id="{6CEC07D0-9481-45DD-B429-CC8ADB2AD0D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3302" y="3349"/>
                  <a:ext cx="469" cy="158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none" lIns="90488" tIns="44450" rIns="90488" bIns="44450">
                  <a:spAutoFit/>
                </a:bodyPr>
                <a:lstStyle>
                  <a:lvl1pPr>
                    <a:spcBef>
                      <a:spcPct val="20000"/>
                    </a:spcBef>
                    <a:buChar char="•"/>
                    <a:defRPr sz="3200">
                      <a:solidFill>
                        <a:schemeClr val="tx1"/>
                      </a:solidFill>
                      <a:latin typeface="Arial" panose="020B0604020202020204" pitchFamily="34" charset="0"/>
                      <a:ea typeface="MS PGothic" panose="020B0600070205080204" pitchFamily="34" charset="-128"/>
                    </a:defRPr>
                  </a:lvl1pPr>
                  <a:lvl2pPr marL="742950" indent="-285750">
                    <a:spcBef>
                      <a:spcPct val="20000"/>
                    </a:spcBef>
                    <a:buChar char="–"/>
                    <a:defRPr sz="2800">
                      <a:solidFill>
                        <a:schemeClr val="tx1"/>
                      </a:solidFill>
                      <a:latin typeface="Arial" panose="020B0604020202020204" pitchFamily="34" charset="0"/>
                      <a:ea typeface="MS PGothic" panose="020B0600070205080204" pitchFamily="34" charset="-128"/>
                    </a:defRPr>
                  </a:lvl2pPr>
                  <a:lvl3pPr marL="1143000" indent="-228600">
                    <a:spcBef>
                      <a:spcPct val="20000"/>
                    </a:spcBef>
                    <a:buChar char="•"/>
                    <a:defRPr sz="2400">
                      <a:solidFill>
                        <a:schemeClr val="tx1"/>
                      </a:solidFill>
                      <a:latin typeface="Arial" panose="020B0604020202020204" pitchFamily="34" charset="0"/>
                      <a:ea typeface="MS PGothic" panose="020B0600070205080204" pitchFamily="34" charset="-128"/>
                    </a:defRPr>
                  </a:lvl3pPr>
                  <a:lvl4pPr marL="1600200" indent="-228600">
                    <a:spcBef>
                      <a:spcPct val="20000"/>
                    </a:spcBef>
                    <a:buChar char="–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MS PGothic" panose="020B0600070205080204" pitchFamily="34" charset="-128"/>
                    </a:defRPr>
                  </a:lvl4pPr>
                  <a:lvl5pPr marL="2057400" indent="-228600">
                    <a:spcBef>
                      <a:spcPct val="20000"/>
                    </a:spcBef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MS PGothic" panose="020B0600070205080204" pitchFamily="34" charset="-128"/>
                    </a:defRPr>
                  </a:lvl5pPr>
                  <a:lvl6pPr marL="2514600" indent="-22860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MS PGothic" panose="020B0600070205080204" pitchFamily="34" charset="-128"/>
                    </a:defRPr>
                  </a:lvl6pPr>
                  <a:lvl7pPr marL="2971800" indent="-22860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MS PGothic" panose="020B0600070205080204" pitchFamily="34" charset="-128"/>
                    </a:defRPr>
                  </a:lvl7pPr>
                  <a:lvl8pPr marL="3429000" indent="-22860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MS PGothic" panose="020B0600070205080204" pitchFamily="34" charset="-128"/>
                    </a:defRPr>
                  </a:lvl8pPr>
                  <a:lvl9pPr marL="3886200" indent="-22860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2000">
                      <a:solidFill>
                        <a:schemeClr val="tx1"/>
                      </a:solidFill>
                      <a:latin typeface="Arial" panose="020B0604020202020204" pitchFamily="34" charset="0"/>
                      <a:ea typeface="MS PGothic" panose="020B0600070205080204" pitchFamily="34" charset="-128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FontTx/>
                    <a:buNone/>
                    <a:defRPr/>
                  </a:pPr>
                  <a:r>
                    <a:rPr lang="en-US" altLang="en-US" sz="1050" b="1" dirty="0">
                      <a:solidFill>
                        <a:schemeClr val="tx2"/>
                      </a:solidFill>
                      <a:cs typeface="Times New Roman" panose="02020603050405020304" pitchFamily="18" charset="0"/>
                    </a:rPr>
                    <a:t>No PPM</a:t>
                  </a:r>
                </a:p>
              </p:txBody>
            </p:sp>
            <p:sp>
              <p:nvSpPr>
                <p:cNvPr id="85040" name="Line 65">
                  <a:extLst>
                    <a:ext uri="{FF2B5EF4-FFF2-40B4-BE49-F238E27FC236}">
                      <a16:creationId xmlns="" xmlns:a16="http://schemas.microsoft.com/office/drawing/2014/main" id="{37FF9B42-7A26-4A0E-897B-27CF5872BCC8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3536" y="2161"/>
                  <a:ext cx="0" cy="47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5041" name="Line 66">
                  <a:extLst>
                    <a:ext uri="{FF2B5EF4-FFF2-40B4-BE49-F238E27FC236}">
                      <a16:creationId xmlns="" xmlns:a16="http://schemas.microsoft.com/office/drawing/2014/main" id="{B46E1C9C-74D1-41C2-B46B-9F78177FE887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3536" y="2497"/>
                  <a:ext cx="0" cy="47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5042" name="Line 67">
                  <a:extLst>
                    <a:ext uri="{FF2B5EF4-FFF2-40B4-BE49-F238E27FC236}">
                      <a16:creationId xmlns="" xmlns:a16="http://schemas.microsoft.com/office/drawing/2014/main" id="{23A85CA8-3206-4234-82E7-CB2D1A0D3FFA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3536" y="2881"/>
                  <a:ext cx="0" cy="47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5043" name="Line 68">
                  <a:extLst>
                    <a:ext uri="{FF2B5EF4-FFF2-40B4-BE49-F238E27FC236}">
                      <a16:creationId xmlns="" xmlns:a16="http://schemas.microsoft.com/office/drawing/2014/main" id="{2230AE2D-7B75-4876-950E-16BF0AF898DE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3536" y="3217"/>
                  <a:ext cx="0" cy="47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5044" name="Line 69">
                  <a:extLst>
                    <a:ext uri="{FF2B5EF4-FFF2-40B4-BE49-F238E27FC236}">
                      <a16:creationId xmlns="" xmlns:a16="http://schemas.microsoft.com/office/drawing/2014/main" id="{5F898BC2-EFA3-458E-B75C-A075FC00DD78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3536" y="3601"/>
                  <a:ext cx="0" cy="47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</p:grpSp>
      <p:sp>
        <p:nvSpPr>
          <p:cNvPr id="85004" name="Oval 70">
            <a:extLst>
              <a:ext uri="{FF2B5EF4-FFF2-40B4-BE49-F238E27FC236}">
                <a16:creationId xmlns="" xmlns:a16="http://schemas.microsoft.com/office/drawing/2014/main" id="{B3018F9B-B932-4D24-A01C-B39DACFD56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2638" y="5375275"/>
            <a:ext cx="1139825" cy="301625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90488" tIns="44450" rIns="90488" bIns="44450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MATERIALS</a:t>
            </a:r>
          </a:p>
        </p:txBody>
      </p:sp>
      <p:sp>
        <p:nvSpPr>
          <p:cNvPr id="85005" name="Oval 71">
            <a:extLst>
              <a:ext uri="{FF2B5EF4-FFF2-40B4-BE49-F238E27FC236}">
                <a16:creationId xmlns="" xmlns:a16="http://schemas.microsoft.com/office/drawing/2014/main" id="{39897C34-2017-442B-915B-0B546D6009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27425" y="5373688"/>
            <a:ext cx="1139825" cy="301625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90488" tIns="44450" rIns="90488" bIns="44450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MACHINES</a:t>
            </a:r>
          </a:p>
        </p:txBody>
      </p:sp>
      <p:sp>
        <p:nvSpPr>
          <p:cNvPr id="85006" name="Oval 72">
            <a:extLst>
              <a:ext uri="{FF2B5EF4-FFF2-40B4-BE49-F238E27FC236}">
                <a16:creationId xmlns="" xmlns:a16="http://schemas.microsoft.com/office/drawing/2014/main" id="{4AA88CCE-B3C1-4227-BE1D-A1F81F09F8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02225" y="5403850"/>
            <a:ext cx="1139825" cy="301625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90488" tIns="44450" rIns="90488" bIns="44450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METHODS</a:t>
            </a:r>
          </a:p>
        </p:txBody>
      </p:sp>
      <p:grpSp>
        <p:nvGrpSpPr>
          <p:cNvPr id="85007" name="Group 73">
            <a:extLst>
              <a:ext uri="{FF2B5EF4-FFF2-40B4-BE49-F238E27FC236}">
                <a16:creationId xmlns="" xmlns:a16="http://schemas.microsoft.com/office/drawing/2014/main" id="{68D06206-AFD2-42B9-AB1C-44973B7374B4}"/>
              </a:ext>
            </a:extLst>
          </p:cNvPr>
          <p:cNvGrpSpPr>
            <a:grpSpLocks/>
          </p:cNvGrpSpPr>
          <p:nvPr/>
        </p:nvGrpSpPr>
        <p:grpSpPr bwMode="auto">
          <a:xfrm>
            <a:off x="5153025" y="2022475"/>
            <a:ext cx="1025525" cy="2817813"/>
            <a:chOff x="4250" y="1873"/>
            <a:chExt cx="701" cy="1775"/>
          </a:xfrm>
        </p:grpSpPr>
        <p:sp>
          <p:nvSpPr>
            <p:cNvPr id="85008" name="Rectangle 74">
              <a:extLst>
                <a:ext uri="{FF2B5EF4-FFF2-40B4-BE49-F238E27FC236}">
                  <a16:creationId xmlns="" xmlns:a16="http://schemas.microsoft.com/office/drawing/2014/main" id="{B7894BFD-788C-44F5-BF10-69867E1D625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39" y="3252"/>
              <a:ext cx="132" cy="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grpSp>
          <p:nvGrpSpPr>
            <p:cNvPr id="85009" name="Group 75">
              <a:extLst>
                <a:ext uri="{FF2B5EF4-FFF2-40B4-BE49-F238E27FC236}">
                  <a16:creationId xmlns="" xmlns:a16="http://schemas.microsoft.com/office/drawing/2014/main" id="{F484FD94-8CC4-4E07-A439-453C6A79CDD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250" y="1873"/>
              <a:ext cx="701" cy="1775"/>
              <a:chOff x="4250" y="1873"/>
              <a:chExt cx="701" cy="1775"/>
            </a:xfrm>
          </p:grpSpPr>
          <p:sp>
            <p:nvSpPr>
              <p:cNvPr id="85010" name="Rectangle 76">
                <a:extLst>
                  <a:ext uri="{FF2B5EF4-FFF2-40B4-BE49-F238E27FC236}">
                    <a16:creationId xmlns="" xmlns:a16="http://schemas.microsoft.com/office/drawing/2014/main" id="{0ABA1FA2-1FB3-4B9C-BC80-C7E809D2464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272" y="2929"/>
                <a:ext cx="647" cy="259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  <a:ea typeface="MS PGothic" panose="020B0600070205080204" pitchFamily="34" charset="-128"/>
                </a:endParaRPr>
              </a:p>
            </p:txBody>
          </p:sp>
          <p:grpSp>
            <p:nvGrpSpPr>
              <p:cNvPr id="85011" name="Group 77">
                <a:extLst>
                  <a:ext uri="{FF2B5EF4-FFF2-40B4-BE49-F238E27FC236}">
                    <a16:creationId xmlns="" xmlns:a16="http://schemas.microsoft.com/office/drawing/2014/main" id="{791597C3-362E-4D9A-A471-EDB03490A863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250" y="1873"/>
                <a:ext cx="701" cy="1775"/>
                <a:chOff x="4250" y="1873"/>
                <a:chExt cx="701" cy="1775"/>
              </a:xfrm>
            </p:grpSpPr>
            <p:grpSp>
              <p:nvGrpSpPr>
                <p:cNvPr id="85012" name="Group 78">
                  <a:extLst>
                    <a:ext uri="{FF2B5EF4-FFF2-40B4-BE49-F238E27FC236}">
                      <a16:creationId xmlns="" xmlns:a16="http://schemas.microsoft.com/office/drawing/2014/main" id="{147BA740-D738-4ABD-9F66-E0C55DB102B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4250" y="1873"/>
                  <a:ext cx="701" cy="1775"/>
                  <a:chOff x="4250" y="1873"/>
                  <a:chExt cx="701" cy="1775"/>
                </a:xfrm>
              </p:grpSpPr>
              <p:sp>
                <p:nvSpPr>
                  <p:cNvPr id="85014" name="Rectangle 79">
                    <a:extLst>
                      <a:ext uri="{FF2B5EF4-FFF2-40B4-BE49-F238E27FC236}">
                        <a16:creationId xmlns="" xmlns:a16="http://schemas.microsoft.com/office/drawing/2014/main" id="{7CE67AEA-0DE2-4568-9EA9-520A2D6E75FA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4272" y="2209"/>
                    <a:ext cx="647" cy="259"/>
                  </a:xfrm>
                  <a:prstGeom prst="rect">
                    <a:avLst/>
                  </a:prstGeom>
                  <a:noFill/>
                  <a:ln w="12700">
                    <a:solidFill>
                      <a:schemeClr val="tx1"/>
                    </a:solidFill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>
                    <a:lvl1pPr>
                      <a:spcBef>
                        <a:spcPct val="20000"/>
                      </a:spcBef>
                      <a:buFont typeface="Arial" panose="020B0604020202020204" pitchFamily="34" charset="0"/>
                      <a:buChar char="•"/>
                      <a:defRPr sz="3200">
                        <a:solidFill>
                          <a:schemeClr val="tx1"/>
                        </a:solidFill>
                        <a:latin typeface="Myriad Pro"/>
                      </a:defRPr>
                    </a:lvl1pPr>
                    <a:lvl2pPr marL="742950" indent="-285750">
                      <a:spcBef>
                        <a:spcPct val="20000"/>
                      </a:spcBef>
                      <a:buFont typeface="Arial" panose="020B0604020202020204" pitchFamily="34" charset="0"/>
                      <a:buChar char="–"/>
                      <a:defRPr sz="2800">
                        <a:solidFill>
                          <a:schemeClr val="tx1"/>
                        </a:solidFill>
                        <a:latin typeface="Myriad Pro"/>
                      </a:defRPr>
                    </a:lvl2pPr>
                    <a:lvl3pPr marL="1143000" indent="-228600">
                      <a:spcBef>
                        <a:spcPct val="20000"/>
                      </a:spcBef>
                      <a:buFont typeface="Arial" panose="020B0604020202020204" pitchFamily="34" charset="0"/>
                      <a:buChar char="•"/>
                      <a:defRPr sz="2400">
                        <a:solidFill>
                          <a:schemeClr val="tx1"/>
                        </a:solidFill>
                        <a:latin typeface="Myriad Pro"/>
                      </a:defRPr>
                    </a:lvl3pPr>
                    <a:lvl4pPr marL="1600200" indent="-228600">
                      <a:spcBef>
                        <a:spcPct val="20000"/>
                      </a:spcBef>
                      <a:buFont typeface="Arial" panose="020B0604020202020204" pitchFamily="34" charset="0"/>
                      <a:buChar char="–"/>
                      <a:defRPr sz="2000">
                        <a:solidFill>
                          <a:schemeClr val="tx1"/>
                        </a:solidFill>
                        <a:latin typeface="Myriad Pro"/>
                      </a:defRPr>
                    </a:lvl4pPr>
                    <a:lvl5pPr marL="2057400" indent="-228600">
                      <a:spcBef>
                        <a:spcPct val="20000"/>
                      </a:spcBef>
                      <a:buFont typeface="Arial" panose="020B0604020202020204" pitchFamily="34" charset="0"/>
                      <a:buChar char="»"/>
                      <a:defRPr sz="2000">
                        <a:solidFill>
                          <a:schemeClr val="tx1"/>
                        </a:solidFill>
                        <a:latin typeface="Myriad Pro"/>
                      </a:defRPr>
                    </a:lvl5pPr>
                    <a:lvl6pPr marL="25146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Font typeface="Arial" panose="020B0604020202020204" pitchFamily="34" charset="0"/>
                      <a:buChar char="»"/>
                      <a:defRPr sz="2000">
                        <a:solidFill>
                          <a:schemeClr val="tx1"/>
                        </a:solidFill>
                        <a:latin typeface="Myriad Pro"/>
                      </a:defRPr>
                    </a:lvl6pPr>
                    <a:lvl7pPr marL="29718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Font typeface="Arial" panose="020B0604020202020204" pitchFamily="34" charset="0"/>
                      <a:buChar char="»"/>
                      <a:defRPr sz="2000">
                        <a:solidFill>
                          <a:schemeClr val="tx1"/>
                        </a:solidFill>
                        <a:latin typeface="Myriad Pro"/>
                      </a:defRPr>
                    </a:lvl7pPr>
                    <a:lvl8pPr marL="34290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Font typeface="Arial" panose="020B0604020202020204" pitchFamily="34" charset="0"/>
                      <a:buChar char="»"/>
                      <a:defRPr sz="2000">
                        <a:solidFill>
                          <a:schemeClr val="tx1"/>
                        </a:solidFill>
                        <a:latin typeface="Myriad Pro"/>
                      </a:defRPr>
                    </a:lvl8pPr>
                    <a:lvl9pPr marL="3886200" indent="-228600" eaLnBrk="0" fontAlgn="base" hangingPunct="0">
                      <a:spcBef>
                        <a:spcPct val="20000"/>
                      </a:spcBef>
                      <a:spcAft>
                        <a:spcPct val="0"/>
                      </a:spcAft>
                      <a:buFont typeface="Arial" panose="020B0604020202020204" pitchFamily="34" charset="0"/>
                      <a:buChar char="»"/>
                      <a:defRPr sz="2000">
                        <a:solidFill>
                          <a:schemeClr val="tx1"/>
                        </a:solidFill>
                        <a:latin typeface="Myriad Pro"/>
                      </a:defRPr>
                    </a:lvl9pPr>
                  </a:lstStyle>
                  <a:p>
                    <a:pPr eaLnBrk="1" hangingPunct="1">
                      <a:spcBef>
                        <a:spcPct val="0"/>
                      </a:spcBef>
                      <a:buFontTx/>
                      <a:buNone/>
                    </a:pPr>
                    <a:endParaRPr lang="en-US" altLang="en-US" sz="1800">
                      <a:latin typeface="Arial" panose="020B0604020202020204" pitchFamily="34" charset="0"/>
                      <a:ea typeface="MS PGothic" panose="020B0600070205080204" pitchFamily="34" charset="-128"/>
                    </a:endParaRPr>
                  </a:p>
                </p:txBody>
              </p:sp>
              <p:grpSp>
                <p:nvGrpSpPr>
                  <p:cNvPr id="85015" name="Group 80">
                    <a:extLst>
                      <a:ext uri="{FF2B5EF4-FFF2-40B4-BE49-F238E27FC236}">
                        <a16:creationId xmlns="" xmlns:a16="http://schemas.microsoft.com/office/drawing/2014/main" id="{E626931B-41FB-4026-977E-65F7B737AED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4250" y="1873"/>
                    <a:ext cx="701" cy="1775"/>
                    <a:chOff x="4250" y="1873"/>
                    <a:chExt cx="701" cy="1775"/>
                  </a:xfrm>
                </p:grpSpPr>
                <p:sp>
                  <p:nvSpPr>
                    <p:cNvPr id="85016" name="Rectangle 81">
                      <a:extLst>
                        <a:ext uri="{FF2B5EF4-FFF2-40B4-BE49-F238E27FC236}">
                          <a16:creationId xmlns="" xmlns:a16="http://schemas.microsoft.com/office/drawing/2014/main" id="{77E8E8CD-3C63-4425-970D-347FEDC8F2BD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4272" y="1873"/>
                      <a:ext cx="647" cy="259"/>
                    </a:xfrm>
                    <a:prstGeom prst="rect">
                      <a:avLst/>
                    </a:prstGeom>
                    <a:noFill/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 wrap="none" anchor="ctr"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3200">
                          <a:solidFill>
                            <a:schemeClr val="tx1"/>
                          </a:solidFill>
                          <a:latin typeface="Myriad Pro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800">
                          <a:solidFill>
                            <a:schemeClr val="tx1"/>
                          </a:solidFill>
                          <a:latin typeface="Myriad Pro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2400">
                          <a:solidFill>
                            <a:schemeClr val="tx1"/>
                          </a:solidFill>
                          <a:latin typeface="Myriad Pro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9pPr>
                    </a:lstStyle>
                    <a:p>
                      <a:pPr eaLnBrk="1" hangingPunct="1">
                        <a:spcBef>
                          <a:spcPct val="0"/>
                        </a:spcBef>
                        <a:buFontTx/>
                        <a:buNone/>
                      </a:pPr>
                      <a:endParaRPr lang="en-US" altLang="en-US" sz="1800"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p:txBody>
                </p:sp>
                <p:sp>
                  <p:nvSpPr>
                    <p:cNvPr id="85017" name="Rectangle 82">
                      <a:extLst>
                        <a:ext uri="{FF2B5EF4-FFF2-40B4-BE49-F238E27FC236}">
                          <a16:creationId xmlns="" xmlns:a16="http://schemas.microsoft.com/office/drawing/2014/main" id="{B9B961BB-BAC2-4815-B6B8-06C6FC543116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4272" y="2572"/>
                      <a:ext cx="647" cy="259"/>
                    </a:xfrm>
                    <a:prstGeom prst="rect">
                      <a:avLst/>
                    </a:prstGeom>
                    <a:noFill/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 wrap="none" anchor="ctr"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3200">
                          <a:solidFill>
                            <a:schemeClr val="tx1"/>
                          </a:solidFill>
                          <a:latin typeface="Myriad Pro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800">
                          <a:solidFill>
                            <a:schemeClr val="tx1"/>
                          </a:solidFill>
                          <a:latin typeface="Myriad Pro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2400">
                          <a:solidFill>
                            <a:schemeClr val="tx1"/>
                          </a:solidFill>
                          <a:latin typeface="Myriad Pro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9pPr>
                    </a:lstStyle>
                    <a:p>
                      <a:pPr eaLnBrk="1" hangingPunct="1">
                        <a:spcBef>
                          <a:spcPct val="0"/>
                        </a:spcBef>
                        <a:buFontTx/>
                        <a:buNone/>
                      </a:pPr>
                      <a:endParaRPr lang="en-US" altLang="en-US" sz="1800"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p:txBody>
                </p:sp>
                <p:sp>
                  <p:nvSpPr>
                    <p:cNvPr id="85018" name="Rectangle 83">
                      <a:extLst>
                        <a:ext uri="{FF2B5EF4-FFF2-40B4-BE49-F238E27FC236}">
                          <a16:creationId xmlns="" xmlns:a16="http://schemas.microsoft.com/office/drawing/2014/main" id="{15A1B450-776F-4267-A108-853B5EE60FE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4272" y="3292"/>
                      <a:ext cx="647" cy="259"/>
                    </a:xfrm>
                    <a:prstGeom prst="rect">
                      <a:avLst/>
                    </a:prstGeom>
                    <a:noFill/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 wrap="none" anchor="ctr"/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3200">
                          <a:solidFill>
                            <a:schemeClr val="tx1"/>
                          </a:solidFill>
                          <a:latin typeface="Myriad Pro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800">
                          <a:solidFill>
                            <a:schemeClr val="tx1"/>
                          </a:solidFill>
                          <a:latin typeface="Myriad Pro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2400">
                          <a:solidFill>
                            <a:schemeClr val="tx1"/>
                          </a:solidFill>
                          <a:latin typeface="Myriad Pro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9pPr>
                    </a:lstStyle>
                    <a:p>
                      <a:pPr eaLnBrk="1" hangingPunct="1">
                        <a:spcBef>
                          <a:spcPct val="0"/>
                        </a:spcBef>
                        <a:buFontTx/>
                        <a:buNone/>
                      </a:pPr>
                      <a:endParaRPr lang="en-US" altLang="en-US" sz="1800"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p:txBody>
                </p:sp>
                <p:sp>
                  <p:nvSpPr>
                    <p:cNvPr id="85019" name="Rectangle 84">
                      <a:extLst>
                        <a:ext uri="{FF2B5EF4-FFF2-40B4-BE49-F238E27FC236}">
                          <a16:creationId xmlns="" xmlns:a16="http://schemas.microsoft.com/office/drawing/2014/main" id="{E6871FF2-1A0D-4898-8676-0A35DC410C78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4388" y="1882"/>
                      <a:ext cx="405" cy="243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12700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lIns="90488" tIns="44450" rIns="90488" bIns="44450">
                      <a:spAutoFit/>
                    </a:bodyPr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3200">
                          <a:solidFill>
                            <a:schemeClr val="tx1"/>
                          </a:solidFill>
                          <a:latin typeface="Myriad Pro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800">
                          <a:solidFill>
                            <a:schemeClr val="tx1"/>
                          </a:solidFill>
                          <a:latin typeface="Myriad Pro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2400">
                          <a:solidFill>
                            <a:schemeClr val="tx1"/>
                          </a:solidFill>
                          <a:latin typeface="Myriad Pro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9pPr>
                    </a:lstStyle>
                    <a:p>
                      <a:pPr algn="ctr">
                        <a:lnSpc>
                          <a:spcPct val="8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altLang="en-US" sz="12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Dirty</a:t>
                      </a:r>
                    </a:p>
                    <a:p>
                      <a:pPr algn="ctr">
                        <a:lnSpc>
                          <a:spcPct val="8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altLang="en-US" sz="12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Pipes</a:t>
                      </a:r>
                    </a:p>
                  </p:txBody>
                </p:sp>
                <p:sp>
                  <p:nvSpPr>
                    <p:cNvPr id="85020" name="Rectangle 85">
                      <a:extLst>
                        <a:ext uri="{FF2B5EF4-FFF2-40B4-BE49-F238E27FC236}">
                          <a16:creationId xmlns="" xmlns:a16="http://schemas.microsoft.com/office/drawing/2014/main" id="{7B513789-A109-4985-A736-2218AFDBE1F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4274" y="2218"/>
                      <a:ext cx="677" cy="243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12700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lIns="90488" tIns="44450" rIns="90488" bIns="44450">
                      <a:spAutoFit/>
                    </a:bodyPr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3200">
                          <a:solidFill>
                            <a:schemeClr val="tx1"/>
                          </a:solidFill>
                          <a:latin typeface="Myriad Pro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800">
                          <a:solidFill>
                            <a:schemeClr val="tx1"/>
                          </a:solidFill>
                          <a:latin typeface="Myriad Pro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2400">
                          <a:solidFill>
                            <a:schemeClr val="tx1"/>
                          </a:solidFill>
                          <a:latin typeface="Myriad Pro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9pPr>
                    </a:lstStyle>
                    <a:p>
                      <a:pPr algn="ctr">
                        <a:lnSpc>
                          <a:spcPct val="8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altLang="en-US" sz="12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Build up of</a:t>
                      </a:r>
                    </a:p>
                    <a:p>
                      <a:pPr algn="ctr">
                        <a:lnSpc>
                          <a:spcPct val="8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altLang="en-US" sz="12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limescale</a:t>
                      </a:r>
                    </a:p>
                  </p:txBody>
                </p:sp>
                <p:sp>
                  <p:nvSpPr>
                    <p:cNvPr id="85021" name="Rectangle 86">
                      <a:extLst>
                        <a:ext uri="{FF2B5EF4-FFF2-40B4-BE49-F238E27FC236}">
                          <a16:creationId xmlns="" xmlns:a16="http://schemas.microsoft.com/office/drawing/2014/main" id="{78529F8E-D4EA-4D86-9347-49F3FE580B43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4330" y="2554"/>
                      <a:ext cx="516" cy="243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12700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lIns="90488" tIns="44450" rIns="90488" bIns="44450">
                      <a:spAutoFit/>
                    </a:bodyPr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3200">
                          <a:solidFill>
                            <a:schemeClr val="tx1"/>
                          </a:solidFill>
                          <a:latin typeface="Myriad Pro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800">
                          <a:solidFill>
                            <a:schemeClr val="tx1"/>
                          </a:solidFill>
                          <a:latin typeface="Myriad Pro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2400">
                          <a:solidFill>
                            <a:schemeClr val="tx1"/>
                          </a:solidFill>
                          <a:latin typeface="Myriad Pro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9pPr>
                    </a:lstStyle>
                    <a:p>
                      <a:pPr algn="ctr">
                        <a:lnSpc>
                          <a:spcPct val="8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altLang="en-US" sz="12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Not</a:t>
                      </a:r>
                    </a:p>
                    <a:p>
                      <a:pPr algn="ctr">
                        <a:lnSpc>
                          <a:spcPct val="8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altLang="en-US" sz="12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cleaned</a:t>
                      </a:r>
                    </a:p>
                  </p:txBody>
                </p:sp>
                <p:sp>
                  <p:nvSpPr>
                    <p:cNvPr id="85022" name="Rectangle 87">
                      <a:extLst>
                        <a:ext uri="{FF2B5EF4-FFF2-40B4-BE49-F238E27FC236}">
                          <a16:creationId xmlns="" xmlns:a16="http://schemas.microsoft.com/office/drawing/2014/main" id="{E0DD284A-276C-4C76-A1B2-E8BCEE3D935A}"/>
                        </a:ext>
                      </a:extLst>
                    </p:cNvPr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4250" y="2938"/>
                      <a:ext cx="668" cy="243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12700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lIns="90488" tIns="44450" rIns="90488" bIns="44450">
                      <a:spAutoFit/>
                    </a:bodyPr>
                    <a:lstStyle>
                      <a:lvl1pPr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3200">
                          <a:solidFill>
                            <a:schemeClr val="tx1"/>
                          </a:solidFill>
                          <a:latin typeface="Myriad Pro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800">
                          <a:solidFill>
                            <a:schemeClr val="tx1"/>
                          </a:solidFill>
                          <a:latin typeface="Myriad Pro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•"/>
                        <a:defRPr sz="2400">
                          <a:solidFill>
                            <a:schemeClr val="tx1"/>
                          </a:solidFill>
                          <a:latin typeface="Myriad Pro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–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buChar char="»"/>
                        <a:defRPr sz="2000">
                          <a:solidFill>
                            <a:schemeClr val="tx1"/>
                          </a:solidFill>
                          <a:latin typeface="Myriad Pro"/>
                        </a:defRPr>
                      </a:lvl9pPr>
                    </a:lstStyle>
                    <a:p>
                      <a:pPr algn="ctr">
                        <a:lnSpc>
                          <a:spcPct val="8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altLang="en-US" sz="12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SOP not</a:t>
                      </a:r>
                    </a:p>
                    <a:p>
                      <a:pPr algn="ctr">
                        <a:lnSpc>
                          <a:spcPct val="8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US" altLang="en-US" sz="1200" b="1">
                          <a:solidFill>
                            <a:schemeClr val="tx2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carried out</a:t>
                      </a:r>
                    </a:p>
                  </p:txBody>
                </p:sp>
                <p:sp>
                  <p:nvSpPr>
                    <p:cNvPr id="85023" name="Line 88">
                      <a:extLst>
                        <a:ext uri="{FF2B5EF4-FFF2-40B4-BE49-F238E27FC236}">
                          <a16:creationId xmlns="" xmlns:a16="http://schemas.microsoft.com/office/drawing/2014/main" id="{2115B881-C5EC-4F08-B84B-D7FCDD6D97D4}"/>
                        </a:ext>
                      </a:extLst>
                    </p:cNvPr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4584" y="2497"/>
                      <a:ext cx="0" cy="47"/>
                    </a:xfrm>
                    <a:prstGeom prst="line">
                      <a:avLst/>
                    </a:prstGeom>
                    <a:noFill/>
                    <a:ln w="12700">
                      <a:solidFill>
                        <a:schemeClr val="tx1"/>
                      </a:solidFill>
                      <a:round/>
                      <a:headEnd/>
                      <a:tailEnd type="triangle" w="med" len="med"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85024" name="Line 89">
                      <a:extLst>
                        <a:ext uri="{FF2B5EF4-FFF2-40B4-BE49-F238E27FC236}">
                          <a16:creationId xmlns="" xmlns:a16="http://schemas.microsoft.com/office/drawing/2014/main" id="{B94EE9D1-E918-4451-9572-C2E337328DA2}"/>
                        </a:ext>
                      </a:extLst>
                    </p:cNvPr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4584" y="2881"/>
                      <a:ext cx="0" cy="47"/>
                    </a:xfrm>
                    <a:prstGeom prst="line">
                      <a:avLst/>
                    </a:prstGeom>
                    <a:noFill/>
                    <a:ln w="12700">
                      <a:solidFill>
                        <a:schemeClr val="tx1"/>
                      </a:solidFill>
                      <a:round/>
                      <a:headEnd/>
                      <a:tailEnd type="triangle" w="med" len="med"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85025" name="Line 90">
                      <a:extLst>
                        <a:ext uri="{FF2B5EF4-FFF2-40B4-BE49-F238E27FC236}">
                          <a16:creationId xmlns="" xmlns:a16="http://schemas.microsoft.com/office/drawing/2014/main" id="{02D391B0-82AF-4EEF-905D-874DC77E74DF}"/>
                        </a:ext>
                      </a:extLst>
                    </p:cNvPr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4584" y="3217"/>
                      <a:ext cx="0" cy="47"/>
                    </a:xfrm>
                    <a:prstGeom prst="line">
                      <a:avLst/>
                    </a:prstGeom>
                    <a:noFill/>
                    <a:ln w="12700">
                      <a:solidFill>
                        <a:schemeClr val="tx1"/>
                      </a:solidFill>
                      <a:round/>
                      <a:headEnd/>
                      <a:tailEnd type="triangle" w="med" len="med"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85026" name="Line 91">
                      <a:extLst>
                        <a:ext uri="{FF2B5EF4-FFF2-40B4-BE49-F238E27FC236}">
                          <a16:creationId xmlns="" xmlns:a16="http://schemas.microsoft.com/office/drawing/2014/main" id="{D33C2F2E-4A33-419B-80AE-84A72AFE6191}"/>
                        </a:ext>
                      </a:extLst>
                    </p:cNvPr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4584" y="3601"/>
                      <a:ext cx="0" cy="47"/>
                    </a:xfrm>
                    <a:prstGeom prst="line">
                      <a:avLst/>
                    </a:prstGeom>
                    <a:noFill/>
                    <a:ln w="12700">
                      <a:solidFill>
                        <a:schemeClr val="tx1"/>
                      </a:solidFill>
                      <a:round/>
                      <a:headEnd/>
                      <a:tailEnd type="triangle" w="med" len="med"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85027" name="Line 92">
                      <a:extLst>
                        <a:ext uri="{FF2B5EF4-FFF2-40B4-BE49-F238E27FC236}">
                          <a16:creationId xmlns="" xmlns:a16="http://schemas.microsoft.com/office/drawing/2014/main" id="{E0361A80-F53E-4E55-AD78-B6D0B3F0AE68}"/>
                        </a:ext>
                      </a:extLst>
                    </p:cNvPr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4584" y="2161"/>
                      <a:ext cx="0" cy="47"/>
                    </a:xfrm>
                    <a:prstGeom prst="line">
                      <a:avLst/>
                    </a:prstGeom>
                    <a:noFill/>
                    <a:ln w="12700">
                      <a:solidFill>
                        <a:schemeClr val="tx1"/>
                      </a:solidFill>
                      <a:round/>
                      <a:headEnd/>
                      <a:tailEnd type="triangle" w="med" len="med"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</p:grpSp>
            </p:grpSp>
            <p:sp>
              <p:nvSpPr>
                <p:cNvPr id="85013" name="Rectangle 93">
                  <a:extLst>
                    <a:ext uri="{FF2B5EF4-FFF2-40B4-BE49-F238E27FC236}">
                      <a16:creationId xmlns="" xmlns:a16="http://schemas.microsoft.com/office/drawing/2014/main" id="{C293CFAC-247F-42D4-A15B-F8567BFF2B0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4366" y="3295"/>
                  <a:ext cx="499" cy="24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 lIns="90488" tIns="44450" rIns="90488" bIns="44450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Myriad Pro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Myriad Pro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Myriad Pro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Myriad Pro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9pPr>
                </a:lstStyle>
                <a:p>
                  <a:pPr>
                    <a:lnSpc>
                      <a:spcPct val="8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altLang="en-US" sz="1200" b="1">
                      <a:solidFill>
                        <a:schemeClr val="tx2"/>
                      </a:solidFill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   Not</a:t>
                  </a:r>
                </a:p>
                <a:p>
                  <a:pPr>
                    <a:lnSpc>
                      <a:spcPct val="80000"/>
                    </a:lnSpc>
                    <a:spcBef>
                      <a:spcPct val="0"/>
                    </a:spcBef>
                    <a:buFontTx/>
                    <a:buNone/>
                  </a:pPr>
                  <a:r>
                    <a:rPr lang="en-US" altLang="en-US" sz="1200" b="1">
                      <a:solidFill>
                        <a:schemeClr val="tx2"/>
                      </a:solidFill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Trained</a:t>
                  </a:r>
                </a:p>
              </p:txBody>
            </p:sp>
          </p:grpSp>
        </p:grpSp>
      </p:grpSp>
    </p:spTree>
  </p:cSld>
  <p:clrMapOvr>
    <a:masterClrMapping/>
  </p:clrMapOvr>
  <p:transition xmlns:p14="http://schemas.microsoft.com/office/powerpoint/2010/main" advTm="30000">
    <p:cut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Line 2">
            <a:extLst>
              <a:ext uri="{FF2B5EF4-FFF2-40B4-BE49-F238E27FC236}">
                <a16:creationId xmlns="" xmlns:a16="http://schemas.microsoft.com/office/drawing/2014/main" id="{A363D1C3-5520-4C68-90B3-015FFA7BFBE1}"/>
              </a:ext>
            </a:extLst>
          </p:cNvPr>
          <p:cNvSpPr>
            <a:spLocks noChangeShapeType="1"/>
          </p:cNvSpPr>
          <p:nvPr/>
        </p:nvSpPr>
        <p:spPr bwMode="auto">
          <a:xfrm>
            <a:off x="4181475" y="1406525"/>
            <a:ext cx="6096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7043" name="Line 3">
            <a:extLst>
              <a:ext uri="{FF2B5EF4-FFF2-40B4-BE49-F238E27FC236}">
                <a16:creationId xmlns="" xmlns:a16="http://schemas.microsoft.com/office/drawing/2014/main" id="{F5A8F1D0-4750-4539-BC93-F7496A751F51}"/>
              </a:ext>
            </a:extLst>
          </p:cNvPr>
          <p:cNvSpPr>
            <a:spLocks noChangeShapeType="1"/>
          </p:cNvSpPr>
          <p:nvPr/>
        </p:nvSpPr>
        <p:spPr bwMode="auto">
          <a:xfrm>
            <a:off x="3429000" y="1514475"/>
            <a:ext cx="0" cy="381000"/>
          </a:xfrm>
          <a:prstGeom prst="line">
            <a:avLst/>
          </a:prstGeom>
          <a:noFill/>
          <a:ln w="17899">
            <a:solidFill>
              <a:srgbClr val="8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Line 4">
            <a:extLst>
              <a:ext uri="{FF2B5EF4-FFF2-40B4-BE49-F238E27FC236}">
                <a16:creationId xmlns="" xmlns:a16="http://schemas.microsoft.com/office/drawing/2014/main" id="{E9337FD0-1936-450E-8E55-188F001BBB70}"/>
              </a:ext>
            </a:extLst>
          </p:cNvPr>
          <p:cNvSpPr>
            <a:spLocks noChangeShapeType="1"/>
          </p:cNvSpPr>
          <p:nvPr/>
        </p:nvSpPr>
        <p:spPr bwMode="auto">
          <a:xfrm>
            <a:off x="3429000" y="1971675"/>
            <a:ext cx="0" cy="381000"/>
          </a:xfrm>
          <a:prstGeom prst="line">
            <a:avLst/>
          </a:prstGeom>
          <a:noFill/>
          <a:ln w="17899">
            <a:solidFill>
              <a:srgbClr val="8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Line 5">
            <a:extLst>
              <a:ext uri="{FF2B5EF4-FFF2-40B4-BE49-F238E27FC236}">
                <a16:creationId xmlns="" xmlns:a16="http://schemas.microsoft.com/office/drawing/2014/main" id="{C0B1F7BA-3780-4EA1-9CA4-5D68F4C1A1BE}"/>
              </a:ext>
            </a:extLst>
          </p:cNvPr>
          <p:cNvSpPr>
            <a:spLocks noChangeShapeType="1"/>
          </p:cNvSpPr>
          <p:nvPr/>
        </p:nvSpPr>
        <p:spPr bwMode="auto">
          <a:xfrm>
            <a:off x="2260600" y="2505075"/>
            <a:ext cx="6096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7046" name="Line 6">
            <a:extLst>
              <a:ext uri="{FF2B5EF4-FFF2-40B4-BE49-F238E27FC236}">
                <a16:creationId xmlns="" xmlns:a16="http://schemas.microsoft.com/office/drawing/2014/main" id="{D1EC8DC8-206C-46EF-8252-7741095531B9}"/>
              </a:ext>
            </a:extLst>
          </p:cNvPr>
          <p:cNvSpPr>
            <a:spLocks noChangeShapeType="1"/>
          </p:cNvSpPr>
          <p:nvPr/>
        </p:nvSpPr>
        <p:spPr bwMode="auto">
          <a:xfrm>
            <a:off x="1524000" y="2124075"/>
            <a:ext cx="0" cy="381000"/>
          </a:xfrm>
          <a:prstGeom prst="line">
            <a:avLst/>
          </a:prstGeom>
          <a:noFill/>
          <a:ln w="17899">
            <a:solidFill>
              <a:srgbClr val="8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Line 7">
            <a:extLst>
              <a:ext uri="{FF2B5EF4-FFF2-40B4-BE49-F238E27FC236}">
                <a16:creationId xmlns="" xmlns:a16="http://schemas.microsoft.com/office/drawing/2014/main" id="{F7A507CD-9286-4D33-9028-F417B60B6EA0}"/>
              </a:ext>
            </a:extLst>
          </p:cNvPr>
          <p:cNvSpPr>
            <a:spLocks noChangeShapeType="1"/>
          </p:cNvSpPr>
          <p:nvPr/>
        </p:nvSpPr>
        <p:spPr bwMode="auto">
          <a:xfrm>
            <a:off x="1524000" y="1743075"/>
            <a:ext cx="0" cy="381000"/>
          </a:xfrm>
          <a:prstGeom prst="line">
            <a:avLst/>
          </a:prstGeom>
          <a:noFill/>
          <a:ln w="17899">
            <a:solidFill>
              <a:srgbClr val="8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AutoShape 8">
            <a:extLst>
              <a:ext uri="{FF2B5EF4-FFF2-40B4-BE49-F238E27FC236}">
                <a16:creationId xmlns="" xmlns:a16="http://schemas.microsoft.com/office/drawing/2014/main" id="{FD28BB16-D40C-437C-9BCC-EA709F05AA67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1004888" y="1258888"/>
            <a:ext cx="1150937" cy="481012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17899">
            <a:solidFill>
              <a:srgbClr val="808080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87049" name="AutoShape 9">
            <a:extLst>
              <a:ext uri="{FF2B5EF4-FFF2-40B4-BE49-F238E27FC236}">
                <a16:creationId xmlns="" xmlns:a16="http://schemas.microsoft.com/office/drawing/2014/main" id="{DD44E8D2-EC2B-43BC-B63B-9BB8136D1FB3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914400" y="1895475"/>
            <a:ext cx="1347788" cy="25558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17907">
            <a:solidFill>
              <a:srgbClr val="808080"/>
            </a:solidFill>
            <a:round/>
            <a:headEnd/>
            <a:tailEnd/>
          </a:ln>
        </p:spPr>
        <p:txBody>
          <a:bodyPr rot="10800000"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3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Cause</a:t>
            </a:r>
          </a:p>
        </p:txBody>
      </p:sp>
      <p:sp>
        <p:nvSpPr>
          <p:cNvPr id="87050" name="AutoShape 10">
            <a:extLst>
              <a:ext uri="{FF2B5EF4-FFF2-40B4-BE49-F238E27FC236}">
                <a16:creationId xmlns="" xmlns:a16="http://schemas.microsoft.com/office/drawing/2014/main" id="{CA89465B-1754-4D38-B80D-B77B886FDAA7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914400" y="2276475"/>
            <a:ext cx="1336675" cy="50323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17899">
            <a:solidFill>
              <a:srgbClr val="808080"/>
            </a:solidFill>
            <a:round/>
            <a:headEnd/>
            <a:tailEnd/>
          </a:ln>
        </p:spPr>
        <p:txBody>
          <a:bodyPr rot="10800000"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altLang="ja-JP" sz="1300">
                <a:solidFill>
                  <a:srgbClr val="000000"/>
                </a:solidFill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Phenomena</a:t>
            </a:r>
          </a:p>
          <a:p>
            <a:pPr algn="ctr"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altLang="ja-JP" sz="1300">
                <a:solidFill>
                  <a:srgbClr val="000000"/>
                </a:solidFill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(Result)</a:t>
            </a:r>
            <a:endParaRPr lang="en-GB" altLang="en-US" sz="2000" b="1">
              <a:latin typeface="Tahoma" panose="020B060403050404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87051" name="Line 11">
            <a:extLst>
              <a:ext uri="{FF2B5EF4-FFF2-40B4-BE49-F238E27FC236}">
                <a16:creationId xmlns="" xmlns:a16="http://schemas.microsoft.com/office/drawing/2014/main" id="{BC7F77A4-C888-4F52-A640-6CF6917A016A}"/>
              </a:ext>
            </a:extLst>
          </p:cNvPr>
          <p:cNvSpPr>
            <a:spLocks noChangeShapeType="1"/>
          </p:cNvSpPr>
          <p:nvPr/>
        </p:nvSpPr>
        <p:spPr bwMode="auto">
          <a:xfrm>
            <a:off x="1524000" y="1743075"/>
            <a:ext cx="417513" cy="0"/>
          </a:xfrm>
          <a:prstGeom prst="line">
            <a:avLst/>
          </a:prstGeom>
          <a:noFill/>
          <a:ln w="17899">
            <a:solidFill>
              <a:srgbClr val="8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7052" name="AutoShape 12">
            <a:extLst>
              <a:ext uri="{FF2B5EF4-FFF2-40B4-BE49-F238E27FC236}">
                <a16:creationId xmlns="" xmlns:a16="http://schemas.microsoft.com/office/drawing/2014/main" id="{4CD99ECB-5F17-4F2E-AA76-6B4CAA1B46B4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2819400" y="2352675"/>
            <a:ext cx="1350963" cy="25558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17899">
            <a:solidFill>
              <a:srgbClr val="808080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87053" name="AutoShape 13">
            <a:extLst>
              <a:ext uri="{FF2B5EF4-FFF2-40B4-BE49-F238E27FC236}">
                <a16:creationId xmlns="" xmlns:a16="http://schemas.microsoft.com/office/drawing/2014/main" id="{CE557D1E-781D-4578-A793-0C045948F212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2819400" y="1666875"/>
            <a:ext cx="1338263" cy="43973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17899">
            <a:solidFill>
              <a:srgbClr val="808080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87054" name="AutoShape 14">
            <a:extLst>
              <a:ext uri="{FF2B5EF4-FFF2-40B4-BE49-F238E27FC236}">
                <a16:creationId xmlns="" xmlns:a16="http://schemas.microsoft.com/office/drawing/2014/main" id="{A0FB9913-58A9-4C91-9366-2A1B8BED34C0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2819400" y="1285875"/>
            <a:ext cx="1349375" cy="257175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17899">
            <a:solidFill>
              <a:srgbClr val="808080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87055" name="AutoShape 15">
            <a:extLst>
              <a:ext uri="{FF2B5EF4-FFF2-40B4-BE49-F238E27FC236}">
                <a16:creationId xmlns="" xmlns:a16="http://schemas.microsoft.com/office/drawing/2014/main" id="{37C1F863-560A-4036-A7E9-A6A39CDABE9D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4759325" y="1285875"/>
            <a:ext cx="1336675" cy="485775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17899">
            <a:solidFill>
              <a:srgbClr val="808080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87056" name="Text Box 16">
            <a:extLst>
              <a:ext uri="{FF2B5EF4-FFF2-40B4-BE49-F238E27FC236}">
                <a16:creationId xmlns="" xmlns:a16="http://schemas.microsoft.com/office/drawing/2014/main" id="{57FC857E-4165-4017-BE4B-C6A6C68FF6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55688" y="1317625"/>
            <a:ext cx="1044575" cy="414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defTabSz="80803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80803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80803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80803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80803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altLang="ja-JP" sz="1300">
                <a:solidFill>
                  <a:srgbClr val="000000"/>
                </a:solidFill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Phenomena</a:t>
            </a:r>
          </a:p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altLang="ja-JP" sz="1300">
                <a:solidFill>
                  <a:srgbClr val="000000"/>
                </a:solidFill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(Result)</a:t>
            </a:r>
            <a:endParaRPr lang="en-GB" altLang="ja-JP" sz="2300">
              <a:latin typeface="Tahoma" panose="020B060403050404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87057" name="Text Box 17">
            <a:extLst>
              <a:ext uri="{FF2B5EF4-FFF2-40B4-BE49-F238E27FC236}">
                <a16:creationId xmlns="" xmlns:a16="http://schemas.microsoft.com/office/drawing/2014/main" id="{2B0A8E21-8BAC-40ED-9C26-3BD7DFF4D4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7125" y="1355725"/>
            <a:ext cx="1042988" cy="41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defTabSz="80803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80803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80803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80803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80803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altLang="ja-JP" sz="1300">
                <a:solidFill>
                  <a:srgbClr val="000000"/>
                </a:solidFill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Phenomena</a:t>
            </a:r>
          </a:p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altLang="ja-JP" sz="1300">
                <a:solidFill>
                  <a:srgbClr val="000000"/>
                </a:solidFill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(Result)</a:t>
            </a:r>
          </a:p>
        </p:txBody>
      </p:sp>
      <p:sp>
        <p:nvSpPr>
          <p:cNvPr id="87058" name="Text Box 18">
            <a:extLst>
              <a:ext uri="{FF2B5EF4-FFF2-40B4-BE49-F238E27FC236}">
                <a16:creationId xmlns="" xmlns:a16="http://schemas.microsoft.com/office/drawing/2014/main" id="{8E4B3800-F916-4E95-97D2-BEC0383CD2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1666875"/>
            <a:ext cx="1044575" cy="414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defTabSz="80803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80803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80803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80803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80803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altLang="ja-JP" sz="1300">
                <a:solidFill>
                  <a:srgbClr val="000000"/>
                </a:solidFill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Phenomena</a:t>
            </a:r>
          </a:p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altLang="ja-JP" sz="1300">
                <a:solidFill>
                  <a:srgbClr val="000000"/>
                </a:solidFill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(Result)</a:t>
            </a:r>
          </a:p>
        </p:txBody>
      </p:sp>
      <p:sp>
        <p:nvSpPr>
          <p:cNvPr id="87059" name="Text Box 19">
            <a:extLst>
              <a:ext uri="{FF2B5EF4-FFF2-40B4-BE49-F238E27FC236}">
                <a16:creationId xmlns="" xmlns:a16="http://schemas.microsoft.com/office/drawing/2014/main" id="{D445BFDE-83EB-48D4-9F6E-673AE50A3F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57525" y="1316038"/>
            <a:ext cx="671513" cy="20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defTabSz="80803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80803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80803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80803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80803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altLang="ja-JP" sz="1300">
                <a:solidFill>
                  <a:srgbClr val="000000"/>
                </a:solidFill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Cause</a:t>
            </a:r>
            <a:endParaRPr lang="en-GB" altLang="ja-JP" sz="2300">
              <a:latin typeface="Tahoma" panose="020B060403050404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87060" name="Text Box 20">
            <a:extLst>
              <a:ext uri="{FF2B5EF4-FFF2-40B4-BE49-F238E27FC236}">
                <a16:creationId xmlns="" xmlns:a16="http://schemas.microsoft.com/office/drawing/2014/main" id="{B2ADB9FA-EDAF-4AE5-A47D-B3590FA727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17863" y="2382838"/>
            <a:ext cx="671512" cy="20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defTabSz="80803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80803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80803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80803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80803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altLang="ja-JP" sz="1300">
                <a:solidFill>
                  <a:srgbClr val="000000"/>
                </a:solidFill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Cause</a:t>
            </a:r>
            <a:endParaRPr lang="en-GB" altLang="ja-JP" sz="2300">
              <a:latin typeface="Tahoma" panose="020B060403050404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87061" name="Text Box 21">
            <a:extLst>
              <a:ext uri="{FF2B5EF4-FFF2-40B4-BE49-F238E27FC236}">
                <a16:creationId xmlns="" xmlns:a16="http://schemas.microsoft.com/office/drawing/2014/main" id="{B1ACA8F3-E006-48E6-B040-2AF37E58A7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81788" y="1438275"/>
            <a:ext cx="22098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defTabSz="80803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80803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80803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80803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80803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altLang="ja-JP" sz="1600" b="1">
                <a:solidFill>
                  <a:srgbClr val="FF0000"/>
                </a:solidFill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The root cause must be addressed as a </a:t>
            </a:r>
          </a:p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altLang="ja-JP" sz="1600" b="1">
                <a:solidFill>
                  <a:srgbClr val="FF0000"/>
                </a:solidFill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system, standard, or procedure</a:t>
            </a:r>
          </a:p>
        </p:txBody>
      </p:sp>
      <p:sp>
        <p:nvSpPr>
          <p:cNvPr id="87062" name="Text Box 22">
            <a:extLst>
              <a:ext uri="{FF2B5EF4-FFF2-40B4-BE49-F238E27FC236}">
                <a16:creationId xmlns="" xmlns:a16="http://schemas.microsoft.com/office/drawing/2014/main" id="{3A7BC40A-3511-4EDA-A43B-05469BD1A1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3350" y="2924175"/>
            <a:ext cx="4017963" cy="59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defTabSz="80803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80803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80803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80803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80803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80803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altLang="ja-JP" sz="1300" b="1" i="1">
                <a:solidFill>
                  <a:srgbClr val="000000"/>
                </a:solidFill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Example 1:</a:t>
            </a:r>
          </a:p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altLang="ja-JP" sz="1300" b="1" i="1">
                <a:solidFill>
                  <a:srgbClr val="000000"/>
                </a:solidFill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PROBLEM: the car engine does not run smoothly, there are misfires</a:t>
            </a:r>
            <a:endParaRPr lang="en-GB" altLang="ja-JP" sz="2300" b="1" i="1">
              <a:latin typeface="Tahoma" panose="020B060403050404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87063" name="Line 23">
            <a:extLst>
              <a:ext uri="{FF2B5EF4-FFF2-40B4-BE49-F238E27FC236}">
                <a16:creationId xmlns="" xmlns:a16="http://schemas.microsoft.com/office/drawing/2014/main" id="{F5F054BC-0D68-4853-BEB1-00A08A3473EE}"/>
              </a:ext>
            </a:extLst>
          </p:cNvPr>
          <p:cNvSpPr>
            <a:spLocks noChangeShapeType="1"/>
          </p:cNvSpPr>
          <p:nvPr/>
        </p:nvSpPr>
        <p:spPr bwMode="auto">
          <a:xfrm>
            <a:off x="115888" y="2881313"/>
            <a:ext cx="8666162" cy="0"/>
          </a:xfrm>
          <a:prstGeom prst="line">
            <a:avLst/>
          </a:prstGeom>
          <a:noFill/>
          <a:ln w="17899">
            <a:solidFill>
              <a:srgbClr val="80808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7064" name="Group 24">
            <a:extLst>
              <a:ext uri="{FF2B5EF4-FFF2-40B4-BE49-F238E27FC236}">
                <a16:creationId xmlns="" xmlns:a16="http://schemas.microsoft.com/office/drawing/2014/main" id="{55937618-C5B3-40F4-ACA8-FFA050E40F71}"/>
              </a:ext>
            </a:extLst>
          </p:cNvPr>
          <p:cNvGrpSpPr>
            <a:grpSpLocks/>
          </p:cNvGrpSpPr>
          <p:nvPr/>
        </p:nvGrpSpPr>
        <p:grpSpPr bwMode="auto">
          <a:xfrm>
            <a:off x="95250" y="3530600"/>
            <a:ext cx="9590088" cy="2065338"/>
            <a:chOff x="250" y="2468"/>
            <a:chExt cx="5764" cy="1301"/>
          </a:xfrm>
        </p:grpSpPr>
        <p:sp>
          <p:nvSpPr>
            <p:cNvPr id="87068" name="AutoShape 25">
              <a:extLst>
                <a:ext uri="{FF2B5EF4-FFF2-40B4-BE49-F238E27FC236}">
                  <a16:creationId xmlns="" xmlns:a16="http://schemas.microsoft.com/office/drawing/2014/main" id="{3B55DFE3-BCF1-4D40-A5C9-7FD84F3A47DA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250" y="2483"/>
              <a:ext cx="5310" cy="1246"/>
            </a:xfrm>
            <a:prstGeom prst="roundRect">
              <a:avLst>
                <a:gd name="adj" fmla="val 0"/>
              </a:avLst>
            </a:prstGeom>
            <a:solidFill>
              <a:srgbClr val="FFFFFF"/>
            </a:solidFill>
            <a:ln w="17899">
              <a:solidFill>
                <a:srgbClr val="808080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87069" name="Line 26">
              <a:extLst>
                <a:ext uri="{FF2B5EF4-FFF2-40B4-BE49-F238E27FC236}">
                  <a16:creationId xmlns="" xmlns:a16="http://schemas.microsoft.com/office/drawing/2014/main" id="{BE4091EC-BDD9-4F4C-A6D2-24D67E6AC49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7" y="2685"/>
              <a:ext cx="5310" cy="0"/>
            </a:xfrm>
            <a:prstGeom prst="line">
              <a:avLst/>
            </a:prstGeom>
            <a:noFill/>
            <a:ln w="17899">
              <a:solidFill>
                <a:srgbClr val="808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70" name="Line 27">
              <a:extLst>
                <a:ext uri="{FF2B5EF4-FFF2-40B4-BE49-F238E27FC236}">
                  <a16:creationId xmlns="" xmlns:a16="http://schemas.microsoft.com/office/drawing/2014/main" id="{06B11C7E-BDF4-4C5B-9705-B503FD86946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7" y="2864"/>
              <a:ext cx="5291" cy="0"/>
            </a:xfrm>
            <a:prstGeom prst="line">
              <a:avLst/>
            </a:prstGeom>
            <a:noFill/>
            <a:ln w="17899">
              <a:solidFill>
                <a:srgbClr val="808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71" name="Line 28">
              <a:extLst>
                <a:ext uri="{FF2B5EF4-FFF2-40B4-BE49-F238E27FC236}">
                  <a16:creationId xmlns="" xmlns:a16="http://schemas.microsoft.com/office/drawing/2014/main" id="{0BC4A32B-814E-4291-9F31-A6454637969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7" y="3061"/>
              <a:ext cx="5301" cy="0"/>
            </a:xfrm>
            <a:prstGeom prst="line">
              <a:avLst/>
            </a:prstGeom>
            <a:noFill/>
            <a:ln w="17899">
              <a:solidFill>
                <a:srgbClr val="808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72" name="Line 29">
              <a:extLst>
                <a:ext uri="{FF2B5EF4-FFF2-40B4-BE49-F238E27FC236}">
                  <a16:creationId xmlns="" xmlns:a16="http://schemas.microsoft.com/office/drawing/2014/main" id="{356D4106-EF45-4F2A-B4AD-1D624D49604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0" y="3277"/>
              <a:ext cx="5308" cy="0"/>
            </a:xfrm>
            <a:prstGeom prst="line">
              <a:avLst/>
            </a:prstGeom>
            <a:noFill/>
            <a:ln w="17899">
              <a:solidFill>
                <a:srgbClr val="808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73" name="Line 30">
              <a:extLst>
                <a:ext uri="{FF2B5EF4-FFF2-40B4-BE49-F238E27FC236}">
                  <a16:creationId xmlns="" xmlns:a16="http://schemas.microsoft.com/office/drawing/2014/main" id="{21F9D8CB-AB72-4900-BF7C-20305F9265C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7" y="3449"/>
              <a:ext cx="5301" cy="0"/>
            </a:xfrm>
            <a:prstGeom prst="line">
              <a:avLst/>
            </a:prstGeom>
            <a:noFill/>
            <a:ln w="17899">
              <a:solidFill>
                <a:srgbClr val="808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74" name="Line 31">
              <a:extLst>
                <a:ext uri="{FF2B5EF4-FFF2-40B4-BE49-F238E27FC236}">
                  <a16:creationId xmlns="" xmlns:a16="http://schemas.microsoft.com/office/drawing/2014/main" id="{97779603-B01F-4A63-B059-5E481492FD0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831" y="2468"/>
              <a:ext cx="0" cy="1238"/>
            </a:xfrm>
            <a:prstGeom prst="line">
              <a:avLst/>
            </a:prstGeom>
            <a:noFill/>
            <a:ln w="17899">
              <a:solidFill>
                <a:srgbClr val="808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75" name="Line 32">
              <a:extLst>
                <a:ext uri="{FF2B5EF4-FFF2-40B4-BE49-F238E27FC236}">
                  <a16:creationId xmlns="" xmlns:a16="http://schemas.microsoft.com/office/drawing/2014/main" id="{5E35164F-8534-451F-B841-08BE4361951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778" y="2468"/>
              <a:ext cx="0" cy="1249"/>
            </a:xfrm>
            <a:prstGeom prst="line">
              <a:avLst/>
            </a:prstGeom>
            <a:noFill/>
            <a:ln w="17899">
              <a:solidFill>
                <a:srgbClr val="808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76" name="Text Box 33">
              <a:extLst>
                <a:ext uri="{FF2B5EF4-FFF2-40B4-BE49-F238E27FC236}">
                  <a16:creationId xmlns="" xmlns:a16="http://schemas.microsoft.com/office/drawing/2014/main" id="{A3773F1D-5D18-4CA6-A785-92C6E4F74CC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99" y="2527"/>
              <a:ext cx="490" cy="1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0803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300" b="1">
                  <a:solidFill>
                    <a:srgbClr val="000000"/>
                  </a:solidFill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Why?</a:t>
              </a:r>
              <a:endParaRPr lang="en-GB" altLang="ja-JP" sz="2300" b="1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87077" name="Text Box 34">
              <a:extLst>
                <a:ext uri="{FF2B5EF4-FFF2-40B4-BE49-F238E27FC236}">
                  <a16:creationId xmlns="" xmlns:a16="http://schemas.microsoft.com/office/drawing/2014/main" id="{EEE213BF-AE88-489B-8BDB-1C4ED7C0C5C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28" y="2525"/>
              <a:ext cx="469" cy="1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0803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300" b="1">
                  <a:solidFill>
                    <a:srgbClr val="000000"/>
                  </a:solidFill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Answer</a:t>
              </a:r>
              <a:endParaRPr lang="en-GB" altLang="ja-JP" sz="2300" b="1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87078" name="Text Box 35">
              <a:extLst>
                <a:ext uri="{FF2B5EF4-FFF2-40B4-BE49-F238E27FC236}">
                  <a16:creationId xmlns="" xmlns:a16="http://schemas.microsoft.com/office/drawing/2014/main" id="{63291DDE-4B06-4517-8CC1-00FC48DBC60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30" y="2531"/>
              <a:ext cx="455" cy="1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0803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300" b="1">
                  <a:solidFill>
                    <a:srgbClr val="000000"/>
                  </a:solidFill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Action</a:t>
              </a:r>
              <a:endParaRPr lang="en-GB" altLang="ja-JP" sz="2300" b="1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87079" name="Text Box 36">
              <a:extLst>
                <a:ext uri="{FF2B5EF4-FFF2-40B4-BE49-F238E27FC236}">
                  <a16:creationId xmlns="" xmlns:a16="http://schemas.microsoft.com/office/drawing/2014/main" id="{D16E03C4-4D2F-47C7-AF10-94C8F15315F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6" y="2688"/>
              <a:ext cx="1615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0803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300">
                  <a:solidFill>
                    <a:srgbClr val="000000"/>
                  </a:solidFill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 does it not work smoothly</a:t>
              </a:r>
              <a:endParaRPr lang="en-GB" altLang="ja-JP" sz="23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87080" name="Text Box 37">
              <a:extLst>
                <a:ext uri="{FF2B5EF4-FFF2-40B4-BE49-F238E27FC236}">
                  <a16:creationId xmlns="" xmlns:a16="http://schemas.microsoft.com/office/drawing/2014/main" id="{CD35B147-0102-45D8-9E13-2DD12F7C86D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6" y="2884"/>
              <a:ext cx="1619" cy="1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0803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300">
                  <a:solidFill>
                    <a:srgbClr val="000000"/>
                  </a:solidFill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 are the plugs dirty </a:t>
              </a:r>
              <a:endParaRPr lang="en-GB" altLang="ja-JP" sz="23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87081" name="Text Box 38">
              <a:extLst>
                <a:ext uri="{FF2B5EF4-FFF2-40B4-BE49-F238E27FC236}">
                  <a16:creationId xmlns="" xmlns:a16="http://schemas.microsoft.com/office/drawing/2014/main" id="{C231FA2F-8199-48E8-B1EF-2337BFD4331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6" y="3093"/>
              <a:ext cx="1649" cy="1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0803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300">
                  <a:solidFill>
                    <a:srgbClr val="000000"/>
                  </a:solidFill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 is the petrol contaminated</a:t>
              </a:r>
              <a:endParaRPr lang="en-GB" altLang="ja-JP" sz="23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87082" name="Text Box 39">
              <a:extLst>
                <a:ext uri="{FF2B5EF4-FFF2-40B4-BE49-F238E27FC236}">
                  <a16:creationId xmlns="" xmlns:a16="http://schemas.microsoft.com/office/drawing/2014/main" id="{9B9FA7DA-D447-43B4-9D2A-B2AF5FD61B1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6" y="3280"/>
              <a:ext cx="1659" cy="1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0803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300">
                  <a:solidFill>
                    <a:srgbClr val="000000"/>
                  </a:solidFill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 did dirt come into the tank</a:t>
              </a:r>
              <a:endParaRPr lang="en-GB" altLang="ja-JP" sz="23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87083" name="Text Box 40">
              <a:extLst>
                <a:ext uri="{FF2B5EF4-FFF2-40B4-BE49-F238E27FC236}">
                  <a16:creationId xmlns="" xmlns:a16="http://schemas.microsoft.com/office/drawing/2014/main" id="{7B9ACDAA-09FB-41BE-9A27-E6EE1DE3B41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6" y="3519"/>
              <a:ext cx="1684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0803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300">
                  <a:solidFill>
                    <a:srgbClr val="000000"/>
                  </a:solidFill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 was there a hole in the neck</a:t>
              </a:r>
              <a:endParaRPr lang="en-GB" altLang="ja-JP" sz="23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87084" name="Text Box 41">
              <a:extLst>
                <a:ext uri="{FF2B5EF4-FFF2-40B4-BE49-F238E27FC236}">
                  <a16:creationId xmlns="" xmlns:a16="http://schemas.microsoft.com/office/drawing/2014/main" id="{24342666-3BB7-408B-8E43-5FB27BB22B2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35" y="2716"/>
              <a:ext cx="1780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0803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300"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The spark plug is dirty</a:t>
              </a:r>
            </a:p>
          </p:txBody>
        </p:sp>
        <p:sp>
          <p:nvSpPr>
            <p:cNvPr id="87085" name="Text Box 42">
              <a:extLst>
                <a:ext uri="{FF2B5EF4-FFF2-40B4-BE49-F238E27FC236}">
                  <a16:creationId xmlns="" xmlns:a16="http://schemas.microsoft.com/office/drawing/2014/main" id="{55589DFB-31F1-4C03-9CEE-67E54742531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35" y="2934"/>
              <a:ext cx="1801" cy="1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0803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300">
                  <a:solidFill>
                    <a:srgbClr val="000000"/>
                  </a:solidFill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The petrol is contaminated</a:t>
              </a:r>
              <a:endParaRPr lang="en-GB" altLang="ja-JP" sz="23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87086" name="Text Box 43">
              <a:extLst>
                <a:ext uri="{FF2B5EF4-FFF2-40B4-BE49-F238E27FC236}">
                  <a16:creationId xmlns="" xmlns:a16="http://schemas.microsoft.com/office/drawing/2014/main" id="{D62BFF2C-7EF9-4214-8177-1DDFEF6B7A3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31" y="3111"/>
              <a:ext cx="1857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0803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300">
                  <a:solidFill>
                    <a:srgbClr val="000000"/>
                  </a:solidFill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Some dirt came into the tank</a:t>
              </a:r>
              <a:endParaRPr lang="en-GB" altLang="ja-JP" sz="23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87087" name="Text Box 44">
              <a:extLst>
                <a:ext uri="{FF2B5EF4-FFF2-40B4-BE49-F238E27FC236}">
                  <a16:creationId xmlns="" xmlns:a16="http://schemas.microsoft.com/office/drawing/2014/main" id="{D7287ED3-36BE-45BB-9C7A-D67066D65FC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28" y="3301"/>
              <a:ext cx="1752" cy="1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0803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300">
                  <a:solidFill>
                    <a:srgbClr val="000000"/>
                  </a:solidFill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The filler neck has a hole in it</a:t>
              </a:r>
              <a:endParaRPr lang="en-GB" altLang="ja-JP" sz="23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87088" name="Text Box 45">
              <a:extLst>
                <a:ext uri="{FF2B5EF4-FFF2-40B4-BE49-F238E27FC236}">
                  <a16:creationId xmlns="" xmlns:a16="http://schemas.microsoft.com/office/drawing/2014/main" id="{3CC083C1-2114-476A-94FE-58E403D6B24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28" y="3491"/>
              <a:ext cx="2036" cy="1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0803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300">
                  <a:solidFill>
                    <a:srgbClr val="000000"/>
                  </a:solidFill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This was a mistake during servicing a technician damaged the neck</a:t>
              </a:r>
              <a:endParaRPr lang="en-GB" altLang="ja-JP" sz="23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87089" name="Text Box 46">
              <a:extLst>
                <a:ext uri="{FF2B5EF4-FFF2-40B4-BE49-F238E27FC236}">
                  <a16:creationId xmlns="" xmlns:a16="http://schemas.microsoft.com/office/drawing/2014/main" id="{EA86713A-8BD3-4B9F-9330-BE2CEF310E6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88" y="2688"/>
              <a:ext cx="1757" cy="1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0803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300">
                  <a:solidFill>
                    <a:srgbClr val="000000"/>
                  </a:solidFill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Clean the plugs</a:t>
              </a:r>
              <a:endParaRPr lang="en-GB" altLang="ja-JP" sz="23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87090" name="Text Box 47">
              <a:extLst>
                <a:ext uri="{FF2B5EF4-FFF2-40B4-BE49-F238E27FC236}">
                  <a16:creationId xmlns="" xmlns:a16="http://schemas.microsoft.com/office/drawing/2014/main" id="{34A78186-CA5E-4CF8-9C18-72DAFA4D979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88" y="2881"/>
              <a:ext cx="1703" cy="1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0803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300">
                  <a:solidFill>
                    <a:srgbClr val="000000"/>
                  </a:solidFill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Empty the petrol and filter it </a:t>
              </a:r>
              <a:endParaRPr lang="en-GB" altLang="ja-JP" sz="23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87091" name="Text Box 48">
              <a:extLst>
                <a:ext uri="{FF2B5EF4-FFF2-40B4-BE49-F238E27FC236}">
                  <a16:creationId xmlns="" xmlns:a16="http://schemas.microsoft.com/office/drawing/2014/main" id="{E71A1B5C-8101-4546-8DA0-BE2DE1C26A6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88" y="3049"/>
              <a:ext cx="1937" cy="2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0803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200">
                  <a:solidFill>
                    <a:srgbClr val="000000"/>
                  </a:solidFill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Prevent spread of dirt and </a:t>
              </a:r>
            </a:p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200">
                  <a:solidFill>
                    <a:srgbClr val="000000"/>
                  </a:solidFill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close the tank</a:t>
              </a:r>
              <a:endParaRPr lang="en-GB" altLang="ja-JP" sz="23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87092" name="Text Box 49">
              <a:extLst>
                <a:ext uri="{FF2B5EF4-FFF2-40B4-BE49-F238E27FC236}">
                  <a16:creationId xmlns="" xmlns:a16="http://schemas.microsoft.com/office/drawing/2014/main" id="{B8A9AD8E-1982-4852-A711-4C754F08E0C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88" y="3273"/>
              <a:ext cx="1556" cy="1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0803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300">
                  <a:solidFill>
                    <a:srgbClr val="000000"/>
                  </a:solidFill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Repair the filler neck</a:t>
              </a:r>
              <a:endParaRPr lang="en-GB" altLang="ja-JP" sz="23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87093" name="Text Box 50">
              <a:extLst>
                <a:ext uri="{FF2B5EF4-FFF2-40B4-BE49-F238E27FC236}">
                  <a16:creationId xmlns="" xmlns:a16="http://schemas.microsoft.com/office/drawing/2014/main" id="{82DBEE9D-37A5-4CB6-892C-8ED780B472C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88" y="3476"/>
              <a:ext cx="2126" cy="2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/>
            <a:lstStyle>
              <a:lvl1pPr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0803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0803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0803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0803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300">
                  <a:solidFill>
                    <a:srgbClr val="000000"/>
                  </a:solidFill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Design improved maintenance</a:t>
              </a:r>
            </a:p>
            <a:p>
              <a:pPr>
                <a:spcBef>
                  <a:spcPct val="0"/>
                </a:spcBef>
                <a:buClr>
                  <a:srgbClr val="000000"/>
                </a:buClr>
                <a:buSzPct val="90000"/>
                <a:buFont typeface="Monotype Sorts" pitchFamily="2" charset="2"/>
                <a:buNone/>
              </a:pPr>
              <a:r>
                <a:rPr lang="en-GB" altLang="ja-JP" sz="1300">
                  <a:solidFill>
                    <a:srgbClr val="000000"/>
                  </a:solidFill>
                  <a:latin typeface="Tahoma" panose="020B060403050404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 standard </a:t>
              </a:r>
              <a:endParaRPr lang="en-GB" altLang="ja-JP" sz="230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</p:grpSp>
      <p:sp>
        <p:nvSpPr>
          <p:cNvPr id="87065" name="Text Box 52">
            <a:extLst>
              <a:ext uri="{FF2B5EF4-FFF2-40B4-BE49-F238E27FC236}">
                <a16:creationId xmlns="" xmlns:a16="http://schemas.microsoft.com/office/drawing/2014/main" id="{7B7BABD9-F8C6-4485-9F3B-08C8D9DF8C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43113" y="3000375"/>
            <a:ext cx="741997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kumimoji="1" lang="en-US" altLang="ja-JP" sz="12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Take action on the root cause or the problem will reoccur!</a:t>
            </a:r>
          </a:p>
        </p:txBody>
      </p:sp>
      <p:sp>
        <p:nvSpPr>
          <p:cNvPr id="87066" name="Rectangle 53">
            <a:extLst>
              <a:ext uri="{FF2B5EF4-FFF2-40B4-BE49-F238E27FC236}">
                <a16:creationId xmlns="" xmlns:a16="http://schemas.microsoft.com/office/drawing/2014/main" id="{8019934D-80AF-44B5-BD8E-2339A937D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/>
            </a:r>
            <a:br>
              <a:rPr lang="en-GB" altLang="en-US"/>
            </a:br>
            <a:endParaRPr lang="en-US" altLang="ja-JP">
              <a:ea typeface="MS PGothic" panose="020B0600070205080204" pitchFamily="34" charset="-128"/>
            </a:endParaRPr>
          </a:p>
        </p:txBody>
      </p:sp>
      <p:sp>
        <p:nvSpPr>
          <p:cNvPr id="87067" name="Rectangle 55">
            <a:extLst>
              <a:ext uri="{FF2B5EF4-FFF2-40B4-BE49-F238E27FC236}">
                <a16:creationId xmlns="" xmlns:a16="http://schemas.microsoft.com/office/drawing/2014/main" id="{0C1259B9-AFDC-498C-BA50-B7D47E4898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3350" y="228600"/>
            <a:ext cx="8401050" cy="10668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tx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ja-JP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Why does the engine not run smoothly? </a:t>
            </a:r>
            <a:br>
              <a:rPr lang="en-US" altLang="ja-JP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</a:br>
            <a:endParaRPr lang="en-GB" altLang="en-US">
              <a:solidFill>
                <a:schemeClr val="accent1"/>
              </a:solidFill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xmlns:p14="http://schemas.microsoft.com/office/powerpoint/2010/main">
    <p:wipe dir="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050">
            <a:extLst>
              <a:ext uri="{FF2B5EF4-FFF2-40B4-BE49-F238E27FC236}">
                <a16:creationId xmlns="" xmlns:a16="http://schemas.microsoft.com/office/drawing/2014/main" id="{88593E00-9B49-4672-92B3-EC515F1CF91A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817563" y="476250"/>
            <a:ext cx="8326437" cy="1325563"/>
          </a:xfrm>
        </p:spPr>
        <p:txBody>
          <a:bodyPr/>
          <a:lstStyle/>
          <a:p>
            <a:pPr eaLnBrk="1" hangingPunct="1"/>
            <a:r>
              <a:rPr lang="en-GB" altLang="en-US"/>
              <a:t>3. Countermeasure</a:t>
            </a:r>
            <a:endParaRPr lang="en-US" altLang="en-US"/>
          </a:p>
        </p:txBody>
      </p:sp>
      <p:graphicFrame>
        <p:nvGraphicFramePr>
          <p:cNvPr id="413723" name="Group 2075">
            <a:extLst>
              <a:ext uri="{FF2B5EF4-FFF2-40B4-BE49-F238E27FC236}">
                <a16:creationId xmlns="" xmlns:a16="http://schemas.microsoft.com/office/drawing/2014/main" id="{9E222277-C73B-4BD3-9669-C8B2DB6B04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7400132"/>
              </p:ext>
            </p:extLst>
          </p:nvPr>
        </p:nvGraphicFramePr>
        <p:xfrm>
          <a:off x="971550" y="1557338"/>
          <a:ext cx="7439025" cy="3473450"/>
        </p:xfrm>
        <a:graphic>
          <a:graphicData uri="http://schemas.openxmlformats.org/drawingml/2006/table">
            <a:tbl>
              <a:tblPr/>
              <a:tblGrid>
                <a:gridCol w="1838325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546051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2073449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1981200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</a:tblGrid>
              <a:tr h="941803"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1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Concern</a:t>
                      </a:r>
                    </a:p>
                  </a:txBody>
                  <a:tcPr marT="45712" marB="45712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2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Cause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3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Countermeasure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4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Closeout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1752312">
                <a:tc>
                  <a:txBody>
                    <a:bodyPr/>
                    <a:lstStyle/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Go See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Define the problem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Thorough Investigation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Hard data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Soft data</a:t>
                      </a:r>
                    </a:p>
                  </a:txBody>
                  <a:tcPr marT="45712" marB="45712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5 Why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Fishbone</a:t>
                      </a:r>
                      <a:endParaRPr kumimoji="0" lang="en-GB" sz="13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Hard &amp; Soft Actions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Short &amp; Long Term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100 year fix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Standardise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Measurement Review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Document Review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Awareness review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779335"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Find it!</a:t>
                      </a:r>
                    </a:p>
                  </a:txBody>
                  <a:tcPr marT="45712" marB="45712"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Focus on it!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Fix it!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Follow up &amp; Feedback!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>
            <a:extLst>
              <a:ext uri="{FF2B5EF4-FFF2-40B4-BE49-F238E27FC236}">
                <a16:creationId xmlns="" xmlns:a16="http://schemas.microsoft.com/office/drawing/2014/main" id="{3A88082B-7B62-42FD-B1D6-B10BEC6E8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2275" y="476250"/>
            <a:ext cx="5715000" cy="6858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/>
              <a:t/>
            </a:r>
            <a:br>
              <a:rPr lang="en-GB" altLang="en-US"/>
            </a:br>
            <a:r>
              <a:rPr lang="en-GB" altLang="en-US"/>
              <a:t>SMART Actions</a:t>
            </a:r>
            <a:endParaRPr lang="en-US" altLang="en-US"/>
          </a:p>
        </p:txBody>
      </p:sp>
      <p:sp>
        <p:nvSpPr>
          <p:cNvPr id="91139" name="Rectangle 3">
            <a:extLst>
              <a:ext uri="{FF2B5EF4-FFF2-40B4-BE49-F238E27FC236}">
                <a16:creationId xmlns="" xmlns:a16="http://schemas.microsoft.com/office/drawing/2014/main" id="{385D272A-0627-4152-8377-6D077034149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663700" y="1527175"/>
            <a:ext cx="7480300" cy="4251325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ct val="40000"/>
              </a:spcAft>
              <a:buFontTx/>
              <a:buNone/>
            </a:pPr>
            <a:r>
              <a:rPr lang="en-GB" altLang="en-US" b="1">
                <a:solidFill>
                  <a:schemeClr val="tx2"/>
                </a:solidFill>
                <a:latin typeface="Tahoma" panose="020B0604030504040204" pitchFamily="34" charset="0"/>
              </a:rPr>
              <a:t>What are SMART actions</a:t>
            </a:r>
          </a:p>
          <a:p>
            <a:pPr eaLnBrk="1" hangingPunct="1">
              <a:spcBef>
                <a:spcPct val="0"/>
              </a:spcBef>
              <a:buClr>
                <a:srgbClr val="3399FF"/>
              </a:buClr>
            </a:pPr>
            <a:r>
              <a:rPr lang="en-GB" altLang="en-US" sz="1800" b="1">
                <a:latin typeface="Tahoma" panose="020B0604030504040204" pitchFamily="34" charset="0"/>
              </a:rPr>
              <a:t>SPECIFIC</a:t>
            </a:r>
          </a:p>
          <a:p>
            <a:pPr eaLnBrk="1" hangingPunct="1">
              <a:spcBef>
                <a:spcPct val="0"/>
              </a:spcBef>
              <a:buClr>
                <a:srgbClr val="3399FF"/>
              </a:buClr>
            </a:pPr>
            <a:r>
              <a:rPr lang="en-GB" altLang="en-US" sz="1800" b="1">
                <a:latin typeface="Tahoma" panose="020B0604030504040204" pitchFamily="34" charset="0"/>
              </a:rPr>
              <a:t>MEASURABLE</a:t>
            </a:r>
          </a:p>
          <a:p>
            <a:pPr eaLnBrk="1" hangingPunct="1">
              <a:spcBef>
                <a:spcPct val="0"/>
              </a:spcBef>
              <a:buClr>
                <a:srgbClr val="3399FF"/>
              </a:buClr>
            </a:pPr>
            <a:r>
              <a:rPr lang="en-GB" altLang="en-US" sz="1800" b="1">
                <a:latin typeface="Tahoma" panose="020B0604030504040204" pitchFamily="34" charset="0"/>
              </a:rPr>
              <a:t>ACHIEVEABLE</a:t>
            </a:r>
          </a:p>
          <a:p>
            <a:pPr eaLnBrk="1" hangingPunct="1">
              <a:spcBef>
                <a:spcPct val="0"/>
              </a:spcBef>
              <a:buClr>
                <a:srgbClr val="3399FF"/>
              </a:buClr>
            </a:pPr>
            <a:r>
              <a:rPr lang="en-GB" altLang="en-US" sz="1800" b="1">
                <a:latin typeface="Tahoma" panose="020B0604030504040204" pitchFamily="34" charset="0"/>
              </a:rPr>
              <a:t>REALISTIC</a:t>
            </a:r>
          </a:p>
          <a:p>
            <a:pPr eaLnBrk="1" hangingPunct="1">
              <a:spcBef>
                <a:spcPct val="0"/>
              </a:spcBef>
              <a:buClr>
                <a:srgbClr val="3399FF"/>
              </a:buClr>
            </a:pPr>
            <a:r>
              <a:rPr lang="en-GB" altLang="en-US" sz="1800" b="1">
                <a:latin typeface="Tahoma" panose="020B0604030504040204" pitchFamily="34" charset="0"/>
              </a:rPr>
              <a:t>TIMELY</a:t>
            </a:r>
          </a:p>
          <a:p>
            <a:pPr eaLnBrk="1" hangingPunct="1">
              <a:spcBef>
                <a:spcPct val="0"/>
              </a:spcBef>
              <a:buClr>
                <a:srgbClr val="3399FF"/>
              </a:buClr>
            </a:pPr>
            <a:endParaRPr lang="en-GB" altLang="en-US" sz="1800" b="1">
              <a:latin typeface="Tahoma" panose="020B0604030504040204" pitchFamily="34" charset="0"/>
            </a:endParaRPr>
          </a:p>
          <a:p>
            <a:pPr eaLnBrk="1" hangingPunct="1">
              <a:spcBef>
                <a:spcPct val="0"/>
              </a:spcBef>
              <a:buClr>
                <a:srgbClr val="3399FF"/>
              </a:buClr>
              <a:buFontTx/>
              <a:buNone/>
            </a:pPr>
            <a:r>
              <a:rPr lang="en-GB" altLang="en-US" sz="1800" b="1" i="1">
                <a:latin typeface="Tahoma" panose="020B0604030504040204" pitchFamily="34" charset="0"/>
              </a:rPr>
              <a:t>Think 100 year fix!</a:t>
            </a:r>
            <a:endParaRPr lang="en-GB" altLang="en-US" b="1" i="1">
              <a:latin typeface="Tahoma" panose="020B0604030504040204" pitchFamily="34" charset="0"/>
            </a:endParaRPr>
          </a:p>
          <a:p>
            <a:pPr eaLnBrk="1" hangingPunct="1"/>
            <a:endParaRPr lang="en-GB" altLang="en-US" i="1">
              <a:latin typeface="Tahoma" panose="020B0604030504040204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11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11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39" grpId="0" build="p" autoUpdateAnimBg="0" advAuto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>
            <a:extLst>
              <a:ext uri="{FF2B5EF4-FFF2-40B4-BE49-F238E27FC236}">
                <a16:creationId xmlns="" xmlns:a16="http://schemas.microsoft.com/office/drawing/2014/main" id="{86A4B635-08AF-4EBE-8B23-8898653BF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0800" y="476250"/>
            <a:ext cx="5715000" cy="685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100 year fix</a:t>
            </a:r>
          </a:p>
        </p:txBody>
      </p:sp>
      <p:sp>
        <p:nvSpPr>
          <p:cNvPr id="93187" name="Rectangle 3">
            <a:extLst>
              <a:ext uri="{FF2B5EF4-FFF2-40B4-BE49-F238E27FC236}">
                <a16:creationId xmlns="" xmlns:a16="http://schemas.microsoft.com/office/drawing/2014/main" id="{56C1C2C8-3C60-4C5B-A411-A29CB8A09F2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0" y="1412875"/>
            <a:ext cx="4346575" cy="45910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1800">
                <a:latin typeface="Tahoma" panose="020B0604030504040204" pitchFamily="34" charset="0"/>
              </a:rPr>
              <a:t>Error proof (poka yoke)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800">
                <a:latin typeface="Tahoma" panose="020B0604030504040204" pitchFamily="34" charset="0"/>
              </a:rPr>
              <a:t>Maintenance regime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800">
                <a:latin typeface="Tahoma" panose="020B0604030504040204" pitchFamily="34" charset="0"/>
              </a:rPr>
              <a:t>Engineer/design out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800">
                <a:latin typeface="Tahoma" panose="020B0604030504040204" pitchFamily="34" charset="0"/>
              </a:rPr>
              <a:t>Visual management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800">
                <a:latin typeface="Tahoma" panose="020B0604030504040204" pitchFamily="34" charset="0"/>
              </a:rPr>
              <a:t>Settings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800">
                <a:latin typeface="Tahoma" panose="020B0604030504040204" pitchFamily="34" charset="0"/>
              </a:rPr>
              <a:t>One point lessons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800">
                <a:latin typeface="Tahoma" panose="020B0604030504040204" pitchFamily="34" charset="0"/>
              </a:rPr>
              <a:t>Standardise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800">
                <a:latin typeface="Tahoma" panose="020B0604030504040204" pitchFamily="34" charset="0"/>
              </a:rPr>
              <a:t>Hard and soft action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1600">
                <a:solidFill>
                  <a:schemeClr val="hlink"/>
                </a:solidFill>
                <a:latin typeface="Tahoma" panose="020B0604030504040204" pitchFamily="34" charset="0"/>
                <a:sym typeface="Wingdings" panose="05000000000000000000" pitchFamily="2" charset="2"/>
              </a:rPr>
              <a:t></a:t>
            </a:r>
            <a:r>
              <a:rPr lang="en-GB" altLang="en-US" sz="1600">
                <a:latin typeface="Tahoma" panose="020B0604030504040204" pitchFamily="34" charset="0"/>
              </a:rPr>
              <a:t> Introduce new sensor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1600">
                <a:solidFill>
                  <a:schemeClr val="hlink"/>
                </a:solidFill>
                <a:latin typeface="Tahoma" panose="020B0604030504040204" pitchFamily="34" charset="0"/>
                <a:sym typeface="Wingdings" panose="05000000000000000000" pitchFamily="2" charset="2"/>
              </a:rPr>
              <a:t></a:t>
            </a:r>
            <a:r>
              <a:rPr lang="en-GB" altLang="en-US" sz="1600">
                <a:latin typeface="Tahoma" panose="020B0604030504040204" pitchFamily="34" charset="0"/>
              </a:rPr>
              <a:t> Train crews</a:t>
            </a:r>
          </a:p>
        </p:txBody>
      </p:sp>
      <p:pic>
        <p:nvPicPr>
          <p:cNvPr id="93188" name="Picture 4" descr="jigsaw">
            <a:extLst>
              <a:ext uri="{FF2B5EF4-FFF2-40B4-BE49-F238E27FC236}">
                <a16:creationId xmlns="" xmlns:a16="http://schemas.microsoft.com/office/drawing/2014/main" id="{4AF7E6F3-E97C-40E6-B226-1C02A4F1A1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2667000"/>
            <a:ext cx="2389188" cy="190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3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3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3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3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3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31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931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931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931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7" grpId="0" build="p" autoUpdateAnimBg="0" advAuto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1026">
            <a:extLst>
              <a:ext uri="{FF2B5EF4-FFF2-40B4-BE49-F238E27FC236}">
                <a16:creationId xmlns="" xmlns:a16="http://schemas.microsoft.com/office/drawing/2014/main" id="{C5995D97-5EDB-46E0-BB2C-69949D4A3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813" y="47625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/>
              <a:t>100 Year Fix</a:t>
            </a:r>
            <a:endParaRPr lang="en-US" altLang="en-US"/>
          </a:p>
        </p:txBody>
      </p:sp>
      <p:pic>
        <p:nvPicPr>
          <p:cNvPr id="95235" name="Picture 1027">
            <a:extLst>
              <a:ext uri="{FF2B5EF4-FFF2-40B4-BE49-F238E27FC236}">
                <a16:creationId xmlns="" xmlns:a16="http://schemas.microsoft.com/office/drawing/2014/main" id="{8F088F07-BE91-418D-9ED6-1891C9641A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3013" y="963613"/>
            <a:ext cx="6569075" cy="4117975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5236" name="Oval 1028">
            <a:extLst>
              <a:ext uri="{FF2B5EF4-FFF2-40B4-BE49-F238E27FC236}">
                <a16:creationId xmlns="" xmlns:a16="http://schemas.microsoft.com/office/drawing/2014/main" id="{3709C5CA-8806-466F-84CB-532D52DA6A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4988" y="3370263"/>
            <a:ext cx="1892300" cy="1135062"/>
          </a:xfrm>
          <a:prstGeom prst="ellipse">
            <a:avLst/>
          </a:prstGeom>
          <a:noFill/>
          <a:ln w="38100">
            <a:solidFill>
              <a:srgbClr val="FFFF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95237" name="Text Box 1029">
            <a:extLst>
              <a:ext uri="{FF2B5EF4-FFF2-40B4-BE49-F238E27FC236}">
                <a16:creationId xmlns="" xmlns:a16="http://schemas.microsoft.com/office/drawing/2014/main" id="{9660CE4D-8DE5-4F6D-A2C3-CB6C25CAC1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2463" y="5172075"/>
            <a:ext cx="5499100" cy="39687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Detecting missing trays before deposition</a:t>
            </a:r>
            <a:endParaRPr lang="en-US" altLang="en-US" sz="2000" b="1">
              <a:latin typeface="Tahoma" panose="020B060403050404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1026">
            <a:extLst>
              <a:ext uri="{FF2B5EF4-FFF2-40B4-BE49-F238E27FC236}">
                <a16:creationId xmlns="" xmlns:a16="http://schemas.microsoft.com/office/drawing/2014/main" id="{3AC5E1C8-CC62-4890-8C86-78355F6DE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Standardise</a:t>
            </a:r>
          </a:p>
        </p:txBody>
      </p:sp>
      <p:sp>
        <p:nvSpPr>
          <p:cNvPr id="97283" name="Rectangle 1027">
            <a:extLst>
              <a:ext uri="{FF2B5EF4-FFF2-40B4-BE49-F238E27FC236}">
                <a16:creationId xmlns="" xmlns:a16="http://schemas.microsoft.com/office/drawing/2014/main" id="{C8A71BD9-A11C-42A3-9976-59001ED78D51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371600" y="2133600"/>
            <a:ext cx="7772400" cy="2341563"/>
          </a:xfrm>
        </p:spPr>
        <p:txBody>
          <a:bodyPr/>
          <a:lstStyle/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800">
                <a:latin typeface="Tahoma" panose="020B0604030504040204" pitchFamily="34" charset="0"/>
              </a:rPr>
              <a:t>If it works</a:t>
            </a:r>
          </a:p>
          <a:p>
            <a:pPr marL="846138" lvl="1" indent="-373063" defTabSz="957263" eaLnBrk="1" hangingPunct="1">
              <a:lnSpc>
                <a:spcPct val="90000"/>
              </a:lnSpc>
              <a:buFontTx/>
              <a:buNone/>
            </a:pPr>
            <a:r>
              <a:rPr lang="en-GB" altLang="en-US" sz="1600">
                <a:solidFill>
                  <a:schemeClr val="hlink"/>
                </a:solidFill>
                <a:latin typeface="Tahoma" panose="020B0604030504040204" pitchFamily="34" charset="0"/>
                <a:sym typeface="Wingdings" panose="05000000000000000000" pitchFamily="2" charset="2"/>
              </a:rPr>
              <a:t></a:t>
            </a:r>
            <a:r>
              <a:rPr lang="en-GB" altLang="en-US" sz="1600">
                <a:latin typeface="Tahoma" panose="020B0604030504040204" pitchFamily="34" charset="0"/>
              </a:rPr>
              <a:t> how to keep it working</a:t>
            </a:r>
          </a:p>
          <a:p>
            <a:pPr marL="846138" lvl="1" indent="-373063" defTabSz="957263" eaLnBrk="1" hangingPunct="1">
              <a:lnSpc>
                <a:spcPct val="90000"/>
              </a:lnSpc>
              <a:buFontTx/>
              <a:buNone/>
            </a:pPr>
            <a:r>
              <a:rPr lang="en-GB" altLang="en-US" sz="1600">
                <a:solidFill>
                  <a:schemeClr val="hlink"/>
                </a:solidFill>
                <a:latin typeface="Tahoma" panose="020B0604030504040204" pitchFamily="34" charset="0"/>
                <a:sym typeface="Wingdings" panose="05000000000000000000" pitchFamily="2" charset="2"/>
              </a:rPr>
              <a:t></a:t>
            </a:r>
            <a:r>
              <a:rPr lang="en-GB" altLang="en-US" sz="1600">
                <a:latin typeface="Tahoma" panose="020B0604030504040204" pitchFamily="34" charset="0"/>
              </a:rPr>
              <a:t> procedures</a:t>
            </a:r>
          </a:p>
          <a:p>
            <a:pPr marL="846138" lvl="1" indent="-373063" defTabSz="957263" eaLnBrk="1" hangingPunct="1">
              <a:lnSpc>
                <a:spcPct val="90000"/>
              </a:lnSpc>
              <a:buFontTx/>
              <a:buNone/>
            </a:pPr>
            <a:r>
              <a:rPr lang="en-GB" altLang="en-US" sz="1600">
                <a:solidFill>
                  <a:schemeClr val="hlink"/>
                </a:solidFill>
                <a:latin typeface="Tahoma" panose="020B0604030504040204" pitchFamily="34" charset="0"/>
                <a:sym typeface="Wingdings" panose="05000000000000000000" pitchFamily="2" charset="2"/>
              </a:rPr>
              <a:t></a:t>
            </a:r>
            <a:r>
              <a:rPr lang="en-GB" altLang="en-US" sz="1600">
                <a:latin typeface="Tahoma" panose="020B0604030504040204" pitchFamily="34" charset="0"/>
              </a:rPr>
              <a:t> training</a:t>
            </a:r>
          </a:p>
          <a:p>
            <a:pPr marL="846138" lvl="1" indent="-373063" defTabSz="957263" eaLnBrk="1" hangingPunct="1">
              <a:lnSpc>
                <a:spcPct val="90000"/>
              </a:lnSpc>
              <a:buFontTx/>
              <a:buNone/>
            </a:pPr>
            <a:r>
              <a:rPr lang="en-GB" altLang="en-US" sz="1600">
                <a:solidFill>
                  <a:schemeClr val="hlink"/>
                </a:solidFill>
                <a:latin typeface="Tahoma" panose="020B0604030504040204" pitchFamily="34" charset="0"/>
                <a:sym typeface="Wingdings" panose="05000000000000000000" pitchFamily="2" charset="2"/>
              </a:rPr>
              <a:t></a:t>
            </a:r>
            <a:r>
              <a:rPr lang="en-GB" altLang="en-US" sz="1600">
                <a:latin typeface="Tahoma" panose="020B0604030504040204" pitchFamily="34" charset="0"/>
              </a:rPr>
              <a:t> transfer of knowledge</a:t>
            </a:r>
          </a:p>
          <a:p>
            <a:pPr marL="846138" lvl="1" indent="-373063" defTabSz="957263" eaLnBrk="1" hangingPunct="1">
              <a:lnSpc>
                <a:spcPct val="90000"/>
              </a:lnSpc>
              <a:buFontTx/>
              <a:buNone/>
            </a:pPr>
            <a:r>
              <a:rPr lang="en-GB" altLang="en-US" sz="1600">
                <a:solidFill>
                  <a:schemeClr val="hlink"/>
                </a:solidFill>
                <a:latin typeface="Tahoma" panose="020B0604030504040204" pitchFamily="34" charset="0"/>
                <a:sym typeface="Wingdings" panose="05000000000000000000" pitchFamily="2" charset="2"/>
              </a:rPr>
              <a:t></a:t>
            </a:r>
            <a:r>
              <a:rPr lang="en-GB" altLang="en-US" sz="1600">
                <a:latin typeface="Tahoma" panose="020B0604030504040204" pitchFamily="34" charset="0"/>
              </a:rPr>
              <a:t> review and revive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72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72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72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72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72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3" grpId="0" build="p" autoUpdateAnimBg="0" advAuto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>
            <a:extLst>
              <a:ext uri="{FF2B5EF4-FFF2-40B4-BE49-F238E27FC236}">
                <a16:creationId xmlns="" xmlns:a16="http://schemas.microsoft.com/office/drawing/2014/main" id="{51FE90BD-27DC-4662-A055-F789643B4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Implement Ideas</a:t>
            </a:r>
          </a:p>
        </p:txBody>
      </p:sp>
      <p:grpSp>
        <p:nvGrpSpPr>
          <p:cNvPr id="99331" name="Group 4">
            <a:extLst>
              <a:ext uri="{FF2B5EF4-FFF2-40B4-BE49-F238E27FC236}">
                <a16:creationId xmlns="" xmlns:a16="http://schemas.microsoft.com/office/drawing/2014/main" id="{3DD50F48-7225-4902-AC55-6A4923C663B4}"/>
              </a:ext>
            </a:extLst>
          </p:cNvPr>
          <p:cNvGrpSpPr>
            <a:grpSpLocks/>
          </p:cNvGrpSpPr>
          <p:nvPr/>
        </p:nvGrpSpPr>
        <p:grpSpPr bwMode="auto">
          <a:xfrm>
            <a:off x="93663" y="1873250"/>
            <a:ext cx="3956050" cy="1065213"/>
            <a:chOff x="57" y="988"/>
            <a:chExt cx="2792" cy="751"/>
          </a:xfrm>
        </p:grpSpPr>
        <p:grpSp>
          <p:nvGrpSpPr>
            <p:cNvPr id="99431" name="Group 5">
              <a:extLst>
                <a:ext uri="{FF2B5EF4-FFF2-40B4-BE49-F238E27FC236}">
                  <a16:creationId xmlns="" xmlns:a16="http://schemas.microsoft.com/office/drawing/2014/main" id="{F70A0F51-8339-4845-902B-A0D3547BCD6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7" y="1226"/>
              <a:ext cx="2792" cy="513"/>
              <a:chOff x="-1" y="1450"/>
              <a:chExt cx="5756" cy="1314"/>
            </a:xfrm>
          </p:grpSpPr>
          <p:sp>
            <p:nvSpPr>
              <p:cNvPr id="99433" name="Oval 6">
                <a:extLst>
                  <a:ext uri="{FF2B5EF4-FFF2-40B4-BE49-F238E27FC236}">
                    <a16:creationId xmlns="" xmlns:a16="http://schemas.microsoft.com/office/drawing/2014/main" id="{A8689FC4-2566-4C8A-A60F-C013CB19F5B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-1" y="1642"/>
                <a:ext cx="616" cy="430"/>
              </a:xfrm>
              <a:prstGeom prst="ellips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Myriad Pro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Myriad Pro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Myriad Pro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Myriad Pro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Myriad Pro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r>
                  <a:rPr lang="en-GB" altLang="en-US" sz="600">
                    <a:latin typeface="Arial" panose="020B0604020202020204" pitchFamily="34" charset="0"/>
                    <a:ea typeface="MS PGothic" panose="020B0600070205080204" pitchFamily="34" charset="-128"/>
                    <a:cs typeface="Times New Roman" panose="02020603050405020304" pitchFamily="18" charset="0"/>
                  </a:rPr>
                  <a:t>Start</a:t>
                </a:r>
              </a:p>
            </p:txBody>
          </p:sp>
          <p:grpSp>
            <p:nvGrpSpPr>
              <p:cNvPr id="99434" name="Group 7">
                <a:extLst>
                  <a:ext uri="{FF2B5EF4-FFF2-40B4-BE49-F238E27FC236}">
                    <a16:creationId xmlns="" xmlns:a16="http://schemas.microsoft.com/office/drawing/2014/main" id="{0DF8BEEF-6A8A-4BDA-99F7-5F1F558BB8A0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576" y="1450"/>
                <a:ext cx="5179" cy="1314"/>
                <a:chOff x="576" y="1450"/>
                <a:chExt cx="5179" cy="1314"/>
              </a:xfrm>
            </p:grpSpPr>
            <p:sp>
              <p:nvSpPr>
                <p:cNvPr id="99435" name="Rectangle 8">
                  <a:extLst>
                    <a:ext uri="{FF2B5EF4-FFF2-40B4-BE49-F238E27FC236}">
                      <a16:creationId xmlns="" xmlns:a16="http://schemas.microsoft.com/office/drawing/2014/main" id="{871DA6AD-7079-4F6F-9755-FE315B82A28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719" y="1616"/>
                  <a:ext cx="536" cy="523"/>
                </a:xfrm>
                <a:prstGeom prst="rect">
                  <a:avLst/>
                </a:prstGeom>
                <a:noFill/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Myriad Pro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Myriad Pro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Myriad Pro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Myriad Pro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FontTx/>
                    <a:buNone/>
                  </a:pPr>
                  <a:r>
                    <a:rPr lang="en-GB" altLang="en-US" sz="600"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Load</a:t>
                  </a:r>
                </a:p>
                <a:p>
                  <a:pPr algn="ctr">
                    <a:spcBef>
                      <a:spcPct val="0"/>
                    </a:spcBef>
                    <a:buFontTx/>
                    <a:buNone/>
                  </a:pPr>
                  <a:r>
                    <a:rPr lang="en-GB" altLang="en-US" sz="600"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Ball</a:t>
                  </a:r>
                </a:p>
              </p:txBody>
            </p:sp>
            <p:sp>
              <p:nvSpPr>
                <p:cNvPr id="99436" name="Rectangle 9">
                  <a:extLst>
                    <a:ext uri="{FF2B5EF4-FFF2-40B4-BE49-F238E27FC236}">
                      <a16:creationId xmlns="" xmlns:a16="http://schemas.microsoft.com/office/drawing/2014/main" id="{D5125E91-3073-47DA-AF73-E5E7EFD778F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428" y="1629"/>
                  <a:ext cx="849" cy="520"/>
                </a:xfrm>
                <a:prstGeom prst="rect">
                  <a:avLst/>
                </a:prstGeom>
                <a:noFill/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Myriad Pro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Myriad Pro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Myriad Pro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Myriad Pro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FontTx/>
                    <a:buNone/>
                  </a:pPr>
                  <a:r>
                    <a:rPr lang="en-GB" altLang="en-US" sz="600"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Set Launch</a:t>
                  </a:r>
                </a:p>
                <a:p>
                  <a:pPr algn="ctr">
                    <a:spcBef>
                      <a:spcPct val="0"/>
                    </a:spcBef>
                    <a:buFontTx/>
                    <a:buNone/>
                  </a:pPr>
                  <a:r>
                    <a:rPr lang="en-GB" altLang="en-US" sz="600"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Arm</a:t>
                  </a:r>
                </a:p>
              </p:txBody>
            </p:sp>
            <p:sp>
              <p:nvSpPr>
                <p:cNvPr id="99437" name="Rectangle 10">
                  <a:extLst>
                    <a:ext uri="{FF2B5EF4-FFF2-40B4-BE49-F238E27FC236}">
                      <a16:creationId xmlns="" xmlns:a16="http://schemas.microsoft.com/office/drawing/2014/main" id="{5CED74FE-826E-46E9-AF37-AFF1C9BAB05B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3458" y="1724"/>
                  <a:ext cx="699" cy="356"/>
                </a:xfrm>
                <a:prstGeom prst="rect">
                  <a:avLst/>
                </a:prstGeom>
                <a:noFill/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Myriad Pro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Myriad Pro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Myriad Pro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Myriad Pro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FontTx/>
                    <a:buNone/>
                  </a:pPr>
                  <a:r>
                    <a:rPr lang="en-GB" altLang="en-US" sz="600"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Release</a:t>
                  </a:r>
                </a:p>
              </p:txBody>
            </p:sp>
            <p:sp>
              <p:nvSpPr>
                <p:cNvPr id="99438" name="Rectangle 11">
                  <a:extLst>
                    <a:ext uri="{FF2B5EF4-FFF2-40B4-BE49-F238E27FC236}">
                      <a16:creationId xmlns="" xmlns:a16="http://schemas.microsoft.com/office/drawing/2014/main" id="{C3B0B9AF-AD4E-45C9-A7DF-B93C5A045DD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4262" y="1724"/>
                  <a:ext cx="722" cy="356"/>
                </a:xfrm>
                <a:prstGeom prst="rect">
                  <a:avLst/>
                </a:prstGeom>
                <a:noFill/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Myriad Pro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Myriad Pro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Myriad Pro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Myriad Pro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FontTx/>
                    <a:buNone/>
                  </a:pPr>
                  <a:r>
                    <a:rPr lang="en-GB" altLang="en-US" sz="600"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Measure</a:t>
                  </a:r>
                </a:p>
              </p:txBody>
            </p:sp>
            <p:sp>
              <p:nvSpPr>
                <p:cNvPr id="99439" name="Rectangle 12">
                  <a:extLst>
                    <a:ext uri="{FF2B5EF4-FFF2-40B4-BE49-F238E27FC236}">
                      <a16:creationId xmlns="" xmlns:a16="http://schemas.microsoft.com/office/drawing/2014/main" id="{82D99EC4-0307-4043-8852-12AD8E69EFE3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108" y="1724"/>
                  <a:ext cx="647" cy="356"/>
                </a:xfrm>
                <a:prstGeom prst="rect">
                  <a:avLst/>
                </a:prstGeom>
                <a:noFill/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Myriad Pro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Myriad Pro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Myriad Pro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Myriad Pro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FontTx/>
                    <a:buNone/>
                  </a:pPr>
                  <a:r>
                    <a:rPr lang="en-GB" altLang="en-US" sz="600"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Record</a:t>
                  </a:r>
                </a:p>
              </p:txBody>
            </p:sp>
            <p:sp>
              <p:nvSpPr>
                <p:cNvPr id="99440" name="Rectangle 13">
                  <a:extLst>
                    <a:ext uri="{FF2B5EF4-FFF2-40B4-BE49-F238E27FC236}">
                      <a16:creationId xmlns="" xmlns:a16="http://schemas.microsoft.com/office/drawing/2014/main" id="{8233F2BD-492D-4585-9F26-602ABAF4A7D3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4273" y="2242"/>
                  <a:ext cx="620" cy="522"/>
                </a:xfrm>
                <a:prstGeom prst="rect">
                  <a:avLst/>
                </a:prstGeom>
                <a:noFill/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Myriad Pro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Myriad Pro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Myriad Pro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Myriad Pro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FontTx/>
                    <a:buNone/>
                  </a:pPr>
                  <a:r>
                    <a:rPr lang="en-GB" altLang="en-US" sz="600"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Return</a:t>
                  </a:r>
                </a:p>
                <a:p>
                  <a:pPr algn="ctr">
                    <a:spcBef>
                      <a:spcPct val="0"/>
                    </a:spcBef>
                    <a:buFontTx/>
                    <a:buNone/>
                  </a:pPr>
                  <a:r>
                    <a:rPr lang="en-GB" altLang="en-US" sz="600"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Ball</a:t>
                  </a:r>
                </a:p>
              </p:txBody>
            </p:sp>
            <p:sp>
              <p:nvSpPr>
                <p:cNvPr id="99441" name="Line 14">
                  <a:extLst>
                    <a:ext uri="{FF2B5EF4-FFF2-40B4-BE49-F238E27FC236}">
                      <a16:creationId xmlns="" xmlns:a16="http://schemas.microsoft.com/office/drawing/2014/main" id="{F32CD7A8-CB61-4F71-82FB-2F3D4613E046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576" y="1882"/>
                  <a:ext cx="220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99442" name="Line 15">
                  <a:extLst>
                    <a:ext uri="{FF2B5EF4-FFF2-40B4-BE49-F238E27FC236}">
                      <a16:creationId xmlns="" xmlns:a16="http://schemas.microsoft.com/office/drawing/2014/main" id="{ADDFA9D6-207E-4B68-BC75-D80D5E40C8A8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4560" y="2026"/>
                  <a:ext cx="0" cy="288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99443" name="AutoShape 16">
                  <a:extLst>
                    <a:ext uri="{FF2B5EF4-FFF2-40B4-BE49-F238E27FC236}">
                      <a16:creationId xmlns="" xmlns:a16="http://schemas.microsoft.com/office/drawing/2014/main" id="{CF464E19-BA72-45CA-9F3E-9901FA8318C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454" y="1450"/>
                  <a:ext cx="821" cy="856"/>
                </a:xfrm>
                <a:prstGeom prst="diamond">
                  <a:avLst/>
                </a:prstGeom>
                <a:noFill/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anchor="ctr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Myriad Pro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Myriad Pro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Myriad Pro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Myriad Pro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FontTx/>
                    <a:buNone/>
                  </a:pPr>
                  <a:r>
                    <a:rPr lang="en-GB" altLang="en-US" sz="600"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177</a:t>
                  </a:r>
                  <a:r>
                    <a:rPr lang="en-GB" altLang="en-US" sz="600" baseline="30000"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o</a:t>
                  </a:r>
                  <a:r>
                    <a:rPr lang="en-GB" altLang="en-US" sz="600"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?</a:t>
                  </a:r>
                </a:p>
              </p:txBody>
            </p:sp>
            <p:sp>
              <p:nvSpPr>
                <p:cNvPr id="99444" name="Line 17">
                  <a:extLst>
                    <a:ext uri="{FF2B5EF4-FFF2-40B4-BE49-F238E27FC236}">
                      <a16:creationId xmlns="" xmlns:a16="http://schemas.microsoft.com/office/drawing/2014/main" id="{DCE652C0-2519-4BCE-958A-4A5242B5580C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200" y="1882"/>
                  <a:ext cx="220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99445" name="Line 18">
                  <a:extLst>
                    <a:ext uri="{FF2B5EF4-FFF2-40B4-BE49-F238E27FC236}">
                      <a16:creationId xmlns="" xmlns:a16="http://schemas.microsoft.com/office/drawing/2014/main" id="{AE0322C9-4E63-4A7A-AA3E-B75FF3F301F2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4916" y="1882"/>
                  <a:ext cx="220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99446" name="Line 19">
                  <a:extLst>
                    <a:ext uri="{FF2B5EF4-FFF2-40B4-BE49-F238E27FC236}">
                      <a16:creationId xmlns="" xmlns:a16="http://schemas.microsoft.com/office/drawing/2014/main" id="{2A2F33D1-76EA-48E8-929C-AFD918CEEDAC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4100" y="1882"/>
                  <a:ext cx="220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99447" name="Line 20">
                  <a:extLst>
                    <a:ext uri="{FF2B5EF4-FFF2-40B4-BE49-F238E27FC236}">
                      <a16:creationId xmlns="" xmlns:a16="http://schemas.microsoft.com/office/drawing/2014/main" id="{242DCF8D-849A-4FFD-8EC1-F39A67D61D82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3264" y="1882"/>
                  <a:ext cx="220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99448" name="Line 21">
                  <a:extLst>
                    <a:ext uri="{FF2B5EF4-FFF2-40B4-BE49-F238E27FC236}">
                      <a16:creationId xmlns="" xmlns:a16="http://schemas.microsoft.com/office/drawing/2014/main" id="{413B1E1B-863F-4541-BA53-BBC3E88D3697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2256" y="1882"/>
                  <a:ext cx="220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99449" name="Line 22">
                  <a:extLst>
                    <a:ext uri="{FF2B5EF4-FFF2-40B4-BE49-F238E27FC236}">
                      <a16:creationId xmlns="" xmlns:a16="http://schemas.microsoft.com/office/drawing/2014/main" id="{EC4F5F3E-14D2-4C6E-9548-42F366E83F35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008" y="2506"/>
                  <a:ext cx="3312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99450" name="Line 23">
                  <a:extLst>
                    <a:ext uri="{FF2B5EF4-FFF2-40B4-BE49-F238E27FC236}">
                      <a16:creationId xmlns="" xmlns:a16="http://schemas.microsoft.com/office/drawing/2014/main" id="{7C413500-CDBC-4EF5-BF3D-889DCC7F0DC1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1008" y="2074"/>
                  <a:ext cx="0" cy="432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99451" name="Line 24">
                  <a:extLst>
                    <a:ext uri="{FF2B5EF4-FFF2-40B4-BE49-F238E27FC236}">
                      <a16:creationId xmlns="" xmlns:a16="http://schemas.microsoft.com/office/drawing/2014/main" id="{5E1786E4-F672-4BBB-9C14-FFE4FAFBEFCD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2880" y="1450"/>
                  <a:ext cx="0" cy="24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99452" name="Line 25">
                  <a:extLst>
                    <a:ext uri="{FF2B5EF4-FFF2-40B4-BE49-F238E27FC236}">
                      <a16:creationId xmlns="" xmlns:a16="http://schemas.microsoft.com/office/drawing/2014/main" id="{364CBAAE-BA02-4328-9516-E1FF32813D77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H="1">
                  <a:off x="1920" y="1450"/>
                  <a:ext cx="960" cy="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wrap="none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99453" name="Line 26">
                  <a:extLst>
                    <a:ext uri="{FF2B5EF4-FFF2-40B4-BE49-F238E27FC236}">
                      <a16:creationId xmlns="" xmlns:a16="http://schemas.microsoft.com/office/drawing/2014/main" id="{5183E5DF-C9CC-43EB-A68B-B4EA4318E90E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1920" y="1450"/>
                  <a:ext cx="0" cy="240"/>
                </a:xfrm>
                <a:prstGeom prst="line">
                  <a:avLst/>
                </a:prstGeom>
                <a:noFill/>
                <a:ln w="12700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99454" name="Text Box 27">
                  <a:extLst>
                    <a:ext uri="{FF2B5EF4-FFF2-40B4-BE49-F238E27FC236}">
                      <a16:creationId xmlns="" xmlns:a16="http://schemas.microsoft.com/office/drawing/2014/main" id="{6DAA8691-B39F-4F8E-87E4-5AEE8C57FD33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819" y="1558"/>
                  <a:ext cx="411" cy="33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Myriad Pro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Myriad Pro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Myriad Pro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Myriad Pro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FontTx/>
                    <a:buNone/>
                  </a:pPr>
                  <a:r>
                    <a:rPr lang="en-GB" altLang="en-US" sz="600"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No</a:t>
                  </a:r>
                </a:p>
              </p:txBody>
            </p:sp>
            <p:sp>
              <p:nvSpPr>
                <p:cNvPr id="99455" name="Text Box 28">
                  <a:extLst>
                    <a:ext uri="{FF2B5EF4-FFF2-40B4-BE49-F238E27FC236}">
                      <a16:creationId xmlns="" xmlns:a16="http://schemas.microsoft.com/office/drawing/2014/main" id="{78A54E3C-56A8-429A-98B2-2ED18634463C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3112" y="1962"/>
                  <a:ext cx="460" cy="33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none">
                  <a:spAutoFit/>
                </a:bodyPr>
                <a:lstStyle>
                  <a:lvl1pPr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3200">
                      <a:solidFill>
                        <a:schemeClr val="tx1"/>
                      </a:solidFill>
                      <a:latin typeface="Myriad Pro"/>
                    </a:defRPr>
                  </a:lvl1pPr>
                  <a:lvl2pPr marL="742950" indent="-28575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800">
                      <a:solidFill>
                        <a:schemeClr val="tx1"/>
                      </a:solidFill>
                      <a:latin typeface="Myriad Pro"/>
                    </a:defRPr>
                  </a:lvl2pPr>
                  <a:lvl3pPr marL="1143000" indent="-228600">
                    <a:spcBef>
                      <a:spcPct val="200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Myriad Pro"/>
                    </a:defRPr>
                  </a:lvl3pPr>
                  <a:lvl4pPr marL="1600200" indent="-228600">
                    <a:spcBef>
                      <a:spcPct val="20000"/>
                    </a:spcBef>
                    <a:buFont typeface="Arial" panose="020B0604020202020204" pitchFamily="34" charset="0"/>
                    <a:buChar char="–"/>
                    <a:defRPr sz="2000">
                      <a:solidFill>
                        <a:schemeClr val="tx1"/>
                      </a:solidFill>
                      <a:latin typeface="Myriad Pro"/>
                    </a:defRPr>
                  </a:lvl4pPr>
                  <a:lvl5pPr marL="2057400" indent="-228600">
                    <a:spcBef>
                      <a:spcPct val="20000"/>
                    </a:spcBef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»"/>
                    <a:defRPr sz="2000">
                      <a:solidFill>
                        <a:schemeClr val="tx1"/>
                      </a:solidFill>
                      <a:latin typeface="Myriad Pro"/>
                    </a:defRPr>
                  </a:lvl9pPr>
                </a:lstStyle>
                <a:p>
                  <a:pPr algn="ctr">
                    <a:spcBef>
                      <a:spcPct val="0"/>
                    </a:spcBef>
                    <a:buFontTx/>
                    <a:buNone/>
                  </a:pPr>
                  <a:r>
                    <a:rPr lang="en-GB" altLang="en-US" sz="600">
                      <a:latin typeface="Arial" panose="020B0604020202020204" pitchFamily="34" charset="0"/>
                      <a:ea typeface="MS PGothic" panose="020B0600070205080204" pitchFamily="34" charset="-128"/>
                      <a:cs typeface="Times New Roman" panose="02020603050405020304" pitchFamily="18" charset="0"/>
                    </a:rPr>
                    <a:t>Yes</a:t>
                  </a:r>
                </a:p>
              </p:txBody>
            </p:sp>
          </p:grpSp>
        </p:grpSp>
        <p:sp>
          <p:nvSpPr>
            <p:cNvPr id="99432" name="Text Box 29">
              <a:extLst>
                <a:ext uri="{FF2B5EF4-FFF2-40B4-BE49-F238E27FC236}">
                  <a16:creationId xmlns="" xmlns:a16="http://schemas.microsoft.com/office/drawing/2014/main" id="{26F3CB6B-6646-483B-AAA1-A465628BC71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3" y="988"/>
              <a:ext cx="1014" cy="2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6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Process Map</a:t>
              </a:r>
            </a:p>
          </p:txBody>
        </p:sp>
      </p:grpSp>
      <p:grpSp>
        <p:nvGrpSpPr>
          <p:cNvPr id="99332" name="Group 30">
            <a:extLst>
              <a:ext uri="{FF2B5EF4-FFF2-40B4-BE49-F238E27FC236}">
                <a16:creationId xmlns="" xmlns:a16="http://schemas.microsoft.com/office/drawing/2014/main" id="{160979F2-2B7B-40D9-8748-A52CFAABEEFD}"/>
              </a:ext>
            </a:extLst>
          </p:cNvPr>
          <p:cNvGrpSpPr>
            <a:grpSpLocks/>
          </p:cNvGrpSpPr>
          <p:nvPr/>
        </p:nvGrpSpPr>
        <p:grpSpPr bwMode="auto">
          <a:xfrm>
            <a:off x="5562600" y="2101850"/>
            <a:ext cx="3429000" cy="3460750"/>
            <a:chOff x="3552" y="1180"/>
            <a:chExt cx="2160" cy="2180"/>
          </a:xfrm>
        </p:grpSpPr>
        <p:sp>
          <p:nvSpPr>
            <p:cNvPr id="99412" name="Text Box 31">
              <a:extLst>
                <a:ext uri="{FF2B5EF4-FFF2-40B4-BE49-F238E27FC236}">
                  <a16:creationId xmlns="" xmlns:a16="http://schemas.microsoft.com/office/drawing/2014/main" id="{E3C548C3-E28F-44CB-A337-396556F81F3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24" y="1180"/>
              <a:ext cx="820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6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Action Plan</a:t>
              </a:r>
            </a:p>
          </p:txBody>
        </p:sp>
        <p:sp>
          <p:nvSpPr>
            <p:cNvPr id="99413" name="Text Box 32">
              <a:extLst>
                <a:ext uri="{FF2B5EF4-FFF2-40B4-BE49-F238E27FC236}">
                  <a16:creationId xmlns="" xmlns:a16="http://schemas.microsoft.com/office/drawing/2014/main" id="{0879BC56-B55A-4F93-80BD-6AFC4F39646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03" y="1430"/>
              <a:ext cx="429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6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What</a:t>
              </a:r>
            </a:p>
          </p:txBody>
        </p:sp>
        <p:sp>
          <p:nvSpPr>
            <p:cNvPr id="99414" name="Text Box 33">
              <a:extLst>
                <a:ext uri="{FF2B5EF4-FFF2-40B4-BE49-F238E27FC236}">
                  <a16:creationId xmlns="" xmlns:a16="http://schemas.microsoft.com/office/drawing/2014/main" id="{2316BEBB-77EF-41B4-8292-FD94AFB7B13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318" y="1440"/>
              <a:ext cx="386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6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How</a:t>
              </a:r>
            </a:p>
          </p:txBody>
        </p:sp>
        <p:sp>
          <p:nvSpPr>
            <p:cNvPr id="99415" name="Text Box 34">
              <a:extLst>
                <a:ext uri="{FF2B5EF4-FFF2-40B4-BE49-F238E27FC236}">
                  <a16:creationId xmlns="" xmlns:a16="http://schemas.microsoft.com/office/drawing/2014/main" id="{E487B222-2DBE-4598-A2E1-7710E9E7221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36" y="1440"/>
              <a:ext cx="393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6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Who</a:t>
              </a:r>
            </a:p>
          </p:txBody>
        </p:sp>
        <p:sp>
          <p:nvSpPr>
            <p:cNvPr id="99416" name="Line 35">
              <a:extLst>
                <a:ext uri="{FF2B5EF4-FFF2-40B4-BE49-F238E27FC236}">
                  <a16:creationId xmlns="" xmlns:a16="http://schemas.microsoft.com/office/drawing/2014/main" id="{4B9614C8-7A88-4CE5-8F2C-4C444634993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128" y="1392"/>
              <a:ext cx="0" cy="1968"/>
            </a:xfrm>
            <a:prstGeom prst="line">
              <a:avLst/>
            </a:prstGeom>
            <a:noFill/>
            <a:ln w="38100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99417" name="Line 36">
              <a:extLst>
                <a:ext uri="{FF2B5EF4-FFF2-40B4-BE49-F238E27FC236}">
                  <a16:creationId xmlns="" xmlns:a16="http://schemas.microsoft.com/office/drawing/2014/main" id="{160003C2-F5CA-48B0-B94A-D953DEA606E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944" y="1392"/>
              <a:ext cx="0" cy="1968"/>
            </a:xfrm>
            <a:prstGeom prst="line">
              <a:avLst/>
            </a:prstGeom>
            <a:noFill/>
            <a:ln w="38100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99418" name="Line 37">
              <a:extLst>
                <a:ext uri="{FF2B5EF4-FFF2-40B4-BE49-F238E27FC236}">
                  <a16:creationId xmlns="" xmlns:a16="http://schemas.microsoft.com/office/drawing/2014/main" id="{6D24DF25-383B-4984-89F8-42FE85B8F78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52" y="1632"/>
              <a:ext cx="2160" cy="0"/>
            </a:xfrm>
            <a:prstGeom prst="line">
              <a:avLst/>
            </a:prstGeom>
            <a:noFill/>
            <a:ln w="38100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99419" name="Line 38">
              <a:extLst>
                <a:ext uri="{FF2B5EF4-FFF2-40B4-BE49-F238E27FC236}">
                  <a16:creationId xmlns="" xmlns:a16="http://schemas.microsoft.com/office/drawing/2014/main" id="{06F5EBB3-9726-4DAF-9CE6-514A18478CA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52" y="1824"/>
              <a:ext cx="2160" cy="0"/>
            </a:xfrm>
            <a:prstGeom prst="line">
              <a:avLst/>
            </a:prstGeom>
            <a:noFill/>
            <a:ln w="38100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99420" name="Line 39">
              <a:extLst>
                <a:ext uri="{FF2B5EF4-FFF2-40B4-BE49-F238E27FC236}">
                  <a16:creationId xmlns="" xmlns:a16="http://schemas.microsoft.com/office/drawing/2014/main" id="{4DA62750-309F-44F6-B417-506EEABA6A6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52" y="2016"/>
              <a:ext cx="2160" cy="0"/>
            </a:xfrm>
            <a:prstGeom prst="line">
              <a:avLst/>
            </a:prstGeom>
            <a:noFill/>
            <a:ln w="38100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99421" name="Line 40">
              <a:extLst>
                <a:ext uri="{FF2B5EF4-FFF2-40B4-BE49-F238E27FC236}">
                  <a16:creationId xmlns="" xmlns:a16="http://schemas.microsoft.com/office/drawing/2014/main" id="{80EBBDC9-F543-4148-B59B-D746FD0B959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52" y="2208"/>
              <a:ext cx="2160" cy="0"/>
            </a:xfrm>
            <a:prstGeom prst="line">
              <a:avLst/>
            </a:prstGeom>
            <a:noFill/>
            <a:ln w="38100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99422" name="Line 41">
              <a:extLst>
                <a:ext uri="{FF2B5EF4-FFF2-40B4-BE49-F238E27FC236}">
                  <a16:creationId xmlns="" xmlns:a16="http://schemas.microsoft.com/office/drawing/2014/main" id="{D83D8859-E7B8-4D86-8BDD-24D8DBB0F32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52" y="2400"/>
              <a:ext cx="2160" cy="0"/>
            </a:xfrm>
            <a:prstGeom prst="line">
              <a:avLst/>
            </a:prstGeom>
            <a:noFill/>
            <a:ln w="38100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99423" name="Line 42">
              <a:extLst>
                <a:ext uri="{FF2B5EF4-FFF2-40B4-BE49-F238E27FC236}">
                  <a16:creationId xmlns="" xmlns:a16="http://schemas.microsoft.com/office/drawing/2014/main" id="{5F14F020-8C55-4AB1-809F-CBB73057B19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52" y="2592"/>
              <a:ext cx="2160" cy="0"/>
            </a:xfrm>
            <a:prstGeom prst="line">
              <a:avLst/>
            </a:prstGeom>
            <a:noFill/>
            <a:ln w="38100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99424" name="Line 43">
              <a:extLst>
                <a:ext uri="{FF2B5EF4-FFF2-40B4-BE49-F238E27FC236}">
                  <a16:creationId xmlns="" xmlns:a16="http://schemas.microsoft.com/office/drawing/2014/main" id="{8D7DF8A1-0C74-458D-97AC-C6CA853C0D0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52" y="2784"/>
              <a:ext cx="2160" cy="0"/>
            </a:xfrm>
            <a:prstGeom prst="line">
              <a:avLst/>
            </a:prstGeom>
            <a:noFill/>
            <a:ln w="38100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99425" name="Line 44">
              <a:extLst>
                <a:ext uri="{FF2B5EF4-FFF2-40B4-BE49-F238E27FC236}">
                  <a16:creationId xmlns="" xmlns:a16="http://schemas.microsoft.com/office/drawing/2014/main" id="{C6DDC7AB-7238-47A6-B8E6-D4E40FB0189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52" y="2976"/>
              <a:ext cx="2160" cy="0"/>
            </a:xfrm>
            <a:prstGeom prst="line">
              <a:avLst/>
            </a:prstGeom>
            <a:noFill/>
            <a:ln w="38100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99426" name="Line 45">
              <a:extLst>
                <a:ext uri="{FF2B5EF4-FFF2-40B4-BE49-F238E27FC236}">
                  <a16:creationId xmlns="" xmlns:a16="http://schemas.microsoft.com/office/drawing/2014/main" id="{E3E632FC-FFBE-4106-A80A-496E55AD311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52" y="3168"/>
              <a:ext cx="2160" cy="0"/>
            </a:xfrm>
            <a:prstGeom prst="line">
              <a:avLst/>
            </a:prstGeom>
            <a:noFill/>
            <a:ln w="38100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99427" name="Line 46">
              <a:extLst>
                <a:ext uri="{FF2B5EF4-FFF2-40B4-BE49-F238E27FC236}">
                  <a16:creationId xmlns="" xmlns:a16="http://schemas.microsoft.com/office/drawing/2014/main" id="{D74B1AA3-CA61-45D0-BBCC-8CD00327CC4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52" y="3360"/>
              <a:ext cx="2160" cy="0"/>
            </a:xfrm>
            <a:prstGeom prst="line">
              <a:avLst/>
            </a:prstGeom>
            <a:noFill/>
            <a:ln w="38100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99428" name="Line 47">
              <a:extLst>
                <a:ext uri="{FF2B5EF4-FFF2-40B4-BE49-F238E27FC236}">
                  <a16:creationId xmlns="" xmlns:a16="http://schemas.microsoft.com/office/drawing/2014/main" id="{A3978658-5171-4905-9D73-8E187AF7251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52" y="1392"/>
              <a:ext cx="2160" cy="0"/>
            </a:xfrm>
            <a:prstGeom prst="line">
              <a:avLst/>
            </a:prstGeom>
            <a:noFill/>
            <a:ln w="38100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99429" name="Line 48">
              <a:extLst>
                <a:ext uri="{FF2B5EF4-FFF2-40B4-BE49-F238E27FC236}">
                  <a16:creationId xmlns="" xmlns:a16="http://schemas.microsoft.com/office/drawing/2014/main" id="{A98C04C4-3C07-47CD-B6C0-55E104B25FA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52" y="1392"/>
              <a:ext cx="0" cy="1968"/>
            </a:xfrm>
            <a:prstGeom prst="line">
              <a:avLst/>
            </a:prstGeom>
            <a:noFill/>
            <a:ln w="38100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99430" name="Line 49">
              <a:extLst>
                <a:ext uri="{FF2B5EF4-FFF2-40B4-BE49-F238E27FC236}">
                  <a16:creationId xmlns="" xmlns:a16="http://schemas.microsoft.com/office/drawing/2014/main" id="{EE106C50-20E6-4671-91E4-E86C664EE5E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712" y="1392"/>
              <a:ext cx="0" cy="1968"/>
            </a:xfrm>
            <a:prstGeom prst="line">
              <a:avLst/>
            </a:prstGeom>
            <a:noFill/>
            <a:ln w="38100">
              <a:solidFill>
                <a:schemeClr val="accent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en-GB"/>
            </a:p>
          </p:txBody>
        </p:sp>
      </p:grpSp>
      <p:grpSp>
        <p:nvGrpSpPr>
          <p:cNvPr id="99333" name="Group 50">
            <a:extLst>
              <a:ext uri="{FF2B5EF4-FFF2-40B4-BE49-F238E27FC236}">
                <a16:creationId xmlns="" xmlns:a16="http://schemas.microsoft.com/office/drawing/2014/main" id="{17325A16-CFF9-4CA4-8380-F0191F36EB7D}"/>
              </a:ext>
            </a:extLst>
          </p:cNvPr>
          <p:cNvGrpSpPr>
            <a:grpSpLocks/>
          </p:cNvGrpSpPr>
          <p:nvPr/>
        </p:nvGrpSpPr>
        <p:grpSpPr bwMode="auto">
          <a:xfrm>
            <a:off x="53975" y="3321050"/>
            <a:ext cx="3908425" cy="1700213"/>
            <a:chOff x="27" y="1900"/>
            <a:chExt cx="2757" cy="1200"/>
          </a:xfrm>
        </p:grpSpPr>
        <p:grpSp>
          <p:nvGrpSpPr>
            <p:cNvPr id="99348" name="Group 51">
              <a:extLst>
                <a:ext uri="{FF2B5EF4-FFF2-40B4-BE49-F238E27FC236}">
                  <a16:creationId xmlns="" xmlns:a16="http://schemas.microsoft.com/office/drawing/2014/main" id="{A109EFD4-1DE0-4314-8FE2-EBCF6B3EE6E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35" y="2198"/>
              <a:ext cx="416" cy="378"/>
              <a:chOff x="1008" y="1008"/>
              <a:chExt cx="864" cy="1056"/>
            </a:xfrm>
          </p:grpSpPr>
          <p:sp>
            <p:nvSpPr>
              <p:cNvPr id="99406" name="Line 52">
                <a:extLst>
                  <a:ext uri="{FF2B5EF4-FFF2-40B4-BE49-F238E27FC236}">
                    <a16:creationId xmlns="" xmlns:a16="http://schemas.microsoft.com/office/drawing/2014/main" id="{9CC5E332-9DEF-4D8A-8716-6BEB6DE1048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1248" y="1008"/>
                <a:ext cx="624" cy="1056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407" name="Line 53">
                <a:extLst>
                  <a:ext uri="{FF2B5EF4-FFF2-40B4-BE49-F238E27FC236}">
                    <a16:creationId xmlns="" xmlns:a16="http://schemas.microsoft.com/office/drawing/2014/main" id="{0F0F10C0-6608-48A0-9E60-94F70059CF5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008" y="1104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408" name="Line 54">
                <a:extLst>
                  <a:ext uri="{FF2B5EF4-FFF2-40B4-BE49-F238E27FC236}">
                    <a16:creationId xmlns="" xmlns:a16="http://schemas.microsoft.com/office/drawing/2014/main" id="{22F5F623-FBFB-433B-AC17-AE853972D22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52" y="1296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409" name="Line 55">
                <a:extLst>
                  <a:ext uri="{FF2B5EF4-FFF2-40B4-BE49-F238E27FC236}">
                    <a16:creationId xmlns="" xmlns:a16="http://schemas.microsoft.com/office/drawing/2014/main" id="{419CEEF5-458B-4E3C-B26E-E7EDAED2D2A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248" y="1488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410" name="Line 56">
                <a:extLst>
                  <a:ext uri="{FF2B5EF4-FFF2-40B4-BE49-F238E27FC236}">
                    <a16:creationId xmlns="" xmlns:a16="http://schemas.microsoft.com/office/drawing/2014/main" id="{8210FDEC-2458-49F1-9ECF-D395C2DA880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344" y="1680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411" name="Line 57">
                <a:extLst>
                  <a:ext uri="{FF2B5EF4-FFF2-40B4-BE49-F238E27FC236}">
                    <a16:creationId xmlns="" xmlns:a16="http://schemas.microsoft.com/office/drawing/2014/main" id="{BC27F664-8D4E-4108-B5B0-462EF9AE704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488" y="1872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</p:grpSp>
        <p:grpSp>
          <p:nvGrpSpPr>
            <p:cNvPr id="99349" name="Group 58">
              <a:extLst>
                <a:ext uri="{FF2B5EF4-FFF2-40B4-BE49-F238E27FC236}">
                  <a16:creationId xmlns="" xmlns:a16="http://schemas.microsoft.com/office/drawing/2014/main" id="{2885C835-A8FD-454B-9E7E-8F94D6711EB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097" y="2198"/>
              <a:ext cx="416" cy="378"/>
              <a:chOff x="1008" y="1008"/>
              <a:chExt cx="864" cy="1056"/>
            </a:xfrm>
          </p:grpSpPr>
          <p:sp>
            <p:nvSpPr>
              <p:cNvPr id="99400" name="Line 59">
                <a:extLst>
                  <a:ext uri="{FF2B5EF4-FFF2-40B4-BE49-F238E27FC236}">
                    <a16:creationId xmlns="" xmlns:a16="http://schemas.microsoft.com/office/drawing/2014/main" id="{8B9DE161-B793-491A-8B98-17140B19F7A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1248" y="1008"/>
                <a:ext cx="624" cy="1056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401" name="Line 60">
                <a:extLst>
                  <a:ext uri="{FF2B5EF4-FFF2-40B4-BE49-F238E27FC236}">
                    <a16:creationId xmlns="" xmlns:a16="http://schemas.microsoft.com/office/drawing/2014/main" id="{9A6B0FF7-AAF1-4D28-8821-E7269DCA498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008" y="1104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402" name="Line 61">
                <a:extLst>
                  <a:ext uri="{FF2B5EF4-FFF2-40B4-BE49-F238E27FC236}">
                    <a16:creationId xmlns="" xmlns:a16="http://schemas.microsoft.com/office/drawing/2014/main" id="{EA679956-EE19-4C71-8A93-2E27BA19B77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52" y="1296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403" name="Line 62">
                <a:extLst>
                  <a:ext uri="{FF2B5EF4-FFF2-40B4-BE49-F238E27FC236}">
                    <a16:creationId xmlns="" xmlns:a16="http://schemas.microsoft.com/office/drawing/2014/main" id="{1FA6DE84-E1A1-47A4-B0D1-A2BF78B8B6F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248" y="1488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404" name="Line 63">
                <a:extLst>
                  <a:ext uri="{FF2B5EF4-FFF2-40B4-BE49-F238E27FC236}">
                    <a16:creationId xmlns="" xmlns:a16="http://schemas.microsoft.com/office/drawing/2014/main" id="{4E151DE4-816D-49AE-8816-60EED9D5957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344" y="1680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405" name="Line 64">
                <a:extLst>
                  <a:ext uri="{FF2B5EF4-FFF2-40B4-BE49-F238E27FC236}">
                    <a16:creationId xmlns="" xmlns:a16="http://schemas.microsoft.com/office/drawing/2014/main" id="{7EC04641-1927-44F3-AEED-EAEE6559687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488" y="1872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</p:grpSp>
        <p:grpSp>
          <p:nvGrpSpPr>
            <p:cNvPr id="99350" name="Group 65">
              <a:extLst>
                <a:ext uri="{FF2B5EF4-FFF2-40B4-BE49-F238E27FC236}">
                  <a16:creationId xmlns="" xmlns:a16="http://schemas.microsoft.com/office/drawing/2014/main" id="{23B56845-0627-4708-8D31-004966397B2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582" y="2198"/>
              <a:ext cx="416" cy="378"/>
              <a:chOff x="1008" y="1008"/>
              <a:chExt cx="864" cy="1056"/>
            </a:xfrm>
          </p:grpSpPr>
          <p:sp>
            <p:nvSpPr>
              <p:cNvPr id="99394" name="Line 66">
                <a:extLst>
                  <a:ext uri="{FF2B5EF4-FFF2-40B4-BE49-F238E27FC236}">
                    <a16:creationId xmlns="" xmlns:a16="http://schemas.microsoft.com/office/drawing/2014/main" id="{0BAC3FD4-6CBA-43C0-BE8A-ADFCAA39EE4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1248" y="1008"/>
                <a:ext cx="624" cy="1056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95" name="Line 67">
                <a:extLst>
                  <a:ext uri="{FF2B5EF4-FFF2-40B4-BE49-F238E27FC236}">
                    <a16:creationId xmlns="" xmlns:a16="http://schemas.microsoft.com/office/drawing/2014/main" id="{0BF1031B-30C9-4F0A-AC8F-4095CDCD404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008" y="1104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96" name="Line 68">
                <a:extLst>
                  <a:ext uri="{FF2B5EF4-FFF2-40B4-BE49-F238E27FC236}">
                    <a16:creationId xmlns="" xmlns:a16="http://schemas.microsoft.com/office/drawing/2014/main" id="{64D4B1F8-3FF2-40CC-A7B6-169A409F97B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52" y="1296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97" name="Line 69">
                <a:extLst>
                  <a:ext uri="{FF2B5EF4-FFF2-40B4-BE49-F238E27FC236}">
                    <a16:creationId xmlns="" xmlns:a16="http://schemas.microsoft.com/office/drawing/2014/main" id="{147D8D21-50E7-49D4-B6D4-8EDD90FA4D8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248" y="1488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98" name="Line 70">
                <a:extLst>
                  <a:ext uri="{FF2B5EF4-FFF2-40B4-BE49-F238E27FC236}">
                    <a16:creationId xmlns="" xmlns:a16="http://schemas.microsoft.com/office/drawing/2014/main" id="{5F962DAA-15DC-49B0-94FC-EDBC703D4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344" y="1680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99" name="Line 71">
                <a:extLst>
                  <a:ext uri="{FF2B5EF4-FFF2-40B4-BE49-F238E27FC236}">
                    <a16:creationId xmlns="" xmlns:a16="http://schemas.microsoft.com/office/drawing/2014/main" id="{35777A43-113B-46DF-933B-CAA767E69E2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488" y="1872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</p:grpSp>
        <p:grpSp>
          <p:nvGrpSpPr>
            <p:cNvPr id="99351" name="Group 72">
              <a:extLst>
                <a:ext uri="{FF2B5EF4-FFF2-40B4-BE49-F238E27FC236}">
                  <a16:creationId xmlns="" xmlns:a16="http://schemas.microsoft.com/office/drawing/2014/main" id="{78F1D557-B9B5-4599-AFAC-F9AAE498AEA5}"/>
                </a:ext>
              </a:extLst>
            </p:cNvPr>
            <p:cNvGrpSpPr>
              <a:grpSpLocks/>
            </p:cNvGrpSpPr>
            <p:nvPr/>
          </p:nvGrpSpPr>
          <p:grpSpPr bwMode="auto">
            <a:xfrm flipV="1">
              <a:off x="635" y="2576"/>
              <a:ext cx="416" cy="378"/>
              <a:chOff x="1008" y="1008"/>
              <a:chExt cx="864" cy="1056"/>
            </a:xfrm>
          </p:grpSpPr>
          <p:sp>
            <p:nvSpPr>
              <p:cNvPr id="99388" name="Line 73">
                <a:extLst>
                  <a:ext uri="{FF2B5EF4-FFF2-40B4-BE49-F238E27FC236}">
                    <a16:creationId xmlns="" xmlns:a16="http://schemas.microsoft.com/office/drawing/2014/main" id="{8089C0B4-3228-41F6-8878-75C87FC1C11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1248" y="1008"/>
                <a:ext cx="624" cy="1056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89" name="Line 74">
                <a:extLst>
                  <a:ext uri="{FF2B5EF4-FFF2-40B4-BE49-F238E27FC236}">
                    <a16:creationId xmlns="" xmlns:a16="http://schemas.microsoft.com/office/drawing/2014/main" id="{89383C62-C94F-4FF8-87A3-942C01725C3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008" y="1104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90" name="Line 75">
                <a:extLst>
                  <a:ext uri="{FF2B5EF4-FFF2-40B4-BE49-F238E27FC236}">
                    <a16:creationId xmlns="" xmlns:a16="http://schemas.microsoft.com/office/drawing/2014/main" id="{3868FC39-9786-4396-A495-5E28040ECA0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52" y="1296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91" name="Line 76">
                <a:extLst>
                  <a:ext uri="{FF2B5EF4-FFF2-40B4-BE49-F238E27FC236}">
                    <a16:creationId xmlns="" xmlns:a16="http://schemas.microsoft.com/office/drawing/2014/main" id="{D69E8253-6ACB-4478-A06A-5F19B7663BE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248" y="1488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92" name="Line 77">
                <a:extLst>
                  <a:ext uri="{FF2B5EF4-FFF2-40B4-BE49-F238E27FC236}">
                    <a16:creationId xmlns="" xmlns:a16="http://schemas.microsoft.com/office/drawing/2014/main" id="{BC3EE343-3039-4357-89C2-8AC9EA6DA56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344" y="1680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93" name="Line 78">
                <a:extLst>
                  <a:ext uri="{FF2B5EF4-FFF2-40B4-BE49-F238E27FC236}">
                    <a16:creationId xmlns="" xmlns:a16="http://schemas.microsoft.com/office/drawing/2014/main" id="{1AEB8E66-3B09-461F-8A53-04C4DC8EABA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488" y="1872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</p:grpSp>
        <p:grpSp>
          <p:nvGrpSpPr>
            <p:cNvPr id="99352" name="Group 79">
              <a:extLst>
                <a:ext uri="{FF2B5EF4-FFF2-40B4-BE49-F238E27FC236}">
                  <a16:creationId xmlns="" xmlns:a16="http://schemas.microsoft.com/office/drawing/2014/main" id="{64E8868A-AA2E-48D8-A733-19BA5191200F}"/>
                </a:ext>
              </a:extLst>
            </p:cNvPr>
            <p:cNvGrpSpPr>
              <a:grpSpLocks/>
            </p:cNvGrpSpPr>
            <p:nvPr/>
          </p:nvGrpSpPr>
          <p:grpSpPr bwMode="auto">
            <a:xfrm flipV="1">
              <a:off x="1097" y="2576"/>
              <a:ext cx="416" cy="378"/>
              <a:chOff x="1008" y="1008"/>
              <a:chExt cx="864" cy="1056"/>
            </a:xfrm>
          </p:grpSpPr>
          <p:sp>
            <p:nvSpPr>
              <p:cNvPr id="99382" name="Line 80">
                <a:extLst>
                  <a:ext uri="{FF2B5EF4-FFF2-40B4-BE49-F238E27FC236}">
                    <a16:creationId xmlns="" xmlns:a16="http://schemas.microsoft.com/office/drawing/2014/main" id="{21113742-702A-4994-ACB5-B86DB5B1D29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1248" y="1008"/>
                <a:ext cx="624" cy="1056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83" name="Line 81">
                <a:extLst>
                  <a:ext uri="{FF2B5EF4-FFF2-40B4-BE49-F238E27FC236}">
                    <a16:creationId xmlns="" xmlns:a16="http://schemas.microsoft.com/office/drawing/2014/main" id="{6BF0BEC9-1253-4CF1-91A5-8FE3CADF865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008" y="1104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84" name="Line 82">
                <a:extLst>
                  <a:ext uri="{FF2B5EF4-FFF2-40B4-BE49-F238E27FC236}">
                    <a16:creationId xmlns="" xmlns:a16="http://schemas.microsoft.com/office/drawing/2014/main" id="{854568EB-B1CD-405B-A6DE-9A9824FB5D4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52" y="1296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85" name="Line 83">
                <a:extLst>
                  <a:ext uri="{FF2B5EF4-FFF2-40B4-BE49-F238E27FC236}">
                    <a16:creationId xmlns="" xmlns:a16="http://schemas.microsoft.com/office/drawing/2014/main" id="{00D7DE9B-8E74-4771-B71E-276ACA762EA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248" y="1488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86" name="Line 84">
                <a:extLst>
                  <a:ext uri="{FF2B5EF4-FFF2-40B4-BE49-F238E27FC236}">
                    <a16:creationId xmlns="" xmlns:a16="http://schemas.microsoft.com/office/drawing/2014/main" id="{A65BD191-984A-443A-A506-27DEDC64D87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344" y="1680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87" name="Line 85">
                <a:extLst>
                  <a:ext uri="{FF2B5EF4-FFF2-40B4-BE49-F238E27FC236}">
                    <a16:creationId xmlns="" xmlns:a16="http://schemas.microsoft.com/office/drawing/2014/main" id="{C064D611-280D-4E26-BD46-B7384305209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488" y="1872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</p:grpSp>
        <p:grpSp>
          <p:nvGrpSpPr>
            <p:cNvPr id="99353" name="Group 86">
              <a:extLst>
                <a:ext uri="{FF2B5EF4-FFF2-40B4-BE49-F238E27FC236}">
                  <a16:creationId xmlns="" xmlns:a16="http://schemas.microsoft.com/office/drawing/2014/main" id="{E920F77C-EE4A-423D-A278-A25992D5BDA3}"/>
                </a:ext>
              </a:extLst>
            </p:cNvPr>
            <p:cNvGrpSpPr>
              <a:grpSpLocks/>
            </p:cNvGrpSpPr>
            <p:nvPr/>
          </p:nvGrpSpPr>
          <p:grpSpPr bwMode="auto">
            <a:xfrm flipV="1">
              <a:off x="1582" y="2576"/>
              <a:ext cx="416" cy="378"/>
              <a:chOff x="1008" y="1008"/>
              <a:chExt cx="864" cy="1056"/>
            </a:xfrm>
          </p:grpSpPr>
          <p:sp>
            <p:nvSpPr>
              <p:cNvPr id="99376" name="Line 87">
                <a:extLst>
                  <a:ext uri="{FF2B5EF4-FFF2-40B4-BE49-F238E27FC236}">
                    <a16:creationId xmlns="" xmlns:a16="http://schemas.microsoft.com/office/drawing/2014/main" id="{0FC3B937-8EEA-4F72-B067-DA7A49678B7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 flipV="1">
                <a:off x="1248" y="1008"/>
                <a:ext cx="624" cy="1056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77" name="Line 88">
                <a:extLst>
                  <a:ext uri="{FF2B5EF4-FFF2-40B4-BE49-F238E27FC236}">
                    <a16:creationId xmlns="" xmlns:a16="http://schemas.microsoft.com/office/drawing/2014/main" id="{7366841C-19BA-4327-9601-562F436AEAF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008" y="1104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78" name="Line 89">
                <a:extLst>
                  <a:ext uri="{FF2B5EF4-FFF2-40B4-BE49-F238E27FC236}">
                    <a16:creationId xmlns="" xmlns:a16="http://schemas.microsoft.com/office/drawing/2014/main" id="{821175B7-6761-447F-8EFA-187B7354544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152" y="1296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79" name="Line 90">
                <a:extLst>
                  <a:ext uri="{FF2B5EF4-FFF2-40B4-BE49-F238E27FC236}">
                    <a16:creationId xmlns="" xmlns:a16="http://schemas.microsoft.com/office/drawing/2014/main" id="{074D0A9B-148B-4BED-96DA-6695B3E4480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248" y="1488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80" name="Line 91">
                <a:extLst>
                  <a:ext uri="{FF2B5EF4-FFF2-40B4-BE49-F238E27FC236}">
                    <a16:creationId xmlns="" xmlns:a16="http://schemas.microsoft.com/office/drawing/2014/main" id="{5E8B5D7A-21AE-407D-818F-FD912D288EB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344" y="1680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99381" name="Line 92">
                <a:extLst>
                  <a:ext uri="{FF2B5EF4-FFF2-40B4-BE49-F238E27FC236}">
                    <a16:creationId xmlns="" xmlns:a16="http://schemas.microsoft.com/office/drawing/2014/main" id="{F5F66CF2-5A18-4608-8679-EDEACED6090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1488" y="1872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>
                <a:spAutoFit/>
              </a:bodyPr>
              <a:lstStyle/>
              <a:p>
                <a:endParaRPr lang="en-GB"/>
              </a:p>
            </p:txBody>
          </p:sp>
        </p:grpSp>
        <p:sp>
          <p:nvSpPr>
            <p:cNvPr id="99354" name="Rectangle 93">
              <a:extLst>
                <a:ext uri="{FF2B5EF4-FFF2-40B4-BE49-F238E27FC236}">
                  <a16:creationId xmlns="" xmlns:a16="http://schemas.microsoft.com/office/drawing/2014/main" id="{AFCFA8BD-9BAF-4682-9EB0-A6489D7CC7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2" y="2456"/>
              <a:ext cx="532" cy="223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99355" name="Text Box 94">
              <a:extLst>
                <a:ext uri="{FF2B5EF4-FFF2-40B4-BE49-F238E27FC236}">
                  <a16:creationId xmlns="" xmlns:a16="http://schemas.microsoft.com/office/drawing/2014/main" id="{BF86CDCB-9BE8-4467-95D5-71EDFFA39D7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8" y="2961"/>
              <a:ext cx="508" cy="139"/>
            </a:xfrm>
            <a:prstGeom prst="rect">
              <a:avLst/>
            </a:prstGeom>
            <a:solidFill>
              <a:srgbClr val="FFFF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GB" altLang="en-US" sz="6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Environment</a:t>
              </a:r>
            </a:p>
          </p:txBody>
        </p:sp>
        <p:sp>
          <p:nvSpPr>
            <p:cNvPr id="99356" name="Text Box 95">
              <a:extLst>
                <a:ext uri="{FF2B5EF4-FFF2-40B4-BE49-F238E27FC236}">
                  <a16:creationId xmlns="" xmlns:a16="http://schemas.microsoft.com/office/drawing/2014/main" id="{C5BCA86E-0C63-42E6-AAB8-F427BF1D678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88" y="2961"/>
              <a:ext cx="510" cy="139"/>
            </a:xfrm>
            <a:prstGeom prst="rect">
              <a:avLst/>
            </a:prstGeom>
            <a:solidFill>
              <a:srgbClr val="FFFF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GB" altLang="en-US" sz="6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Measurement</a:t>
              </a:r>
            </a:p>
          </p:txBody>
        </p:sp>
        <p:sp>
          <p:nvSpPr>
            <p:cNvPr id="99357" name="Text Box 96">
              <a:extLst>
                <a:ext uri="{FF2B5EF4-FFF2-40B4-BE49-F238E27FC236}">
                  <a16:creationId xmlns="" xmlns:a16="http://schemas.microsoft.com/office/drawing/2014/main" id="{90894A77-BAD8-497F-884C-41BA99519CB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444" y="2961"/>
              <a:ext cx="508" cy="139"/>
            </a:xfrm>
            <a:prstGeom prst="rect">
              <a:avLst/>
            </a:prstGeom>
            <a:solidFill>
              <a:srgbClr val="FFFF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GB" altLang="en-US" sz="6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Machine</a:t>
              </a:r>
            </a:p>
          </p:txBody>
        </p:sp>
        <p:sp>
          <p:nvSpPr>
            <p:cNvPr id="99358" name="Text Box 97">
              <a:extLst>
                <a:ext uri="{FF2B5EF4-FFF2-40B4-BE49-F238E27FC236}">
                  <a16:creationId xmlns="" xmlns:a16="http://schemas.microsoft.com/office/drawing/2014/main" id="{54B2FE6A-4169-483B-A324-4BE965DD42B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20" y="2112"/>
              <a:ext cx="230" cy="204"/>
            </a:xfrm>
            <a:prstGeom prst="rect">
              <a:avLst/>
            </a:prstGeom>
            <a:solidFill>
              <a:srgbClr val="FFFF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GB" altLang="en-US" sz="6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Men</a:t>
              </a:r>
            </a:p>
          </p:txBody>
        </p:sp>
        <p:sp>
          <p:nvSpPr>
            <p:cNvPr id="99359" name="Text Box 98">
              <a:extLst>
                <a:ext uri="{FF2B5EF4-FFF2-40B4-BE49-F238E27FC236}">
                  <a16:creationId xmlns="" xmlns:a16="http://schemas.microsoft.com/office/drawing/2014/main" id="{AE2B26AB-0320-4792-AE46-CFB41081F78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66" y="2112"/>
              <a:ext cx="438" cy="139"/>
            </a:xfrm>
            <a:prstGeom prst="rect">
              <a:avLst/>
            </a:prstGeom>
            <a:solidFill>
              <a:srgbClr val="FFFF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GB" altLang="en-US" sz="6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Materials</a:t>
              </a:r>
            </a:p>
          </p:txBody>
        </p:sp>
        <p:sp>
          <p:nvSpPr>
            <p:cNvPr id="99360" name="Text Box 99">
              <a:extLst>
                <a:ext uri="{FF2B5EF4-FFF2-40B4-BE49-F238E27FC236}">
                  <a16:creationId xmlns="" xmlns:a16="http://schemas.microsoft.com/office/drawing/2014/main" id="{ABFE549D-8B43-4D84-AF53-5775B047109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74" y="2112"/>
              <a:ext cx="440" cy="139"/>
            </a:xfrm>
            <a:prstGeom prst="rect">
              <a:avLst/>
            </a:prstGeom>
            <a:solidFill>
              <a:srgbClr val="FFFF99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GB" altLang="en-US" sz="6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Method</a:t>
              </a:r>
            </a:p>
          </p:txBody>
        </p:sp>
        <p:sp>
          <p:nvSpPr>
            <p:cNvPr id="99361" name="Line 100">
              <a:extLst>
                <a:ext uri="{FF2B5EF4-FFF2-40B4-BE49-F238E27FC236}">
                  <a16:creationId xmlns="" xmlns:a16="http://schemas.microsoft.com/office/drawing/2014/main" id="{B62EFC5E-99F7-485C-9746-886BEE2BAAE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84" y="2592"/>
              <a:ext cx="187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/>
            <a:p>
              <a:endParaRPr lang="en-GB"/>
            </a:p>
          </p:txBody>
        </p:sp>
        <p:sp>
          <p:nvSpPr>
            <p:cNvPr id="99362" name="Text Box 101">
              <a:extLst>
                <a:ext uri="{FF2B5EF4-FFF2-40B4-BE49-F238E27FC236}">
                  <a16:creationId xmlns="" xmlns:a16="http://schemas.microsoft.com/office/drawing/2014/main" id="{9F8D6E43-7533-4CFD-9E7D-7402FE14C6C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04" y="2448"/>
              <a:ext cx="432" cy="260"/>
            </a:xfrm>
            <a:prstGeom prst="rect">
              <a:avLst/>
            </a:prstGeom>
            <a:solidFill>
              <a:srgbClr val="FFFF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6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Variability 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6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of 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6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Distance</a:t>
              </a:r>
            </a:p>
          </p:txBody>
        </p:sp>
        <p:sp>
          <p:nvSpPr>
            <p:cNvPr id="99363" name="Text Box 102">
              <a:extLst>
                <a:ext uri="{FF2B5EF4-FFF2-40B4-BE49-F238E27FC236}">
                  <a16:creationId xmlns="" xmlns:a16="http://schemas.microsoft.com/office/drawing/2014/main" id="{E88568E4-088F-437A-AA66-8933ACCA5F3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" y="1900"/>
              <a:ext cx="1292" cy="2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6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Cause and Effect</a:t>
              </a:r>
            </a:p>
          </p:txBody>
        </p:sp>
        <p:sp>
          <p:nvSpPr>
            <p:cNvPr id="99364" name="Rectangle 103">
              <a:extLst>
                <a:ext uri="{FF2B5EF4-FFF2-40B4-BE49-F238E27FC236}">
                  <a16:creationId xmlns="" xmlns:a16="http://schemas.microsoft.com/office/drawing/2014/main" id="{35A1CA74-7508-48A4-8B4D-614BC0E57C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8" y="2256"/>
              <a:ext cx="192" cy="48"/>
            </a:xfrm>
            <a:prstGeom prst="rect">
              <a:avLst/>
            </a:prstGeom>
            <a:solidFill>
              <a:srgbClr val="99C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99365" name="Rectangle 104">
              <a:extLst>
                <a:ext uri="{FF2B5EF4-FFF2-40B4-BE49-F238E27FC236}">
                  <a16:creationId xmlns="" xmlns:a16="http://schemas.microsoft.com/office/drawing/2014/main" id="{4BB61B83-8A9A-4A4C-B166-1A1A41CE84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56" y="2304"/>
              <a:ext cx="192" cy="48"/>
            </a:xfrm>
            <a:prstGeom prst="rect">
              <a:avLst/>
            </a:prstGeom>
            <a:solidFill>
              <a:srgbClr val="99C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99366" name="Rectangle 105">
              <a:extLst>
                <a:ext uri="{FF2B5EF4-FFF2-40B4-BE49-F238E27FC236}">
                  <a16:creationId xmlns="" xmlns:a16="http://schemas.microsoft.com/office/drawing/2014/main" id="{2C8CCB92-199A-4085-B00D-18F505D2AA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6" y="2256"/>
              <a:ext cx="192" cy="48"/>
            </a:xfrm>
            <a:prstGeom prst="rect">
              <a:avLst/>
            </a:prstGeom>
            <a:solidFill>
              <a:srgbClr val="99C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99367" name="Rectangle 106">
              <a:extLst>
                <a:ext uri="{FF2B5EF4-FFF2-40B4-BE49-F238E27FC236}">
                  <a16:creationId xmlns="" xmlns:a16="http://schemas.microsoft.com/office/drawing/2014/main" id="{8E8D08DA-EE39-4193-A395-6B9BD69BDD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2640"/>
              <a:ext cx="192" cy="48"/>
            </a:xfrm>
            <a:prstGeom prst="rect">
              <a:avLst/>
            </a:prstGeom>
            <a:solidFill>
              <a:srgbClr val="99C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99368" name="Rectangle 107">
              <a:extLst>
                <a:ext uri="{FF2B5EF4-FFF2-40B4-BE49-F238E27FC236}">
                  <a16:creationId xmlns="" xmlns:a16="http://schemas.microsoft.com/office/drawing/2014/main" id="{213DAB33-F9EE-4A60-9C6A-425E00C417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04" y="2736"/>
              <a:ext cx="192" cy="48"/>
            </a:xfrm>
            <a:prstGeom prst="rect">
              <a:avLst/>
            </a:prstGeom>
            <a:solidFill>
              <a:srgbClr val="99C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99369" name="Rectangle 108">
              <a:extLst>
                <a:ext uri="{FF2B5EF4-FFF2-40B4-BE49-F238E27FC236}">
                  <a16:creationId xmlns="" xmlns:a16="http://schemas.microsoft.com/office/drawing/2014/main" id="{6ABAA41C-7559-4CA6-A4FD-235483ED38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56" y="2832"/>
              <a:ext cx="192" cy="48"/>
            </a:xfrm>
            <a:prstGeom prst="rect">
              <a:avLst/>
            </a:prstGeom>
            <a:solidFill>
              <a:srgbClr val="99C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99370" name="Rectangle 109">
              <a:extLst>
                <a:ext uri="{FF2B5EF4-FFF2-40B4-BE49-F238E27FC236}">
                  <a16:creationId xmlns="" xmlns:a16="http://schemas.microsoft.com/office/drawing/2014/main" id="{61520B20-6CFE-478C-AC08-B57F13223C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84" y="2352"/>
              <a:ext cx="192" cy="48"/>
            </a:xfrm>
            <a:prstGeom prst="rect">
              <a:avLst/>
            </a:prstGeom>
            <a:solidFill>
              <a:srgbClr val="99C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99371" name="Rectangle 110">
              <a:extLst>
                <a:ext uri="{FF2B5EF4-FFF2-40B4-BE49-F238E27FC236}">
                  <a16:creationId xmlns="" xmlns:a16="http://schemas.microsoft.com/office/drawing/2014/main" id="{3A1275AE-0CD3-4847-B026-5DEFCDFE26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80" y="2448"/>
              <a:ext cx="192" cy="48"/>
            </a:xfrm>
            <a:prstGeom prst="rect">
              <a:avLst/>
            </a:prstGeom>
            <a:solidFill>
              <a:srgbClr val="99C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99372" name="Rectangle 111">
              <a:extLst>
                <a:ext uri="{FF2B5EF4-FFF2-40B4-BE49-F238E27FC236}">
                  <a16:creationId xmlns="" xmlns:a16="http://schemas.microsoft.com/office/drawing/2014/main" id="{F7FA1D40-D608-46CF-A95A-1D1F02A369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80" y="2640"/>
              <a:ext cx="192" cy="48"/>
            </a:xfrm>
            <a:prstGeom prst="rect">
              <a:avLst/>
            </a:prstGeom>
            <a:solidFill>
              <a:srgbClr val="99C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99373" name="Rectangle 112">
              <a:extLst>
                <a:ext uri="{FF2B5EF4-FFF2-40B4-BE49-F238E27FC236}">
                  <a16:creationId xmlns="" xmlns:a16="http://schemas.microsoft.com/office/drawing/2014/main" id="{742AA420-73FE-47B0-AD63-53006F5243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2" y="2736"/>
              <a:ext cx="192" cy="48"/>
            </a:xfrm>
            <a:prstGeom prst="rect">
              <a:avLst/>
            </a:prstGeom>
            <a:solidFill>
              <a:srgbClr val="99C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99374" name="Rectangle 113">
              <a:extLst>
                <a:ext uri="{FF2B5EF4-FFF2-40B4-BE49-F238E27FC236}">
                  <a16:creationId xmlns="" xmlns:a16="http://schemas.microsoft.com/office/drawing/2014/main" id="{1B358BDD-2132-4121-B8F5-BF4847EE71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6" y="2832"/>
              <a:ext cx="192" cy="48"/>
            </a:xfrm>
            <a:prstGeom prst="rect">
              <a:avLst/>
            </a:prstGeom>
            <a:solidFill>
              <a:srgbClr val="99C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99375" name="Rectangle 114">
              <a:extLst>
                <a:ext uri="{FF2B5EF4-FFF2-40B4-BE49-F238E27FC236}">
                  <a16:creationId xmlns="" xmlns:a16="http://schemas.microsoft.com/office/drawing/2014/main" id="{542D3A51-830E-4127-BC91-5CD05DC0DC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8" y="2880"/>
              <a:ext cx="192" cy="48"/>
            </a:xfrm>
            <a:prstGeom prst="rect">
              <a:avLst/>
            </a:prstGeom>
            <a:solidFill>
              <a:srgbClr val="99C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381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</p:grpSp>
      <p:grpSp>
        <p:nvGrpSpPr>
          <p:cNvPr id="99334" name="Group 118">
            <a:extLst>
              <a:ext uri="{FF2B5EF4-FFF2-40B4-BE49-F238E27FC236}">
                <a16:creationId xmlns="" xmlns:a16="http://schemas.microsoft.com/office/drawing/2014/main" id="{39061655-0C5D-443F-B120-105C18105B19}"/>
              </a:ext>
            </a:extLst>
          </p:cNvPr>
          <p:cNvGrpSpPr>
            <a:grpSpLocks/>
          </p:cNvGrpSpPr>
          <p:nvPr/>
        </p:nvGrpSpPr>
        <p:grpSpPr bwMode="auto">
          <a:xfrm>
            <a:off x="4343400" y="2895600"/>
            <a:ext cx="600075" cy="1979613"/>
            <a:chOff x="1277" y="1921"/>
            <a:chExt cx="646" cy="1966"/>
          </a:xfrm>
        </p:grpSpPr>
        <p:sp>
          <p:nvSpPr>
            <p:cNvPr id="99337" name="Rectangle 119">
              <a:extLst>
                <a:ext uri="{FF2B5EF4-FFF2-40B4-BE49-F238E27FC236}">
                  <a16:creationId xmlns="" xmlns:a16="http://schemas.microsoft.com/office/drawing/2014/main" id="{E6C1526E-833C-4AF5-9769-FEB34FD94C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3" y="1921"/>
              <a:ext cx="518" cy="19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90488" tIns="44450" rIns="90488" bIns="44450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0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</a:t>
              </a:r>
            </a:p>
          </p:txBody>
        </p:sp>
        <p:sp>
          <p:nvSpPr>
            <p:cNvPr id="99338" name="Rectangle 120">
              <a:extLst>
                <a:ext uri="{FF2B5EF4-FFF2-40B4-BE49-F238E27FC236}">
                  <a16:creationId xmlns="" xmlns:a16="http://schemas.microsoft.com/office/drawing/2014/main" id="{2583794D-4603-41DA-9037-32BB91953FA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3" y="2257"/>
              <a:ext cx="518" cy="19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90488" tIns="44450" rIns="90488" bIns="44450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0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</a:t>
              </a:r>
            </a:p>
          </p:txBody>
        </p:sp>
        <p:sp>
          <p:nvSpPr>
            <p:cNvPr id="99339" name="Rectangle 121">
              <a:extLst>
                <a:ext uri="{FF2B5EF4-FFF2-40B4-BE49-F238E27FC236}">
                  <a16:creationId xmlns="" xmlns:a16="http://schemas.microsoft.com/office/drawing/2014/main" id="{FF9F01AE-EE3B-4135-A174-4DEB51D4661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3" y="2593"/>
              <a:ext cx="518" cy="19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90488" tIns="44450" rIns="90488" bIns="44450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0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</a:t>
              </a:r>
            </a:p>
          </p:txBody>
        </p:sp>
        <p:sp>
          <p:nvSpPr>
            <p:cNvPr id="99340" name="Rectangle 122">
              <a:extLst>
                <a:ext uri="{FF2B5EF4-FFF2-40B4-BE49-F238E27FC236}">
                  <a16:creationId xmlns="" xmlns:a16="http://schemas.microsoft.com/office/drawing/2014/main" id="{648C07A5-911E-46FA-9B0B-9575C381F4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3" y="2929"/>
              <a:ext cx="518" cy="19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90488" tIns="44450" rIns="90488" bIns="44450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0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</a:t>
              </a:r>
            </a:p>
          </p:txBody>
        </p:sp>
        <p:sp>
          <p:nvSpPr>
            <p:cNvPr id="99341" name="Rectangle 123">
              <a:extLst>
                <a:ext uri="{FF2B5EF4-FFF2-40B4-BE49-F238E27FC236}">
                  <a16:creationId xmlns="" xmlns:a16="http://schemas.microsoft.com/office/drawing/2014/main" id="{42DBEBB5-9196-4C2E-AEAB-B8AA3AE1D94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3" y="3265"/>
              <a:ext cx="518" cy="19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90488" tIns="44450" rIns="90488" bIns="44450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0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WHY</a:t>
              </a:r>
            </a:p>
          </p:txBody>
        </p:sp>
        <p:sp>
          <p:nvSpPr>
            <p:cNvPr id="99342" name="Rectangle 124">
              <a:extLst>
                <a:ext uri="{FF2B5EF4-FFF2-40B4-BE49-F238E27FC236}">
                  <a16:creationId xmlns="" xmlns:a16="http://schemas.microsoft.com/office/drawing/2014/main" id="{4C8B59EA-17CB-4649-B4BF-031BCC91BE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77" y="3651"/>
              <a:ext cx="646" cy="236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90488" tIns="44450" rIns="90488" bIns="44450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0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ACTION</a:t>
              </a:r>
            </a:p>
          </p:txBody>
        </p:sp>
        <p:sp>
          <p:nvSpPr>
            <p:cNvPr id="99343" name="AutoShape 125">
              <a:extLst>
                <a:ext uri="{FF2B5EF4-FFF2-40B4-BE49-F238E27FC236}">
                  <a16:creationId xmlns="" xmlns:a16="http://schemas.microsoft.com/office/drawing/2014/main" id="{13168651-7110-423B-AAD3-9CD3589FEE0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H="1">
              <a:off x="1591" y="2083"/>
              <a:ext cx="94" cy="154"/>
            </a:xfrm>
            <a:prstGeom prst="rightArrow">
              <a:avLst>
                <a:gd name="adj1" fmla="val 50000"/>
                <a:gd name="adj2" fmla="val 25023"/>
              </a:avLst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99344" name="AutoShape 126">
              <a:extLst>
                <a:ext uri="{FF2B5EF4-FFF2-40B4-BE49-F238E27FC236}">
                  <a16:creationId xmlns="" xmlns:a16="http://schemas.microsoft.com/office/drawing/2014/main" id="{976AC889-33AD-45A2-8009-CBCFF1460E8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H="1">
              <a:off x="1591" y="2419"/>
              <a:ext cx="94" cy="154"/>
            </a:xfrm>
            <a:prstGeom prst="rightArrow">
              <a:avLst>
                <a:gd name="adj1" fmla="val 50000"/>
                <a:gd name="adj2" fmla="val 25023"/>
              </a:avLst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99345" name="AutoShape 127">
              <a:extLst>
                <a:ext uri="{FF2B5EF4-FFF2-40B4-BE49-F238E27FC236}">
                  <a16:creationId xmlns="" xmlns:a16="http://schemas.microsoft.com/office/drawing/2014/main" id="{F3FA27EF-65E3-4F9B-963E-3A23F2A3C24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H="1">
              <a:off x="1591" y="2755"/>
              <a:ext cx="94" cy="154"/>
            </a:xfrm>
            <a:prstGeom prst="rightArrow">
              <a:avLst>
                <a:gd name="adj1" fmla="val 50000"/>
                <a:gd name="adj2" fmla="val 25023"/>
              </a:avLst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99346" name="AutoShape 128">
              <a:extLst>
                <a:ext uri="{FF2B5EF4-FFF2-40B4-BE49-F238E27FC236}">
                  <a16:creationId xmlns="" xmlns:a16="http://schemas.microsoft.com/office/drawing/2014/main" id="{80230CB0-35A1-4DCD-A1A7-84CF19DABBF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H="1">
              <a:off x="1591" y="3091"/>
              <a:ext cx="94" cy="154"/>
            </a:xfrm>
            <a:prstGeom prst="rightArrow">
              <a:avLst>
                <a:gd name="adj1" fmla="val 50000"/>
                <a:gd name="adj2" fmla="val 25023"/>
              </a:avLst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99347" name="AutoShape 129">
              <a:extLst>
                <a:ext uri="{FF2B5EF4-FFF2-40B4-BE49-F238E27FC236}">
                  <a16:creationId xmlns="" xmlns:a16="http://schemas.microsoft.com/office/drawing/2014/main" id="{B8D46D42-C47A-4910-BDFF-9A384F2B8D8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H="1">
              <a:off x="1591" y="3427"/>
              <a:ext cx="94" cy="154"/>
            </a:xfrm>
            <a:prstGeom prst="rightArrow">
              <a:avLst>
                <a:gd name="adj1" fmla="val 50000"/>
                <a:gd name="adj2" fmla="val 25023"/>
              </a:avLst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</p:grpSp>
      <p:sp>
        <p:nvSpPr>
          <p:cNvPr id="99335" name="AutoShape 116">
            <a:extLst>
              <a:ext uri="{FF2B5EF4-FFF2-40B4-BE49-F238E27FC236}">
                <a16:creationId xmlns="" xmlns:a16="http://schemas.microsoft.com/office/drawing/2014/main" id="{AE69F2AF-A71C-40E9-B9B6-9BC3FAB057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0" y="3810000"/>
            <a:ext cx="533400" cy="228600"/>
          </a:xfrm>
          <a:prstGeom prst="rightArrow">
            <a:avLst>
              <a:gd name="adj1" fmla="val 50000"/>
              <a:gd name="adj2" fmla="val 58333"/>
            </a:avLst>
          </a:prstGeom>
          <a:solidFill>
            <a:schemeClr val="bg1"/>
          </a:solidFill>
          <a:ln w="381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99336" name="AutoShape 117">
            <a:extLst>
              <a:ext uri="{FF2B5EF4-FFF2-40B4-BE49-F238E27FC236}">
                <a16:creationId xmlns="" xmlns:a16="http://schemas.microsoft.com/office/drawing/2014/main" id="{41ECFC0D-D6EE-41F0-AE63-4CC7E5A3C439}"/>
              </a:ext>
            </a:extLst>
          </p:cNvPr>
          <p:cNvSpPr>
            <a:spLocks/>
          </p:cNvSpPr>
          <p:nvPr/>
        </p:nvSpPr>
        <p:spPr bwMode="auto">
          <a:xfrm>
            <a:off x="4953000" y="2209800"/>
            <a:ext cx="304800" cy="3124200"/>
          </a:xfrm>
          <a:prstGeom prst="rightBrace">
            <a:avLst>
              <a:gd name="adj1" fmla="val 85417"/>
              <a:gd name="adj2" fmla="val 50000"/>
            </a:avLst>
          </a:prstGeom>
          <a:noFill/>
          <a:ln w="3810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1026">
            <a:extLst>
              <a:ext uri="{FF2B5EF4-FFF2-40B4-BE49-F238E27FC236}">
                <a16:creationId xmlns="" xmlns:a16="http://schemas.microsoft.com/office/drawing/2014/main" id="{2BEFA958-4F75-4E2B-934E-76B440797702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0" y="260350"/>
            <a:ext cx="8326438" cy="1325563"/>
          </a:xfrm>
        </p:spPr>
        <p:txBody>
          <a:bodyPr/>
          <a:lstStyle/>
          <a:p>
            <a:pPr eaLnBrk="1" hangingPunct="1"/>
            <a:r>
              <a:rPr lang="en-GB" altLang="en-US"/>
              <a:t>4. Closeout</a:t>
            </a:r>
            <a:endParaRPr lang="en-US" altLang="en-US"/>
          </a:p>
        </p:txBody>
      </p:sp>
      <p:graphicFrame>
        <p:nvGraphicFramePr>
          <p:cNvPr id="417819" name="Group 1051">
            <a:extLst>
              <a:ext uri="{FF2B5EF4-FFF2-40B4-BE49-F238E27FC236}">
                <a16:creationId xmlns="" xmlns:a16="http://schemas.microsoft.com/office/drawing/2014/main" id="{1BD0C773-E245-4F28-AFCF-3D2C3A30D0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5613882"/>
              </p:ext>
            </p:extLst>
          </p:nvPr>
        </p:nvGraphicFramePr>
        <p:xfrm>
          <a:off x="900113" y="1412875"/>
          <a:ext cx="7439025" cy="3402013"/>
        </p:xfrm>
        <a:graphic>
          <a:graphicData uri="http://schemas.openxmlformats.org/drawingml/2006/table">
            <a:tbl>
              <a:tblPr/>
              <a:tblGrid>
                <a:gridCol w="1838325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562100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2057400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1981200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</a:tblGrid>
              <a:tr h="869950"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1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Concern</a:t>
                      </a:r>
                    </a:p>
                  </a:txBody>
                  <a:tcPr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2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Cause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3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Countermeasure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Step 4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Closeout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1752600">
                <a:tc>
                  <a:txBody>
                    <a:bodyPr/>
                    <a:lstStyle/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Go See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Define the problem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Thorough Investigation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Hard data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Soft data</a:t>
                      </a:r>
                    </a:p>
                  </a:txBody>
                  <a:tcPr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5 Why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Fishbone</a:t>
                      </a:r>
                      <a:endParaRPr kumimoji="0" lang="en-GB" sz="13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Hard &amp; Soft Actions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Short &amp; Long Term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100 year fix</a:t>
                      </a:r>
                    </a:p>
                    <a:p>
                      <a:pPr marL="174625" marR="0" lvl="0" indent="-174625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Standardise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Measurement Review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Document Review</a:t>
                      </a:r>
                    </a:p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Awareness review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779463"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Find it!</a:t>
                      </a:r>
                    </a:p>
                  </a:txBody>
                  <a:tcPr horzOverflow="overflow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Focus on it!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Fix it!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57263" rtl="0" eaLnBrk="1" fontAlgn="base" latinLnBrk="0" hangingPunct="1">
                        <a:lnSpc>
                          <a:spcPct val="100000"/>
                        </a:lnSpc>
                        <a:spcBef>
                          <a:spcPct val="30000"/>
                        </a:spcBef>
                        <a:spcAft>
                          <a:spcPct val="30000"/>
                        </a:spcAft>
                        <a:buClr>
                          <a:schemeClr val="accent1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Arial" charset="0"/>
                        </a:rPr>
                        <a:t>Follow up &amp; Feedback!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>
            <a:extLst>
              <a:ext uri="{FF2B5EF4-FFF2-40B4-BE49-F238E27FC236}">
                <a16:creationId xmlns="" xmlns:a16="http://schemas.microsoft.com/office/drawing/2014/main" id="{079CC110-725C-442C-B21A-D71FA84DC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/>
            </a:r>
            <a:br>
              <a:rPr lang="en-GB" altLang="en-US"/>
            </a:br>
            <a:r>
              <a:rPr lang="en-GB" altLang="en-US"/>
              <a:t>Monitor and Control</a:t>
            </a:r>
          </a:p>
        </p:txBody>
      </p:sp>
      <p:sp>
        <p:nvSpPr>
          <p:cNvPr id="102403" name="Rectangle 3">
            <a:extLst>
              <a:ext uri="{FF2B5EF4-FFF2-40B4-BE49-F238E27FC236}">
                <a16:creationId xmlns="" xmlns:a16="http://schemas.microsoft.com/office/drawing/2014/main" id="{20FB3228-A176-466D-94EC-0D8A555D4AA9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228725" y="1989138"/>
            <a:ext cx="7915275" cy="2897187"/>
          </a:xfrm>
        </p:spPr>
        <p:txBody>
          <a:bodyPr/>
          <a:lstStyle/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800">
                <a:latin typeface="Tahoma" panose="020B0604030504040204" pitchFamily="34" charset="0"/>
              </a:rPr>
              <a:t>What could go wrong with our identified solution? </a:t>
            </a:r>
          </a:p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800">
                <a:latin typeface="Tahoma" panose="020B0604030504040204" pitchFamily="34" charset="0"/>
              </a:rPr>
              <a:t>What could cause this?</a:t>
            </a:r>
          </a:p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800">
                <a:latin typeface="Tahoma" panose="020B0604030504040204" pitchFamily="34" charset="0"/>
              </a:rPr>
              <a:t>How will we be able to tell if this occurs?</a:t>
            </a:r>
          </a:p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800">
                <a:latin typeface="Tahoma" panose="020B0604030504040204" pitchFamily="34" charset="0"/>
              </a:rPr>
              <a:t>What preventative measures are in place to minimise the risk of this?</a:t>
            </a:r>
          </a:p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800">
                <a:latin typeface="Tahoma" panose="020B0604030504040204" pitchFamily="34" charset="0"/>
              </a:rPr>
              <a:t>Impact on customers?</a:t>
            </a:r>
          </a:p>
          <a:p>
            <a:pPr marL="358775" indent="-358775" defTabSz="957263" eaLnBrk="1" hangingPunct="1">
              <a:lnSpc>
                <a:spcPct val="90000"/>
              </a:lnSpc>
            </a:pPr>
            <a:r>
              <a:rPr lang="en-GB" altLang="en-US" sz="1800">
                <a:latin typeface="Tahoma" panose="020B0604030504040204" pitchFamily="34" charset="0"/>
              </a:rPr>
              <a:t>How to communicate each person’s responsibilities?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2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2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02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24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024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3" grpId="0" build="p" autoUpdateAnimBg="0" advAuto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>
            <a:extLst>
              <a:ext uri="{FF2B5EF4-FFF2-40B4-BE49-F238E27FC236}">
                <a16:creationId xmlns="" xmlns:a16="http://schemas.microsoft.com/office/drawing/2014/main" id="{A37E85FC-1202-4857-956F-72C73ABAE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Review Learnings</a:t>
            </a:r>
          </a:p>
        </p:txBody>
      </p:sp>
      <p:sp>
        <p:nvSpPr>
          <p:cNvPr id="104451" name="Text Box 4">
            <a:extLst>
              <a:ext uri="{FF2B5EF4-FFF2-40B4-BE49-F238E27FC236}">
                <a16:creationId xmlns="" xmlns:a16="http://schemas.microsoft.com/office/drawing/2014/main" id="{DCCBBF45-ED99-476B-9CBC-4EEB5FC5B8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0600" y="2133600"/>
            <a:ext cx="7375525" cy="228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Did we improve?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How did we get there?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Reflect these learnings in your personal learning log  </a:t>
            </a:r>
          </a:p>
        </p:txBody>
      </p:sp>
      <p:pic>
        <p:nvPicPr>
          <p:cNvPr id="104452" name="Object 1024">
            <a:extLst>
              <a:ext uri="{FF2B5EF4-FFF2-40B4-BE49-F238E27FC236}">
                <a16:creationId xmlns="" xmlns:a16="http://schemas.microsoft.com/office/drawing/2014/main" id="{5012064A-7FFB-4BCE-A76E-FDE952748D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1524000"/>
            <a:ext cx="2286000" cy="1620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>
            <a:extLst>
              <a:ext uri="{FF2B5EF4-FFF2-40B4-BE49-F238E27FC236}">
                <a16:creationId xmlns="" xmlns:a16="http://schemas.microsoft.com/office/drawing/2014/main" id="{9EBD0410-A346-4E16-A4B0-058BA4E78B6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Ford Example</a:t>
            </a:r>
            <a:endParaRPr lang="en-US" alt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522" name="Object 1024">
            <a:extLst>
              <a:ext uri="{FF2B5EF4-FFF2-40B4-BE49-F238E27FC236}">
                <a16:creationId xmlns="" xmlns:a16="http://schemas.microsoft.com/office/drawing/2014/main" id="{9987334D-13CB-4205-88CA-D4833E9705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" t="877" r="1569" b="5946"/>
          <a:stretch>
            <a:fillRect/>
          </a:stretch>
        </p:blipFill>
        <p:spPr bwMode="auto">
          <a:xfrm>
            <a:off x="735013" y="682625"/>
            <a:ext cx="6840537" cy="49545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hlink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7523" name="Object 1025">
            <a:extLst>
              <a:ext uri="{FF2B5EF4-FFF2-40B4-BE49-F238E27FC236}">
                <a16:creationId xmlns="" xmlns:a16="http://schemas.microsoft.com/office/drawing/2014/main" id="{1B928233-9D31-4747-8902-A61A94692B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188" y="2111375"/>
            <a:ext cx="1500187" cy="154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7524" name="Text Box 1029">
            <a:extLst>
              <a:ext uri="{FF2B5EF4-FFF2-40B4-BE49-F238E27FC236}">
                <a16:creationId xmlns="" xmlns:a16="http://schemas.microsoft.com/office/drawing/2014/main" id="{33899B23-A306-4BB9-B264-D3732B6EAF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47000" y="3457575"/>
            <a:ext cx="1198563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200" b="1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Track Handle</a:t>
            </a:r>
            <a:endParaRPr lang="en-US" altLang="en-US" sz="1200" b="1">
              <a:latin typeface="Tahoma" panose="020B060403050404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07525" name="Rectangle 1030">
            <a:extLst>
              <a:ext uri="{FF2B5EF4-FFF2-40B4-BE49-F238E27FC236}">
                <a16:creationId xmlns="" xmlns:a16="http://schemas.microsoft.com/office/drawing/2014/main" id="{CE17CB01-63C0-4181-A2C2-E24BB2CB9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8" y="260350"/>
            <a:ext cx="7618412" cy="422275"/>
          </a:xfrm>
          <a:noFill/>
        </p:spPr>
        <p:txBody>
          <a:bodyPr lIns="95785" tIns="47893" rIns="95785" bIns="47893" anchor="b">
            <a:normAutofit fontScale="90000"/>
          </a:bodyPr>
          <a:lstStyle/>
          <a:p>
            <a:pPr eaLnBrk="1" hangingPunct="1"/>
            <a:r>
              <a:rPr lang="en-GB" altLang="en-US" sz="4000"/>
              <a:t>‘is’ / ‘is not’ Analysis</a:t>
            </a:r>
            <a:endParaRPr lang="en-US" altLang="en-US" sz="4000"/>
          </a:p>
        </p:txBody>
      </p:sp>
    </p:spTree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1026">
            <a:extLst>
              <a:ext uri="{FF2B5EF4-FFF2-40B4-BE49-F238E27FC236}">
                <a16:creationId xmlns="" xmlns:a16="http://schemas.microsoft.com/office/drawing/2014/main" id="{F0F6F9D3-39E0-4EB5-9E66-0193AF49E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109571" name="Rectangle 1027">
            <a:extLst>
              <a:ext uri="{FF2B5EF4-FFF2-40B4-BE49-F238E27FC236}">
                <a16:creationId xmlns="" xmlns:a16="http://schemas.microsoft.com/office/drawing/2014/main" id="{ACB8F444-8BC3-4794-A4ED-8BD42C1DFB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109572" name="Rectangle 1028">
            <a:extLst>
              <a:ext uri="{FF2B5EF4-FFF2-40B4-BE49-F238E27FC236}">
                <a16:creationId xmlns="" xmlns:a16="http://schemas.microsoft.com/office/drawing/2014/main" id="{A7236870-C594-4B8C-BEC8-D2A9E84355B4}"/>
              </a:ext>
            </a:extLst>
          </p:cNvPr>
          <p:cNvSpPr>
            <a:spLocks noChangeArrowheads="1"/>
          </p:cNvSpPr>
          <p:nvPr/>
        </p:nvSpPr>
        <p:spPr bwMode="white">
          <a:xfrm>
            <a:off x="0" y="257175"/>
            <a:ext cx="9144000" cy="13779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109573" name="Line 1029">
            <a:extLst>
              <a:ext uri="{FF2B5EF4-FFF2-40B4-BE49-F238E27FC236}">
                <a16:creationId xmlns="" xmlns:a16="http://schemas.microsoft.com/office/drawing/2014/main" id="{B4C74481-181F-483C-A48A-968C6B71CB3E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5880100" y="381000"/>
            <a:ext cx="1054100" cy="3048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574" name="Line 1030">
            <a:extLst>
              <a:ext uri="{FF2B5EF4-FFF2-40B4-BE49-F238E27FC236}">
                <a16:creationId xmlns="" xmlns:a16="http://schemas.microsoft.com/office/drawing/2014/main" id="{5C39BB17-847C-4A29-8B2E-7F22993D508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032500" y="3429000"/>
            <a:ext cx="1130300" cy="28336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575" name="Line 1031">
            <a:extLst>
              <a:ext uri="{FF2B5EF4-FFF2-40B4-BE49-F238E27FC236}">
                <a16:creationId xmlns="" xmlns:a16="http://schemas.microsoft.com/office/drawing/2014/main" id="{181E7DF2-7B5F-4856-BA80-6EF168E41CA4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147888" y="392113"/>
            <a:ext cx="823912" cy="30368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576" name="Line 1032">
            <a:extLst>
              <a:ext uri="{FF2B5EF4-FFF2-40B4-BE49-F238E27FC236}">
                <a16:creationId xmlns="" xmlns:a16="http://schemas.microsoft.com/office/drawing/2014/main" id="{190A7E62-0774-4273-94A5-BD2D821DC0A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493963" y="3429000"/>
            <a:ext cx="477837" cy="2781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577" name="Line 1033">
            <a:extLst>
              <a:ext uri="{FF2B5EF4-FFF2-40B4-BE49-F238E27FC236}">
                <a16:creationId xmlns="" xmlns:a16="http://schemas.microsoft.com/office/drawing/2014/main" id="{21D92422-929F-41DF-A425-205939E119E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514600" y="479425"/>
            <a:ext cx="990600" cy="13493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578" name="Line 1034">
            <a:extLst>
              <a:ext uri="{FF2B5EF4-FFF2-40B4-BE49-F238E27FC236}">
                <a16:creationId xmlns="" xmlns:a16="http://schemas.microsoft.com/office/drawing/2014/main" id="{B5019996-7BEB-4D74-8DDC-2C0476E4DC16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979488" y="958850"/>
            <a:ext cx="1535112" cy="8699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579" name="Text Box 1035">
            <a:extLst>
              <a:ext uri="{FF2B5EF4-FFF2-40B4-BE49-F238E27FC236}">
                <a16:creationId xmlns="" xmlns:a16="http://schemas.microsoft.com/office/drawing/2014/main" id="{0AA667DF-29B5-45DF-B6EE-868CCDB056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87950" y="0"/>
            <a:ext cx="1374775" cy="376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MATERIAL</a:t>
            </a:r>
          </a:p>
        </p:txBody>
      </p:sp>
      <p:sp>
        <p:nvSpPr>
          <p:cNvPr id="109580" name="Text Box 1036">
            <a:extLst>
              <a:ext uri="{FF2B5EF4-FFF2-40B4-BE49-F238E27FC236}">
                <a16:creationId xmlns="" xmlns:a16="http://schemas.microsoft.com/office/drawing/2014/main" id="{ED4A5DE3-9001-420A-96D8-DCF5DDF6E3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9350" y="0"/>
            <a:ext cx="1577975" cy="376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MACHINERY</a:t>
            </a:r>
          </a:p>
        </p:txBody>
      </p:sp>
      <p:sp>
        <p:nvSpPr>
          <p:cNvPr id="109581" name="Text Box 1037">
            <a:extLst>
              <a:ext uri="{FF2B5EF4-FFF2-40B4-BE49-F238E27FC236}">
                <a16:creationId xmlns="" xmlns:a16="http://schemas.microsoft.com/office/drawing/2014/main" id="{20412ADA-A5DF-48B8-8359-8D9F22347F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80075" y="6262688"/>
            <a:ext cx="714375" cy="3762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MAN</a:t>
            </a:r>
          </a:p>
        </p:txBody>
      </p:sp>
      <p:sp>
        <p:nvSpPr>
          <p:cNvPr id="109582" name="Text Box 1038">
            <a:extLst>
              <a:ext uri="{FF2B5EF4-FFF2-40B4-BE49-F238E27FC236}">
                <a16:creationId xmlns="" xmlns:a16="http://schemas.microsoft.com/office/drawing/2014/main" id="{571BE6E7-FD5E-4BCF-8DC8-10760D1E46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28825" y="6262688"/>
            <a:ext cx="1184275" cy="3762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8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METHOD</a:t>
            </a:r>
          </a:p>
        </p:txBody>
      </p:sp>
      <p:sp>
        <p:nvSpPr>
          <p:cNvPr id="109583" name="Text Box 1039">
            <a:extLst>
              <a:ext uri="{FF2B5EF4-FFF2-40B4-BE49-F238E27FC236}">
                <a16:creationId xmlns="" xmlns:a16="http://schemas.microsoft.com/office/drawing/2014/main" id="{53010FD7-147B-46A3-891C-D7CABD4399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70200" y="185738"/>
            <a:ext cx="1241425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Moulding Tool</a:t>
            </a:r>
          </a:p>
        </p:txBody>
      </p:sp>
      <p:sp>
        <p:nvSpPr>
          <p:cNvPr id="109584" name="Text Box 1040">
            <a:extLst>
              <a:ext uri="{FF2B5EF4-FFF2-40B4-BE49-F238E27FC236}">
                <a16:creationId xmlns="" xmlns:a16="http://schemas.microsoft.com/office/drawing/2014/main" id="{0C2F70F9-D1A0-4045-B802-DA09DD8C09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8113" y="454025"/>
            <a:ext cx="842962" cy="6461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Moulding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 m/c</a:t>
            </a:r>
          </a:p>
        </p:txBody>
      </p:sp>
      <p:sp>
        <p:nvSpPr>
          <p:cNvPr id="109585" name="Line 1041">
            <a:extLst>
              <a:ext uri="{FF2B5EF4-FFF2-40B4-BE49-F238E27FC236}">
                <a16:creationId xmlns="" xmlns:a16="http://schemas.microsoft.com/office/drawing/2014/main" id="{AF304108-F2F2-4D01-ACDE-AC8681E5B2DF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4584700" y="1970088"/>
            <a:ext cx="2155825" cy="895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586" name="Line 1042">
            <a:extLst>
              <a:ext uri="{FF2B5EF4-FFF2-40B4-BE49-F238E27FC236}">
                <a16:creationId xmlns="" xmlns:a16="http://schemas.microsoft.com/office/drawing/2014/main" id="{27A57BD8-A625-4C26-91DF-0E46AEED786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248400" y="671513"/>
            <a:ext cx="1003300" cy="7143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587" name="Text Box 1043">
            <a:extLst>
              <a:ext uri="{FF2B5EF4-FFF2-40B4-BE49-F238E27FC236}">
                <a16:creationId xmlns="" xmlns:a16="http://schemas.microsoft.com/office/drawing/2014/main" id="{1AE36A57-C366-4F0A-A40E-52E41503B6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04063" y="904875"/>
            <a:ext cx="14525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Incorrect Material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Thickness</a:t>
            </a:r>
          </a:p>
        </p:txBody>
      </p:sp>
      <p:sp>
        <p:nvSpPr>
          <p:cNvPr id="109588" name="Line 1044">
            <a:extLst>
              <a:ext uri="{FF2B5EF4-FFF2-40B4-BE49-F238E27FC236}">
                <a16:creationId xmlns="" xmlns:a16="http://schemas.microsoft.com/office/drawing/2014/main" id="{796DB354-D48F-403C-B600-805F3898E1E7}"/>
              </a:ext>
            </a:extLst>
          </p:cNvPr>
          <p:cNvSpPr>
            <a:spLocks noChangeShapeType="1"/>
          </p:cNvSpPr>
          <p:nvPr/>
        </p:nvSpPr>
        <p:spPr bwMode="auto">
          <a:xfrm>
            <a:off x="7162800" y="752475"/>
            <a:ext cx="18415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589" name="Text Box 1045">
            <a:extLst>
              <a:ext uri="{FF2B5EF4-FFF2-40B4-BE49-F238E27FC236}">
                <a16:creationId xmlns="" xmlns:a16="http://schemas.microsoft.com/office/drawing/2014/main" id="{6D5EACD9-7225-4169-A133-A2EB7BD17A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67500" y="1255713"/>
            <a:ext cx="2136775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Too fine Surface Condition</a:t>
            </a:r>
          </a:p>
        </p:txBody>
      </p:sp>
      <p:sp>
        <p:nvSpPr>
          <p:cNvPr id="109590" name="Text Box 1046">
            <a:extLst>
              <a:ext uri="{FF2B5EF4-FFF2-40B4-BE49-F238E27FC236}">
                <a16:creationId xmlns="" xmlns:a16="http://schemas.microsoft.com/office/drawing/2014/main" id="{5326E8B3-DA59-4069-AC73-448AD619A1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64300" y="1476375"/>
            <a:ext cx="200025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 Damaged End Condition</a:t>
            </a:r>
          </a:p>
        </p:txBody>
      </p:sp>
      <p:sp>
        <p:nvSpPr>
          <p:cNvPr id="109591" name="Text Box 1047">
            <a:extLst>
              <a:ext uri="{FF2B5EF4-FFF2-40B4-BE49-F238E27FC236}">
                <a16:creationId xmlns="" xmlns:a16="http://schemas.microsoft.com/office/drawing/2014/main" id="{E1238810-EA22-47AC-9F49-2F6B4C0EBF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92975" y="463550"/>
            <a:ext cx="558800" cy="2841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Tube</a:t>
            </a:r>
          </a:p>
        </p:txBody>
      </p:sp>
      <p:sp>
        <p:nvSpPr>
          <p:cNvPr id="109592" name="Text Box 1048">
            <a:extLst>
              <a:ext uri="{FF2B5EF4-FFF2-40B4-BE49-F238E27FC236}">
                <a16:creationId xmlns="" xmlns:a16="http://schemas.microsoft.com/office/drawing/2014/main" id="{669E68EE-67E6-4102-BBF0-CF42913B29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19538" y="1697038"/>
            <a:ext cx="701675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Handle</a:t>
            </a:r>
          </a:p>
        </p:txBody>
      </p:sp>
      <p:sp>
        <p:nvSpPr>
          <p:cNvPr id="109593" name="Line 1049">
            <a:extLst>
              <a:ext uri="{FF2B5EF4-FFF2-40B4-BE49-F238E27FC236}">
                <a16:creationId xmlns="" xmlns:a16="http://schemas.microsoft.com/office/drawing/2014/main" id="{92A8579B-8F21-4592-9A37-291D1A79A1B4}"/>
              </a:ext>
            </a:extLst>
          </p:cNvPr>
          <p:cNvSpPr>
            <a:spLocks noChangeShapeType="1"/>
          </p:cNvSpPr>
          <p:nvPr/>
        </p:nvSpPr>
        <p:spPr bwMode="auto">
          <a:xfrm rot="5400000">
            <a:off x="4802188" y="2174875"/>
            <a:ext cx="18415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594" name="Text Box 1050">
            <a:extLst>
              <a:ext uri="{FF2B5EF4-FFF2-40B4-BE49-F238E27FC236}">
                <a16:creationId xmlns="" xmlns:a16="http://schemas.microsoft.com/office/drawing/2014/main" id="{54E61BD0-FA6A-49AC-9A24-9138CCC91B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60900" y="2781300"/>
            <a:ext cx="12065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Oversize Bore</a:t>
            </a:r>
          </a:p>
        </p:txBody>
      </p:sp>
      <p:sp>
        <p:nvSpPr>
          <p:cNvPr id="109595" name="Text Box 1051">
            <a:extLst>
              <a:ext uri="{FF2B5EF4-FFF2-40B4-BE49-F238E27FC236}">
                <a16:creationId xmlns="" xmlns:a16="http://schemas.microsoft.com/office/drawing/2014/main" id="{17A07140-0EE0-4F0D-AB7F-127018F53B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33788" y="2232025"/>
            <a:ext cx="1131887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Incorrect Mix</a:t>
            </a:r>
          </a:p>
        </p:txBody>
      </p:sp>
      <p:sp>
        <p:nvSpPr>
          <p:cNvPr id="109596" name="Line 1052">
            <a:extLst>
              <a:ext uri="{FF2B5EF4-FFF2-40B4-BE49-F238E27FC236}">
                <a16:creationId xmlns="" xmlns:a16="http://schemas.microsoft.com/office/drawing/2014/main" id="{224C3F44-A901-463F-ACDE-4D16F28863FB}"/>
              </a:ext>
            </a:extLst>
          </p:cNvPr>
          <p:cNvSpPr>
            <a:spLocks noChangeShapeType="1"/>
          </p:cNvSpPr>
          <p:nvPr/>
        </p:nvSpPr>
        <p:spPr bwMode="auto">
          <a:xfrm rot="5400000">
            <a:off x="5421313" y="2430463"/>
            <a:ext cx="18415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597" name="Text Box 1053">
            <a:extLst>
              <a:ext uri="{FF2B5EF4-FFF2-40B4-BE49-F238E27FC236}">
                <a16:creationId xmlns="" xmlns:a16="http://schemas.microsoft.com/office/drawing/2014/main" id="{4834EAE4-BF59-4805-B6E3-FF7190CC9C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70325" y="2506663"/>
            <a:ext cx="1774825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Incorrect Particle Size</a:t>
            </a:r>
          </a:p>
        </p:txBody>
      </p:sp>
      <p:sp>
        <p:nvSpPr>
          <p:cNvPr id="109598" name="Line 1054">
            <a:extLst>
              <a:ext uri="{FF2B5EF4-FFF2-40B4-BE49-F238E27FC236}">
                <a16:creationId xmlns="" xmlns:a16="http://schemas.microsoft.com/office/drawing/2014/main" id="{66671CC1-D3FF-4ACA-BB42-AB1E32979C67}"/>
              </a:ext>
            </a:extLst>
          </p:cNvPr>
          <p:cNvSpPr>
            <a:spLocks noChangeShapeType="1"/>
          </p:cNvSpPr>
          <p:nvPr/>
        </p:nvSpPr>
        <p:spPr bwMode="auto">
          <a:xfrm rot="5400000">
            <a:off x="5072063" y="2047875"/>
            <a:ext cx="18415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599" name="Line 1055">
            <a:extLst>
              <a:ext uri="{FF2B5EF4-FFF2-40B4-BE49-F238E27FC236}">
                <a16:creationId xmlns="" xmlns:a16="http://schemas.microsoft.com/office/drawing/2014/main" id="{8C3EFB7E-1EEA-48CB-9AD0-746CFB3ECAD8}"/>
              </a:ext>
            </a:extLst>
          </p:cNvPr>
          <p:cNvSpPr>
            <a:spLocks noChangeShapeType="1"/>
          </p:cNvSpPr>
          <p:nvPr/>
        </p:nvSpPr>
        <p:spPr bwMode="auto">
          <a:xfrm rot="5400000">
            <a:off x="5497513" y="2211388"/>
            <a:ext cx="18415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00" name="Text Box 1056">
            <a:extLst>
              <a:ext uri="{FF2B5EF4-FFF2-40B4-BE49-F238E27FC236}">
                <a16:creationId xmlns="" xmlns:a16="http://schemas.microsoft.com/office/drawing/2014/main" id="{0FBB673D-5F55-47ED-AA68-03B8FBBC68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65675" y="1587500"/>
            <a:ext cx="15128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Incorrect Moisture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Content</a:t>
            </a:r>
          </a:p>
        </p:txBody>
      </p:sp>
      <p:sp>
        <p:nvSpPr>
          <p:cNvPr id="109601" name="Text Box 1057">
            <a:extLst>
              <a:ext uri="{FF2B5EF4-FFF2-40B4-BE49-F238E27FC236}">
                <a16:creationId xmlns="" xmlns:a16="http://schemas.microsoft.com/office/drawing/2014/main" id="{FC27A373-5ED4-409E-8F45-2E83A4F423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89588" y="2063750"/>
            <a:ext cx="51435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 Age</a:t>
            </a:r>
          </a:p>
        </p:txBody>
      </p:sp>
      <p:sp>
        <p:nvSpPr>
          <p:cNvPr id="109602" name="Text Box 1058">
            <a:extLst>
              <a:ext uri="{FF2B5EF4-FFF2-40B4-BE49-F238E27FC236}">
                <a16:creationId xmlns="" xmlns:a16="http://schemas.microsoft.com/office/drawing/2014/main" id="{4233A64D-F557-445C-AD72-2AEFC1210E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94625" y="3071813"/>
            <a:ext cx="1128713" cy="6492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Axial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Pull-off Load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too Low</a:t>
            </a:r>
          </a:p>
        </p:txBody>
      </p:sp>
      <p:sp>
        <p:nvSpPr>
          <p:cNvPr id="109603" name="Line 1059">
            <a:extLst>
              <a:ext uri="{FF2B5EF4-FFF2-40B4-BE49-F238E27FC236}">
                <a16:creationId xmlns="" xmlns:a16="http://schemas.microsoft.com/office/drawing/2014/main" id="{EB53B82C-95FB-4FEE-90D6-9C1836D0B424}"/>
              </a:ext>
            </a:extLst>
          </p:cNvPr>
          <p:cNvSpPr>
            <a:spLocks noChangeShapeType="1"/>
          </p:cNvSpPr>
          <p:nvPr/>
        </p:nvSpPr>
        <p:spPr bwMode="auto">
          <a:xfrm rot="5400000">
            <a:off x="1303338" y="1268413"/>
            <a:ext cx="18415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04" name="Text Box 1060">
            <a:extLst>
              <a:ext uri="{FF2B5EF4-FFF2-40B4-BE49-F238E27FC236}">
                <a16:creationId xmlns="" xmlns:a16="http://schemas.microsoft.com/office/drawing/2014/main" id="{9D6A1A63-05C5-45B5-90E9-B2C49C8C22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950" y="1123950"/>
            <a:ext cx="13525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Incorrect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Pressure settings</a:t>
            </a:r>
          </a:p>
        </p:txBody>
      </p:sp>
      <p:grpSp>
        <p:nvGrpSpPr>
          <p:cNvPr id="109605" name="Group 1061">
            <a:extLst>
              <a:ext uri="{FF2B5EF4-FFF2-40B4-BE49-F238E27FC236}">
                <a16:creationId xmlns="" xmlns:a16="http://schemas.microsoft.com/office/drawing/2014/main" id="{10A662B9-A6FE-48F6-88F9-E57B82291767}"/>
              </a:ext>
            </a:extLst>
          </p:cNvPr>
          <p:cNvGrpSpPr>
            <a:grpSpLocks/>
          </p:cNvGrpSpPr>
          <p:nvPr/>
        </p:nvGrpSpPr>
        <p:grpSpPr bwMode="auto">
          <a:xfrm>
            <a:off x="2932113" y="1255713"/>
            <a:ext cx="1223962" cy="382587"/>
            <a:chOff x="4678" y="2270"/>
            <a:chExt cx="771" cy="241"/>
          </a:xfrm>
        </p:grpSpPr>
        <p:sp>
          <p:nvSpPr>
            <p:cNvPr id="109673" name="Line 1062">
              <a:extLst>
                <a:ext uri="{FF2B5EF4-FFF2-40B4-BE49-F238E27FC236}">
                  <a16:creationId xmlns="" xmlns:a16="http://schemas.microsoft.com/office/drawing/2014/main" id="{08353CFC-4F20-4560-9723-7425E3F2548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78" y="2270"/>
              <a:ext cx="116" cy="96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109674" name="Text Box 1063">
              <a:extLst>
                <a:ext uri="{FF2B5EF4-FFF2-40B4-BE49-F238E27FC236}">
                  <a16:creationId xmlns="" xmlns:a16="http://schemas.microsoft.com/office/drawing/2014/main" id="{7BB0C8A5-7E13-4D2D-A20D-ED1A4527C41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28" y="2338"/>
              <a:ext cx="721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Poor Cooling</a:t>
              </a:r>
            </a:p>
          </p:txBody>
        </p:sp>
      </p:grpSp>
      <p:sp>
        <p:nvSpPr>
          <p:cNvPr id="109606" name="Line 1064">
            <a:extLst>
              <a:ext uri="{FF2B5EF4-FFF2-40B4-BE49-F238E27FC236}">
                <a16:creationId xmlns="" xmlns:a16="http://schemas.microsoft.com/office/drawing/2014/main" id="{83627DDC-4285-44A2-A5DD-B3CA38D96FF1}"/>
              </a:ext>
            </a:extLst>
          </p:cNvPr>
          <p:cNvSpPr>
            <a:spLocks noChangeShapeType="1"/>
          </p:cNvSpPr>
          <p:nvPr/>
        </p:nvSpPr>
        <p:spPr bwMode="auto">
          <a:xfrm>
            <a:off x="7308850" y="4330700"/>
            <a:ext cx="152400" cy="5667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07" name="Text Box 1065">
            <a:extLst>
              <a:ext uri="{FF2B5EF4-FFF2-40B4-BE49-F238E27FC236}">
                <a16:creationId xmlns="" xmlns:a16="http://schemas.microsoft.com/office/drawing/2014/main" id="{4F8D3EB0-251C-4520-AF7D-221452E607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78700" y="4897438"/>
            <a:ext cx="14478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Poor Supervision</a:t>
            </a:r>
          </a:p>
        </p:txBody>
      </p:sp>
      <p:sp>
        <p:nvSpPr>
          <p:cNvPr id="109608" name="Text Box 1066">
            <a:extLst>
              <a:ext uri="{FF2B5EF4-FFF2-40B4-BE49-F238E27FC236}">
                <a16:creationId xmlns="" xmlns:a16="http://schemas.microsoft.com/office/drawing/2014/main" id="{EB9EE582-F136-4DB8-80FB-C797073421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19875" y="4702175"/>
            <a:ext cx="72707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Fatigue</a:t>
            </a:r>
          </a:p>
        </p:txBody>
      </p:sp>
      <p:sp>
        <p:nvSpPr>
          <p:cNvPr id="109609" name="Text Box 1067">
            <a:extLst>
              <a:ext uri="{FF2B5EF4-FFF2-40B4-BE49-F238E27FC236}">
                <a16:creationId xmlns="" xmlns:a16="http://schemas.microsoft.com/office/drawing/2014/main" id="{251C8823-6902-4C22-A985-63EBF877F4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37400" y="3803650"/>
            <a:ext cx="11779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Poor Training</a:t>
            </a:r>
          </a:p>
        </p:txBody>
      </p:sp>
      <p:sp>
        <p:nvSpPr>
          <p:cNvPr id="109610" name="Line 1068">
            <a:extLst>
              <a:ext uri="{FF2B5EF4-FFF2-40B4-BE49-F238E27FC236}">
                <a16:creationId xmlns="" xmlns:a16="http://schemas.microsoft.com/office/drawing/2014/main" id="{7F2EF035-ECF5-483B-A5E6-7168C6725485}"/>
              </a:ext>
            </a:extLst>
          </p:cNvPr>
          <p:cNvSpPr>
            <a:spLocks noChangeShapeType="1"/>
          </p:cNvSpPr>
          <p:nvPr/>
        </p:nvSpPr>
        <p:spPr bwMode="auto">
          <a:xfrm>
            <a:off x="3384550" y="635000"/>
            <a:ext cx="18415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11" name="Text Box 1069">
            <a:extLst>
              <a:ext uri="{FF2B5EF4-FFF2-40B4-BE49-F238E27FC236}">
                <a16:creationId xmlns="" xmlns:a16="http://schemas.microsoft.com/office/drawing/2014/main" id="{A781527D-81F6-4B84-A809-44BEAB0AFF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35350" y="730250"/>
            <a:ext cx="113506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Poor Rigidity</a:t>
            </a:r>
          </a:p>
        </p:txBody>
      </p:sp>
      <p:grpSp>
        <p:nvGrpSpPr>
          <p:cNvPr id="109612" name="Group 1070">
            <a:extLst>
              <a:ext uri="{FF2B5EF4-FFF2-40B4-BE49-F238E27FC236}">
                <a16:creationId xmlns="" xmlns:a16="http://schemas.microsoft.com/office/drawing/2014/main" id="{38C4CA2B-5BA7-4546-BB56-3B6DD579D971}"/>
              </a:ext>
            </a:extLst>
          </p:cNvPr>
          <p:cNvGrpSpPr>
            <a:grpSpLocks/>
          </p:cNvGrpSpPr>
          <p:nvPr/>
        </p:nvGrpSpPr>
        <p:grpSpPr bwMode="auto">
          <a:xfrm>
            <a:off x="3127375" y="1017588"/>
            <a:ext cx="1887538" cy="350837"/>
            <a:chOff x="4678" y="2270"/>
            <a:chExt cx="1384" cy="315"/>
          </a:xfrm>
        </p:grpSpPr>
        <p:sp>
          <p:nvSpPr>
            <p:cNvPr id="109671" name="Line 1071">
              <a:extLst>
                <a:ext uri="{FF2B5EF4-FFF2-40B4-BE49-F238E27FC236}">
                  <a16:creationId xmlns="" xmlns:a16="http://schemas.microsoft.com/office/drawing/2014/main" id="{AF9C8061-334F-4707-A7B4-D133111C240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678" y="2270"/>
              <a:ext cx="116" cy="96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109672" name="Text Box 1072">
              <a:extLst>
                <a:ext uri="{FF2B5EF4-FFF2-40B4-BE49-F238E27FC236}">
                  <a16:creationId xmlns="" xmlns:a16="http://schemas.microsoft.com/office/drawing/2014/main" id="{CE9E2AB6-3B02-4030-BC10-691D10C9DAD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28" y="2339"/>
              <a:ext cx="1334" cy="2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Incorrect Tool Material</a:t>
              </a:r>
            </a:p>
          </p:txBody>
        </p:sp>
      </p:grpSp>
      <p:sp>
        <p:nvSpPr>
          <p:cNvPr id="109613" name="Text Box 1073">
            <a:extLst>
              <a:ext uri="{FF2B5EF4-FFF2-40B4-BE49-F238E27FC236}">
                <a16:creationId xmlns="" xmlns:a16="http://schemas.microsoft.com/office/drawing/2014/main" id="{8DAA03DB-101F-411C-ADC4-11F4F97FA3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3963" y="3873500"/>
            <a:ext cx="18256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Incorrect Assembly of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Handle</a:t>
            </a:r>
          </a:p>
        </p:txBody>
      </p:sp>
      <p:sp>
        <p:nvSpPr>
          <p:cNvPr id="109614" name="Line 1074">
            <a:extLst>
              <a:ext uri="{FF2B5EF4-FFF2-40B4-BE49-F238E27FC236}">
                <a16:creationId xmlns="" xmlns:a16="http://schemas.microsoft.com/office/drawing/2014/main" id="{E0B1C672-EA8B-41D9-927C-D68FDE1AE3A6}"/>
              </a:ext>
            </a:extLst>
          </p:cNvPr>
          <p:cNvSpPr>
            <a:spLocks noChangeShapeType="1"/>
          </p:cNvSpPr>
          <p:nvPr/>
        </p:nvSpPr>
        <p:spPr bwMode="auto">
          <a:xfrm>
            <a:off x="2701925" y="1587500"/>
            <a:ext cx="18415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9615" name="Group 1075">
            <a:extLst>
              <a:ext uri="{FF2B5EF4-FFF2-40B4-BE49-F238E27FC236}">
                <a16:creationId xmlns="" xmlns:a16="http://schemas.microsoft.com/office/drawing/2014/main" id="{FE21B181-228E-45FF-A42E-8526455C1E5F}"/>
              </a:ext>
            </a:extLst>
          </p:cNvPr>
          <p:cNvGrpSpPr>
            <a:grpSpLocks/>
          </p:cNvGrpSpPr>
          <p:nvPr/>
        </p:nvGrpSpPr>
        <p:grpSpPr bwMode="auto">
          <a:xfrm>
            <a:off x="420688" y="2573338"/>
            <a:ext cx="1104900" cy="395287"/>
            <a:chOff x="4512" y="2574"/>
            <a:chExt cx="696" cy="249"/>
          </a:xfrm>
        </p:grpSpPr>
        <p:sp>
          <p:nvSpPr>
            <p:cNvPr id="109669" name="Line 1076">
              <a:extLst>
                <a:ext uri="{FF2B5EF4-FFF2-40B4-BE49-F238E27FC236}">
                  <a16:creationId xmlns="" xmlns:a16="http://schemas.microsoft.com/office/drawing/2014/main" id="{D8D1ECE5-421F-41BE-BF85-EEF69543FD94}"/>
                </a:ext>
              </a:extLst>
            </p:cNvPr>
            <p:cNvSpPr>
              <a:spLocks noChangeShapeType="1"/>
            </p:cNvSpPr>
            <p:nvPr/>
          </p:nvSpPr>
          <p:spPr bwMode="auto">
            <a:xfrm rot="5400000">
              <a:off x="5093" y="2584"/>
              <a:ext cx="116" cy="96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endParaRPr lang="en-GB"/>
            </a:p>
          </p:txBody>
        </p:sp>
        <p:sp>
          <p:nvSpPr>
            <p:cNvPr id="109670" name="Text Box 1077">
              <a:extLst>
                <a:ext uri="{FF2B5EF4-FFF2-40B4-BE49-F238E27FC236}">
                  <a16:creationId xmlns="" xmlns:a16="http://schemas.microsoft.com/office/drawing/2014/main" id="{E02A3EDA-0286-479F-BB3E-20E2F0527E8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12" y="2650"/>
              <a:ext cx="696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12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Temperature</a:t>
              </a:r>
            </a:p>
          </p:txBody>
        </p:sp>
      </p:grpSp>
      <p:sp>
        <p:nvSpPr>
          <p:cNvPr id="109616" name="Line 1078">
            <a:extLst>
              <a:ext uri="{FF2B5EF4-FFF2-40B4-BE49-F238E27FC236}">
                <a16:creationId xmlns="" xmlns:a16="http://schemas.microsoft.com/office/drawing/2014/main" id="{61F0293D-A45D-48FB-A734-72D5E2601B01}"/>
              </a:ext>
            </a:extLst>
          </p:cNvPr>
          <p:cNvSpPr>
            <a:spLocks noChangeShapeType="1"/>
          </p:cNvSpPr>
          <p:nvPr/>
        </p:nvSpPr>
        <p:spPr bwMode="auto">
          <a:xfrm rot="5400000">
            <a:off x="1630363" y="1465263"/>
            <a:ext cx="18415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17" name="Text Box 1079">
            <a:extLst>
              <a:ext uri="{FF2B5EF4-FFF2-40B4-BE49-F238E27FC236}">
                <a16:creationId xmlns="" xmlns:a16="http://schemas.microsoft.com/office/drawing/2014/main" id="{69DEF534-039B-4011-9C7B-384B030EA1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875" y="1554163"/>
            <a:ext cx="186055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Incorrect Time settings</a:t>
            </a:r>
          </a:p>
        </p:txBody>
      </p:sp>
      <p:sp>
        <p:nvSpPr>
          <p:cNvPr id="109618" name="Line 1080">
            <a:extLst>
              <a:ext uri="{FF2B5EF4-FFF2-40B4-BE49-F238E27FC236}">
                <a16:creationId xmlns="" xmlns:a16="http://schemas.microsoft.com/office/drawing/2014/main" id="{6137BAE7-0BCE-4BB3-93D5-1D41E9F3269D}"/>
              </a:ext>
            </a:extLst>
          </p:cNvPr>
          <p:cNvSpPr>
            <a:spLocks noChangeShapeType="1"/>
          </p:cNvSpPr>
          <p:nvPr/>
        </p:nvSpPr>
        <p:spPr bwMode="auto">
          <a:xfrm rot="5400000">
            <a:off x="1965325" y="1627188"/>
            <a:ext cx="18415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19" name="Text Box 1081">
            <a:extLst>
              <a:ext uri="{FF2B5EF4-FFF2-40B4-BE49-F238E27FC236}">
                <a16:creationId xmlns="" xmlns:a16="http://schemas.microsoft.com/office/drawing/2014/main" id="{989923D8-163B-4855-ABCF-851265E604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900" y="1795463"/>
            <a:ext cx="24257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Incorrect Temperature settings</a:t>
            </a:r>
          </a:p>
        </p:txBody>
      </p:sp>
      <p:sp>
        <p:nvSpPr>
          <p:cNvPr id="109620" name="Line 1082">
            <a:extLst>
              <a:ext uri="{FF2B5EF4-FFF2-40B4-BE49-F238E27FC236}">
                <a16:creationId xmlns="" xmlns:a16="http://schemas.microsoft.com/office/drawing/2014/main" id="{DD63B9A3-0693-4FF3-A66D-A9B3F85C3E37}"/>
              </a:ext>
            </a:extLst>
          </p:cNvPr>
          <p:cNvSpPr>
            <a:spLocks noChangeShapeType="1"/>
          </p:cNvSpPr>
          <p:nvPr/>
        </p:nvSpPr>
        <p:spPr bwMode="auto">
          <a:xfrm rot="5400000">
            <a:off x="1231900" y="946150"/>
            <a:ext cx="18415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21" name="Text Box 1083">
            <a:extLst>
              <a:ext uri="{FF2B5EF4-FFF2-40B4-BE49-F238E27FC236}">
                <a16:creationId xmlns="" xmlns:a16="http://schemas.microsoft.com/office/drawing/2014/main" id="{84D0EA7C-3D90-47E6-885A-337C8F68AC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36638" y="419100"/>
            <a:ext cx="14779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Incorrect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Material Feed rate</a:t>
            </a:r>
          </a:p>
        </p:txBody>
      </p:sp>
      <p:sp>
        <p:nvSpPr>
          <p:cNvPr id="109622" name="Line 1084">
            <a:extLst>
              <a:ext uri="{FF2B5EF4-FFF2-40B4-BE49-F238E27FC236}">
                <a16:creationId xmlns="" xmlns:a16="http://schemas.microsoft.com/office/drawing/2014/main" id="{AAD5E65D-5359-47F1-9C36-85D400D733B6}"/>
              </a:ext>
            </a:extLst>
          </p:cNvPr>
          <p:cNvSpPr>
            <a:spLocks noChangeShapeType="1"/>
          </p:cNvSpPr>
          <p:nvPr/>
        </p:nvSpPr>
        <p:spPr bwMode="auto">
          <a:xfrm rot="5400000">
            <a:off x="1504950" y="1130300"/>
            <a:ext cx="18415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23" name="Text Box 1085">
            <a:extLst>
              <a:ext uri="{FF2B5EF4-FFF2-40B4-BE49-F238E27FC236}">
                <a16:creationId xmlns="" xmlns:a16="http://schemas.microsoft.com/office/drawing/2014/main" id="{14568F31-72D4-4478-B161-706A1612EF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6550" y="911225"/>
            <a:ext cx="838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Slow M/c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warm up</a:t>
            </a:r>
          </a:p>
        </p:txBody>
      </p:sp>
      <p:sp>
        <p:nvSpPr>
          <p:cNvPr id="109624" name="Line 1086">
            <a:extLst>
              <a:ext uri="{FF2B5EF4-FFF2-40B4-BE49-F238E27FC236}">
                <a16:creationId xmlns="" xmlns:a16="http://schemas.microsoft.com/office/drawing/2014/main" id="{80FACE01-3437-4EA6-80CA-F5F85372B8AC}"/>
              </a:ext>
            </a:extLst>
          </p:cNvPr>
          <p:cNvSpPr>
            <a:spLocks noChangeShapeType="1"/>
          </p:cNvSpPr>
          <p:nvPr/>
        </p:nvSpPr>
        <p:spPr bwMode="auto">
          <a:xfrm>
            <a:off x="1520825" y="2573338"/>
            <a:ext cx="1284288" cy="2746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25" name="Line 1087">
            <a:extLst>
              <a:ext uri="{FF2B5EF4-FFF2-40B4-BE49-F238E27FC236}">
                <a16:creationId xmlns="" xmlns:a16="http://schemas.microsoft.com/office/drawing/2014/main" id="{C4297FDF-EF12-426E-9B0F-0ADA66380D6D}"/>
              </a:ext>
            </a:extLst>
          </p:cNvPr>
          <p:cNvSpPr>
            <a:spLocks noChangeShapeType="1"/>
          </p:cNvSpPr>
          <p:nvPr/>
        </p:nvSpPr>
        <p:spPr bwMode="auto">
          <a:xfrm rot="5400000">
            <a:off x="2076450" y="2784475"/>
            <a:ext cx="18415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26" name="Text Box 1088">
            <a:extLst>
              <a:ext uri="{FF2B5EF4-FFF2-40B4-BE49-F238E27FC236}">
                <a16:creationId xmlns="" xmlns:a16="http://schemas.microsoft.com/office/drawing/2014/main" id="{0ABF26FB-5606-4703-9BCF-CC8572A36D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9863" y="2851150"/>
            <a:ext cx="836612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Humidity</a:t>
            </a:r>
          </a:p>
        </p:txBody>
      </p:sp>
      <p:sp>
        <p:nvSpPr>
          <p:cNvPr id="109627" name="Line 1089">
            <a:extLst>
              <a:ext uri="{FF2B5EF4-FFF2-40B4-BE49-F238E27FC236}">
                <a16:creationId xmlns="" xmlns:a16="http://schemas.microsoft.com/office/drawing/2014/main" id="{D60A3820-A078-445C-8C2E-14CBE629A22E}"/>
              </a:ext>
            </a:extLst>
          </p:cNvPr>
          <p:cNvSpPr>
            <a:spLocks noChangeShapeType="1"/>
          </p:cNvSpPr>
          <p:nvPr/>
        </p:nvSpPr>
        <p:spPr bwMode="auto">
          <a:xfrm>
            <a:off x="2886075" y="3906838"/>
            <a:ext cx="1611313" cy="11271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28" name="Rectangle 1090">
            <a:extLst>
              <a:ext uri="{FF2B5EF4-FFF2-40B4-BE49-F238E27FC236}">
                <a16:creationId xmlns="" xmlns:a16="http://schemas.microsoft.com/office/drawing/2014/main" id="{CAA993F4-7641-42D2-B081-56D9FB1782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5038" y="381000"/>
            <a:ext cx="10747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Undersize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 Outside Dia</a:t>
            </a:r>
          </a:p>
        </p:txBody>
      </p:sp>
      <p:sp>
        <p:nvSpPr>
          <p:cNvPr id="109629" name="Line 1091">
            <a:extLst>
              <a:ext uri="{FF2B5EF4-FFF2-40B4-BE49-F238E27FC236}">
                <a16:creationId xmlns="" xmlns:a16="http://schemas.microsoft.com/office/drawing/2014/main" id="{57F61D11-C416-45A3-80C5-97168C5EC02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740525" y="1047750"/>
            <a:ext cx="149225" cy="2047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30" name="Line 1092">
            <a:extLst>
              <a:ext uri="{FF2B5EF4-FFF2-40B4-BE49-F238E27FC236}">
                <a16:creationId xmlns="" xmlns:a16="http://schemas.microsoft.com/office/drawing/2014/main" id="{8229DB6C-203B-48E2-B4D2-35F4EB252AD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818188" y="2598738"/>
            <a:ext cx="165100" cy="2428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31" name="Line 1093">
            <a:extLst>
              <a:ext uri="{FF2B5EF4-FFF2-40B4-BE49-F238E27FC236}">
                <a16:creationId xmlns="" xmlns:a16="http://schemas.microsoft.com/office/drawing/2014/main" id="{605C04E9-D7DF-4A4E-90DE-DBB814BBC5B3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432550" y="1298575"/>
            <a:ext cx="149225" cy="2047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32" name="Line 1094">
            <a:extLst>
              <a:ext uri="{FF2B5EF4-FFF2-40B4-BE49-F238E27FC236}">
                <a16:creationId xmlns="" xmlns:a16="http://schemas.microsoft.com/office/drawing/2014/main" id="{26736993-7C43-4647-9EC3-80377E635DD0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696075" y="730250"/>
            <a:ext cx="149225" cy="2047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33" name="Rectangle 1095">
            <a:extLst>
              <a:ext uri="{FF2B5EF4-FFF2-40B4-BE49-F238E27FC236}">
                <a16:creationId xmlns="" xmlns:a16="http://schemas.microsoft.com/office/drawing/2014/main" id="{809FA422-F917-4B05-B3D0-0371BE904E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0975" y="1751013"/>
            <a:ext cx="1149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Poor Material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Flow</a:t>
            </a:r>
            <a:endParaRPr lang="en-GB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09634" name="Line 1096">
            <a:extLst>
              <a:ext uri="{FF2B5EF4-FFF2-40B4-BE49-F238E27FC236}">
                <a16:creationId xmlns="" xmlns:a16="http://schemas.microsoft.com/office/drawing/2014/main" id="{5494B38E-45A1-4E9B-9BEA-D1411357C2F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870325" y="4230688"/>
            <a:ext cx="211138" cy="374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35" name="Rectangle 1097">
            <a:extLst>
              <a:ext uri="{FF2B5EF4-FFF2-40B4-BE49-F238E27FC236}">
                <a16:creationId xmlns="" xmlns:a16="http://schemas.microsoft.com/office/drawing/2014/main" id="{E8AAA087-5156-483C-A7F6-25DF800F5F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61000" y="3071813"/>
            <a:ext cx="12827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Deformed Bore</a:t>
            </a:r>
            <a:endParaRPr lang="en-GB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09636" name="Line 1098">
            <a:extLst>
              <a:ext uri="{FF2B5EF4-FFF2-40B4-BE49-F238E27FC236}">
                <a16:creationId xmlns="" xmlns:a16="http://schemas.microsoft.com/office/drawing/2014/main" id="{35BA81DE-1928-48A1-8495-0A8EEBE0128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267450" y="2751138"/>
            <a:ext cx="165100" cy="2428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37" name="Rectangle 1099">
            <a:extLst>
              <a:ext uri="{FF2B5EF4-FFF2-40B4-BE49-F238E27FC236}">
                <a16:creationId xmlns="" xmlns:a16="http://schemas.microsoft.com/office/drawing/2014/main" id="{58C502A7-3961-45B0-B65C-9B1F83CA04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81500" y="4968875"/>
            <a:ext cx="1504950" cy="2841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Assembly at Plant</a:t>
            </a:r>
            <a:endParaRPr lang="en-GB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09638" name="Rectangle 1100">
            <a:extLst>
              <a:ext uri="{FF2B5EF4-FFF2-40B4-BE49-F238E27FC236}">
                <a16:creationId xmlns="" xmlns:a16="http://schemas.microsoft.com/office/drawing/2014/main" id="{ACB91171-2B9F-4007-A3CE-68EF0DBBC3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25" y="5980113"/>
            <a:ext cx="1471613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Assembly at Ford</a:t>
            </a:r>
            <a:endParaRPr lang="en-GB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09639" name="Rectangle 1101">
            <a:extLst>
              <a:ext uri="{FF2B5EF4-FFF2-40B4-BE49-F238E27FC236}">
                <a16:creationId xmlns="" xmlns:a16="http://schemas.microsoft.com/office/drawing/2014/main" id="{BCC362FA-7099-49CD-B502-F0CF9B0AAC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0438" y="6040438"/>
            <a:ext cx="1666875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Storage &amp; Transport</a:t>
            </a:r>
            <a:endParaRPr lang="en-GB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09640" name="Line 1102">
            <a:extLst>
              <a:ext uri="{FF2B5EF4-FFF2-40B4-BE49-F238E27FC236}">
                <a16:creationId xmlns="" xmlns:a16="http://schemas.microsoft.com/office/drawing/2014/main" id="{0199CD30-510F-473D-89AE-87129E1C19C8}"/>
              </a:ext>
            </a:extLst>
          </p:cNvPr>
          <p:cNvSpPr>
            <a:spLocks noChangeShapeType="1"/>
          </p:cNvSpPr>
          <p:nvPr/>
        </p:nvSpPr>
        <p:spPr bwMode="auto">
          <a:xfrm>
            <a:off x="2647950" y="5481638"/>
            <a:ext cx="1222375" cy="614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41" name="Line 1103">
            <a:extLst>
              <a:ext uri="{FF2B5EF4-FFF2-40B4-BE49-F238E27FC236}">
                <a16:creationId xmlns="" xmlns:a16="http://schemas.microsoft.com/office/drawing/2014/main" id="{E14ED1E0-54A8-4031-AF8D-9BD4CC948B9D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61963" y="5033963"/>
            <a:ext cx="2239962" cy="8318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42" name="Line 1104">
            <a:extLst>
              <a:ext uri="{FF2B5EF4-FFF2-40B4-BE49-F238E27FC236}">
                <a16:creationId xmlns="" xmlns:a16="http://schemas.microsoft.com/office/drawing/2014/main" id="{52582423-FCF4-4DB3-8856-7BFC56758AD2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461963" y="5251450"/>
            <a:ext cx="711200" cy="3825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43" name="Rectangle 1105">
            <a:extLst>
              <a:ext uri="{FF2B5EF4-FFF2-40B4-BE49-F238E27FC236}">
                <a16:creationId xmlns="" xmlns:a16="http://schemas.microsoft.com/office/drawing/2014/main" id="{069AE008-A23A-442B-90DE-5D654126F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00" y="4830763"/>
            <a:ext cx="15954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Incorrect Assembly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into vehicle </a:t>
            </a:r>
            <a:endParaRPr lang="en-GB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09644" name="Rectangle 1106">
            <a:extLst>
              <a:ext uri="{FF2B5EF4-FFF2-40B4-BE49-F238E27FC236}">
                <a16:creationId xmlns="" xmlns:a16="http://schemas.microsoft.com/office/drawing/2014/main" id="{A19F796B-F4C3-46BE-87B2-AF42DDAB87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8613" y="2316163"/>
            <a:ext cx="1125537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Environment</a:t>
            </a:r>
            <a:endParaRPr lang="en-GB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09645" name="Rectangle 1107">
            <a:extLst>
              <a:ext uri="{FF2B5EF4-FFF2-40B4-BE49-F238E27FC236}">
                <a16:creationId xmlns="" xmlns:a16="http://schemas.microsoft.com/office/drawing/2014/main" id="{5DCCF7BA-E540-4B78-9C01-17D1EAACFD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25750" y="5351463"/>
            <a:ext cx="1563688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Damage in Storage</a:t>
            </a:r>
            <a:endParaRPr lang="en-GB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09646" name="Rectangle 1108">
            <a:extLst>
              <a:ext uri="{FF2B5EF4-FFF2-40B4-BE49-F238E27FC236}">
                <a16:creationId xmlns="" xmlns:a16="http://schemas.microsoft.com/office/drawing/2014/main" id="{F9BB457E-4A1E-4FA9-9282-685528AE45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4463" y="5713413"/>
            <a:ext cx="1328737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Poor packaging</a:t>
            </a:r>
            <a:endParaRPr lang="en-GB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09647" name="Line 1109">
            <a:extLst>
              <a:ext uri="{FF2B5EF4-FFF2-40B4-BE49-F238E27FC236}">
                <a16:creationId xmlns="" xmlns:a16="http://schemas.microsoft.com/office/drawing/2014/main" id="{669684D1-93B7-4D2B-9FEB-5D05D550365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127375" y="5626100"/>
            <a:ext cx="377825" cy="873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48" name="Line 1110">
            <a:extLst>
              <a:ext uri="{FF2B5EF4-FFF2-40B4-BE49-F238E27FC236}">
                <a16:creationId xmlns="" xmlns:a16="http://schemas.microsoft.com/office/drawing/2014/main" id="{EE523A64-D8C3-476A-B248-090A548B437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633788" y="5865813"/>
            <a:ext cx="320675" cy="920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49" name="Rectangle 1111">
            <a:extLst>
              <a:ext uri="{FF2B5EF4-FFF2-40B4-BE49-F238E27FC236}">
                <a16:creationId xmlns="" xmlns:a16="http://schemas.microsoft.com/office/drawing/2014/main" id="{3B9DDFEC-AE07-4A5F-AC7C-3EC890B1CA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25750" y="4976813"/>
            <a:ext cx="1228725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Poor Handling</a:t>
            </a:r>
            <a:endParaRPr lang="en-GB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09650" name="Line 1112">
            <a:extLst>
              <a:ext uri="{FF2B5EF4-FFF2-40B4-BE49-F238E27FC236}">
                <a16:creationId xmlns="" xmlns:a16="http://schemas.microsoft.com/office/drawing/2014/main" id="{26436A65-253D-4722-AED8-CBCEF3E4153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701925" y="5251450"/>
            <a:ext cx="184150" cy="2301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51" name="Rectangle 1113">
            <a:extLst>
              <a:ext uri="{FF2B5EF4-FFF2-40B4-BE49-F238E27FC236}">
                <a16:creationId xmlns="" xmlns:a16="http://schemas.microsoft.com/office/drawing/2014/main" id="{167E8D97-844A-4184-99E7-3CAF325C24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53388" y="4065588"/>
            <a:ext cx="10906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No Standard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Procedure</a:t>
            </a:r>
            <a:endParaRPr lang="en-GB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09652" name="Line 1114">
            <a:extLst>
              <a:ext uri="{FF2B5EF4-FFF2-40B4-BE49-F238E27FC236}">
                <a16:creationId xmlns="" xmlns:a16="http://schemas.microsoft.com/office/drawing/2014/main" id="{E75BE442-F15C-4EE5-977D-4D36BFF4FC09}"/>
              </a:ext>
            </a:extLst>
          </p:cNvPr>
          <p:cNvSpPr>
            <a:spLocks noChangeShapeType="1"/>
          </p:cNvSpPr>
          <p:nvPr/>
        </p:nvSpPr>
        <p:spPr bwMode="auto">
          <a:xfrm>
            <a:off x="6889750" y="4090988"/>
            <a:ext cx="806450" cy="390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53" name="Rectangle 1115">
            <a:extLst>
              <a:ext uri="{FF2B5EF4-FFF2-40B4-BE49-F238E27FC236}">
                <a16:creationId xmlns="" xmlns:a16="http://schemas.microsoft.com/office/drawing/2014/main" id="{849DCE04-5ACE-4B37-A989-35E41E9FF1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08888" y="4503738"/>
            <a:ext cx="1506537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In Plant Assembly</a:t>
            </a:r>
            <a:endParaRPr lang="en-GB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09654" name="Line 1116">
            <a:extLst>
              <a:ext uri="{FF2B5EF4-FFF2-40B4-BE49-F238E27FC236}">
                <a16:creationId xmlns="" xmlns:a16="http://schemas.microsoft.com/office/drawing/2014/main" id="{2F1D2F20-883F-4289-BDE4-9517537AFB3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346950" y="4330700"/>
            <a:ext cx="7334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55" name="Line 1117">
            <a:extLst>
              <a:ext uri="{FF2B5EF4-FFF2-40B4-BE49-F238E27FC236}">
                <a16:creationId xmlns="" xmlns:a16="http://schemas.microsoft.com/office/drawing/2014/main" id="{ABAEDC64-DB01-4BDD-95A8-96BE04B4D44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162800" y="4090988"/>
            <a:ext cx="403225" cy="106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56" name="Line 1118">
            <a:extLst>
              <a:ext uri="{FF2B5EF4-FFF2-40B4-BE49-F238E27FC236}">
                <a16:creationId xmlns="" xmlns:a16="http://schemas.microsoft.com/office/drawing/2014/main" id="{F800CDE0-32DE-4723-9E84-80D27723DD6B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934200" y="4197350"/>
            <a:ext cx="169863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57" name="Rectangle 1119">
            <a:extLst>
              <a:ext uri="{FF2B5EF4-FFF2-40B4-BE49-F238E27FC236}">
                <a16:creationId xmlns="" xmlns:a16="http://schemas.microsoft.com/office/drawing/2014/main" id="{F4F9AB47-1479-4574-94C0-DCC26403F3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9925" y="5980113"/>
            <a:ext cx="1293813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Ford Assembly</a:t>
            </a:r>
            <a:endParaRPr lang="en-GB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09658" name="Line 1120">
            <a:extLst>
              <a:ext uri="{FF2B5EF4-FFF2-40B4-BE49-F238E27FC236}">
                <a16:creationId xmlns="" xmlns:a16="http://schemas.microsoft.com/office/drawing/2014/main" id="{A345046A-48F8-4E78-88BD-E032291FFF40}"/>
              </a:ext>
            </a:extLst>
          </p:cNvPr>
          <p:cNvSpPr>
            <a:spLocks noChangeShapeType="1"/>
          </p:cNvSpPr>
          <p:nvPr/>
        </p:nvSpPr>
        <p:spPr bwMode="auto">
          <a:xfrm>
            <a:off x="6464300" y="5251450"/>
            <a:ext cx="914400" cy="706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59" name="Rectangle 1121">
            <a:extLst>
              <a:ext uri="{FF2B5EF4-FFF2-40B4-BE49-F238E27FC236}">
                <a16:creationId xmlns="" xmlns:a16="http://schemas.microsoft.com/office/drawing/2014/main" id="{C0925691-FD10-4884-BEA6-BF3B19B2D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61250" y="5438775"/>
            <a:ext cx="17272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Poor Communication</a:t>
            </a:r>
            <a:endParaRPr lang="en-GB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09660" name="Line 1122">
            <a:extLst>
              <a:ext uri="{FF2B5EF4-FFF2-40B4-BE49-F238E27FC236}">
                <a16:creationId xmlns="" xmlns:a16="http://schemas.microsoft.com/office/drawing/2014/main" id="{3CC9649A-EF04-491D-BD04-FF6D7219968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104063" y="5626100"/>
            <a:ext cx="403225" cy="873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61" name="Rectangle 1123">
            <a:extLst>
              <a:ext uri="{FF2B5EF4-FFF2-40B4-BE49-F238E27FC236}">
                <a16:creationId xmlns="" xmlns:a16="http://schemas.microsoft.com/office/drawing/2014/main" id="{42BB7FD7-4D0E-4DC9-BEB7-15F70334DE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63963" y="455613"/>
            <a:ext cx="1158875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Incorrect tool</a:t>
            </a:r>
            <a:endParaRPr lang="en-GB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09662" name="Line 1124">
            <a:extLst>
              <a:ext uri="{FF2B5EF4-FFF2-40B4-BE49-F238E27FC236}">
                <a16:creationId xmlns="" xmlns:a16="http://schemas.microsoft.com/office/drawing/2014/main" id="{30FDF661-4D3C-4DCF-B2F2-59270D949CEC}"/>
              </a:ext>
            </a:extLst>
          </p:cNvPr>
          <p:cNvSpPr>
            <a:spLocks noChangeShapeType="1"/>
          </p:cNvSpPr>
          <p:nvPr/>
        </p:nvSpPr>
        <p:spPr bwMode="auto">
          <a:xfrm>
            <a:off x="3505200" y="503238"/>
            <a:ext cx="258763" cy="1317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63" name="Line 1125">
            <a:extLst>
              <a:ext uri="{FF2B5EF4-FFF2-40B4-BE49-F238E27FC236}">
                <a16:creationId xmlns="" xmlns:a16="http://schemas.microsoft.com/office/drawing/2014/main" id="{57CDB1A4-3B0F-4705-BD9B-DFE68537C000}"/>
              </a:ext>
            </a:extLst>
          </p:cNvPr>
          <p:cNvSpPr>
            <a:spLocks noChangeShapeType="1"/>
          </p:cNvSpPr>
          <p:nvPr/>
        </p:nvSpPr>
        <p:spPr bwMode="auto">
          <a:xfrm>
            <a:off x="3098800" y="1054100"/>
            <a:ext cx="165100" cy="139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64" name="Line 1126">
            <a:extLst>
              <a:ext uri="{FF2B5EF4-FFF2-40B4-BE49-F238E27FC236}">
                <a16:creationId xmlns="" xmlns:a16="http://schemas.microsoft.com/office/drawing/2014/main" id="{55D4CFAC-A6B4-4AE0-A62E-C27797F4BDD5}"/>
              </a:ext>
            </a:extLst>
          </p:cNvPr>
          <p:cNvSpPr>
            <a:spLocks noChangeShapeType="1"/>
          </p:cNvSpPr>
          <p:nvPr/>
        </p:nvSpPr>
        <p:spPr bwMode="auto">
          <a:xfrm>
            <a:off x="2946400" y="1282700"/>
            <a:ext cx="165100" cy="139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65" name="Line 1127">
            <a:extLst>
              <a:ext uri="{FF2B5EF4-FFF2-40B4-BE49-F238E27FC236}">
                <a16:creationId xmlns="" xmlns:a16="http://schemas.microsoft.com/office/drawing/2014/main" id="{708B9F17-1EDE-48E9-B4F5-125980FE9445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1422400" y="2603500"/>
            <a:ext cx="203200" cy="127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9666" name="Line 1128">
            <a:extLst>
              <a:ext uri="{FF2B5EF4-FFF2-40B4-BE49-F238E27FC236}">
                <a16:creationId xmlns="" xmlns:a16="http://schemas.microsoft.com/office/drawing/2014/main" id="{100090BB-999F-44F1-9E46-5C4105A2E852}"/>
              </a:ext>
            </a:extLst>
          </p:cNvPr>
          <p:cNvSpPr>
            <a:spLocks noChangeShapeType="1"/>
          </p:cNvSpPr>
          <p:nvPr/>
        </p:nvSpPr>
        <p:spPr bwMode="auto">
          <a:xfrm>
            <a:off x="673100" y="3441700"/>
            <a:ext cx="7124700" cy="0"/>
          </a:xfrm>
          <a:prstGeom prst="line">
            <a:avLst/>
          </a:prstGeom>
          <a:noFill/>
          <a:ln w="349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109667" name="Text Box 1129">
            <a:extLst>
              <a:ext uri="{FF2B5EF4-FFF2-40B4-BE49-F238E27FC236}">
                <a16:creationId xmlns="" xmlns:a16="http://schemas.microsoft.com/office/drawing/2014/main" id="{C344821C-03F0-470D-A59B-D6D09D0773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16763" y="1868488"/>
            <a:ext cx="1323975" cy="1016000"/>
          </a:xfrm>
          <a:prstGeom prst="rect">
            <a:avLst/>
          </a:prstGeom>
          <a:noFill/>
          <a:ln w="9525">
            <a:solidFill>
              <a:schemeClr val="accent2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000" b="1">
                <a:solidFill>
                  <a:srgbClr val="0000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Example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000" b="1">
                <a:solidFill>
                  <a:srgbClr val="0000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Fishbone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000" b="1">
                <a:solidFill>
                  <a:srgbClr val="000099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Diagram</a:t>
            </a:r>
            <a:endParaRPr lang="en-GB" altLang="en-US" sz="180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pic>
        <p:nvPicPr>
          <p:cNvPr id="109668" name="Object 2048">
            <a:extLst>
              <a:ext uri="{FF2B5EF4-FFF2-40B4-BE49-F238E27FC236}">
                <a16:creationId xmlns="" xmlns:a16="http://schemas.microsoft.com/office/drawing/2014/main" id="{F1C1AFBF-4D38-4574-851E-31FCB388E7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30" t="47282" r="14201" b="20354"/>
          <a:stretch>
            <a:fillRect/>
          </a:stretch>
        </p:blipFill>
        <p:spPr bwMode="auto">
          <a:xfrm>
            <a:off x="285750" y="3633788"/>
            <a:ext cx="2162175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xmlns:p14="http://schemas.microsoft.com/office/powerpoint/2010/main" spd="med">
    <p:random/>
  </p:transition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1026">
            <a:extLst>
              <a:ext uri="{FF2B5EF4-FFF2-40B4-BE49-F238E27FC236}">
                <a16:creationId xmlns="" xmlns:a16="http://schemas.microsoft.com/office/drawing/2014/main" id="{88A629D0-7BA6-4941-AB4A-8C56F84DC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8" y="26988"/>
            <a:ext cx="8229600" cy="954087"/>
          </a:xfrm>
        </p:spPr>
        <p:txBody>
          <a:bodyPr/>
          <a:lstStyle/>
          <a:p>
            <a:pPr eaLnBrk="1" hangingPunct="1"/>
            <a:r>
              <a:rPr lang="en-GB" altLang="en-US"/>
              <a:t>‘100’ Year Fix</a:t>
            </a:r>
            <a:endParaRPr lang="en-US" altLang="en-US"/>
          </a:p>
        </p:txBody>
      </p:sp>
      <p:pic>
        <p:nvPicPr>
          <p:cNvPr id="111619" name="Object 1024">
            <a:extLst>
              <a:ext uri="{FF2B5EF4-FFF2-40B4-BE49-F238E27FC236}">
                <a16:creationId xmlns="" xmlns:a16="http://schemas.microsoft.com/office/drawing/2014/main" id="{97D13A58-56EE-4779-A7AF-827DCCC0226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1268413"/>
            <a:ext cx="6529387" cy="43672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1620" name="Text Box 1027">
            <a:extLst>
              <a:ext uri="{FF2B5EF4-FFF2-40B4-BE49-F238E27FC236}">
                <a16:creationId xmlns="" xmlns:a16="http://schemas.microsoft.com/office/drawing/2014/main" id="{FBDDFB85-C0D1-47B1-8D15-F78F0EFF27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6975" y="782638"/>
            <a:ext cx="40878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Track Handle – Fix Verification</a:t>
            </a:r>
            <a:endParaRPr lang="en-US" altLang="en-US" sz="2000" b="1">
              <a:latin typeface="Tahoma" panose="020B060403050404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xmlns:p14="http://schemas.microsoft.com/office/powerpoint/2010/main" spd="med">
    <p:random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1026">
            <a:extLst>
              <a:ext uri="{FF2B5EF4-FFF2-40B4-BE49-F238E27FC236}">
                <a16:creationId xmlns="" xmlns:a16="http://schemas.microsoft.com/office/drawing/2014/main" id="{A3A04D49-89A6-4C95-B4AA-4D374DE0B2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6013" y="908050"/>
            <a:ext cx="8326437" cy="132556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Creating </a:t>
            </a:r>
            <a:br>
              <a:rPr lang="en-GB" altLang="en-US"/>
            </a:br>
            <a:r>
              <a:rPr lang="en-GB" altLang="en-US"/>
              <a:t>the </a:t>
            </a:r>
            <a:br>
              <a:rPr lang="en-GB" altLang="en-US"/>
            </a:br>
            <a:r>
              <a:rPr lang="en-GB" altLang="en-US"/>
              <a:t>Right Environment</a:t>
            </a:r>
            <a:endParaRPr lang="en-US" alt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>
            <a:extLst>
              <a:ext uri="{FF2B5EF4-FFF2-40B4-BE49-F238E27FC236}">
                <a16:creationId xmlns="" xmlns:a16="http://schemas.microsoft.com/office/drawing/2014/main" id="{8970755C-9616-451D-AF3D-E9F9862EB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7302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/>
              <a:t>“The Leadership Challenge”</a:t>
            </a:r>
          </a:p>
        </p:txBody>
      </p:sp>
      <p:grpSp>
        <p:nvGrpSpPr>
          <p:cNvPr id="121859" name="Group 3">
            <a:extLst>
              <a:ext uri="{FF2B5EF4-FFF2-40B4-BE49-F238E27FC236}">
                <a16:creationId xmlns="" xmlns:a16="http://schemas.microsoft.com/office/drawing/2014/main" id="{A209AE6F-9284-4FA8-8560-6FEAF2416D98}"/>
              </a:ext>
            </a:extLst>
          </p:cNvPr>
          <p:cNvGrpSpPr>
            <a:grpSpLocks/>
          </p:cNvGrpSpPr>
          <p:nvPr/>
        </p:nvGrpSpPr>
        <p:grpSpPr bwMode="auto">
          <a:xfrm>
            <a:off x="-9525" y="1196975"/>
            <a:ext cx="8085138" cy="4514850"/>
            <a:chOff x="48" y="1200"/>
            <a:chExt cx="5517" cy="2844"/>
          </a:xfrm>
        </p:grpSpPr>
        <p:sp>
          <p:nvSpPr>
            <p:cNvPr id="121860" name="Rectangle 4">
              <a:extLst>
                <a:ext uri="{FF2B5EF4-FFF2-40B4-BE49-F238E27FC236}">
                  <a16:creationId xmlns="" xmlns:a16="http://schemas.microsoft.com/office/drawing/2014/main" id="{DCA91099-D9E9-4CC8-A092-EEA2F12E0E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8" y="1200"/>
              <a:ext cx="4391" cy="2593"/>
            </a:xfrm>
            <a:prstGeom prst="rect">
              <a:avLst/>
            </a:prstGeom>
            <a:noFill/>
            <a:ln w="1905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100145" tIns="50073" rIns="100145" bIns="50073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21861" name="Rectangle 5">
              <a:extLst>
                <a:ext uri="{FF2B5EF4-FFF2-40B4-BE49-F238E27FC236}">
                  <a16:creationId xmlns="" xmlns:a16="http://schemas.microsoft.com/office/drawing/2014/main" id="{A9FC844C-135B-448E-B705-372986C8E2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8" y="1200"/>
              <a:ext cx="1710" cy="700"/>
            </a:xfrm>
            <a:prstGeom prst="rect">
              <a:avLst/>
            </a:prstGeom>
            <a:solidFill>
              <a:srgbClr val="FFFFCC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100145" tIns="50073" rIns="100145" bIns="50073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21862" name="Rectangle 6">
              <a:extLst>
                <a:ext uri="{FF2B5EF4-FFF2-40B4-BE49-F238E27FC236}">
                  <a16:creationId xmlns="" xmlns:a16="http://schemas.microsoft.com/office/drawing/2014/main" id="{0D763501-5BE8-46AD-960F-6BA39AE3E8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68" y="1200"/>
              <a:ext cx="2681" cy="683"/>
            </a:xfrm>
            <a:prstGeom prst="rect">
              <a:avLst/>
            </a:prstGeom>
            <a:solidFill>
              <a:schemeClr val="accent2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100145" tIns="50073" rIns="100145" bIns="50073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21863" name="Rectangle 7">
              <a:extLst>
                <a:ext uri="{FF2B5EF4-FFF2-40B4-BE49-F238E27FC236}">
                  <a16:creationId xmlns="" xmlns:a16="http://schemas.microsoft.com/office/drawing/2014/main" id="{FC434C14-9906-4EF2-BCA7-7264B544933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65" y="3110"/>
              <a:ext cx="871" cy="683"/>
            </a:xfrm>
            <a:prstGeom prst="rect">
              <a:avLst/>
            </a:prstGeom>
            <a:solidFill>
              <a:srgbClr val="FFFFCC"/>
            </a:solidFill>
            <a:ln w="285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100145" tIns="50073" rIns="100145" bIns="50073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21864" name="Freeform 8">
              <a:extLst>
                <a:ext uri="{FF2B5EF4-FFF2-40B4-BE49-F238E27FC236}">
                  <a16:creationId xmlns="" xmlns:a16="http://schemas.microsoft.com/office/drawing/2014/main" id="{43856D2D-55C9-458A-A25E-D59591C822E4}"/>
                </a:ext>
              </a:extLst>
            </p:cNvPr>
            <p:cNvSpPr>
              <a:spLocks/>
            </p:cNvSpPr>
            <p:nvPr/>
          </p:nvSpPr>
          <p:spPr bwMode="auto">
            <a:xfrm>
              <a:off x="2036" y="1883"/>
              <a:ext cx="3495" cy="1226"/>
            </a:xfrm>
            <a:custGeom>
              <a:avLst/>
              <a:gdLst>
                <a:gd name="T0" fmla="*/ 762 w 3630"/>
                <a:gd name="T1" fmla="*/ 0 h 1295"/>
                <a:gd name="T2" fmla="*/ 762 w 3630"/>
                <a:gd name="T3" fmla="*/ 0 h 1295"/>
                <a:gd name="T4" fmla="*/ 762 w 3630"/>
                <a:gd name="T5" fmla="*/ 15 h 1295"/>
                <a:gd name="T6" fmla="*/ 0 w 3630"/>
                <a:gd name="T7" fmla="*/ 1099 h 1295"/>
                <a:gd name="T8" fmla="*/ 795 w 3630"/>
                <a:gd name="T9" fmla="*/ 1099 h 1295"/>
                <a:gd name="T10" fmla="*/ 770 w 3630"/>
                <a:gd name="T11" fmla="*/ 1099 h 1295"/>
                <a:gd name="T12" fmla="*/ 795 w 3630"/>
                <a:gd name="T13" fmla="*/ 1099 h 1295"/>
                <a:gd name="T14" fmla="*/ 3240 w 3630"/>
                <a:gd name="T15" fmla="*/ 0 h 129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630"/>
                <a:gd name="T25" fmla="*/ 0 h 1295"/>
                <a:gd name="T26" fmla="*/ 3630 w 3630"/>
                <a:gd name="T27" fmla="*/ 1295 h 1295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630" h="1295">
                  <a:moveTo>
                    <a:pt x="854" y="0"/>
                  </a:moveTo>
                  <a:lnTo>
                    <a:pt x="854" y="0"/>
                  </a:lnTo>
                  <a:lnTo>
                    <a:pt x="854" y="18"/>
                  </a:lnTo>
                  <a:lnTo>
                    <a:pt x="0" y="1295"/>
                  </a:lnTo>
                  <a:lnTo>
                    <a:pt x="891" y="1295"/>
                  </a:lnTo>
                  <a:lnTo>
                    <a:pt x="863" y="1295"/>
                  </a:lnTo>
                  <a:lnTo>
                    <a:pt x="891" y="1295"/>
                  </a:lnTo>
                  <a:lnTo>
                    <a:pt x="3630" y="0"/>
                  </a:lnTo>
                </a:path>
              </a:pathLst>
            </a:custGeom>
            <a:solidFill>
              <a:schemeClr val="accent2"/>
            </a:solidFill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lIns="100145" tIns="50073" rIns="100145" bIns="50073" anchor="ctr"/>
            <a:lstStyle/>
            <a:p>
              <a:endParaRPr lang="en-GB"/>
            </a:p>
          </p:txBody>
        </p:sp>
        <p:sp>
          <p:nvSpPr>
            <p:cNvPr id="121865" name="Rectangle 9">
              <a:extLst>
                <a:ext uri="{FF2B5EF4-FFF2-40B4-BE49-F238E27FC236}">
                  <a16:creationId xmlns="" xmlns:a16="http://schemas.microsoft.com/office/drawing/2014/main" id="{5F5398FB-1E92-497B-BC22-980B902AD3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14" y="3110"/>
              <a:ext cx="2635" cy="683"/>
            </a:xfrm>
            <a:prstGeom prst="rect">
              <a:avLst/>
            </a:prstGeom>
            <a:solidFill>
              <a:srgbClr val="FFFFCC"/>
            </a:solidFill>
            <a:ln w="285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100145" tIns="50073" rIns="100145" bIns="50073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21866" name="Rectangle 10">
              <a:extLst>
                <a:ext uri="{FF2B5EF4-FFF2-40B4-BE49-F238E27FC236}">
                  <a16:creationId xmlns="" xmlns:a16="http://schemas.microsoft.com/office/drawing/2014/main" id="{53E30F65-126D-4287-AE3C-9B09A88060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36" y="3110"/>
              <a:ext cx="878" cy="683"/>
            </a:xfrm>
            <a:prstGeom prst="rect">
              <a:avLst/>
            </a:prstGeom>
            <a:solidFill>
              <a:schemeClr val="accent2"/>
            </a:solidFill>
            <a:ln w="2857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100145" tIns="50073" rIns="100145" bIns="50073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21867" name="Freeform 11">
              <a:extLst>
                <a:ext uri="{FF2B5EF4-FFF2-40B4-BE49-F238E27FC236}">
                  <a16:creationId xmlns="" xmlns:a16="http://schemas.microsoft.com/office/drawing/2014/main" id="{A305D289-E98B-491B-98D7-C8319F4C088D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4" y="1877"/>
              <a:ext cx="2635" cy="1233"/>
            </a:xfrm>
            <a:custGeom>
              <a:avLst/>
              <a:gdLst>
                <a:gd name="T0" fmla="*/ 0 w 2736"/>
                <a:gd name="T1" fmla="*/ 1140 h 1278"/>
                <a:gd name="T2" fmla="*/ 2444 w 2736"/>
                <a:gd name="T3" fmla="*/ 0 h 1278"/>
                <a:gd name="T4" fmla="*/ 2444 w 2736"/>
                <a:gd name="T5" fmla="*/ 1148 h 1278"/>
                <a:gd name="T6" fmla="*/ 0 60000 65536"/>
                <a:gd name="T7" fmla="*/ 0 60000 65536"/>
                <a:gd name="T8" fmla="*/ 0 60000 65536"/>
                <a:gd name="T9" fmla="*/ 0 w 2736"/>
                <a:gd name="T10" fmla="*/ 0 h 1278"/>
                <a:gd name="T11" fmla="*/ 2736 w 2736"/>
                <a:gd name="T12" fmla="*/ 1278 h 1278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736" h="1278">
                  <a:moveTo>
                    <a:pt x="0" y="1270"/>
                  </a:moveTo>
                  <a:lnTo>
                    <a:pt x="2736" y="0"/>
                  </a:lnTo>
                  <a:lnTo>
                    <a:pt x="2736" y="1278"/>
                  </a:lnTo>
                </a:path>
              </a:pathLst>
            </a:custGeom>
            <a:solidFill>
              <a:srgbClr val="E1F4FF"/>
            </a:solidFill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lIns="100145" tIns="50073" rIns="100145" bIns="50073" anchor="ctr"/>
            <a:lstStyle/>
            <a:p>
              <a:endParaRPr lang="en-GB"/>
            </a:p>
          </p:txBody>
        </p:sp>
        <p:sp>
          <p:nvSpPr>
            <p:cNvPr id="121868" name="Freeform 12">
              <a:extLst>
                <a:ext uri="{FF2B5EF4-FFF2-40B4-BE49-F238E27FC236}">
                  <a16:creationId xmlns="" xmlns:a16="http://schemas.microsoft.com/office/drawing/2014/main" id="{832F959B-80A3-4C66-A11B-FB4D2C3B5F2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63" y="1877"/>
              <a:ext cx="1711" cy="1244"/>
            </a:xfrm>
            <a:custGeom>
              <a:avLst/>
              <a:gdLst>
                <a:gd name="T0" fmla="*/ 819 w 1758"/>
                <a:gd name="T1" fmla="*/ 1157 h 1290"/>
                <a:gd name="T2" fmla="*/ 1620 w 1758"/>
                <a:gd name="T3" fmla="*/ 6 h 1290"/>
                <a:gd name="T4" fmla="*/ 0 w 1758"/>
                <a:gd name="T5" fmla="*/ 0 h 1290"/>
                <a:gd name="T6" fmla="*/ 0 w 1758"/>
                <a:gd name="T7" fmla="*/ 1141 h 1290"/>
                <a:gd name="T8" fmla="*/ 830 w 1758"/>
                <a:gd name="T9" fmla="*/ 1141 h 129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58"/>
                <a:gd name="T16" fmla="*/ 0 h 1290"/>
                <a:gd name="T17" fmla="*/ 1758 w 1758"/>
                <a:gd name="T18" fmla="*/ 1290 h 129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58" h="1290">
                  <a:moveTo>
                    <a:pt x="888" y="1290"/>
                  </a:moveTo>
                  <a:lnTo>
                    <a:pt x="1758" y="6"/>
                  </a:lnTo>
                  <a:lnTo>
                    <a:pt x="0" y="0"/>
                  </a:lnTo>
                  <a:lnTo>
                    <a:pt x="0" y="1272"/>
                  </a:lnTo>
                  <a:lnTo>
                    <a:pt x="900" y="1272"/>
                  </a:lnTo>
                </a:path>
              </a:pathLst>
            </a:custGeom>
            <a:solidFill>
              <a:srgbClr val="FFFFCC"/>
            </a:solidFill>
            <a:ln w="190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lIns="100145" tIns="50073" rIns="100145" bIns="50073" anchor="ctr"/>
            <a:lstStyle/>
            <a:p>
              <a:endParaRPr lang="en-GB"/>
            </a:p>
          </p:txBody>
        </p:sp>
        <p:sp>
          <p:nvSpPr>
            <p:cNvPr id="121869" name="Line 13">
              <a:extLst>
                <a:ext uri="{FF2B5EF4-FFF2-40B4-BE49-F238E27FC236}">
                  <a16:creationId xmlns="" xmlns:a16="http://schemas.microsoft.com/office/drawing/2014/main" id="{26890F72-74C1-4C1D-9A5C-EC6D873729C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68" y="1883"/>
              <a:ext cx="2681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100145" tIns="50073" rIns="100145" bIns="50073" anchor="ctr"/>
            <a:lstStyle/>
            <a:p>
              <a:endParaRPr lang="en-GB"/>
            </a:p>
          </p:txBody>
        </p:sp>
        <p:sp>
          <p:nvSpPr>
            <p:cNvPr id="121870" name="Line 14">
              <a:extLst>
                <a:ext uri="{FF2B5EF4-FFF2-40B4-BE49-F238E27FC236}">
                  <a16:creationId xmlns="" xmlns:a16="http://schemas.microsoft.com/office/drawing/2014/main" id="{FE620F0F-A795-443C-B874-5A46A99D491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165" y="1883"/>
              <a:ext cx="4384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100145" tIns="50073" rIns="100145" bIns="50073" anchor="ctr"/>
            <a:lstStyle/>
            <a:p>
              <a:endParaRPr lang="en-GB"/>
            </a:p>
          </p:txBody>
        </p:sp>
        <p:sp>
          <p:nvSpPr>
            <p:cNvPr id="121871" name="Rectangle 15">
              <a:extLst>
                <a:ext uri="{FF2B5EF4-FFF2-40B4-BE49-F238E27FC236}">
                  <a16:creationId xmlns="" xmlns:a16="http://schemas.microsoft.com/office/drawing/2014/main" id="{70EAB0CB-16C1-4B1A-9C01-F45425ADC9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65" y="1200"/>
              <a:ext cx="4384" cy="683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100145" tIns="50073" rIns="100145" bIns="50073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21872" name="Line 16">
              <a:extLst>
                <a:ext uri="{FF2B5EF4-FFF2-40B4-BE49-F238E27FC236}">
                  <a16:creationId xmlns="" xmlns:a16="http://schemas.microsoft.com/office/drawing/2014/main" id="{D9B9EE9E-67B4-46F5-9938-7912370BC8A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68" y="1200"/>
              <a:ext cx="0" cy="683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100145" tIns="50073" rIns="100145" bIns="50073" anchor="ctr"/>
            <a:lstStyle/>
            <a:p>
              <a:endParaRPr lang="en-GB"/>
            </a:p>
          </p:txBody>
        </p:sp>
        <p:sp>
          <p:nvSpPr>
            <p:cNvPr id="121873" name="Line 17">
              <a:extLst>
                <a:ext uri="{FF2B5EF4-FFF2-40B4-BE49-F238E27FC236}">
                  <a16:creationId xmlns="" xmlns:a16="http://schemas.microsoft.com/office/drawing/2014/main" id="{47CB30B0-8912-43BD-8899-8E79228E777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914" y="1883"/>
              <a:ext cx="2635" cy="1227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100145" tIns="50073" rIns="100145" bIns="50073" anchor="ctr"/>
            <a:lstStyle/>
            <a:p>
              <a:endParaRPr lang="en-GB"/>
            </a:p>
          </p:txBody>
        </p:sp>
        <p:sp>
          <p:nvSpPr>
            <p:cNvPr id="121874" name="Text Box 18">
              <a:extLst>
                <a:ext uri="{FF2B5EF4-FFF2-40B4-BE49-F238E27FC236}">
                  <a16:creationId xmlns="" xmlns:a16="http://schemas.microsoft.com/office/drawing/2014/main" id="{D3352C6F-6F07-4205-A386-B15F98ED8FF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58" y="1308"/>
              <a:ext cx="1710" cy="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5769" tIns="47885" rIns="95769" bIns="47885" anchor="ctr">
              <a:spAutoFit/>
            </a:bodyPr>
            <a:lstStyle>
              <a:lvl1pPr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74713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GB" altLang="en-US" sz="1500">
                  <a:solidFill>
                    <a:srgbClr val="093979"/>
                  </a:solidFill>
                  <a:latin typeface="Arial Black" panose="020B0A040201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40%</a:t>
              </a:r>
            </a:p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GB" altLang="en-US" sz="1500">
                  <a:solidFill>
                    <a:srgbClr val="093979"/>
                  </a:solidFill>
                  <a:latin typeface="Arial Black" panose="020B0A040201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DAILY OPERATIONS</a:t>
              </a:r>
              <a:endParaRPr lang="en-GB" altLang="en-US" sz="2200">
                <a:solidFill>
                  <a:srgbClr val="093979"/>
                </a:solidFill>
                <a:latin typeface="Arial Black" panose="020B0A0402010202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121875" name="Text Box 19">
              <a:extLst>
                <a:ext uri="{FF2B5EF4-FFF2-40B4-BE49-F238E27FC236}">
                  <a16:creationId xmlns="" xmlns:a16="http://schemas.microsoft.com/office/drawing/2014/main" id="{4B8A6E81-6EB7-46C0-A6D3-6A19444B429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68" y="1337"/>
              <a:ext cx="2681" cy="4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5769" tIns="47885" rIns="95769" bIns="47885" anchor="ctr">
              <a:spAutoFit/>
            </a:bodyPr>
            <a:lstStyle>
              <a:lvl1pPr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74713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GB" altLang="en-US" sz="1500">
                  <a:solidFill>
                    <a:schemeClr val="tx2"/>
                  </a:solidFill>
                  <a:latin typeface="Arial Black" panose="020B0A040201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60%</a:t>
              </a:r>
            </a:p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GB" altLang="en-US" sz="1500">
                  <a:solidFill>
                    <a:schemeClr val="tx2"/>
                  </a:solidFill>
                  <a:latin typeface="Arial Black" panose="020B0A040201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FIREFIGHTING</a:t>
              </a:r>
              <a:endParaRPr lang="en-GB" altLang="en-US" sz="2200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121876" name="Text Box 20">
              <a:extLst>
                <a:ext uri="{FF2B5EF4-FFF2-40B4-BE49-F238E27FC236}">
                  <a16:creationId xmlns="" xmlns:a16="http://schemas.microsoft.com/office/drawing/2014/main" id="{FACFE841-17A2-4B97-BB1F-4E9E241E69D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40" y="3215"/>
              <a:ext cx="925" cy="4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5769" tIns="47885" rIns="95769" bIns="47885" anchor="ctr">
              <a:spAutoFit/>
            </a:bodyPr>
            <a:lstStyle>
              <a:lvl1pPr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74713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GB" altLang="en-US" sz="1500">
                  <a:solidFill>
                    <a:srgbClr val="093979"/>
                  </a:solidFill>
                  <a:latin typeface="Arial Black" panose="020B0A040201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20%</a:t>
              </a:r>
            </a:p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GB" altLang="en-US" sz="1200">
                  <a:solidFill>
                    <a:srgbClr val="093979"/>
                  </a:solidFill>
                  <a:latin typeface="Arial Black" panose="020B0A040201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DAILY OPERATIONS</a:t>
              </a:r>
              <a:endParaRPr lang="en-GB" altLang="en-US" sz="1200">
                <a:solidFill>
                  <a:srgbClr val="CC3300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121877" name="Text Box 21">
              <a:extLst>
                <a:ext uri="{FF2B5EF4-FFF2-40B4-BE49-F238E27FC236}">
                  <a16:creationId xmlns="" xmlns:a16="http://schemas.microsoft.com/office/drawing/2014/main" id="{E256531B-C9DB-4F45-B471-7A5E3F31379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36" y="3205"/>
              <a:ext cx="878" cy="5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5769" tIns="47885" rIns="95769" bIns="47885" anchor="ctr">
              <a:spAutoFit/>
            </a:bodyPr>
            <a:lstStyle>
              <a:lvl1pPr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74713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GB" altLang="en-US" sz="1500">
                  <a:solidFill>
                    <a:schemeClr val="tx2"/>
                  </a:solidFill>
                  <a:latin typeface="Arial Black" panose="020B0A040201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20%</a:t>
              </a:r>
            </a:p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GB" altLang="en-US" sz="1300">
                  <a:solidFill>
                    <a:schemeClr val="tx2"/>
                  </a:solidFill>
                  <a:latin typeface="Arial Black" panose="020B0A040201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FIRE-FIGHTING</a:t>
              </a:r>
              <a:endParaRPr lang="en-GB" altLang="en-US" sz="1300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121878" name="Text Box 22">
              <a:extLst>
                <a:ext uri="{FF2B5EF4-FFF2-40B4-BE49-F238E27FC236}">
                  <a16:creationId xmlns="" xmlns:a16="http://schemas.microsoft.com/office/drawing/2014/main" id="{C4631774-2F7F-4B88-8C9B-FB8D8F4597A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914" y="3177"/>
              <a:ext cx="2635" cy="5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5769" tIns="47885" rIns="95769" bIns="47885" anchor="ctr">
              <a:spAutoFit/>
            </a:bodyPr>
            <a:lstStyle>
              <a:lvl1pPr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74713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GB" altLang="en-US" sz="1500">
                  <a:solidFill>
                    <a:srgbClr val="093979"/>
                  </a:solidFill>
                  <a:latin typeface="Arial Black" panose="020B0A040201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60%</a:t>
              </a:r>
            </a:p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GB" altLang="en-US" sz="1500">
                  <a:solidFill>
                    <a:srgbClr val="093979"/>
                  </a:solidFill>
                  <a:latin typeface="Arial Black" panose="020B0A040201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SYSTEMATIC CONTINUOUS IMPROVEMENT</a:t>
              </a:r>
              <a:endParaRPr lang="en-GB" altLang="en-US" sz="2200">
                <a:solidFill>
                  <a:srgbClr val="093979"/>
                </a:solidFill>
                <a:latin typeface="Arial Black" panose="020B0A04020102020204" pitchFamily="34" charset="0"/>
                <a:ea typeface="MS PGothic" panose="020B0600070205080204" pitchFamily="34" charset="-128"/>
                <a:cs typeface="Times New Roman" panose="02020603050405020304" pitchFamily="18" charset="0"/>
              </a:endParaRPr>
            </a:p>
          </p:txBody>
        </p:sp>
        <p:sp>
          <p:nvSpPr>
            <p:cNvPr id="121879" name="Text Box 23">
              <a:extLst>
                <a:ext uri="{FF2B5EF4-FFF2-40B4-BE49-F238E27FC236}">
                  <a16:creationId xmlns="" xmlns:a16="http://schemas.microsoft.com/office/drawing/2014/main" id="{D7F7A5F8-6D87-40DA-A79C-A4EDB0ED636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" y="1340"/>
              <a:ext cx="1202" cy="4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5769" tIns="47885" rIns="95769" bIns="47885" anchor="ctr">
              <a:spAutoFit/>
            </a:bodyPr>
            <a:lstStyle>
              <a:lvl1pPr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74713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5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Traditional 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5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Western Management</a:t>
              </a:r>
            </a:p>
          </p:txBody>
        </p:sp>
        <p:sp>
          <p:nvSpPr>
            <p:cNvPr id="121880" name="Text Box 24">
              <a:extLst>
                <a:ext uri="{FF2B5EF4-FFF2-40B4-BE49-F238E27FC236}">
                  <a16:creationId xmlns="" xmlns:a16="http://schemas.microsoft.com/office/drawing/2014/main" id="{188680E2-A755-44E1-83C5-881A65349BF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" y="3394"/>
              <a:ext cx="1202" cy="2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5769" tIns="47885" rIns="95769" bIns="47885" anchor="ctr">
              <a:spAutoFit/>
            </a:bodyPr>
            <a:lstStyle>
              <a:lvl1pPr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74713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5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World Class</a:t>
              </a:r>
            </a:p>
          </p:txBody>
        </p:sp>
        <p:sp>
          <p:nvSpPr>
            <p:cNvPr id="121881" name="Text Box 25">
              <a:extLst>
                <a:ext uri="{FF2B5EF4-FFF2-40B4-BE49-F238E27FC236}">
                  <a16:creationId xmlns="" xmlns:a16="http://schemas.microsoft.com/office/drawing/2014/main" id="{6975E3BF-DA5E-44CA-A51F-549BC5C152C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27" y="3839"/>
              <a:ext cx="1202" cy="2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5769" tIns="47885" rIns="95769" bIns="47885" anchor="ctr">
              <a:spAutoFit/>
            </a:bodyPr>
            <a:lstStyle>
              <a:lvl1pPr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74713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5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Routine</a:t>
              </a:r>
            </a:p>
          </p:txBody>
        </p:sp>
        <p:sp>
          <p:nvSpPr>
            <p:cNvPr id="121882" name="Text Box 26">
              <a:extLst>
                <a:ext uri="{FF2B5EF4-FFF2-40B4-BE49-F238E27FC236}">
                  <a16:creationId xmlns="" xmlns:a16="http://schemas.microsoft.com/office/drawing/2014/main" id="{4BB9A2CC-FAD0-45FB-9D7C-AC0B5DE853A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976" y="3840"/>
              <a:ext cx="2589" cy="2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5769" tIns="47885" rIns="95769" bIns="47885" anchor="ctr">
              <a:spAutoFit/>
            </a:bodyPr>
            <a:lstStyle>
              <a:lvl1pPr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74713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74713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74713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74713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GB" altLang="en-US" sz="15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Through Teams</a:t>
              </a:r>
            </a:p>
          </p:txBody>
        </p:sp>
      </p:grp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Text Box 2">
            <a:extLst>
              <a:ext uri="{FF2B5EF4-FFF2-40B4-BE49-F238E27FC236}">
                <a16:creationId xmlns="" xmlns:a16="http://schemas.microsoft.com/office/drawing/2014/main" id="{88D76557-B1AF-46A3-82CD-6836D06914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7664" y="3140968"/>
            <a:ext cx="6192688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i="1" dirty="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“If your afraid of failure then you will never take on the challenge”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dirty="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                                                                             </a:t>
            </a:r>
            <a:r>
              <a:rPr lang="en-GB" altLang="en-US" dirty="0" smtClean="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				</a:t>
            </a:r>
            <a:r>
              <a:rPr lang="en-GB" altLang="en-US" sz="2000" dirty="0" err="1" smtClean="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Soichiro</a:t>
            </a:r>
            <a:r>
              <a:rPr lang="en-GB" altLang="en-US" sz="2000" dirty="0" smtClean="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 </a:t>
            </a:r>
            <a:r>
              <a:rPr lang="en-GB" altLang="en-US" sz="2000" dirty="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Honda</a:t>
            </a:r>
          </a:p>
        </p:txBody>
      </p:sp>
      <p:sp>
        <p:nvSpPr>
          <p:cNvPr id="115726" name="Text Box 16">
            <a:extLst>
              <a:ext uri="{FF2B5EF4-FFF2-40B4-BE49-F238E27FC236}">
                <a16:creationId xmlns="" xmlns:a16="http://schemas.microsoft.com/office/drawing/2014/main" id="{49B3115B-BDCA-41F6-B759-1E44DA9C50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82674" y="1268760"/>
            <a:ext cx="5407525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Honda: an environment where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failure is seen as a golden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>
                <a:latin typeface="Tahoma" panose="020B060403050404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opportunity to learn and improve</a:t>
            </a:r>
            <a:r>
              <a:rPr lang="en-GB" altLang="en-US" sz="2800" dirty="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115729" name="Text Box 30">
            <a:extLst>
              <a:ext uri="{FF2B5EF4-FFF2-40B4-BE49-F238E27FC236}">
                <a16:creationId xmlns="" xmlns:a16="http://schemas.microsoft.com/office/drawing/2014/main" id="{B5C8A915-BB79-40BC-A605-734E9C9953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95888" y="4872038"/>
            <a:ext cx="11001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chemeClr val="bg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Cause</a:t>
            </a:r>
          </a:p>
        </p:txBody>
      </p:sp>
      <p:sp>
        <p:nvSpPr>
          <p:cNvPr id="115730" name="Rectangle 31">
            <a:extLst>
              <a:ext uri="{FF2B5EF4-FFF2-40B4-BE49-F238E27FC236}">
                <a16:creationId xmlns="" xmlns:a16="http://schemas.microsoft.com/office/drawing/2014/main" id="{53A09E2C-AFB4-4BE0-A508-D5C1B11EA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50" y="163513"/>
            <a:ext cx="8785225" cy="685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u="sng" dirty="0"/>
              <a:t>Creating the Right Environment 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Text Box 1026">
            <a:extLst>
              <a:ext uri="{FF2B5EF4-FFF2-40B4-BE49-F238E27FC236}">
                <a16:creationId xmlns="" xmlns:a16="http://schemas.microsoft.com/office/drawing/2014/main" id="{E6349FCD-1011-40FD-B5BB-E43E11F86D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92725" y="387350"/>
            <a:ext cx="3313113" cy="229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77800" indent="-177800">
              <a:spcBef>
                <a:spcPct val="20000"/>
              </a:spcBef>
              <a:buFont typeface="Arial" panose="020B0604020202020204" pitchFamily="34" charset="0"/>
              <a:buChar char="•"/>
              <a:tabLst>
                <a:tab pos="1085850" algn="l"/>
              </a:tabLst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tabLst>
                <a:tab pos="1085850" algn="l"/>
              </a:tabLst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tabLst>
                <a:tab pos="1085850" algn="l"/>
              </a:tabLst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tabLst>
                <a:tab pos="1085850" algn="l"/>
              </a:tabLst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tabLst>
                <a:tab pos="1085850" algn="l"/>
              </a:tabLst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1085850" algn="l"/>
              </a:tabLst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1085850" algn="l"/>
              </a:tabLst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1085850" algn="l"/>
              </a:tabLst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1085850" algn="l"/>
              </a:tabLst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SzPct val="120000"/>
              <a:buFontTx/>
              <a:buNone/>
            </a:pPr>
            <a:r>
              <a:rPr lang="en-GB" altLang="en-US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Top 3 Board purpose</a:t>
            </a:r>
            <a:r>
              <a:rPr lang="en-GB" altLang="en-US" sz="1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: </a:t>
            </a:r>
          </a:p>
          <a:p>
            <a:pPr eaLnBrk="1" hangingPunct="1">
              <a:spcBef>
                <a:spcPct val="0"/>
              </a:spcBef>
              <a:buSzPct val="120000"/>
              <a:buFontTx/>
              <a:buNone/>
            </a:pPr>
            <a:endParaRPr lang="en-GB" altLang="en-US" sz="1600" b="1">
              <a:solidFill>
                <a:schemeClr val="accent2"/>
              </a:solidFill>
              <a:latin typeface="Arial" panose="020B0604020202020204" pitchFamily="34" charset="0"/>
              <a:ea typeface="MS PGothic" panose="020B0600070205080204" pitchFamily="34" charset="-128"/>
            </a:endParaRPr>
          </a:p>
          <a:p>
            <a:pPr eaLnBrk="1" hangingPunct="1">
              <a:spcBef>
                <a:spcPct val="0"/>
              </a:spcBef>
              <a:buSzPct val="120000"/>
              <a:buFontTx/>
              <a:buChar char="•"/>
            </a:pPr>
            <a:r>
              <a:rPr lang="en-GB" altLang="en-US" sz="1600">
                <a:latin typeface="Arial" panose="020B0604020202020204" pitchFamily="34" charset="0"/>
                <a:ea typeface="MS PGothic" panose="020B0600070205080204" pitchFamily="34" charset="-128"/>
              </a:rPr>
              <a:t>Helps with visual management of the problem solving process.</a:t>
            </a:r>
          </a:p>
          <a:p>
            <a:pPr eaLnBrk="1" hangingPunct="1">
              <a:spcBef>
                <a:spcPct val="0"/>
              </a:spcBef>
              <a:buSzPct val="120000"/>
              <a:buFontTx/>
              <a:buChar char="•"/>
            </a:pPr>
            <a:endParaRPr lang="en-GB" altLang="en-US" sz="1600">
              <a:latin typeface="Arial" panose="020B0604020202020204" pitchFamily="34" charset="0"/>
              <a:ea typeface="MS PGothic" panose="020B0600070205080204" pitchFamily="34" charset="-128"/>
            </a:endParaRPr>
          </a:p>
          <a:p>
            <a:pPr eaLnBrk="1" hangingPunct="1">
              <a:spcBef>
                <a:spcPct val="0"/>
              </a:spcBef>
              <a:buSzPct val="120000"/>
              <a:buFontTx/>
              <a:buChar char="•"/>
            </a:pPr>
            <a:r>
              <a:rPr lang="en-GB" altLang="en-US" sz="1600">
                <a:latin typeface="Arial" panose="020B0604020202020204" pitchFamily="34" charset="0"/>
                <a:ea typeface="MS PGothic" panose="020B0600070205080204" pitchFamily="34" charset="-128"/>
              </a:rPr>
              <a:t>Provides feedback to sections about problems and analysis + follow-up</a:t>
            </a:r>
          </a:p>
          <a:p>
            <a:pPr eaLnBrk="1" hangingPunct="1">
              <a:spcBef>
                <a:spcPct val="0"/>
              </a:spcBef>
              <a:buSzPct val="120000"/>
              <a:buFontTx/>
              <a:buNone/>
            </a:pPr>
            <a:endParaRPr lang="en-GB" altLang="en-US" sz="16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pic>
        <p:nvPicPr>
          <p:cNvPr id="117763" name="Picture 1027">
            <a:extLst>
              <a:ext uri="{FF2B5EF4-FFF2-40B4-BE49-F238E27FC236}">
                <a16:creationId xmlns="" xmlns:a16="http://schemas.microsoft.com/office/drawing/2014/main" id="{97E060D0-7AD3-47C6-BC9C-7D878AE6D2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"/>
          <a:stretch>
            <a:fillRect/>
          </a:stretch>
        </p:blipFill>
        <p:spPr bwMode="auto">
          <a:xfrm>
            <a:off x="539750" y="1176338"/>
            <a:ext cx="4494213" cy="358933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7764" name="Text Box 1028">
            <a:extLst>
              <a:ext uri="{FF2B5EF4-FFF2-40B4-BE49-F238E27FC236}">
                <a16:creationId xmlns="" xmlns:a16="http://schemas.microsoft.com/office/drawing/2014/main" id="{F9F5A82A-A586-4C56-B2EA-6C3C4B64BC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92725" y="2852738"/>
            <a:ext cx="3455988" cy="2646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77800" indent="-177800">
              <a:spcBef>
                <a:spcPct val="20000"/>
              </a:spcBef>
              <a:buFont typeface="Arial" panose="020B0604020202020204" pitchFamily="34" charset="0"/>
              <a:buChar char="•"/>
              <a:tabLst>
                <a:tab pos="1085850" algn="l"/>
              </a:tabLst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tabLst>
                <a:tab pos="1085850" algn="l"/>
              </a:tabLst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tabLst>
                <a:tab pos="1085850" algn="l"/>
              </a:tabLst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tabLst>
                <a:tab pos="1085850" algn="l"/>
              </a:tabLst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tabLst>
                <a:tab pos="1085850" algn="l"/>
              </a:tabLst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1085850" algn="l"/>
              </a:tabLst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1085850" algn="l"/>
              </a:tabLst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1085850" algn="l"/>
              </a:tabLst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tabLst>
                <a:tab pos="1085850" algn="l"/>
              </a:tabLst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200">
              <a:solidFill>
                <a:schemeClr val="accent2"/>
              </a:solidFill>
              <a:latin typeface="Arial" panose="020B0604020202020204" pitchFamily="34" charset="0"/>
              <a:ea typeface="MS PGothic" panose="020B0600070205080204" pitchFamily="34" charset="-128"/>
            </a:endParaRPr>
          </a:p>
          <a:p>
            <a:pPr eaLnBrk="1" hangingPunct="1">
              <a:spcBef>
                <a:spcPct val="0"/>
              </a:spcBef>
              <a:buSzPct val="120000"/>
              <a:buFontTx/>
              <a:buChar char="•"/>
            </a:pPr>
            <a:r>
              <a:rPr lang="en-GB" altLang="en-US" sz="1400">
                <a:latin typeface="Arial" panose="020B0604020202020204" pitchFamily="34" charset="0"/>
                <a:ea typeface="MS PGothic" panose="020B0600070205080204" pitchFamily="34" charset="-128"/>
              </a:rPr>
              <a:t>Top 3 based on OEE or customer complaints</a:t>
            </a:r>
          </a:p>
          <a:p>
            <a:pPr eaLnBrk="1" hangingPunct="1">
              <a:spcBef>
                <a:spcPct val="0"/>
              </a:spcBef>
              <a:buSzPct val="120000"/>
              <a:buFontTx/>
              <a:buChar char="•"/>
            </a:pPr>
            <a:endParaRPr lang="en-GB" altLang="en-US" sz="1400">
              <a:latin typeface="Arial" panose="020B0604020202020204" pitchFamily="34" charset="0"/>
              <a:ea typeface="MS PGothic" panose="020B0600070205080204" pitchFamily="34" charset="-128"/>
            </a:endParaRPr>
          </a:p>
          <a:p>
            <a:pPr eaLnBrk="1" hangingPunct="1">
              <a:spcBef>
                <a:spcPct val="0"/>
              </a:spcBef>
              <a:buSzPct val="120000"/>
              <a:buFontTx/>
              <a:buChar char="•"/>
            </a:pPr>
            <a:r>
              <a:rPr lang="en-GB" altLang="en-US" sz="1400">
                <a:latin typeface="Arial" panose="020B0604020202020204" pitchFamily="34" charset="0"/>
                <a:ea typeface="MS PGothic" panose="020B0600070205080204" pitchFamily="34" charset="-128"/>
              </a:rPr>
              <a:t>Displayed at local daily review centre (war room) – begin containment and tracking</a:t>
            </a:r>
          </a:p>
          <a:p>
            <a:pPr eaLnBrk="1" hangingPunct="1">
              <a:spcBef>
                <a:spcPct val="0"/>
              </a:spcBef>
              <a:buSzPct val="120000"/>
              <a:buFontTx/>
              <a:buChar char="•"/>
            </a:pPr>
            <a:endParaRPr lang="en-GB" altLang="en-US" sz="1400">
              <a:latin typeface="Arial" panose="020B0604020202020204" pitchFamily="34" charset="0"/>
              <a:ea typeface="MS PGothic" panose="020B0600070205080204" pitchFamily="34" charset="-128"/>
            </a:endParaRPr>
          </a:p>
          <a:p>
            <a:pPr eaLnBrk="1" hangingPunct="1">
              <a:spcBef>
                <a:spcPct val="0"/>
              </a:spcBef>
              <a:buSzPct val="120000"/>
              <a:buFontTx/>
              <a:buChar char="•"/>
            </a:pPr>
            <a:r>
              <a:rPr lang="en-GB" altLang="en-US" sz="1400">
                <a:latin typeface="Arial" panose="020B0604020202020204" pitchFamily="34" charset="0"/>
                <a:ea typeface="MS PGothic" panose="020B0600070205080204" pitchFamily="34" charset="-128"/>
              </a:rPr>
              <a:t>After 3 weeks, all countermeasures must be closed or escalated for support</a:t>
            </a:r>
          </a:p>
          <a:p>
            <a:pPr eaLnBrk="1" hangingPunct="1">
              <a:spcBef>
                <a:spcPct val="0"/>
              </a:spcBef>
              <a:buSzPct val="120000"/>
              <a:buFontTx/>
              <a:buNone/>
            </a:pPr>
            <a:endParaRPr lang="en-GB" altLang="en-US" sz="140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117765" name="Text Box 1031">
            <a:extLst>
              <a:ext uri="{FF2B5EF4-FFF2-40B4-BE49-F238E27FC236}">
                <a16:creationId xmlns="" xmlns:a16="http://schemas.microsoft.com/office/drawing/2014/main" id="{5E704FD7-2D2B-44AA-BF36-E579A3C84A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0975" y="1209675"/>
            <a:ext cx="2743200" cy="3968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chemeClr val="accent1"/>
                </a:solidFill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Top 3 Issues Board</a:t>
            </a:r>
          </a:p>
        </p:txBody>
      </p:sp>
      <p:sp>
        <p:nvSpPr>
          <p:cNvPr id="117766" name="Rectangle 1032">
            <a:extLst>
              <a:ext uri="{FF2B5EF4-FFF2-40B4-BE49-F238E27FC236}">
                <a16:creationId xmlns="" xmlns:a16="http://schemas.microsoft.com/office/drawing/2014/main" id="{058B0714-0138-4C5A-A8E0-DB3A8D081CE8}"/>
              </a:ext>
            </a:extLst>
          </p:cNvPr>
          <p:cNvSpPr>
            <a:spLocks noChangeArrowheads="1"/>
          </p:cNvSpPr>
          <p:nvPr/>
        </p:nvSpPr>
        <p:spPr bwMode="black">
          <a:xfrm>
            <a:off x="415925" y="84138"/>
            <a:ext cx="6980238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tIns="0" bIns="0" anchor="b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2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Visual Management – Top 3 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>
            <a:extLst>
              <a:ext uri="{FF2B5EF4-FFF2-40B4-BE49-F238E27FC236}">
                <a16:creationId xmlns="" xmlns:a16="http://schemas.microsoft.com/office/drawing/2014/main" id="{3A180402-67C2-4DF9-A409-877C41C9E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03200"/>
            <a:ext cx="7518400" cy="1143000"/>
          </a:xfrm>
        </p:spPr>
        <p:txBody>
          <a:bodyPr lIns="86493" tIns="43247" rIns="86493" bIns="43247"/>
          <a:lstStyle/>
          <a:p>
            <a:pPr eaLnBrk="1" hangingPunct="1"/>
            <a:r>
              <a:rPr lang="en-US" altLang="en-US" sz="2000"/>
              <a:t>Visual Management - Defective Item Display</a:t>
            </a:r>
          </a:p>
        </p:txBody>
      </p:sp>
      <p:sp>
        <p:nvSpPr>
          <p:cNvPr id="118787" name="Rectangle 30">
            <a:extLst>
              <a:ext uri="{FF2B5EF4-FFF2-40B4-BE49-F238E27FC236}">
                <a16:creationId xmlns="" xmlns:a16="http://schemas.microsoft.com/office/drawing/2014/main" id="{40CDAE57-C5E3-475D-A33D-097459E74E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1325" y="1241425"/>
            <a:ext cx="4051300" cy="160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51885" tIns="25487" rIns="51885" bIns="25487">
            <a:spAutoFit/>
          </a:bodyPr>
          <a:lstStyle>
            <a:lvl1pPr defTabSz="8651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defTabSz="865188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defTabSz="865188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defTabSz="865188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defTabSz="865188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defTabSz="8651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defTabSz="8651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defTabSz="8651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defTabSz="865188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7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Set up in workspace where defects have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7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occurred, these displays exhibit defective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7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items along with graphic data urging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7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workers not to allow the same defects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700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occur.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700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grpSp>
        <p:nvGrpSpPr>
          <p:cNvPr id="118788" name="Group 151">
            <a:extLst>
              <a:ext uri="{FF2B5EF4-FFF2-40B4-BE49-F238E27FC236}">
                <a16:creationId xmlns="" xmlns:a16="http://schemas.microsoft.com/office/drawing/2014/main" id="{78EC3ADC-10BD-4E35-8C9E-14502BD64CAE}"/>
              </a:ext>
            </a:extLst>
          </p:cNvPr>
          <p:cNvGrpSpPr>
            <a:grpSpLocks/>
          </p:cNvGrpSpPr>
          <p:nvPr/>
        </p:nvGrpSpPr>
        <p:grpSpPr bwMode="auto">
          <a:xfrm>
            <a:off x="4356100" y="1628775"/>
            <a:ext cx="4267200" cy="3763963"/>
            <a:chOff x="2112" y="1658"/>
            <a:chExt cx="2688" cy="2371"/>
          </a:xfrm>
        </p:grpSpPr>
        <p:sp>
          <p:nvSpPr>
            <p:cNvPr id="118789" name="AutoShape 31">
              <a:extLst>
                <a:ext uri="{FF2B5EF4-FFF2-40B4-BE49-F238E27FC236}">
                  <a16:creationId xmlns="" xmlns:a16="http://schemas.microsoft.com/office/drawing/2014/main" id="{4E8417BD-7472-4884-9A9A-F71359CE29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90" y="1658"/>
              <a:ext cx="1536" cy="1028"/>
            </a:xfrm>
            <a:prstGeom prst="cube">
              <a:avLst>
                <a:gd name="adj" fmla="val 6972"/>
              </a:avLst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790" name="AutoShape 32">
              <a:extLst>
                <a:ext uri="{FF2B5EF4-FFF2-40B4-BE49-F238E27FC236}">
                  <a16:creationId xmlns="" xmlns:a16="http://schemas.microsoft.com/office/drawing/2014/main" id="{8CCAAE77-5B42-47E4-A114-98F62B6C7B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12" y="2708"/>
              <a:ext cx="2039" cy="664"/>
            </a:xfrm>
            <a:prstGeom prst="cube">
              <a:avLst>
                <a:gd name="adj" fmla="val 84806"/>
              </a:avLst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791" name="Rectangle 33">
              <a:extLst>
                <a:ext uri="{FF2B5EF4-FFF2-40B4-BE49-F238E27FC236}">
                  <a16:creationId xmlns="" xmlns:a16="http://schemas.microsoft.com/office/drawing/2014/main" id="{F347BC38-F047-4E48-9BEF-8ED759B903E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12" y="3387"/>
              <a:ext cx="69" cy="627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792" name="Line 34">
              <a:extLst>
                <a:ext uri="{FF2B5EF4-FFF2-40B4-BE49-F238E27FC236}">
                  <a16:creationId xmlns="" xmlns:a16="http://schemas.microsoft.com/office/drawing/2014/main" id="{BD1997F6-37C8-45E3-84E5-1F8938050C3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226" y="3387"/>
              <a:ext cx="0" cy="567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793" name="Line 35">
              <a:extLst>
                <a:ext uri="{FF2B5EF4-FFF2-40B4-BE49-F238E27FC236}">
                  <a16:creationId xmlns="" xmlns:a16="http://schemas.microsoft.com/office/drawing/2014/main" id="{12CE1FA2-AB10-44CD-B6F7-7149F8D9A23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192" y="3947"/>
              <a:ext cx="32" cy="7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794" name="Rectangle 36">
              <a:extLst>
                <a:ext uri="{FF2B5EF4-FFF2-40B4-BE49-F238E27FC236}">
                  <a16:creationId xmlns="" xmlns:a16="http://schemas.microsoft.com/office/drawing/2014/main" id="{2CC26780-0E08-487F-BB2F-017CAEF837E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5" y="3393"/>
              <a:ext cx="71" cy="625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795" name="Line 37">
              <a:extLst>
                <a:ext uri="{FF2B5EF4-FFF2-40B4-BE49-F238E27FC236}">
                  <a16:creationId xmlns="" xmlns:a16="http://schemas.microsoft.com/office/drawing/2014/main" id="{9A145DE2-01BE-46FF-B1F0-26C977F745F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625" y="3344"/>
              <a:ext cx="0" cy="61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796" name="Line 38">
              <a:extLst>
                <a:ext uri="{FF2B5EF4-FFF2-40B4-BE49-F238E27FC236}">
                  <a16:creationId xmlns="" xmlns:a16="http://schemas.microsoft.com/office/drawing/2014/main" id="{FF5613C3-67E1-455D-AEF2-A5D4AF5D288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588" y="3964"/>
              <a:ext cx="35" cy="6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797" name="Line 39">
              <a:extLst>
                <a:ext uri="{FF2B5EF4-FFF2-40B4-BE49-F238E27FC236}">
                  <a16:creationId xmlns="" xmlns:a16="http://schemas.microsoft.com/office/drawing/2014/main" id="{F51110BA-415A-4619-9813-3AF74EB2CEE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153" y="2785"/>
              <a:ext cx="0" cy="63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798" name="Line 40">
              <a:extLst>
                <a:ext uri="{FF2B5EF4-FFF2-40B4-BE49-F238E27FC236}">
                  <a16:creationId xmlns="" xmlns:a16="http://schemas.microsoft.com/office/drawing/2014/main" id="{A26B063B-7B46-4B3C-A76E-AF0B38269B3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093" y="2872"/>
              <a:ext cx="0" cy="541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799" name="Line 41">
              <a:extLst>
                <a:ext uri="{FF2B5EF4-FFF2-40B4-BE49-F238E27FC236}">
                  <a16:creationId xmlns="" xmlns:a16="http://schemas.microsoft.com/office/drawing/2014/main" id="{910C0F1A-5FC6-4B86-99FB-75850114587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168" y="3335"/>
              <a:ext cx="52" cy="99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800" name="Line 42">
              <a:extLst>
                <a:ext uri="{FF2B5EF4-FFF2-40B4-BE49-F238E27FC236}">
                  <a16:creationId xmlns="" xmlns:a16="http://schemas.microsoft.com/office/drawing/2014/main" id="{C5D8DC4D-2A90-40DF-AE5A-F3DBED02678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28" y="2621"/>
              <a:ext cx="0" cy="71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801" name="Line 43">
              <a:extLst>
                <a:ext uri="{FF2B5EF4-FFF2-40B4-BE49-F238E27FC236}">
                  <a16:creationId xmlns="" xmlns:a16="http://schemas.microsoft.com/office/drawing/2014/main" id="{73449F4A-4550-429B-952C-A3CAF9F48D4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078" y="3421"/>
              <a:ext cx="97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802" name="Rectangle 44">
              <a:extLst>
                <a:ext uri="{FF2B5EF4-FFF2-40B4-BE49-F238E27FC236}">
                  <a16:creationId xmlns="" xmlns:a16="http://schemas.microsoft.com/office/drawing/2014/main" id="{FCAF9C8A-FBDD-43AA-AD39-117A34CEE0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53" y="3380"/>
              <a:ext cx="75" cy="99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03" name="Line 45">
              <a:extLst>
                <a:ext uri="{FF2B5EF4-FFF2-40B4-BE49-F238E27FC236}">
                  <a16:creationId xmlns="" xmlns:a16="http://schemas.microsoft.com/office/drawing/2014/main" id="{2E0D0FDF-C957-40E0-A7E3-CBEEB3627E4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74" y="3393"/>
              <a:ext cx="0" cy="6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804" name="Line 46">
              <a:extLst>
                <a:ext uri="{FF2B5EF4-FFF2-40B4-BE49-F238E27FC236}">
                  <a16:creationId xmlns="" xmlns:a16="http://schemas.microsoft.com/office/drawing/2014/main" id="{7E06C847-A720-4491-9FEC-48C8C12481D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733" y="3456"/>
              <a:ext cx="28" cy="2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805" name="Line 47">
              <a:extLst>
                <a:ext uri="{FF2B5EF4-FFF2-40B4-BE49-F238E27FC236}">
                  <a16:creationId xmlns="" xmlns:a16="http://schemas.microsoft.com/office/drawing/2014/main" id="{8CA3C390-2AAF-4902-A9E7-743C7D20145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56" y="1828"/>
              <a:ext cx="0" cy="78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806" name="Line 48">
              <a:extLst>
                <a:ext uri="{FF2B5EF4-FFF2-40B4-BE49-F238E27FC236}">
                  <a16:creationId xmlns="" xmlns:a16="http://schemas.microsoft.com/office/drawing/2014/main" id="{929334A5-5E43-402E-896E-CA2DBA4CF1E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59" y="2609"/>
              <a:ext cx="130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807" name="Line 49">
              <a:extLst>
                <a:ext uri="{FF2B5EF4-FFF2-40B4-BE49-F238E27FC236}">
                  <a16:creationId xmlns="" xmlns:a16="http://schemas.microsoft.com/office/drawing/2014/main" id="{7355735D-899B-48BF-B891-C02D0BB1836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062" y="1811"/>
              <a:ext cx="0" cy="8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808" name="Line 50">
              <a:extLst>
                <a:ext uri="{FF2B5EF4-FFF2-40B4-BE49-F238E27FC236}">
                  <a16:creationId xmlns="" xmlns:a16="http://schemas.microsoft.com/office/drawing/2014/main" id="{45363072-7B80-49A3-91F7-8BF5A4A8EF5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49" y="1895"/>
              <a:ext cx="0" cy="601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809" name="Line 51">
              <a:extLst>
                <a:ext uri="{FF2B5EF4-FFF2-40B4-BE49-F238E27FC236}">
                  <a16:creationId xmlns="" xmlns:a16="http://schemas.microsoft.com/office/drawing/2014/main" id="{B46F7FE0-6B7B-464D-83B2-93F7799DCD4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62" y="2499"/>
              <a:ext cx="111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810" name="Rectangle 52">
              <a:extLst>
                <a:ext uri="{FF2B5EF4-FFF2-40B4-BE49-F238E27FC236}">
                  <a16:creationId xmlns="" xmlns:a16="http://schemas.microsoft.com/office/drawing/2014/main" id="{4F574ACF-6A41-4628-A583-84965AB20D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62" y="1938"/>
              <a:ext cx="78" cy="558"/>
            </a:xfrm>
            <a:prstGeom prst="rect">
              <a:avLst/>
            </a:prstGeom>
            <a:solidFill>
              <a:srgbClr val="FCD1C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11" name="Rectangle 53">
              <a:extLst>
                <a:ext uri="{FF2B5EF4-FFF2-40B4-BE49-F238E27FC236}">
                  <a16:creationId xmlns="" xmlns:a16="http://schemas.microsoft.com/office/drawing/2014/main" id="{55C7C50B-B5B0-4877-AB75-030E9CA30A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42" y="1992"/>
              <a:ext cx="84" cy="500"/>
            </a:xfrm>
            <a:prstGeom prst="rect">
              <a:avLst/>
            </a:prstGeom>
            <a:solidFill>
              <a:srgbClr val="FCD1C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12" name="Rectangle 54">
              <a:extLst>
                <a:ext uri="{FF2B5EF4-FFF2-40B4-BE49-F238E27FC236}">
                  <a16:creationId xmlns="" xmlns:a16="http://schemas.microsoft.com/office/drawing/2014/main" id="{ABFE98E4-775B-403E-8B21-88DB49CDCE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34" y="2052"/>
              <a:ext cx="72" cy="444"/>
            </a:xfrm>
            <a:prstGeom prst="rect">
              <a:avLst/>
            </a:prstGeom>
            <a:solidFill>
              <a:srgbClr val="FCD1C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13" name="Rectangle 55">
              <a:extLst>
                <a:ext uri="{FF2B5EF4-FFF2-40B4-BE49-F238E27FC236}">
                  <a16:creationId xmlns="" xmlns:a16="http://schemas.microsoft.com/office/drawing/2014/main" id="{F7AE9F0C-F7BD-46A2-8829-BBAF616230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21" y="2083"/>
              <a:ext cx="71" cy="413"/>
            </a:xfrm>
            <a:prstGeom prst="rect">
              <a:avLst/>
            </a:prstGeom>
            <a:solidFill>
              <a:srgbClr val="FCD1C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14" name="Rectangle 56">
              <a:extLst>
                <a:ext uri="{FF2B5EF4-FFF2-40B4-BE49-F238E27FC236}">
                  <a16:creationId xmlns="" xmlns:a16="http://schemas.microsoft.com/office/drawing/2014/main" id="{CA000529-0356-4301-8CCA-FB550682DD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07" y="2180"/>
              <a:ext cx="77" cy="316"/>
            </a:xfrm>
            <a:prstGeom prst="rect">
              <a:avLst/>
            </a:prstGeom>
            <a:solidFill>
              <a:srgbClr val="FCD1C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15" name="Rectangle 57">
              <a:extLst>
                <a:ext uri="{FF2B5EF4-FFF2-40B4-BE49-F238E27FC236}">
                  <a16:creationId xmlns="" xmlns:a16="http://schemas.microsoft.com/office/drawing/2014/main" id="{1D94E162-2EFA-4DC6-B582-3CF35C868C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93" y="2240"/>
              <a:ext cx="71" cy="256"/>
            </a:xfrm>
            <a:prstGeom prst="rect">
              <a:avLst/>
            </a:prstGeom>
            <a:solidFill>
              <a:srgbClr val="FCD1C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16" name="Rectangle 58">
              <a:extLst>
                <a:ext uri="{FF2B5EF4-FFF2-40B4-BE49-F238E27FC236}">
                  <a16:creationId xmlns="" xmlns:a16="http://schemas.microsoft.com/office/drawing/2014/main" id="{CC340FC3-8F9C-41C7-85AB-743059946B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86" y="2277"/>
              <a:ext cx="75" cy="215"/>
            </a:xfrm>
            <a:prstGeom prst="rect">
              <a:avLst/>
            </a:prstGeom>
            <a:solidFill>
              <a:srgbClr val="FCD1C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17" name="Rectangle 59">
              <a:extLst>
                <a:ext uri="{FF2B5EF4-FFF2-40B4-BE49-F238E27FC236}">
                  <a16:creationId xmlns="" xmlns:a16="http://schemas.microsoft.com/office/drawing/2014/main" id="{D525E3BE-E1B0-4CDC-A5E8-80FC797813E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65" y="2320"/>
              <a:ext cx="78" cy="176"/>
            </a:xfrm>
            <a:prstGeom prst="rect">
              <a:avLst/>
            </a:prstGeom>
            <a:solidFill>
              <a:srgbClr val="FCD1C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18" name="Rectangle 60">
              <a:extLst>
                <a:ext uri="{FF2B5EF4-FFF2-40B4-BE49-F238E27FC236}">
                  <a16:creationId xmlns="" xmlns:a16="http://schemas.microsoft.com/office/drawing/2014/main" id="{6AAFDDED-5480-4031-B025-51159AB9CE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52" y="2387"/>
              <a:ext cx="82" cy="109"/>
            </a:xfrm>
            <a:prstGeom prst="rect">
              <a:avLst/>
            </a:prstGeom>
            <a:solidFill>
              <a:srgbClr val="FCD1C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19" name="Rectangle 61">
              <a:extLst>
                <a:ext uri="{FF2B5EF4-FFF2-40B4-BE49-F238E27FC236}">
                  <a16:creationId xmlns="" xmlns:a16="http://schemas.microsoft.com/office/drawing/2014/main" id="{50CC5165-9A85-4222-97AA-F59BF0FA37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44" y="2447"/>
              <a:ext cx="76" cy="49"/>
            </a:xfrm>
            <a:prstGeom prst="rect">
              <a:avLst/>
            </a:prstGeom>
            <a:solidFill>
              <a:srgbClr val="FCD1C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20" name="AutoShape 62">
              <a:extLst>
                <a:ext uri="{FF2B5EF4-FFF2-40B4-BE49-F238E27FC236}">
                  <a16:creationId xmlns="" xmlns:a16="http://schemas.microsoft.com/office/drawing/2014/main" id="{4C9C4758-1206-4F94-A914-38D78F38A95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08" y="2544"/>
              <a:ext cx="32" cy="26"/>
            </a:xfrm>
            <a:prstGeom prst="octagon">
              <a:avLst>
                <a:gd name="adj" fmla="val 29282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21" name="AutoShape 63">
              <a:extLst>
                <a:ext uri="{FF2B5EF4-FFF2-40B4-BE49-F238E27FC236}">
                  <a16:creationId xmlns="" xmlns:a16="http://schemas.microsoft.com/office/drawing/2014/main" id="{F0A3DDB5-5302-4614-B73F-D80DD77B31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72" y="2537"/>
              <a:ext cx="32" cy="26"/>
            </a:xfrm>
            <a:prstGeom prst="octagon">
              <a:avLst>
                <a:gd name="adj" fmla="val 29282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22" name="Arc 64">
              <a:extLst>
                <a:ext uri="{FF2B5EF4-FFF2-40B4-BE49-F238E27FC236}">
                  <a16:creationId xmlns="" xmlns:a16="http://schemas.microsoft.com/office/drawing/2014/main" id="{BACB653B-259C-42D7-9FCC-0181364F737F}"/>
                </a:ext>
              </a:extLst>
            </p:cNvPr>
            <p:cNvSpPr>
              <a:spLocks/>
            </p:cNvSpPr>
            <p:nvPr/>
          </p:nvSpPr>
          <p:spPr bwMode="auto">
            <a:xfrm>
              <a:off x="2907" y="1867"/>
              <a:ext cx="811" cy="173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0" y="21600"/>
                  </a:moveTo>
                  <a:cubicBezTo>
                    <a:pt x="0" y="9692"/>
                    <a:pt x="9637" y="30"/>
                    <a:pt x="21545" y="0"/>
                  </a:cubicBezTo>
                </a:path>
                <a:path w="21600" h="21600" stroke="0" extrusionOk="0">
                  <a:moveTo>
                    <a:pt x="0" y="21600"/>
                  </a:moveTo>
                  <a:cubicBezTo>
                    <a:pt x="0" y="9692"/>
                    <a:pt x="9637" y="30"/>
                    <a:pt x="21545" y="0"/>
                  </a:cubicBez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noFill/>
            <a:ln w="12700" cap="rnd">
              <a:solidFill>
                <a:schemeClr val="hlink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823" name="Rectangle 65">
              <a:extLst>
                <a:ext uri="{FF2B5EF4-FFF2-40B4-BE49-F238E27FC236}">
                  <a16:creationId xmlns="" xmlns:a16="http://schemas.microsoft.com/office/drawing/2014/main" id="{6E01BA31-7D9C-4AE9-AFFF-96E66C8854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35" y="1745"/>
              <a:ext cx="618" cy="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51885" tIns="25487" rIns="51885" bIns="25487">
              <a:spAutoFit/>
            </a:bodyPr>
            <a:lstStyle>
              <a:lvl1pPr defTabSz="86518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6518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6518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6518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6518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651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651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651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651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5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Pareto Diagram of Defectives</a:t>
              </a:r>
            </a:p>
          </p:txBody>
        </p:sp>
        <p:sp>
          <p:nvSpPr>
            <p:cNvPr id="118824" name="Line 66">
              <a:extLst>
                <a:ext uri="{FF2B5EF4-FFF2-40B4-BE49-F238E27FC236}">
                  <a16:creationId xmlns="" xmlns:a16="http://schemas.microsoft.com/office/drawing/2014/main" id="{D9E5AB98-31BF-4462-86B2-487E7386EAC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416" y="2785"/>
              <a:ext cx="440" cy="40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825" name="Line 67">
              <a:extLst>
                <a:ext uri="{FF2B5EF4-FFF2-40B4-BE49-F238E27FC236}">
                  <a16:creationId xmlns="" xmlns:a16="http://schemas.microsoft.com/office/drawing/2014/main" id="{BC2C3CD3-A66F-4130-BD5C-8A21260022D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655" y="2785"/>
              <a:ext cx="442" cy="40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826" name="Line 68">
              <a:extLst>
                <a:ext uri="{FF2B5EF4-FFF2-40B4-BE49-F238E27FC236}">
                  <a16:creationId xmlns="" xmlns:a16="http://schemas.microsoft.com/office/drawing/2014/main" id="{13C17EF0-E1D6-4C16-BEBD-509C9199EB5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884" y="2792"/>
              <a:ext cx="441" cy="40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827" name="Line 69">
              <a:extLst>
                <a:ext uri="{FF2B5EF4-FFF2-40B4-BE49-F238E27FC236}">
                  <a16:creationId xmlns="" xmlns:a16="http://schemas.microsoft.com/office/drawing/2014/main" id="{D5B6DBA1-A980-4FC3-BBC7-EF7E1736407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129" y="2798"/>
              <a:ext cx="442" cy="403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828" name="Line 70">
              <a:extLst>
                <a:ext uri="{FF2B5EF4-FFF2-40B4-BE49-F238E27FC236}">
                  <a16:creationId xmlns="" xmlns:a16="http://schemas.microsoft.com/office/drawing/2014/main" id="{A682A7C4-7BBD-4E67-8993-B9E156B9B76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345" y="2811"/>
              <a:ext cx="442" cy="401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829" name="Rectangle 71">
              <a:extLst>
                <a:ext uri="{FF2B5EF4-FFF2-40B4-BE49-F238E27FC236}">
                  <a16:creationId xmlns="" xmlns:a16="http://schemas.microsoft.com/office/drawing/2014/main" id="{44312B5C-863A-43B1-894A-CAA28ED2D7A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400000">
              <a:off x="3502" y="3113"/>
              <a:ext cx="80" cy="110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30" name="Rectangle 72">
              <a:extLst>
                <a:ext uri="{FF2B5EF4-FFF2-40B4-BE49-F238E27FC236}">
                  <a16:creationId xmlns="" xmlns:a16="http://schemas.microsoft.com/office/drawing/2014/main" id="{7E4F5EE7-B47E-46A0-964F-1E8F82F267F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400000">
              <a:off x="3263" y="3109"/>
              <a:ext cx="77" cy="107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31" name="Rectangle 73">
              <a:extLst>
                <a:ext uri="{FF2B5EF4-FFF2-40B4-BE49-F238E27FC236}">
                  <a16:creationId xmlns="" xmlns:a16="http://schemas.microsoft.com/office/drawing/2014/main" id="{D7442F0C-9FEA-41B8-B5B4-449F7F707D7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400000">
              <a:off x="3034" y="3109"/>
              <a:ext cx="80" cy="107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32" name="Rectangle 74">
              <a:extLst>
                <a:ext uri="{FF2B5EF4-FFF2-40B4-BE49-F238E27FC236}">
                  <a16:creationId xmlns="" xmlns:a16="http://schemas.microsoft.com/office/drawing/2014/main" id="{A41FE8DB-799A-4394-9957-E313AD76E99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400000">
              <a:off x="2789" y="3096"/>
              <a:ext cx="77" cy="110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33" name="Rectangle 75">
              <a:extLst>
                <a:ext uri="{FF2B5EF4-FFF2-40B4-BE49-F238E27FC236}">
                  <a16:creationId xmlns="" xmlns:a16="http://schemas.microsoft.com/office/drawing/2014/main" id="{73607B22-96D1-414C-BD62-A4CC0421CB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400000">
              <a:off x="2550" y="3096"/>
              <a:ext cx="77" cy="110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34" name="Rectangle 76">
              <a:extLst>
                <a:ext uri="{FF2B5EF4-FFF2-40B4-BE49-F238E27FC236}">
                  <a16:creationId xmlns="" xmlns:a16="http://schemas.microsoft.com/office/drawing/2014/main" id="{9100F691-3E79-4C98-AF7E-DEE6DD431A1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400000">
              <a:off x="2328" y="3089"/>
              <a:ext cx="77" cy="110"/>
            </a:xfrm>
            <a:prstGeom prst="rect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35" name="Oval 77">
              <a:extLst>
                <a:ext uri="{FF2B5EF4-FFF2-40B4-BE49-F238E27FC236}">
                  <a16:creationId xmlns="" xmlns:a16="http://schemas.microsoft.com/office/drawing/2014/main" id="{2F0C2E71-F497-4394-85C0-7D08CAE103B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340000">
              <a:off x="2457" y="2962"/>
              <a:ext cx="56" cy="99"/>
            </a:xfrm>
            <a:prstGeom prst="ellipse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36" name="Oval 78">
              <a:extLst>
                <a:ext uri="{FF2B5EF4-FFF2-40B4-BE49-F238E27FC236}">
                  <a16:creationId xmlns="" xmlns:a16="http://schemas.microsoft.com/office/drawing/2014/main" id="{5E9ABE45-E0C1-499F-8E5F-A7C616BDE76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340000">
              <a:off x="2567" y="2848"/>
              <a:ext cx="58" cy="99"/>
            </a:xfrm>
            <a:prstGeom prst="ellipse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37" name="Oval 79">
              <a:extLst>
                <a:ext uri="{FF2B5EF4-FFF2-40B4-BE49-F238E27FC236}">
                  <a16:creationId xmlns="" xmlns:a16="http://schemas.microsoft.com/office/drawing/2014/main" id="{C3E0C8AA-197D-481C-99DD-CAC51FC2A08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340000">
              <a:off x="2679" y="2731"/>
              <a:ext cx="56" cy="100"/>
            </a:xfrm>
            <a:prstGeom prst="ellipse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38" name="AutoShape 80">
              <a:extLst>
                <a:ext uri="{FF2B5EF4-FFF2-40B4-BE49-F238E27FC236}">
                  <a16:creationId xmlns="" xmlns:a16="http://schemas.microsoft.com/office/drawing/2014/main" id="{864A5919-C1D3-44DA-BFD8-13912F4DAC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59" y="2975"/>
              <a:ext cx="112" cy="110"/>
            </a:xfrm>
            <a:prstGeom prst="cube">
              <a:avLst>
                <a:gd name="adj" fmla="val 24995"/>
              </a:avLst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39" name="AutoShape 81">
              <a:extLst>
                <a:ext uri="{FF2B5EF4-FFF2-40B4-BE49-F238E27FC236}">
                  <a16:creationId xmlns="" xmlns:a16="http://schemas.microsoft.com/office/drawing/2014/main" id="{00E55535-4081-4307-A729-75515376EB0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27" y="2986"/>
              <a:ext cx="114" cy="112"/>
            </a:xfrm>
            <a:prstGeom prst="cube">
              <a:avLst>
                <a:gd name="adj" fmla="val 24995"/>
              </a:avLst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40" name="AutoShape 82">
              <a:extLst>
                <a:ext uri="{FF2B5EF4-FFF2-40B4-BE49-F238E27FC236}">
                  <a16:creationId xmlns="" xmlns:a16="http://schemas.microsoft.com/office/drawing/2014/main" id="{82A37BA9-2E07-4EDA-8A77-1747694EBB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94" y="2975"/>
              <a:ext cx="112" cy="110"/>
            </a:xfrm>
            <a:prstGeom prst="cube">
              <a:avLst>
                <a:gd name="adj" fmla="val 24995"/>
              </a:avLst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41" name="AutoShape 83">
              <a:extLst>
                <a:ext uri="{FF2B5EF4-FFF2-40B4-BE49-F238E27FC236}">
                  <a16:creationId xmlns="" xmlns:a16="http://schemas.microsoft.com/office/drawing/2014/main" id="{2651EE4A-1344-4921-99FE-5C3DC8751B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82" y="2852"/>
              <a:ext cx="114" cy="112"/>
            </a:xfrm>
            <a:prstGeom prst="cube">
              <a:avLst>
                <a:gd name="adj" fmla="val 24995"/>
              </a:avLst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42" name="AutoShape 84">
              <a:extLst>
                <a:ext uri="{FF2B5EF4-FFF2-40B4-BE49-F238E27FC236}">
                  <a16:creationId xmlns="" xmlns:a16="http://schemas.microsoft.com/office/drawing/2014/main" id="{416FA6F5-5882-4B8B-845C-D13DEDFAE16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460000">
              <a:off x="3392" y="2956"/>
              <a:ext cx="101" cy="135"/>
            </a:xfrm>
            <a:prstGeom prst="rtTriangle">
              <a:avLst/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lIns="51885" tIns="25487" rIns="51885" bIns="25487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  <a:ea typeface="MS PGothic" panose="020B0600070205080204" pitchFamily="34" charset="-128"/>
              </a:endParaRPr>
            </a:p>
          </p:txBody>
        </p:sp>
        <p:sp>
          <p:nvSpPr>
            <p:cNvPr id="118843" name="Rectangle 133">
              <a:extLst>
                <a:ext uri="{FF2B5EF4-FFF2-40B4-BE49-F238E27FC236}">
                  <a16:creationId xmlns="" xmlns:a16="http://schemas.microsoft.com/office/drawing/2014/main" id="{29C2D8F1-26BA-4274-B3C0-2914D46D48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92" y="3600"/>
              <a:ext cx="427" cy="2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51885" tIns="25487" rIns="51885" bIns="25487">
              <a:spAutoFit/>
            </a:bodyPr>
            <a:lstStyle>
              <a:lvl1pPr defTabSz="86518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6518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6518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6518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6518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651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651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651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651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9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Item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9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categories</a:t>
              </a:r>
            </a:p>
          </p:txBody>
        </p:sp>
        <p:sp>
          <p:nvSpPr>
            <p:cNvPr id="118844" name="Rectangle 134">
              <a:extLst>
                <a:ext uri="{FF2B5EF4-FFF2-40B4-BE49-F238E27FC236}">
                  <a16:creationId xmlns="" xmlns:a16="http://schemas.microsoft.com/office/drawing/2014/main" id="{939A30A5-CCAE-4432-A110-0ADDC6959C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95" y="2579"/>
              <a:ext cx="405" cy="2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51885" tIns="25487" rIns="51885" bIns="25487">
              <a:spAutoFit/>
            </a:bodyPr>
            <a:lstStyle>
              <a:lvl1pPr defTabSz="865188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/>
                </a:defRPr>
              </a:lvl1pPr>
              <a:lvl2pPr marL="742950" indent="-285750" defTabSz="865188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/>
                </a:defRPr>
              </a:lvl2pPr>
              <a:lvl3pPr marL="1143000" indent="-228600" defTabSz="865188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/>
                </a:defRPr>
              </a:lvl3pPr>
              <a:lvl4pPr marL="1600200" indent="-228600" defTabSz="865188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/>
                </a:defRPr>
              </a:lvl4pPr>
              <a:lvl5pPr marL="2057400" indent="-228600" defTabSz="865188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5pPr>
              <a:lvl6pPr marL="2514600" indent="-228600" defTabSz="8651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6pPr>
              <a:lvl7pPr marL="2971800" indent="-228600" defTabSz="8651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7pPr>
              <a:lvl8pPr marL="3429000" indent="-228600" defTabSz="8651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8pPr>
              <a:lvl9pPr marL="3886200" indent="-228600" defTabSz="865188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9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Defective 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900" b="1">
                  <a:latin typeface="Arial" panose="020B0604020202020204" pitchFamily="34" charset="0"/>
                  <a:ea typeface="MS PGothic" panose="020B0600070205080204" pitchFamily="34" charset="-128"/>
                  <a:cs typeface="Times New Roman" panose="02020603050405020304" pitchFamily="18" charset="0"/>
                </a:rPr>
                <a:t>items</a:t>
              </a:r>
            </a:p>
          </p:txBody>
        </p:sp>
        <p:sp>
          <p:nvSpPr>
            <p:cNvPr id="118845" name="Arc 139">
              <a:extLst>
                <a:ext uri="{FF2B5EF4-FFF2-40B4-BE49-F238E27FC236}">
                  <a16:creationId xmlns="" xmlns:a16="http://schemas.microsoft.com/office/drawing/2014/main" id="{89B25390-FAD8-4F79-B341-C7609E9B9AB8}"/>
                </a:ext>
              </a:extLst>
            </p:cNvPr>
            <p:cNvSpPr>
              <a:spLocks/>
            </p:cNvSpPr>
            <p:nvPr/>
          </p:nvSpPr>
          <p:spPr bwMode="auto">
            <a:xfrm>
              <a:off x="3705" y="3188"/>
              <a:ext cx="256" cy="44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846" name="Arc 140">
              <a:extLst>
                <a:ext uri="{FF2B5EF4-FFF2-40B4-BE49-F238E27FC236}">
                  <a16:creationId xmlns="" xmlns:a16="http://schemas.microsoft.com/office/drawing/2014/main" id="{1E19C009-A1CA-48DA-9FD6-4B870998B3DB}"/>
                </a:ext>
              </a:extLst>
            </p:cNvPr>
            <p:cNvSpPr>
              <a:spLocks/>
            </p:cNvSpPr>
            <p:nvPr/>
          </p:nvSpPr>
          <p:spPr bwMode="auto">
            <a:xfrm>
              <a:off x="3303" y="2668"/>
              <a:ext cx="1079" cy="222"/>
            </a:xfrm>
            <a:custGeom>
              <a:avLst/>
              <a:gdLst>
                <a:gd name="T0" fmla="*/ 0 w 25451"/>
                <a:gd name="T1" fmla="*/ 0 h 21600"/>
                <a:gd name="T2" fmla="*/ 0 w 25451"/>
                <a:gd name="T3" fmla="*/ 0 h 21600"/>
                <a:gd name="T4" fmla="*/ 0 w 25451"/>
                <a:gd name="T5" fmla="*/ 0 h 21600"/>
                <a:gd name="T6" fmla="*/ 0 60000 65536"/>
                <a:gd name="T7" fmla="*/ 0 60000 65536"/>
                <a:gd name="T8" fmla="*/ 0 60000 65536"/>
                <a:gd name="T9" fmla="*/ 0 w 25451"/>
                <a:gd name="T10" fmla="*/ 0 h 21600"/>
                <a:gd name="T11" fmla="*/ 25451 w 25451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451" h="21600" fill="none" extrusionOk="0">
                  <a:moveTo>
                    <a:pt x="0" y="21600"/>
                  </a:moveTo>
                  <a:cubicBezTo>
                    <a:pt x="0" y="9670"/>
                    <a:pt x="9670" y="0"/>
                    <a:pt x="21600" y="0"/>
                  </a:cubicBezTo>
                  <a:cubicBezTo>
                    <a:pt x="22891" y="0"/>
                    <a:pt x="24180" y="115"/>
                    <a:pt x="25450" y="346"/>
                  </a:cubicBezTo>
                </a:path>
                <a:path w="25451" h="21600" stroke="0" extrusionOk="0">
                  <a:moveTo>
                    <a:pt x="0" y="21600"/>
                  </a:moveTo>
                  <a:cubicBezTo>
                    <a:pt x="0" y="9670"/>
                    <a:pt x="9670" y="0"/>
                    <a:pt x="21600" y="0"/>
                  </a:cubicBezTo>
                  <a:cubicBezTo>
                    <a:pt x="22891" y="0"/>
                    <a:pt x="24180" y="115"/>
                    <a:pt x="25450" y="346"/>
                  </a:cubicBez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noFill/>
            <a:ln w="12700" cap="rnd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847" name="Freeform 144">
              <a:extLst>
                <a:ext uri="{FF2B5EF4-FFF2-40B4-BE49-F238E27FC236}">
                  <a16:creationId xmlns="" xmlns:a16="http://schemas.microsoft.com/office/drawing/2014/main" id="{AEEFFAC3-9689-4B85-BFC2-8F14A6BE7B99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4" y="2850"/>
              <a:ext cx="102" cy="99"/>
            </a:xfrm>
            <a:custGeom>
              <a:avLst/>
              <a:gdLst>
                <a:gd name="T0" fmla="*/ 52 w 49"/>
                <a:gd name="T1" fmla="*/ 73 h 49"/>
                <a:gd name="T2" fmla="*/ 83 w 49"/>
                <a:gd name="T3" fmla="*/ 147 h 49"/>
                <a:gd name="T4" fmla="*/ 52 w 49"/>
                <a:gd name="T5" fmla="*/ 224 h 49"/>
                <a:gd name="T6" fmla="*/ 25 w 49"/>
                <a:gd name="T7" fmla="*/ 323 h 49"/>
                <a:gd name="T8" fmla="*/ 0 w 49"/>
                <a:gd name="T9" fmla="*/ 396 h 49"/>
                <a:gd name="T10" fmla="*/ 83 w 49"/>
                <a:gd name="T11" fmla="*/ 372 h 49"/>
                <a:gd name="T12" fmla="*/ 192 w 49"/>
                <a:gd name="T13" fmla="*/ 323 h 49"/>
                <a:gd name="T14" fmla="*/ 269 w 49"/>
                <a:gd name="T15" fmla="*/ 297 h 49"/>
                <a:gd name="T16" fmla="*/ 352 w 49"/>
                <a:gd name="T17" fmla="*/ 273 h 49"/>
                <a:gd name="T18" fmla="*/ 433 w 49"/>
                <a:gd name="T19" fmla="*/ 249 h 49"/>
                <a:gd name="T20" fmla="*/ 352 w 49"/>
                <a:gd name="T21" fmla="*/ 224 h 49"/>
                <a:gd name="T22" fmla="*/ 269 w 49"/>
                <a:gd name="T23" fmla="*/ 172 h 49"/>
                <a:gd name="T24" fmla="*/ 192 w 49"/>
                <a:gd name="T25" fmla="*/ 123 h 49"/>
                <a:gd name="T26" fmla="*/ 108 w 49"/>
                <a:gd name="T27" fmla="*/ 48 h 49"/>
                <a:gd name="T28" fmla="*/ 25 w 49"/>
                <a:gd name="T29" fmla="*/ 0 h 49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49"/>
                <a:gd name="T46" fmla="*/ 0 h 49"/>
                <a:gd name="T47" fmla="*/ 49 w 49"/>
                <a:gd name="T48" fmla="*/ 49 h 49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49" h="49">
                  <a:moveTo>
                    <a:pt x="6" y="9"/>
                  </a:moveTo>
                  <a:lnTo>
                    <a:pt x="9" y="18"/>
                  </a:lnTo>
                  <a:lnTo>
                    <a:pt x="6" y="27"/>
                  </a:lnTo>
                  <a:lnTo>
                    <a:pt x="3" y="39"/>
                  </a:lnTo>
                  <a:lnTo>
                    <a:pt x="0" y="48"/>
                  </a:lnTo>
                  <a:lnTo>
                    <a:pt x="9" y="45"/>
                  </a:lnTo>
                  <a:lnTo>
                    <a:pt x="21" y="39"/>
                  </a:lnTo>
                  <a:lnTo>
                    <a:pt x="30" y="36"/>
                  </a:lnTo>
                  <a:lnTo>
                    <a:pt x="39" y="33"/>
                  </a:lnTo>
                  <a:lnTo>
                    <a:pt x="48" y="30"/>
                  </a:lnTo>
                  <a:lnTo>
                    <a:pt x="39" y="27"/>
                  </a:lnTo>
                  <a:lnTo>
                    <a:pt x="30" y="21"/>
                  </a:lnTo>
                  <a:lnTo>
                    <a:pt x="21" y="15"/>
                  </a:lnTo>
                  <a:lnTo>
                    <a:pt x="12" y="6"/>
                  </a:lnTo>
                  <a:lnTo>
                    <a:pt x="3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  <p:sp>
          <p:nvSpPr>
            <p:cNvPr id="118848" name="Freeform 145">
              <a:extLst>
                <a:ext uri="{FF2B5EF4-FFF2-40B4-BE49-F238E27FC236}">
                  <a16:creationId xmlns="" xmlns:a16="http://schemas.microsoft.com/office/drawing/2014/main" id="{72AA10B7-9749-4A86-B9A3-1E88025811F2}"/>
                </a:ext>
              </a:extLst>
            </p:cNvPr>
            <p:cNvSpPr>
              <a:spLocks/>
            </p:cNvSpPr>
            <p:nvPr/>
          </p:nvSpPr>
          <p:spPr bwMode="auto">
            <a:xfrm>
              <a:off x="3612" y="3115"/>
              <a:ext cx="97" cy="112"/>
            </a:xfrm>
            <a:custGeom>
              <a:avLst/>
              <a:gdLst>
                <a:gd name="T0" fmla="*/ 341 w 47"/>
                <a:gd name="T1" fmla="*/ 59 h 55"/>
                <a:gd name="T2" fmla="*/ 281 w 47"/>
                <a:gd name="T3" fmla="*/ 108 h 55"/>
                <a:gd name="T4" fmla="*/ 184 w 47"/>
                <a:gd name="T5" fmla="*/ 128 h 55"/>
                <a:gd name="T6" fmla="*/ 89 w 47"/>
                <a:gd name="T7" fmla="*/ 136 h 55"/>
                <a:gd name="T8" fmla="*/ 0 w 47"/>
                <a:gd name="T9" fmla="*/ 153 h 55"/>
                <a:gd name="T10" fmla="*/ 60 w 47"/>
                <a:gd name="T11" fmla="*/ 204 h 55"/>
                <a:gd name="T12" fmla="*/ 149 w 47"/>
                <a:gd name="T13" fmla="*/ 277 h 55"/>
                <a:gd name="T14" fmla="*/ 213 w 47"/>
                <a:gd name="T15" fmla="*/ 344 h 55"/>
                <a:gd name="T16" fmla="*/ 264 w 47"/>
                <a:gd name="T17" fmla="*/ 407 h 55"/>
                <a:gd name="T18" fmla="*/ 324 w 47"/>
                <a:gd name="T19" fmla="*/ 456 h 55"/>
                <a:gd name="T20" fmla="*/ 308 w 47"/>
                <a:gd name="T21" fmla="*/ 381 h 55"/>
                <a:gd name="T22" fmla="*/ 332 w 47"/>
                <a:gd name="T23" fmla="*/ 287 h 55"/>
                <a:gd name="T24" fmla="*/ 353 w 47"/>
                <a:gd name="T25" fmla="*/ 195 h 55"/>
                <a:gd name="T26" fmla="*/ 380 w 47"/>
                <a:gd name="T27" fmla="*/ 92 h 55"/>
                <a:gd name="T28" fmla="*/ 405 w 47"/>
                <a:gd name="T29" fmla="*/ 0 h 55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47"/>
                <a:gd name="T46" fmla="*/ 0 h 55"/>
                <a:gd name="T47" fmla="*/ 47 w 47"/>
                <a:gd name="T48" fmla="*/ 55 h 55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47" h="55">
                  <a:moveTo>
                    <a:pt x="39" y="7"/>
                  </a:moveTo>
                  <a:lnTo>
                    <a:pt x="32" y="13"/>
                  </a:lnTo>
                  <a:lnTo>
                    <a:pt x="21" y="15"/>
                  </a:lnTo>
                  <a:lnTo>
                    <a:pt x="10" y="16"/>
                  </a:lnTo>
                  <a:lnTo>
                    <a:pt x="0" y="18"/>
                  </a:lnTo>
                  <a:lnTo>
                    <a:pt x="7" y="24"/>
                  </a:lnTo>
                  <a:lnTo>
                    <a:pt x="17" y="33"/>
                  </a:lnTo>
                  <a:lnTo>
                    <a:pt x="24" y="41"/>
                  </a:lnTo>
                  <a:lnTo>
                    <a:pt x="30" y="48"/>
                  </a:lnTo>
                  <a:lnTo>
                    <a:pt x="37" y="54"/>
                  </a:lnTo>
                  <a:lnTo>
                    <a:pt x="35" y="45"/>
                  </a:lnTo>
                  <a:lnTo>
                    <a:pt x="38" y="34"/>
                  </a:lnTo>
                  <a:lnTo>
                    <a:pt x="40" y="23"/>
                  </a:lnTo>
                  <a:lnTo>
                    <a:pt x="43" y="11"/>
                  </a:lnTo>
                  <a:lnTo>
                    <a:pt x="46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51885" tIns="25487" rIns="51885" bIns="25487">
              <a:spAutoFit/>
            </a:bodyPr>
            <a:lstStyle/>
            <a:p>
              <a:endParaRPr lang="en-GB"/>
            </a:p>
          </p:txBody>
        </p:sp>
      </p:grpSp>
    </p:spTree>
  </p:cSld>
  <p:clrMapOvr>
    <a:masterClrMapping/>
  </p:clrMapOvr>
  <p:transition xmlns:p14="http://schemas.microsoft.com/office/powerpoint/2010/main" spd="med">
    <p:random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>
            <a:extLst>
              <a:ext uri="{FF2B5EF4-FFF2-40B4-BE49-F238E27FC236}">
                <a16:creationId xmlns="" xmlns:a16="http://schemas.microsoft.com/office/drawing/2014/main" id="{DFD72463-F369-4AB3-A8EE-F947F350C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" y="163513"/>
            <a:ext cx="3036888" cy="793750"/>
          </a:xfrm>
        </p:spPr>
        <p:txBody>
          <a:bodyPr/>
          <a:lstStyle/>
          <a:p>
            <a:pPr algn="l" eaLnBrk="1" hangingPunct="1"/>
            <a:r>
              <a:rPr lang="en-GB" altLang="en-US"/>
              <a:t>What is CI? </a:t>
            </a:r>
            <a:endParaRPr lang="en-US" altLang="en-US"/>
          </a:p>
        </p:txBody>
      </p:sp>
      <p:grpSp>
        <p:nvGrpSpPr>
          <p:cNvPr id="120835" name="Group 3">
            <a:extLst>
              <a:ext uri="{FF2B5EF4-FFF2-40B4-BE49-F238E27FC236}">
                <a16:creationId xmlns="" xmlns:a16="http://schemas.microsoft.com/office/drawing/2014/main" id="{88A4B642-F8F4-44BE-86E1-3AAAC1FAD054}"/>
              </a:ext>
            </a:extLst>
          </p:cNvPr>
          <p:cNvGrpSpPr>
            <a:grpSpLocks/>
          </p:cNvGrpSpPr>
          <p:nvPr/>
        </p:nvGrpSpPr>
        <p:grpSpPr bwMode="auto">
          <a:xfrm>
            <a:off x="1387475" y="292100"/>
            <a:ext cx="7518400" cy="2328863"/>
            <a:chOff x="299" y="1806"/>
            <a:chExt cx="1095" cy="859"/>
          </a:xfrm>
        </p:grpSpPr>
        <p:sp>
          <p:nvSpPr>
            <p:cNvPr id="120873" name="Freeform 4">
              <a:extLst>
                <a:ext uri="{FF2B5EF4-FFF2-40B4-BE49-F238E27FC236}">
                  <a16:creationId xmlns="" xmlns:a16="http://schemas.microsoft.com/office/drawing/2014/main" id="{C259AF49-6873-4FBE-8EF4-D00B7370A580}"/>
                </a:ext>
              </a:extLst>
            </p:cNvPr>
            <p:cNvSpPr>
              <a:spLocks/>
            </p:cNvSpPr>
            <p:nvPr/>
          </p:nvSpPr>
          <p:spPr bwMode="auto">
            <a:xfrm>
              <a:off x="299" y="1806"/>
              <a:ext cx="1095" cy="859"/>
            </a:xfrm>
            <a:custGeom>
              <a:avLst/>
              <a:gdLst>
                <a:gd name="T0" fmla="*/ 107 w 2190"/>
                <a:gd name="T1" fmla="*/ 207 h 1718"/>
                <a:gd name="T2" fmla="*/ 107 w 2190"/>
                <a:gd name="T3" fmla="*/ 195 h 1718"/>
                <a:gd name="T4" fmla="*/ 111 w 2190"/>
                <a:gd name="T5" fmla="*/ 192 h 1718"/>
                <a:gd name="T6" fmla="*/ 116 w 2190"/>
                <a:gd name="T7" fmla="*/ 194 h 1718"/>
                <a:gd name="T8" fmla="*/ 117 w 2190"/>
                <a:gd name="T9" fmla="*/ 199 h 1718"/>
                <a:gd name="T10" fmla="*/ 123 w 2190"/>
                <a:gd name="T11" fmla="*/ 191 h 1718"/>
                <a:gd name="T12" fmla="*/ 132 w 2190"/>
                <a:gd name="T13" fmla="*/ 159 h 1718"/>
                <a:gd name="T14" fmla="*/ 139 w 2190"/>
                <a:gd name="T15" fmla="*/ 122 h 1718"/>
                <a:gd name="T16" fmla="*/ 143 w 2190"/>
                <a:gd name="T17" fmla="*/ 98 h 1718"/>
                <a:gd name="T18" fmla="*/ 137 w 2190"/>
                <a:gd name="T19" fmla="*/ 97 h 1718"/>
                <a:gd name="T20" fmla="*/ 127 w 2190"/>
                <a:gd name="T21" fmla="*/ 97 h 1718"/>
                <a:gd name="T22" fmla="*/ 117 w 2190"/>
                <a:gd name="T23" fmla="*/ 98 h 1718"/>
                <a:gd name="T24" fmla="*/ 109 w 2190"/>
                <a:gd name="T25" fmla="*/ 103 h 1718"/>
                <a:gd name="T26" fmla="*/ 106 w 2190"/>
                <a:gd name="T27" fmla="*/ 104 h 1718"/>
                <a:gd name="T28" fmla="*/ 104 w 2190"/>
                <a:gd name="T29" fmla="*/ 103 h 1718"/>
                <a:gd name="T30" fmla="*/ 100 w 2190"/>
                <a:gd name="T31" fmla="*/ 93 h 1718"/>
                <a:gd name="T32" fmla="*/ 87 w 2190"/>
                <a:gd name="T33" fmla="*/ 86 h 1718"/>
                <a:gd name="T34" fmla="*/ 71 w 2190"/>
                <a:gd name="T35" fmla="*/ 86 h 1718"/>
                <a:gd name="T36" fmla="*/ 57 w 2190"/>
                <a:gd name="T37" fmla="*/ 93 h 1718"/>
                <a:gd name="T38" fmla="*/ 53 w 2190"/>
                <a:gd name="T39" fmla="*/ 95 h 1718"/>
                <a:gd name="T40" fmla="*/ 51 w 2190"/>
                <a:gd name="T41" fmla="*/ 94 h 1718"/>
                <a:gd name="T42" fmla="*/ 42 w 2190"/>
                <a:gd name="T43" fmla="*/ 85 h 1718"/>
                <a:gd name="T44" fmla="*/ 30 w 2190"/>
                <a:gd name="T45" fmla="*/ 82 h 1718"/>
                <a:gd name="T46" fmla="*/ 17 w 2190"/>
                <a:gd name="T47" fmla="*/ 87 h 1718"/>
                <a:gd name="T48" fmla="*/ 6 w 2190"/>
                <a:gd name="T49" fmla="*/ 98 h 1718"/>
                <a:gd name="T50" fmla="*/ 1 w 2190"/>
                <a:gd name="T51" fmla="*/ 100 h 1718"/>
                <a:gd name="T52" fmla="*/ 3 w 2190"/>
                <a:gd name="T53" fmla="*/ 81 h 1718"/>
                <a:gd name="T54" fmla="*/ 15 w 2190"/>
                <a:gd name="T55" fmla="*/ 60 h 1718"/>
                <a:gd name="T56" fmla="*/ 33 w 2190"/>
                <a:gd name="T57" fmla="*/ 43 h 1718"/>
                <a:gd name="T58" fmla="*/ 57 w 2190"/>
                <a:gd name="T59" fmla="*/ 29 h 1718"/>
                <a:gd name="T60" fmla="*/ 83 w 2190"/>
                <a:gd name="T61" fmla="*/ 19 h 1718"/>
                <a:gd name="T62" fmla="*/ 110 w 2190"/>
                <a:gd name="T63" fmla="*/ 11 h 1718"/>
                <a:gd name="T64" fmla="*/ 136 w 2190"/>
                <a:gd name="T65" fmla="*/ 5 h 1718"/>
                <a:gd name="T66" fmla="*/ 158 w 2190"/>
                <a:gd name="T67" fmla="*/ 1 h 1718"/>
                <a:gd name="T68" fmla="*/ 176 w 2190"/>
                <a:gd name="T69" fmla="*/ 8 h 1718"/>
                <a:gd name="T70" fmla="*/ 198 w 2190"/>
                <a:gd name="T71" fmla="*/ 20 h 1718"/>
                <a:gd name="T72" fmla="*/ 223 w 2190"/>
                <a:gd name="T73" fmla="*/ 34 h 1718"/>
                <a:gd name="T74" fmla="*/ 244 w 2190"/>
                <a:gd name="T75" fmla="*/ 52 h 1718"/>
                <a:gd name="T76" fmla="*/ 253 w 2190"/>
                <a:gd name="T77" fmla="*/ 69 h 1718"/>
                <a:gd name="T78" fmla="*/ 262 w 2190"/>
                <a:gd name="T79" fmla="*/ 88 h 1718"/>
                <a:gd name="T80" fmla="*/ 270 w 2190"/>
                <a:gd name="T81" fmla="*/ 108 h 1718"/>
                <a:gd name="T82" fmla="*/ 274 w 2190"/>
                <a:gd name="T83" fmla="*/ 126 h 1718"/>
                <a:gd name="T84" fmla="*/ 268 w 2190"/>
                <a:gd name="T85" fmla="*/ 124 h 1718"/>
                <a:gd name="T86" fmla="*/ 260 w 2190"/>
                <a:gd name="T87" fmla="*/ 121 h 1718"/>
                <a:gd name="T88" fmla="*/ 252 w 2190"/>
                <a:gd name="T89" fmla="*/ 121 h 1718"/>
                <a:gd name="T90" fmla="*/ 243 w 2190"/>
                <a:gd name="T91" fmla="*/ 124 h 1718"/>
                <a:gd name="T92" fmla="*/ 229 w 2190"/>
                <a:gd name="T93" fmla="*/ 116 h 1718"/>
                <a:gd name="T94" fmla="*/ 214 w 2190"/>
                <a:gd name="T95" fmla="*/ 109 h 1718"/>
                <a:gd name="T96" fmla="*/ 199 w 2190"/>
                <a:gd name="T97" fmla="*/ 109 h 1718"/>
                <a:gd name="T98" fmla="*/ 185 w 2190"/>
                <a:gd name="T99" fmla="*/ 116 h 1718"/>
                <a:gd name="T100" fmla="*/ 176 w 2190"/>
                <a:gd name="T101" fmla="*/ 115 h 1718"/>
                <a:gd name="T102" fmla="*/ 171 w 2190"/>
                <a:gd name="T103" fmla="*/ 111 h 1718"/>
                <a:gd name="T104" fmla="*/ 165 w 2190"/>
                <a:gd name="T105" fmla="*/ 106 h 1718"/>
                <a:gd name="T106" fmla="*/ 158 w 2190"/>
                <a:gd name="T107" fmla="*/ 101 h 1718"/>
                <a:gd name="T108" fmla="*/ 153 w 2190"/>
                <a:gd name="T109" fmla="*/ 117 h 1718"/>
                <a:gd name="T110" fmla="*/ 147 w 2190"/>
                <a:gd name="T111" fmla="*/ 155 h 1718"/>
                <a:gd name="T112" fmla="*/ 137 w 2190"/>
                <a:gd name="T113" fmla="*/ 195 h 1718"/>
                <a:gd name="T114" fmla="*/ 121 w 2190"/>
                <a:gd name="T115" fmla="*/ 215 h 1718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2190"/>
                <a:gd name="T175" fmla="*/ 0 h 1718"/>
                <a:gd name="T176" fmla="*/ 2190 w 2190"/>
                <a:gd name="T177" fmla="*/ 1718 h 1718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2190" h="1718">
                  <a:moveTo>
                    <a:pt x="929" y="1716"/>
                  </a:moveTo>
                  <a:lnTo>
                    <a:pt x="898" y="1695"/>
                  </a:lnTo>
                  <a:lnTo>
                    <a:pt x="874" y="1675"/>
                  </a:lnTo>
                  <a:lnTo>
                    <a:pt x="856" y="1655"/>
                  </a:lnTo>
                  <a:lnTo>
                    <a:pt x="845" y="1634"/>
                  </a:lnTo>
                  <a:lnTo>
                    <a:pt x="840" y="1611"/>
                  </a:lnTo>
                  <a:lnTo>
                    <a:pt x="841" y="1586"/>
                  </a:lnTo>
                  <a:lnTo>
                    <a:pt x="849" y="1555"/>
                  </a:lnTo>
                  <a:lnTo>
                    <a:pt x="862" y="1518"/>
                  </a:lnTo>
                  <a:lnTo>
                    <a:pt x="870" y="1521"/>
                  </a:lnTo>
                  <a:lnTo>
                    <a:pt x="878" y="1526"/>
                  </a:lnTo>
                  <a:lnTo>
                    <a:pt x="887" y="1529"/>
                  </a:lnTo>
                  <a:lnTo>
                    <a:pt x="895" y="1534"/>
                  </a:lnTo>
                  <a:lnTo>
                    <a:pt x="903" y="1538"/>
                  </a:lnTo>
                  <a:lnTo>
                    <a:pt x="913" y="1543"/>
                  </a:lnTo>
                  <a:lnTo>
                    <a:pt x="921" y="1546"/>
                  </a:lnTo>
                  <a:lnTo>
                    <a:pt x="929" y="1551"/>
                  </a:lnTo>
                  <a:lnTo>
                    <a:pt x="930" y="1564"/>
                  </a:lnTo>
                  <a:lnTo>
                    <a:pt x="931" y="1576"/>
                  </a:lnTo>
                  <a:lnTo>
                    <a:pt x="932" y="1589"/>
                  </a:lnTo>
                  <a:lnTo>
                    <a:pt x="935" y="1602"/>
                  </a:lnTo>
                  <a:lnTo>
                    <a:pt x="951" y="1593"/>
                  </a:lnTo>
                  <a:lnTo>
                    <a:pt x="967" y="1567"/>
                  </a:lnTo>
                  <a:lnTo>
                    <a:pt x="984" y="1527"/>
                  </a:lnTo>
                  <a:lnTo>
                    <a:pt x="1001" y="1475"/>
                  </a:lnTo>
                  <a:lnTo>
                    <a:pt x="1019" y="1414"/>
                  </a:lnTo>
                  <a:lnTo>
                    <a:pt x="1036" y="1345"/>
                  </a:lnTo>
                  <a:lnTo>
                    <a:pt x="1053" y="1271"/>
                  </a:lnTo>
                  <a:lnTo>
                    <a:pt x="1069" y="1195"/>
                  </a:lnTo>
                  <a:lnTo>
                    <a:pt x="1084" y="1118"/>
                  </a:lnTo>
                  <a:lnTo>
                    <a:pt x="1099" y="1043"/>
                  </a:lnTo>
                  <a:lnTo>
                    <a:pt x="1112" y="974"/>
                  </a:lnTo>
                  <a:lnTo>
                    <a:pt x="1122" y="911"/>
                  </a:lnTo>
                  <a:lnTo>
                    <a:pt x="1132" y="857"/>
                  </a:lnTo>
                  <a:lnTo>
                    <a:pt x="1138" y="813"/>
                  </a:lnTo>
                  <a:lnTo>
                    <a:pt x="1143" y="784"/>
                  </a:lnTo>
                  <a:lnTo>
                    <a:pt x="1145" y="771"/>
                  </a:lnTo>
                  <a:lnTo>
                    <a:pt x="1127" y="771"/>
                  </a:lnTo>
                  <a:lnTo>
                    <a:pt x="1109" y="770"/>
                  </a:lnTo>
                  <a:lnTo>
                    <a:pt x="1089" y="770"/>
                  </a:lnTo>
                  <a:lnTo>
                    <a:pt x="1069" y="769"/>
                  </a:lnTo>
                  <a:lnTo>
                    <a:pt x="1050" y="769"/>
                  </a:lnTo>
                  <a:lnTo>
                    <a:pt x="1029" y="769"/>
                  </a:lnTo>
                  <a:lnTo>
                    <a:pt x="1009" y="770"/>
                  </a:lnTo>
                  <a:lnTo>
                    <a:pt x="989" y="773"/>
                  </a:lnTo>
                  <a:lnTo>
                    <a:pt x="969" y="775"/>
                  </a:lnTo>
                  <a:lnTo>
                    <a:pt x="951" y="778"/>
                  </a:lnTo>
                  <a:lnTo>
                    <a:pt x="932" y="784"/>
                  </a:lnTo>
                  <a:lnTo>
                    <a:pt x="915" y="790"/>
                  </a:lnTo>
                  <a:lnTo>
                    <a:pt x="899" y="799"/>
                  </a:lnTo>
                  <a:lnTo>
                    <a:pt x="884" y="809"/>
                  </a:lnTo>
                  <a:lnTo>
                    <a:pt x="870" y="821"/>
                  </a:lnTo>
                  <a:lnTo>
                    <a:pt x="859" y="836"/>
                  </a:lnTo>
                  <a:lnTo>
                    <a:pt x="854" y="835"/>
                  </a:lnTo>
                  <a:lnTo>
                    <a:pt x="848" y="832"/>
                  </a:lnTo>
                  <a:lnTo>
                    <a:pt x="844" y="831"/>
                  </a:lnTo>
                  <a:lnTo>
                    <a:pt x="839" y="829"/>
                  </a:lnTo>
                  <a:lnTo>
                    <a:pt x="836" y="828"/>
                  </a:lnTo>
                  <a:lnTo>
                    <a:pt x="831" y="825"/>
                  </a:lnTo>
                  <a:lnTo>
                    <a:pt x="826" y="823"/>
                  </a:lnTo>
                  <a:lnTo>
                    <a:pt x="823" y="821"/>
                  </a:lnTo>
                  <a:lnTo>
                    <a:pt x="819" y="791"/>
                  </a:lnTo>
                  <a:lnTo>
                    <a:pt x="810" y="764"/>
                  </a:lnTo>
                  <a:lnTo>
                    <a:pt x="795" y="741"/>
                  </a:lnTo>
                  <a:lnTo>
                    <a:pt x="774" y="722"/>
                  </a:lnTo>
                  <a:lnTo>
                    <a:pt x="751" y="706"/>
                  </a:lnTo>
                  <a:lnTo>
                    <a:pt x="724" y="694"/>
                  </a:lnTo>
                  <a:lnTo>
                    <a:pt x="694" y="685"/>
                  </a:lnTo>
                  <a:lnTo>
                    <a:pt x="663" y="679"/>
                  </a:lnTo>
                  <a:lnTo>
                    <a:pt x="629" y="677"/>
                  </a:lnTo>
                  <a:lnTo>
                    <a:pt x="597" y="678"/>
                  </a:lnTo>
                  <a:lnTo>
                    <a:pt x="565" y="683"/>
                  </a:lnTo>
                  <a:lnTo>
                    <a:pt x="534" y="691"/>
                  </a:lnTo>
                  <a:lnTo>
                    <a:pt x="504" y="703"/>
                  </a:lnTo>
                  <a:lnTo>
                    <a:pt x="477" y="718"/>
                  </a:lnTo>
                  <a:lnTo>
                    <a:pt x="454" y="738"/>
                  </a:lnTo>
                  <a:lnTo>
                    <a:pt x="435" y="760"/>
                  </a:lnTo>
                  <a:lnTo>
                    <a:pt x="430" y="759"/>
                  </a:lnTo>
                  <a:lnTo>
                    <a:pt x="425" y="758"/>
                  </a:lnTo>
                  <a:lnTo>
                    <a:pt x="421" y="755"/>
                  </a:lnTo>
                  <a:lnTo>
                    <a:pt x="416" y="754"/>
                  </a:lnTo>
                  <a:lnTo>
                    <a:pt x="412" y="753"/>
                  </a:lnTo>
                  <a:lnTo>
                    <a:pt x="407" y="751"/>
                  </a:lnTo>
                  <a:lnTo>
                    <a:pt x="404" y="749"/>
                  </a:lnTo>
                  <a:lnTo>
                    <a:pt x="399" y="748"/>
                  </a:lnTo>
                  <a:lnTo>
                    <a:pt x="377" y="720"/>
                  </a:lnTo>
                  <a:lnTo>
                    <a:pt x="355" y="695"/>
                  </a:lnTo>
                  <a:lnTo>
                    <a:pt x="331" y="678"/>
                  </a:lnTo>
                  <a:lnTo>
                    <a:pt x="308" y="664"/>
                  </a:lnTo>
                  <a:lnTo>
                    <a:pt x="284" y="656"/>
                  </a:lnTo>
                  <a:lnTo>
                    <a:pt x="258" y="653"/>
                  </a:lnTo>
                  <a:lnTo>
                    <a:pt x="234" y="653"/>
                  </a:lnTo>
                  <a:lnTo>
                    <a:pt x="209" y="657"/>
                  </a:lnTo>
                  <a:lnTo>
                    <a:pt x="185" y="665"/>
                  </a:lnTo>
                  <a:lnTo>
                    <a:pt x="161" y="677"/>
                  </a:lnTo>
                  <a:lnTo>
                    <a:pt x="136" y="692"/>
                  </a:lnTo>
                  <a:lnTo>
                    <a:pt x="113" y="710"/>
                  </a:lnTo>
                  <a:lnTo>
                    <a:pt x="90" y="731"/>
                  </a:lnTo>
                  <a:lnTo>
                    <a:pt x="68" y="754"/>
                  </a:lnTo>
                  <a:lnTo>
                    <a:pt x="48" y="779"/>
                  </a:lnTo>
                  <a:lnTo>
                    <a:pt x="28" y="807"/>
                  </a:lnTo>
                  <a:lnTo>
                    <a:pt x="20" y="804"/>
                  </a:lnTo>
                  <a:lnTo>
                    <a:pt x="13" y="800"/>
                  </a:lnTo>
                  <a:lnTo>
                    <a:pt x="6" y="797"/>
                  </a:lnTo>
                  <a:lnTo>
                    <a:pt x="0" y="793"/>
                  </a:lnTo>
                  <a:lnTo>
                    <a:pt x="3" y="741"/>
                  </a:lnTo>
                  <a:lnTo>
                    <a:pt x="11" y="691"/>
                  </a:lnTo>
                  <a:lnTo>
                    <a:pt x="24" y="644"/>
                  </a:lnTo>
                  <a:lnTo>
                    <a:pt x="40" y="599"/>
                  </a:lnTo>
                  <a:lnTo>
                    <a:pt x="62" y="555"/>
                  </a:lnTo>
                  <a:lnTo>
                    <a:pt x="87" y="515"/>
                  </a:lnTo>
                  <a:lnTo>
                    <a:pt x="116" y="475"/>
                  </a:lnTo>
                  <a:lnTo>
                    <a:pt x="148" y="437"/>
                  </a:lnTo>
                  <a:lnTo>
                    <a:pt x="184" y="403"/>
                  </a:lnTo>
                  <a:lnTo>
                    <a:pt x="223" y="369"/>
                  </a:lnTo>
                  <a:lnTo>
                    <a:pt x="264" y="338"/>
                  </a:lnTo>
                  <a:lnTo>
                    <a:pt x="308" y="308"/>
                  </a:lnTo>
                  <a:lnTo>
                    <a:pt x="354" y="281"/>
                  </a:lnTo>
                  <a:lnTo>
                    <a:pt x="402" y="254"/>
                  </a:lnTo>
                  <a:lnTo>
                    <a:pt x="452" y="229"/>
                  </a:lnTo>
                  <a:lnTo>
                    <a:pt x="503" y="206"/>
                  </a:lnTo>
                  <a:lnTo>
                    <a:pt x="554" y="184"/>
                  </a:lnTo>
                  <a:lnTo>
                    <a:pt x="609" y="164"/>
                  </a:lnTo>
                  <a:lnTo>
                    <a:pt x="662" y="145"/>
                  </a:lnTo>
                  <a:lnTo>
                    <a:pt x="716" y="128"/>
                  </a:lnTo>
                  <a:lnTo>
                    <a:pt x="770" y="111"/>
                  </a:lnTo>
                  <a:lnTo>
                    <a:pt x="824" y="96"/>
                  </a:lnTo>
                  <a:lnTo>
                    <a:pt x="878" y="83"/>
                  </a:lnTo>
                  <a:lnTo>
                    <a:pt x="931" y="70"/>
                  </a:lnTo>
                  <a:lnTo>
                    <a:pt x="983" y="57"/>
                  </a:lnTo>
                  <a:lnTo>
                    <a:pt x="1034" y="47"/>
                  </a:lnTo>
                  <a:lnTo>
                    <a:pt x="1083" y="37"/>
                  </a:lnTo>
                  <a:lnTo>
                    <a:pt x="1132" y="29"/>
                  </a:lnTo>
                  <a:lnTo>
                    <a:pt x="1176" y="19"/>
                  </a:lnTo>
                  <a:lnTo>
                    <a:pt x="1220" y="12"/>
                  </a:lnTo>
                  <a:lnTo>
                    <a:pt x="1262" y="5"/>
                  </a:lnTo>
                  <a:lnTo>
                    <a:pt x="1300" y="0"/>
                  </a:lnTo>
                  <a:lnTo>
                    <a:pt x="1331" y="20"/>
                  </a:lnTo>
                  <a:lnTo>
                    <a:pt x="1367" y="41"/>
                  </a:lnTo>
                  <a:lnTo>
                    <a:pt x="1405" y="62"/>
                  </a:lnTo>
                  <a:lnTo>
                    <a:pt x="1446" y="84"/>
                  </a:lnTo>
                  <a:lnTo>
                    <a:pt x="1491" y="107"/>
                  </a:lnTo>
                  <a:lnTo>
                    <a:pt x="1537" y="130"/>
                  </a:lnTo>
                  <a:lnTo>
                    <a:pt x="1584" y="154"/>
                  </a:lnTo>
                  <a:lnTo>
                    <a:pt x="1633" y="181"/>
                  </a:lnTo>
                  <a:lnTo>
                    <a:pt x="1681" y="208"/>
                  </a:lnTo>
                  <a:lnTo>
                    <a:pt x="1729" y="237"/>
                  </a:lnTo>
                  <a:lnTo>
                    <a:pt x="1777" y="267"/>
                  </a:lnTo>
                  <a:lnTo>
                    <a:pt x="1823" y="300"/>
                  </a:lnTo>
                  <a:lnTo>
                    <a:pt x="1868" y="335"/>
                  </a:lnTo>
                  <a:lnTo>
                    <a:pt x="1909" y="372"/>
                  </a:lnTo>
                  <a:lnTo>
                    <a:pt x="1948" y="411"/>
                  </a:lnTo>
                  <a:lnTo>
                    <a:pt x="1984" y="453"/>
                  </a:lnTo>
                  <a:lnTo>
                    <a:pt x="1995" y="481"/>
                  </a:lnTo>
                  <a:lnTo>
                    <a:pt x="2008" y="511"/>
                  </a:lnTo>
                  <a:lnTo>
                    <a:pt x="2024" y="546"/>
                  </a:lnTo>
                  <a:lnTo>
                    <a:pt x="2040" y="581"/>
                  </a:lnTo>
                  <a:lnTo>
                    <a:pt x="2058" y="619"/>
                  </a:lnTo>
                  <a:lnTo>
                    <a:pt x="2076" y="660"/>
                  </a:lnTo>
                  <a:lnTo>
                    <a:pt x="2094" y="700"/>
                  </a:lnTo>
                  <a:lnTo>
                    <a:pt x="2113" y="741"/>
                  </a:lnTo>
                  <a:lnTo>
                    <a:pt x="2129" y="783"/>
                  </a:lnTo>
                  <a:lnTo>
                    <a:pt x="2145" y="823"/>
                  </a:lnTo>
                  <a:lnTo>
                    <a:pt x="2159" y="863"/>
                  </a:lnTo>
                  <a:lnTo>
                    <a:pt x="2172" y="902"/>
                  </a:lnTo>
                  <a:lnTo>
                    <a:pt x="2181" y="937"/>
                  </a:lnTo>
                  <a:lnTo>
                    <a:pt x="2187" y="972"/>
                  </a:lnTo>
                  <a:lnTo>
                    <a:pt x="2190" y="1002"/>
                  </a:lnTo>
                  <a:lnTo>
                    <a:pt x="2189" y="1029"/>
                  </a:lnTo>
                  <a:lnTo>
                    <a:pt x="2172" y="1016"/>
                  </a:lnTo>
                  <a:lnTo>
                    <a:pt x="2154" y="1003"/>
                  </a:lnTo>
                  <a:lnTo>
                    <a:pt x="2138" y="991"/>
                  </a:lnTo>
                  <a:lnTo>
                    <a:pt x="2122" y="982"/>
                  </a:lnTo>
                  <a:lnTo>
                    <a:pt x="2106" y="974"/>
                  </a:lnTo>
                  <a:lnTo>
                    <a:pt x="2090" y="967"/>
                  </a:lnTo>
                  <a:lnTo>
                    <a:pt x="2075" y="963"/>
                  </a:lnTo>
                  <a:lnTo>
                    <a:pt x="2059" y="959"/>
                  </a:lnTo>
                  <a:lnTo>
                    <a:pt x="2043" y="958"/>
                  </a:lnTo>
                  <a:lnTo>
                    <a:pt x="2026" y="959"/>
                  </a:lnTo>
                  <a:lnTo>
                    <a:pt x="2010" y="961"/>
                  </a:lnTo>
                  <a:lnTo>
                    <a:pt x="1993" y="966"/>
                  </a:lnTo>
                  <a:lnTo>
                    <a:pt x="1975" y="972"/>
                  </a:lnTo>
                  <a:lnTo>
                    <a:pt x="1956" y="981"/>
                  </a:lnTo>
                  <a:lnTo>
                    <a:pt x="1937" y="991"/>
                  </a:lnTo>
                  <a:lnTo>
                    <a:pt x="1916" y="1004"/>
                  </a:lnTo>
                  <a:lnTo>
                    <a:pt x="1886" y="975"/>
                  </a:lnTo>
                  <a:lnTo>
                    <a:pt x="1855" y="950"/>
                  </a:lnTo>
                  <a:lnTo>
                    <a:pt x="1825" y="928"/>
                  </a:lnTo>
                  <a:lnTo>
                    <a:pt x="1795" y="908"/>
                  </a:lnTo>
                  <a:lnTo>
                    <a:pt x="1766" y="892"/>
                  </a:lnTo>
                  <a:lnTo>
                    <a:pt x="1736" y="880"/>
                  </a:lnTo>
                  <a:lnTo>
                    <a:pt x="1706" y="870"/>
                  </a:lnTo>
                  <a:lnTo>
                    <a:pt x="1677" y="865"/>
                  </a:lnTo>
                  <a:lnTo>
                    <a:pt x="1648" y="862"/>
                  </a:lnTo>
                  <a:lnTo>
                    <a:pt x="1619" y="863"/>
                  </a:lnTo>
                  <a:lnTo>
                    <a:pt x="1590" y="868"/>
                  </a:lnTo>
                  <a:lnTo>
                    <a:pt x="1561" y="876"/>
                  </a:lnTo>
                  <a:lnTo>
                    <a:pt x="1531" y="888"/>
                  </a:lnTo>
                  <a:lnTo>
                    <a:pt x="1502" y="903"/>
                  </a:lnTo>
                  <a:lnTo>
                    <a:pt x="1474" y="922"/>
                  </a:lnTo>
                  <a:lnTo>
                    <a:pt x="1445" y="945"/>
                  </a:lnTo>
                  <a:lnTo>
                    <a:pt x="1431" y="937"/>
                  </a:lnTo>
                  <a:lnTo>
                    <a:pt x="1418" y="928"/>
                  </a:lnTo>
                  <a:lnTo>
                    <a:pt x="1406" y="919"/>
                  </a:lnTo>
                  <a:lnTo>
                    <a:pt x="1394" y="910"/>
                  </a:lnTo>
                  <a:lnTo>
                    <a:pt x="1383" y="900"/>
                  </a:lnTo>
                  <a:lnTo>
                    <a:pt x="1371" y="891"/>
                  </a:lnTo>
                  <a:lnTo>
                    <a:pt x="1361" y="881"/>
                  </a:lnTo>
                  <a:lnTo>
                    <a:pt x="1349" y="870"/>
                  </a:lnTo>
                  <a:lnTo>
                    <a:pt x="1339" y="861"/>
                  </a:lnTo>
                  <a:lnTo>
                    <a:pt x="1327" y="851"/>
                  </a:lnTo>
                  <a:lnTo>
                    <a:pt x="1316" y="842"/>
                  </a:lnTo>
                  <a:lnTo>
                    <a:pt x="1303" y="832"/>
                  </a:lnTo>
                  <a:lnTo>
                    <a:pt x="1290" y="823"/>
                  </a:lnTo>
                  <a:lnTo>
                    <a:pt x="1277" y="815"/>
                  </a:lnTo>
                  <a:lnTo>
                    <a:pt x="1262" y="807"/>
                  </a:lnTo>
                  <a:lnTo>
                    <a:pt x="1246" y="799"/>
                  </a:lnTo>
                  <a:lnTo>
                    <a:pt x="1239" y="828"/>
                  </a:lnTo>
                  <a:lnTo>
                    <a:pt x="1231" y="873"/>
                  </a:lnTo>
                  <a:lnTo>
                    <a:pt x="1223" y="930"/>
                  </a:lnTo>
                  <a:lnTo>
                    <a:pt x="1212" y="998"/>
                  </a:lnTo>
                  <a:lnTo>
                    <a:pt x="1199" y="1074"/>
                  </a:lnTo>
                  <a:lnTo>
                    <a:pt x="1186" y="1156"/>
                  </a:lnTo>
                  <a:lnTo>
                    <a:pt x="1171" y="1240"/>
                  </a:lnTo>
                  <a:lnTo>
                    <a:pt x="1153" y="1324"/>
                  </a:lnTo>
                  <a:lnTo>
                    <a:pt x="1134" y="1407"/>
                  </a:lnTo>
                  <a:lnTo>
                    <a:pt x="1113" y="1485"/>
                  </a:lnTo>
                  <a:lnTo>
                    <a:pt x="1089" y="1557"/>
                  </a:lnTo>
                  <a:lnTo>
                    <a:pt x="1062" y="1618"/>
                  </a:lnTo>
                  <a:lnTo>
                    <a:pt x="1034" y="1666"/>
                  </a:lnTo>
                  <a:lnTo>
                    <a:pt x="1001" y="1701"/>
                  </a:lnTo>
                  <a:lnTo>
                    <a:pt x="967" y="1718"/>
                  </a:lnTo>
                  <a:lnTo>
                    <a:pt x="929" y="17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0874" name="Freeform 5">
              <a:extLst>
                <a:ext uri="{FF2B5EF4-FFF2-40B4-BE49-F238E27FC236}">
                  <a16:creationId xmlns="" xmlns:a16="http://schemas.microsoft.com/office/drawing/2014/main" id="{350AF882-CEA2-4ED6-93CC-26B006863208}"/>
                </a:ext>
              </a:extLst>
            </p:cNvPr>
            <p:cNvSpPr>
              <a:spLocks/>
            </p:cNvSpPr>
            <p:nvPr/>
          </p:nvSpPr>
          <p:spPr bwMode="auto">
            <a:xfrm>
              <a:off x="734" y="2482"/>
              <a:ext cx="126" cy="168"/>
            </a:xfrm>
            <a:custGeom>
              <a:avLst/>
              <a:gdLst>
                <a:gd name="T0" fmla="*/ 7 w 252"/>
                <a:gd name="T1" fmla="*/ 42 h 336"/>
                <a:gd name="T2" fmla="*/ 6 w 252"/>
                <a:gd name="T3" fmla="*/ 42 h 336"/>
                <a:gd name="T4" fmla="*/ 6 w 252"/>
                <a:gd name="T5" fmla="*/ 41 h 336"/>
                <a:gd name="T6" fmla="*/ 5 w 252"/>
                <a:gd name="T7" fmla="*/ 41 h 336"/>
                <a:gd name="T8" fmla="*/ 4 w 252"/>
                <a:gd name="T9" fmla="*/ 40 h 336"/>
                <a:gd name="T10" fmla="*/ 4 w 252"/>
                <a:gd name="T11" fmla="*/ 40 h 336"/>
                <a:gd name="T12" fmla="*/ 3 w 252"/>
                <a:gd name="T13" fmla="*/ 39 h 336"/>
                <a:gd name="T14" fmla="*/ 2 w 252"/>
                <a:gd name="T15" fmla="*/ 39 h 336"/>
                <a:gd name="T16" fmla="*/ 2 w 252"/>
                <a:gd name="T17" fmla="*/ 38 h 336"/>
                <a:gd name="T18" fmla="*/ 2 w 252"/>
                <a:gd name="T19" fmla="*/ 35 h 336"/>
                <a:gd name="T20" fmla="*/ 2 w 252"/>
                <a:gd name="T21" fmla="*/ 32 h 336"/>
                <a:gd name="T22" fmla="*/ 1 w 252"/>
                <a:gd name="T23" fmla="*/ 30 h 336"/>
                <a:gd name="T24" fmla="*/ 0 w 252"/>
                <a:gd name="T25" fmla="*/ 27 h 336"/>
                <a:gd name="T26" fmla="*/ 1 w 252"/>
                <a:gd name="T27" fmla="*/ 27 h 336"/>
                <a:gd name="T28" fmla="*/ 2 w 252"/>
                <a:gd name="T29" fmla="*/ 27 h 336"/>
                <a:gd name="T30" fmla="*/ 3 w 252"/>
                <a:gd name="T31" fmla="*/ 27 h 336"/>
                <a:gd name="T32" fmla="*/ 4 w 252"/>
                <a:gd name="T33" fmla="*/ 28 h 336"/>
                <a:gd name="T34" fmla="*/ 4 w 252"/>
                <a:gd name="T35" fmla="*/ 29 h 336"/>
                <a:gd name="T36" fmla="*/ 4 w 252"/>
                <a:gd name="T37" fmla="*/ 31 h 336"/>
                <a:gd name="T38" fmla="*/ 4 w 252"/>
                <a:gd name="T39" fmla="*/ 32 h 336"/>
                <a:gd name="T40" fmla="*/ 5 w 252"/>
                <a:gd name="T41" fmla="*/ 34 h 336"/>
                <a:gd name="T42" fmla="*/ 11 w 252"/>
                <a:gd name="T43" fmla="*/ 35 h 336"/>
                <a:gd name="T44" fmla="*/ 15 w 252"/>
                <a:gd name="T45" fmla="*/ 33 h 336"/>
                <a:gd name="T46" fmla="*/ 19 w 252"/>
                <a:gd name="T47" fmla="*/ 29 h 336"/>
                <a:gd name="T48" fmla="*/ 21 w 252"/>
                <a:gd name="T49" fmla="*/ 24 h 336"/>
                <a:gd name="T50" fmla="*/ 22 w 252"/>
                <a:gd name="T51" fmla="*/ 18 h 336"/>
                <a:gd name="T52" fmla="*/ 23 w 252"/>
                <a:gd name="T53" fmla="*/ 12 h 336"/>
                <a:gd name="T54" fmla="*/ 23 w 252"/>
                <a:gd name="T55" fmla="*/ 6 h 336"/>
                <a:gd name="T56" fmla="*/ 24 w 252"/>
                <a:gd name="T57" fmla="*/ 0 h 336"/>
                <a:gd name="T58" fmla="*/ 25 w 252"/>
                <a:gd name="T59" fmla="*/ 0 h 336"/>
                <a:gd name="T60" fmla="*/ 26 w 252"/>
                <a:gd name="T61" fmla="*/ 0 h 336"/>
                <a:gd name="T62" fmla="*/ 27 w 252"/>
                <a:gd name="T63" fmla="*/ 0 h 336"/>
                <a:gd name="T64" fmla="*/ 28 w 252"/>
                <a:gd name="T65" fmla="*/ 0 h 336"/>
                <a:gd name="T66" fmla="*/ 29 w 252"/>
                <a:gd name="T67" fmla="*/ 0 h 336"/>
                <a:gd name="T68" fmla="*/ 30 w 252"/>
                <a:gd name="T69" fmla="*/ 0 h 336"/>
                <a:gd name="T70" fmla="*/ 31 w 252"/>
                <a:gd name="T71" fmla="*/ 0 h 336"/>
                <a:gd name="T72" fmla="*/ 32 w 252"/>
                <a:gd name="T73" fmla="*/ 0 h 336"/>
                <a:gd name="T74" fmla="*/ 31 w 252"/>
                <a:gd name="T75" fmla="*/ 4 h 336"/>
                <a:gd name="T76" fmla="*/ 31 w 252"/>
                <a:gd name="T77" fmla="*/ 7 h 336"/>
                <a:gd name="T78" fmla="*/ 30 w 252"/>
                <a:gd name="T79" fmla="*/ 10 h 336"/>
                <a:gd name="T80" fmla="*/ 29 w 252"/>
                <a:gd name="T81" fmla="*/ 14 h 336"/>
                <a:gd name="T82" fmla="*/ 29 w 252"/>
                <a:gd name="T83" fmla="*/ 17 h 336"/>
                <a:gd name="T84" fmla="*/ 28 w 252"/>
                <a:gd name="T85" fmla="*/ 21 h 336"/>
                <a:gd name="T86" fmla="*/ 27 w 252"/>
                <a:gd name="T87" fmla="*/ 24 h 336"/>
                <a:gd name="T88" fmla="*/ 26 w 252"/>
                <a:gd name="T89" fmla="*/ 27 h 336"/>
                <a:gd name="T90" fmla="*/ 24 w 252"/>
                <a:gd name="T91" fmla="*/ 30 h 336"/>
                <a:gd name="T92" fmla="*/ 23 w 252"/>
                <a:gd name="T93" fmla="*/ 33 h 336"/>
                <a:gd name="T94" fmla="*/ 21 w 252"/>
                <a:gd name="T95" fmla="*/ 35 h 336"/>
                <a:gd name="T96" fmla="*/ 19 w 252"/>
                <a:gd name="T97" fmla="*/ 37 h 336"/>
                <a:gd name="T98" fmla="*/ 17 w 252"/>
                <a:gd name="T99" fmla="*/ 39 h 336"/>
                <a:gd name="T100" fmla="*/ 14 w 252"/>
                <a:gd name="T101" fmla="*/ 41 h 336"/>
                <a:gd name="T102" fmla="*/ 11 w 252"/>
                <a:gd name="T103" fmla="*/ 42 h 336"/>
                <a:gd name="T104" fmla="*/ 7 w 252"/>
                <a:gd name="T105" fmla="*/ 42 h 3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252"/>
                <a:gd name="T160" fmla="*/ 0 h 336"/>
                <a:gd name="T161" fmla="*/ 252 w 252"/>
                <a:gd name="T162" fmla="*/ 336 h 336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252" h="336">
                  <a:moveTo>
                    <a:pt x="51" y="336"/>
                  </a:moveTo>
                  <a:lnTo>
                    <a:pt x="46" y="331"/>
                  </a:lnTo>
                  <a:lnTo>
                    <a:pt x="42" y="328"/>
                  </a:lnTo>
                  <a:lnTo>
                    <a:pt x="37" y="323"/>
                  </a:lnTo>
                  <a:lnTo>
                    <a:pt x="32" y="319"/>
                  </a:lnTo>
                  <a:lnTo>
                    <a:pt x="27" y="314"/>
                  </a:lnTo>
                  <a:lnTo>
                    <a:pt x="22" y="310"/>
                  </a:lnTo>
                  <a:lnTo>
                    <a:pt x="16" y="305"/>
                  </a:lnTo>
                  <a:lnTo>
                    <a:pt x="12" y="299"/>
                  </a:lnTo>
                  <a:lnTo>
                    <a:pt x="14" y="277"/>
                  </a:lnTo>
                  <a:lnTo>
                    <a:pt x="12" y="255"/>
                  </a:lnTo>
                  <a:lnTo>
                    <a:pt x="6" y="234"/>
                  </a:lnTo>
                  <a:lnTo>
                    <a:pt x="0" y="213"/>
                  </a:lnTo>
                  <a:lnTo>
                    <a:pt x="8" y="213"/>
                  </a:lnTo>
                  <a:lnTo>
                    <a:pt x="15" y="214"/>
                  </a:lnTo>
                  <a:lnTo>
                    <a:pt x="22" y="216"/>
                  </a:lnTo>
                  <a:lnTo>
                    <a:pt x="28" y="219"/>
                  </a:lnTo>
                  <a:lnTo>
                    <a:pt x="29" y="232"/>
                  </a:lnTo>
                  <a:lnTo>
                    <a:pt x="30" y="244"/>
                  </a:lnTo>
                  <a:lnTo>
                    <a:pt x="31" y="254"/>
                  </a:lnTo>
                  <a:lnTo>
                    <a:pt x="33" y="266"/>
                  </a:lnTo>
                  <a:lnTo>
                    <a:pt x="84" y="273"/>
                  </a:lnTo>
                  <a:lnTo>
                    <a:pt x="120" y="260"/>
                  </a:lnTo>
                  <a:lnTo>
                    <a:pt x="145" y="230"/>
                  </a:lnTo>
                  <a:lnTo>
                    <a:pt x="162" y="190"/>
                  </a:lnTo>
                  <a:lnTo>
                    <a:pt x="172" y="141"/>
                  </a:lnTo>
                  <a:lnTo>
                    <a:pt x="177" y="91"/>
                  </a:lnTo>
                  <a:lnTo>
                    <a:pt x="181" y="42"/>
                  </a:lnTo>
                  <a:lnTo>
                    <a:pt x="186" y="0"/>
                  </a:lnTo>
                  <a:lnTo>
                    <a:pt x="194" y="0"/>
                  </a:lnTo>
                  <a:lnTo>
                    <a:pt x="202" y="0"/>
                  </a:lnTo>
                  <a:lnTo>
                    <a:pt x="211" y="0"/>
                  </a:lnTo>
                  <a:lnTo>
                    <a:pt x="219" y="0"/>
                  </a:lnTo>
                  <a:lnTo>
                    <a:pt x="227" y="0"/>
                  </a:lnTo>
                  <a:lnTo>
                    <a:pt x="236" y="0"/>
                  </a:lnTo>
                  <a:lnTo>
                    <a:pt x="244" y="0"/>
                  </a:lnTo>
                  <a:lnTo>
                    <a:pt x="252" y="0"/>
                  </a:lnTo>
                  <a:lnTo>
                    <a:pt x="247" y="26"/>
                  </a:lnTo>
                  <a:lnTo>
                    <a:pt x="242" y="53"/>
                  </a:lnTo>
                  <a:lnTo>
                    <a:pt x="236" y="80"/>
                  </a:lnTo>
                  <a:lnTo>
                    <a:pt x="232" y="107"/>
                  </a:lnTo>
                  <a:lnTo>
                    <a:pt x="226" y="135"/>
                  </a:lnTo>
                  <a:lnTo>
                    <a:pt x="219" y="161"/>
                  </a:lnTo>
                  <a:lnTo>
                    <a:pt x="212" y="188"/>
                  </a:lnTo>
                  <a:lnTo>
                    <a:pt x="203" y="212"/>
                  </a:lnTo>
                  <a:lnTo>
                    <a:pt x="192" y="236"/>
                  </a:lnTo>
                  <a:lnTo>
                    <a:pt x="180" y="258"/>
                  </a:lnTo>
                  <a:lnTo>
                    <a:pt x="166" y="277"/>
                  </a:lnTo>
                  <a:lnTo>
                    <a:pt x="149" y="295"/>
                  </a:lnTo>
                  <a:lnTo>
                    <a:pt x="129" y="310"/>
                  </a:lnTo>
                  <a:lnTo>
                    <a:pt x="106" y="321"/>
                  </a:lnTo>
                  <a:lnTo>
                    <a:pt x="81" y="330"/>
                  </a:lnTo>
                  <a:lnTo>
                    <a:pt x="51" y="336"/>
                  </a:ln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0875" name="Freeform 6">
              <a:extLst>
                <a:ext uri="{FF2B5EF4-FFF2-40B4-BE49-F238E27FC236}">
                  <a16:creationId xmlns="" xmlns:a16="http://schemas.microsoft.com/office/drawing/2014/main" id="{B979834E-6603-46E0-BC99-67632F636757}"/>
                </a:ext>
              </a:extLst>
            </p:cNvPr>
            <p:cNvSpPr>
              <a:spLocks/>
            </p:cNvSpPr>
            <p:nvPr/>
          </p:nvSpPr>
          <p:spPr bwMode="auto">
            <a:xfrm>
              <a:off x="841" y="2200"/>
              <a:ext cx="62" cy="268"/>
            </a:xfrm>
            <a:custGeom>
              <a:avLst/>
              <a:gdLst>
                <a:gd name="T0" fmla="*/ 2 w 125"/>
                <a:gd name="T1" fmla="*/ 67 h 536"/>
                <a:gd name="T2" fmla="*/ 0 w 125"/>
                <a:gd name="T3" fmla="*/ 67 h 536"/>
                <a:gd name="T4" fmla="*/ 10 w 125"/>
                <a:gd name="T5" fmla="*/ 0 h 536"/>
                <a:gd name="T6" fmla="*/ 15 w 125"/>
                <a:gd name="T7" fmla="*/ 2 h 536"/>
                <a:gd name="T8" fmla="*/ 2 w 125"/>
                <a:gd name="T9" fmla="*/ 67 h 53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25"/>
                <a:gd name="T16" fmla="*/ 0 h 536"/>
                <a:gd name="T17" fmla="*/ 125 w 125"/>
                <a:gd name="T18" fmla="*/ 536 h 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25" h="536">
                  <a:moveTo>
                    <a:pt x="21" y="536"/>
                  </a:moveTo>
                  <a:lnTo>
                    <a:pt x="0" y="536"/>
                  </a:lnTo>
                  <a:lnTo>
                    <a:pt x="86" y="0"/>
                  </a:lnTo>
                  <a:lnTo>
                    <a:pt x="125" y="12"/>
                  </a:lnTo>
                  <a:lnTo>
                    <a:pt x="21" y="536"/>
                  </a:lnTo>
                  <a:close/>
                </a:path>
              </a:pathLst>
            </a:custGeom>
            <a:solidFill>
              <a:srgbClr val="66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0876" name="Freeform 7">
              <a:extLst>
                <a:ext uri="{FF2B5EF4-FFF2-40B4-BE49-F238E27FC236}">
                  <a16:creationId xmlns="" xmlns:a16="http://schemas.microsoft.com/office/drawing/2014/main" id="{6B819D4F-D05D-486F-A4E7-1071038668A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1" y="1852"/>
              <a:ext cx="368" cy="427"/>
            </a:xfrm>
            <a:custGeom>
              <a:avLst/>
              <a:gdLst>
                <a:gd name="T0" fmla="*/ 65 w 735"/>
                <a:gd name="T1" fmla="*/ 107 h 853"/>
                <a:gd name="T2" fmla="*/ 63 w 735"/>
                <a:gd name="T3" fmla="*/ 98 h 853"/>
                <a:gd name="T4" fmla="*/ 61 w 735"/>
                <a:gd name="T5" fmla="*/ 90 h 853"/>
                <a:gd name="T6" fmla="*/ 58 w 735"/>
                <a:gd name="T7" fmla="*/ 81 h 853"/>
                <a:gd name="T8" fmla="*/ 56 w 735"/>
                <a:gd name="T9" fmla="*/ 73 h 853"/>
                <a:gd name="T10" fmla="*/ 53 w 735"/>
                <a:gd name="T11" fmla="*/ 65 h 853"/>
                <a:gd name="T12" fmla="*/ 49 w 735"/>
                <a:gd name="T13" fmla="*/ 58 h 853"/>
                <a:gd name="T14" fmla="*/ 46 w 735"/>
                <a:gd name="T15" fmla="*/ 51 h 853"/>
                <a:gd name="T16" fmla="*/ 42 w 735"/>
                <a:gd name="T17" fmla="*/ 44 h 853"/>
                <a:gd name="T18" fmla="*/ 38 w 735"/>
                <a:gd name="T19" fmla="*/ 37 h 853"/>
                <a:gd name="T20" fmla="*/ 33 w 735"/>
                <a:gd name="T21" fmla="*/ 31 h 853"/>
                <a:gd name="T22" fmla="*/ 28 w 735"/>
                <a:gd name="T23" fmla="*/ 25 h 853"/>
                <a:gd name="T24" fmla="*/ 23 w 735"/>
                <a:gd name="T25" fmla="*/ 20 h 853"/>
                <a:gd name="T26" fmla="*/ 18 w 735"/>
                <a:gd name="T27" fmla="*/ 14 h 853"/>
                <a:gd name="T28" fmla="*/ 12 w 735"/>
                <a:gd name="T29" fmla="*/ 9 h 853"/>
                <a:gd name="T30" fmla="*/ 7 w 735"/>
                <a:gd name="T31" fmla="*/ 5 h 853"/>
                <a:gd name="T32" fmla="*/ 0 w 735"/>
                <a:gd name="T33" fmla="*/ 0 h 853"/>
                <a:gd name="T34" fmla="*/ 12 w 735"/>
                <a:gd name="T35" fmla="*/ 6 h 853"/>
                <a:gd name="T36" fmla="*/ 22 w 735"/>
                <a:gd name="T37" fmla="*/ 12 h 853"/>
                <a:gd name="T38" fmla="*/ 31 w 735"/>
                <a:gd name="T39" fmla="*/ 17 h 853"/>
                <a:gd name="T40" fmla="*/ 39 w 735"/>
                <a:gd name="T41" fmla="*/ 21 h 853"/>
                <a:gd name="T42" fmla="*/ 47 w 735"/>
                <a:gd name="T43" fmla="*/ 26 h 853"/>
                <a:gd name="T44" fmla="*/ 53 w 735"/>
                <a:gd name="T45" fmla="*/ 30 h 853"/>
                <a:gd name="T46" fmla="*/ 59 w 735"/>
                <a:gd name="T47" fmla="*/ 35 h 853"/>
                <a:gd name="T48" fmla="*/ 64 w 735"/>
                <a:gd name="T49" fmla="*/ 40 h 853"/>
                <a:gd name="T50" fmla="*/ 68 w 735"/>
                <a:gd name="T51" fmla="*/ 45 h 853"/>
                <a:gd name="T52" fmla="*/ 72 w 735"/>
                <a:gd name="T53" fmla="*/ 51 h 853"/>
                <a:gd name="T54" fmla="*/ 76 w 735"/>
                <a:gd name="T55" fmla="*/ 58 h 853"/>
                <a:gd name="T56" fmla="*/ 79 w 735"/>
                <a:gd name="T57" fmla="*/ 65 h 853"/>
                <a:gd name="T58" fmla="*/ 83 w 735"/>
                <a:gd name="T59" fmla="*/ 74 h 853"/>
                <a:gd name="T60" fmla="*/ 86 w 735"/>
                <a:gd name="T61" fmla="*/ 83 h 853"/>
                <a:gd name="T62" fmla="*/ 89 w 735"/>
                <a:gd name="T63" fmla="*/ 95 h 853"/>
                <a:gd name="T64" fmla="*/ 92 w 735"/>
                <a:gd name="T65" fmla="*/ 107 h 853"/>
                <a:gd name="T66" fmla="*/ 90 w 735"/>
                <a:gd name="T67" fmla="*/ 107 h 853"/>
                <a:gd name="T68" fmla="*/ 88 w 735"/>
                <a:gd name="T69" fmla="*/ 107 h 853"/>
                <a:gd name="T70" fmla="*/ 86 w 735"/>
                <a:gd name="T71" fmla="*/ 106 h 853"/>
                <a:gd name="T72" fmla="*/ 85 w 735"/>
                <a:gd name="T73" fmla="*/ 106 h 853"/>
                <a:gd name="T74" fmla="*/ 83 w 735"/>
                <a:gd name="T75" fmla="*/ 106 h 853"/>
                <a:gd name="T76" fmla="*/ 82 w 735"/>
                <a:gd name="T77" fmla="*/ 106 h 853"/>
                <a:gd name="T78" fmla="*/ 80 w 735"/>
                <a:gd name="T79" fmla="*/ 106 h 853"/>
                <a:gd name="T80" fmla="*/ 78 w 735"/>
                <a:gd name="T81" fmla="*/ 106 h 853"/>
                <a:gd name="T82" fmla="*/ 77 w 735"/>
                <a:gd name="T83" fmla="*/ 106 h 853"/>
                <a:gd name="T84" fmla="*/ 75 w 735"/>
                <a:gd name="T85" fmla="*/ 106 h 853"/>
                <a:gd name="T86" fmla="*/ 74 w 735"/>
                <a:gd name="T87" fmla="*/ 106 h 853"/>
                <a:gd name="T88" fmla="*/ 72 w 735"/>
                <a:gd name="T89" fmla="*/ 106 h 853"/>
                <a:gd name="T90" fmla="*/ 71 w 735"/>
                <a:gd name="T91" fmla="*/ 106 h 853"/>
                <a:gd name="T92" fmla="*/ 69 w 735"/>
                <a:gd name="T93" fmla="*/ 107 h 853"/>
                <a:gd name="T94" fmla="*/ 67 w 735"/>
                <a:gd name="T95" fmla="*/ 107 h 853"/>
                <a:gd name="T96" fmla="*/ 65 w 735"/>
                <a:gd name="T97" fmla="*/ 107 h 853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735"/>
                <a:gd name="T148" fmla="*/ 0 h 853"/>
                <a:gd name="T149" fmla="*/ 735 w 735"/>
                <a:gd name="T150" fmla="*/ 853 h 853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735" h="853">
                  <a:moveTo>
                    <a:pt x="516" y="853"/>
                  </a:moveTo>
                  <a:lnTo>
                    <a:pt x="501" y="782"/>
                  </a:lnTo>
                  <a:lnTo>
                    <a:pt x="483" y="714"/>
                  </a:lnTo>
                  <a:lnTo>
                    <a:pt x="464" y="647"/>
                  </a:lnTo>
                  <a:lnTo>
                    <a:pt x="441" y="583"/>
                  </a:lnTo>
                  <a:lnTo>
                    <a:pt x="417" y="520"/>
                  </a:lnTo>
                  <a:lnTo>
                    <a:pt x="390" y="461"/>
                  </a:lnTo>
                  <a:lnTo>
                    <a:pt x="361" y="404"/>
                  </a:lnTo>
                  <a:lnTo>
                    <a:pt x="330" y="349"/>
                  </a:lnTo>
                  <a:lnTo>
                    <a:pt x="297" y="296"/>
                  </a:lnTo>
                  <a:lnTo>
                    <a:pt x="261" y="246"/>
                  </a:lnTo>
                  <a:lnTo>
                    <a:pt x="224" y="199"/>
                  </a:lnTo>
                  <a:lnTo>
                    <a:pt x="184" y="154"/>
                  </a:lnTo>
                  <a:lnTo>
                    <a:pt x="141" y="112"/>
                  </a:lnTo>
                  <a:lnTo>
                    <a:pt x="96" y="71"/>
                  </a:lnTo>
                  <a:lnTo>
                    <a:pt x="49" y="34"/>
                  </a:lnTo>
                  <a:lnTo>
                    <a:pt x="0" y="0"/>
                  </a:lnTo>
                  <a:lnTo>
                    <a:pt x="92" y="47"/>
                  </a:lnTo>
                  <a:lnTo>
                    <a:pt x="174" y="91"/>
                  </a:lnTo>
                  <a:lnTo>
                    <a:pt x="246" y="130"/>
                  </a:lnTo>
                  <a:lnTo>
                    <a:pt x="312" y="167"/>
                  </a:lnTo>
                  <a:lnTo>
                    <a:pt x="369" y="203"/>
                  </a:lnTo>
                  <a:lnTo>
                    <a:pt x="421" y="239"/>
                  </a:lnTo>
                  <a:lnTo>
                    <a:pt x="466" y="276"/>
                  </a:lnTo>
                  <a:lnTo>
                    <a:pt x="506" y="315"/>
                  </a:lnTo>
                  <a:lnTo>
                    <a:pt x="542" y="358"/>
                  </a:lnTo>
                  <a:lnTo>
                    <a:pt x="574" y="405"/>
                  </a:lnTo>
                  <a:lnTo>
                    <a:pt x="603" y="458"/>
                  </a:lnTo>
                  <a:lnTo>
                    <a:pt x="631" y="519"/>
                  </a:lnTo>
                  <a:lnTo>
                    <a:pt x="657" y="587"/>
                  </a:lnTo>
                  <a:lnTo>
                    <a:pt x="683" y="664"/>
                  </a:lnTo>
                  <a:lnTo>
                    <a:pt x="708" y="753"/>
                  </a:lnTo>
                  <a:lnTo>
                    <a:pt x="735" y="853"/>
                  </a:lnTo>
                  <a:lnTo>
                    <a:pt x="718" y="851"/>
                  </a:lnTo>
                  <a:lnTo>
                    <a:pt x="703" y="850"/>
                  </a:lnTo>
                  <a:lnTo>
                    <a:pt x="688" y="848"/>
                  </a:lnTo>
                  <a:lnTo>
                    <a:pt x="675" y="846"/>
                  </a:lnTo>
                  <a:lnTo>
                    <a:pt x="662" y="845"/>
                  </a:lnTo>
                  <a:lnTo>
                    <a:pt x="649" y="844"/>
                  </a:lnTo>
                  <a:lnTo>
                    <a:pt x="637" y="844"/>
                  </a:lnTo>
                  <a:lnTo>
                    <a:pt x="624" y="843"/>
                  </a:lnTo>
                  <a:lnTo>
                    <a:pt x="612" y="843"/>
                  </a:lnTo>
                  <a:lnTo>
                    <a:pt x="600" y="844"/>
                  </a:lnTo>
                  <a:lnTo>
                    <a:pt x="587" y="844"/>
                  </a:lnTo>
                  <a:lnTo>
                    <a:pt x="574" y="845"/>
                  </a:lnTo>
                  <a:lnTo>
                    <a:pt x="561" y="846"/>
                  </a:lnTo>
                  <a:lnTo>
                    <a:pt x="547" y="849"/>
                  </a:lnTo>
                  <a:lnTo>
                    <a:pt x="532" y="851"/>
                  </a:lnTo>
                  <a:lnTo>
                    <a:pt x="516" y="853"/>
                  </a:lnTo>
                  <a:close/>
                </a:path>
              </a:pathLst>
            </a:custGeom>
            <a:solidFill>
              <a:srgbClr val="33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0877" name="Freeform 8">
              <a:extLst>
                <a:ext uri="{FF2B5EF4-FFF2-40B4-BE49-F238E27FC236}">
                  <a16:creationId xmlns="" xmlns:a16="http://schemas.microsoft.com/office/drawing/2014/main" id="{06DA013F-B48F-47B4-BFA5-EAF41C813F69}"/>
                </a:ext>
              </a:extLst>
            </p:cNvPr>
            <p:cNvSpPr>
              <a:spLocks/>
            </p:cNvSpPr>
            <p:nvPr/>
          </p:nvSpPr>
          <p:spPr bwMode="auto">
            <a:xfrm>
              <a:off x="933" y="1835"/>
              <a:ext cx="306" cy="439"/>
            </a:xfrm>
            <a:custGeom>
              <a:avLst/>
              <a:gdLst>
                <a:gd name="T0" fmla="*/ 77 w 611"/>
                <a:gd name="T1" fmla="*/ 110 h 878"/>
                <a:gd name="T2" fmla="*/ 74 w 611"/>
                <a:gd name="T3" fmla="*/ 108 h 878"/>
                <a:gd name="T4" fmla="*/ 71 w 611"/>
                <a:gd name="T5" fmla="*/ 107 h 878"/>
                <a:gd name="T6" fmla="*/ 67 w 611"/>
                <a:gd name="T7" fmla="*/ 105 h 878"/>
                <a:gd name="T8" fmla="*/ 64 w 611"/>
                <a:gd name="T9" fmla="*/ 104 h 878"/>
                <a:gd name="T10" fmla="*/ 61 w 611"/>
                <a:gd name="T11" fmla="*/ 102 h 878"/>
                <a:gd name="T12" fmla="*/ 58 w 611"/>
                <a:gd name="T13" fmla="*/ 101 h 878"/>
                <a:gd name="T14" fmla="*/ 55 w 611"/>
                <a:gd name="T15" fmla="*/ 100 h 878"/>
                <a:gd name="T16" fmla="*/ 51 w 611"/>
                <a:gd name="T17" fmla="*/ 99 h 878"/>
                <a:gd name="T18" fmla="*/ 48 w 611"/>
                <a:gd name="T19" fmla="*/ 99 h 878"/>
                <a:gd name="T20" fmla="*/ 45 w 611"/>
                <a:gd name="T21" fmla="*/ 98 h 878"/>
                <a:gd name="T22" fmla="*/ 42 w 611"/>
                <a:gd name="T23" fmla="*/ 98 h 878"/>
                <a:gd name="T24" fmla="*/ 39 w 611"/>
                <a:gd name="T25" fmla="*/ 99 h 878"/>
                <a:gd name="T26" fmla="*/ 35 w 611"/>
                <a:gd name="T27" fmla="*/ 99 h 878"/>
                <a:gd name="T28" fmla="*/ 32 w 611"/>
                <a:gd name="T29" fmla="*/ 100 h 878"/>
                <a:gd name="T30" fmla="*/ 29 w 611"/>
                <a:gd name="T31" fmla="*/ 101 h 878"/>
                <a:gd name="T32" fmla="*/ 26 w 611"/>
                <a:gd name="T33" fmla="*/ 103 h 878"/>
                <a:gd name="T34" fmla="*/ 24 w 611"/>
                <a:gd name="T35" fmla="*/ 96 h 878"/>
                <a:gd name="T36" fmla="*/ 23 w 611"/>
                <a:gd name="T37" fmla="*/ 89 h 878"/>
                <a:gd name="T38" fmla="*/ 22 w 611"/>
                <a:gd name="T39" fmla="*/ 82 h 878"/>
                <a:gd name="T40" fmla="*/ 20 w 611"/>
                <a:gd name="T41" fmla="*/ 76 h 878"/>
                <a:gd name="T42" fmla="*/ 19 w 611"/>
                <a:gd name="T43" fmla="*/ 69 h 878"/>
                <a:gd name="T44" fmla="*/ 17 w 611"/>
                <a:gd name="T45" fmla="*/ 63 h 878"/>
                <a:gd name="T46" fmla="*/ 16 w 611"/>
                <a:gd name="T47" fmla="*/ 57 h 878"/>
                <a:gd name="T48" fmla="*/ 14 w 611"/>
                <a:gd name="T49" fmla="*/ 51 h 878"/>
                <a:gd name="T50" fmla="*/ 12 w 611"/>
                <a:gd name="T51" fmla="*/ 45 h 878"/>
                <a:gd name="T52" fmla="*/ 10 w 611"/>
                <a:gd name="T53" fmla="*/ 39 h 878"/>
                <a:gd name="T54" fmla="*/ 9 w 611"/>
                <a:gd name="T55" fmla="*/ 33 h 878"/>
                <a:gd name="T56" fmla="*/ 7 w 611"/>
                <a:gd name="T57" fmla="*/ 26 h 878"/>
                <a:gd name="T58" fmla="*/ 5 w 611"/>
                <a:gd name="T59" fmla="*/ 20 h 878"/>
                <a:gd name="T60" fmla="*/ 4 w 611"/>
                <a:gd name="T61" fmla="*/ 14 h 878"/>
                <a:gd name="T62" fmla="*/ 2 w 611"/>
                <a:gd name="T63" fmla="*/ 7 h 878"/>
                <a:gd name="T64" fmla="*/ 0 w 611"/>
                <a:gd name="T65" fmla="*/ 0 h 878"/>
                <a:gd name="T66" fmla="*/ 8 w 611"/>
                <a:gd name="T67" fmla="*/ 3 h 878"/>
                <a:gd name="T68" fmla="*/ 16 w 611"/>
                <a:gd name="T69" fmla="*/ 6 h 878"/>
                <a:gd name="T70" fmla="*/ 23 w 611"/>
                <a:gd name="T71" fmla="*/ 11 h 878"/>
                <a:gd name="T72" fmla="*/ 29 w 611"/>
                <a:gd name="T73" fmla="*/ 16 h 878"/>
                <a:gd name="T74" fmla="*/ 36 w 611"/>
                <a:gd name="T75" fmla="*/ 22 h 878"/>
                <a:gd name="T76" fmla="*/ 42 w 611"/>
                <a:gd name="T77" fmla="*/ 29 h 878"/>
                <a:gd name="T78" fmla="*/ 47 w 611"/>
                <a:gd name="T79" fmla="*/ 36 h 878"/>
                <a:gd name="T80" fmla="*/ 52 w 611"/>
                <a:gd name="T81" fmla="*/ 44 h 878"/>
                <a:gd name="T82" fmla="*/ 57 w 611"/>
                <a:gd name="T83" fmla="*/ 52 h 878"/>
                <a:gd name="T84" fmla="*/ 61 w 611"/>
                <a:gd name="T85" fmla="*/ 60 h 878"/>
                <a:gd name="T86" fmla="*/ 64 w 611"/>
                <a:gd name="T87" fmla="*/ 69 h 878"/>
                <a:gd name="T88" fmla="*/ 68 w 611"/>
                <a:gd name="T89" fmla="*/ 77 h 878"/>
                <a:gd name="T90" fmla="*/ 71 w 611"/>
                <a:gd name="T91" fmla="*/ 86 h 878"/>
                <a:gd name="T92" fmla="*/ 73 w 611"/>
                <a:gd name="T93" fmla="*/ 94 h 878"/>
                <a:gd name="T94" fmla="*/ 75 w 611"/>
                <a:gd name="T95" fmla="*/ 102 h 878"/>
                <a:gd name="T96" fmla="*/ 77 w 611"/>
                <a:gd name="T97" fmla="*/ 110 h 878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611"/>
                <a:gd name="T148" fmla="*/ 0 h 878"/>
                <a:gd name="T149" fmla="*/ 611 w 611"/>
                <a:gd name="T150" fmla="*/ 878 h 878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611" h="878">
                  <a:moveTo>
                    <a:pt x="611" y="878"/>
                  </a:moveTo>
                  <a:lnTo>
                    <a:pt x="586" y="864"/>
                  </a:lnTo>
                  <a:lnTo>
                    <a:pt x="561" y="852"/>
                  </a:lnTo>
                  <a:lnTo>
                    <a:pt x="535" y="839"/>
                  </a:lnTo>
                  <a:lnTo>
                    <a:pt x="510" y="827"/>
                  </a:lnTo>
                  <a:lnTo>
                    <a:pt x="485" y="816"/>
                  </a:lnTo>
                  <a:lnTo>
                    <a:pt x="459" y="807"/>
                  </a:lnTo>
                  <a:lnTo>
                    <a:pt x="434" y="799"/>
                  </a:lnTo>
                  <a:lnTo>
                    <a:pt x="408" y="792"/>
                  </a:lnTo>
                  <a:lnTo>
                    <a:pt x="383" y="787"/>
                  </a:lnTo>
                  <a:lnTo>
                    <a:pt x="357" y="784"/>
                  </a:lnTo>
                  <a:lnTo>
                    <a:pt x="331" y="782"/>
                  </a:lnTo>
                  <a:lnTo>
                    <a:pt x="306" y="785"/>
                  </a:lnTo>
                  <a:lnTo>
                    <a:pt x="279" y="788"/>
                  </a:lnTo>
                  <a:lnTo>
                    <a:pt x="254" y="795"/>
                  </a:lnTo>
                  <a:lnTo>
                    <a:pt x="228" y="804"/>
                  </a:lnTo>
                  <a:lnTo>
                    <a:pt x="201" y="817"/>
                  </a:lnTo>
                  <a:lnTo>
                    <a:pt x="192" y="762"/>
                  </a:lnTo>
                  <a:lnTo>
                    <a:pt x="182" y="708"/>
                  </a:lnTo>
                  <a:lnTo>
                    <a:pt x="171" y="655"/>
                  </a:lnTo>
                  <a:lnTo>
                    <a:pt x="160" y="603"/>
                  </a:lnTo>
                  <a:lnTo>
                    <a:pt x="147" y="552"/>
                  </a:lnTo>
                  <a:lnTo>
                    <a:pt x="134" y="503"/>
                  </a:lnTo>
                  <a:lnTo>
                    <a:pt x="122" y="453"/>
                  </a:lnTo>
                  <a:lnTo>
                    <a:pt x="108" y="405"/>
                  </a:lnTo>
                  <a:lnTo>
                    <a:pt x="94" y="355"/>
                  </a:lnTo>
                  <a:lnTo>
                    <a:pt x="80" y="307"/>
                  </a:lnTo>
                  <a:lnTo>
                    <a:pt x="66" y="257"/>
                  </a:lnTo>
                  <a:lnTo>
                    <a:pt x="53" y="208"/>
                  </a:lnTo>
                  <a:lnTo>
                    <a:pt x="39" y="157"/>
                  </a:lnTo>
                  <a:lnTo>
                    <a:pt x="25" y="106"/>
                  </a:lnTo>
                  <a:lnTo>
                    <a:pt x="12" y="53"/>
                  </a:lnTo>
                  <a:lnTo>
                    <a:pt x="0" y="0"/>
                  </a:lnTo>
                  <a:lnTo>
                    <a:pt x="63" y="19"/>
                  </a:lnTo>
                  <a:lnTo>
                    <a:pt x="123" y="45"/>
                  </a:lnTo>
                  <a:lnTo>
                    <a:pt x="179" y="81"/>
                  </a:lnTo>
                  <a:lnTo>
                    <a:pt x="232" y="123"/>
                  </a:lnTo>
                  <a:lnTo>
                    <a:pt x="282" y="171"/>
                  </a:lnTo>
                  <a:lnTo>
                    <a:pt x="329" y="225"/>
                  </a:lnTo>
                  <a:lnTo>
                    <a:pt x="373" y="284"/>
                  </a:lnTo>
                  <a:lnTo>
                    <a:pt x="413" y="346"/>
                  </a:lnTo>
                  <a:lnTo>
                    <a:pt x="449" y="410"/>
                  </a:lnTo>
                  <a:lnTo>
                    <a:pt x="482" y="477"/>
                  </a:lnTo>
                  <a:lnTo>
                    <a:pt x="512" y="546"/>
                  </a:lnTo>
                  <a:lnTo>
                    <a:pt x="540" y="615"/>
                  </a:lnTo>
                  <a:lnTo>
                    <a:pt x="563" y="683"/>
                  </a:lnTo>
                  <a:lnTo>
                    <a:pt x="582" y="750"/>
                  </a:lnTo>
                  <a:lnTo>
                    <a:pt x="599" y="816"/>
                  </a:lnTo>
                  <a:lnTo>
                    <a:pt x="611" y="878"/>
                  </a:lnTo>
                  <a:close/>
                </a:path>
              </a:pathLst>
            </a:custGeom>
            <a:solidFill>
              <a:srgbClr val="FFF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0878" name="Freeform 9">
              <a:extLst>
                <a:ext uri="{FF2B5EF4-FFF2-40B4-BE49-F238E27FC236}">
                  <a16:creationId xmlns="" xmlns:a16="http://schemas.microsoft.com/office/drawing/2014/main" id="{63919E69-BB73-4955-A30C-CE13B972797D}"/>
                </a:ext>
              </a:extLst>
            </p:cNvPr>
            <p:cNvSpPr>
              <a:spLocks/>
            </p:cNvSpPr>
            <p:nvPr/>
          </p:nvSpPr>
          <p:spPr bwMode="auto">
            <a:xfrm>
              <a:off x="730" y="1838"/>
              <a:ext cx="284" cy="408"/>
            </a:xfrm>
            <a:custGeom>
              <a:avLst/>
              <a:gdLst>
                <a:gd name="T0" fmla="*/ 69 w 569"/>
                <a:gd name="T1" fmla="*/ 102 h 817"/>
                <a:gd name="T2" fmla="*/ 64 w 569"/>
                <a:gd name="T3" fmla="*/ 98 h 817"/>
                <a:gd name="T4" fmla="*/ 60 w 569"/>
                <a:gd name="T5" fmla="*/ 96 h 817"/>
                <a:gd name="T6" fmla="*/ 56 w 569"/>
                <a:gd name="T7" fmla="*/ 93 h 817"/>
                <a:gd name="T8" fmla="*/ 52 w 569"/>
                <a:gd name="T9" fmla="*/ 91 h 817"/>
                <a:gd name="T10" fmla="*/ 48 w 569"/>
                <a:gd name="T11" fmla="*/ 89 h 817"/>
                <a:gd name="T12" fmla="*/ 44 w 569"/>
                <a:gd name="T13" fmla="*/ 87 h 817"/>
                <a:gd name="T14" fmla="*/ 40 w 569"/>
                <a:gd name="T15" fmla="*/ 86 h 817"/>
                <a:gd name="T16" fmla="*/ 36 w 569"/>
                <a:gd name="T17" fmla="*/ 85 h 817"/>
                <a:gd name="T18" fmla="*/ 33 w 569"/>
                <a:gd name="T19" fmla="*/ 84 h 817"/>
                <a:gd name="T20" fmla="*/ 29 w 569"/>
                <a:gd name="T21" fmla="*/ 84 h 817"/>
                <a:gd name="T22" fmla="*/ 24 w 569"/>
                <a:gd name="T23" fmla="*/ 84 h 817"/>
                <a:gd name="T24" fmla="*/ 20 w 569"/>
                <a:gd name="T25" fmla="*/ 84 h 817"/>
                <a:gd name="T26" fmla="*/ 15 w 569"/>
                <a:gd name="T27" fmla="*/ 85 h 817"/>
                <a:gd name="T28" fmla="*/ 11 w 569"/>
                <a:gd name="T29" fmla="*/ 85 h 817"/>
                <a:gd name="T30" fmla="*/ 5 w 569"/>
                <a:gd name="T31" fmla="*/ 87 h 817"/>
                <a:gd name="T32" fmla="*/ 0 w 569"/>
                <a:gd name="T33" fmla="*/ 88 h 817"/>
                <a:gd name="T34" fmla="*/ 1 w 569"/>
                <a:gd name="T35" fmla="*/ 82 h 817"/>
                <a:gd name="T36" fmla="*/ 3 w 569"/>
                <a:gd name="T37" fmla="*/ 76 h 817"/>
                <a:gd name="T38" fmla="*/ 5 w 569"/>
                <a:gd name="T39" fmla="*/ 69 h 817"/>
                <a:gd name="T40" fmla="*/ 6 w 569"/>
                <a:gd name="T41" fmla="*/ 63 h 817"/>
                <a:gd name="T42" fmla="*/ 8 w 569"/>
                <a:gd name="T43" fmla="*/ 57 h 817"/>
                <a:gd name="T44" fmla="*/ 10 w 569"/>
                <a:gd name="T45" fmla="*/ 51 h 817"/>
                <a:gd name="T46" fmla="*/ 12 w 569"/>
                <a:gd name="T47" fmla="*/ 45 h 817"/>
                <a:gd name="T48" fmla="*/ 14 w 569"/>
                <a:gd name="T49" fmla="*/ 39 h 817"/>
                <a:gd name="T50" fmla="*/ 17 w 569"/>
                <a:gd name="T51" fmla="*/ 34 h 817"/>
                <a:gd name="T52" fmla="*/ 19 w 569"/>
                <a:gd name="T53" fmla="*/ 28 h 817"/>
                <a:gd name="T54" fmla="*/ 22 w 569"/>
                <a:gd name="T55" fmla="*/ 23 h 817"/>
                <a:gd name="T56" fmla="*/ 26 w 569"/>
                <a:gd name="T57" fmla="*/ 17 h 817"/>
                <a:gd name="T58" fmla="*/ 30 w 569"/>
                <a:gd name="T59" fmla="*/ 13 h 817"/>
                <a:gd name="T60" fmla="*/ 34 w 569"/>
                <a:gd name="T61" fmla="*/ 8 h 817"/>
                <a:gd name="T62" fmla="*/ 39 w 569"/>
                <a:gd name="T63" fmla="*/ 4 h 817"/>
                <a:gd name="T64" fmla="*/ 45 w 569"/>
                <a:gd name="T65" fmla="*/ 0 h 817"/>
                <a:gd name="T66" fmla="*/ 45 w 569"/>
                <a:gd name="T67" fmla="*/ 0 h 817"/>
                <a:gd name="T68" fmla="*/ 46 w 569"/>
                <a:gd name="T69" fmla="*/ 0 h 817"/>
                <a:gd name="T70" fmla="*/ 47 w 569"/>
                <a:gd name="T71" fmla="*/ 1 h 817"/>
                <a:gd name="T72" fmla="*/ 48 w 569"/>
                <a:gd name="T73" fmla="*/ 1 h 817"/>
                <a:gd name="T74" fmla="*/ 49 w 569"/>
                <a:gd name="T75" fmla="*/ 8 h 817"/>
                <a:gd name="T76" fmla="*/ 50 w 569"/>
                <a:gd name="T77" fmla="*/ 14 h 817"/>
                <a:gd name="T78" fmla="*/ 52 w 569"/>
                <a:gd name="T79" fmla="*/ 20 h 817"/>
                <a:gd name="T80" fmla="*/ 54 w 569"/>
                <a:gd name="T81" fmla="*/ 26 h 817"/>
                <a:gd name="T82" fmla="*/ 56 w 569"/>
                <a:gd name="T83" fmla="*/ 31 h 817"/>
                <a:gd name="T84" fmla="*/ 58 w 569"/>
                <a:gd name="T85" fmla="*/ 37 h 817"/>
                <a:gd name="T86" fmla="*/ 60 w 569"/>
                <a:gd name="T87" fmla="*/ 43 h 817"/>
                <a:gd name="T88" fmla="*/ 62 w 569"/>
                <a:gd name="T89" fmla="*/ 49 h 817"/>
                <a:gd name="T90" fmla="*/ 64 w 569"/>
                <a:gd name="T91" fmla="*/ 54 h 817"/>
                <a:gd name="T92" fmla="*/ 66 w 569"/>
                <a:gd name="T93" fmla="*/ 60 h 817"/>
                <a:gd name="T94" fmla="*/ 67 w 569"/>
                <a:gd name="T95" fmla="*/ 66 h 817"/>
                <a:gd name="T96" fmla="*/ 69 w 569"/>
                <a:gd name="T97" fmla="*/ 73 h 817"/>
                <a:gd name="T98" fmla="*/ 70 w 569"/>
                <a:gd name="T99" fmla="*/ 79 h 817"/>
                <a:gd name="T100" fmla="*/ 70 w 569"/>
                <a:gd name="T101" fmla="*/ 86 h 817"/>
                <a:gd name="T102" fmla="*/ 71 w 569"/>
                <a:gd name="T103" fmla="*/ 93 h 817"/>
                <a:gd name="T104" fmla="*/ 70 w 569"/>
                <a:gd name="T105" fmla="*/ 101 h 817"/>
                <a:gd name="T106" fmla="*/ 70 w 569"/>
                <a:gd name="T107" fmla="*/ 101 h 817"/>
                <a:gd name="T108" fmla="*/ 70 w 569"/>
                <a:gd name="T109" fmla="*/ 101 h 817"/>
                <a:gd name="T110" fmla="*/ 69 w 569"/>
                <a:gd name="T111" fmla="*/ 102 h 817"/>
                <a:gd name="T112" fmla="*/ 69 w 569"/>
                <a:gd name="T113" fmla="*/ 102 h 817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569"/>
                <a:gd name="T172" fmla="*/ 0 h 817"/>
                <a:gd name="T173" fmla="*/ 569 w 569"/>
                <a:gd name="T174" fmla="*/ 817 h 817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569" h="817">
                  <a:moveTo>
                    <a:pt x="555" y="817"/>
                  </a:moveTo>
                  <a:lnTo>
                    <a:pt x="518" y="791"/>
                  </a:lnTo>
                  <a:lnTo>
                    <a:pt x="484" y="768"/>
                  </a:lnTo>
                  <a:lnTo>
                    <a:pt x="450" y="748"/>
                  </a:lnTo>
                  <a:lnTo>
                    <a:pt x="418" y="729"/>
                  </a:lnTo>
                  <a:lnTo>
                    <a:pt x="387" y="714"/>
                  </a:lnTo>
                  <a:lnTo>
                    <a:pt x="357" y="700"/>
                  </a:lnTo>
                  <a:lnTo>
                    <a:pt x="326" y="690"/>
                  </a:lnTo>
                  <a:lnTo>
                    <a:pt x="295" y="682"/>
                  </a:lnTo>
                  <a:lnTo>
                    <a:pt x="264" y="677"/>
                  </a:lnTo>
                  <a:lnTo>
                    <a:pt x="232" y="674"/>
                  </a:lnTo>
                  <a:lnTo>
                    <a:pt x="198" y="674"/>
                  </a:lnTo>
                  <a:lnTo>
                    <a:pt x="164" y="675"/>
                  </a:lnTo>
                  <a:lnTo>
                    <a:pt x="127" y="680"/>
                  </a:lnTo>
                  <a:lnTo>
                    <a:pt x="88" y="687"/>
                  </a:lnTo>
                  <a:lnTo>
                    <a:pt x="45" y="696"/>
                  </a:lnTo>
                  <a:lnTo>
                    <a:pt x="0" y="707"/>
                  </a:lnTo>
                  <a:lnTo>
                    <a:pt x="15" y="658"/>
                  </a:lnTo>
                  <a:lnTo>
                    <a:pt x="29" y="608"/>
                  </a:lnTo>
                  <a:lnTo>
                    <a:pt x="41" y="559"/>
                  </a:lnTo>
                  <a:lnTo>
                    <a:pt x="55" y="509"/>
                  </a:lnTo>
                  <a:lnTo>
                    <a:pt x="69" y="460"/>
                  </a:lnTo>
                  <a:lnTo>
                    <a:pt x="84" y="411"/>
                  </a:lnTo>
                  <a:lnTo>
                    <a:pt x="100" y="364"/>
                  </a:lnTo>
                  <a:lnTo>
                    <a:pt x="118" y="317"/>
                  </a:lnTo>
                  <a:lnTo>
                    <a:pt x="137" y="272"/>
                  </a:lnTo>
                  <a:lnTo>
                    <a:pt x="159" y="227"/>
                  </a:lnTo>
                  <a:lnTo>
                    <a:pt x="183" y="184"/>
                  </a:lnTo>
                  <a:lnTo>
                    <a:pt x="211" y="143"/>
                  </a:lnTo>
                  <a:lnTo>
                    <a:pt x="242" y="105"/>
                  </a:lnTo>
                  <a:lnTo>
                    <a:pt x="278" y="67"/>
                  </a:lnTo>
                  <a:lnTo>
                    <a:pt x="317" y="32"/>
                  </a:lnTo>
                  <a:lnTo>
                    <a:pt x="362" y="0"/>
                  </a:lnTo>
                  <a:lnTo>
                    <a:pt x="366" y="4"/>
                  </a:lnTo>
                  <a:lnTo>
                    <a:pt x="372" y="7"/>
                  </a:lnTo>
                  <a:lnTo>
                    <a:pt x="378" y="9"/>
                  </a:lnTo>
                  <a:lnTo>
                    <a:pt x="384" y="12"/>
                  </a:lnTo>
                  <a:lnTo>
                    <a:pt x="393" y="64"/>
                  </a:lnTo>
                  <a:lnTo>
                    <a:pt x="405" y="113"/>
                  </a:lnTo>
                  <a:lnTo>
                    <a:pt x="419" y="161"/>
                  </a:lnTo>
                  <a:lnTo>
                    <a:pt x="434" y="208"/>
                  </a:lnTo>
                  <a:lnTo>
                    <a:pt x="450" y="255"/>
                  </a:lnTo>
                  <a:lnTo>
                    <a:pt x="466" y="300"/>
                  </a:lnTo>
                  <a:lnTo>
                    <a:pt x="484" y="346"/>
                  </a:lnTo>
                  <a:lnTo>
                    <a:pt x="500" y="392"/>
                  </a:lnTo>
                  <a:lnTo>
                    <a:pt x="516" y="439"/>
                  </a:lnTo>
                  <a:lnTo>
                    <a:pt x="530" y="486"/>
                  </a:lnTo>
                  <a:lnTo>
                    <a:pt x="543" y="535"/>
                  </a:lnTo>
                  <a:lnTo>
                    <a:pt x="554" y="585"/>
                  </a:lnTo>
                  <a:lnTo>
                    <a:pt x="562" y="638"/>
                  </a:lnTo>
                  <a:lnTo>
                    <a:pt x="567" y="692"/>
                  </a:lnTo>
                  <a:lnTo>
                    <a:pt x="569" y="750"/>
                  </a:lnTo>
                  <a:lnTo>
                    <a:pt x="567" y="811"/>
                  </a:lnTo>
                  <a:lnTo>
                    <a:pt x="563" y="813"/>
                  </a:lnTo>
                  <a:lnTo>
                    <a:pt x="560" y="814"/>
                  </a:lnTo>
                  <a:lnTo>
                    <a:pt x="557" y="816"/>
                  </a:lnTo>
                  <a:lnTo>
                    <a:pt x="555" y="817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0879" name="Freeform 10">
              <a:extLst>
                <a:ext uri="{FF2B5EF4-FFF2-40B4-BE49-F238E27FC236}">
                  <a16:creationId xmlns="" xmlns:a16="http://schemas.microsoft.com/office/drawing/2014/main" id="{157398A7-B3AE-46E7-9C41-FA8BF0CFF066}"/>
                </a:ext>
              </a:extLst>
            </p:cNvPr>
            <p:cNvSpPr>
              <a:spLocks/>
            </p:cNvSpPr>
            <p:nvPr/>
          </p:nvSpPr>
          <p:spPr bwMode="auto">
            <a:xfrm>
              <a:off x="522" y="1832"/>
              <a:ext cx="364" cy="354"/>
            </a:xfrm>
            <a:custGeom>
              <a:avLst/>
              <a:gdLst>
                <a:gd name="T0" fmla="*/ 48 w 729"/>
                <a:gd name="T1" fmla="*/ 89 h 707"/>
                <a:gd name="T2" fmla="*/ 46 w 729"/>
                <a:gd name="T3" fmla="*/ 85 h 707"/>
                <a:gd name="T4" fmla="*/ 44 w 729"/>
                <a:gd name="T5" fmla="*/ 82 h 707"/>
                <a:gd name="T6" fmla="*/ 41 w 729"/>
                <a:gd name="T7" fmla="*/ 80 h 707"/>
                <a:gd name="T8" fmla="*/ 38 w 729"/>
                <a:gd name="T9" fmla="*/ 78 h 707"/>
                <a:gd name="T10" fmla="*/ 36 w 729"/>
                <a:gd name="T11" fmla="*/ 77 h 707"/>
                <a:gd name="T12" fmla="*/ 33 w 729"/>
                <a:gd name="T13" fmla="*/ 76 h 707"/>
                <a:gd name="T14" fmla="*/ 29 w 729"/>
                <a:gd name="T15" fmla="*/ 76 h 707"/>
                <a:gd name="T16" fmla="*/ 26 w 729"/>
                <a:gd name="T17" fmla="*/ 75 h 707"/>
                <a:gd name="T18" fmla="*/ 23 w 729"/>
                <a:gd name="T19" fmla="*/ 76 h 707"/>
                <a:gd name="T20" fmla="*/ 19 w 729"/>
                <a:gd name="T21" fmla="*/ 76 h 707"/>
                <a:gd name="T22" fmla="*/ 16 w 729"/>
                <a:gd name="T23" fmla="*/ 77 h 707"/>
                <a:gd name="T24" fmla="*/ 13 w 729"/>
                <a:gd name="T25" fmla="*/ 77 h 707"/>
                <a:gd name="T26" fmla="*/ 9 w 729"/>
                <a:gd name="T27" fmla="*/ 78 h 707"/>
                <a:gd name="T28" fmla="*/ 6 w 729"/>
                <a:gd name="T29" fmla="*/ 79 h 707"/>
                <a:gd name="T30" fmla="*/ 3 w 729"/>
                <a:gd name="T31" fmla="*/ 80 h 707"/>
                <a:gd name="T32" fmla="*/ 0 w 729"/>
                <a:gd name="T33" fmla="*/ 80 h 707"/>
                <a:gd name="T34" fmla="*/ 3 w 729"/>
                <a:gd name="T35" fmla="*/ 74 h 707"/>
                <a:gd name="T36" fmla="*/ 8 w 729"/>
                <a:gd name="T37" fmla="*/ 67 h 707"/>
                <a:gd name="T38" fmla="*/ 12 w 729"/>
                <a:gd name="T39" fmla="*/ 61 h 707"/>
                <a:gd name="T40" fmla="*/ 16 w 729"/>
                <a:gd name="T41" fmla="*/ 55 h 707"/>
                <a:gd name="T42" fmla="*/ 21 w 729"/>
                <a:gd name="T43" fmla="*/ 48 h 707"/>
                <a:gd name="T44" fmla="*/ 26 w 729"/>
                <a:gd name="T45" fmla="*/ 42 h 707"/>
                <a:gd name="T46" fmla="*/ 32 w 729"/>
                <a:gd name="T47" fmla="*/ 37 h 707"/>
                <a:gd name="T48" fmla="*/ 37 w 729"/>
                <a:gd name="T49" fmla="*/ 31 h 707"/>
                <a:gd name="T50" fmla="*/ 43 w 729"/>
                <a:gd name="T51" fmla="*/ 26 h 707"/>
                <a:gd name="T52" fmla="*/ 49 w 729"/>
                <a:gd name="T53" fmla="*/ 21 h 707"/>
                <a:gd name="T54" fmla="*/ 55 w 729"/>
                <a:gd name="T55" fmla="*/ 16 h 707"/>
                <a:gd name="T56" fmla="*/ 62 w 729"/>
                <a:gd name="T57" fmla="*/ 12 h 707"/>
                <a:gd name="T58" fmla="*/ 69 w 729"/>
                <a:gd name="T59" fmla="*/ 8 h 707"/>
                <a:gd name="T60" fmla="*/ 76 w 729"/>
                <a:gd name="T61" fmla="*/ 5 h 707"/>
                <a:gd name="T62" fmla="*/ 83 w 729"/>
                <a:gd name="T63" fmla="*/ 2 h 707"/>
                <a:gd name="T64" fmla="*/ 91 w 729"/>
                <a:gd name="T65" fmla="*/ 0 h 707"/>
                <a:gd name="T66" fmla="*/ 86 w 729"/>
                <a:gd name="T67" fmla="*/ 4 h 707"/>
                <a:gd name="T68" fmla="*/ 81 w 729"/>
                <a:gd name="T69" fmla="*/ 9 h 707"/>
                <a:gd name="T70" fmla="*/ 76 w 729"/>
                <a:gd name="T71" fmla="*/ 15 h 707"/>
                <a:gd name="T72" fmla="*/ 72 w 729"/>
                <a:gd name="T73" fmla="*/ 21 h 707"/>
                <a:gd name="T74" fmla="*/ 68 w 729"/>
                <a:gd name="T75" fmla="*/ 28 h 707"/>
                <a:gd name="T76" fmla="*/ 65 w 729"/>
                <a:gd name="T77" fmla="*/ 35 h 707"/>
                <a:gd name="T78" fmla="*/ 61 w 729"/>
                <a:gd name="T79" fmla="*/ 43 h 707"/>
                <a:gd name="T80" fmla="*/ 59 w 729"/>
                <a:gd name="T81" fmla="*/ 50 h 707"/>
                <a:gd name="T82" fmla="*/ 56 w 729"/>
                <a:gd name="T83" fmla="*/ 57 h 707"/>
                <a:gd name="T84" fmla="*/ 54 w 729"/>
                <a:gd name="T85" fmla="*/ 64 h 707"/>
                <a:gd name="T86" fmla="*/ 52 w 729"/>
                <a:gd name="T87" fmla="*/ 71 h 707"/>
                <a:gd name="T88" fmla="*/ 50 w 729"/>
                <a:gd name="T89" fmla="*/ 76 h 707"/>
                <a:gd name="T90" fmla="*/ 49 w 729"/>
                <a:gd name="T91" fmla="*/ 81 h 707"/>
                <a:gd name="T92" fmla="*/ 48 w 729"/>
                <a:gd name="T93" fmla="*/ 85 h 707"/>
                <a:gd name="T94" fmla="*/ 48 w 729"/>
                <a:gd name="T95" fmla="*/ 87 h 707"/>
                <a:gd name="T96" fmla="*/ 48 w 729"/>
                <a:gd name="T97" fmla="*/ 89 h 707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729"/>
                <a:gd name="T148" fmla="*/ 0 h 707"/>
                <a:gd name="T149" fmla="*/ 729 w 729"/>
                <a:gd name="T150" fmla="*/ 707 h 707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729" h="707">
                  <a:moveTo>
                    <a:pt x="387" y="707"/>
                  </a:moveTo>
                  <a:lnTo>
                    <a:pt x="371" y="678"/>
                  </a:lnTo>
                  <a:lnTo>
                    <a:pt x="353" y="655"/>
                  </a:lnTo>
                  <a:lnTo>
                    <a:pt x="333" y="635"/>
                  </a:lnTo>
                  <a:lnTo>
                    <a:pt x="311" y="622"/>
                  </a:lnTo>
                  <a:lnTo>
                    <a:pt x="288" y="611"/>
                  </a:lnTo>
                  <a:lnTo>
                    <a:pt x="264" y="604"/>
                  </a:lnTo>
                  <a:lnTo>
                    <a:pt x="239" y="601"/>
                  </a:lnTo>
                  <a:lnTo>
                    <a:pt x="213" y="600"/>
                  </a:lnTo>
                  <a:lnTo>
                    <a:pt x="187" y="601"/>
                  </a:lnTo>
                  <a:lnTo>
                    <a:pt x="159" y="604"/>
                  </a:lnTo>
                  <a:lnTo>
                    <a:pt x="133" y="609"/>
                  </a:lnTo>
                  <a:lnTo>
                    <a:pt x="105" y="615"/>
                  </a:lnTo>
                  <a:lnTo>
                    <a:pt x="79" y="620"/>
                  </a:lnTo>
                  <a:lnTo>
                    <a:pt x="52" y="627"/>
                  </a:lnTo>
                  <a:lnTo>
                    <a:pt x="26" y="633"/>
                  </a:lnTo>
                  <a:lnTo>
                    <a:pt x="0" y="639"/>
                  </a:lnTo>
                  <a:lnTo>
                    <a:pt x="31" y="588"/>
                  </a:lnTo>
                  <a:lnTo>
                    <a:pt x="64" y="536"/>
                  </a:lnTo>
                  <a:lnTo>
                    <a:pt x="98" y="485"/>
                  </a:lnTo>
                  <a:lnTo>
                    <a:pt x="134" y="434"/>
                  </a:lnTo>
                  <a:lnTo>
                    <a:pt x="173" y="384"/>
                  </a:lnTo>
                  <a:lnTo>
                    <a:pt x="213" y="336"/>
                  </a:lnTo>
                  <a:lnTo>
                    <a:pt x="256" y="289"/>
                  </a:lnTo>
                  <a:lnTo>
                    <a:pt x="300" y="244"/>
                  </a:lnTo>
                  <a:lnTo>
                    <a:pt x="347" y="201"/>
                  </a:lnTo>
                  <a:lnTo>
                    <a:pt x="395" y="161"/>
                  </a:lnTo>
                  <a:lnTo>
                    <a:pt x="446" y="124"/>
                  </a:lnTo>
                  <a:lnTo>
                    <a:pt x="498" y="91"/>
                  </a:lnTo>
                  <a:lnTo>
                    <a:pt x="553" y="62"/>
                  </a:lnTo>
                  <a:lnTo>
                    <a:pt x="610" y="37"/>
                  </a:lnTo>
                  <a:lnTo>
                    <a:pt x="668" y="16"/>
                  </a:lnTo>
                  <a:lnTo>
                    <a:pt x="729" y="0"/>
                  </a:lnTo>
                  <a:lnTo>
                    <a:pt x="689" y="31"/>
                  </a:lnTo>
                  <a:lnTo>
                    <a:pt x="651" y="70"/>
                  </a:lnTo>
                  <a:lnTo>
                    <a:pt x="615" y="115"/>
                  </a:lnTo>
                  <a:lnTo>
                    <a:pt x="582" y="167"/>
                  </a:lnTo>
                  <a:lnTo>
                    <a:pt x="551" y="221"/>
                  </a:lnTo>
                  <a:lnTo>
                    <a:pt x="522" y="280"/>
                  </a:lnTo>
                  <a:lnTo>
                    <a:pt x="495" y="338"/>
                  </a:lnTo>
                  <a:lnTo>
                    <a:pt x="472" y="397"/>
                  </a:lnTo>
                  <a:lnTo>
                    <a:pt x="452" y="455"/>
                  </a:lnTo>
                  <a:lnTo>
                    <a:pt x="433" y="510"/>
                  </a:lnTo>
                  <a:lnTo>
                    <a:pt x="418" y="561"/>
                  </a:lnTo>
                  <a:lnTo>
                    <a:pt x="406" y="607"/>
                  </a:lnTo>
                  <a:lnTo>
                    <a:pt x="396" y="645"/>
                  </a:lnTo>
                  <a:lnTo>
                    <a:pt x="391" y="676"/>
                  </a:lnTo>
                  <a:lnTo>
                    <a:pt x="387" y="696"/>
                  </a:lnTo>
                  <a:lnTo>
                    <a:pt x="387" y="707"/>
                  </a:lnTo>
                  <a:close/>
                </a:path>
              </a:pathLst>
            </a:custGeom>
            <a:solidFill>
              <a:srgbClr val="33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0880" name="Freeform 11">
              <a:extLst>
                <a:ext uri="{FF2B5EF4-FFF2-40B4-BE49-F238E27FC236}">
                  <a16:creationId xmlns="" xmlns:a16="http://schemas.microsoft.com/office/drawing/2014/main" id="{6A62DE8B-1B27-4F40-8D51-88CC61B5D286}"/>
                </a:ext>
              </a:extLst>
            </p:cNvPr>
            <p:cNvSpPr>
              <a:spLocks/>
            </p:cNvSpPr>
            <p:nvPr/>
          </p:nvSpPr>
          <p:spPr bwMode="auto">
            <a:xfrm>
              <a:off x="315" y="1842"/>
              <a:ext cx="511" cy="334"/>
            </a:xfrm>
            <a:custGeom>
              <a:avLst/>
              <a:gdLst>
                <a:gd name="T0" fmla="*/ 1 w 1022"/>
                <a:gd name="T1" fmla="*/ 79 h 668"/>
                <a:gd name="T2" fmla="*/ 3 w 1022"/>
                <a:gd name="T3" fmla="*/ 70 h 668"/>
                <a:gd name="T4" fmla="*/ 7 w 1022"/>
                <a:gd name="T5" fmla="*/ 62 h 668"/>
                <a:gd name="T6" fmla="*/ 12 w 1022"/>
                <a:gd name="T7" fmla="*/ 54 h 668"/>
                <a:gd name="T8" fmla="*/ 19 w 1022"/>
                <a:gd name="T9" fmla="*/ 47 h 668"/>
                <a:gd name="T10" fmla="*/ 26 w 1022"/>
                <a:gd name="T11" fmla="*/ 40 h 668"/>
                <a:gd name="T12" fmla="*/ 35 w 1022"/>
                <a:gd name="T13" fmla="*/ 34 h 668"/>
                <a:gd name="T14" fmla="*/ 44 w 1022"/>
                <a:gd name="T15" fmla="*/ 28 h 668"/>
                <a:gd name="T16" fmla="*/ 54 w 1022"/>
                <a:gd name="T17" fmla="*/ 23 h 668"/>
                <a:gd name="T18" fmla="*/ 65 w 1022"/>
                <a:gd name="T19" fmla="*/ 18 h 668"/>
                <a:gd name="T20" fmla="*/ 75 w 1022"/>
                <a:gd name="T21" fmla="*/ 14 h 668"/>
                <a:gd name="T22" fmla="*/ 86 w 1022"/>
                <a:gd name="T23" fmla="*/ 10 h 668"/>
                <a:gd name="T24" fmla="*/ 96 w 1022"/>
                <a:gd name="T25" fmla="*/ 7 h 668"/>
                <a:gd name="T26" fmla="*/ 106 w 1022"/>
                <a:gd name="T27" fmla="*/ 5 h 668"/>
                <a:gd name="T28" fmla="*/ 115 w 1022"/>
                <a:gd name="T29" fmla="*/ 2 h 668"/>
                <a:gd name="T30" fmla="*/ 124 w 1022"/>
                <a:gd name="T31" fmla="*/ 1 h 668"/>
                <a:gd name="T32" fmla="*/ 121 w 1022"/>
                <a:gd name="T33" fmla="*/ 4 h 668"/>
                <a:gd name="T34" fmla="*/ 108 w 1022"/>
                <a:gd name="T35" fmla="*/ 12 h 668"/>
                <a:gd name="T36" fmla="*/ 97 w 1022"/>
                <a:gd name="T37" fmla="*/ 20 h 668"/>
                <a:gd name="T38" fmla="*/ 87 w 1022"/>
                <a:gd name="T39" fmla="*/ 29 h 668"/>
                <a:gd name="T40" fmla="*/ 77 w 1022"/>
                <a:gd name="T41" fmla="*/ 38 h 668"/>
                <a:gd name="T42" fmla="*/ 68 w 1022"/>
                <a:gd name="T43" fmla="*/ 48 h 668"/>
                <a:gd name="T44" fmla="*/ 60 w 1022"/>
                <a:gd name="T45" fmla="*/ 59 h 668"/>
                <a:gd name="T46" fmla="*/ 52 w 1022"/>
                <a:gd name="T47" fmla="*/ 71 h 668"/>
                <a:gd name="T48" fmla="*/ 44 w 1022"/>
                <a:gd name="T49" fmla="*/ 76 h 668"/>
                <a:gd name="T50" fmla="*/ 38 w 1022"/>
                <a:gd name="T51" fmla="*/ 72 h 668"/>
                <a:gd name="T52" fmla="*/ 32 w 1022"/>
                <a:gd name="T53" fmla="*/ 71 h 668"/>
                <a:gd name="T54" fmla="*/ 26 w 1022"/>
                <a:gd name="T55" fmla="*/ 71 h 668"/>
                <a:gd name="T56" fmla="*/ 21 w 1022"/>
                <a:gd name="T57" fmla="*/ 72 h 668"/>
                <a:gd name="T58" fmla="*/ 16 w 1022"/>
                <a:gd name="T59" fmla="*/ 74 h 668"/>
                <a:gd name="T60" fmla="*/ 10 w 1022"/>
                <a:gd name="T61" fmla="*/ 77 h 668"/>
                <a:gd name="T62" fmla="*/ 4 w 1022"/>
                <a:gd name="T63" fmla="*/ 82 h 668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022"/>
                <a:gd name="T97" fmla="*/ 0 h 668"/>
                <a:gd name="T98" fmla="*/ 1022 w 1022"/>
                <a:gd name="T99" fmla="*/ 668 h 668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022" h="668">
                  <a:moveTo>
                    <a:pt x="0" y="668"/>
                  </a:moveTo>
                  <a:lnTo>
                    <a:pt x="3" y="630"/>
                  </a:lnTo>
                  <a:lnTo>
                    <a:pt x="10" y="595"/>
                  </a:lnTo>
                  <a:lnTo>
                    <a:pt x="21" y="559"/>
                  </a:lnTo>
                  <a:lnTo>
                    <a:pt x="34" y="524"/>
                  </a:lnTo>
                  <a:lnTo>
                    <a:pt x="51" y="491"/>
                  </a:lnTo>
                  <a:lnTo>
                    <a:pt x="71" y="460"/>
                  </a:lnTo>
                  <a:lnTo>
                    <a:pt x="93" y="429"/>
                  </a:lnTo>
                  <a:lnTo>
                    <a:pt x="119" y="399"/>
                  </a:lnTo>
                  <a:lnTo>
                    <a:pt x="146" y="370"/>
                  </a:lnTo>
                  <a:lnTo>
                    <a:pt x="176" y="342"/>
                  </a:lnTo>
                  <a:lnTo>
                    <a:pt x="208" y="315"/>
                  </a:lnTo>
                  <a:lnTo>
                    <a:pt x="242" y="289"/>
                  </a:lnTo>
                  <a:lnTo>
                    <a:pt x="277" y="265"/>
                  </a:lnTo>
                  <a:lnTo>
                    <a:pt x="314" y="241"/>
                  </a:lnTo>
                  <a:lnTo>
                    <a:pt x="352" y="219"/>
                  </a:lnTo>
                  <a:lnTo>
                    <a:pt x="391" y="197"/>
                  </a:lnTo>
                  <a:lnTo>
                    <a:pt x="432" y="178"/>
                  </a:lnTo>
                  <a:lnTo>
                    <a:pt x="472" y="158"/>
                  </a:lnTo>
                  <a:lnTo>
                    <a:pt x="515" y="141"/>
                  </a:lnTo>
                  <a:lnTo>
                    <a:pt x="556" y="124"/>
                  </a:lnTo>
                  <a:lnTo>
                    <a:pt x="599" y="107"/>
                  </a:lnTo>
                  <a:lnTo>
                    <a:pt x="640" y="92"/>
                  </a:lnTo>
                  <a:lnTo>
                    <a:pt x="682" y="79"/>
                  </a:lnTo>
                  <a:lnTo>
                    <a:pt x="724" y="66"/>
                  </a:lnTo>
                  <a:lnTo>
                    <a:pt x="765" y="53"/>
                  </a:lnTo>
                  <a:lnTo>
                    <a:pt x="805" y="43"/>
                  </a:lnTo>
                  <a:lnTo>
                    <a:pt x="844" y="34"/>
                  </a:lnTo>
                  <a:lnTo>
                    <a:pt x="883" y="24"/>
                  </a:lnTo>
                  <a:lnTo>
                    <a:pt x="920" y="16"/>
                  </a:lnTo>
                  <a:lnTo>
                    <a:pt x="956" y="11"/>
                  </a:lnTo>
                  <a:lnTo>
                    <a:pt x="989" y="5"/>
                  </a:lnTo>
                  <a:lnTo>
                    <a:pt x="1022" y="0"/>
                  </a:lnTo>
                  <a:lnTo>
                    <a:pt x="966" y="30"/>
                  </a:lnTo>
                  <a:lnTo>
                    <a:pt x="913" y="60"/>
                  </a:lnTo>
                  <a:lnTo>
                    <a:pt x="864" y="91"/>
                  </a:lnTo>
                  <a:lnTo>
                    <a:pt x="817" y="124"/>
                  </a:lnTo>
                  <a:lnTo>
                    <a:pt x="772" y="157"/>
                  </a:lnTo>
                  <a:lnTo>
                    <a:pt x="729" y="190"/>
                  </a:lnTo>
                  <a:lnTo>
                    <a:pt x="689" y="226"/>
                  </a:lnTo>
                  <a:lnTo>
                    <a:pt x="649" y="262"/>
                  </a:lnTo>
                  <a:lnTo>
                    <a:pt x="613" y="300"/>
                  </a:lnTo>
                  <a:lnTo>
                    <a:pt x="577" y="340"/>
                  </a:lnTo>
                  <a:lnTo>
                    <a:pt x="544" y="381"/>
                  </a:lnTo>
                  <a:lnTo>
                    <a:pt x="509" y="425"/>
                  </a:lnTo>
                  <a:lnTo>
                    <a:pt x="477" y="470"/>
                  </a:lnTo>
                  <a:lnTo>
                    <a:pt x="444" y="517"/>
                  </a:lnTo>
                  <a:lnTo>
                    <a:pt x="413" y="568"/>
                  </a:lnTo>
                  <a:lnTo>
                    <a:pt x="381" y="620"/>
                  </a:lnTo>
                  <a:lnTo>
                    <a:pt x="352" y="603"/>
                  </a:lnTo>
                  <a:lnTo>
                    <a:pt x="325" y="588"/>
                  </a:lnTo>
                  <a:lnTo>
                    <a:pt x="299" y="576"/>
                  </a:lnTo>
                  <a:lnTo>
                    <a:pt x="275" y="569"/>
                  </a:lnTo>
                  <a:lnTo>
                    <a:pt x="252" y="563"/>
                  </a:lnTo>
                  <a:lnTo>
                    <a:pt x="229" y="561"/>
                  </a:lnTo>
                  <a:lnTo>
                    <a:pt x="207" y="562"/>
                  </a:lnTo>
                  <a:lnTo>
                    <a:pt x="185" y="565"/>
                  </a:lnTo>
                  <a:lnTo>
                    <a:pt x="165" y="570"/>
                  </a:lnTo>
                  <a:lnTo>
                    <a:pt x="143" y="578"/>
                  </a:lnTo>
                  <a:lnTo>
                    <a:pt x="121" y="589"/>
                  </a:lnTo>
                  <a:lnTo>
                    <a:pt x="99" y="601"/>
                  </a:lnTo>
                  <a:lnTo>
                    <a:pt x="76" y="615"/>
                  </a:lnTo>
                  <a:lnTo>
                    <a:pt x="52" y="631"/>
                  </a:lnTo>
                  <a:lnTo>
                    <a:pt x="26" y="649"/>
                  </a:lnTo>
                  <a:lnTo>
                    <a:pt x="0" y="668"/>
                  </a:lnTo>
                  <a:close/>
                </a:path>
              </a:pathLst>
            </a:custGeom>
            <a:solidFill>
              <a:srgbClr val="6666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0836" name="WordArt 12">
            <a:extLst>
              <a:ext uri="{FF2B5EF4-FFF2-40B4-BE49-F238E27FC236}">
                <a16:creationId xmlns="" xmlns:a16="http://schemas.microsoft.com/office/drawing/2014/main" id="{FCBD68B5-D950-4F50-9CA4-4F300AAA238F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1498600" y="1487488"/>
            <a:ext cx="6502400" cy="646112"/>
          </a:xfrm>
          <a:prstGeom prst="rect">
            <a:avLst/>
          </a:prstGeom>
        </p:spPr>
        <p:txBody>
          <a:bodyPr spcFirstLastPara="1" wrap="none" fromWordArt="1">
            <a:prstTxWarp prst="textArchUp">
              <a:avLst>
                <a:gd name="adj" fmla="val 10800004"/>
              </a:avLst>
            </a:prstTxWarp>
          </a:bodyPr>
          <a:lstStyle/>
          <a:p>
            <a:pPr algn="ctr"/>
            <a:r>
              <a:rPr lang="en-GB" sz="2000" b="1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CONTINUOUS IMPROVEMENT</a:t>
            </a:r>
          </a:p>
        </p:txBody>
      </p:sp>
      <p:sp>
        <p:nvSpPr>
          <p:cNvPr id="120837" name="Freeform 28">
            <a:extLst>
              <a:ext uri="{FF2B5EF4-FFF2-40B4-BE49-F238E27FC236}">
                <a16:creationId xmlns="" xmlns:a16="http://schemas.microsoft.com/office/drawing/2014/main" id="{AB1C36EF-5EFF-490F-A293-1B9915E7E036}"/>
              </a:ext>
            </a:extLst>
          </p:cNvPr>
          <p:cNvSpPr>
            <a:spLocks/>
          </p:cNvSpPr>
          <p:nvPr/>
        </p:nvSpPr>
        <p:spPr bwMode="auto">
          <a:xfrm>
            <a:off x="379413" y="2855913"/>
            <a:ext cx="3175" cy="1587"/>
          </a:xfrm>
          <a:custGeom>
            <a:avLst/>
            <a:gdLst>
              <a:gd name="T0" fmla="*/ 0 w 2"/>
              <a:gd name="T1" fmla="*/ 444107667 h 3"/>
              <a:gd name="T2" fmla="*/ 0 w 2"/>
              <a:gd name="T3" fmla="*/ 0 h 3"/>
              <a:gd name="T4" fmla="*/ 2147483646 w 2"/>
              <a:gd name="T5" fmla="*/ 444107667 h 3"/>
              <a:gd name="T6" fmla="*/ 0 w 2"/>
              <a:gd name="T7" fmla="*/ 444107667 h 3"/>
              <a:gd name="T8" fmla="*/ 0 60000 65536"/>
              <a:gd name="T9" fmla="*/ 0 60000 65536"/>
              <a:gd name="T10" fmla="*/ 0 60000 65536"/>
              <a:gd name="T11" fmla="*/ 0 60000 65536"/>
              <a:gd name="T12" fmla="*/ 0 w 2"/>
              <a:gd name="T13" fmla="*/ 0 h 3"/>
              <a:gd name="T14" fmla="*/ 2 w 2"/>
              <a:gd name="T15" fmla="*/ 3 h 3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" h="3">
                <a:moveTo>
                  <a:pt x="0" y="3"/>
                </a:moveTo>
                <a:lnTo>
                  <a:pt x="0" y="0"/>
                </a:lnTo>
                <a:lnTo>
                  <a:pt x="2" y="3"/>
                </a:lnTo>
                <a:lnTo>
                  <a:pt x="0" y="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0838" name="Freeform 29">
            <a:extLst>
              <a:ext uri="{FF2B5EF4-FFF2-40B4-BE49-F238E27FC236}">
                <a16:creationId xmlns="" xmlns:a16="http://schemas.microsoft.com/office/drawing/2014/main" id="{01F3ABA4-03AD-42ED-8E2B-A4DE1E47ACE1}"/>
              </a:ext>
            </a:extLst>
          </p:cNvPr>
          <p:cNvSpPr>
            <a:spLocks/>
          </p:cNvSpPr>
          <p:nvPr/>
        </p:nvSpPr>
        <p:spPr bwMode="auto">
          <a:xfrm>
            <a:off x="850900" y="2590800"/>
            <a:ext cx="1588" cy="1588"/>
          </a:xfrm>
          <a:custGeom>
            <a:avLst/>
            <a:gdLst>
              <a:gd name="T0" fmla="*/ 0 w 2"/>
              <a:gd name="T1" fmla="*/ 1001132368 h 2"/>
              <a:gd name="T2" fmla="*/ 0 w 2"/>
              <a:gd name="T3" fmla="*/ 0 h 2"/>
              <a:gd name="T4" fmla="*/ 1001132368 w 2"/>
              <a:gd name="T5" fmla="*/ 1001132368 h 2"/>
              <a:gd name="T6" fmla="*/ 0 w 2"/>
              <a:gd name="T7" fmla="*/ 1001132368 h 2"/>
              <a:gd name="T8" fmla="*/ 0 60000 65536"/>
              <a:gd name="T9" fmla="*/ 0 60000 65536"/>
              <a:gd name="T10" fmla="*/ 0 60000 65536"/>
              <a:gd name="T11" fmla="*/ 0 60000 65536"/>
              <a:gd name="T12" fmla="*/ 0 w 2"/>
              <a:gd name="T13" fmla="*/ 0 h 2"/>
              <a:gd name="T14" fmla="*/ 2 w 2"/>
              <a:gd name="T15" fmla="*/ 2 h 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" h="2">
                <a:moveTo>
                  <a:pt x="0" y="2"/>
                </a:moveTo>
                <a:lnTo>
                  <a:pt x="0" y="0"/>
                </a:lnTo>
                <a:lnTo>
                  <a:pt x="2" y="2"/>
                </a:lnTo>
                <a:lnTo>
                  <a:pt x="0" y="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0839" name="Text Box 42">
            <a:extLst>
              <a:ext uri="{FF2B5EF4-FFF2-40B4-BE49-F238E27FC236}">
                <a16:creationId xmlns="" xmlns:a16="http://schemas.microsoft.com/office/drawing/2014/main" id="{13444BE2-0A9A-4B84-90BF-155BE9B0EB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675" y="1944688"/>
            <a:ext cx="21796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PROCESS MAPPING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40" name="Text Box 43">
            <a:extLst>
              <a:ext uri="{FF2B5EF4-FFF2-40B4-BE49-F238E27FC236}">
                <a16:creationId xmlns="" xmlns:a16="http://schemas.microsoft.com/office/drawing/2014/main" id="{EC52A269-8051-4326-853F-04A4D0ACAD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3050" y="2565400"/>
            <a:ext cx="354965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MATERIAL &amp; INFORMATION FLOW ANALYSIS</a:t>
            </a:r>
            <a:endParaRPr lang="en-US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41" name="Text Box 44">
            <a:extLst>
              <a:ext uri="{FF2B5EF4-FFF2-40B4-BE49-F238E27FC236}">
                <a16:creationId xmlns="" xmlns:a16="http://schemas.microsoft.com/office/drawing/2014/main" id="{74509B48-77A3-425B-8E40-45B7B673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62363" y="1827213"/>
            <a:ext cx="636587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TQM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42" name="Text Box 45">
            <a:extLst>
              <a:ext uri="{FF2B5EF4-FFF2-40B4-BE49-F238E27FC236}">
                <a16:creationId xmlns="" xmlns:a16="http://schemas.microsoft.com/office/drawing/2014/main" id="{508A878D-425A-4691-8C9E-AD18C63642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73313" y="2006600"/>
            <a:ext cx="11318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0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KAIZEN</a:t>
            </a:r>
            <a:endParaRPr lang="en-US" altLang="en-US" sz="20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43" name="Text Box 46">
            <a:extLst>
              <a:ext uri="{FF2B5EF4-FFF2-40B4-BE49-F238E27FC236}">
                <a16:creationId xmlns="" xmlns:a16="http://schemas.microsoft.com/office/drawing/2014/main" id="{EBD99C37-BE85-4210-A2EF-3F70AB7EEC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58863" y="3186113"/>
            <a:ext cx="150495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JUST IN TIME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44" name="Text Box 47">
            <a:extLst>
              <a:ext uri="{FF2B5EF4-FFF2-40B4-BE49-F238E27FC236}">
                <a16:creationId xmlns="" xmlns:a16="http://schemas.microsoft.com/office/drawing/2014/main" id="{A80DC7CF-6E59-46EE-9B5C-BDC531A1A5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60638" y="3584575"/>
            <a:ext cx="37306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5S</a:t>
            </a:r>
            <a:endParaRPr lang="en-US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45" name="Text Box 48">
            <a:extLst>
              <a:ext uri="{FF2B5EF4-FFF2-40B4-BE49-F238E27FC236}">
                <a16:creationId xmlns="" xmlns:a16="http://schemas.microsoft.com/office/drawing/2014/main" id="{CFE33B43-BEE2-44D4-8CFA-9E7BFFC6C4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16075" y="3933825"/>
            <a:ext cx="7572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PDCA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46" name="Text Box 49">
            <a:extLst>
              <a:ext uri="{FF2B5EF4-FFF2-40B4-BE49-F238E27FC236}">
                <a16:creationId xmlns="" xmlns:a16="http://schemas.microsoft.com/office/drawing/2014/main" id="{383147D7-4B0C-4D86-8153-281F079A5E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9413" y="3138488"/>
            <a:ext cx="623887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DFM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47" name="Text Box 50">
            <a:extLst>
              <a:ext uri="{FF2B5EF4-FFF2-40B4-BE49-F238E27FC236}">
                <a16:creationId xmlns="" xmlns:a16="http://schemas.microsoft.com/office/drawing/2014/main" id="{537034FA-3C52-4143-8C99-DC38EFE184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088" y="4156075"/>
            <a:ext cx="123507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SIX SIGMA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48" name="Text Box 51">
            <a:extLst>
              <a:ext uri="{FF2B5EF4-FFF2-40B4-BE49-F238E27FC236}">
                <a16:creationId xmlns="" xmlns:a16="http://schemas.microsoft.com/office/drawing/2014/main" id="{38C85B7E-5325-4DA5-8BA8-6D98436B09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913" y="4773613"/>
            <a:ext cx="20574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ERROR PROOFING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49" name="Text Box 52">
            <a:extLst>
              <a:ext uri="{FF2B5EF4-FFF2-40B4-BE49-F238E27FC236}">
                <a16:creationId xmlns="" xmlns:a16="http://schemas.microsoft.com/office/drawing/2014/main" id="{8DDB02C3-9FD9-4468-AC86-16DD5DA947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" y="5259388"/>
            <a:ext cx="249237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STANDARDISED WORK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50" name="Text Box 53">
            <a:extLst>
              <a:ext uri="{FF2B5EF4-FFF2-40B4-BE49-F238E27FC236}">
                <a16:creationId xmlns="" xmlns:a16="http://schemas.microsoft.com/office/drawing/2014/main" id="{67C9EFF9-E993-4A8D-BCBD-85EB916458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35488" y="4922838"/>
            <a:ext cx="27051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CONDITION MONITORING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51" name="Text Box 55">
            <a:extLst>
              <a:ext uri="{FF2B5EF4-FFF2-40B4-BE49-F238E27FC236}">
                <a16:creationId xmlns="" xmlns:a16="http://schemas.microsoft.com/office/drawing/2014/main" id="{764A8DA1-AB1E-47EF-A817-7588F0D043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37038" y="4267200"/>
            <a:ext cx="2170112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PROBLEM SOLVING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52" name="Text Box 56">
            <a:extLst>
              <a:ext uri="{FF2B5EF4-FFF2-40B4-BE49-F238E27FC236}">
                <a16:creationId xmlns="" xmlns:a16="http://schemas.microsoft.com/office/drawing/2014/main" id="{3188C22B-97A7-488C-9C8B-B55F9BE17E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22975" y="5294313"/>
            <a:ext cx="29273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8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ROOT CAUSE ANALYSIS</a:t>
            </a:r>
            <a:endParaRPr lang="en-US" altLang="en-US" sz="18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53" name="Text Box 57">
            <a:extLst>
              <a:ext uri="{FF2B5EF4-FFF2-40B4-BE49-F238E27FC236}">
                <a16:creationId xmlns="" xmlns:a16="http://schemas.microsoft.com/office/drawing/2014/main" id="{03AA5C3C-1BD2-4AA0-A192-E3E8FF2B29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1838" y="3467100"/>
            <a:ext cx="1649412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DAILY REVIEW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54" name="Text Box 58">
            <a:extLst>
              <a:ext uri="{FF2B5EF4-FFF2-40B4-BE49-F238E27FC236}">
                <a16:creationId xmlns="" xmlns:a16="http://schemas.microsoft.com/office/drawing/2014/main" id="{A0E7EB1B-9336-4693-8896-A6C73B94F4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32725" y="2144713"/>
            <a:ext cx="6667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8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TPM</a:t>
            </a:r>
            <a:endParaRPr lang="en-US" altLang="en-US" sz="18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55" name="Text Box 59">
            <a:extLst>
              <a:ext uri="{FF2B5EF4-FFF2-40B4-BE49-F238E27FC236}">
                <a16:creationId xmlns="" xmlns:a16="http://schemas.microsoft.com/office/drawing/2014/main" id="{20FA5D42-6281-4845-B05E-9CB876D84B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4849813"/>
            <a:ext cx="60007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SPC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56" name="Text Box 60">
            <a:extLst>
              <a:ext uri="{FF2B5EF4-FFF2-40B4-BE49-F238E27FC236}">
                <a16:creationId xmlns="" xmlns:a16="http://schemas.microsoft.com/office/drawing/2014/main" id="{CD3F155C-F45A-4A5B-9199-AF128D1314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45350" y="4838700"/>
            <a:ext cx="106045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KANBAN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57" name="Text Box 61">
            <a:extLst>
              <a:ext uri="{FF2B5EF4-FFF2-40B4-BE49-F238E27FC236}">
                <a16:creationId xmlns="" xmlns:a16="http://schemas.microsoft.com/office/drawing/2014/main" id="{481965A4-BA26-49ED-BF64-3F1D860636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75000" y="4167188"/>
            <a:ext cx="62071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FMEA</a:t>
            </a:r>
            <a:endParaRPr lang="en-US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58" name="Text Box 62">
            <a:extLst>
              <a:ext uri="{FF2B5EF4-FFF2-40B4-BE49-F238E27FC236}">
                <a16:creationId xmlns="" xmlns:a16="http://schemas.microsoft.com/office/drawing/2014/main" id="{4A30410C-0188-43FF-BFC5-C97138E0B6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4100" y="4241800"/>
            <a:ext cx="741363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LEAN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59" name="Text Box 63">
            <a:extLst>
              <a:ext uri="{FF2B5EF4-FFF2-40B4-BE49-F238E27FC236}">
                <a16:creationId xmlns="" xmlns:a16="http://schemas.microsoft.com/office/drawing/2014/main" id="{EF42374D-1F96-486A-BF54-CF63E46FED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57825" y="2627313"/>
            <a:ext cx="322738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AUTONOMOUS MAINTENANCE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60" name="Text Box 64">
            <a:extLst>
              <a:ext uri="{FF2B5EF4-FFF2-40B4-BE49-F238E27FC236}">
                <a16:creationId xmlns="" xmlns:a16="http://schemas.microsoft.com/office/drawing/2014/main" id="{33216A9F-24E4-4892-801D-40DD6CFA6B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16375" y="3860800"/>
            <a:ext cx="248761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CORRECTIVE ACTION REPORT</a:t>
            </a:r>
            <a:endParaRPr lang="en-US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61" name="Text Box 65">
            <a:extLst>
              <a:ext uri="{FF2B5EF4-FFF2-40B4-BE49-F238E27FC236}">
                <a16:creationId xmlns="" xmlns:a16="http://schemas.microsoft.com/office/drawing/2014/main" id="{43D8F677-E058-493A-B691-8E92E74F04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00400" y="3036888"/>
            <a:ext cx="16716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SHIFT REPORT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62" name="Text Box 66">
            <a:extLst>
              <a:ext uri="{FF2B5EF4-FFF2-40B4-BE49-F238E27FC236}">
                <a16:creationId xmlns="" xmlns:a16="http://schemas.microsoft.com/office/drawing/2014/main" id="{3CBF4C3C-D7C6-4F4D-8E1D-B75C7A38C4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01975" y="4589463"/>
            <a:ext cx="2403475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SERVICE LEVEL AGREEMENT</a:t>
            </a:r>
            <a:endParaRPr lang="en-US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63" name="Text Box 67">
            <a:extLst>
              <a:ext uri="{FF2B5EF4-FFF2-40B4-BE49-F238E27FC236}">
                <a16:creationId xmlns="" xmlns:a16="http://schemas.microsoft.com/office/drawing/2014/main" id="{EBB6EC8D-614C-40E2-9CDE-F0F60447C9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59613" y="3910013"/>
            <a:ext cx="187642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ZONE SEMINARS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64" name="Text Box 68">
            <a:extLst>
              <a:ext uri="{FF2B5EF4-FFF2-40B4-BE49-F238E27FC236}">
                <a16:creationId xmlns="" xmlns:a16="http://schemas.microsoft.com/office/drawing/2014/main" id="{7FE242CA-A4A1-4EF1-86B1-5677D7EE62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513" y="3746500"/>
            <a:ext cx="13938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2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TEAM HUDDLES</a:t>
            </a:r>
            <a:endParaRPr lang="en-US" altLang="en-US" sz="12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65" name="Text Box 69">
            <a:extLst>
              <a:ext uri="{FF2B5EF4-FFF2-40B4-BE49-F238E27FC236}">
                <a16:creationId xmlns="" xmlns:a16="http://schemas.microsoft.com/office/drawing/2014/main" id="{B74A7098-16E3-4E41-8869-32EB6A2480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34013" y="1901825"/>
            <a:ext cx="1728787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ACTION TEAMS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66" name="Text Box 70">
            <a:extLst>
              <a:ext uri="{FF2B5EF4-FFF2-40B4-BE49-F238E27FC236}">
                <a16:creationId xmlns="" xmlns:a16="http://schemas.microsoft.com/office/drawing/2014/main" id="{1AE38C40-D530-43D0-95F2-D04E33C6E6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03988" y="3556000"/>
            <a:ext cx="168275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ZONE BOARDS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67" name="Text Box 71">
            <a:extLst>
              <a:ext uri="{FF2B5EF4-FFF2-40B4-BE49-F238E27FC236}">
                <a16:creationId xmlns="" xmlns:a16="http://schemas.microsoft.com/office/drawing/2014/main" id="{0F9A2A01-64AC-4556-AA7E-33CBCBE45A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1875" y="4670425"/>
            <a:ext cx="7826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FLOW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68" name="Text Box 75">
            <a:extLst>
              <a:ext uri="{FF2B5EF4-FFF2-40B4-BE49-F238E27FC236}">
                <a16:creationId xmlns="" xmlns:a16="http://schemas.microsoft.com/office/drawing/2014/main" id="{F3D798B2-0DA4-42C1-AB46-10F4C9A2D9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38888" y="4457700"/>
            <a:ext cx="1577975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4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DELAY REPORT</a:t>
            </a:r>
            <a:endParaRPr lang="en-US" altLang="en-US" sz="14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69" name="Text Box 76">
            <a:extLst>
              <a:ext uri="{FF2B5EF4-FFF2-40B4-BE49-F238E27FC236}">
                <a16:creationId xmlns="" xmlns:a16="http://schemas.microsoft.com/office/drawing/2014/main" id="{E139A319-B812-4BDE-AFBF-BCA9967B8A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09925" y="5373688"/>
            <a:ext cx="223361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CUSTOMER SURVEY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70" name="Text Box 77">
            <a:extLst>
              <a:ext uri="{FF2B5EF4-FFF2-40B4-BE49-F238E27FC236}">
                <a16:creationId xmlns="" xmlns:a16="http://schemas.microsoft.com/office/drawing/2014/main" id="{7D78E9EB-0E38-41EA-9B6B-C93932B314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16875" y="4405313"/>
            <a:ext cx="75882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TBEM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71" name="Text Box 78">
            <a:extLst>
              <a:ext uri="{FF2B5EF4-FFF2-40B4-BE49-F238E27FC236}">
                <a16:creationId xmlns="" xmlns:a16="http://schemas.microsoft.com/office/drawing/2014/main" id="{BC3258BA-B194-495B-9B3F-8CF0EA2012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0800" y="3086100"/>
            <a:ext cx="6667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8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TOC</a:t>
            </a:r>
            <a:endParaRPr lang="en-US" altLang="en-US" sz="18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20872" name="Text Box 85">
            <a:extLst>
              <a:ext uri="{FF2B5EF4-FFF2-40B4-BE49-F238E27FC236}">
                <a16:creationId xmlns="" xmlns:a16="http://schemas.microsoft.com/office/drawing/2014/main" id="{D11C46BC-C51D-4A85-8D31-C39716797B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73650" y="3138488"/>
            <a:ext cx="189706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600" b="1">
                <a:latin typeface="Arial" panose="020B0604020202020204" pitchFamily="34" charset="0"/>
                <a:ea typeface="MS PGothic" panose="020B0600070205080204" pitchFamily="34" charset="-128"/>
                <a:cs typeface="Times New Roman" panose="02020603050405020304" pitchFamily="18" charset="0"/>
              </a:rPr>
              <a:t>SHIFT SEMINARS</a:t>
            </a:r>
            <a:endParaRPr lang="en-US" altLang="en-US" sz="1600" b="1">
              <a:latin typeface="Arial" panose="020B060402020202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xmlns:p14="http://schemas.microsoft.com/office/powerpoint/2010/main"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TOP" val=" 200.875"/>
  <p:tag name="LLEFT" val=" 16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SingleBoatShap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LEFT" val=" 169"/>
  <p:tag name="LTOP" val=" 200.875"/>
  <p:tag name="NAME" val="SingleBoatText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LEFT" val=" 169"/>
  <p:tag name="LTOP" val=" 200.87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LEFT" val=" 169"/>
  <p:tag name="LTOP" val=" 200.87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TOP" val=" 200.875"/>
  <p:tag name="LLEFT" val=" 169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SingleBoatShape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TOP" val=" 200.875"/>
  <p:tag name="LLEFT" val=" 169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TOP" val=" 200.875"/>
  <p:tag name="LLEFT" val=" 169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AME" val="SingleBoatText"/>
  <p:tag name="LTOP" val=" 200.875"/>
  <p:tag name="LLEFT" val=" 169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LEFT" val=" 169"/>
  <p:tag name="LTOP" val=" 200.875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TOP" val=" 200.875"/>
  <p:tag name="LLEFT" val=" 169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LEFT" val=" 169"/>
  <p:tag name="LTOP" val=" 200.87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LEFT" val=" 169"/>
  <p:tag name="LTOP" val=" 200.875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TOP" val=" 200.875"/>
  <p:tag name="LLEFT" val=" 169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LEFT" val=" 169"/>
  <p:tag name="LTOP" val=" 200.875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TOP" val=" 200.875"/>
  <p:tag name="LLEFT" val=" 169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579F63F839CD34F8C7D1F16FF62C149" ma:contentTypeVersion="6" ma:contentTypeDescription="Create a new document." ma:contentTypeScope="" ma:versionID="8696d57364c1d7f16f585631265b8140">
  <xsd:schema xmlns:xsd="http://www.w3.org/2001/XMLSchema" xmlns:xs="http://www.w3.org/2001/XMLSchema" xmlns:p="http://schemas.microsoft.com/office/2006/metadata/properties" xmlns:ns2="b7f9fef7-f2d6-4753-9cc4-1214af3ec681" xmlns:ns3="4e921715-ad79-4b78-9592-2aa9c6b9dcb9" targetNamespace="http://schemas.microsoft.com/office/2006/metadata/properties" ma:root="true" ma:fieldsID="911fed3de18a5dabb4b36797968ac1f0" ns2:_="" ns3:_="">
    <xsd:import namespace="b7f9fef7-f2d6-4753-9cc4-1214af3ec681"/>
    <xsd:import namespace="4e921715-ad79-4b78-9592-2aa9c6b9dcb9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7f9fef7-f2d6-4753-9cc4-1214af3ec68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921715-ad79-4b78-9592-2aa9c6b9dc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DA285CB-2B69-4A32-8E2C-351F1F7831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7f9fef7-f2d6-4753-9cc4-1214af3ec681"/>
    <ds:schemaRef ds:uri="4e921715-ad79-4b78-9592-2aa9c6b9dcb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59D7B67-2A29-4232-843E-118D90B5EE6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547</TotalTime>
  <Words>3134</Words>
  <Application>Microsoft Macintosh PowerPoint</Application>
  <PresentationFormat>On-screen Show (4:3)</PresentationFormat>
  <Paragraphs>991</Paragraphs>
  <Slides>64</Slides>
  <Notes>50</Notes>
  <HiddenSlides>27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65" baseType="lpstr">
      <vt:lpstr>Office Theme</vt:lpstr>
      <vt:lpstr>Practical Problem Solving</vt:lpstr>
      <vt:lpstr>PowerPoint Presentation</vt:lpstr>
      <vt:lpstr>Introduction to Problem Solving</vt:lpstr>
      <vt:lpstr>Exercise</vt:lpstr>
      <vt:lpstr>A Toyota Viewpoint:</vt:lpstr>
      <vt:lpstr>Findings at General Motors 1998</vt:lpstr>
      <vt:lpstr>PowerPoint Presentation</vt:lpstr>
      <vt:lpstr>PowerPoint Presentation</vt:lpstr>
      <vt:lpstr>Welcoming Problems</vt:lpstr>
      <vt:lpstr>Problem Solving vs Fire Fighting</vt:lpstr>
      <vt:lpstr>Organising Improvement Action</vt:lpstr>
      <vt:lpstr>Is the Root Cause  Already Apparent?</vt:lpstr>
      <vt:lpstr>The Problem Solving Process</vt:lpstr>
      <vt:lpstr>PowerPoint Presentation</vt:lpstr>
      <vt:lpstr>Problem Solving - Top Tips</vt:lpstr>
      <vt:lpstr>100 Year Fix!</vt:lpstr>
      <vt:lpstr>Should not be able to by pass</vt:lpstr>
      <vt:lpstr>Poke Yoke</vt:lpstr>
      <vt:lpstr>1. Concern – Define the problem</vt:lpstr>
      <vt:lpstr>What is the problem? </vt:lpstr>
      <vt:lpstr>Check the Standard</vt:lpstr>
      <vt:lpstr> Questioning techniques</vt:lpstr>
      <vt:lpstr>When questioning</vt:lpstr>
      <vt:lpstr>When questioning</vt:lpstr>
      <vt:lpstr>Listening</vt:lpstr>
      <vt:lpstr>PowerPoint Presentation</vt:lpstr>
      <vt:lpstr>‘is’ / ‘is not’ Analysis</vt:lpstr>
      <vt:lpstr>Types of Data</vt:lpstr>
      <vt:lpstr>Pareto and the “Son of Pareto”</vt:lpstr>
      <vt:lpstr>Understanding Variability – Identify Inputs and Outputs</vt:lpstr>
      <vt:lpstr>Understanding Variability – Sampling Plan Worksheet</vt:lpstr>
      <vt:lpstr>Process Map</vt:lpstr>
      <vt:lpstr>Uses for Process Map</vt:lpstr>
      <vt:lpstr>Explore and Expose the Opportunities</vt:lpstr>
      <vt:lpstr>Troubleshooting Process Map</vt:lpstr>
      <vt:lpstr>2. Cause – Investigate Possible Causes </vt:lpstr>
      <vt:lpstr> Using the cause and effect diagram.   Ishikawa Diagram aka Fishbone  </vt:lpstr>
      <vt:lpstr> Cause and effect diagram Ishikawa / Fishbone diagram</vt:lpstr>
      <vt:lpstr>During the Brainstorm</vt:lpstr>
      <vt:lpstr>Evaluation</vt:lpstr>
      <vt:lpstr>PowerPoint Presentation</vt:lpstr>
      <vt:lpstr>2b. Cause –  Pinpoint Root Cause</vt:lpstr>
      <vt:lpstr> Root cause</vt:lpstr>
      <vt:lpstr>PowerPoint Presentation</vt:lpstr>
      <vt:lpstr> </vt:lpstr>
      <vt:lpstr>3. Countermeasure</vt:lpstr>
      <vt:lpstr> SMART Actions</vt:lpstr>
      <vt:lpstr>100 year fix</vt:lpstr>
      <vt:lpstr>100 Year Fix</vt:lpstr>
      <vt:lpstr>Standardise</vt:lpstr>
      <vt:lpstr>Implement Ideas</vt:lpstr>
      <vt:lpstr>4. Closeout</vt:lpstr>
      <vt:lpstr> Monitor and Control</vt:lpstr>
      <vt:lpstr>Review Learnings</vt:lpstr>
      <vt:lpstr>Ford Example</vt:lpstr>
      <vt:lpstr>‘is’ / ‘is not’ Analysis</vt:lpstr>
      <vt:lpstr>PowerPoint Presentation</vt:lpstr>
      <vt:lpstr>‘100’ Year Fix</vt:lpstr>
      <vt:lpstr>Creating  the  Right Environment</vt:lpstr>
      <vt:lpstr>“The Leadership Challenge”</vt:lpstr>
      <vt:lpstr>Creating the Right Environment </vt:lpstr>
      <vt:lpstr>PowerPoint Presentation</vt:lpstr>
      <vt:lpstr>Visual Management - Defective Item Display</vt:lpstr>
      <vt:lpstr>What is CI? </vt:lpstr>
    </vt:vector>
  </TitlesOfParts>
  <Company>Corus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Contents</dc:title>
  <dc:creator>jatkinson</dc:creator>
  <cp:lastModifiedBy>Steve Darnell</cp:lastModifiedBy>
  <cp:revision>213</cp:revision>
  <cp:lastPrinted>2014-07-31T14:48:45Z</cp:lastPrinted>
  <dcterms:created xsi:type="dcterms:W3CDTF">2007-02-27T11:18:49Z</dcterms:created>
  <dcterms:modified xsi:type="dcterms:W3CDTF">2021-11-09T18:54:03Z</dcterms:modified>
</cp:coreProperties>
</file>