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73" r:id="rId4"/>
  </p:sldMasterIdLst>
  <p:sldIdLst>
    <p:sldId id="257" r:id="rId5"/>
    <p:sldId id="258" r:id="rId6"/>
    <p:sldId id="260" r:id="rId7"/>
    <p:sldId id="259" r:id="rId8"/>
    <p:sldId id="261" r:id="rId9"/>
    <p:sldId id="262" r:id="rId10"/>
    <p:sldId id="263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19" autoAdjust="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4/28/2020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bstract image">
            <a:extLst>
              <a:ext uri="{FF2B5EF4-FFF2-40B4-BE49-F238E27FC236}">
                <a16:creationId xmlns:a16="http://schemas.microsoft.com/office/drawing/2014/main" id="{6D3BA21E-E6C8-4E14-8E53-C5DF567E9D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9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12191999" cy="6857989"/>
          </a:xfrm>
          <a:prstGeom prst="rect">
            <a:avLst/>
          </a:prstGeom>
        </p:spPr>
      </p:pic>
      <p:sp>
        <p:nvSpPr>
          <p:cNvPr id="92" name="Rectangle 91">
            <a:extLst>
              <a:ext uri="{FF2B5EF4-FFF2-40B4-BE49-F238E27FC236}">
                <a16:creationId xmlns:a16="http://schemas.microsoft.com/office/drawing/2014/main" id="{DB4A12B6-EF0D-43E8-8C17-4FAD4D276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>
              <a:lumMod val="85000"/>
              <a:lumOff val="15000"/>
              <a:alpha val="93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AE107525-0C02-447F-8A3F-553320A72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2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>
            <a:normAutofit/>
          </a:bodyPr>
          <a:lstStyle/>
          <a:p>
            <a:r>
              <a:rPr lang="en-US" b="1"/>
              <a:t>The ‘evolution’ of the helper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/>
              <a:t>By Donna James - 1804666</a:t>
            </a:r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AB7A42E3-05D8-4A0B-9D4E-20EF581E5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6EE9A54B-189D-4645-8254-FDC4210EC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>
            <a:extLst>
              <a:ext uri="{FF2B5EF4-FFF2-40B4-BE49-F238E27FC236}">
                <a16:creationId xmlns:a16="http://schemas.microsoft.com/office/drawing/2014/main" id="{511CE48F-D5E4-4520-AF1E-8F85CFBDA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41448851-39AD-4943-BF9C-C50704E08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66931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48DB4B7D-6E19-4B1E-A0ED-621919C15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4CB196DE-BC07-4C0A-9A6F-6FFD5F775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2C13C32D-C8E0-49CB-AF18-A6A13B7FE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65" name="Group 64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65E3DF13-4412-4927-AA38-F077B5A4C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4569EC13-67CE-4C90-95BA-1F7D7F3D3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0A59492E-0F24-4A22-B24D-A110B403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0E7CA313-2F4B-4574-8399-12EF6A1BF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image">
            <a:extLst>
              <a:ext uri="{FF2B5EF4-FFF2-40B4-BE49-F238E27FC236}">
                <a16:creationId xmlns:a16="http://schemas.microsoft.com/office/drawing/2014/main" id="{5C002EE5-E4FF-463C-8DAA-9AC0B6D407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6" r="14201" b="2"/>
          <a:stretch/>
        </p:blipFill>
        <p:spPr>
          <a:xfrm>
            <a:off x="-1" y="10"/>
            <a:ext cx="6095997" cy="4530063"/>
          </a:xfrm>
          <a:prstGeom prst="rect">
            <a:avLst/>
          </a:prstGeom>
        </p:spPr>
      </p:pic>
      <p:pic>
        <p:nvPicPr>
          <p:cNvPr id="5" name="Picture 4" descr="A picture containing cup&#10;&#10;Description automatically generated">
            <a:extLst>
              <a:ext uri="{FF2B5EF4-FFF2-40B4-BE49-F238E27FC236}">
                <a16:creationId xmlns:a16="http://schemas.microsoft.com/office/drawing/2014/main" id="{1852E17D-4334-461B-82B9-21A5905013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339" r="-2" b="10348"/>
          <a:stretch/>
        </p:blipFill>
        <p:spPr>
          <a:xfrm>
            <a:off x="6096004" y="10"/>
            <a:ext cx="6095996" cy="4530063"/>
          </a:xfrm>
          <a:prstGeom prst="rect">
            <a:avLst/>
          </a:prstGeom>
        </p:spPr>
      </p:pic>
      <p:sp>
        <p:nvSpPr>
          <p:cNvPr id="72" name="Rectangle 7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30074"/>
            <a:ext cx="12192000" cy="2327925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116" y="4692768"/>
            <a:ext cx="11859768" cy="2002536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C9295F-E638-4F61-AFE2-CF3E40556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723" y="4956811"/>
            <a:ext cx="11439414" cy="14906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4400" cap="all" spc="-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I LIVE WITH A BLACK DOG – </a:t>
            </a:r>
            <a:br>
              <a:rPr lang="en-US" sz="4400" cap="all" spc="-100" dirty="0">
                <a:solidFill>
                  <a:schemeClr val="tx1"/>
                </a:solidFill>
              </a:rPr>
            </a:br>
            <a:r>
              <a:rPr lang="en-US" sz="4400" cap="all" spc="-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AND HAVE DONE FOR 15 YEARS</a:t>
            </a:r>
          </a:p>
        </p:txBody>
      </p:sp>
    </p:spTree>
    <p:extLst>
      <p:ext uri="{BB962C8B-B14F-4D97-AF65-F5344CB8AC3E}">
        <p14:creationId xmlns:p14="http://schemas.microsoft.com/office/powerpoint/2010/main" val="1216010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8DB4B7D-6E19-4B1E-A0ED-621919C15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CB196DE-BC07-4C0A-9A6F-6FFD5F775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C13C32D-C8E0-49CB-AF18-A6A13B7FE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65E3DF13-4412-4927-AA38-F077B5A4C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4569EC13-67CE-4C90-95BA-1F7D7F3D3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0A59492E-0F24-4A22-B24D-A110B403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0E7CA313-2F4B-4574-8399-12EF6A1BF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screen shot of a computer&#10;&#10;Description automatically generated">
            <a:extLst>
              <a:ext uri="{FF2B5EF4-FFF2-40B4-BE49-F238E27FC236}">
                <a16:creationId xmlns:a16="http://schemas.microsoft.com/office/drawing/2014/main" id="{D8181E67-59E0-4A53-90B7-09DE415077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241" b="8447"/>
          <a:stretch/>
        </p:blipFill>
        <p:spPr>
          <a:xfrm>
            <a:off x="-1" y="10"/>
            <a:ext cx="6095997" cy="4530063"/>
          </a:xfrm>
          <a:prstGeom prst="rect">
            <a:avLst/>
          </a:prstGeom>
        </p:spPr>
      </p:pic>
      <p:pic>
        <p:nvPicPr>
          <p:cNvPr id="5" name="Content Placeholder 4" descr="A picture containing person, sitting, young, looking&#10;&#10;Description automatically generated">
            <a:extLst>
              <a:ext uri="{FF2B5EF4-FFF2-40B4-BE49-F238E27FC236}">
                <a16:creationId xmlns:a16="http://schemas.microsoft.com/office/drawing/2014/main" id="{BB825949-8974-4192-88DE-AC78A87DBB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4580" b="21108"/>
          <a:stretch/>
        </p:blipFill>
        <p:spPr>
          <a:xfrm>
            <a:off x="6095996" y="10"/>
            <a:ext cx="6096004" cy="4530063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30074"/>
            <a:ext cx="12192000" cy="2327925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116" y="4692768"/>
            <a:ext cx="11859768" cy="2002536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CAC6A8-1B31-4336-82E6-522A41BDE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723" y="4956811"/>
            <a:ext cx="11439414" cy="15652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4400" cap="all" spc="-100" dirty="0">
                <a:solidFill>
                  <a:schemeClr val="tx1"/>
                </a:solidFill>
              </a:rPr>
              <a:t>the inner sanctuary</a:t>
            </a:r>
          </a:p>
        </p:txBody>
      </p:sp>
    </p:spTree>
    <p:extLst>
      <p:ext uri="{BB962C8B-B14F-4D97-AF65-F5344CB8AC3E}">
        <p14:creationId xmlns:p14="http://schemas.microsoft.com/office/powerpoint/2010/main" val="3607624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Rectangle 120">
            <a:extLst>
              <a:ext uri="{FF2B5EF4-FFF2-40B4-BE49-F238E27FC236}">
                <a16:creationId xmlns:a16="http://schemas.microsoft.com/office/drawing/2014/main" id="{282E2A95-1A08-4118-83C6-B1CA5648E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2FFEFC7E-85EE-4AC9-A351-FBEB13A1D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534" y="237744"/>
            <a:ext cx="2926080" cy="638251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CB2511BB-FC4C-45F3-94EB-661D6806C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9100" y="413053"/>
            <a:ext cx="2616201" cy="606459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Content Placeholder 80">
            <a:extLst>
              <a:ext uri="{FF2B5EF4-FFF2-40B4-BE49-F238E27FC236}">
                <a16:creationId xmlns:a16="http://schemas.microsoft.com/office/drawing/2014/main" id="{71652F3B-566F-4C4D-B2DC-BD0224326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720" y="882399"/>
            <a:ext cx="2312479" cy="512161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algn="ctr">
              <a:buNone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Robin also had a black dog </a:t>
            </a:r>
          </a:p>
          <a:p>
            <a:pPr marL="0" indent="0" algn="ctr">
              <a:buNone/>
            </a:pP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 algn="ctr">
              <a:buNone/>
            </a:pP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68DC0EC7-60EA-4BD3-BC04-D547DE1B2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9764" y="413053"/>
            <a:ext cx="8212114" cy="6064596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9" name="Content Placeholder 8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365211E1-DC76-4DAC-8AA4-06113316E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3952" y="882398"/>
            <a:ext cx="6828816" cy="5121612"/>
          </a:xfrm>
          <a:prstGeom prst="rect">
            <a:avLst/>
          </a:prstGeom>
        </p:spPr>
      </p:pic>
      <p:pic>
        <p:nvPicPr>
          <p:cNvPr id="13" name="Picture 12" descr="A picture containing looking, black, dark, standing&#10;&#10;Description automatically generated">
            <a:extLst>
              <a:ext uri="{FF2B5EF4-FFF2-40B4-BE49-F238E27FC236}">
                <a16:creationId xmlns:a16="http://schemas.microsoft.com/office/drawing/2014/main" id="{6BD2A22E-5632-47DE-A972-1DBD45933D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719" y="3265714"/>
            <a:ext cx="2213473" cy="1978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9291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Rectangle 64">
            <a:extLst>
              <a:ext uri="{FF2B5EF4-FFF2-40B4-BE49-F238E27FC236}">
                <a16:creationId xmlns:a16="http://schemas.microsoft.com/office/drawing/2014/main" id="{4E9EDDFA-8F05-462B-8D3E-5B9C4FBC7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picture containing table&#10;&#10;Description automatically generated">
            <a:extLst>
              <a:ext uri="{FF2B5EF4-FFF2-40B4-BE49-F238E27FC236}">
                <a16:creationId xmlns:a16="http://schemas.microsoft.com/office/drawing/2014/main" id="{1D33BDB6-74F1-4C26-A494-391AB2D109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731" r="-1" b="-1"/>
          <a:stretch/>
        </p:blipFill>
        <p:spPr>
          <a:xfrm>
            <a:off x="1661453" y="727628"/>
            <a:ext cx="3499567" cy="5415552"/>
          </a:xfrm>
          <a:prstGeom prst="rect">
            <a:avLst/>
          </a:prstGeom>
        </p:spPr>
      </p:pic>
      <p:sp>
        <p:nvSpPr>
          <p:cNvPr id="67" name="Rectangle 66">
            <a:extLst>
              <a:ext uri="{FF2B5EF4-FFF2-40B4-BE49-F238E27FC236}">
                <a16:creationId xmlns:a16="http://schemas.microsoft.com/office/drawing/2014/main" id="{143F9A23-3237-4ED6-A1E9-C0E6530E0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7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C63CD46D-4335-4BA4-842A-BF835A99C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F17B63-A925-4580-B474-6D795014A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solidFill>
                  <a:srgbClr val="00B0F0"/>
                </a:solidFill>
              </a:rPr>
              <a:t>RESEARCH SUGGESTS THAT: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B7022-4CA1-477D-A625-2C58EE96B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4082" y="2593910"/>
            <a:ext cx="4472922" cy="344113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  </a:t>
            </a:r>
            <a:r>
              <a:rPr lang="en-GB" b="1" dirty="0">
                <a:solidFill>
                  <a:srgbClr val="0070C0"/>
                </a:solidFill>
                <a:highlight>
                  <a:srgbClr val="00FFFF"/>
                </a:highlight>
              </a:rPr>
              <a:t>* Music has positive physical effects.</a:t>
            </a:r>
          </a:p>
          <a:p>
            <a:pPr marL="0" indent="0" algn="ctr">
              <a:buNone/>
            </a:pPr>
            <a:endParaRPr lang="en-GB" b="1" dirty="0">
              <a:solidFill>
                <a:srgbClr val="0070C0"/>
              </a:solidFill>
              <a:highlight>
                <a:srgbClr val="00FFFF"/>
              </a:highlight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rgbClr val="0070C0"/>
                </a:solidFill>
                <a:highlight>
                  <a:srgbClr val="00FFFF"/>
                </a:highlight>
              </a:rPr>
              <a:t> *  Exposure to pro social lyrics increases positive thought, helping behaviours and empathy</a:t>
            </a:r>
          </a:p>
          <a:p>
            <a:pPr marL="0" indent="0" algn="ctr">
              <a:buNone/>
            </a:pPr>
            <a:endParaRPr lang="en-GB" b="1" dirty="0">
              <a:solidFill>
                <a:srgbClr val="0070C0"/>
              </a:solidFill>
              <a:highlight>
                <a:srgbClr val="00FFFF"/>
              </a:highlight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rgbClr val="0070C0"/>
                </a:solidFill>
                <a:highlight>
                  <a:srgbClr val="00FFFF"/>
                </a:highlight>
              </a:rPr>
              <a:t>*  Improves social connections.</a:t>
            </a:r>
          </a:p>
          <a:p>
            <a:pPr algn="ctr">
              <a:buFont typeface="Arial" panose="020B0604020202020204" pitchFamily="34" charset="0"/>
              <a:buChar char="•"/>
            </a:pPr>
            <a:endParaRPr lang="en-GB" b="1" dirty="0">
              <a:solidFill>
                <a:srgbClr val="0070C0"/>
              </a:solidFill>
              <a:highlight>
                <a:srgbClr val="00FFFF"/>
              </a:highlight>
            </a:endParaRPr>
          </a:p>
          <a:p>
            <a:pPr algn="ctr">
              <a:buFont typeface="Arial" panose="020B0604020202020204" pitchFamily="34" charset="0"/>
              <a:buChar char="•"/>
            </a:pPr>
            <a:endParaRPr lang="en-GB" b="1" dirty="0">
              <a:solidFill>
                <a:srgbClr val="0070C0"/>
              </a:solidFill>
              <a:highlight>
                <a:srgbClr val="00FFFF"/>
              </a:highlight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rgbClr val="0070C0"/>
                </a:solidFill>
                <a:highlight>
                  <a:srgbClr val="FFFF00"/>
                </a:highlight>
              </a:rPr>
              <a:t>(Mitchell, 1999)</a:t>
            </a:r>
          </a:p>
        </p:txBody>
      </p:sp>
    </p:spTree>
    <p:extLst>
      <p:ext uri="{BB962C8B-B14F-4D97-AF65-F5344CB8AC3E}">
        <p14:creationId xmlns:p14="http://schemas.microsoft.com/office/powerpoint/2010/main" val="31479537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Rectangle 223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6" name="Rectangle 225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232" name="Group 231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233" name="Straight Connector 232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4" name="Straight Connector 233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5" name="Straight Connector 234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7" name="Rectangle 236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3866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DDB5438-075B-4C60-8E51-A18D2D415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493" y="1442127"/>
            <a:ext cx="2978281" cy="31115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I use music to connect with my darkness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2FC53B7-6FF2-4202-B63D-9431214A4E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6493" y="6373165"/>
            <a:ext cx="16153683" cy="198869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050" spc="80" dirty="0">
                <a:solidFill>
                  <a:srgbClr val="FF0000"/>
                </a:solidFill>
              </a:rPr>
              <a:t>Quote read from Researches into the phenomenology of the self (Jung, 2014)</a:t>
            </a:r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7992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49" name="Straight Connector 248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1" name="Straight Connector 250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7393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3" name="Straight Connector 252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 descr="A close up of a black background&#10;&#10;Description automatically generated">
            <a:extLst>
              <a:ext uri="{FF2B5EF4-FFF2-40B4-BE49-F238E27FC236}">
                <a16:creationId xmlns:a16="http://schemas.microsoft.com/office/drawing/2014/main" id="{02E51339-9C70-47FA-839E-EB191E87BA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1666" y="646668"/>
            <a:ext cx="5588342" cy="5564663"/>
          </a:xfrm>
          <a:prstGeom prst="rect">
            <a:avLst/>
          </a:prstGeom>
        </p:spPr>
      </p:pic>
      <p:pic>
        <p:nvPicPr>
          <p:cNvPr id="27" name="Picture 26" descr="A picture containing table&#10;&#10;Description automatically generated">
            <a:extLst>
              <a:ext uri="{FF2B5EF4-FFF2-40B4-BE49-F238E27FC236}">
                <a16:creationId xmlns:a16="http://schemas.microsoft.com/office/drawing/2014/main" id="{2EC47A88-2899-443C-ADA8-3F66DE8959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8622" y="3824869"/>
            <a:ext cx="2997200" cy="2211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681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66A413F7-FFE1-42E7-8C6C-E9CCC477F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CE0B0FD-3413-40CC-A7D8-6A5058608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0C4C044-5B1C-40C8-8C7B-AA5E6D879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00163F5F-1439-4827-8F7A-B08BDDEFB9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BA677414-C3D2-4430-876D-9092D633F5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9181D20-1D81-447D-9854-10DDB10D54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" name="Rectangle 50">
            <a:extLst>
              <a:ext uri="{FF2B5EF4-FFF2-40B4-BE49-F238E27FC236}">
                <a16:creationId xmlns:a16="http://schemas.microsoft.com/office/drawing/2014/main" id="{A6020133-135E-4D08-9F4A-D76B87578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picture containing man, black, dress, playing&#10;&#10;Description automatically generated">
            <a:extLst>
              <a:ext uri="{FF2B5EF4-FFF2-40B4-BE49-F238E27FC236}">
                <a16:creationId xmlns:a16="http://schemas.microsoft.com/office/drawing/2014/main" id="{12836003-CC19-4C7B-A9C5-C267C1903F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3741" y="145243"/>
            <a:ext cx="9436269" cy="4211675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0E7CA313-2F4B-4574-8399-12EF6A1BF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06119"/>
            <a:ext cx="12192000" cy="2251881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30074"/>
            <a:ext cx="12192000" cy="2327925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116" y="4692768"/>
            <a:ext cx="11859768" cy="2002536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6991B5-B236-4350-9358-0D216283F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723" y="5364467"/>
            <a:ext cx="11439414" cy="48978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5400" dirty="0">
                <a:solidFill>
                  <a:schemeClr val="tx1"/>
                </a:solidFill>
              </a:rPr>
              <a:t>Sometimes by brain stops talking to my body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78EB68-9B99-4659-AF20-E98271D56C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 flipV="1">
            <a:off x="764275" y="6294783"/>
            <a:ext cx="10656310" cy="64365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 spc="80" dirty="0">
              <a:solidFill>
                <a:schemeClr val="tx1"/>
              </a:solidFill>
            </a:endParaRP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A5EECEE2-745A-4C3E-9A46-1B2ACCDC0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493533"/>
            <a:ext cx="0" cy="1747157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62349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EBBBF70-6ABC-46E8-A293-73A60B8E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5388887-43DC-4FAF-9400-7925701AF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8BD1FC-8E86-4BE7-B29C-74A1F0904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4695" y="1916670"/>
            <a:ext cx="4814891" cy="30427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3200" cap="all" spc="-100" dirty="0"/>
              <a:t>(Iyengar, 2014)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F2FD4B7-706B-4F5C-A0C7-7D69677C7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6E6DC6E-1FA3-4048-B867-BDB51763F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E066135-B6C1-4001-B7CC-53A443DF2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33AD82B4-5F4B-4968-B15E-29DCF8592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96C8AC76-B8BA-46C6-89DB-2C6FB668CB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0393" y="1225575"/>
            <a:ext cx="4614303" cy="4424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2363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EBBBF70-6ABC-46E8-A293-73A60B8E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5388887-43DC-4FAF-9400-7925701AF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2F0DBB-2697-4E6D-AEC0-30ACE8036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3249" y="1348843"/>
            <a:ext cx="5716338" cy="39479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6000" cap="all" spc="-100" dirty="0"/>
              <a:t>We live in harmony side by side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F2FD4B7-706B-4F5C-A0C7-7D69677C7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3" name="Straight Connector 27">
            <a:extLst>
              <a:ext uri="{FF2B5EF4-FFF2-40B4-BE49-F238E27FC236}">
                <a16:creationId xmlns:a16="http://schemas.microsoft.com/office/drawing/2014/main" id="{26E6DC6E-1FA3-4048-B867-BDB51763F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29">
            <a:extLst>
              <a:ext uri="{FF2B5EF4-FFF2-40B4-BE49-F238E27FC236}">
                <a16:creationId xmlns:a16="http://schemas.microsoft.com/office/drawing/2014/main" id="{6E066135-B6C1-4001-B7CC-53A443DF2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31">
            <a:extLst>
              <a:ext uri="{FF2B5EF4-FFF2-40B4-BE49-F238E27FC236}">
                <a16:creationId xmlns:a16="http://schemas.microsoft.com/office/drawing/2014/main" id="{33AD82B4-5F4B-4968-B15E-29DCF8592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BADD6D02-862A-49F6-9960-89438BFD0D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670" y="1006108"/>
            <a:ext cx="4502578" cy="4892887"/>
          </a:xfrm>
          <a:prstGeom prst="rect">
            <a:avLst/>
          </a:prstGeom>
        </p:spPr>
      </p:pic>
      <p:pic>
        <p:nvPicPr>
          <p:cNvPr id="8" name="Picture 7" descr="A picture containing drawing, food&#10;&#10;Description automatically generated">
            <a:extLst>
              <a:ext uri="{FF2B5EF4-FFF2-40B4-BE49-F238E27FC236}">
                <a16:creationId xmlns:a16="http://schemas.microsoft.com/office/drawing/2014/main" id="{53C787BC-3BE6-4985-9A45-9395EE0ADA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9015" y="4504041"/>
            <a:ext cx="1722524" cy="1416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2415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6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8">
            <a:extLst>
              <a:ext uri="{FF2B5EF4-FFF2-40B4-BE49-F238E27FC236}">
                <a16:creationId xmlns:a16="http://schemas.microsoft.com/office/drawing/2014/main" id="{7B58A187-A4B1-42EB-A4C7-8635BA507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3" name="Rectangle 10">
            <a:extLst>
              <a:ext uri="{FF2B5EF4-FFF2-40B4-BE49-F238E27FC236}">
                <a16:creationId xmlns:a16="http://schemas.microsoft.com/office/drawing/2014/main" id="{37F14E7F-3054-458C-ACF9-A8DA1757C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4" name="Rectangle 12">
            <a:extLst>
              <a:ext uri="{FF2B5EF4-FFF2-40B4-BE49-F238E27FC236}">
                <a16:creationId xmlns:a16="http://schemas.microsoft.com/office/drawing/2014/main" id="{93747C1C-97FC-4D70-A6C8-A01FBCF5A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5" name="Group 14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5CDC370-AE44-4300-98BA-FE204E881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7B15501-CB9A-4642-80EE-2876EF03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AFF9525-325F-47B3-A63C-93C12253A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Rectangle 19">
            <a:extLst>
              <a:ext uri="{FF2B5EF4-FFF2-40B4-BE49-F238E27FC236}">
                <a16:creationId xmlns:a16="http://schemas.microsoft.com/office/drawing/2014/main" id="{B645BD8A-B13F-463A-9101-4FB883F06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21">
            <a:extLst>
              <a:ext uri="{FF2B5EF4-FFF2-40B4-BE49-F238E27FC236}">
                <a16:creationId xmlns:a16="http://schemas.microsoft.com/office/drawing/2014/main" id="{94003B42-F17E-473C-9366-9369C04711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8" name="Rectangle 23">
            <a:extLst>
              <a:ext uri="{FF2B5EF4-FFF2-40B4-BE49-F238E27FC236}">
                <a16:creationId xmlns:a16="http://schemas.microsoft.com/office/drawing/2014/main" id="{149DDF01-2EFB-49D0-864E-0CE29F33A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12358-1B44-485D-92C8-641CB4BB4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9040" y="2526315"/>
            <a:ext cx="9860547" cy="223380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u="sng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b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b="1" u="none" strike="noStrike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i="1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August Rush </a:t>
            </a:r>
            <a: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(2007) Directed by Kirsten Sheridan (DVD). United States:  Warner Bros. Pictures.</a:t>
            </a:r>
            <a:b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Iyengar, B.K.S. (2014) </a:t>
            </a:r>
            <a:r>
              <a:rPr lang="en-GB" sz="1800" i="1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Yoga the path to holistic health.  </a:t>
            </a:r>
            <a: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1800" baseline="300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Ed. London:  Dorling Kindersley Limited.</a:t>
            </a:r>
            <a:b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Jung, C.G. (2014) </a:t>
            </a:r>
            <a:r>
              <a:rPr lang="en-GB" sz="1800" i="1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Researches into the phenomenology of the self. </a:t>
            </a:r>
            <a: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1800" baseline="300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Ed. London:  Routledge.</a:t>
            </a:r>
            <a:b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Mitchell, G.L. (1999) </a:t>
            </a:r>
            <a:r>
              <a:rPr lang="en-GB" sz="1800" i="1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Healing Power of Sound:  Recovery from life-threatening Illness Using Sound, Voice, and Music.  </a:t>
            </a:r>
            <a: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Boston:  Shambhala Publications, Inc.</a:t>
            </a:r>
            <a:b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solidFill>
                  <a:srgbClr val="00B0F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Beatles. (1968) </a:t>
            </a:r>
            <a:r>
              <a:rPr lang="en-GB" sz="1800" i="1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Let it be.</a:t>
            </a:r>
            <a:br>
              <a:rPr lang="en-GB" sz="18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6800" cap="all" spc="-100" dirty="0">
              <a:solidFill>
                <a:srgbClr val="FF0000"/>
              </a:solidFill>
            </a:endParaRPr>
          </a:p>
        </p:txBody>
      </p:sp>
      <p:sp>
        <p:nvSpPr>
          <p:cNvPr id="39" name="Rectangle 25">
            <a:extLst>
              <a:ext uri="{FF2B5EF4-FFF2-40B4-BE49-F238E27FC236}">
                <a16:creationId xmlns:a16="http://schemas.microsoft.com/office/drawing/2014/main" id="{8EEA5BB7-5B71-4B52-AD7F-3BA82A617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A1BDD5A-B952-463D-8BF6-F89EC6F21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455369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2C2EF86-4721-4AC5-AC3A-5343FE12B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455369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42A6C7C-49DA-4D7E-9647-1696C74DF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100664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15699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38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E462D"/>
      </a:accent1>
      <a:accent2>
        <a:srgbClr val="595A85"/>
      </a:accent2>
      <a:accent3>
        <a:srgbClr val="8D6F5B"/>
      </a:accent3>
      <a:accent4>
        <a:srgbClr val="FABD2F"/>
      </a:accent4>
      <a:accent5>
        <a:srgbClr val="AF8073"/>
      </a:accent5>
      <a:accent6>
        <a:srgbClr val="787880"/>
      </a:accent6>
      <a:hlink>
        <a:srgbClr val="CC8D00"/>
      </a:hlink>
      <a:folHlink>
        <a:srgbClr val="82829E"/>
      </a:folHlink>
    </a:clrScheme>
    <a:fontScheme name="Savon">
      <a:majorFont>
        <a:latin typeface="Avenir Next LT Pro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venir Next LT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E34A532A-EA0D-41F9-B458-AF9358EF2F0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9927E4-E194-47BE-91C2-B87D50CF51D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E92E9E5-79AF-4029-8FCA-9C327D54FD8F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252</Words>
  <Application>Microsoft Office PowerPoint</Application>
  <PresentationFormat>Widescreen</PresentationFormat>
  <Paragraphs>21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Avenir Next LT Pro</vt:lpstr>
      <vt:lpstr>Avenir Next LT Pro Light</vt:lpstr>
      <vt:lpstr>Calibri</vt:lpstr>
      <vt:lpstr>Garamond</vt:lpstr>
      <vt:lpstr>SavonVTI</vt:lpstr>
      <vt:lpstr>The ‘evolution’ of the helper</vt:lpstr>
      <vt:lpstr>I LIVE WITH A BLACK DOG –  AND HAVE DONE FOR 15 YEARS</vt:lpstr>
      <vt:lpstr>the inner sanctuary</vt:lpstr>
      <vt:lpstr>PowerPoint Presentation</vt:lpstr>
      <vt:lpstr>RESEARCH SUGGESTS THAT:  </vt:lpstr>
      <vt:lpstr>I use music to connect with my darkness</vt:lpstr>
      <vt:lpstr>Sometimes by brain stops talking to my body</vt:lpstr>
      <vt:lpstr>(Iyengar, 2014)</vt:lpstr>
      <vt:lpstr>We live in harmony side by side</vt:lpstr>
      <vt:lpstr>REFERENCES   August Rush (2007) Directed by Kirsten Sheridan (DVD). United States:  Warner Bros. Pictures.     Iyengar, B.K.S. (2014) Yoga the path to holistic health.  2nd Ed. London:  Dorling Kindersley Limited.     Jung, C.G. (2014) Researches into the phenomenology of the self. 2nd Ed. London:  Routledge.     Mitchell, G.L. (1999) The Healing Power of Sound:  Recovery from life-threatening Illness Using Sound, Voice, and Music.  Boston:  Shambhala Publications, Inc.  The Beatles. (1968) Let it be.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2020-04-27T15:58:06Z</dcterms:created>
  <dcterms:modified xsi:type="dcterms:W3CDTF">2020-04-28T11:36:33Z</dcterms:modified>
</cp:coreProperties>
</file>