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handoutMasterIdLst>
    <p:handoutMasterId r:id="rId23"/>
  </p:handoutMasterIdLst>
  <p:sldIdLst>
    <p:sldId id="256" r:id="rId2"/>
    <p:sldId id="257" r:id="rId3"/>
    <p:sldId id="259" r:id="rId4"/>
    <p:sldId id="260" r:id="rId5"/>
    <p:sldId id="263" r:id="rId6"/>
    <p:sldId id="262" r:id="rId7"/>
    <p:sldId id="264" r:id="rId8"/>
    <p:sldId id="265" r:id="rId9"/>
    <p:sldId id="266" r:id="rId10"/>
    <p:sldId id="267" r:id="rId11"/>
    <p:sldId id="277" r:id="rId12"/>
    <p:sldId id="268" r:id="rId13"/>
    <p:sldId id="270" r:id="rId14"/>
    <p:sldId id="271" r:id="rId15"/>
    <p:sldId id="272" r:id="rId16"/>
    <p:sldId id="273" r:id="rId17"/>
    <p:sldId id="275" r:id="rId18"/>
    <p:sldId id="274" r:id="rId19"/>
    <p:sldId id="276" r:id="rId20"/>
    <p:sldId id="261" r:id="rId21"/>
    <p:sldId id="258" r:id="rId22"/>
  </p:sldIdLst>
  <p:sldSz cx="12192000" cy="6858000"/>
  <p:notesSz cx="6761163" cy="99425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5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30E1AF-5C78-4F17-BEB7-3572A6CC3BC7}" type="datetimeFigureOut">
              <a:rPr lang="cy-GB" smtClean="0"/>
              <a:t>25/02/2020</a:t>
            </a:fld>
            <a:endParaRPr lang="cy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0C7865-3FEF-4702-9DFF-C2B49D7BF67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2501499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2/25/2020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2/25/2020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2/25/2020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2/25/2020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2/25/2020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2/25/2020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www.un.org/en/development/desa/population/migration/data/estimates2/countryprofiles.asp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nicef.org.uk/rights-respecting-schools/resources/teaching-resources/refugee-crisis-europe/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Vp9Z5k0dEE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6YfIM6HTJas" TargetMode="External"/><Relationship Id="rId2" Type="http://schemas.openxmlformats.org/officeDocument/2006/relationships/hyperlink" Target="https://www.youtube.com/watch?v=6YfIM6HTJas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FTYMSulvnyw&amp;t=3s" TargetMode="External"/><Relationship Id="rId2" Type="http://schemas.openxmlformats.org/officeDocument/2006/relationships/hyperlink" Target="https://www.youtube.com/watch?v=FTYMSulvnyw&amp;t=3s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n.org/en/development/desa/population/migration/data/estimates2/estimates19.asp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 dirty="0" smtClean="0"/>
              <a:t>Plentyndod: Ffurfiau </a:t>
            </a:r>
            <a:r>
              <a:rPr lang="cy-GB" dirty="0" err="1" smtClean="0"/>
              <a:t>Trawsgenedlaethol</a:t>
            </a:r>
            <a:endParaRPr lang="cy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Heike ~Griffiths, 2020</a:t>
            </a:r>
          </a:p>
        </p:txBody>
      </p:sp>
    </p:spTree>
    <p:extLst>
      <p:ext uri="{BB962C8B-B14F-4D97-AF65-F5344CB8AC3E}">
        <p14:creationId xmlns:p14="http://schemas.microsoft.com/office/powerpoint/2010/main" val="1779753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Cefndir:</a:t>
            </a:r>
            <a:br>
              <a:rPr lang="cy-GB" dirty="0" smtClean="0"/>
            </a:br>
            <a:r>
              <a:rPr lang="cy-GB" dirty="0" smtClean="0"/>
              <a:t>Pobl ifanc symudol…..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7524925" y="868680"/>
            <a:ext cx="3767915" cy="5120640"/>
          </a:xfrm>
        </p:spPr>
        <p:txBody>
          <a:bodyPr>
            <a:normAutofit/>
          </a:bodyPr>
          <a:lstStyle/>
          <a:p>
            <a:r>
              <a:rPr lang="cy-GB" dirty="0" smtClean="0"/>
              <a:t>Cynyddodd amcangyfrif y bobl 19 oed neu’n iau sy’n byw mewn gwlad wahanol i’r un lle cawsant eu geni 28.7 miliwn yn 1990 i 37.9 miliwn yn 2019. </a:t>
            </a:r>
          </a:p>
          <a:p>
            <a:r>
              <a:rPr lang="cy-GB" dirty="0" smtClean="0"/>
              <a:t>Yn 2019, ymfudwyr o blant (19 oed neu’n iau) oedd 14 y cant o gyfanswm poblogaeth ymfudwyr a 5.9 y cant o’r boblogaeth gyfan (o bob oed). </a:t>
            </a:r>
          </a:p>
          <a:p>
            <a:r>
              <a:rPr lang="cy-GB" dirty="0" smtClean="0"/>
              <a:t>Cododd amcangyfrif nifer yr ymfudwyr ifanc (rhwng 15 a 24 oed) hefyd o 22.4 miliwn i yn 1990 i 30.9 miliwn yn 2019. </a:t>
            </a:r>
          </a:p>
          <a:p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1864426" y="6265108"/>
            <a:ext cx="87114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smtClean="0"/>
              <a:t>Porth Data Ymfudo  Adran  Materion Economaidd a Chymdeithasol y Cenhedloedd Unedig   (UN DESA)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0254486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Ymfudo yn y DU</a:t>
            </a:r>
            <a:endParaRPr lang="cy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y-GB" dirty="0" smtClean="0">
                <a:hlinkClick r:id="rId2"/>
              </a:rPr>
              <a:t>https://www.un.org/en/development/desa/population/migration/data/estimates2/countryprofiles.asp</a:t>
            </a:r>
            <a:endParaRPr lang="cy-GB" dirty="0" smtClean="0"/>
          </a:p>
          <a:p>
            <a:endParaRPr lang="cy-GB" dirty="0" smtClean="0"/>
          </a:p>
          <a:p>
            <a:r>
              <a:rPr lang="cy-GB" dirty="0" smtClean="0"/>
              <a:t>Proffil Gwladol y DU</a:t>
            </a:r>
          </a:p>
          <a:p>
            <a:endParaRPr lang="cy-GB" dirty="0" smtClean="0"/>
          </a:p>
          <a:p>
            <a:r>
              <a:rPr lang="cy-GB" dirty="0" smtClean="0"/>
              <a:t>Beth yw’r gwahaniaeth rhwng ffoaduriaid ac ymfudwyr? TRAFODWCH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3" name="Content Placeholder 2" descr="round table discussion - ALiEM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755" y="5075782"/>
            <a:ext cx="1551964" cy="1298476"/>
          </a:xfrm>
        </p:spPr>
      </p:pic>
    </p:spTree>
    <p:extLst>
      <p:ext uri="{BB962C8B-B14F-4D97-AF65-F5344CB8AC3E}">
        <p14:creationId xmlns:p14="http://schemas.microsoft.com/office/powerpoint/2010/main" val="3613084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Ymfudwyr a ffoaduriaid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https://www.unicef.org.uk/rights-respecting-schools/resources/teaching-resources/refugee-crisis-europe/</a:t>
            </a:r>
            <a:endParaRPr lang="en-GB" dirty="0"/>
          </a:p>
          <a:p>
            <a:r>
              <a:rPr lang="cy-GB" dirty="0" smtClean="0"/>
              <a:t>Dau gyflwyniad PowerPoint byr (UNICEF) i esbonio sefyllfa plant ffoaduriaid</a:t>
            </a:r>
            <a:endParaRPr lang="cy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34396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dirty="0" smtClean="0"/>
              <a:t>Pa addasiadau sydd eu hangen pan fydd plant yn symud gwlad? 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y-GB" dirty="0" smtClean="0"/>
              <a:t>Mae pob plentyn a’i amgylchiadau yn unigryw</a:t>
            </a:r>
          </a:p>
          <a:p>
            <a:r>
              <a:rPr lang="cy-GB" dirty="0" smtClean="0"/>
              <a:t>Addasiadau diwylliannol: Iaith, cyfathrebu, crefydd</a:t>
            </a:r>
          </a:p>
          <a:p>
            <a:r>
              <a:rPr lang="cy-GB" dirty="0" smtClean="0"/>
              <a:t>Addasiadau teuluol: Colledion ac enillion</a:t>
            </a:r>
          </a:p>
          <a:p>
            <a:r>
              <a:rPr lang="cy-GB" dirty="0" smtClean="0"/>
              <a:t>Economaidd</a:t>
            </a:r>
          </a:p>
          <a:p>
            <a:r>
              <a:rPr lang="cy-GB" dirty="0" smtClean="0"/>
              <a:t>Cymunedol</a:t>
            </a:r>
          </a:p>
          <a:p>
            <a:r>
              <a:rPr lang="cy-GB" dirty="0" smtClean="0"/>
              <a:t>Gwleidyddol</a:t>
            </a:r>
          </a:p>
          <a:p>
            <a:r>
              <a:rPr lang="cy-GB" dirty="0" smtClean="0"/>
              <a:t>Amgylcheddol</a:t>
            </a:r>
          </a:p>
          <a:p>
            <a:pPr marL="0" indent="0">
              <a:buNone/>
            </a:pPr>
            <a:r>
              <a:rPr lang="cy-GB" dirty="0" smtClean="0"/>
              <a:t>(</a:t>
            </a:r>
            <a:r>
              <a:rPr lang="cy-GB" dirty="0" err="1" smtClean="0"/>
              <a:t>Faist</a:t>
            </a:r>
            <a:r>
              <a:rPr lang="cy-GB" dirty="0" smtClean="0"/>
              <a:t> et al, 2013)</a:t>
            </a:r>
          </a:p>
          <a:p>
            <a:pPr marL="0" indent="0">
              <a:buNone/>
            </a:pPr>
            <a:r>
              <a:rPr lang="cy-GB" b="1" dirty="0" err="1" smtClean="0"/>
              <a:t>Bronfenbrenner</a:t>
            </a:r>
            <a:r>
              <a:rPr lang="cy-GB" b="1" dirty="0" smtClean="0"/>
              <a:t>?</a:t>
            </a:r>
            <a:r>
              <a:rPr lang="en-GB" dirty="0" smtClean="0"/>
              <a:t> 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00817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</a:t>
            </a:r>
            <a:r>
              <a:rPr lang="cy-GB" dirty="0" smtClean="0"/>
              <a:t>Hunaniaeth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cy-GB" dirty="0" smtClean="0"/>
              <a:t>Mae addasiadau personol yn ganlyniad i’r holl addasiadau eraill</a:t>
            </a:r>
          </a:p>
          <a:p>
            <a:pPr marL="0" indent="0">
              <a:buNone/>
            </a:pPr>
            <a:r>
              <a:rPr lang="cy-GB" dirty="0" smtClean="0"/>
              <a:t>Beth yw hunaniaeth?</a:t>
            </a:r>
          </a:p>
          <a:p>
            <a:pPr marL="0" indent="0">
              <a:buNone/>
            </a:pPr>
            <a:r>
              <a:rPr lang="cy-GB" dirty="0" smtClean="0"/>
              <a:t>Nid un diffiniad ond yn hytrach gwahanol bersbectifau damcaniaethol.</a:t>
            </a:r>
          </a:p>
          <a:p>
            <a:pPr marL="0" indent="0">
              <a:buNone/>
            </a:pPr>
            <a:r>
              <a:rPr lang="cy-GB" dirty="0" smtClean="0"/>
              <a:t>Yn ôl </a:t>
            </a:r>
            <a:r>
              <a:rPr lang="cy-GB" dirty="0" err="1" smtClean="0"/>
              <a:t>Goffman</a:t>
            </a:r>
            <a:r>
              <a:rPr lang="cy-GB" dirty="0" smtClean="0"/>
              <a:t> (1968, dyfynnwyd yn </a:t>
            </a:r>
            <a:r>
              <a:rPr lang="cy-GB" dirty="0" err="1" smtClean="0"/>
              <a:t>Lawler</a:t>
            </a:r>
            <a:r>
              <a:rPr lang="cy-GB" dirty="0" smtClean="0"/>
              <a:t>, 2014, p. 8) </a:t>
            </a:r>
          </a:p>
          <a:p>
            <a:r>
              <a:rPr lang="cy-GB" dirty="0" smtClean="0"/>
              <a:t>Hunaniaeth bersonol</a:t>
            </a:r>
          </a:p>
          <a:p>
            <a:r>
              <a:rPr lang="cy-GB" dirty="0" smtClean="0"/>
              <a:t>Hunaniaeth gymdeithasol</a:t>
            </a:r>
          </a:p>
          <a:p>
            <a:r>
              <a:rPr lang="cy-GB" dirty="0" smtClean="0"/>
              <a:t>Hunaniaeth yr ego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9656028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9988" y="1578784"/>
            <a:ext cx="2947482" cy="4601183"/>
          </a:xfrm>
        </p:spPr>
        <p:txBody>
          <a:bodyPr/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cy-GB" dirty="0" smtClean="0"/>
              <a:t>Hunaniaeth Bersonol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3036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dirty="0" smtClean="0"/>
              <a:t>Personol: </a:t>
            </a:r>
          </a:p>
          <a:p>
            <a:r>
              <a:rPr lang="cy-GB" dirty="0" smtClean="0"/>
              <a:t>nodweddion unigryw’r person hwnnw, ynddyn nhw eu hunain yn ogystal ag o ran eu perthynas ag eraill</a:t>
            </a:r>
          </a:p>
          <a:p>
            <a:endParaRPr lang="cy-GB" dirty="0" smtClean="0"/>
          </a:p>
          <a:p>
            <a:pPr marL="0" indent="0">
              <a:buNone/>
            </a:pPr>
            <a:r>
              <a:rPr lang="cy-GB" dirty="0" smtClean="0"/>
              <a:t>(</a:t>
            </a:r>
            <a:r>
              <a:rPr lang="cy-GB" dirty="0" err="1" smtClean="0"/>
              <a:t>Ibid</a:t>
            </a:r>
            <a:r>
              <a:rPr lang="cy-GB" dirty="0" smtClean="0"/>
              <a:t>)           Hunaniaeth Bersonol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8465" y="3382039"/>
            <a:ext cx="2692735" cy="310502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4319752" y="3689131"/>
            <a:ext cx="2639598" cy="249083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4859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Hunaniaeth Gymdeithasol</a:t>
            </a:r>
            <a:endParaRPr lang="cy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-60717" y="4779060"/>
            <a:ext cx="3475038" cy="1065587"/>
          </a:xfrm>
          <a:prstGeom prst="rect">
            <a:avLst/>
          </a:prstGeom>
        </p:spPr>
      </p:pic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y-GB" dirty="0" smtClean="0"/>
              <a:t>‘Hunaniaeth gategorïaidd’ – hunaniaeth sydd gan bersonau yn sgil eu haelodaeth o gategorïau cymdeithasol.</a:t>
            </a:r>
          </a:p>
          <a:p>
            <a:r>
              <a:rPr lang="cy-GB" dirty="0" smtClean="0"/>
              <a:t>Enghreifftiau o gategorïau cymdeithasol?</a:t>
            </a:r>
          </a:p>
          <a:p>
            <a:r>
              <a:rPr lang="cy-GB" dirty="0" smtClean="0"/>
              <a:t>Hunaniaethau lluosog</a:t>
            </a:r>
          </a:p>
          <a:p>
            <a:r>
              <a:rPr lang="cy-GB" dirty="0" smtClean="0"/>
              <a:t>Newid hunaniaeth</a:t>
            </a:r>
            <a:endParaRPr lang="cy-GB" dirty="0"/>
          </a:p>
        </p:txBody>
      </p:sp>
      <p:sp>
        <p:nvSpPr>
          <p:cNvPr id="8" name="Oval 7"/>
          <p:cNvSpPr/>
          <p:nvPr/>
        </p:nvSpPr>
        <p:spPr>
          <a:xfrm>
            <a:off x="30235" y="4005745"/>
            <a:ext cx="880844" cy="52011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196829" y="4005744"/>
            <a:ext cx="880844" cy="52011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462432" y="3995048"/>
            <a:ext cx="880844" cy="52011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Arrow 10"/>
          <p:cNvSpPr/>
          <p:nvPr/>
        </p:nvSpPr>
        <p:spPr>
          <a:xfrm>
            <a:off x="955024" y="4198691"/>
            <a:ext cx="202658" cy="1128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Arrow 11"/>
          <p:cNvSpPr/>
          <p:nvPr/>
        </p:nvSpPr>
        <p:spPr>
          <a:xfrm>
            <a:off x="2194356" y="4198691"/>
            <a:ext cx="202658" cy="1128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808099" y="1039778"/>
            <a:ext cx="3687288" cy="4769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07013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Hunaniaeth yr ego </a:t>
            </a:r>
            <a:endParaRPr lang="cy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150914" y="4403949"/>
            <a:ext cx="3475038" cy="1941933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336098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y-GB" dirty="0" smtClean="0"/>
              <a:t>Mae hunaniaeth bersonol a chymdeithasol yn deillio o ddiddordebau a diffiniadau eraill</a:t>
            </a:r>
          </a:p>
          <a:p>
            <a:r>
              <a:rPr lang="cy-GB" dirty="0" smtClean="0"/>
              <a:t>Rhaid i’r unigolyn y mae ei hunaniaeth dan sylw deimlo hunaniaeth yr ego.</a:t>
            </a:r>
          </a:p>
          <a:p>
            <a:r>
              <a:rPr lang="cy-GB" dirty="0" smtClean="0"/>
              <a:t>Syniad goddrychol o ‘bwy ydym’ neu bwy rydyn ni’n credu ein bod ni. </a:t>
            </a:r>
          </a:p>
          <a:p>
            <a:pPr marL="0" indent="0">
              <a:buNone/>
            </a:pPr>
            <a:r>
              <a:rPr lang="cy-GB" dirty="0" smtClean="0"/>
              <a:t>(</a:t>
            </a:r>
            <a:r>
              <a:rPr lang="cy-GB" dirty="0" err="1" smtClean="0"/>
              <a:t>Ibid</a:t>
            </a:r>
            <a:r>
              <a:rPr lang="cy-GB" dirty="0" smtClean="0"/>
              <a:t>)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9250649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47588"/>
            <a:ext cx="3392424" cy="4601183"/>
          </a:xfrm>
        </p:spPr>
        <p:txBody>
          <a:bodyPr/>
          <a:lstStyle/>
          <a:p>
            <a:r>
              <a:rPr lang="cy-GB" dirty="0" smtClean="0"/>
              <a:t>Cysylltiadau â damcaniaethwyr eraill….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y-GB" dirty="0" err="1" smtClean="0"/>
              <a:t>Erikson</a:t>
            </a:r>
            <a:endParaRPr lang="cy-GB" dirty="0" smtClean="0"/>
          </a:p>
          <a:p>
            <a:r>
              <a:rPr lang="cy-GB" dirty="0" smtClean="0"/>
              <a:t>Hunaniaeth o’i chymharu â dryswch rôl: pumed cam datblygiad, lle mae person yn ceisio ateb y cwestiwn “Pwy ydw i?” ond mae’n ddryslyd o ran pa roliau o blith llawer o rai posibl i’w mabwysiadu. </a:t>
            </a:r>
          </a:p>
          <a:p>
            <a:r>
              <a:rPr lang="cy-GB" dirty="0" smtClean="0"/>
              <a:t>Cyflawniad hunaniaeth – term </a:t>
            </a:r>
            <a:r>
              <a:rPr lang="cy-GB" dirty="0" err="1" smtClean="0"/>
              <a:t>Erikson</a:t>
            </a:r>
            <a:r>
              <a:rPr lang="cy-GB" dirty="0" smtClean="0"/>
              <a:t> ar gyfer sicrhau hunaniaeth, y pwynt lle mae person yn deall pwy yw e neu hi yn unigolyn unigryw, yn unol â phrofiadau’r gorffennol a chynlluniau’r dyfodol.</a:t>
            </a:r>
          </a:p>
          <a:p>
            <a:r>
              <a:rPr lang="cy-GB" dirty="0" smtClean="0"/>
              <a:t>(</a:t>
            </a:r>
            <a:r>
              <a:rPr lang="cy-GB" dirty="0" err="1" smtClean="0"/>
              <a:t>Magnusson</a:t>
            </a:r>
            <a:r>
              <a:rPr lang="cy-GB" dirty="0" smtClean="0"/>
              <a:t>, 1996)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94303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dirty="0" smtClean="0"/>
              <a:t>Rhagfarn anymwybodol – Ystrydebau  ymhlyg</a:t>
            </a:r>
            <a:r>
              <a:rPr lang="en-GB" dirty="0" smtClean="0"/>
              <a:t>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(Greenwald, </a:t>
            </a:r>
            <a:r>
              <a:rPr lang="en-GB" dirty="0" err="1"/>
              <a:t>Banaji</a:t>
            </a:r>
            <a:r>
              <a:rPr lang="en-GB" dirty="0"/>
              <a:t>, 1995)</a:t>
            </a:r>
          </a:p>
        </p:txBody>
      </p:sp>
      <p:sp>
        <p:nvSpPr>
          <p:cNvPr id="4" name="Action Button: Movie 3">
            <a:hlinkClick r:id="rId2" highlightClick="1"/>
          </p:cNvPr>
          <p:cNvSpPr/>
          <p:nvPr/>
        </p:nvSpPr>
        <p:spPr>
          <a:xfrm>
            <a:off x="7167480" y="2710444"/>
            <a:ext cx="2730674" cy="1427967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3311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sz="4000" dirty="0" smtClean="0"/>
              <a:t>Ystrydebau</a:t>
            </a:r>
            <a:br>
              <a:rPr lang="cy-GB" sz="4000" dirty="0" smtClean="0"/>
            </a:br>
            <a:r>
              <a:rPr lang="cy-GB" sz="4000" dirty="0" smtClean="0"/>
              <a:t>a Ffurfio Hunaniaeth</a:t>
            </a:r>
            <a:endParaRPr lang="cy-GB" sz="32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05166" y="2529310"/>
            <a:ext cx="5958735" cy="2814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857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Beth amdanom ni</a:t>
            </a:r>
            <a:r>
              <a:rPr lang="en-GB" dirty="0" smtClean="0"/>
              <a:t>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4501" y="3586880"/>
            <a:ext cx="2462997" cy="18472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8731" y="521885"/>
            <a:ext cx="3317592" cy="2207707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4581128"/>
            <a:ext cx="8229600" cy="172616"/>
          </a:xfrm>
        </p:spPr>
        <p:txBody>
          <a:bodyPr>
            <a:normAutofit fontScale="32500" lnSpcReduction="20000"/>
          </a:bodyPr>
          <a:lstStyle/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2184" y="2852937"/>
            <a:ext cx="2095500" cy="294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1185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Ystrydebau a chynhwysiant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https://www.youtube.com/watch?v=6YfIM6HTJas</a:t>
            </a:r>
            <a:endParaRPr lang="en-GB" dirty="0"/>
          </a:p>
          <a:p>
            <a:r>
              <a:rPr lang="cy-GB" dirty="0" smtClean="0"/>
              <a:t>Byddwn yn dysgu am darddiad y gair a rhai o’r damcaniaethau/cysyniadau yn ei gylch.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Action Button: Movie 3">
            <a:hlinkClick r:id="rId3" highlightClick="1"/>
          </p:cNvPr>
          <p:cNvSpPr/>
          <p:nvPr/>
        </p:nvSpPr>
        <p:spPr>
          <a:xfrm>
            <a:off x="4367808" y="3933056"/>
            <a:ext cx="2952328" cy="1800200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2214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3072172" cy="4601183"/>
          </a:xfrm>
        </p:spPr>
        <p:txBody>
          <a:bodyPr>
            <a:normAutofit/>
          </a:bodyPr>
          <a:lstStyle/>
          <a:p>
            <a:r>
              <a:rPr lang="cy-GB" dirty="0" smtClean="0"/>
              <a:t>Cysyniadau a damcaniaethau o’r fideo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dirty="0" smtClean="0"/>
              <a:t>Tueddfryd rhwng grwpiau</a:t>
            </a:r>
          </a:p>
          <a:p>
            <a:r>
              <a:rPr lang="cy-GB" dirty="0" smtClean="0"/>
              <a:t>Rhagfarn</a:t>
            </a:r>
          </a:p>
          <a:p>
            <a:r>
              <a:rPr lang="cy-GB" dirty="0" smtClean="0"/>
              <a:t>Tueddfryd anymwybodol – cydgysylltiad ymhlyg </a:t>
            </a:r>
          </a:p>
          <a:p>
            <a:r>
              <a:rPr lang="cy-GB" dirty="0" smtClean="0"/>
              <a:t>Dimensiynau ystrydebau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4668056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Pam mae hyn yn bwysig? 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https://www.youtube.com/watch?v=FTYMSulvnyw&amp;t=3s</a:t>
            </a:r>
            <a:endParaRPr lang="en-GB" dirty="0"/>
          </a:p>
          <a:p>
            <a:r>
              <a:rPr lang="cy-GB" dirty="0" smtClean="0"/>
              <a:t>Bygythiad ystrydebau </a:t>
            </a:r>
            <a:endParaRPr lang="cy-GB" dirty="0"/>
          </a:p>
        </p:txBody>
      </p:sp>
      <p:sp>
        <p:nvSpPr>
          <p:cNvPr id="4" name="Action Button: Movie 3">
            <a:hlinkClick r:id="rId3" highlightClick="1"/>
          </p:cNvPr>
          <p:cNvSpPr/>
          <p:nvPr/>
        </p:nvSpPr>
        <p:spPr>
          <a:xfrm>
            <a:off x="4673983" y="3978415"/>
            <a:ext cx="3312368" cy="1944216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7377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Rhyw ddyfyniad hen iawn…(3</a:t>
            </a:r>
            <a:r>
              <a:rPr lang="cy-GB" baseline="30000" dirty="0" smtClean="0"/>
              <a:t>edd</a:t>
            </a:r>
            <a:r>
              <a:rPr lang="cy-GB" dirty="0" smtClean="0"/>
              <a:t> Ganrif)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sz="2800" dirty="0" smtClean="0"/>
              <a:t>Dydyn ni ddim yn gweld pethau fel y maen nhw. Rydyn ni’n gweld pethau fel yr ydym ni. </a:t>
            </a:r>
          </a:p>
          <a:p>
            <a:r>
              <a:rPr lang="cy-GB" sz="2800" dirty="0" smtClean="0"/>
              <a:t>Dydyn ni ddim yn clywed pethau fel y maen nhw; rydyn ni’n eu clywed nhw fel yr ydyn ni.’</a:t>
            </a:r>
          </a:p>
          <a:p>
            <a:r>
              <a:rPr lang="cy-GB" dirty="0" smtClean="0"/>
              <a:t>(</a:t>
            </a:r>
            <a:r>
              <a:rPr lang="cy-GB" dirty="0" err="1" smtClean="0"/>
              <a:t>Rabbi</a:t>
            </a:r>
            <a:r>
              <a:rPr lang="cy-GB" dirty="0" smtClean="0"/>
              <a:t> </a:t>
            </a:r>
            <a:r>
              <a:rPr lang="cy-GB" dirty="0" err="1" smtClean="0"/>
              <a:t>Shemuel</a:t>
            </a:r>
            <a:r>
              <a:rPr lang="cy-GB" dirty="0" smtClean="0"/>
              <a:t> ben </a:t>
            </a:r>
            <a:r>
              <a:rPr lang="cy-GB" dirty="0" err="1" smtClean="0"/>
              <a:t>Nachmani</a:t>
            </a:r>
            <a:r>
              <a:rPr lang="cy-GB" dirty="0" smtClean="0"/>
              <a:t>, fel y’i dyfynnir yn y traethawd </a:t>
            </a:r>
            <a:r>
              <a:rPr lang="cy-GB" dirty="0" err="1" smtClean="0"/>
              <a:t>Talmwdaidd</a:t>
            </a:r>
            <a:r>
              <a:rPr lang="cy-GB" dirty="0" smtClean="0"/>
              <a:t> </a:t>
            </a:r>
            <a:r>
              <a:rPr lang="cy-GB" dirty="0" err="1" smtClean="0"/>
              <a:t>Berakhot</a:t>
            </a:r>
            <a:r>
              <a:rPr lang="cy-GB" dirty="0" smtClean="0"/>
              <a:t> (55b.) dyfynnwyd yn </a:t>
            </a:r>
            <a:r>
              <a:rPr lang="cy-GB" dirty="0" err="1" smtClean="0"/>
              <a:t>Plaister-Ten</a:t>
            </a:r>
            <a:r>
              <a:rPr lang="cy-GB" dirty="0" smtClean="0"/>
              <a:t>, 2016, t. 2)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17367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3837"/>
            <a:ext cx="3392424" cy="4601183"/>
          </a:xfrm>
        </p:spPr>
        <p:txBody>
          <a:bodyPr>
            <a:normAutofit/>
          </a:bodyPr>
          <a:lstStyle/>
          <a:p>
            <a:r>
              <a:rPr lang="cy-GB" sz="3200" dirty="0" smtClean="0"/>
              <a:t>Perthynolaeth Ddiwylliannol o’i chymharu ag  Ethnosentrigrwydd</a:t>
            </a:r>
            <a:endParaRPr lang="cy-GB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y-GB" dirty="0" smtClean="0"/>
              <a:t>Yn gysyniad ar gyfer arfer gorau ar lawr dosbarth :</a:t>
            </a:r>
          </a:p>
          <a:p>
            <a:r>
              <a:rPr lang="cy-GB" dirty="0" smtClean="0"/>
              <a:t>Cymerwch bersbectif gwlad </a:t>
            </a:r>
            <a:r>
              <a:rPr lang="cy-GB" dirty="0" err="1" smtClean="0"/>
              <a:t>letyol</a:t>
            </a:r>
            <a:r>
              <a:rPr lang="cy-GB" dirty="0" smtClean="0"/>
              <a:t> (</a:t>
            </a:r>
            <a:r>
              <a:rPr lang="cy-GB" dirty="0" err="1" smtClean="0"/>
              <a:t>Gsir</a:t>
            </a:r>
            <a:r>
              <a:rPr lang="cy-GB" dirty="0" smtClean="0"/>
              <a:t>, 2014) </a:t>
            </a:r>
          </a:p>
          <a:p>
            <a:r>
              <a:rPr lang="cy-GB" dirty="0" smtClean="0"/>
              <a:t>Byddwch yn ymwybodol o dueddfryd ymhlyg</a:t>
            </a:r>
          </a:p>
          <a:p>
            <a:r>
              <a:rPr lang="cy-GB" dirty="0" smtClean="0"/>
              <a:t>Rhwystrau amgylcheddol</a:t>
            </a:r>
          </a:p>
          <a:p>
            <a:r>
              <a:rPr lang="cy-GB" dirty="0" smtClean="0"/>
              <a:t>Gweithio gyda rhieni</a:t>
            </a:r>
          </a:p>
          <a:p>
            <a:r>
              <a:rPr lang="cy-GB" dirty="0" smtClean="0"/>
              <a:t>Iaith a Chyfathrebu</a:t>
            </a:r>
          </a:p>
          <a:p>
            <a:r>
              <a:rPr lang="cy-GB" dirty="0" smtClean="0"/>
              <a:t>Ystyriaethau </a:t>
            </a:r>
            <a:r>
              <a:rPr lang="cy-GB" dirty="0" err="1" smtClean="0"/>
              <a:t>rhyngddiwylliannol</a:t>
            </a:r>
            <a:r>
              <a:rPr lang="cy-GB" dirty="0" smtClean="0"/>
              <a:t> (</a:t>
            </a:r>
            <a:r>
              <a:rPr lang="cy-GB" dirty="0" err="1" smtClean="0"/>
              <a:t>Liu</a:t>
            </a:r>
            <a:r>
              <a:rPr lang="cy-GB" dirty="0" smtClean="0"/>
              <a:t> et al. 2015). 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6260380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Tystiolaeth ymchwil ieithyddion</a:t>
            </a:r>
            <a:r>
              <a:rPr lang="en-GB" dirty="0" smtClean="0"/>
              <a:t>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 </a:t>
            </a:r>
            <a:r>
              <a:rPr lang="cy-GB" dirty="0" smtClean="0"/>
              <a:t>Disgwyliadau isel – canlyniadau isel mewn chwarae rôl rhoi cyfarwyddiadau (</a:t>
            </a:r>
            <a:r>
              <a:rPr lang="cy-GB" dirty="0" err="1" smtClean="0"/>
              <a:t>Kang</a:t>
            </a:r>
            <a:r>
              <a:rPr lang="cy-GB" dirty="0" smtClean="0"/>
              <a:t>, and Rubin,2009) </a:t>
            </a:r>
          </a:p>
          <a:p>
            <a:r>
              <a:rPr lang="cy-GB" dirty="0" smtClean="0"/>
              <a:t> NNES yn llai credadwy na NES (</a:t>
            </a:r>
            <a:r>
              <a:rPr lang="cy-GB" dirty="0" err="1" smtClean="0"/>
              <a:t>Lev-Ari</a:t>
            </a:r>
            <a:r>
              <a:rPr lang="cy-GB" dirty="0" smtClean="0"/>
              <a:t> and </a:t>
            </a:r>
            <a:r>
              <a:rPr lang="cy-GB" dirty="0" err="1" smtClean="0"/>
              <a:t>Keysar</a:t>
            </a:r>
            <a:r>
              <a:rPr lang="cy-GB" dirty="0" smtClean="0"/>
              <a:t> 2012) </a:t>
            </a:r>
          </a:p>
          <a:p>
            <a:r>
              <a:rPr lang="cy-GB" dirty="0" smtClean="0"/>
              <a:t>Ystrydebau ynghylch </a:t>
            </a:r>
            <a:r>
              <a:rPr lang="cy-GB" dirty="0" err="1" smtClean="0"/>
              <a:t>Saeson</a:t>
            </a:r>
            <a:r>
              <a:rPr lang="cy-GB" dirty="0" smtClean="0"/>
              <a:t> </a:t>
            </a:r>
            <a:r>
              <a:rPr lang="cy-GB" dirty="0" err="1" smtClean="0"/>
              <a:t>Cantonaidd</a:t>
            </a:r>
            <a:r>
              <a:rPr lang="cy-GB" dirty="0" smtClean="0"/>
              <a:t>, statws brodorol/anfrodorol ymddangosiadol, a’u heffaith ar ganfyddiad siaradwyr Saesneg anfrodorol (</a:t>
            </a:r>
            <a:r>
              <a:rPr lang="cy-GB" dirty="0" err="1" smtClean="0"/>
              <a:t>Hu</a:t>
            </a:r>
            <a:r>
              <a:rPr lang="cy-GB" dirty="0" smtClean="0"/>
              <a:t>, </a:t>
            </a:r>
            <a:r>
              <a:rPr lang="cy-GB" dirty="0" err="1" smtClean="0"/>
              <a:t>Lindemann</a:t>
            </a:r>
            <a:r>
              <a:rPr lang="cy-GB" dirty="0" smtClean="0"/>
              <a:t> 2009). </a:t>
            </a:r>
          </a:p>
          <a:p>
            <a:r>
              <a:rPr lang="cy-GB" dirty="0" smtClean="0"/>
              <a:t>Ffactorau </a:t>
            </a:r>
            <a:r>
              <a:rPr lang="cy-GB" dirty="0" err="1" smtClean="0"/>
              <a:t>anieithyddol</a:t>
            </a:r>
            <a:r>
              <a:rPr lang="cy-GB" dirty="0" smtClean="0"/>
              <a:t> sy’n effeithio ar farn israddedigion am gynorthwywyr addysgu Saesneg eu hiaith anfrodorol. (</a:t>
            </a:r>
            <a:r>
              <a:rPr lang="cy-GB" dirty="0" err="1" smtClean="0"/>
              <a:t>Rubin</a:t>
            </a:r>
            <a:r>
              <a:rPr lang="cy-GB" dirty="0" smtClean="0"/>
              <a:t>, 1992). 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4397494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Gweithgaredd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 smtClean="0"/>
              <a:t>Mewn</a:t>
            </a:r>
            <a:r>
              <a:rPr lang="en-GB" dirty="0" smtClean="0"/>
              <a:t> </a:t>
            </a:r>
            <a:r>
              <a:rPr lang="en-GB" dirty="0" err="1" smtClean="0"/>
              <a:t>grwpiau</a:t>
            </a:r>
            <a:r>
              <a:rPr lang="en-GB" dirty="0" smtClean="0"/>
              <a:t> </a:t>
            </a:r>
            <a:r>
              <a:rPr lang="en-GB" dirty="0" err="1" smtClean="0"/>
              <a:t>bach</a:t>
            </a:r>
            <a:r>
              <a:rPr lang="en-GB" dirty="0" smtClean="0"/>
              <a:t>, </a:t>
            </a:r>
            <a:r>
              <a:rPr lang="en-GB" dirty="0" err="1" smtClean="0"/>
              <a:t>bwriwch</a:t>
            </a:r>
            <a:r>
              <a:rPr lang="en-GB" dirty="0" smtClean="0"/>
              <a:t> </a:t>
            </a:r>
            <a:r>
              <a:rPr lang="en-GB" dirty="0" err="1" smtClean="0"/>
              <a:t>olwg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y 4 </a:t>
            </a:r>
            <a:r>
              <a:rPr lang="en-GB" dirty="0" err="1" smtClean="0"/>
              <a:t>astudiaeth</a:t>
            </a:r>
            <a:r>
              <a:rPr lang="en-GB" dirty="0" smtClean="0"/>
              <a:t> </a:t>
            </a:r>
            <a:r>
              <a:rPr lang="en-GB" dirty="0" err="1" smtClean="0"/>
              <a:t>arfer</a:t>
            </a:r>
            <a:r>
              <a:rPr lang="en-GB" dirty="0" smtClean="0"/>
              <a:t> </a:t>
            </a:r>
            <a:r>
              <a:rPr lang="en-GB" dirty="0" err="1" smtClean="0"/>
              <a:t>gorau</a:t>
            </a:r>
            <a:r>
              <a:rPr lang="en-GB" dirty="0" smtClean="0"/>
              <a:t>  </a:t>
            </a:r>
            <a:r>
              <a:rPr lang="en-GB" dirty="0"/>
              <a:t>4 </a:t>
            </a:r>
            <a:r>
              <a:rPr lang="en-GB" dirty="0" smtClean="0"/>
              <a:t>ac </a:t>
            </a:r>
            <a:r>
              <a:rPr lang="en-GB" dirty="0" err="1" smtClean="0"/>
              <a:t>adrodd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ôl</a:t>
            </a:r>
            <a:r>
              <a:rPr lang="en-GB" dirty="0" smtClean="0"/>
              <a:t> </a:t>
            </a:r>
            <a:r>
              <a:rPr lang="en-GB" dirty="0" err="1" smtClean="0"/>
              <a:t>wrth</a:t>
            </a:r>
            <a:r>
              <a:rPr lang="en-GB" dirty="0" smtClean="0"/>
              <a:t> y </a:t>
            </a:r>
            <a:r>
              <a:rPr lang="en-GB" dirty="0" err="1" smtClean="0"/>
              <a:t>grŵp</a:t>
            </a:r>
            <a:r>
              <a:rPr lang="en-GB" dirty="0" smtClean="0"/>
              <a:t> </a:t>
            </a:r>
            <a:r>
              <a:rPr lang="en-GB" dirty="0" err="1" smtClean="0"/>
              <a:t>mwyaf</a:t>
            </a:r>
            <a:r>
              <a:rPr lang="en-GB" dirty="0" smtClean="0"/>
              <a:t>. </a:t>
            </a:r>
            <a:endParaRPr lang="en-GB" dirty="0"/>
          </a:p>
          <a:p>
            <a:pPr marL="0" indent="0">
              <a:buNone/>
            </a:pPr>
            <a:r>
              <a:rPr lang="en-GB" dirty="0" err="1" smtClean="0"/>
              <a:t>Pwy</a:t>
            </a:r>
            <a:r>
              <a:rPr lang="en-GB" dirty="0" smtClean="0"/>
              <a:t>?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Beth?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Pam y </a:t>
            </a:r>
            <a:r>
              <a:rPr lang="en-GB" dirty="0" err="1" smtClean="0"/>
              <a:t>gwnaeth</a:t>
            </a:r>
            <a:r>
              <a:rPr lang="en-GB" dirty="0" smtClean="0"/>
              <a:t> </a:t>
            </a:r>
            <a:r>
              <a:rPr lang="en-GB" dirty="0" err="1" smtClean="0"/>
              <a:t>weithio</a:t>
            </a:r>
            <a:r>
              <a:rPr lang="en-GB" dirty="0" smtClean="0"/>
              <a:t>?</a:t>
            </a:r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chemeClr val="accent3"/>
                </a:solidFill>
              </a:rPr>
              <a:t>https://www.unicef.org.uk/rights-respecting-schools/resources/teaching-resources/best-practice-case-studies/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6246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Cyfeiriadau</a:t>
            </a:r>
            <a:endParaRPr lang="cy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dirty="0" err="1"/>
              <a:t>Gsir</a:t>
            </a:r>
            <a:r>
              <a:rPr lang="en-GB" dirty="0"/>
              <a:t>, S. (2014) Social Interactions between Immigrants and Host Country Populations: A country of Origin Perspective, INTERACT Research report, 2014/02</a:t>
            </a:r>
          </a:p>
          <a:p>
            <a:r>
              <a:rPr lang="en-GB" dirty="0" err="1"/>
              <a:t>Faist</a:t>
            </a:r>
            <a:r>
              <a:rPr lang="en-GB" dirty="0"/>
              <a:t>, T., </a:t>
            </a:r>
            <a:r>
              <a:rPr lang="en-GB" dirty="0" err="1"/>
              <a:t>Fauser</a:t>
            </a:r>
            <a:r>
              <a:rPr lang="en-GB" dirty="0"/>
              <a:t>, M. and </a:t>
            </a:r>
            <a:r>
              <a:rPr lang="en-GB" dirty="0" err="1"/>
              <a:t>Reisenauer</a:t>
            </a:r>
            <a:r>
              <a:rPr lang="en-GB" dirty="0"/>
              <a:t>, E. (2013) Transnational migration. Cambridge: John Wiley &amp; Sons. </a:t>
            </a:r>
          </a:p>
          <a:p>
            <a:r>
              <a:rPr lang="en-GB" dirty="0" err="1"/>
              <a:t>Krings</a:t>
            </a:r>
            <a:r>
              <a:rPr lang="en-GB" dirty="0"/>
              <a:t> F., Johnston C., </a:t>
            </a:r>
            <a:r>
              <a:rPr lang="en-GB" dirty="0" err="1"/>
              <a:t>Binggeli</a:t>
            </a:r>
            <a:r>
              <a:rPr lang="en-GB" dirty="0"/>
              <a:t> S., </a:t>
            </a:r>
            <a:r>
              <a:rPr lang="en-GB" dirty="0" err="1"/>
              <a:t>Maggiori</a:t>
            </a:r>
            <a:r>
              <a:rPr lang="en-GB" dirty="0"/>
              <a:t> C. (2014). Selective incivility: Immigrant groups experience subtle workplace discrimination at different rates. Cultural Diversity &amp; Ethnic Minority Psychology, 20, 491-498.</a:t>
            </a:r>
          </a:p>
          <a:p>
            <a:r>
              <a:rPr lang="en-GB" dirty="0"/>
              <a:t>Lev-Ari, S. and </a:t>
            </a:r>
            <a:r>
              <a:rPr lang="en-GB" dirty="0" err="1"/>
              <a:t>Keysar</a:t>
            </a:r>
            <a:r>
              <a:rPr lang="en-GB" dirty="0"/>
              <a:t>, B. (2012). Less-detailed representation of non-native language: Why non-native speakers’ stories seem more vague. Discourse Processes, 49(7), pp. 523–538. </a:t>
            </a:r>
          </a:p>
          <a:p>
            <a:r>
              <a:rPr lang="en-GB" dirty="0" err="1"/>
              <a:t>Lindemann</a:t>
            </a:r>
            <a:r>
              <a:rPr lang="en-GB" dirty="0"/>
              <a:t>, S. (2010). Who’s “Unintelligible”? The Perceiver’s Role. Issues in Applied Linguistics, 18(2). </a:t>
            </a:r>
          </a:p>
          <a:p>
            <a:r>
              <a:rPr lang="en-GB" dirty="0"/>
              <a:t>Liu, S., </a:t>
            </a:r>
            <a:r>
              <a:rPr lang="en-GB" dirty="0" err="1"/>
              <a:t>Volcic</a:t>
            </a:r>
            <a:r>
              <a:rPr lang="en-GB" dirty="0"/>
              <a:t>, Z. and </a:t>
            </a:r>
            <a:r>
              <a:rPr lang="en-GB" dirty="0" err="1"/>
              <a:t>Gallois</a:t>
            </a:r>
            <a:r>
              <a:rPr lang="en-GB" dirty="0"/>
              <a:t>, C. (2015). Introducing Intercultural communication: Global cultures and contexts. London, United Kingdom: SAGE Publications. </a:t>
            </a:r>
          </a:p>
          <a:p>
            <a:r>
              <a:rPr lang="en-GB" dirty="0"/>
              <a:t>Magnusson, D (Editor) (1996): The Lifespan Development of Individuals. Cambridge: Cambridge University Press</a:t>
            </a:r>
          </a:p>
          <a:p>
            <a:r>
              <a:rPr lang="en-GB" dirty="0"/>
              <a:t>Moyer, A. (2013). Foreign accent: The phenomenon of non-native speech. New York, NY: Cambridge University Press.</a:t>
            </a:r>
          </a:p>
          <a:p>
            <a:r>
              <a:rPr lang="en-GB" dirty="0"/>
              <a:t> Rubin, D. L. (1992). </a:t>
            </a:r>
            <a:r>
              <a:rPr lang="en-GB" dirty="0" err="1"/>
              <a:t>Nonlanguage</a:t>
            </a:r>
            <a:r>
              <a:rPr lang="en-GB" dirty="0"/>
              <a:t> factors affecting undergraduates’ judgments of non-native English-speaking teaching assistants. Research in Higher Education 33(4): 511-531.</a:t>
            </a:r>
          </a:p>
          <a:p>
            <a:r>
              <a:rPr lang="en-GB" dirty="0"/>
              <a:t>Sigona, N.; Hughes, V. (2012). NO WAY OUT, NO WAY IN - Irregular migrant children and families in the UK, Research Report </a:t>
            </a:r>
            <a:r>
              <a:rPr lang="en-GB" dirty="0" err="1"/>
              <a:t>Nando</a:t>
            </a:r>
            <a:r>
              <a:rPr lang="en-GB" dirty="0"/>
              <a:t>, Universities of Oxford </a:t>
            </a:r>
          </a:p>
          <a:p>
            <a:r>
              <a:rPr lang="en-GB" dirty="0"/>
              <a:t>UNICEF (no date) CASE STUDIES, BEST PRACTICE FROM RIGHTS RESPECTING SCHOOLS</a:t>
            </a:r>
          </a:p>
          <a:p>
            <a:r>
              <a:rPr lang="en-GB" dirty="0"/>
              <a:t>United Nations (no date). Department of Economic and Social Affairs, International Migration Stock, 2019. COPYRIGHT © UNITED NATIONS </a:t>
            </a:r>
            <a:r>
              <a:rPr lang="en-GB" dirty="0">
                <a:hlinkClick r:id="rId2"/>
              </a:rPr>
              <a:t>https://www.un.org/en/development/desa/population/migration/data/estimates2/estimates19.asp</a:t>
            </a:r>
            <a:endParaRPr lang="en-GB" dirty="0"/>
          </a:p>
          <a:p>
            <a:r>
              <a:rPr lang="en-GB" dirty="0"/>
              <a:t>United Nations (no date). Department of Economic and Social Affairs, Country Profile: UK 2019. COPYRIGHT © UNITED NATIONS. https://migrationdataportal.org/data?cm49=826&amp;focus=profile+&amp;i=stock_abs_&amp;t=2019</a:t>
            </a:r>
          </a:p>
        </p:txBody>
      </p:sp>
    </p:spTree>
    <p:extLst>
      <p:ext uri="{BB962C8B-B14F-4D97-AF65-F5344CB8AC3E}">
        <p14:creationId xmlns:p14="http://schemas.microsoft.com/office/powerpoint/2010/main" val="2267253590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6127</TotalTime>
  <Words>1117</Words>
  <Application>Microsoft Office PowerPoint</Application>
  <PresentationFormat>Widescreen</PresentationFormat>
  <Paragraphs>116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Calibri</vt:lpstr>
      <vt:lpstr>Corbel</vt:lpstr>
      <vt:lpstr>Wingdings 2</vt:lpstr>
      <vt:lpstr>Frame</vt:lpstr>
      <vt:lpstr>Plentyndod: Ffurfiau Trawsgenedlaethol</vt:lpstr>
      <vt:lpstr>Cefndir: Pobl ifanc symudol…..</vt:lpstr>
      <vt:lpstr>Ymfudo yn y DU</vt:lpstr>
      <vt:lpstr>Ymfudwyr a ffoaduriaid</vt:lpstr>
      <vt:lpstr>Pa addasiadau sydd eu hangen pan fydd plant yn symud gwlad? </vt:lpstr>
      <vt:lpstr> Hunaniaeth</vt:lpstr>
      <vt:lpstr>     Hunaniaeth Bersonol</vt:lpstr>
      <vt:lpstr>Hunaniaeth Gymdeithasol</vt:lpstr>
      <vt:lpstr>Hunaniaeth yr ego </vt:lpstr>
      <vt:lpstr>Cysylltiadau â damcaniaethwyr eraill….</vt:lpstr>
      <vt:lpstr>Rhagfarn anymwybodol – Ystrydebau  ymhlyg? </vt:lpstr>
      <vt:lpstr>Ystrydebau a Ffurfio Hunaniaeth</vt:lpstr>
      <vt:lpstr>Beth amdanom ni?</vt:lpstr>
      <vt:lpstr>Ystrydebau a chynhwysiant</vt:lpstr>
      <vt:lpstr>Cysyniadau a damcaniaethau o’r fideo</vt:lpstr>
      <vt:lpstr>Pam mae hyn yn bwysig? </vt:lpstr>
      <vt:lpstr>Rhyw ddyfyniad hen iawn…(3edd Ganrif)</vt:lpstr>
      <vt:lpstr>Perthynolaeth Ddiwylliannol o’i chymharu ag  Ethnosentrigrwydd</vt:lpstr>
      <vt:lpstr>Tystiolaeth ymchwil ieithyddion: </vt:lpstr>
      <vt:lpstr>Gweithgaredd</vt:lpstr>
      <vt:lpstr>Cyfeiriadau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Transnational Childhoods</dc:title>
  <dc:creator>Heike Griffiths</dc:creator>
  <cp:lastModifiedBy>Heike Griffiths</cp:lastModifiedBy>
  <cp:revision>23</cp:revision>
  <cp:lastPrinted>2020-02-24T15:44:20Z</cp:lastPrinted>
  <dcterms:created xsi:type="dcterms:W3CDTF">2020-02-14T13:01:05Z</dcterms:created>
  <dcterms:modified xsi:type="dcterms:W3CDTF">2020-02-25T13:19:55Z</dcterms:modified>
</cp:coreProperties>
</file>