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tags/tag1.xml" ContentType="application/vnd.openxmlformats-officedocument.presentationml.tags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trictFirstAndLastChars="0" saveSubsetFonts="1">
  <p:sldMasterIdLst>
    <p:sldMasterId id="2147483651" r:id="rId1"/>
  </p:sldMasterIdLst>
  <p:notesMasterIdLst>
    <p:notesMasterId r:id="rId29"/>
  </p:notesMasterIdLst>
  <p:handoutMasterIdLst>
    <p:handoutMasterId r:id="rId30"/>
  </p:handoutMasterIdLst>
  <p:sldIdLst>
    <p:sldId id="352" r:id="rId2"/>
    <p:sldId id="320" r:id="rId3"/>
    <p:sldId id="340" r:id="rId4"/>
    <p:sldId id="337" r:id="rId5"/>
    <p:sldId id="322" r:id="rId6"/>
    <p:sldId id="258" r:id="rId7"/>
    <p:sldId id="262" r:id="rId8"/>
    <p:sldId id="269" r:id="rId9"/>
    <p:sldId id="259" r:id="rId10"/>
    <p:sldId id="261" r:id="rId11"/>
    <p:sldId id="263" r:id="rId12"/>
    <p:sldId id="347" r:id="rId13"/>
    <p:sldId id="348" r:id="rId14"/>
    <p:sldId id="349" r:id="rId15"/>
    <p:sldId id="267" r:id="rId16"/>
    <p:sldId id="260" r:id="rId17"/>
    <p:sldId id="270" r:id="rId18"/>
    <p:sldId id="268" r:id="rId19"/>
    <p:sldId id="264" r:id="rId20"/>
    <p:sldId id="266" r:id="rId21"/>
    <p:sldId id="271" r:id="rId22"/>
    <p:sldId id="272" r:id="rId23"/>
    <p:sldId id="273" r:id="rId24"/>
    <p:sldId id="265" r:id="rId25"/>
    <p:sldId id="761" r:id="rId26"/>
    <p:sldId id="274" r:id="rId27"/>
    <p:sldId id="760" r:id="rId28"/>
  </p:sldIdLst>
  <p:sldSz cx="9144000" cy="6858000" type="screen4x3"/>
  <p:notesSz cx="6735763" cy="9869488"/>
  <p:custDataLst>
    <p:tags r:id="rId31"/>
  </p:custDataLst>
  <p:defaultTextStyle>
    <a:defPPr>
      <a:defRPr lang="en-GB"/>
    </a:defPPr>
    <a:lvl1pPr algn="l" rtl="0" eaLnBrk="0" fontAlgn="base" hangingPunct="0">
      <a:spcBef>
        <a:spcPct val="0"/>
      </a:spcBef>
      <a:spcAft>
        <a:spcPct val="0"/>
      </a:spcAft>
      <a:defRPr sz="2000" b="1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sz="2000" b="1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sz="2000" b="1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sz="2000" b="1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sz="2000" b="1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2000" b="1"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sz="2000" b="1"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sz="2000" b="1"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sz="2000" b="1" kern="1200">
        <a:solidFill>
          <a:schemeClr val="tx1"/>
        </a:solidFill>
        <a:latin typeface="Arial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0" name="lw-dlf" initials="Q" lastIdx="3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969696"/>
    <a:srgbClr val="DADADA"/>
    <a:srgbClr val="DEDEDE"/>
    <a:srgbClr val="99BBFF"/>
    <a:srgbClr val="B1CBFF"/>
    <a:srgbClr val="C9DBFF"/>
    <a:srgbClr val="DBE7FF"/>
    <a:srgbClr val="FF33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0118" autoAdjust="0"/>
    <p:restoredTop sz="96112" autoAdjust="0"/>
  </p:normalViewPr>
  <p:slideViewPr>
    <p:cSldViewPr>
      <p:cViewPr varScale="1">
        <p:scale>
          <a:sx n="68" d="100"/>
          <a:sy n="68" d="100"/>
        </p:scale>
        <p:origin x="1572" y="72"/>
      </p:cViewPr>
      <p:guideLst/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commentAuthors" Target="commentAuthor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ags" Target="tags/tag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handoutMaster" Target="handoutMasters/handoutMaster1.xml"/><Relationship Id="rId35" Type="http://schemas.openxmlformats.org/officeDocument/2006/relationships/theme" Target="theme/theme1.xml"/><Relationship Id="rId8" Type="http://schemas.openxmlformats.org/officeDocument/2006/relationships/slide" Target="slides/slide7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257159525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-25400"/>
            <a:ext cx="2917825" cy="552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19010" tIns="0" rIns="19010" bIns="0" numCol="1" anchor="t" anchorCtr="0" compatLnSpc="1">
            <a:prstTxWarp prst="textNoShape">
              <a:avLst/>
            </a:prstTxWarp>
          </a:bodyPr>
          <a:lstStyle>
            <a:lvl1pPr defTabSz="911225">
              <a:defRPr sz="1000" b="0" i="1"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17938" y="-25400"/>
            <a:ext cx="2917825" cy="552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19010" tIns="0" rIns="19010" bIns="0" numCol="1" anchor="t" anchorCtr="0" compatLnSpc="1">
            <a:prstTxWarp prst="textNoShape">
              <a:avLst/>
            </a:prstTxWarp>
          </a:bodyPr>
          <a:lstStyle>
            <a:lvl1pPr algn="r" defTabSz="911225">
              <a:defRPr sz="1000" b="0" i="1"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12292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12813" y="771525"/>
            <a:ext cx="4910137" cy="3683000"/>
          </a:xfrm>
          <a:prstGeom prst="rect">
            <a:avLst/>
          </a:prstGeom>
          <a:noFill/>
          <a:ln w="12700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053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96938" y="4699000"/>
            <a:ext cx="4941887" cy="44053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882" tIns="45941" rIns="91882" bIns="45941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noProof="0"/>
              <a:t>Click to edit Master text styles</a:t>
            </a:r>
          </a:p>
          <a:p>
            <a:pPr lvl="1"/>
            <a:r>
              <a:rPr lang="en-GB" noProof="0"/>
              <a:t>Second level</a:t>
            </a:r>
          </a:p>
          <a:p>
            <a:pPr lvl="2"/>
            <a:r>
              <a:rPr lang="en-GB" noProof="0"/>
              <a:t>Third level</a:t>
            </a:r>
          </a:p>
          <a:p>
            <a:pPr lvl="3"/>
            <a:r>
              <a:rPr lang="en-GB" noProof="0"/>
              <a:t>Fourth level</a:t>
            </a:r>
          </a:p>
          <a:p>
            <a:pPr lvl="4"/>
            <a:r>
              <a:rPr lang="en-GB" noProof="0"/>
              <a:t>Fifth level</a:t>
            </a:r>
          </a:p>
        </p:txBody>
      </p:sp>
      <p:sp>
        <p:nvSpPr>
          <p:cNvPr id="2054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340850"/>
            <a:ext cx="2917825" cy="552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19010" tIns="0" rIns="19010" bIns="0" numCol="1" anchor="b" anchorCtr="0" compatLnSpc="1">
            <a:prstTxWarp prst="textNoShape">
              <a:avLst/>
            </a:prstTxWarp>
          </a:bodyPr>
          <a:lstStyle>
            <a:lvl1pPr defTabSz="911225">
              <a:defRPr sz="1000" b="0" i="1"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2055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17938" y="9340850"/>
            <a:ext cx="2917825" cy="552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19010" tIns="0" rIns="19010" bIns="0" numCol="1" anchor="b" anchorCtr="0" compatLnSpc="1">
            <a:prstTxWarp prst="textNoShape">
              <a:avLst/>
            </a:prstTxWarp>
          </a:bodyPr>
          <a:lstStyle>
            <a:lvl1pPr algn="r" defTabSz="911225">
              <a:defRPr sz="1000" b="0" i="1"/>
            </a:lvl1pPr>
          </a:lstStyle>
          <a:p>
            <a:pPr>
              <a:defRPr/>
            </a:pPr>
            <a:fld id="{AF40F1B2-CA3D-4C38-B251-4C7598F8819B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8702689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defTabSz="912813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defTabSz="912813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2pPr>
    <a:lvl3pPr marL="912813" algn="l" defTabSz="912813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defTabSz="912813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defTabSz="912813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2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3429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685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0287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17145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057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24003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7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03/03/2021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3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775321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03/03/2021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2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714618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5"/>
            <a:ext cx="7772400" cy="1362075"/>
          </a:xfrm>
        </p:spPr>
        <p:txBody>
          <a:bodyPr anchor="t"/>
          <a:lstStyle>
            <a:lvl1pPr algn="l">
              <a:defRPr sz="3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8"/>
            <a:ext cx="7772400" cy="1500187"/>
          </a:xfrm>
        </p:spPr>
        <p:txBody>
          <a:bodyPr anchor="b"/>
          <a:lstStyle>
            <a:lvl1pPr marL="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03/03/2021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139265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03/03/2021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9881491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7"/>
            <a:ext cx="4040188" cy="3414365"/>
          </a:xfrm>
        </p:spPr>
        <p:txBody>
          <a:bodyPr/>
          <a:lstStyle>
            <a:lvl1pPr>
              <a:defRPr sz="1800"/>
            </a:lvl1pPr>
            <a:lvl2pPr>
              <a:defRPr sz="1500"/>
            </a:lvl2pPr>
            <a:lvl3pPr>
              <a:defRPr sz="135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6" y="1535113"/>
            <a:ext cx="4041775" cy="63976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6" y="2174877"/>
            <a:ext cx="4041775" cy="3414365"/>
          </a:xfrm>
        </p:spPr>
        <p:txBody>
          <a:bodyPr/>
          <a:lstStyle>
            <a:lvl1pPr>
              <a:defRPr sz="1800"/>
            </a:lvl1pPr>
            <a:lvl2pPr>
              <a:defRPr sz="1500"/>
            </a:lvl2pPr>
            <a:lvl3pPr>
              <a:defRPr sz="135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03/03/2021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132925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03/03/2021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2154757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03/03/2021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20349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1" y="273050"/>
            <a:ext cx="3008313" cy="1162050"/>
          </a:xfrm>
        </p:spPr>
        <p:txBody>
          <a:bodyPr anchor="b"/>
          <a:lstStyle>
            <a:lvl1pPr algn="l">
              <a:defRPr sz="15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2"/>
            <a:ext cx="5111750" cy="5172173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1435102"/>
            <a:ext cx="3008313" cy="4029891"/>
          </a:xfrm>
        </p:spPr>
        <p:txBody>
          <a:bodyPr/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03/03/2021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4437186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15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7"/>
            <a:ext cx="5486400" cy="3824337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03/03/2021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0083555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03/03/2021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1869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03/03/2021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000707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Short Title and 1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14338" y="1243015"/>
            <a:ext cx="8315325" cy="470534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414338" y="490537"/>
            <a:ext cx="8315325" cy="752476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0992388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4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788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03/03/2021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4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007779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52" r:id="rId1"/>
    <p:sldLayoutId id="2147483653" r:id="rId2"/>
    <p:sldLayoutId id="2147483654" r:id="rId3"/>
    <p:sldLayoutId id="2147483655" r:id="rId4"/>
    <p:sldLayoutId id="2147483656" r:id="rId5"/>
    <p:sldLayoutId id="2147483657" r:id="rId6"/>
    <p:sldLayoutId id="2147483658" r:id="rId7"/>
    <p:sldLayoutId id="2147483659" r:id="rId8"/>
    <p:sldLayoutId id="2147483660" r:id="rId9"/>
    <p:sldLayoutId id="2147483661" r:id="rId10"/>
    <p:sldLayoutId id="2147483662" r:id="rId11"/>
    <p:sldLayoutId id="2147483663" r:id="rId12"/>
  </p:sldLayoutIdLst>
  <p:txStyles>
    <p:titleStyle>
      <a:lvl1pPr algn="ctr" defTabSz="685800" rtl="0" eaLnBrk="1" latinLnBrk="0" hangingPunct="1"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57175" indent="-257175" algn="l" defTabSz="6858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57213" indent="-214313" algn="l" defTabSz="685800" rtl="0" eaLnBrk="1" latinLnBrk="0" hangingPunct="1">
        <a:spcBef>
          <a:spcPct val="20000"/>
        </a:spcBef>
        <a:buFont typeface="Arial" pitchFamily="34" charset="0"/>
        <a:buChar char="–"/>
        <a:defRPr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spcBef>
          <a:spcPct val="20000"/>
        </a:spcBef>
        <a:buFont typeface="Arial" pitchFamily="34" charset="0"/>
        <a:buChar char="–"/>
        <a:defRPr sz="150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spcBef>
          <a:spcPct val="20000"/>
        </a:spcBef>
        <a:buFont typeface="Arial" pitchFamily="34" charset="0"/>
        <a:buChar char="»"/>
        <a:defRPr sz="150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E44C5C55-F12F-46A2-8354-13F029842432}"/>
              </a:ext>
            </a:extLst>
          </p:cNvPr>
          <p:cNvSpPr/>
          <p:nvPr/>
        </p:nvSpPr>
        <p:spPr>
          <a:xfrm>
            <a:off x="895028" y="1724253"/>
            <a:ext cx="6660396" cy="30900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 defTabSz="685800" eaLnBrk="1" fontAlgn="auto" hangingPunct="1">
              <a:spcBef>
                <a:spcPts val="0"/>
              </a:spcBef>
              <a:spcAft>
                <a:spcPts val="0"/>
              </a:spcAft>
            </a:pPr>
            <a:r>
              <a:rPr lang="en-US" sz="3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Lecture 5 </a:t>
            </a:r>
          </a:p>
          <a:p>
            <a:pPr marL="342900" lvl="0" indent="-342900" algn="ctr">
              <a:spcBef>
                <a:spcPct val="20000"/>
              </a:spcBef>
              <a:buClr>
                <a:srgbClr val="000066"/>
              </a:buClr>
              <a:buSzPct val="75000"/>
            </a:pPr>
            <a:r>
              <a:rPr lang="en-IN" altLang="en-US" sz="3400" kern="0" dirty="0">
                <a:solidFill>
                  <a:srgbClr val="003399"/>
                </a:solidFill>
                <a:latin typeface="Arial"/>
              </a:rPr>
              <a:t>Category and Commodity Procurement</a:t>
            </a:r>
          </a:p>
          <a:p>
            <a:pPr algn="ctr" defTabSz="685800" eaLnBrk="1" fontAlgn="auto" hangingPunct="1">
              <a:spcBef>
                <a:spcPts val="0"/>
              </a:spcBef>
              <a:spcAft>
                <a:spcPts val="0"/>
              </a:spcAft>
            </a:pPr>
            <a:r>
              <a:rPr lang="en-US" sz="3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By </a:t>
            </a:r>
          </a:p>
          <a:p>
            <a:pPr algn="ctr" defTabSz="685800" eaLnBrk="1" fontAlgn="auto" hangingPunct="1">
              <a:spcBef>
                <a:spcPts val="0"/>
              </a:spcBef>
              <a:spcAft>
                <a:spcPts val="0"/>
              </a:spcAft>
            </a:pPr>
            <a:r>
              <a:rPr lang="en-US" sz="3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Dr Jacob Gwa</a:t>
            </a:r>
          </a:p>
          <a:p>
            <a:pPr algn="ctr" defTabSz="685800" eaLnBrk="1" fontAlgn="auto" hangingPunct="1">
              <a:spcBef>
                <a:spcPts val="0"/>
              </a:spcBef>
              <a:spcAft>
                <a:spcPts val="0"/>
              </a:spcAft>
            </a:pPr>
            <a:r>
              <a:rPr lang="en-US" sz="3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j.gwa@uwtsd.ac.uk</a:t>
            </a:r>
          </a:p>
        </p:txBody>
      </p:sp>
    </p:spTree>
    <p:extLst>
      <p:ext uri="{BB962C8B-B14F-4D97-AF65-F5344CB8AC3E}">
        <p14:creationId xmlns:p14="http://schemas.microsoft.com/office/powerpoint/2010/main" val="34021964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4278" name="AutoShape 22"/>
          <p:cNvSpPr>
            <a:spLocks noChangeArrowheads="1"/>
          </p:cNvSpPr>
          <p:nvPr/>
        </p:nvSpPr>
        <p:spPr bwMode="auto">
          <a:xfrm>
            <a:off x="21457" y="40066"/>
            <a:ext cx="8895571" cy="1048819"/>
          </a:xfrm>
          <a:prstGeom prst="roundRect">
            <a:avLst>
              <a:gd name="adj" fmla="val 16667"/>
            </a:avLst>
          </a:prstGeom>
          <a:ln>
            <a:solidFill>
              <a:schemeClr val="bg1"/>
            </a:solidFill>
            <a:headEnd type="none" w="sm" len="sm"/>
            <a:tailEnd type="none" w="sm" len="sm"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 anchor="ctr"/>
          <a:lstStyle/>
          <a:p>
            <a:pPr algn="ctr">
              <a:defRPr/>
            </a:pPr>
            <a:r>
              <a:rPr lang="en-US" sz="40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Category and commodity </a:t>
            </a:r>
          </a:p>
          <a:p>
            <a:pPr algn="ctr">
              <a:defRPr/>
            </a:pPr>
            <a:r>
              <a:rPr lang="en-US" sz="40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procurement</a:t>
            </a:r>
          </a:p>
        </p:txBody>
      </p:sp>
      <p:sp>
        <p:nvSpPr>
          <p:cNvPr id="3080" name="Rectangle 318"/>
          <p:cNvSpPr>
            <a:spLocks noChangeArrowheads="1"/>
          </p:cNvSpPr>
          <p:nvPr/>
        </p:nvSpPr>
        <p:spPr bwMode="auto">
          <a:xfrm>
            <a:off x="0" y="1628775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none" anchor="ctr">
            <a:spAutoFit/>
          </a:bodyPr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endParaRPr lang="en-US" altLang="en-US"/>
          </a:p>
        </p:txBody>
      </p:sp>
      <p:sp>
        <p:nvSpPr>
          <p:cNvPr id="3083" name="AutoShape 383"/>
          <p:cNvSpPr>
            <a:spLocks noChangeArrowheads="1"/>
          </p:cNvSpPr>
          <p:nvPr/>
        </p:nvSpPr>
        <p:spPr bwMode="auto">
          <a:xfrm>
            <a:off x="2877344" y="1251482"/>
            <a:ext cx="3389312" cy="790575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>
            <a:noFill/>
          </a:ln>
          <a:effectLst>
            <a:prstShdw prst="shdw17" dist="45791" dir="12821404">
              <a:schemeClr val="tx1"/>
            </a:prstShdw>
          </a:effectLst>
          <a:extLst>
            <a:ext uri="{91240B29-F687-4F45-9708-019B960494DF}">
              <a14:hiddenLine xmlns:a14="http://schemas.microsoft.com/office/drawing/2010/main" w="28575">
                <a:solidFill>
                  <a:srgbClr val="000000"/>
                </a:solidFill>
                <a:round/>
                <a:headEnd type="none" w="sm" len="sm"/>
                <a:tailEnd type="none" w="sm" len="sm"/>
              </a14:hiddenLine>
            </a:ext>
          </a:extLst>
        </p:spPr>
        <p:txBody>
          <a:bodyPr wrap="none" anchor="ctr"/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/>
            <a:r>
              <a:rPr lang="en-GB" altLang="en-US" dirty="0"/>
              <a:t>CIPS definition of </a:t>
            </a:r>
          </a:p>
          <a:p>
            <a:pPr algn="ctr"/>
            <a:r>
              <a:rPr lang="en-GB" altLang="en-US" dirty="0"/>
              <a:t>category management</a:t>
            </a:r>
          </a:p>
        </p:txBody>
      </p:sp>
      <p:sp>
        <p:nvSpPr>
          <p:cNvPr id="2" name="TextBox 1"/>
          <p:cNvSpPr txBox="1"/>
          <p:nvPr/>
        </p:nvSpPr>
        <p:spPr>
          <a:xfrm>
            <a:off x="367165" y="2197798"/>
            <a:ext cx="8409669" cy="2970557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just">
              <a:lnSpc>
                <a:spcPct val="200000"/>
              </a:lnSpc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‘Category management is a strategic approach which organises</a:t>
            </a:r>
          </a:p>
          <a:p>
            <a:pPr algn="just">
              <a:lnSpc>
                <a:spcPct val="200000"/>
              </a:lnSpc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procurement resources to focus on specific areas of spends. This enables </a:t>
            </a:r>
          </a:p>
          <a:p>
            <a:pPr algn="just">
              <a:lnSpc>
                <a:spcPct val="200000"/>
              </a:lnSpc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category managers to focus their time and conduct in depth market analysis</a:t>
            </a:r>
          </a:p>
          <a:p>
            <a:pPr algn="just">
              <a:lnSpc>
                <a:spcPct val="200000"/>
              </a:lnSpc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to fully leverage their procurement decisions on behalf of the whole organisation. </a:t>
            </a:r>
          </a:p>
          <a:p>
            <a:pPr algn="just">
              <a:lnSpc>
                <a:spcPct val="200000"/>
              </a:lnSpc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The results can be significantly greater than traditional transactional based </a:t>
            </a:r>
          </a:p>
          <a:p>
            <a:pPr algn="just">
              <a:lnSpc>
                <a:spcPct val="200000"/>
              </a:lnSpc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purchasing methods’.</a:t>
            </a:r>
          </a:p>
        </p:txBody>
      </p:sp>
    </p:spTree>
    <p:extLst>
      <p:ext uri="{BB962C8B-B14F-4D97-AF65-F5344CB8AC3E}">
        <p14:creationId xmlns:p14="http://schemas.microsoft.com/office/powerpoint/2010/main" val="27194229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08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08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08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83" grpId="0" animBg="1"/>
      <p:bldP spid="2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6433" name="AutoShape 129"/>
          <p:cNvSpPr>
            <a:spLocks noChangeArrowheads="1"/>
          </p:cNvSpPr>
          <p:nvPr/>
        </p:nvSpPr>
        <p:spPr bwMode="auto">
          <a:xfrm>
            <a:off x="231962" y="134764"/>
            <a:ext cx="8568952" cy="731354"/>
          </a:xfrm>
          <a:prstGeom prst="roundRect">
            <a:avLst>
              <a:gd name="adj" fmla="val 16667"/>
            </a:avLst>
          </a:prstGeom>
          <a:ln>
            <a:solidFill>
              <a:schemeClr val="bg1"/>
            </a:solidFill>
            <a:headEnd type="none" w="sm" len="sm"/>
            <a:tailEnd type="none" w="sm" len="sm"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 anchor="ctr"/>
          <a:lstStyle/>
          <a:p>
            <a:pPr>
              <a:defRPr/>
            </a:pPr>
            <a:r>
              <a:rPr lang="en-US" sz="36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Category and commodity procurement</a:t>
            </a:r>
          </a:p>
        </p:txBody>
      </p:sp>
      <p:sp>
        <p:nvSpPr>
          <p:cNvPr id="4100" name="Rectangle 149"/>
          <p:cNvSpPr>
            <a:spLocks noChangeArrowheads="1"/>
          </p:cNvSpPr>
          <p:nvPr/>
        </p:nvSpPr>
        <p:spPr bwMode="auto">
          <a:xfrm>
            <a:off x="1644650" y="2578100"/>
            <a:ext cx="771525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none">
            <a:spAutoFit/>
          </a:bodyPr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endParaRPr lang="en-US" altLang="en-US"/>
          </a:p>
        </p:txBody>
      </p:sp>
      <p:sp>
        <p:nvSpPr>
          <p:cNvPr id="4101" name="Rectangle 152"/>
          <p:cNvSpPr>
            <a:spLocks noChangeArrowheads="1"/>
          </p:cNvSpPr>
          <p:nvPr/>
        </p:nvSpPr>
        <p:spPr bwMode="auto">
          <a:xfrm>
            <a:off x="1644650" y="2578100"/>
            <a:ext cx="763588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none">
            <a:spAutoFit/>
          </a:bodyPr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endParaRPr lang="en-US" altLang="en-US"/>
          </a:p>
        </p:txBody>
      </p:sp>
      <p:sp>
        <p:nvSpPr>
          <p:cNvPr id="4103" name="Rectangle 158"/>
          <p:cNvSpPr>
            <a:spLocks noChangeArrowheads="1"/>
          </p:cNvSpPr>
          <p:nvPr/>
        </p:nvSpPr>
        <p:spPr bwMode="auto">
          <a:xfrm>
            <a:off x="1644650" y="2578100"/>
            <a:ext cx="879475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none">
            <a:spAutoFit/>
          </a:bodyPr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endParaRPr lang="en-US" altLang="en-US"/>
          </a:p>
        </p:txBody>
      </p:sp>
      <p:sp>
        <p:nvSpPr>
          <p:cNvPr id="4104" name="Rectangle 161"/>
          <p:cNvSpPr>
            <a:spLocks noChangeArrowheads="1"/>
          </p:cNvSpPr>
          <p:nvPr/>
        </p:nvSpPr>
        <p:spPr bwMode="auto">
          <a:xfrm>
            <a:off x="1644650" y="2578100"/>
            <a:ext cx="90805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none">
            <a:spAutoFit/>
          </a:bodyPr>
          <a:lstStyle>
            <a:lvl1pPr indent="1588"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endParaRPr lang="en-US" altLang="en-US" sz="2400" b="0">
              <a:latin typeface="Times New Roman" pitchFamily="18" charset="0"/>
            </a:endParaRPr>
          </a:p>
        </p:txBody>
      </p:sp>
      <p:sp>
        <p:nvSpPr>
          <p:cNvPr id="4111" name="Text Box 417"/>
          <p:cNvSpPr txBox="1">
            <a:spLocks noChangeArrowheads="1"/>
          </p:cNvSpPr>
          <p:nvPr/>
        </p:nvSpPr>
        <p:spPr bwMode="auto">
          <a:xfrm>
            <a:off x="684213" y="980728"/>
            <a:ext cx="7664450" cy="87203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>
            <a:spAutoFit/>
          </a:bodyPr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GB" altLang="en-US" sz="1800" dirty="0"/>
              <a:t>ICT procurement</a:t>
            </a:r>
          </a:p>
          <a:p>
            <a:pPr algn="ctr">
              <a:lnSpc>
                <a:spcPct val="150000"/>
              </a:lnSpc>
            </a:pPr>
            <a:r>
              <a:rPr lang="en-GB" altLang="en-US" sz="1800" dirty="0"/>
              <a:t> Salient considerations </a:t>
            </a:r>
          </a:p>
        </p:txBody>
      </p:sp>
      <p:sp>
        <p:nvSpPr>
          <p:cNvPr id="2" name="Trapezoid 1"/>
          <p:cNvSpPr/>
          <p:nvPr/>
        </p:nvSpPr>
        <p:spPr bwMode="auto">
          <a:xfrm>
            <a:off x="684212" y="2348880"/>
            <a:ext cx="1908000" cy="1224000"/>
          </a:xfrm>
          <a:prstGeom prst="trapezoid">
            <a:avLst/>
          </a:prstGeom>
          <a:ln>
            <a:headEnd type="none" w="sm" len="sm"/>
            <a:tailEnd type="none" w="sm" len="sm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600" b="1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Arial" charset="0"/>
              </a:rPr>
              <a:t>Long-term ICT </a:t>
            </a:r>
          </a:p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600" b="1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Arial" charset="0"/>
              </a:rPr>
              <a:t>strategy</a:t>
            </a:r>
          </a:p>
        </p:txBody>
      </p:sp>
      <p:sp>
        <p:nvSpPr>
          <p:cNvPr id="34" name="Trapezoid 33"/>
          <p:cNvSpPr/>
          <p:nvPr/>
        </p:nvSpPr>
        <p:spPr bwMode="auto">
          <a:xfrm>
            <a:off x="3131838" y="2367327"/>
            <a:ext cx="1908000" cy="1224000"/>
          </a:xfrm>
          <a:prstGeom prst="trapezoid">
            <a:avLst/>
          </a:prstGeom>
          <a:ln>
            <a:headEnd type="none" w="sm" len="sm"/>
            <a:tailEnd type="none" w="sm" len="sm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600" b="1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Arial" charset="0"/>
              </a:rPr>
              <a:t>Intellectual property ownership</a:t>
            </a:r>
          </a:p>
        </p:txBody>
      </p:sp>
      <p:sp>
        <p:nvSpPr>
          <p:cNvPr id="35" name="Trapezoid 34"/>
          <p:cNvSpPr/>
          <p:nvPr/>
        </p:nvSpPr>
        <p:spPr bwMode="auto">
          <a:xfrm>
            <a:off x="5508103" y="2290312"/>
            <a:ext cx="1908000" cy="1224000"/>
          </a:xfrm>
          <a:prstGeom prst="trapezoid">
            <a:avLst/>
          </a:prstGeom>
          <a:ln>
            <a:headEnd type="none" w="sm" len="sm"/>
            <a:tailEnd type="none" w="sm" len="sm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600" b="1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Arial" charset="0"/>
              </a:rPr>
              <a:t>Potential outsourcing/</a:t>
            </a:r>
          </a:p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600" b="1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Arial" charset="0"/>
              </a:rPr>
              <a:t>insourcing</a:t>
            </a:r>
          </a:p>
        </p:txBody>
      </p:sp>
      <p:sp>
        <p:nvSpPr>
          <p:cNvPr id="36" name="Trapezoid 35"/>
          <p:cNvSpPr/>
          <p:nvPr/>
        </p:nvSpPr>
        <p:spPr bwMode="auto">
          <a:xfrm>
            <a:off x="619526" y="4293096"/>
            <a:ext cx="1908000" cy="1224000"/>
          </a:xfrm>
          <a:prstGeom prst="trapezoid">
            <a:avLst/>
          </a:prstGeom>
          <a:ln>
            <a:headEnd type="none" w="sm" len="sm"/>
            <a:tailEnd type="none" w="sm" len="sm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600" b="1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Arial" charset="0"/>
              </a:rPr>
              <a:t>ICT skills /knowledge requirements</a:t>
            </a:r>
          </a:p>
        </p:txBody>
      </p:sp>
      <p:sp>
        <p:nvSpPr>
          <p:cNvPr id="37" name="Trapezoid 36"/>
          <p:cNvSpPr/>
          <p:nvPr/>
        </p:nvSpPr>
        <p:spPr bwMode="auto">
          <a:xfrm>
            <a:off x="3151562" y="4293096"/>
            <a:ext cx="1908000" cy="1224000"/>
          </a:xfrm>
          <a:prstGeom prst="trapezoid">
            <a:avLst/>
          </a:prstGeom>
          <a:ln>
            <a:headEnd type="none" w="sm" len="sm"/>
            <a:tailEnd type="none" w="sm" len="sm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600" b="1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Arial" charset="0"/>
              </a:rPr>
              <a:t>Contract detail</a:t>
            </a:r>
          </a:p>
        </p:txBody>
      </p:sp>
      <p:sp>
        <p:nvSpPr>
          <p:cNvPr id="38" name="Trapezoid 37"/>
          <p:cNvSpPr/>
          <p:nvPr/>
        </p:nvSpPr>
        <p:spPr bwMode="auto">
          <a:xfrm>
            <a:off x="5580112" y="4245011"/>
            <a:ext cx="1908000" cy="1224000"/>
          </a:xfrm>
          <a:prstGeom prst="trapezoid">
            <a:avLst/>
          </a:prstGeom>
          <a:ln>
            <a:headEnd type="none" w="sm" len="sm"/>
            <a:tailEnd type="none" w="sm" len="sm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600" b="1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Arial" charset="0"/>
              </a:rPr>
              <a:t>Operational risk profiling</a:t>
            </a:r>
          </a:p>
        </p:txBody>
      </p:sp>
    </p:spTree>
    <p:extLst>
      <p:ext uri="{BB962C8B-B14F-4D97-AF65-F5344CB8AC3E}">
        <p14:creationId xmlns:p14="http://schemas.microsoft.com/office/powerpoint/2010/main" val="34461047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41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2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111" grpId="0"/>
      <p:bldP spid="2" grpId="0" animBg="1"/>
      <p:bldP spid="34" grpId="0" animBg="1"/>
      <p:bldP spid="35" grpId="0" animBg="1"/>
      <p:bldP spid="36" grpId="0" animBg="1"/>
      <p:bldP spid="37" grpId="0" animBg="1"/>
      <p:bldP spid="38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AutoShape 305"/>
          <p:cNvSpPr>
            <a:spLocks noChangeArrowheads="1"/>
          </p:cNvSpPr>
          <p:nvPr/>
        </p:nvSpPr>
        <p:spPr bwMode="auto">
          <a:xfrm>
            <a:off x="2771800" y="878681"/>
            <a:ext cx="3456409" cy="433388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 w="12700">
            <a:solidFill>
              <a:schemeClr val="tx1"/>
            </a:solidFill>
            <a:round/>
            <a:headEnd type="none" w="sm" len="sm"/>
            <a:tailEnd type="none" w="sm" len="sm"/>
          </a:ln>
        </p:spPr>
        <p:txBody>
          <a:bodyPr wrap="none" anchor="ctr"/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/>
            <a:r>
              <a:rPr lang="en-GB" altLang="en-US" dirty="0"/>
              <a:t>The talent challenge</a:t>
            </a:r>
          </a:p>
        </p:txBody>
      </p:sp>
      <p:sp>
        <p:nvSpPr>
          <p:cNvPr id="224278" name="AutoShape 22"/>
          <p:cNvSpPr>
            <a:spLocks noChangeArrowheads="1"/>
          </p:cNvSpPr>
          <p:nvPr/>
        </p:nvSpPr>
        <p:spPr bwMode="auto">
          <a:xfrm>
            <a:off x="20746" y="188640"/>
            <a:ext cx="8569647" cy="411163"/>
          </a:xfrm>
          <a:prstGeom prst="roundRect">
            <a:avLst>
              <a:gd name="adj" fmla="val 16667"/>
            </a:avLst>
          </a:prstGeom>
          <a:ln>
            <a:solidFill>
              <a:schemeClr val="bg1"/>
            </a:solidFill>
            <a:headEnd type="none" w="sm" len="sm"/>
            <a:tailEnd type="none" w="sm" len="sm"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 anchor="ctr"/>
          <a:lstStyle/>
          <a:p>
            <a:pPr>
              <a:defRPr/>
            </a:pPr>
            <a:r>
              <a:rPr lang="en-US" sz="36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Category and commodity procurement</a:t>
            </a:r>
          </a:p>
        </p:txBody>
      </p:sp>
      <p:sp>
        <p:nvSpPr>
          <p:cNvPr id="3078" name="Rectangle 54"/>
          <p:cNvSpPr>
            <a:spLocks noChangeArrowheads="1"/>
          </p:cNvSpPr>
          <p:nvPr/>
        </p:nvSpPr>
        <p:spPr bwMode="auto">
          <a:xfrm>
            <a:off x="0" y="1562100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none" anchor="ctr">
            <a:spAutoFit/>
          </a:bodyPr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endParaRPr lang="en-US" altLang="en-US" sz="2400" b="0">
              <a:latin typeface="Times New Roman" pitchFamily="18" charset="0"/>
            </a:endParaRPr>
          </a:p>
        </p:txBody>
      </p:sp>
      <p:sp>
        <p:nvSpPr>
          <p:cNvPr id="3079" name="Text Box 306"/>
          <p:cNvSpPr txBox="1">
            <a:spLocks noChangeArrowheads="1"/>
          </p:cNvSpPr>
          <p:nvPr/>
        </p:nvSpPr>
        <p:spPr bwMode="auto">
          <a:xfrm>
            <a:off x="755576" y="1562100"/>
            <a:ext cx="6192688" cy="40950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square">
            <a:spAutoFit/>
          </a:bodyPr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pPr marL="342900" indent="-342900">
              <a:lnSpc>
                <a:spcPct val="200000"/>
              </a:lnSpc>
              <a:buFont typeface="Wingdings" panose="05000000000000000000" pitchFamily="2" charset="2"/>
              <a:buChar char="q"/>
            </a:pPr>
            <a:r>
              <a:rPr lang="en-US" altLang="en-US" sz="1900" dirty="0"/>
              <a:t>Supply market knowledge</a:t>
            </a:r>
          </a:p>
          <a:p>
            <a:pPr marL="342900" indent="-342900">
              <a:lnSpc>
                <a:spcPct val="200000"/>
              </a:lnSpc>
              <a:buFont typeface="Wingdings" panose="05000000000000000000" pitchFamily="2" charset="2"/>
              <a:buChar char="q"/>
            </a:pPr>
            <a:r>
              <a:rPr lang="en-US" altLang="en-US" sz="1900" dirty="0"/>
              <a:t>Excellent technical understanding of the category </a:t>
            </a:r>
          </a:p>
          <a:p>
            <a:pPr marL="342900" indent="-342900">
              <a:lnSpc>
                <a:spcPct val="200000"/>
              </a:lnSpc>
              <a:buFont typeface="Wingdings" panose="05000000000000000000" pitchFamily="2" charset="2"/>
              <a:buChar char="q"/>
            </a:pPr>
            <a:r>
              <a:rPr lang="en-US" altLang="en-US" sz="1900" dirty="0"/>
              <a:t>Timing of entry into the market</a:t>
            </a:r>
          </a:p>
          <a:p>
            <a:pPr marL="342900" indent="-342900">
              <a:lnSpc>
                <a:spcPct val="200000"/>
              </a:lnSpc>
              <a:buFont typeface="Wingdings" panose="05000000000000000000" pitchFamily="2" charset="2"/>
              <a:buChar char="q"/>
            </a:pPr>
            <a:r>
              <a:rPr lang="en-US" altLang="en-US" sz="1900" dirty="0"/>
              <a:t>Impacts on the supplier’s pricing decisions</a:t>
            </a:r>
          </a:p>
          <a:p>
            <a:pPr marL="342900" indent="-342900">
              <a:lnSpc>
                <a:spcPct val="200000"/>
              </a:lnSpc>
              <a:buFont typeface="Wingdings" panose="05000000000000000000" pitchFamily="2" charset="2"/>
              <a:buChar char="q"/>
            </a:pPr>
            <a:r>
              <a:rPr lang="en-US" altLang="en-US" sz="1900" dirty="0"/>
              <a:t>Defining the contractual detail</a:t>
            </a:r>
          </a:p>
          <a:p>
            <a:pPr marL="342900" indent="-342900">
              <a:lnSpc>
                <a:spcPct val="200000"/>
              </a:lnSpc>
              <a:buFont typeface="Wingdings" panose="05000000000000000000" pitchFamily="2" charset="2"/>
              <a:buChar char="q"/>
            </a:pPr>
            <a:r>
              <a:rPr lang="en-US" altLang="en-US" sz="1900" dirty="0"/>
              <a:t>Identifying risks and robust mitigation strategies</a:t>
            </a:r>
            <a:endParaRPr lang="en-GB" altLang="en-US" sz="1900" dirty="0"/>
          </a:p>
        </p:txBody>
      </p:sp>
      <p:sp>
        <p:nvSpPr>
          <p:cNvPr id="3080" name="Rectangle 318"/>
          <p:cNvSpPr>
            <a:spLocks noChangeArrowheads="1"/>
          </p:cNvSpPr>
          <p:nvPr/>
        </p:nvSpPr>
        <p:spPr bwMode="auto">
          <a:xfrm>
            <a:off x="0" y="1628775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none" anchor="ctr">
            <a:spAutoFit/>
          </a:bodyPr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8463130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07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07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07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30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74" grpId="0" animBg="1"/>
      <p:bldP spid="3079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6433" name="AutoShape 129"/>
          <p:cNvSpPr>
            <a:spLocks noChangeArrowheads="1"/>
          </p:cNvSpPr>
          <p:nvPr/>
        </p:nvSpPr>
        <p:spPr bwMode="auto">
          <a:xfrm>
            <a:off x="179512" y="120304"/>
            <a:ext cx="8640960" cy="411163"/>
          </a:xfrm>
          <a:prstGeom prst="roundRect">
            <a:avLst>
              <a:gd name="adj" fmla="val 16667"/>
            </a:avLst>
          </a:prstGeom>
          <a:ln>
            <a:solidFill>
              <a:schemeClr val="bg1"/>
            </a:solidFill>
            <a:headEnd type="none" w="sm" len="sm"/>
            <a:tailEnd type="none" w="sm" len="sm"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 anchor="ctr"/>
          <a:lstStyle/>
          <a:p>
            <a:pPr>
              <a:defRPr/>
            </a:pPr>
            <a:r>
              <a:rPr lang="en-US" sz="36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Category and commodity procurement</a:t>
            </a:r>
          </a:p>
        </p:txBody>
      </p:sp>
      <p:sp>
        <p:nvSpPr>
          <p:cNvPr id="4100" name="Rectangle 149"/>
          <p:cNvSpPr>
            <a:spLocks noChangeArrowheads="1"/>
          </p:cNvSpPr>
          <p:nvPr/>
        </p:nvSpPr>
        <p:spPr bwMode="auto">
          <a:xfrm>
            <a:off x="1644650" y="2578100"/>
            <a:ext cx="771525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none">
            <a:spAutoFit/>
          </a:bodyPr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endParaRPr lang="en-US" altLang="en-US"/>
          </a:p>
        </p:txBody>
      </p:sp>
      <p:sp>
        <p:nvSpPr>
          <p:cNvPr id="4101" name="Rectangle 152"/>
          <p:cNvSpPr>
            <a:spLocks noChangeArrowheads="1"/>
          </p:cNvSpPr>
          <p:nvPr/>
        </p:nvSpPr>
        <p:spPr bwMode="auto">
          <a:xfrm>
            <a:off x="1644650" y="2578100"/>
            <a:ext cx="763588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none">
            <a:spAutoFit/>
          </a:bodyPr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endParaRPr lang="en-US" altLang="en-US"/>
          </a:p>
        </p:txBody>
      </p:sp>
      <p:sp>
        <p:nvSpPr>
          <p:cNvPr id="4102" name="Rectangle 155"/>
          <p:cNvSpPr>
            <a:spLocks noChangeArrowheads="1"/>
          </p:cNvSpPr>
          <p:nvPr/>
        </p:nvSpPr>
        <p:spPr bwMode="auto">
          <a:xfrm>
            <a:off x="587375" y="2420888"/>
            <a:ext cx="193675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none">
            <a:spAutoFit/>
          </a:bodyPr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endParaRPr lang="en-US" altLang="en-US"/>
          </a:p>
        </p:txBody>
      </p:sp>
      <p:sp>
        <p:nvSpPr>
          <p:cNvPr id="4103" name="Rectangle 158"/>
          <p:cNvSpPr>
            <a:spLocks noChangeArrowheads="1"/>
          </p:cNvSpPr>
          <p:nvPr/>
        </p:nvSpPr>
        <p:spPr bwMode="auto">
          <a:xfrm>
            <a:off x="1644650" y="2578100"/>
            <a:ext cx="879475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none">
            <a:spAutoFit/>
          </a:bodyPr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endParaRPr lang="en-US" altLang="en-US"/>
          </a:p>
        </p:txBody>
      </p:sp>
      <p:sp>
        <p:nvSpPr>
          <p:cNvPr id="4104" name="Rectangle 161"/>
          <p:cNvSpPr>
            <a:spLocks noChangeArrowheads="1"/>
          </p:cNvSpPr>
          <p:nvPr/>
        </p:nvSpPr>
        <p:spPr bwMode="auto">
          <a:xfrm>
            <a:off x="1644650" y="2578100"/>
            <a:ext cx="90805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none">
            <a:spAutoFit/>
          </a:bodyPr>
          <a:lstStyle>
            <a:lvl1pPr indent="1588"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endParaRPr lang="en-US" altLang="en-US" sz="2400" b="0">
              <a:latin typeface="Times New Roman" pitchFamily="18" charset="0"/>
            </a:endParaRPr>
          </a:p>
        </p:txBody>
      </p:sp>
      <p:sp>
        <p:nvSpPr>
          <p:cNvPr id="4108" name="Text Box 411"/>
          <p:cNvSpPr txBox="1">
            <a:spLocks noChangeArrowheads="1"/>
          </p:cNvSpPr>
          <p:nvPr/>
        </p:nvSpPr>
        <p:spPr bwMode="auto">
          <a:xfrm>
            <a:off x="1400500" y="1848411"/>
            <a:ext cx="3300904" cy="4001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none">
            <a:spAutoFit/>
          </a:bodyPr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r>
              <a:rPr lang="en-GB" altLang="en-US" dirty="0"/>
              <a:t>Intellectual property risks</a:t>
            </a:r>
          </a:p>
        </p:txBody>
      </p:sp>
      <p:sp>
        <p:nvSpPr>
          <p:cNvPr id="4109" name="Text Box 412"/>
          <p:cNvSpPr txBox="1">
            <a:spLocks noChangeArrowheads="1"/>
          </p:cNvSpPr>
          <p:nvPr/>
        </p:nvSpPr>
        <p:spPr bwMode="auto">
          <a:xfrm>
            <a:off x="1400500" y="2733956"/>
            <a:ext cx="3801041" cy="4001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none">
            <a:spAutoFit/>
          </a:bodyPr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r>
              <a:rPr lang="en-GB" altLang="en-US" dirty="0"/>
              <a:t>Supply market structure risks</a:t>
            </a:r>
          </a:p>
        </p:txBody>
      </p:sp>
      <p:sp>
        <p:nvSpPr>
          <p:cNvPr id="4110" name="Text Box 413"/>
          <p:cNvSpPr txBox="1">
            <a:spLocks noChangeArrowheads="1"/>
          </p:cNvSpPr>
          <p:nvPr/>
        </p:nvSpPr>
        <p:spPr bwMode="auto">
          <a:xfrm>
            <a:off x="1375842" y="3091504"/>
            <a:ext cx="5572422" cy="7078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square">
            <a:spAutoFit/>
          </a:bodyPr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r>
              <a:rPr lang="en-GB" altLang="en-US" dirty="0"/>
              <a:t>Own organisation’s demand forecasting ability</a:t>
            </a:r>
          </a:p>
        </p:txBody>
      </p:sp>
      <p:sp>
        <p:nvSpPr>
          <p:cNvPr id="4111" name="Text Box 417"/>
          <p:cNvSpPr txBox="1">
            <a:spLocks noChangeArrowheads="1"/>
          </p:cNvSpPr>
          <p:nvPr/>
        </p:nvSpPr>
        <p:spPr bwMode="auto">
          <a:xfrm>
            <a:off x="739775" y="558642"/>
            <a:ext cx="7664450" cy="13388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>
            <a:spAutoFit/>
          </a:bodyPr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GB" altLang="en-US" sz="1800" dirty="0"/>
              <a:t>PROCURISK</a:t>
            </a:r>
            <a:r>
              <a:rPr lang="en-GB" altLang="en-US" sz="1800" baseline="30000" dirty="0"/>
              <a:t>®</a:t>
            </a:r>
            <a:r>
              <a:rPr lang="en-GB" altLang="en-US" sz="1800" dirty="0"/>
              <a:t> risk profiling</a:t>
            </a:r>
          </a:p>
          <a:p>
            <a:pPr algn="ctr">
              <a:lnSpc>
                <a:spcPct val="150000"/>
              </a:lnSpc>
            </a:pPr>
            <a:r>
              <a:rPr lang="en-GB" altLang="en-US" sz="1800" dirty="0"/>
              <a:t>Brian Farrington Limited listing </a:t>
            </a:r>
            <a:r>
              <a:rPr lang="en-IN" sz="1800" dirty="0"/>
              <a:t>–</a:t>
            </a:r>
            <a:endParaRPr lang="en-GB" altLang="en-US" sz="1800" dirty="0"/>
          </a:p>
          <a:p>
            <a:pPr algn="ctr">
              <a:lnSpc>
                <a:spcPct val="150000"/>
              </a:lnSpc>
            </a:pPr>
            <a:r>
              <a:rPr lang="en-GB" altLang="en-US" sz="1800" dirty="0"/>
              <a:t>sample only</a:t>
            </a:r>
          </a:p>
        </p:txBody>
      </p:sp>
      <p:sp>
        <p:nvSpPr>
          <p:cNvPr id="4112" name="Text Box 421"/>
          <p:cNvSpPr txBox="1">
            <a:spLocks noChangeArrowheads="1"/>
          </p:cNvSpPr>
          <p:nvPr/>
        </p:nvSpPr>
        <p:spPr bwMode="auto">
          <a:xfrm>
            <a:off x="1375842" y="3638121"/>
            <a:ext cx="1980029" cy="4001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none">
            <a:spAutoFit/>
          </a:bodyPr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r>
              <a:rPr lang="en-GB" altLang="en-US" dirty="0"/>
              <a:t>Currency risks</a:t>
            </a:r>
          </a:p>
        </p:txBody>
      </p:sp>
      <p:sp>
        <p:nvSpPr>
          <p:cNvPr id="4113" name="Text Box 422"/>
          <p:cNvSpPr txBox="1">
            <a:spLocks noChangeArrowheads="1"/>
          </p:cNvSpPr>
          <p:nvPr/>
        </p:nvSpPr>
        <p:spPr bwMode="auto">
          <a:xfrm>
            <a:off x="1375842" y="4236288"/>
            <a:ext cx="3591048" cy="4001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none">
            <a:spAutoFit/>
          </a:bodyPr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r>
              <a:rPr lang="en-GB" altLang="en-US" dirty="0"/>
              <a:t>Product obsolescence risks</a:t>
            </a:r>
          </a:p>
        </p:txBody>
      </p:sp>
      <p:sp>
        <p:nvSpPr>
          <p:cNvPr id="4114" name="Text Box 423"/>
          <p:cNvSpPr txBox="1">
            <a:spLocks noChangeArrowheads="1"/>
          </p:cNvSpPr>
          <p:nvPr/>
        </p:nvSpPr>
        <p:spPr bwMode="auto">
          <a:xfrm>
            <a:off x="1407890" y="4834455"/>
            <a:ext cx="2634054" cy="4001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none">
            <a:spAutoFit/>
          </a:bodyPr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r>
              <a:rPr lang="en-GB" altLang="en-US" dirty="0"/>
              <a:t>Environmental risks</a:t>
            </a:r>
          </a:p>
        </p:txBody>
      </p:sp>
      <p:sp>
        <p:nvSpPr>
          <p:cNvPr id="4115" name="Line 428"/>
          <p:cNvSpPr>
            <a:spLocks noChangeShapeType="1"/>
          </p:cNvSpPr>
          <p:nvPr/>
        </p:nvSpPr>
        <p:spPr bwMode="auto">
          <a:xfrm>
            <a:off x="1048817" y="5033435"/>
            <a:ext cx="327025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118" name="Line 431"/>
          <p:cNvSpPr>
            <a:spLocks noChangeShapeType="1"/>
          </p:cNvSpPr>
          <p:nvPr/>
        </p:nvSpPr>
        <p:spPr bwMode="auto">
          <a:xfrm>
            <a:off x="1048817" y="2048063"/>
            <a:ext cx="327025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119" name="Line 432"/>
          <p:cNvSpPr>
            <a:spLocks noChangeShapeType="1"/>
          </p:cNvSpPr>
          <p:nvPr/>
        </p:nvSpPr>
        <p:spPr bwMode="auto">
          <a:xfrm>
            <a:off x="1073475" y="2924944"/>
            <a:ext cx="327025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120" name="Line 433"/>
          <p:cNvSpPr>
            <a:spLocks noChangeShapeType="1"/>
          </p:cNvSpPr>
          <p:nvPr/>
        </p:nvSpPr>
        <p:spPr bwMode="auto">
          <a:xfrm>
            <a:off x="1073475" y="3284984"/>
            <a:ext cx="327025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121" name="Line 434"/>
          <p:cNvSpPr>
            <a:spLocks noChangeShapeType="1"/>
          </p:cNvSpPr>
          <p:nvPr/>
        </p:nvSpPr>
        <p:spPr bwMode="auto">
          <a:xfrm>
            <a:off x="1033047" y="3808400"/>
            <a:ext cx="327025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122" name="Line 435"/>
          <p:cNvSpPr>
            <a:spLocks noChangeShapeType="1"/>
          </p:cNvSpPr>
          <p:nvPr/>
        </p:nvSpPr>
        <p:spPr bwMode="auto">
          <a:xfrm>
            <a:off x="979568" y="4436343"/>
            <a:ext cx="327025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124" name="Oval 416"/>
          <p:cNvSpPr>
            <a:spLocks noChangeArrowheads="1"/>
          </p:cNvSpPr>
          <p:nvPr/>
        </p:nvSpPr>
        <p:spPr bwMode="auto">
          <a:xfrm>
            <a:off x="891652" y="3733788"/>
            <a:ext cx="149225" cy="149225"/>
          </a:xfrm>
          <a:prstGeom prst="ellipse">
            <a:avLst/>
          </a:prstGeom>
          <a:solidFill>
            <a:schemeClr val="accent2"/>
          </a:solidFill>
          <a:ln w="12700">
            <a:solidFill>
              <a:schemeClr val="tx1"/>
            </a:solidFill>
            <a:round/>
            <a:headEnd type="none" w="sm" len="sm"/>
            <a:tailEnd type="none" w="sm" len="sm"/>
          </a:ln>
        </p:spPr>
        <p:txBody>
          <a:bodyPr wrap="none" anchor="ctr"/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endParaRPr lang="en-US" altLang="en-US"/>
          </a:p>
        </p:txBody>
      </p:sp>
      <p:sp>
        <p:nvSpPr>
          <p:cNvPr id="4125" name="Oval 418"/>
          <p:cNvSpPr>
            <a:spLocks noChangeArrowheads="1"/>
          </p:cNvSpPr>
          <p:nvPr/>
        </p:nvSpPr>
        <p:spPr bwMode="auto">
          <a:xfrm>
            <a:off x="899592" y="1973451"/>
            <a:ext cx="149225" cy="149225"/>
          </a:xfrm>
          <a:prstGeom prst="ellipse">
            <a:avLst/>
          </a:prstGeom>
          <a:solidFill>
            <a:schemeClr val="accent2"/>
          </a:solidFill>
          <a:ln w="12700">
            <a:solidFill>
              <a:schemeClr val="tx1"/>
            </a:solidFill>
            <a:round/>
            <a:headEnd type="none" w="sm" len="sm"/>
            <a:tailEnd type="none" w="sm" len="sm"/>
          </a:ln>
        </p:spPr>
        <p:txBody>
          <a:bodyPr wrap="none" anchor="ctr"/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endParaRPr lang="en-US" altLang="en-US"/>
          </a:p>
        </p:txBody>
      </p:sp>
      <p:sp>
        <p:nvSpPr>
          <p:cNvPr id="4126" name="Oval 419"/>
          <p:cNvSpPr>
            <a:spLocks noChangeArrowheads="1"/>
          </p:cNvSpPr>
          <p:nvPr/>
        </p:nvSpPr>
        <p:spPr bwMode="auto">
          <a:xfrm>
            <a:off x="891654" y="2869694"/>
            <a:ext cx="149225" cy="149225"/>
          </a:xfrm>
          <a:prstGeom prst="ellipse">
            <a:avLst/>
          </a:prstGeom>
          <a:solidFill>
            <a:schemeClr val="accent2"/>
          </a:solidFill>
          <a:ln w="12700">
            <a:solidFill>
              <a:schemeClr val="tx1"/>
            </a:solidFill>
            <a:round/>
            <a:headEnd type="none" w="sm" len="sm"/>
            <a:tailEnd type="none" w="sm" len="sm"/>
          </a:ln>
        </p:spPr>
        <p:txBody>
          <a:bodyPr wrap="none" anchor="ctr"/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endParaRPr lang="en-US" altLang="en-US"/>
          </a:p>
        </p:txBody>
      </p:sp>
      <p:sp>
        <p:nvSpPr>
          <p:cNvPr id="4127" name="Oval 420"/>
          <p:cNvSpPr>
            <a:spLocks noChangeArrowheads="1"/>
          </p:cNvSpPr>
          <p:nvPr/>
        </p:nvSpPr>
        <p:spPr bwMode="auto">
          <a:xfrm>
            <a:off x="899590" y="4968874"/>
            <a:ext cx="149225" cy="149225"/>
          </a:xfrm>
          <a:prstGeom prst="ellipse">
            <a:avLst/>
          </a:prstGeom>
          <a:solidFill>
            <a:schemeClr val="accent2"/>
          </a:solidFill>
          <a:ln w="12700">
            <a:solidFill>
              <a:schemeClr val="tx1"/>
            </a:solidFill>
            <a:round/>
            <a:headEnd type="none" w="sm" len="sm"/>
            <a:tailEnd type="none" w="sm" len="sm"/>
          </a:ln>
        </p:spPr>
        <p:txBody>
          <a:bodyPr wrap="none" anchor="ctr"/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endParaRPr lang="en-US" altLang="en-US"/>
          </a:p>
        </p:txBody>
      </p:sp>
      <p:sp>
        <p:nvSpPr>
          <p:cNvPr id="4128" name="Oval 424"/>
          <p:cNvSpPr>
            <a:spLocks noChangeArrowheads="1"/>
          </p:cNvSpPr>
          <p:nvPr/>
        </p:nvSpPr>
        <p:spPr bwMode="auto">
          <a:xfrm>
            <a:off x="899591" y="4331816"/>
            <a:ext cx="149225" cy="149225"/>
          </a:xfrm>
          <a:prstGeom prst="ellipse">
            <a:avLst/>
          </a:prstGeom>
          <a:solidFill>
            <a:schemeClr val="accent2"/>
          </a:solidFill>
          <a:ln w="12700">
            <a:solidFill>
              <a:schemeClr val="tx1"/>
            </a:solidFill>
            <a:round/>
            <a:headEnd type="none" w="sm" len="sm"/>
            <a:tailEnd type="none" w="sm" len="sm"/>
          </a:ln>
        </p:spPr>
        <p:txBody>
          <a:bodyPr wrap="none" anchor="ctr"/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endParaRPr lang="en-US" altLang="en-US"/>
          </a:p>
        </p:txBody>
      </p:sp>
      <p:sp>
        <p:nvSpPr>
          <p:cNvPr id="4129" name="Oval 425"/>
          <p:cNvSpPr>
            <a:spLocks noChangeArrowheads="1"/>
          </p:cNvSpPr>
          <p:nvPr/>
        </p:nvSpPr>
        <p:spPr bwMode="auto">
          <a:xfrm>
            <a:off x="891653" y="3210371"/>
            <a:ext cx="149225" cy="149225"/>
          </a:xfrm>
          <a:prstGeom prst="ellipse">
            <a:avLst/>
          </a:prstGeom>
          <a:solidFill>
            <a:schemeClr val="accent2"/>
          </a:solidFill>
          <a:ln w="12700">
            <a:solidFill>
              <a:schemeClr val="tx1"/>
            </a:solidFill>
            <a:round/>
            <a:headEnd type="none" w="sm" len="sm"/>
            <a:tailEnd type="none" w="sm" len="sm"/>
          </a:ln>
        </p:spPr>
        <p:txBody>
          <a:bodyPr wrap="none" anchor="ctr"/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endParaRPr lang="en-US" altLang="en-US"/>
          </a:p>
        </p:txBody>
      </p:sp>
      <p:sp>
        <p:nvSpPr>
          <p:cNvPr id="4131" name="Text Box 436"/>
          <p:cNvSpPr txBox="1">
            <a:spLocks noChangeArrowheads="1"/>
          </p:cNvSpPr>
          <p:nvPr/>
        </p:nvSpPr>
        <p:spPr bwMode="auto">
          <a:xfrm>
            <a:off x="1400500" y="2369111"/>
            <a:ext cx="3725700" cy="4001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none">
            <a:spAutoFit/>
          </a:bodyPr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r>
              <a:rPr lang="en-GB" altLang="en-US" dirty="0"/>
              <a:t>Safety critical warranty risks </a:t>
            </a:r>
          </a:p>
        </p:txBody>
      </p:sp>
      <p:sp>
        <p:nvSpPr>
          <p:cNvPr id="4132" name="Line 437"/>
          <p:cNvSpPr>
            <a:spLocks noChangeShapeType="1"/>
          </p:cNvSpPr>
          <p:nvPr/>
        </p:nvSpPr>
        <p:spPr bwMode="auto">
          <a:xfrm>
            <a:off x="1048817" y="2573313"/>
            <a:ext cx="327025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133" name="Oval 438"/>
          <p:cNvSpPr>
            <a:spLocks noChangeArrowheads="1"/>
          </p:cNvSpPr>
          <p:nvPr/>
        </p:nvSpPr>
        <p:spPr bwMode="auto">
          <a:xfrm>
            <a:off x="891655" y="2508454"/>
            <a:ext cx="149225" cy="149225"/>
          </a:xfrm>
          <a:prstGeom prst="ellipse">
            <a:avLst/>
          </a:prstGeom>
          <a:solidFill>
            <a:schemeClr val="accent2"/>
          </a:solidFill>
          <a:ln w="12700">
            <a:solidFill>
              <a:schemeClr val="tx1"/>
            </a:solidFill>
            <a:round/>
            <a:headEnd type="none" w="sm" len="sm"/>
            <a:tailEnd type="none" w="sm" len="sm"/>
          </a:ln>
        </p:spPr>
        <p:txBody>
          <a:bodyPr wrap="none" anchor="ctr"/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9293369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1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1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1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10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10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10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1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1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1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410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10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10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41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41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41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41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41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41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41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41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41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41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41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41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108" grpId="0"/>
      <p:bldP spid="4109" grpId="0"/>
      <p:bldP spid="4110" grpId="0"/>
      <p:bldP spid="4111" grpId="0"/>
      <p:bldP spid="4112" grpId="0"/>
      <p:bldP spid="4113" grpId="0"/>
      <p:bldP spid="4114" grpId="0"/>
      <p:bldP spid="4131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7936" y="116632"/>
            <a:ext cx="8229600" cy="867275"/>
          </a:xfrm>
        </p:spPr>
        <p:txBody>
          <a:bodyPr/>
          <a:lstStyle/>
          <a:p>
            <a:r>
              <a:rPr lang="en-GB" b="1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Types of Procurement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58920" y="1148916"/>
            <a:ext cx="7886700" cy="4512332"/>
          </a:xfrm>
        </p:spPr>
        <p:txBody>
          <a:bodyPr>
            <a:noAutofit/>
          </a:bodyPr>
          <a:lstStyle/>
          <a:p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Production materials</a:t>
            </a:r>
          </a:p>
          <a:p>
            <a:pPr lvl="1"/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Raw materials (commodity buying)</a:t>
            </a:r>
          </a:p>
          <a:p>
            <a:pPr lvl="1"/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Semi- finished goods</a:t>
            </a:r>
          </a:p>
          <a:p>
            <a:pPr lvl="1"/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Component parts and assemblies </a:t>
            </a:r>
          </a:p>
          <a:p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Capital Equipment</a:t>
            </a:r>
          </a:p>
          <a:p>
            <a:pPr lvl="1"/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Purchasing</a:t>
            </a:r>
          </a:p>
          <a:p>
            <a:pPr lvl="1"/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Leasing</a:t>
            </a:r>
          </a:p>
          <a:p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Services</a:t>
            </a:r>
          </a:p>
          <a:p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Global purchasing</a:t>
            </a:r>
          </a:p>
          <a:p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Indirect Purchasing</a:t>
            </a:r>
          </a:p>
          <a:p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Retail Purchasing</a:t>
            </a:r>
          </a:p>
          <a:p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Specialist products/services </a:t>
            </a:r>
          </a:p>
          <a:p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Category Management</a:t>
            </a:r>
          </a:p>
        </p:txBody>
      </p:sp>
    </p:spTree>
    <p:extLst>
      <p:ext uri="{BB962C8B-B14F-4D97-AF65-F5344CB8AC3E}">
        <p14:creationId xmlns:p14="http://schemas.microsoft.com/office/powerpoint/2010/main" val="109992903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300"/>
    </mc:Choice>
    <mc:Fallback>
      <p:transition spd="slow" advTm="4300"/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8647" y="0"/>
            <a:ext cx="8229600" cy="908720"/>
          </a:xfrm>
        </p:spPr>
        <p:txBody>
          <a:bodyPr/>
          <a:lstStyle/>
          <a:p>
            <a:r>
              <a:rPr lang="en-GB" b="1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Production Materials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18647" y="692697"/>
            <a:ext cx="7886700" cy="5040560"/>
          </a:xfrm>
        </p:spPr>
        <p:txBody>
          <a:bodyPr/>
          <a:lstStyle/>
          <a:p>
            <a:pPr marL="0" indent="0"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Raw Materials</a:t>
            </a:r>
          </a:p>
          <a:p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Primarily from agriculture or extraction (mining) industries – ores, timber, petroleum</a:t>
            </a:r>
          </a:p>
          <a:p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Frequently dealt with in recognised commodity markets and influenced by market conditions such as:</a:t>
            </a:r>
          </a:p>
          <a:p>
            <a:pPr lvl="1"/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Interest rates</a:t>
            </a:r>
          </a:p>
          <a:p>
            <a:pPr lvl="1"/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Currency fluctuations</a:t>
            </a:r>
          </a:p>
          <a:p>
            <a:pPr lvl="1"/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Inflation</a:t>
            </a:r>
          </a:p>
          <a:p>
            <a:pPr lvl="1"/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Government policies</a:t>
            </a:r>
          </a:p>
          <a:p>
            <a:pPr lvl="1"/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Glut or shortage supply factors</a:t>
            </a:r>
          </a:p>
          <a:p>
            <a:pPr lvl="1"/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Relationships between exporting and importing country (oil/gas used as political weapon)</a:t>
            </a:r>
          </a:p>
          <a:p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Safeguarded in many organisations by backward integration</a:t>
            </a:r>
          </a:p>
          <a:p>
            <a:pPr lvl="1"/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Steel company owning its own iron ore mine</a:t>
            </a:r>
          </a:p>
          <a:p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Supplies frequently secured by “forward buying”</a:t>
            </a:r>
          </a:p>
          <a:p>
            <a:pPr lvl="1"/>
            <a:endParaRPr lang="en-GB" sz="1050" dirty="0"/>
          </a:p>
        </p:txBody>
      </p:sp>
    </p:spTree>
    <p:extLst>
      <p:ext uri="{BB962C8B-B14F-4D97-AF65-F5344CB8AC3E}">
        <p14:creationId xmlns:p14="http://schemas.microsoft.com/office/powerpoint/2010/main" val="27604845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300"/>
    </mc:Choice>
    <mc:Fallback>
      <p:transition spd="slow" advTm="4300"/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430"/>
            <a:ext cx="8229600" cy="1143000"/>
          </a:xfrm>
        </p:spPr>
        <p:txBody>
          <a:bodyPr/>
          <a:lstStyle/>
          <a:p>
            <a:r>
              <a:rPr lang="en-GB" b="1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Production Materials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8650" y="1150430"/>
            <a:ext cx="7886700" cy="4005189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sz="1900" b="1" dirty="0">
                <a:latin typeface="Arial" panose="020B0604020202020204" pitchFamily="34" charset="0"/>
                <a:cs typeface="Arial" panose="020B0604020202020204" pitchFamily="34" charset="0"/>
              </a:rPr>
              <a:t>Semi-finished goods and production materials</a:t>
            </a:r>
          </a:p>
          <a:p>
            <a:r>
              <a:rPr lang="en-GB" sz="1900" b="1" dirty="0">
                <a:latin typeface="Arial" panose="020B0604020202020204" pitchFamily="34" charset="0"/>
                <a:cs typeface="Arial" panose="020B0604020202020204" pitchFamily="34" charset="0"/>
              </a:rPr>
              <a:t>Items finished in part or may have been formed into shapes ready for further processing</a:t>
            </a:r>
          </a:p>
          <a:p>
            <a:pPr lvl="1"/>
            <a:r>
              <a:rPr lang="en-GB" sz="1900" b="1" dirty="0">
                <a:latin typeface="Arial" panose="020B0604020202020204" pitchFamily="34" charset="0"/>
                <a:cs typeface="Arial" panose="020B0604020202020204" pitchFamily="34" charset="0"/>
              </a:rPr>
              <a:t>Metal forgings/castings</a:t>
            </a:r>
          </a:p>
          <a:p>
            <a:pPr lvl="1"/>
            <a:r>
              <a:rPr lang="en-GB" sz="1900" b="1" dirty="0">
                <a:latin typeface="Arial" panose="020B0604020202020204" pitchFamily="34" charset="0"/>
                <a:cs typeface="Arial" panose="020B0604020202020204" pitchFamily="34" charset="0"/>
              </a:rPr>
              <a:t>Chemicals</a:t>
            </a:r>
          </a:p>
          <a:p>
            <a:pPr lvl="1"/>
            <a:r>
              <a:rPr lang="en-GB" sz="1900" b="1" dirty="0">
                <a:latin typeface="Arial" panose="020B0604020202020204" pitchFamily="34" charset="0"/>
                <a:cs typeface="Arial" panose="020B0604020202020204" pitchFamily="34" charset="0"/>
              </a:rPr>
              <a:t>Fabric</a:t>
            </a:r>
          </a:p>
          <a:p>
            <a:r>
              <a:rPr lang="en-GB" sz="1900" b="1" dirty="0">
                <a:latin typeface="Arial" panose="020B0604020202020204" pitchFamily="34" charset="0"/>
                <a:cs typeface="Arial" panose="020B0604020202020204" pitchFamily="34" charset="0"/>
              </a:rPr>
              <a:t>Long lead times</a:t>
            </a:r>
          </a:p>
          <a:p>
            <a:endParaRPr lang="en-GB" sz="19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900" b="1" dirty="0">
                <a:latin typeface="Arial" panose="020B0604020202020204" pitchFamily="34" charset="0"/>
                <a:cs typeface="Arial" panose="020B0604020202020204" pitchFamily="34" charset="0"/>
              </a:rPr>
              <a:t>Component parts and assemblies</a:t>
            </a:r>
          </a:p>
          <a:p>
            <a:r>
              <a:rPr lang="en-GB" sz="1900" b="1" dirty="0">
                <a:latin typeface="Arial" panose="020B0604020202020204" pitchFamily="34" charset="0"/>
                <a:cs typeface="Arial" panose="020B0604020202020204" pitchFamily="34" charset="0"/>
              </a:rPr>
              <a:t>Completely finished products of one manufacturer that can be used as part of a more complex product by another manufacturer.  Common in automotive industry</a:t>
            </a:r>
          </a:p>
          <a:p>
            <a:pPr lvl="1"/>
            <a:r>
              <a:rPr lang="en-GB" sz="1900" b="1" dirty="0">
                <a:latin typeface="Arial" panose="020B0604020202020204" pitchFamily="34" charset="0"/>
                <a:cs typeface="Arial" panose="020B0604020202020204" pitchFamily="34" charset="0"/>
              </a:rPr>
              <a:t>Gears</a:t>
            </a:r>
          </a:p>
          <a:p>
            <a:pPr lvl="1"/>
            <a:r>
              <a:rPr lang="en-GB" sz="1900" b="1" dirty="0">
                <a:latin typeface="Arial" panose="020B0604020202020204" pitchFamily="34" charset="0"/>
                <a:cs typeface="Arial" panose="020B0604020202020204" pitchFamily="34" charset="0"/>
              </a:rPr>
              <a:t>Wheels</a:t>
            </a:r>
          </a:p>
          <a:p>
            <a:pPr lvl="1"/>
            <a:r>
              <a:rPr lang="en-GB" sz="1900" b="1" dirty="0">
                <a:latin typeface="Arial" panose="020B0604020202020204" pitchFamily="34" charset="0"/>
                <a:cs typeface="Arial" panose="020B0604020202020204" pitchFamily="34" charset="0"/>
              </a:rPr>
              <a:t>Engines</a:t>
            </a:r>
          </a:p>
          <a:p>
            <a:pPr lvl="1"/>
            <a:endParaRPr lang="en-GB" sz="750" dirty="0"/>
          </a:p>
          <a:p>
            <a:pPr lvl="1"/>
            <a:endParaRPr lang="en-GB" sz="1050" dirty="0"/>
          </a:p>
          <a:p>
            <a:pPr marL="0" indent="0">
              <a:buNone/>
            </a:pPr>
            <a:endParaRPr lang="en-GB" sz="135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0033370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300"/>
    </mc:Choice>
    <mc:Fallback>
      <p:transition spd="slow" advTm="4300"/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5536" y="0"/>
            <a:ext cx="7886700" cy="994172"/>
          </a:xfrm>
        </p:spPr>
        <p:txBody>
          <a:bodyPr/>
          <a:lstStyle/>
          <a:p>
            <a:r>
              <a:rPr lang="en-GB" b="1" dirty="0">
                <a:solidFill>
                  <a:schemeClr val="tx2"/>
                </a:solidFill>
              </a:rPr>
              <a:t>Capital Equipment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9512" y="1006857"/>
            <a:ext cx="7886700" cy="4340181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Definition</a:t>
            </a:r>
          </a:p>
          <a:p>
            <a:pPr marL="0" indent="0">
              <a:buNone/>
            </a:pPr>
            <a:r>
              <a:rPr lang="en-US" altLang="en-US" sz="1800" b="1" dirty="0">
                <a:latin typeface="Arial" panose="020B0604020202020204" pitchFamily="34" charset="0"/>
                <a:cs typeface="Arial" panose="020B0604020202020204" pitchFamily="34" charset="0"/>
              </a:rPr>
              <a:t>Items chargeable to a capital account rather than to an expense account such as buildings, industrial and office machinery, tools, transportation equipment, furniture and fixtures and others. </a:t>
            </a:r>
          </a:p>
          <a:p>
            <a:pPr marL="0" indent="0" algn="ctr">
              <a:spcBef>
                <a:spcPct val="0"/>
              </a:spcBef>
              <a:buNone/>
            </a:pPr>
            <a:endParaRPr lang="en-US" altLang="en-US" sz="18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spcBef>
                <a:spcPct val="0"/>
              </a:spcBef>
              <a:buNone/>
            </a:pPr>
            <a:r>
              <a:rPr lang="en-GB" altLang="en-US" sz="1800" b="1" dirty="0">
                <a:latin typeface="Arial" panose="020B0604020202020204" pitchFamily="34" charset="0"/>
                <a:cs typeface="Arial" panose="020B0604020202020204" pitchFamily="34" charset="0"/>
              </a:rPr>
              <a:t>How Capital Equipment Procurement Differs from that of Materials and Components:</a:t>
            </a:r>
          </a:p>
          <a:p>
            <a:r>
              <a:rPr lang="en-GB" altLang="en-US" sz="1800" b="1" dirty="0">
                <a:latin typeface="Arial" panose="020B0604020202020204" pitchFamily="34" charset="0"/>
                <a:cs typeface="Arial" panose="020B0604020202020204" pitchFamily="34" charset="0"/>
              </a:rPr>
              <a:t>Cost per item is usually greater</a:t>
            </a:r>
          </a:p>
          <a:p>
            <a:r>
              <a:rPr lang="en-GB" altLang="en-US" sz="1800" b="1" dirty="0">
                <a:latin typeface="Arial" panose="020B0604020202020204" pitchFamily="34" charset="0"/>
                <a:cs typeface="Arial" panose="020B0604020202020204" pitchFamily="34" charset="0"/>
              </a:rPr>
              <a:t>The equipment facilitates production</a:t>
            </a:r>
          </a:p>
          <a:p>
            <a:r>
              <a:rPr lang="en-GB" altLang="en-US" sz="1800" b="1" dirty="0">
                <a:latin typeface="Arial" panose="020B0604020202020204" pitchFamily="34" charset="0"/>
                <a:cs typeface="Arial" panose="020B0604020202020204" pitchFamily="34" charset="0"/>
              </a:rPr>
              <a:t>Financed with long-term capital</a:t>
            </a:r>
          </a:p>
          <a:p>
            <a:r>
              <a:rPr lang="en-GB" altLang="en-US" sz="1800" b="1" dirty="0">
                <a:latin typeface="Arial" panose="020B0604020202020204" pitchFamily="34" charset="0"/>
                <a:cs typeface="Arial" panose="020B0604020202020204" pitchFamily="34" charset="0"/>
              </a:rPr>
              <a:t>Tax considerations play a big part in the decision</a:t>
            </a:r>
          </a:p>
          <a:p>
            <a:r>
              <a:rPr lang="en-GB" altLang="en-US" sz="1800" b="1" dirty="0">
                <a:latin typeface="Arial" panose="020B0604020202020204" pitchFamily="34" charset="0"/>
                <a:cs typeface="Arial" panose="020B0604020202020204" pitchFamily="34" charset="0"/>
              </a:rPr>
              <a:t>Government financial assistance may be available</a:t>
            </a:r>
          </a:p>
          <a:p>
            <a:r>
              <a:rPr lang="en-GB" altLang="en-US" sz="1800" b="1" dirty="0">
                <a:latin typeface="Arial" panose="020B0604020202020204" pitchFamily="34" charset="0"/>
                <a:cs typeface="Arial" panose="020B0604020202020204" pitchFamily="34" charset="0"/>
              </a:rPr>
              <a:t>Decision to purchase, results in consequences for sale, output and labour</a:t>
            </a:r>
          </a:p>
          <a:p>
            <a:endParaRPr lang="en-US" altLang="en-US" sz="135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7478847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300"/>
    </mc:Choice>
    <mc:Fallback>
      <p:transition spd="slow" advTm="4300"/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430"/>
            <a:ext cx="8229600" cy="901290"/>
          </a:xfrm>
        </p:spPr>
        <p:txBody>
          <a:bodyPr/>
          <a:lstStyle/>
          <a:p>
            <a:r>
              <a:rPr lang="en-GB" b="1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Capital Equipment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138570"/>
            <a:ext cx="7886700" cy="445067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Factors to Consider</a:t>
            </a:r>
          </a:p>
          <a:p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Cost of installation</a:t>
            </a:r>
          </a:p>
          <a:p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Cost of operation</a:t>
            </a:r>
          </a:p>
          <a:p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Lead time</a:t>
            </a:r>
          </a:p>
          <a:p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Reliability</a:t>
            </a:r>
          </a:p>
          <a:p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Compatibility with existing equipment</a:t>
            </a:r>
          </a:p>
          <a:p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Cost and availability of spares</a:t>
            </a:r>
          </a:p>
          <a:p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Cost and availability of after-sales service</a:t>
            </a:r>
          </a:p>
          <a:p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Life</a:t>
            </a:r>
          </a:p>
          <a:p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Depreciation</a:t>
            </a:r>
          </a:p>
        </p:txBody>
      </p:sp>
    </p:spTree>
    <p:extLst>
      <p:ext uri="{BB962C8B-B14F-4D97-AF65-F5344CB8AC3E}">
        <p14:creationId xmlns:p14="http://schemas.microsoft.com/office/powerpoint/2010/main" val="94316139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300"/>
    </mc:Choice>
    <mc:Fallback>
      <p:transition spd="slow" advTm="4300"/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1497"/>
            <a:ext cx="8229600" cy="1143000"/>
          </a:xfrm>
        </p:spPr>
        <p:txBody>
          <a:bodyPr/>
          <a:lstStyle/>
          <a:p>
            <a:r>
              <a:rPr lang="en-GB" b="1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Capital Equipment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8650" y="1164496"/>
            <a:ext cx="7886700" cy="435273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Leasing</a:t>
            </a:r>
          </a:p>
          <a:p>
            <a:pPr marL="0" indent="0">
              <a:buNone/>
            </a:pPr>
            <a:r>
              <a:rPr lang="en-GB" sz="1500" b="1" i="1" dirty="0">
                <a:latin typeface="Arial" panose="020B0604020202020204" pitchFamily="34" charset="0"/>
                <a:cs typeface="Arial" panose="020B0604020202020204" pitchFamily="34" charset="0"/>
              </a:rPr>
              <a:t>“If it appreciates, buy it. If it depreciates, lease it.” Jean Paul Getty, founder of Getty Oil Company and the richest living American, 1957</a:t>
            </a:r>
          </a:p>
          <a:p>
            <a:pPr marL="0" indent="0">
              <a:buNone/>
            </a:pPr>
            <a:endParaRPr lang="en-GB" sz="15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500" b="1" dirty="0">
                <a:latin typeface="Arial" panose="020B0604020202020204" pitchFamily="34" charset="0"/>
                <a:cs typeface="Arial" panose="020B0604020202020204" pitchFamily="34" charset="0"/>
              </a:rPr>
              <a:t>Advantages</a:t>
            </a:r>
          </a:p>
          <a:p>
            <a:pPr>
              <a:buFontTx/>
              <a:buChar char="•"/>
            </a:pPr>
            <a:r>
              <a:rPr lang="en-US" altLang="en-US" sz="1350" b="1" dirty="0">
                <a:latin typeface="Arial" panose="020B0604020202020204" pitchFamily="34" charset="0"/>
                <a:cs typeface="Arial" panose="020B0604020202020204" pitchFamily="34" charset="0"/>
              </a:rPr>
              <a:t>Costs are known in advance</a:t>
            </a:r>
          </a:p>
          <a:p>
            <a:pPr>
              <a:buFontTx/>
              <a:buChar char="•"/>
            </a:pPr>
            <a:r>
              <a:rPr lang="en-US" altLang="en-US" sz="1350" b="1" dirty="0">
                <a:latin typeface="Arial" panose="020B0604020202020204" pitchFamily="34" charset="0"/>
                <a:cs typeface="Arial" panose="020B0604020202020204" pitchFamily="34" charset="0"/>
              </a:rPr>
              <a:t>Reduced need to tie up capital in fixed assets</a:t>
            </a:r>
          </a:p>
          <a:p>
            <a:pPr>
              <a:buFontTx/>
              <a:buChar char="•"/>
            </a:pPr>
            <a:r>
              <a:rPr lang="en-US" altLang="en-US" sz="1350" b="1" dirty="0">
                <a:latin typeface="Arial" panose="020B0604020202020204" pitchFamily="34" charset="0"/>
                <a:cs typeface="Arial" panose="020B0604020202020204" pitchFamily="34" charset="0"/>
              </a:rPr>
              <a:t>Hedge against risk of obsolescence</a:t>
            </a:r>
          </a:p>
          <a:p>
            <a:pPr>
              <a:buFontTx/>
              <a:buChar char="•"/>
            </a:pPr>
            <a:r>
              <a:rPr lang="en-US" altLang="en-US" sz="1350" b="1" dirty="0">
                <a:latin typeface="Arial" panose="020B0604020202020204" pitchFamily="34" charset="0"/>
                <a:cs typeface="Arial" panose="020B0604020202020204" pitchFamily="34" charset="0"/>
              </a:rPr>
              <a:t>Service and maintenance costs included</a:t>
            </a:r>
          </a:p>
          <a:p>
            <a:pPr marL="0" indent="0">
              <a:buNone/>
            </a:pPr>
            <a:endParaRPr lang="en-GB" sz="15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500" b="1" dirty="0">
                <a:latin typeface="Arial" panose="020B0604020202020204" pitchFamily="34" charset="0"/>
                <a:cs typeface="Arial" panose="020B0604020202020204" pitchFamily="34" charset="0"/>
              </a:rPr>
              <a:t>Disadvantages</a:t>
            </a:r>
          </a:p>
          <a:p>
            <a:pPr>
              <a:buFontTx/>
              <a:buChar char="•"/>
            </a:pPr>
            <a:r>
              <a:rPr lang="en-US" altLang="en-US" sz="1500" b="1" dirty="0">
                <a:latin typeface="Arial" panose="020B0604020202020204" pitchFamily="34" charset="0"/>
                <a:cs typeface="Arial" panose="020B0604020202020204" pitchFamily="34" charset="0"/>
              </a:rPr>
              <a:t>Fixed obligation to pay</a:t>
            </a:r>
          </a:p>
          <a:p>
            <a:pPr>
              <a:buFontTx/>
              <a:buChar char="•"/>
            </a:pPr>
            <a:r>
              <a:rPr lang="en-US" altLang="en-US" sz="1500" b="1" dirty="0">
                <a:latin typeface="Arial" panose="020B0604020202020204" pitchFamily="34" charset="0"/>
                <a:cs typeface="Arial" panose="020B0604020202020204" pitchFamily="34" charset="0"/>
              </a:rPr>
              <a:t>Does not provide the prestige or flexibility of ownership</a:t>
            </a:r>
          </a:p>
          <a:p>
            <a:pPr>
              <a:buFontTx/>
              <a:buChar char="•"/>
            </a:pPr>
            <a:r>
              <a:rPr lang="en-US" altLang="en-US" sz="1500" b="1" dirty="0">
                <a:latin typeface="Arial" panose="020B0604020202020204" pitchFamily="34" charset="0"/>
                <a:cs typeface="Arial" panose="020B0604020202020204" pitchFamily="34" charset="0"/>
              </a:rPr>
              <a:t>Flexibility to dispose of obsolete equipment before end of lease may be reduced</a:t>
            </a:r>
            <a:endParaRPr lang="en-GB" altLang="en-US" sz="15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1500" b="1" dirty="0"/>
          </a:p>
        </p:txBody>
      </p:sp>
    </p:spTree>
    <p:extLst>
      <p:ext uri="{BB962C8B-B14F-4D97-AF65-F5344CB8AC3E}">
        <p14:creationId xmlns:p14="http://schemas.microsoft.com/office/powerpoint/2010/main" val="23766445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300"/>
    </mc:Choice>
    <mc:Fallback>
      <p:transition spd="slow" advTm="4300"/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2931" name="AutoShape 3"/>
          <p:cNvSpPr>
            <a:spLocks noChangeArrowheads="1"/>
          </p:cNvSpPr>
          <p:nvPr/>
        </p:nvSpPr>
        <p:spPr bwMode="auto">
          <a:xfrm>
            <a:off x="395536" y="195259"/>
            <a:ext cx="7942957" cy="658047"/>
          </a:xfrm>
          <a:prstGeom prst="roundRect">
            <a:avLst>
              <a:gd name="adj" fmla="val 16667"/>
            </a:avLst>
          </a:prstGeom>
          <a:ln>
            <a:solidFill>
              <a:schemeClr val="bg1"/>
            </a:solidFill>
            <a:headEnd type="none" w="sm" len="sm"/>
            <a:tailEnd type="none" w="sm" len="sm"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 anchor="ctr"/>
          <a:lstStyle/>
          <a:p>
            <a:pPr>
              <a:defRPr/>
            </a:pPr>
            <a:r>
              <a:rPr lang="en-US" sz="3600" b="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Category and commodity procurement</a:t>
            </a:r>
          </a:p>
        </p:txBody>
      </p:sp>
      <p:sp>
        <p:nvSpPr>
          <p:cNvPr id="12292" name="Rectangle 5"/>
          <p:cNvSpPr>
            <a:spLocks noChangeArrowheads="1"/>
          </p:cNvSpPr>
          <p:nvPr/>
        </p:nvSpPr>
        <p:spPr bwMode="auto">
          <a:xfrm>
            <a:off x="1644650" y="2578100"/>
            <a:ext cx="771525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none">
            <a:spAutoFit/>
          </a:bodyPr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endParaRPr lang="en-US" altLang="en-US"/>
          </a:p>
        </p:txBody>
      </p:sp>
      <p:sp>
        <p:nvSpPr>
          <p:cNvPr id="12293" name="Rectangle 6"/>
          <p:cNvSpPr>
            <a:spLocks noChangeArrowheads="1"/>
          </p:cNvSpPr>
          <p:nvPr/>
        </p:nvSpPr>
        <p:spPr bwMode="auto">
          <a:xfrm>
            <a:off x="1644650" y="2578100"/>
            <a:ext cx="763588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none">
            <a:spAutoFit/>
          </a:bodyPr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endParaRPr lang="en-US" altLang="en-US"/>
          </a:p>
        </p:txBody>
      </p:sp>
      <p:sp>
        <p:nvSpPr>
          <p:cNvPr id="12294" name="Rectangle 7"/>
          <p:cNvSpPr>
            <a:spLocks noChangeArrowheads="1"/>
          </p:cNvSpPr>
          <p:nvPr/>
        </p:nvSpPr>
        <p:spPr bwMode="auto">
          <a:xfrm>
            <a:off x="1644650" y="2578100"/>
            <a:ext cx="193675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none">
            <a:spAutoFit/>
          </a:bodyPr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endParaRPr lang="en-US" altLang="en-US"/>
          </a:p>
        </p:txBody>
      </p:sp>
      <p:sp>
        <p:nvSpPr>
          <p:cNvPr id="12295" name="Rectangle 8"/>
          <p:cNvSpPr>
            <a:spLocks noChangeArrowheads="1"/>
          </p:cNvSpPr>
          <p:nvPr/>
        </p:nvSpPr>
        <p:spPr bwMode="auto">
          <a:xfrm>
            <a:off x="1644650" y="2578100"/>
            <a:ext cx="879475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none">
            <a:spAutoFit/>
          </a:bodyPr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endParaRPr lang="en-US" altLang="en-US"/>
          </a:p>
        </p:txBody>
      </p:sp>
      <p:sp>
        <p:nvSpPr>
          <p:cNvPr id="12296" name="Rectangle 9"/>
          <p:cNvSpPr>
            <a:spLocks noChangeArrowheads="1"/>
          </p:cNvSpPr>
          <p:nvPr/>
        </p:nvSpPr>
        <p:spPr bwMode="auto">
          <a:xfrm>
            <a:off x="1644650" y="2578100"/>
            <a:ext cx="90805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none">
            <a:spAutoFit/>
          </a:bodyPr>
          <a:lstStyle>
            <a:lvl1pPr indent="1588"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endParaRPr lang="en-US" altLang="en-US" sz="2400" b="0">
              <a:latin typeface="Times New Roman" pitchFamily="18" charset="0"/>
            </a:endParaRPr>
          </a:p>
        </p:txBody>
      </p:sp>
      <p:sp>
        <p:nvSpPr>
          <p:cNvPr id="12298" name="AutoShape 11"/>
          <p:cNvSpPr>
            <a:spLocks noChangeArrowheads="1"/>
          </p:cNvSpPr>
          <p:nvPr/>
        </p:nvSpPr>
        <p:spPr bwMode="auto">
          <a:xfrm>
            <a:off x="2932056" y="862075"/>
            <a:ext cx="4105275" cy="576263"/>
          </a:xfrm>
          <a:prstGeom prst="roundRect">
            <a:avLst>
              <a:gd name="adj" fmla="val 50000"/>
            </a:avLst>
          </a:prstGeom>
          <a:ln>
            <a:headEnd type="none" w="sm" len="sm"/>
            <a:tailEnd type="none" w="sm" len="sm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anchor="ctr"/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GB" altLang="en-US" b="0" dirty="0">
                <a:solidFill>
                  <a:schemeClr val="bg1"/>
                </a:solidFill>
              </a:rPr>
              <a:t>Electricity</a:t>
            </a:r>
            <a:endParaRPr lang="en-GB" altLang="en-US" dirty="0">
              <a:solidFill>
                <a:schemeClr val="bg1"/>
              </a:solidFill>
            </a:endParaRPr>
          </a:p>
        </p:txBody>
      </p:sp>
      <p:sp>
        <p:nvSpPr>
          <p:cNvPr id="12299" name="TextBox 21"/>
          <p:cNvSpPr txBox="1">
            <a:spLocks noChangeArrowheads="1"/>
          </p:cNvSpPr>
          <p:nvPr/>
        </p:nvSpPr>
        <p:spPr bwMode="auto">
          <a:xfrm>
            <a:off x="3498574" y="1554162"/>
            <a:ext cx="4032250" cy="3749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pPr marL="342900" indent="-342900">
              <a:lnSpc>
                <a:spcPct val="200000"/>
              </a:lnSpc>
              <a:buFont typeface="Arial" panose="020B0604020202020204" pitchFamily="34" charset="0"/>
              <a:buChar char="→"/>
            </a:pPr>
            <a:r>
              <a:rPr lang="en-GB" altLang="en-US" dirty="0"/>
              <a:t>  Total kilowatts used</a:t>
            </a:r>
          </a:p>
          <a:p>
            <a:pPr marL="342900" indent="-342900">
              <a:lnSpc>
                <a:spcPct val="200000"/>
              </a:lnSpc>
              <a:buFont typeface="Arial" panose="020B0604020202020204" pitchFamily="34" charset="0"/>
              <a:buChar char="→"/>
            </a:pPr>
            <a:r>
              <a:rPr lang="en-GB" altLang="en-US" dirty="0"/>
              <a:t>  Transmission charge</a:t>
            </a:r>
          </a:p>
          <a:p>
            <a:pPr marL="342900" indent="-342900">
              <a:lnSpc>
                <a:spcPct val="200000"/>
              </a:lnSpc>
              <a:buFont typeface="Arial" panose="020B0604020202020204" pitchFamily="34" charset="0"/>
              <a:buChar char="→"/>
            </a:pPr>
            <a:r>
              <a:rPr lang="en-GB" altLang="en-US" dirty="0"/>
              <a:t>  Distribution charge </a:t>
            </a:r>
          </a:p>
          <a:p>
            <a:pPr marL="342900" indent="-342900">
              <a:lnSpc>
                <a:spcPct val="200000"/>
              </a:lnSpc>
              <a:buFont typeface="Arial" panose="020B0604020202020204" pitchFamily="34" charset="0"/>
              <a:buChar char="→"/>
            </a:pPr>
            <a:r>
              <a:rPr lang="en-GB" altLang="en-US" dirty="0"/>
              <a:t>  Meter charges</a:t>
            </a:r>
          </a:p>
          <a:p>
            <a:pPr marL="342900" indent="-342900">
              <a:lnSpc>
                <a:spcPct val="200000"/>
              </a:lnSpc>
              <a:buFont typeface="Arial" panose="020B0604020202020204" pitchFamily="34" charset="0"/>
              <a:buChar char="→"/>
            </a:pPr>
            <a:r>
              <a:rPr lang="en-GB" altLang="en-US" dirty="0"/>
              <a:t>  Fossil fuel levy (FFL)</a:t>
            </a:r>
          </a:p>
          <a:p>
            <a:pPr marL="342900" indent="-342900">
              <a:lnSpc>
                <a:spcPct val="200000"/>
              </a:lnSpc>
              <a:buFont typeface="Arial" panose="020B0604020202020204" pitchFamily="34" charset="0"/>
              <a:buChar char="→"/>
            </a:pPr>
            <a:r>
              <a:rPr lang="en-GB" altLang="en-US" dirty="0"/>
              <a:t>  Climate Change Levy (CCL)</a:t>
            </a:r>
            <a:endParaRPr lang="en-US" altLang="en-US" dirty="0"/>
          </a:p>
        </p:txBody>
      </p:sp>
      <p:sp>
        <p:nvSpPr>
          <p:cNvPr id="12300" name="Pentagon 12"/>
          <p:cNvSpPr>
            <a:spLocks noChangeArrowheads="1"/>
          </p:cNvSpPr>
          <p:nvPr/>
        </p:nvSpPr>
        <p:spPr bwMode="auto">
          <a:xfrm>
            <a:off x="106362" y="2010269"/>
            <a:ext cx="2881313" cy="431800"/>
          </a:xfrm>
          <a:prstGeom prst="homePlate">
            <a:avLst>
              <a:gd name="adj" fmla="val 50046"/>
            </a:avLst>
          </a:prstGeom>
          <a:solidFill>
            <a:schemeClr val="accent1"/>
          </a:solidFill>
          <a:ln w="12700" algn="ctr">
            <a:solidFill>
              <a:schemeClr val="tx1"/>
            </a:solidFill>
            <a:round/>
            <a:headEnd type="none" w="sm" len="sm"/>
            <a:tailEnd type="none" w="sm" len="sm"/>
          </a:ln>
        </p:spPr>
        <p:txBody>
          <a:bodyPr/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r>
              <a:rPr lang="en-GB" altLang="en-US" dirty="0">
                <a:solidFill>
                  <a:schemeClr val="bg1"/>
                </a:solidFill>
              </a:rPr>
              <a:t>Invoice elements</a:t>
            </a:r>
            <a:endParaRPr lang="en-US" altLang="en-US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2675286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2931" name="AutoShape 3"/>
          <p:cNvSpPr>
            <a:spLocks noChangeArrowheads="1"/>
          </p:cNvSpPr>
          <p:nvPr/>
        </p:nvSpPr>
        <p:spPr bwMode="auto">
          <a:xfrm>
            <a:off x="395536" y="150472"/>
            <a:ext cx="7920880" cy="411163"/>
          </a:xfrm>
          <a:prstGeom prst="roundRect">
            <a:avLst>
              <a:gd name="adj" fmla="val 16667"/>
            </a:avLst>
          </a:prstGeom>
          <a:ln>
            <a:solidFill>
              <a:schemeClr val="bg1"/>
            </a:solidFill>
            <a:headEnd type="none" w="sm" len="sm"/>
            <a:tailEnd type="none" w="sm" len="sm"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 anchor="ctr"/>
          <a:lstStyle/>
          <a:p>
            <a:pPr>
              <a:defRPr/>
            </a:pPr>
            <a:r>
              <a:rPr lang="en-US" sz="3600" b="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Category and commodity procurement</a:t>
            </a:r>
          </a:p>
        </p:txBody>
      </p:sp>
      <p:sp>
        <p:nvSpPr>
          <p:cNvPr id="13316" name="Rectangle 5"/>
          <p:cNvSpPr>
            <a:spLocks noChangeArrowheads="1"/>
          </p:cNvSpPr>
          <p:nvPr/>
        </p:nvSpPr>
        <p:spPr bwMode="auto">
          <a:xfrm>
            <a:off x="1644650" y="2578100"/>
            <a:ext cx="771525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none">
            <a:spAutoFit/>
          </a:bodyPr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endParaRPr lang="en-US" altLang="en-US"/>
          </a:p>
        </p:txBody>
      </p:sp>
      <p:sp>
        <p:nvSpPr>
          <p:cNvPr id="13317" name="Rectangle 6"/>
          <p:cNvSpPr>
            <a:spLocks noChangeArrowheads="1"/>
          </p:cNvSpPr>
          <p:nvPr/>
        </p:nvSpPr>
        <p:spPr bwMode="auto">
          <a:xfrm>
            <a:off x="1644650" y="2578100"/>
            <a:ext cx="763588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none">
            <a:spAutoFit/>
          </a:bodyPr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endParaRPr lang="en-US" altLang="en-US"/>
          </a:p>
        </p:txBody>
      </p:sp>
      <p:sp>
        <p:nvSpPr>
          <p:cNvPr id="13318" name="Rectangle 7"/>
          <p:cNvSpPr>
            <a:spLocks noChangeArrowheads="1"/>
          </p:cNvSpPr>
          <p:nvPr/>
        </p:nvSpPr>
        <p:spPr bwMode="auto">
          <a:xfrm>
            <a:off x="1644650" y="2578100"/>
            <a:ext cx="193675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none">
            <a:spAutoFit/>
          </a:bodyPr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endParaRPr lang="en-US" altLang="en-US"/>
          </a:p>
        </p:txBody>
      </p:sp>
      <p:sp>
        <p:nvSpPr>
          <p:cNvPr id="13319" name="Rectangle 8"/>
          <p:cNvSpPr>
            <a:spLocks noChangeArrowheads="1"/>
          </p:cNvSpPr>
          <p:nvPr/>
        </p:nvSpPr>
        <p:spPr bwMode="auto">
          <a:xfrm>
            <a:off x="1644650" y="2578100"/>
            <a:ext cx="879475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none">
            <a:spAutoFit/>
          </a:bodyPr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endParaRPr lang="en-US" altLang="en-US"/>
          </a:p>
        </p:txBody>
      </p:sp>
      <p:sp>
        <p:nvSpPr>
          <p:cNvPr id="13320" name="Rectangle 9"/>
          <p:cNvSpPr>
            <a:spLocks noChangeArrowheads="1"/>
          </p:cNvSpPr>
          <p:nvPr/>
        </p:nvSpPr>
        <p:spPr bwMode="auto">
          <a:xfrm>
            <a:off x="1644650" y="2578100"/>
            <a:ext cx="90805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none">
            <a:spAutoFit/>
          </a:bodyPr>
          <a:lstStyle>
            <a:lvl1pPr indent="1588"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endParaRPr lang="en-US" altLang="en-US" sz="2400" b="0">
              <a:latin typeface="Times New Roman" pitchFamily="18" charset="0"/>
            </a:endParaRPr>
          </a:p>
        </p:txBody>
      </p:sp>
      <p:sp>
        <p:nvSpPr>
          <p:cNvPr id="13322" name="AutoShape 11"/>
          <p:cNvSpPr>
            <a:spLocks noChangeArrowheads="1"/>
          </p:cNvSpPr>
          <p:nvPr/>
        </p:nvSpPr>
        <p:spPr bwMode="auto">
          <a:xfrm>
            <a:off x="899592" y="826261"/>
            <a:ext cx="6912768" cy="576263"/>
          </a:xfrm>
          <a:prstGeom prst="roundRect">
            <a:avLst>
              <a:gd name="adj" fmla="val 50000"/>
            </a:avLst>
          </a:prstGeom>
          <a:ln>
            <a:headEnd type="none" w="sm" len="sm"/>
            <a:tailEnd type="none" w="sm" len="sm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anchor="ctr"/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GB" altLang="en-US" dirty="0">
                <a:solidFill>
                  <a:schemeClr val="bg1"/>
                </a:solidFill>
              </a:rPr>
              <a:t>Organising to procure energy</a:t>
            </a:r>
          </a:p>
        </p:txBody>
      </p:sp>
      <p:graphicFrame>
        <p:nvGraphicFramePr>
          <p:cNvPr id="2" name="Table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99281231"/>
              </p:ext>
            </p:extLst>
          </p:nvPr>
        </p:nvGraphicFramePr>
        <p:xfrm>
          <a:off x="1524000" y="1637685"/>
          <a:ext cx="6096000" cy="404290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0480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0480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475330">
                <a:tc gridSpan="2">
                  <a:txBody>
                    <a:bodyPr/>
                    <a:lstStyle/>
                    <a:p>
                      <a:pPr algn="ctr"/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Minimum information required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75330">
                <a:tc>
                  <a:txBody>
                    <a:bodyPr/>
                    <a:lstStyle/>
                    <a:p>
                      <a:pPr marL="285750" indent="-285750" algn="l">
                        <a:buFont typeface="Wingdings" panose="05000000000000000000" pitchFamily="2" charset="2"/>
                        <a:buChar char="§"/>
                      </a:pPr>
                      <a:r>
                        <a:rPr lang="en-GB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Full site details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 algn="l">
                        <a:buFont typeface="Wingdings" panose="05000000000000000000" pitchFamily="2" charset="2"/>
                        <a:buChar char="§"/>
                      </a:pPr>
                      <a:r>
                        <a:rPr lang="en-GB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Half-hourly data files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475330">
                <a:tc>
                  <a:txBody>
                    <a:bodyPr/>
                    <a:lstStyle/>
                    <a:p>
                      <a:pPr marL="285750" indent="-285750" algn="l">
                        <a:buFont typeface="Wingdings" panose="05000000000000000000" pitchFamily="2" charset="2"/>
                        <a:buChar char="§"/>
                      </a:pPr>
                      <a:r>
                        <a:rPr lang="en-IN" sz="1800" b="1" kern="1200" baseline="0" dirty="0">
                          <a:solidFill>
                            <a:schemeClr val="dk1"/>
                          </a:solidFill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Meter Point Administration (</a:t>
                      </a:r>
                      <a:r>
                        <a:rPr lang="en-GB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MPA) number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 algn="l">
                        <a:buFont typeface="Wingdings" panose="05000000000000000000" pitchFamily="2" charset="2"/>
                        <a:buChar char="§"/>
                      </a:pPr>
                      <a:r>
                        <a:rPr lang="en-GB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Working days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475330">
                <a:tc>
                  <a:txBody>
                    <a:bodyPr/>
                    <a:lstStyle/>
                    <a:p>
                      <a:pPr marL="285750" indent="-285750" algn="l">
                        <a:buFont typeface="Wingdings" panose="05000000000000000000" pitchFamily="2" charset="2"/>
                        <a:buChar char="§"/>
                      </a:pPr>
                      <a:r>
                        <a:rPr lang="en-GB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Meter serial number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 algn="l">
                        <a:buFont typeface="Wingdings" panose="05000000000000000000" pitchFamily="2" charset="2"/>
                        <a:buChar char="§"/>
                      </a:pPr>
                      <a:r>
                        <a:rPr lang="en-GB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Shift pattern/hours of work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820432">
                <a:tc>
                  <a:txBody>
                    <a:bodyPr/>
                    <a:lstStyle/>
                    <a:p>
                      <a:pPr marL="285750" indent="-285750" algn="l">
                        <a:buFont typeface="Wingdings" panose="05000000000000000000" pitchFamily="2" charset="2"/>
                        <a:buChar char="§"/>
                      </a:pPr>
                      <a:r>
                        <a:rPr lang="en-GB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All MPANs for gas and electricity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 algn="l">
                        <a:buFont typeface="Wingdings" panose="05000000000000000000" pitchFamily="2" charset="2"/>
                        <a:buChar char="§"/>
                      </a:pPr>
                      <a:r>
                        <a:rPr lang="en-GB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Details of any planned usage changes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475330">
                <a:tc>
                  <a:txBody>
                    <a:bodyPr/>
                    <a:lstStyle/>
                    <a:p>
                      <a:pPr marL="285750" indent="-285750" algn="l">
                        <a:buFont typeface="Wingdings" panose="05000000000000000000" pitchFamily="2" charset="2"/>
                        <a:buChar char="§"/>
                      </a:pPr>
                      <a:r>
                        <a:rPr lang="en-GB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Meter serial number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 algn="l">
                        <a:buFont typeface="Wingdings" panose="05000000000000000000" pitchFamily="2" charset="2"/>
                        <a:buChar char="§"/>
                      </a:pPr>
                      <a:r>
                        <a:rPr lang="en-GB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Agreed supply capacity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475330">
                <a:tc>
                  <a:txBody>
                    <a:bodyPr/>
                    <a:lstStyle/>
                    <a:p>
                      <a:pPr marL="285750" indent="-285750" algn="l">
                        <a:buFont typeface="Wingdings" panose="05000000000000000000" pitchFamily="2" charset="2"/>
                        <a:buChar char="§"/>
                      </a:pPr>
                      <a:r>
                        <a:rPr lang="en-GB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Meter operator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 algn="l">
                        <a:buFont typeface="Wingdings" panose="05000000000000000000" pitchFamily="2" charset="2"/>
                        <a:buChar char="§"/>
                      </a:pP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63620708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Line 58"/>
          <p:cNvSpPr>
            <a:spLocks noChangeShapeType="1"/>
          </p:cNvSpPr>
          <p:nvPr/>
        </p:nvSpPr>
        <p:spPr bwMode="auto">
          <a:xfrm>
            <a:off x="108825" y="1702717"/>
            <a:ext cx="2376487" cy="3527425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48837" name="AutoShape 5"/>
          <p:cNvSpPr>
            <a:spLocks noChangeArrowheads="1"/>
          </p:cNvSpPr>
          <p:nvPr/>
        </p:nvSpPr>
        <p:spPr bwMode="auto">
          <a:xfrm>
            <a:off x="34808" y="121175"/>
            <a:ext cx="8641648" cy="411163"/>
          </a:xfrm>
          <a:prstGeom prst="roundRect">
            <a:avLst>
              <a:gd name="adj" fmla="val 16667"/>
            </a:avLst>
          </a:prstGeom>
          <a:ln>
            <a:solidFill>
              <a:schemeClr val="bg1"/>
            </a:solidFill>
            <a:headEnd type="none" w="sm" len="sm"/>
            <a:tailEnd type="none" w="sm" len="sm"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 anchor="ctr"/>
          <a:lstStyle/>
          <a:p>
            <a:pPr>
              <a:defRPr/>
            </a:pPr>
            <a:r>
              <a:rPr lang="en-US" sz="36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Category and commodity procurement</a:t>
            </a:r>
          </a:p>
        </p:txBody>
      </p:sp>
      <p:sp>
        <p:nvSpPr>
          <p:cNvPr id="14341" name="Rectangle 6"/>
          <p:cNvSpPr>
            <a:spLocks noChangeArrowheads="1"/>
          </p:cNvSpPr>
          <p:nvPr/>
        </p:nvSpPr>
        <p:spPr bwMode="auto">
          <a:xfrm>
            <a:off x="0" y="1898650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none" anchor="ctr">
            <a:spAutoFit/>
          </a:bodyPr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endParaRPr lang="en-US" altLang="en-US"/>
          </a:p>
        </p:txBody>
      </p:sp>
      <p:sp>
        <p:nvSpPr>
          <p:cNvPr id="14343" name="AutoShape 51"/>
          <p:cNvSpPr>
            <a:spLocks noChangeArrowheads="1"/>
          </p:cNvSpPr>
          <p:nvPr/>
        </p:nvSpPr>
        <p:spPr bwMode="auto">
          <a:xfrm>
            <a:off x="324273" y="855663"/>
            <a:ext cx="7560840" cy="433387"/>
          </a:xfrm>
          <a:prstGeom prst="roundRect">
            <a:avLst>
              <a:gd name="adj" fmla="val 50000"/>
            </a:avLst>
          </a:prstGeom>
          <a:ln>
            <a:headEnd type="none" w="sm" len="sm"/>
            <a:tailEnd type="none" w="sm" len="sm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anchor="ctr"/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/>
            <a:r>
              <a:rPr lang="en-GB" altLang="en-US" b="0" dirty="0">
                <a:solidFill>
                  <a:schemeClr val="bg1"/>
                </a:solidFill>
              </a:rPr>
              <a:t>Construction procurement differentiators</a:t>
            </a:r>
            <a:endParaRPr lang="en-GB" altLang="en-US" dirty="0">
              <a:solidFill>
                <a:schemeClr val="bg1"/>
              </a:solidFill>
            </a:endParaRPr>
          </a:p>
        </p:txBody>
      </p:sp>
      <p:sp>
        <p:nvSpPr>
          <p:cNvPr id="14344" name="Text Box 53"/>
          <p:cNvSpPr txBox="1">
            <a:spLocks noChangeArrowheads="1"/>
          </p:cNvSpPr>
          <p:nvPr/>
        </p:nvSpPr>
        <p:spPr bwMode="auto">
          <a:xfrm>
            <a:off x="220306" y="1536700"/>
            <a:ext cx="5594350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none">
            <a:spAutoFit/>
          </a:bodyPr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r>
              <a:rPr lang="en-GB" altLang="en-US" b="0" dirty="0"/>
              <a:t>The site may be remote from procurement office</a:t>
            </a:r>
          </a:p>
        </p:txBody>
      </p:sp>
      <p:sp>
        <p:nvSpPr>
          <p:cNvPr id="14345" name="Text Box 54"/>
          <p:cNvSpPr txBox="1">
            <a:spLocks noChangeArrowheads="1"/>
          </p:cNvSpPr>
          <p:nvPr/>
        </p:nvSpPr>
        <p:spPr bwMode="auto">
          <a:xfrm>
            <a:off x="429419" y="1887538"/>
            <a:ext cx="4795837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none">
            <a:spAutoFit/>
          </a:bodyPr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r>
              <a:rPr lang="en-GB" altLang="en-US" b="0" dirty="0"/>
              <a:t>Buyer may be allocated to a large project</a:t>
            </a:r>
          </a:p>
        </p:txBody>
      </p:sp>
      <p:sp>
        <p:nvSpPr>
          <p:cNvPr id="14346" name="Text Box 55"/>
          <p:cNvSpPr txBox="1">
            <a:spLocks noChangeArrowheads="1"/>
          </p:cNvSpPr>
          <p:nvPr/>
        </p:nvSpPr>
        <p:spPr bwMode="auto">
          <a:xfrm>
            <a:off x="648486" y="2198265"/>
            <a:ext cx="5349875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none">
            <a:spAutoFit/>
          </a:bodyPr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r>
              <a:rPr lang="en-GB" altLang="en-US" b="0" dirty="0"/>
              <a:t>Supplies often have high bulk relative to value</a:t>
            </a:r>
          </a:p>
        </p:txBody>
      </p:sp>
      <p:sp>
        <p:nvSpPr>
          <p:cNvPr id="14347" name="Text Box 56"/>
          <p:cNvSpPr txBox="1">
            <a:spLocks noChangeArrowheads="1"/>
          </p:cNvSpPr>
          <p:nvPr/>
        </p:nvSpPr>
        <p:spPr bwMode="auto">
          <a:xfrm>
            <a:off x="925624" y="2536339"/>
            <a:ext cx="5845175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none">
            <a:spAutoFit/>
          </a:bodyPr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r>
              <a:rPr lang="en-GB" altLang="en-US" b="0" dirty="0"/>
              <a:t>Range of purchases is very wide, including utilities</a:t>
            </a:r>
          </a:p>
        </p:txBody>
      </p:sp>
      <p:sp>
        <p:nvSpPr>
          <p:cNvPr id="14348" name="Text Box 57"/>
          <p:cNvSpPr txBox="1">
            <a:spLocks noChangeArrowheads="1"/>
          </p:cNvSpPr>
          <p:nvPr/>
        </p:nvSpPr>
        <p:spPr bwMode="auto">
          <a:xfrm>
            <a:off x="1074849" y="2832778"/>
            <a:ext cx="6892925" cy="400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none">
            <a:spAutoFit/>
          </a:bodyPr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r>
              <a:rPr lang="en-GB" altLang="en-US" b="0" dirty="0"/>
              <a:t>Specifications produced by trade specialists, e.g. architects</a:t>
            </a:r>
          </a:p>
        </p:txBody>
      </p:sp>
      <p:sp>
        <p:nvSpPr>
          <p:cNvPr id="14349" name="Oval 60"/>
          <p:cNvSpPr>
            <a:spLocks noChangeArrowheads="1"/>
          </p:cNvSpPr>
          <p:nvPr/>
        </p:nvSpPr>
        <p:spPr bwMode="auto">
          <a:xfrm>
            <a:off x="468101" y="2301205"/>
            <a:ext cx="149225" cy="149225"/>
          </a:xfrm>
          <a:prstGeom prst="ellipse">
            <a:avLst/>
          </a:prstGeom>
          <a:solidFill>
            <a:schemeClr val="accent2"/>
          </a:solidFill>
          <a:ln w="12700">
            <a:solidFill>
              <a:schemeClr val="tx1"/>
            </a:solidFill>
            <a:round/>
            <a:headEnd type="none" w="sm" len="sm"/>
            <a:tailEnd type="none" w="sm" len="sm"/>
          </a:ln>
        </p:spPr>
        <p:txBody>
          <a:bodyPr wrap="none" anchor="ctr"/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endParaRPr lang="en-US" altLang="en-US"/>
          </a:p>
        </p:txBody>
      </p:sp>
      <p:sp>
        <p:nvSpPr>
          <p:cNvPr id="14350" name="Oval 61"/>
          <p:cNvSpPr>
            <a:spLocks noChangeArrowheads="1"/>
          </p:cNvSpPr>
          <p:nvPr/>
        </p:nvSpPr>
        <p:spPr bwMode="auto">
          <a:xfrm>
            <a:off x="925624" y="2944682"/>
            <a:ext cx="149225" cy="149225"/>
          </a:xfrm>
          <a:prstGeom prst="ellipse">
            <a:avLst/>
          </a:prstGeom>
          <a:solidFill>
            <a:schemeClr val="accent2"/>
          </a:solidFill>
          <a:ln w="12700">
            <a:solidFill>
              <a:schemeClr val="tx1"/>
            </a:solidFill>
            <a:round/>
            <a:headEnd type="none" w="sm" len="sm"/>
            <a:tailEnd type="none" w="sm" len="sm"/>
          </a:ln>
        </p:spPr>
        <p:txBody>
          <a:bodyPr wrap="none" anchor="ctr"/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endParaRPr lang="en-US" altLang="en-US"/>
          </a:p>
        </p:txBody>
      </p:sp>
      <p:sp>
        <p:nvSpPr>
          <p:cNvPr id="14351" name="Oval 62"/>
          <p:cNvSpPr>
            <a:spLocks noChangeArrowheads="1"/>
          </p:cNvSpPr>
          <p:nvPr/>
        </p:nvSpPr>
        <p:spPr bwMode="auto">
          <a:xfrm>
            <a:off x="1076852" y="3218540"/>
            <a:ext cx="149225" cy="149225"/>
          </a:xfrm>
          <a:prstGeom prst="ellipse">
            <a:avLst/>
          </a:prstGeom>
          <a:solidFill>
            <a:schemeClr val="accent2"/>
          </a:solidFill>
          <a:ln w="12700">
            <a:solidFill>
              <a:schemeClr val="tx1"/>
            </a:solidFill>
            <a:round/>
            <a:headEnd type="none" w="sm" len="sm"/>
            <a:tailEnd type="none" w="sm" len="sm"/>
          </a:ln>
        </p:spPr>
        <p:txBody>
          <a:bodyPr wrap="none" anchor="ctr"/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endParaRPr lang="en-US" altLang="en-US"/>
          </a:p>
        </p:txBody>
      </p:sp>
      <p:sp>
        <p:nvSpPr>
          <p:cNvPr id="14352" name="Oval 63"/>
          <p:cNvSpPr>
            <a:spLocks noChangeArrowheads="1"/>
          </p:cNvSpPr>
          <p:nvPr/>
        </p:nvSpPr>
        <p:spPr bwMode="auto">
          <a:xfrm>
            <a:off x="1370167" y="3682665"/>
            <a:ext cx="149225" cy="149225"/>
          </a:xfrm>
          <a:prstGeom prst="ellipse">
            <a:avLst/>
          </a:prstGeom>
          <a:solidFill>
            <a:schemeClr val="accent2"/>
          </a:solidFill>
          <a:ln w="12700">
            <a:solidFill>
              <a:schemeClr val="tx1"/>
            </a:solidFill>
            <a:round/>
            <a:headEnd type="none" w="sm" len="sm"/>
            <a:tailEnd type="none" w="sm" len="sm"/>
          </a:ln>
        </p:spPr>
        <p:txBody>
          <a:bodyPr wrap="none" anchor="ctr"/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endParaRPr lang="en-US" altLang="en-US"/>
          </a:p>
        </p:txBody>
      </p:sp>
      <p:sp>
        <p:nvSpPr>
          <p:cNvPr id="14353" name="Oval 64"/>
          <p:cNvSpPr>
            <a:spLocks noChangeArrowheads="1"/>
          </p:cNvSpPr>
          <p:nvPr/>
        </p:nvSpPr>
        <p:spPr bwMode="auto">
          <a:xfrm>
            <a:off x="1902774" y="4425618"/>
            <a:ext cx="149225" cy="149225"/>
          </a:xfrm>
          <a:prstGeom prst="ellipse">
            <a:avLst/>
          </a:prstGeom>
          <a:solidFill>
            <a:schemeClr val="accent2"/>
          </a:solidFill>
          <a:ln w="12700">
            <a:solidFill>
              <a:schemeClr val="tx1"/>
            </a:solidFill>
            <a:round/>
            <a:headEnd type="none" w="sm" len="sm"/>
            <a:tailEnd type="none" w="sm" len="sm"/>
          </a:ln>
        </p:spPr>
        <p:txBody>
          <a:bodyPr wrap="none" anchor="ctr"/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endParaRPr lang="en-US" altLang="en-US"/>
          </a:p>
        </p:txBody>
      </p:sp>
      <p:sp>
        <p:nvSpPr>
          <p:cNvPr id="14354" name="Text Box 65"/>
          <p:cNvSpPr txBox="1">
            <a:spLocks noChangeArrowheads="1"/>
          </p:cNvSpPr>
          <p:nvPr/>
        </p:nvSpPr>
        <p:spPr bwMode="auto">
          <a:xfrm>
            <a:off x="1240553" y="3141636"/>
            <a:ext cx="5418137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none">
            <a:spAutoFit/>
          </a:bodyPr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r>
              <a:rPr lang="en-GB" altLang="en-US" b="0" dirty="0"/>
              <a:t>Security and storage of site deliveries an issue</a:t>
            </a:r>
          </a:p>
        </p:txBody>
      </p:sp>
      <p:sp>
        <p:nvSpPr>
          <p:cNvPr id="14355" name="Oval 66"/>
          <p:cNvSpPr>
            <a:spLocks noChangeArrowheads="1"/>
          </p:cNvSpPr>
          <p:nvPr/>
        </p:nvSpPr>
        <p:spPr bwMode="auto">
          <a:xfrm>
            <a:off x="2145569" y="4780581"/>
            <a:ext cx="149225" cy="149225"/>
          </a:xfrm>
          <a:prstGeom prst="ellipse">
            <a:avLst/>
          </a:prstGeom>
          <a:solidFill>
            <a:schemeClr val="accent2"/>
          </a:solidFill>
          <a:ln w="12700">
            <a:solidFill>
              <a:schemeClr val="tx1"/>
            </a:solidFill>
            <a:round/>
            <a:headEnd type="none" w="sm" len="sm"/>
            <a:tailEnd type="none" w="sm" len="sm"/>
          </a:ln>
        </p:spPr>
        <p:txBody>
          <a:bodyPr wrap="none" anchor="ctr"/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endParaRPr lang="en-US" altLang="en-US"/>
          </a:p>
        </p:txBody>
      </p:sp>
      <p:sp>
        <p:nvSpPr>
          <p:cNvPr id="14356" name="Text Box 67"/>
          <p:cNvSpPr txBox="1">
            <a:spLocks noChangeArrowheads="1"/>
          </p:cNvSpPr>
          <p:nvPr/>
        </p:nvSpPr>
        <p:spPr bwMode="auto">
          <a:xfrm>
            <a:off x="1461317" y="3522670"/>
            <a:ext cx="4360862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none">
            <a:spAutoFit/>
          </a:bodyPr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r>
              <a:rPr lang="en-GB" altLang="en-US" b="0" dirty="0"/>
              <a:t>Free issue can be another dimension</a:t>
            </a:r>
          </a:p>
        </p:txBody>
      </p:sp>
      <p:sp>
        <p:nvSpPr>
          <p:cNvPr id="14357" name="Text Box 68"/>
          <p:cNvSpPr txBox="1">
            <a:spLocks noChangeArrowheads="1"/>
          </p:cNvSpPr>
          <p:nvPr/>
        </p:nvSpPr>
        <p:spPr bwMode="auto">
          <a:xfrm>
            <a:off x="1872208" y="3896690"/>
            <a:ext cx="5168899" cy="4001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square">
            <a:spAutoFit/>
          </a:bodyPr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r>
              <a:rPr lang="en-GB" altLang="en-US" b="0" dirty="0"/>
              <a:t>Subcontracting takes place on a large scale</a:t>
            </a:r>
          </a:p>
        </p:txBody>
      </p:sp>
      <p:sp>
        <p:nvSpPr>
          <p:cNvPr id="14358" name="Text Box 69"/>
          <p:cNvSpPr txBox="1">
            <a:spLocks noChangeArrowheads="1"/>
          </p:cNvSpPr>
          <p:nvPr/>
        </p:nvSpPr>
        <p:spPr bwMode="auto">
          <a:xfrm>
            <a:off x="2066675" y="4305278"/>
            <a:ext cx="4779963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none">
            <a:spAutoFit/>
          </a:bodyPr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r>
              <a:rPr lang="en-GB" altLang="en-US" b="0" dirty="0"/>
              <a:t>Site transfer of materials can be an issue</a:t>
            </a:r>
          </a:p>
        </p:txBody>
      </p:sp>
      <p:sp>
        <p:nvSpPr>
          <p:cNvPr id="14359" name="Oval 70"/>
          <p:cNvSpPr>
            <a:spLocks noChangeArrowheads="1"/>
          </p:cNvSpPr>
          <p:nvPr/>
        </p:nvSpPr>
        <p:spPr bwMode="auto">
          <a:xfrm>
            <a:off x="77949" y="1694730"/>
            <a:ext cx="149225" cy="149225"/>
          </a:xfrm>
          <a:prstGeom prst="ellipse">
            <a:avLst/>
          </a:prstGeom>
          <a:solidFill>
            <a:schemeClr val="accent2"/>
          </a:solidFill>
          <a:ln w="12700">
            <a:solidFill>
              <a:schemeClr val="tx1"/>
            </a:solidFill>
            <a:round/>
            <a:headEnd type="none" w="sm" len="sm"/>
            <a:tailEnd type="none" w="sm" len="sm"/>
          </a:ln>
        </p:spPr>
        <p:txBody>
          <a:bodyPr wrap="none" anchor="ctr"/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endParaRPr lang="en-US" altLang="en-US"/>
          </a:p>
        </p:txBody>
      </p:sp>
      <p:sp>
        <p:nvSpPr>
          <p:cNvPr id="14360" name="Oval 71"/>
          <p:cNvSpPr>
            <a:spLocks noChangeArrowheads="1"/>
          </p:cNvSpPr>
          <p:nvPr/>
        </p:nvSpPr>
        <p:spPr bwMode="auto">
          <a:xfrm>
            <a:off x="1689075" y="4051546"/>
            <a:ext cx="149225" cy="149225"/>
          </a:xfrm>
          <a:prstGeom prst="ellipse">
            <a:avLst/>
          </a:prstGeom>
          <a:solidFill>
            <a:schemeClr val="accent2"/>
          </a:solidFill>
          <a:ln w="12700">
            <a:solidFill>
              <a:schemeClr val="tx1"/>
            </a:solidFill>
            <a:round/>
            <a:headEnd type="none" w="sm" len="sm"/>
            <a:tailEnd type="none" w="sm" len="sm"/>
          </a:ln>
        </p:spPr>
        <p:txBody>
          <a:bodyPr wrap="none" anchor="ctr"/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endParaRPr lang="en-US" altLang="en-US"/>
          </a:p>
        </p:txBody>
      </p:sp>
      <p:sp>
        <p:nvSpPr>
          <p:cNvPr id="14361" name="Text Box 73"/>
          <p:cNvSpPr txBox="1">
            <a:spLocks noChangeArrowheads="1"/>
          </p:cNvSpPr>
          <p:nvPr/>
        </p:nvSpPr>
        <p:spPr bwMode="auto">
          <a:xfrm>
            <a:off x="2286880" y="4668236"/>
            <a:ext cx="4259262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none">
            <a:spAutoFit/>
          </a:bodyPr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r>
              <a:rPr lang="en-GB" altLang="en-US" b="0" dirty="0"/>
              <a:t>Local site purchases often permitted</a:t>
            </a:r>
          </a:p>
        </p:txBody>
      </p:sp>
      <p:sp>
        <p:nvSpPr>
          <p:cNvPr id="14362" name="Oval 74"/>
          <p:cNvSpPr>
            <a:spLocks noChangeArrowheads="1"/>
          </p:cNvSpPr>
          <p:nvPr/>
        </p:nvSpPr>
        <p:spPr bwMode="auto">
          <a:xfrm>
            <a:off x="295893" y="2036519"/>
            <a:ext cx="149225" cy="149225"/>
          </a:xfrm>
          <a:prstGeom prst="ellipse">
            <a:avLst/>
          </a:prstGeom>
          <a:solidFill>
            <a:schemeClr val="accent2"/>
          </a:solidFill>
          <a:ln w="12700">
            <a:solidFill>
              <a:schemeClr val="tx1"/>
            </a:solidFill>
            <a:round/>
            <a:headEnd type="none" w="sm" len="sm"/>
            <a:tailEnd type="none" w="sm" len="sm"/>
          </a:ln>
        </p:spPr>
        <p:txBody>
          <a:bodyPr wrap="none" anchor="ctr"/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endParaRPr lang="en-US" altLang="en-US"/>
          </a:p>
        </p:txBody>
      </p:sp>
      <p:sp>
        <p:nvSpPr>
          <p:cNvPr id="14363" name="Text Box 75"/>
          <p:cNvSpPr txBox="1">
            <a:spLocks noChangeArrowheads="1"/>
          </p:cNvSpPr>
          <p:nvPr/>
        </p:nvSpPr>
        <p:spPr bwMode="auto">
          <a:xfrm>
            <a:off x="2516188" y="5008267"/>
            <a:ext cx="4577087" cy="7078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none">
            <a:spAutoFit/>
          </a:bodyPr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r>
              <a:rPr lang="en-GB" altLang="en-US" b="0" dirty="0"/>
              <a:t>Site theft of scaffolding, for example, is</a:t>
            </a:r>
          </a:p>
          <a:p>
            <a:r>
              <a:rPr lang="en-GB" altLang="en-US" b="0" dirty="0"/>
              <a:t>   another issue</a:t>
            </a:r>
          </a:p>
        </p:txBody>
      </p:sp>
      <p:sp>
        <p:nvSpPr>
          <p:cNvPr id="14364" name="Oval 77"/>
          <p:cNvSpPr>
            <a:spLocks noChangeArrowheads="1"/>
          </p:cNvSpPr>
          <p:nvPr/>
        </p:nvSpPr>
        <p:spPr bwMode="auto">
          <a:xfrm>
            <a:off x="2410699" y="5110515"/>
            <a:ext cx="149225" cy="149225"/>
          </a:xfrm>
          <a:prstGeom prst="ellipse">
            <a:avLst/>
          </a:prstGeom>
          <a:solidFill>
            <a:schemeClr val="accent2"/>
          </a:solidFill>
          <a:ln w="12700">
            <a:solidFill>
              <a:schemeClr val="tx1"/>
            </a:solidFill>
            <a:round/>
            <a:headEnd type="none" w="sm" len="sm"/>
            <a:tailEnd type="none" w="sm" len="sm"/>
          </a:ln>
        </p:spPr>
        <p:txBody>
          <a:bodyPr wrap="none" anchor="ctr"/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endParaRPr lang="en-US" altLang="en-US"/>
          </a:p>
        </p:txBody>
      </p:sp>
      <p:sp>
        <p:nvSpPr>
          <p:cNvPr id="14365" name="Oval 78"/>
          <p:cNvSpPr>
            <a:spLocks noChangeArrowheads="1"/>
          </p:cNvSpPr>
          <p:nvPr/>
        </p:nvSpPr>
        <p:spPr bwMode="auto">
          <a:xfrm>
            <a:off x="662725" y="2618355"/>
            <a:ext cx="149225" cy="149225"/>
          </a:xfrm>
          <a:prstGeom prst="ellipse">
            <a:avLst/>
          </a:prstGeom>
          <a:solidFill>
            <a:schemeClr val="accent2"/>
          </a:solidFill>
          <a:ln w="12700">
            <a:solidFill>
              <a:schemeClr val="tx1"/>
            </a:solidFill>
            <a:round/>
            <a:headEnd type="none" w="sm" len="sm"/>
            <a:tailEnd type="none" w="sm" len="sm"/>
          </a:ln>
        </p:spPr>
        <p:txBody>
          <a:bodyPr wrap="none" anchor="ctr"/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7836246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434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43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43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434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43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43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434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43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43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434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43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43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434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43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43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434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43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43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435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43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43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1435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43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43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1435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43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43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1435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143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143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1436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1436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143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1436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1436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143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343" grpId="0" animBg="1"/>
      <p:bldP spid="14344" grpId="0"/>
      <p:bldP spid="14345" grpId="0"/>
      <p:bldP spid="14346" grpId="0"/>
      <p:bldP spid="14347" grpId="0"/>
      <p:bldP spid="14348" grpId="0"/>
      <p:bldP spid="14354" grpId="0"/>
      <p:bldP spid="14356" grpId="0"/>
      <p:bldP spid="14357" grpId="0"/>
      <p:bldP spid="14358" grpId="0"/>
      <p:bldP spid="14361" grpId="0"/>
      <p:bldP spid="14363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64757" y="0"/>
            <a:ext cx="8229600" cy="836712"/>
          </a:xfrm>
        </p:spPr>
        <p:txBody>
          <a:bodyPr/>
          <a:lstStyle/>
          <a:p>
            <a:r>
              <a:rPr lang="en-GB" b="1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Procurement of Services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544" y="1132646"/>
            <a:ext cx="7886700" cy="4312578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Procurement of intangible activities (not tangible/physical goods)</a:t>
            </a:r>
          </a:p>
          <a:p>
            <a:pPr marL="0" indent="0">
              <a:buNone/>
            </a:pPr>
            <a:endParaRPr lang="en-GB" sz="18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Characteristics</a:t>
            </a:r>
          </a:p>
          <a:p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Risky due to high level of human involvement</a:t>
            </a:r>
          </a:p>
          <a:p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Cost analysis and negotiation difficult</a:t>
            </a:r>
          </a:p>
          <a:p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Difficult to measure performance</a:t>
            </a:r>
          </a:p>
          <a:p>
            <a:pPr lvl="1"/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Specifications less specific than tangible goods</a:t>
            </a:r>
          </a:p>
          <a:p>
            <a:pPr lvl="1"/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Service Level Agreements</a:t>
            </a:r>
          </a:p>
          <a:p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Can represent a significant part of an organisation’s overheads</a:t>
            </a:r>
          </a:p>
          <a:p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Significant importance as organisations try to outsource non core activities</a:t>
            </a:r>
          </a:p>
        </p:txBody>
      </p:sp>
    </p:spTree>
    <p:extLst>
      <p:ext uri="{BB962C8B-B14F-4D97-AF65-F5344CB8AC3E}">
        <p14:creationId xmlns:p14="http://schemas.microsoft.com/office/powerpoint/2010/main" val="346991656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300"/>
    </mc:Choice>
    <mc:Fallback>
      <p:transition spd="slow" advTm="4300"/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8" name="Rectangle 6"/>
          <p:cNvSpPr>
            <a:spLocks noChangeArrowheads="1"/>
          </p:cNvSpPr>
          <p:nvPr/>
        </p:nvSpPr>
        <p:spPr bwMode="auto">
          <a:xfrm>
            <a:off x="2686051" y="2768204"/>
            <a:ext cx="184731" cy="3231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none">
            <a:spAutoFit/>
          </a:bodyPr>
          <a:lstStyle>
            <a:lvl1pPr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endParaRPr lang="en-US" altLang="en-US" sz="1500"/>
          </a:p>
        </p:txBody>
      </p:sp>
      <p:sp>
        <p:nvSpPr>
          <p:cNvPr id="11269" name="Rectangle 57"/>
          <p:cNvSpPr>
            <a:spLocks noChangeArrowheads="1"/>
          </p:cNvSpPr>
          <p:nvPr/>
        </p:nvSpPr>
        <p:spPr bwMode="auto">
          <a:xfrm>
            <a:off x="2087167" y="1214439"/>
            <a:ext cx="3055645" cy="3231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none">
            <a:spAutoFit/>
          </a:bodyPr>
          <a:lstStyle>
            <a:lvl1pPr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r>
              <a:rPr lang="en-GB" altLang="en-US" sz="1500" b="0" i="1" dirty="0">
                <a:solidFill>
                  <a:schemeClr val="bg1"/>
                </a:solidFill>
              </a:rPr>
              <a:t>Contrasting approaches to supply</a:t>
            </a:r>
          </a:p>
        </p:txBody>
      </p:sp>
      <p:sp>
        <p:nvSpPr>
          <p:cNvPr id="11270" name="Rectangle 61"/>
          <p:cNvSpPr>
            <a:spLocks noChangeArrowheads="1"/>
          </p:cNvSpPr>
          <p:nvPr/>
        </p:nvSpPr>
        <p:spPr bwMode="auto">
          <a:xfrm>
            <a:off x="1143001" y="2252545"/>
            <a:ext cx="184731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none" anchor="ctr">
            <a:spAutoFit/>
          </a:bodyPr>
          <a:lstStyle>
            <a:lvl1pPr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endParaRPr lang="en-US" altLang="en-US" sz="1800" b="0">
              <a:latin typeface="Times New Roman" panose="02020603050405020304" pitchFamily="18" charset="0"/>
            </a:endParaRPr>
          </a:p>
        </p:txBody>
      </p:sp>
      <p:sp>
        <p:nvSpPr>
          <p:cNvPr id="11271" name="Rectangle 62"/>
          <p:cNvSpPr>
            <a:spLocks noChangeArrowheads="1"/>
          </p:cNvSpPr>
          <p:nvPr/>
        </p:nvSpPr>
        <p:spPr bwMode="auto">
          <a:xfrm>
            <a:off x="1143001" y="2437210"/>
            <a:ext cx="184731" cy="3231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none">
            <a:spAutoFit/>
          </a:bodyPr>
          <a:lstStyle>
            <a:lvl1pPr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endParaRPr lang="en-US" altLang="en-US" sz="1500"/>
          </a:p>
        </p:txBody>
      </p:sp>
      <p:sp>
        <p:nvSpPr>
          <p:cNvPr id="11272" name="AutoShape 171"/>
          <p:cNvSpPr>
            <a:spLocks noChangeArrowheads="1"/>
          </p:cNvSpPr>
          <p:nvPr/>
        </p:nvSpPr>
        <p:spPr bwMode="auto">
          <a:xfrm>
            <a:off x="2267744" y="1084510"/>
            <a:ext cx="4205288" cy="325040"/>
          </a:xfrm>
          <a:prstGeom prst="roundRect">
            <a:avLst>
              <a:gd name="adj" fmla="val 50000"/>
            </a:avLst>
          </a:prstGeom>
          <a:solidFill>
            <a:srgbClr val="006BB7"/>
          </a:solidFill>
          <a:ln w="12700">
            <a:solidFill>
              <a:srgbClr val="006BB7"/>
            </a:solidFill>
            <a:round/>
            <a:headEnd type="none" w="sm" len="sm"/>
            <a:tailEnd type="none" w="sm" len="sm"/>
          </a:ln>
        </p:spPr>
        <p:txBody>
          <a:bodyPr wrap="none" anchor="ctr"/>
          <a:lstStyle>
            <a:lvl1pPr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/>
            <a:r>
              <a:rPr lang="en-GB" altLang="en-US" sz="1500" b="0">
                <a:solidFill>
                  <a:schemeClr val="bg1"/>
                </a:solidFill>
              </a:rPr>
              <a:t>Hadfield Matrix</a:t>
            </a:r>
            <a:endParaRPr lang="en-GB" altLang="en-US" sz="1500">
              <a:solidFill>
                <a:schemeClr val="bg1"/>
              </a:solidFill>
            </a:endParaRPr>
          </a:p>
        </p:txBody>
      </p:sp>
      <p:graphicFrame>
        <p:nvGraphicFramePr>
          <p:cNvPr id="250028" name="Group 17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87553660"/>
              </p:ext>
            </p:extLst>
          </p:nvPr>
        </p:nvGraphicFramePr>
        <p:xfrm>
          <a:off x="962043" y="1865323"/>
          <a:ext cx="5238750" cy="2982515"/>
        </p:xfrm>
        <a:graphic>
          <a:graphicData uri="http://schemas.openxmlformats.org/drawingml/2006/table">
            <a:tbl>
              <a:tblPr/>
              <a:tblGrid>
                <a:gridCol w="1003697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78236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452688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1348955">
                <a:tc rowSpan="2"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006BB7"/>
                          </a:solidFill>
                          <a:effectLst/>
                          <a:latin typeface="Arial" charset="0"/>
                          <a:cs typeface="Times New Roman" charset="0"/>
                        </a:rPr>
                        <a:t>+</a:t>
                      </a:r>
                    </a:p>
                  </a:txBody>
                  <a:tcPr marL="68580" marR="68580" marT="34295" marB="34295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Symbol" pitchFamily="18" charset="2"/>
                        <a:buChar char=""/>
                        <a:tabLst>
                          <a:tab pos="457200" algn="r"/>
                          <a:tab pos="2636838" algn="ctr"/>
                          <a:tab pos="5273675" algn="r"/>
                        </a:tabLst>
                      </a:pPr>
                      <a:r>
                        <a:rPr kumimoji="0" lang="en-GB" sz="12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006BB7"/>
                          </a:solidFill>
                          <a:effectLst/>
                          <a:latin typeface="Arial" charset="0"/>
                          <a:cs typeface="Times New Roman" charset="0"/>
                        </a:rPr>
                        <a:t> Travel service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Symbol" pitchFamily="18" charset="2"/>
                        <a:buChar char=""/>
                        <a:tabLst>
                          <a:tab pos="457200" algn="r"/>
                          <a:tab pos="2636838" algn="ctr"/>
                          <a:tab pos="5273675" algn="r"/>
                        </a:tabLst>
                      </a:pPr>
                      <a:r>
                        <a:rPr kumimoji="0" lang="en-GB" sz="12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006BB7"/>
                          </a:solidFill>
                          <a:effectLst/>
                          <a:latin typeface="Arial" charset="0"/>
                          <a:cs typeface="Times New Roman" charset="0"/>
                        </a:rPr>
                        <a:t> Temporary labour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Symbol" pitchFamily="18" charset="2"/>
                        <a:buChar char=""/>
                        <a:tabLst>
                          <a:tab pos="457200" algn="r"/>
                          <a:tab pos="2636838" algn="ctr"/>
                          <a:tab pos="5273675" algn="r"/>
                        </a:tabLst>
                      </a:pPr>
                      <a:r>
                        <a:rPr kumimoji="0" lang="en-GB" sz="12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006BB7"/>
                          </a:solidFill>
                          <a:effectLst/>
                          <a:latin typeface="Arial" charset="0"/>
                          <a:cs typeface="Times New Roman" charset="0"/>
                        </a:rPr>
                        <a:t> Construction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Symbol" pitchFamily="18" charset="2"/>
                        <a:buChar char=""/>
                        <a:tabLst>
                          <a:tab pos="457200" algn="r"/>
                          <a:tab pos="2636838" algn="ctr"/>
                          <a:tab pos="5273675" algn="r"/>
                        </a:tabLst>
                      </a:pPr>
                      <a:r>
                        <a:rPr kumimoji="0" lang="en-GB" sz="12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006BB7"/>
                          </a:solidFill>
                          <a:effectLst/>
                          <a:latin typeface="Arial" charset="0"/>
                          <a:cs typeface="Times New Roman" charset="0"/>
                        </a:rPr>
                        <a:t> Desktop PC maintenance 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Symbol" pitchFamily="18" charset="2"/>
                        <a:buNone/>
                        <a:tabLst>
                          <a:tab pos="457200" algn="r"/>
                          <a:tab pos="2636838" algn="ctr"/>
                          <a:tab pos="5273675" algn="r"/>
                        </a:tabLst>
                      </a:pPr>
                      <a:endParaRPr kumimoji="0" lang="en-GB" sz="1200" b="0" i="0" u="none" strike="noStrike" cap="none" normalizeH="0" baseline="0" dirty="0">
                        <a:ln>
                          <a:noFill/>
                        </a:ln>
                        <a:solidFill>
                          <a:srgbClr val="006BB7"/>
                        </a:solidFill>
                        <a:effectLst/>
                        <a:latin typeface="Arial" charset="0"/>
                        <a:cs typeface="Times New Roman" charset="0"/>
                      </a:endParaRP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Symbol" pitchFamily="18" charset="2"/>
                        <a:buNone/>
                        <a:tabLst>
                          <a:tab pos="457200" algn="r"/>
                          <a:tab pos="2636838" algn="ctr"/>
                          <a:tab pos="5273675" algn="r"/>
                        </a:tabLst>
                      </a:pPr>
                      <a:r>
                        <a:rPr kumimoji="0" lang="en-GB" sz="12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006BB7"/>
                          </a:solidFill>
                          <a:effectLst/>
                          <a:latin typeface="Arial" charset="0"/>
                          <a:cs typeface="Times New Roman" charset="0"/>
                        </a:rPr>
                        <a:t>4</a:t>
                      </a:r>
                      <a:endParaRPr kumimoji="0" lang="en-GB" sz="1200" b="0" i="0" u="none" strike="noStrike" cap="none" normalizeH="0" baseline="0" dirty="0">
                        <a:ln>
                          <a:noFill/>
                        </a:ln>
                        <a:solidFill>
                          <a:srgbClr val="006BB7"/>
                        </a:solidFill>
                        <a:effectLst/>
                        <a:latin typeface="Arial" charset="0"/>
                      </a:endParaRPr>
                    </a:p>
                  </a:txBody>
                  <a:tcPr marL="68580" marR="68580" marT="34295" marB="34295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Symbol" pitchFamily="18" charset="2"/>
                        <a:buChar char=""/>
                        <a:tabLst/>
                      </a:pPr>
                      <a:r>
                        <a:rPr kumimoji="0" lang="en-GB" sz="12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006BB7"/>
                          </a:solidFill>
                          <a:effectLst/>
                          <a:latin typeface="Arial" charset="0"/>
                          <a:cs typeface="Times New Roman" charset="0"/>
                        </a:rPr>
                        <a:t> IT consultants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Symbol" pitchFamily="18" charset="2"/>
                        <a:buChar char=""/>
                        <a:tabLst/>
                      </a:pPr>
                      <a:r>
                        <a:rPr kumimoji="0" lang="en-GB" sz="12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006BB7"/>
                          </a:solidFill>
                          <a:effectLst/>
                          <a:latin typeface="Arial" charset="0"/>
                          <a:cs typeface="Times New Roman" charset="0"/>
                        </a:rPr>
                        <a:t> Security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Symbol" pitchFamily="18" charset="2"/>
                        <a:buChar char=""/>
                        <a:tabLst/>
                      </a:pPr>
                      <a:r>
                        <a:rPr kumimoji="0" lang="en-GB" sz="12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006BB7"/>
                          </a:solidFill>
                          <a:effectLst/>
                          <a:latin typeface="Arial" charset="0"/>
                          <a:cs typeface="Times New Roman" charset="0"/>
                        </a:rPr>
                        <a:t> Cash operations equipment maintenance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Symbol" pitchFamily="18" charset="2"/>
                        <a:buChar char=""/>
                        <a:tabLst/>
                      </a:pPr>
                      <a:r>
                        <a:rPr kumimoji="0" lang="en-GB" sz="12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006BB7"/>
                          </a:solidFill>
                          <a:effectLst/>
                          <a:latin typeface="Arial" charset="0"/>
                          <a:cs typeface="Times New Roman" charset="0"/>
                        </a:rPr>
                        <a:t> Check/credit card processing</a:t>
                      </a:r>
                    </a:p>
                    <a:p>
                      <a:pPr marL="0" marR="0" lvl="0" indent="0" algn="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sz="1200" b="0" i="0" u="none" strike="noStrike" cap="none" normalizeH="0" baseline="0" dirty="0">
                        <a:ln>
                          <a:noFill/>
                        </a:ln>
                        <a:solidFill>
                          <a:srgbClr val="006BB7"/>
                        </a:solidFill>
                        <a:effectLst/>
                        <a:latin typeface="Arial" charset="0"/>
                        <a:cs typeface="Times New Roman" charset="0"/>
                      </a:endParaRPr>
                    </a:p>
                    <a:p>
                      <a:pPr marL="0" marR="0" lvl="0" indent="0" algn="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006BB7"/>
                          </a:solidFill>
                          <a:effectLst/>
                          <a:latin typeface="Arial" charset="0"/>
                          <a:cs typeface="Times New Roman" charset="0"/>
                        </a:rPr>
                        <a:t>3</a:t>
                      </a:r>
                      <a:endParaRPr kumimoji="0" lang="en-GB" sz="1200" b="0" i="0" u="none" strike="noStrike" cap="none" normalizeH="0" baseline="0" dirty="0">
                        <a:ln>
                          <a:noFill/>
                        </a:ln>
                        <a:solidFill>
                          <a:srgbClr val="006BB7"/>
                        </a:solidFill>
                        <a:effectLst/>
                        <a:latin typeface="Arial" charset="0"/>
                      </a:endParaRPr>
                    </a:p>
                  </a:txBody>
                  <a:tcPr marL="68580" marR="68580" marT="34295" marB="34295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348955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Symbol" pitchFamily="18" charset="2"/>
                        <a:buChar char=""/>
                        <a:tabLst/>
                      </a:pPr>
                      <a:r>
                        <a:rPr kumimoji="0" lang="en-GB" sz="1200" b="0" i="0" u="none" strike="noStrike" cap="none" normalizeH="0" baseline="0">
                          <a:ln>
                            <a:noFill/>
                          </a:ln>
                          <a:solidFill>
                            <a:srgbClr val="006BB7"/>
                          </a:solidFill>
                          <a:effectLst/>
                          <a:latin typeface="Arial" charset="0"/>
                          <a:cs typeface="Times New Roman" charset="0"/>
                        </a:rPr>
                        <a:t> Florist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Symbol" pitchFamily="18" charset="2"/>
                        <a:buChar char=""/>
                        <a:tabLst/>
                      </a:pPr>
                      <a:r>
                        <a:rPr kumimoji="0" lang="en-GB" sz="1200" b="0" i="0" u="none" strike="noStrike" cap="none" normalizeH="0" baseline="0">
                          <a:ln>
                            <a:noFill/>
                          </a:ln>
                          <a:solidFill>
                            <a:srgbClr val="006BB7"/>
                          </a:solidFill>
                          <a:effectLst/>
                          <a:latin typeface="Arial" charset="0"/>
                          <a:cs typeface="Times New Roman" charset="0"/>
                        </a:rPr>
                        <a:t> Landscaping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Symbol" pitchFamily="18" charset="2"/>
                        <a:buChar char=""/>
                        <a:tabLst/>
                      </a:pPr>
                      <a:r>
                        <a:rPr kumimoji="0" lang="en-GB" sz="1200" b="0" i="0" u="none" strike="noStrike" cap="none" normalizeH="0" baseline="0">
                          <a:ln>
                            <a:noFill/>
                          </a:ln>
                          <a:solidFill>
                            <a:srgbClr val="006BB7"/>
                          </a:solidFill>
                          <a:effectLst/>
                          <a:latin typeface="Arial" charset="0"/>
                          <a:cs typeface="Times New Roman" charset="0"/>
                        </a:rPr>
                        <a:t> Janitorial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Symbol" pitchFamily="18" charset="2"/>
                        <a:buChar char=""/>
                        <a:tabLst/>
                      </a:pPr>
                      <a:r>
                        <a:rPr kumimoji="0" lang="en-GB" sz="1200" b="0" i="0" u="none" strike="noStrike" cap="none" normalizeH="0" baseline="0">
                          <a:ln>
                            <a:noFill/>
                          </a:ln>
                          <a:solidFill>
                            <a:srgbClr val="006BB7"/>
                          </a:solidFill>
                          <a:effectLst/>
                          <a:latin typeface="Arial" charset="0"/>
                          <a:cs typeface="Times New Roman" charset="0"/>
                        </a:rPr>
                        <a:t> Dry cleaning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sz="1200" b="0" i="0" u="none" strike="noStrike" cap="none" normalizeH="0" baseline="0">
                        <a:ln>
                          <a:noFill/>
                        </a:ln>
                        <a:solidFill>
                          <a:srgbClr val="006BB7"/>
                        </a:solidFill>
                        <a:effectLst/>
                        <a:latin typeface="Arial" charset="0"/>
                        <a:cs typeface="Times New Roman" charset="0"/>
                      </a:endParaRP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sz="1200" b="0" i="0" u="none" strike="noStrike" cap="none" normalizeH="0" baseline="0">
                        <a:ln>
                          <a:noFill/>
                        </a:ln>
                        <a:solidFill>
                          <a:srgbClr val="006BB7"/>
                        </a:solidFill>
                        <a:effectLst/>
                        <a:latin typeface="Arial" charset="0"/>
                        <a:cs typeface="Times New Roman" charset="0"/>
                      </a:endParaRP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0" i="0" u="none" strike="noStrike" cap="none" normalizeH="0" baseline="0">
                          <a:ln>
                            <a:noFill/>
                          </a:ln>
                          <a:solidFill>
                            <a:srgbClr val="006BB7"/>
                          </a:solidFill>
                          <a:effectLst/>
                          <a:latin typeface="Arial" charset="0"/>
                          <a:cs typeface="Times New Roman" charset="0"/>
                        </a:rPr>
                        <a:t>1</a:t>
                      </a:r>
                      <a:endParaRPr kumimoji="0" lang="en-GB" sz="1200" b="0" i="0" u="none" strike="noStrike" cap="none" normalizeH="0" baseline="0">
                        <a:ln>
                          <a:noFill/>
                        </a:ln>
                        <a:solidFill>
                          <a:srgbClr val="006BB7"/>
                        </a:solidFill>
                        <a:effectLst/>
                        <a:latin typeface="Arial" charset="0"/>
                      </a:endParaRPr>
                    </a:p>
                  </a:txBody>
                  <a:tcPr marL="68580" marR="68580" marT="34295" marB="34295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Symbol" pitchFamily="18" charset="2"/>
                        <a:buChar char=""/>
                        <a:tabLst/>
                      </a:pPr>
                      <a:r>
                        <a:rPr kumimoji="0" lang="en-GB" sz="12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006BB7"/>
                          </a:solidFill>
                          <a:effectLst/>
                          <a:latin typeface="Arial" charset="0"/>
                          <a:cs typeface="Times New Roman" charset="0"/>
                        </a:rPr>
                        <a:t> Training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Symbol" pitchFamily="18" charset="2"/>
                        <a:buChar char=""/>
                        <a:tabLst/>
                      </a:pPr>
                      <a:r>
                        <a:rPr kumimoji="0" lang="en-GB" sz="12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006BB7"/>
                          </a:solidFill>
                          <a:effectLst/>
                          <a:latin typeface="Arial" charset="0"/>
                          <a:cs typeface="Times New Roman" charset="0"/>
                        </a:rPr>
                        <a:t> Midrange/mainframe computer   maintenance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Symbol" pitchFamily="18" charset="2"/>
                        <a:buChar char=""/>
                        <a:tabLst/>
                      </a:pPr>
                      <a:r>
                        <a:rPr kumimoji="0" lang="en-GB" sz="12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006BB7"/>
                          </a:solidFill>
                          <a:effectLst/>
                          <a:latin typeface="Arial" charset="0"/>
                          <a:cs typeface="Times New Roman" charset="0"/>
                        </a:rPr>
                        <a:t> Mail service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Symbol" pitchFamily="18" charset="2"/>
                        <a:buChar char=""/>
                        <a:tabLst/>
                      </a:pPr>
                      <a:r>
                        <a:rPr kumimoji="0" lang="en-GB" sz="12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006BB7"/>
                          </a:solidFill>
                          <a:effectLst/>
                          <a:latin typeface="Arial" charset="0"/>
                          <a:cs typeface="Times New Roman" charset="0"/>
                        </a:rPr>
                        <a:t> Voice and data network service</a:t>
                      </a:r>
                    </a:p>
                    <a:p>
                      <a:pPr marL="0" marR="0" lvl="0" indent="0" algn="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sz="1200" b="0" i="0" u="none" strike="noStrike" cap="none" normalizeH="0" baseline="0" dirty="0">
                        <a:ln>
                          <a:noFill/>
                        </a:ln>
                        <a:solidFill>
                          <a:srgbClr val="006BB7"/>
                        </a:solidFill>
                        <a:effectLst/>
                        <a:latin typeface="Arial" charset="0"/>
                        <a:cs typeface="Times New Roman" charset="0"/>
                      </a:endParaRPr>
                    </a:p>
                    <a:p>
                      <a:pPr marL="0" marR="0" lvl="0" indent="0" algn="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006BB7"/>
                          </a:solidFill>
                          <a:effectLst/>
                          <a:latin typeface="Arial" charset="0"/>
                          <a:cs typeface="Times New Roman" charset="0"/>
                        </a:rPr>
                        <a:t>2</a:t>
                      </a:r>
                      <a:endParaRPr kumimoji="0" lang="en-GB" sz="1200" b="0" i="0" u="none" strike="noStrike" cap="none" normalizeH="0" baseline="0" dirty="0">
                        <a:ln>
                          <a:noFill/>
                        </a:ln>
                        <a:solidFill>
                          <a:srgbClr val="006BB7"/>
                        </a:solidFill>
                        <a:effectLst/>
                        <a:latin typeface="Arial" charset="0"/>
                      </a:endParaRPr>
                    </a:p>
                  </a:txBody>
                  <a:tcPr marL="68580" marR="68580" marT="34295" marB="34295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284605">
                <a:tc>
                  <a:txBody>
                    <a:bodyPr/>
                    <a:lstStyle/>
                    <a:p>
                      <a:pPr marL="0" marR="0" lvl="0" indent="0" algn="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0" i="0" u="none" strike="noStrike" cap="none" normalizeH="0" baseline="0">
                          <a:ln>
                            <a:noFill/>
                          </a:ln>
                          <a:solidFill>
                            <a:srgbClr val="006BB7"/>
                          </a:solidFill>
                          <a:effectLst/>
                          <a:latin typeface="Arial" charset="0"/>
                          <a:cs typeface="Times New Roman" charset="0"/>
                        </a:rPr>
                        <a:t>-</a:t>
                      </a:r>
                      <a:endParaRPr kumimoji="0" lang="en-GB" sz="1200" b="0" i="0" u="none" strike="noStrike" cap="none" normalizeH="0" baseline="0">
                        <a:ln>
                          <a:noFill/>
                        </a:ln>
                        <a:solidFill>
                          <a:srgbClr val="006BB7"/>
                        </a:solidFill>
                        <a:effectLst/>
                        <a:latin typeface="Arial" charset="0"/>
                      </a:endParaRPr>
                    </a:p>
                  </a:txBody>
                  <a:tcPr marL="68580" marR="68580" marT="34295" marB="34295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006BB7"/>
                          </a:solidFill>
                          <a:effectLst/>
                          <a:latin typeface="Arial" charset="0"/>
                          <a:cs typeface="Times New Roman" charset="0"/>
                        </a:rPr>
                        <a:t>+</a:t>
                      </a:r>
                      <a:endParaRPr kumimoji="0" lang="en-GB" sz="1200" b="0" i="0" u="none" strike="noStrike" cap="none" normalizeH="0" baseline="0" dirty="0">
                        <a:ln>
                          <a:noFill/>
                        </a:ln>
                        <a:solidFill>
                          <a:srgbClr val="006BB7"/>
                        </a:solidFill>
                        <a:effectLst/>
                        <a:latin typeface="Arial" charset="0"/>
                      </a:endParaRPr>
                    </a:p>
                  </a:txBody>
                  <a:tcPr marL="68580" marR="68580" marT="34295" marB="34295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</a:tbl>
          </a:graphicData>
        </a:graphic>
      </p:graphicFrame>
      <p:sp>
        <p:nvSpPr>
          <p:cNvPr id="11289" name="Line 188"/>
          <p:cNvSpPr>
            <a:spLocks noChangeShapeType="1"/>
          </p:cNvSpPr>
          <p:nvPr/>
        </p:nvSpPr>
        <p:spPr bwMode="auto">
          <a:xfrm>
            <a:off x="962043" y="5109912"/>
            <a:ext cx="3086100" cy="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 sz="1500"/>
          </a:p>
        </p:txBody>
      </p:sp>
      <p:sp>
        <p:nvSpPr>
          <p:cNvPr id="11290" name="Line 189"/>
          <p:cNvSpPr>
            <a:spLocks noChangeShapeType="1"/>
          </p:cNvSpPr>
          <p:nvPr/>
        </p:nvSpPr>
        <p:spPr bwMode="auto">
          <a:xfrm flipV="1">
            <a:off x="795356" y="2621877"/>
            <a:ext cx="0" cy="1951435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 sz="1500"/>
          </a:p>
        </p:txBody>
      </p:sp>
      <p:sp>
        <p:nvSpPr>
          <p:cNvPr id="2" name="TextBox 1"/>
          <p:cNvSpPr txBox="1"/>
          <p:nvPr/>
        </p:nvSpPr>
        <p:spPr>
          <a:xfrm>
            <a:off x="1029184" y="89099"/>
            <a:ext cx="5171609" cy="60016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3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Procurement of Services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1218418" y="5124840"/>
            <a:ext cx="2098651" cy="3231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500" dirty="0"/>
              <a:t>Strategic Importance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182688" y="2790741"/>
            <a:ext cx="612668" cy="3231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500" dirty="0"/>
              <a:t>Cost</a:t>
            </a:r>
          </a:p>
        </p:txBody>
      </p:sp>
    </p:spTree>
    <p:extLst>
      <p:ext uri="{BB962C8B-B14F-4D97-AF65-F5344CB8AC3E}">
        <p14:creationId xmlns:p14="http://schemas.microsoft.com/office/powerpoint/2010/main" val="299371216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5750" y="93504"/>
            <a:ext cx="8229600" cy="671200"/>
          </a:xfrm>
        </p:spPr>
        <p:txBody>
          <a:bodyPr/>
          <a:lstStyle/>
          <a:p>
            <a:r>
              <a:rPr lang="en-GB" b="1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Global Procurement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15308" y="764704"/>
            <a:ext cx="7886700" cy="5040560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GB" sz="1900" b="1" dirty="0">
                <a:latin typeface="Arial" panose="020B0604020202020204" pitchFamily="34" charset="0"/>
                <a:cs typeface="Arial" panose="020B0604020202020204" pitchFamily="34" charset="0"/>
              </a:rPr>
              <a:t>Motivations to buying from overseas</a:t>
            </a:r>
          </a:p>
          <a:p>
            <a:r>
              <a:rPr lang="en-GB" sz="1900" b="1" dirty="0">
                <a:latin typeface="Arial" panose="020B0604020202020204" pitchFamily="34" charset="0"/>
                <a:cs typeface="Arial" panose="020B0604020202020204" pitchFamily="34" charset="0"/>
              </a:rPr>
              <a:t>Availability doesn’t exist in buyer’s country</a:t>
            </a:r>
          </a:p>
          <a:p>
            <a:pPr lvl="1"/>
            <a:r>
              <a:rPr lang="en-GB" sz="1900" b="1" dirty="0">
                <a:latin typeface="Arial" panose="020B0604020202020204" pitchFamily="34" charset="0"/>
                <a:cs typeface="Arial" panose="020B0604020202020204" pitchFamily="34" charset="0"/>
              </a:rPr>
              <a:t>Access to specialist skills</a:t>
            </a:r>
          </a:p>
          <a:p>
            <a:pPr lvl="1"/>
            <a:r>
              <a:rPr lang="en-GB" sz="1900" b="1" dirty="0">
                <a:latin typeface="Arial" panose="020B0604020202020204" pitchFamily="34" charset="0"/>
                <a:cs typeface="Arial" panose="020B0604020202020204" pitchFamily="34" charset="0"/>
              </a:rPr>
              <a:t>Essential raw materials</a:t>
            </a:r>
          </a:p>
          <a:p>
            <a:r>
              <a:rPr lang="en-GB" sz="1900" b="1" dirty="0">
                <a:latin typeface="Arial" panose="020B0604020202020204" pitchFamily="34" charset="0"/>
                <a:cs typeface="Arial" panose="020B0604020202020204" pitchFamily="34" charset="0"/>
              </a:rPr>
              <a:t>Pressure to reduce costs</a:t>
            </a:r>
          </a:p>
          <a:p>
            <a:pPr lvl="1"/>
            <a:r>
              <a:rPr lang="en-GB" sz="1900" b="1" dirty="0">
                <a:latin typeface="Arial" panose="020B0604020202020204" pitchFamily="34" charset="0"/>
                <a:cs typeface="Arial" panose="020B0604020202020204" pitchFamily="34" charset="0"/>
              </a:rPr>
              <a:t>Take advantage of LCC (Low Cost Countries)</a:t>
            </a:r>
          </a:p>
          <a:p>
            <a:pPr lvl="1"/>
            <a:r>
              <a:rPr lang="en-GB" sz="1900" b="1" dirty="0">
                <a:latin typeface="Arial" panose="020B0604020202020204" pitchFamily="34" charset="0"/>
                <a:cs typeface="Arial" panose="020B0604020202020204" pitchFamily="34" charset="0"/>
              </a:rPr>
              <a:t>Manufacturing flexibility – additional capacity</a:t>
            </a:r>
          </a:p>
          <a:p>
            <a:pPr lvl="1"/>
            <a:endParaRPr lang="en-GB" sz="19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900" b="1" dirty="0">
                <a:latin typeface="Arial" panose="020B0604020202020204" pitchFamily="34" charset="0"/>
                <a:cs typeface="Arial" panose="020B0604020202020204" pitchFamily="34" charset="0"/>
              </a:rPr>
              <a:t>Factors to consider</a:t>
            </a:r>
          </a:p>
          <a:p>
            <a:r>
              <a:rPr lang="en-GB" sz="1900" b="1" dirty="0">
                <a:latin typeface="Arial" panose="020B0604020202020204" pitchFamily="34" charset="0"/>
                <a:cs typeface="Arial" panose="020B0604020202020204" pitchFamily="34" charset="0"/>
              </a:rPr>
              <a:t>Logistics </a:t>
            </a:r>
          </a:p>
          <a:p>
            <a:pPr lvl="1"/>
            <a:r>
              <a:rPr lang="en-GB" sz="1900" b="1" dirty="0">
                <a:latin typeface="Arial" panose="020B0604020202020204" pitchFamily="34" charset="0"/>
                <a:cs typeface="Arial" panose="020B0604020202020204" pitchFamily="34" charset="0"/>
              </a:rPr>
              <a:t>lead times </a:t>
            </a:r>
          </a:p>
          <a:p>
            <a:pPr lvl="1"/>
            <a:r>
              <a:rPr lang="en-GB" sz="1900" b="1" dirty="0">
                <a:latin typeface="Arial" panose="020B0604020202020204" pitchFamily="34" charset="0"/>
                <a:cs typeface="Arial" panose="020B0604020202020204" pitchFamily="34" charset="0"/>
              </a:rPr>
              <a:t>cost </a:t>
            </a:r>
          </a:p>
          <a:p>
            <a:pPr lvl="1"/>
            <a:r>
              <a:rPr lang="en-GB" sz="1900" b="1" dirty="0">
                <a:latin typeface="Arial" panose="020B0604020202020204" pitchFamily="34" charset="0"/>
                <a:cs typeface="Arial" panose="020B0604020202020204" pitchFamily="34" charset="0"/>
              </a:rPr>
              <a:t>transport networks</a:t>
            </a:r>
          </a:p>
          <a:p>
            <a:pPr lvl="1"/>
            <a:r>
              <a:rPr lang="en-GB" sz="1900" b="1" dirty="0">
                <a:latin typeface="Arial" panose="020B0604020202020204" pitchFamily="34" charset="0"/>
                <a:cs typeface="Arial" panose="020B0604020202020204" pitchFamily="34" charset="0"/>
              </a:rPr>
              <a:t>customs</a:t>
            </a:r>
          </a:p>
          <a:p>
            <a:r>
              <a:rPr lang="en-GB" sz="1900" b="1" dirty="0">
                <a:latin typeface="Arial" panose="020B0604020202020204" pitchFamily="34" charset="0"/>
                <a:cs typeface="Arial" panose="020B0604020202020204" pitchFamily="34" charset="0"/>
              </a:rPr>
              <a:t>Culture and language</a:t>
            </a:r>
          </a:p>
          <a:p>
            <a:r>
              <a:rPr lang="en-GB" sz="1900" b="1" dirty="0">
                <a:latin typeface="Arial" panose="020B0604020202020204" pitchFamily="34" charset="0"/>
                <a:cs typeface="Arial" panose="020B0604020202020204" pitchFamily="34" charset="0"/>
              </a:rPr>
              <a:t>Political stability</a:t>
            </a:r>
          </a:p>
          <a:p>
            <a:r>
              <a:rPr lang="en-GB" sz="1900" b="1" dirty="0">
                <a:latin typeface="Arial" panose="020B0604020202020204" pitchFamily="34" charset="0"/>
                <a:cs typeface="Arial" panose="020B0604020202020204" pitchFamily="34" charset="0"/>
              </a:rPr>
              <a:t>International standards</a:t>
            </a:r>
          </a:p>
          <a:p>
            <a:r>
              <a:rPr lang="en-GB" sz="1900" b="1" dirty="0">
                <a:latin typeface="Arial" panose="020B0604020202020204" pitchFamily="34" charset="0"/>
                <a:cs typeface="Arial" panose="020B0604020202020204" pitchFamily="34" charset="0"/>
              </a:rPr>
              <a:t>Contractual Risk</a:t>
            </a:r>
          </a:p>
          <a:p>
            <a:pPr lvl="1"/>
            <a:r>
              <a:rPr lang="en-GB" sz="1900" b="1" dirty="0">
                <a:latin typeface="Arial" panose="020B0604020202020204" pitchFamily="34" charset="0"/>
                <a:cs typeface="Arial" panose="020B0604020202020204" pitchFamily="34" charset="0"/>
              </a:rPr>
              <a:t>Applicable law and legal jurisdiction</a:t>
            </a:r>
          </a:p>
          <a:p>
            <a:r>
              <a:rPr lang="en-GB" sz="1900" b="1" dirty="0">
                <a:latin typeface="Arial" panose="020B0604020202020204" pitchFamily="34" charset="0"/>
                <a:cs typeface="Arial" panose="020B0604020202020204" pitchFamily="34" charset="0"/>
              </a:rPr>
              <a:t>Currency fluctuations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1007088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300"/>
    </mc:Choice>
    <mc:Fallback>
      <p:transition spd="slow" advTm="4300"/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5566"/>
            <a:ext cx="8229600" cy="657130"/>
          </a:xfrm>
        </p:spPr>
        <p:txBody>
          <a:bodyPr/>
          <a:lstStyle/>
          <a:p>
            <a:r>
              <a:rPr lang="en-GB" b="1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Other Types of Procurement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9512" y="689644"/>
            <a:ext cx="7886700" cy="4968551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Indirect Procurement</a:t>
            </a:r>
          </a:p>
          <a:p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Goods or services not used in final product sold to the customer</a:t>
            </a:r>
          </a:p>
          <a:p>
            <a:pPr lvl="1"/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Maintenance, Repair and Operational consumables</a:t>
            </a:r>
          </a:p>
          <a:p>
            <a:pPr lvl="1"/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Janitorial supplies</a:t>
            </a:r>
          </a:p>
          <a:p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Can be viewed as non-strategic</a:t>
            </a:r>
          </a:p>
          <a:p>
            <a:endParaRPr lang="en-GB" sz="18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Retail Procurement</a:t>
            </a:r>
          </a:p>
          <a:p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Procurement for large retail chains such as Tesco, John Lewis, Kingfisher Group</a:t>
            </a:r>
          </a:p>
          <a:p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High leverage</a:t>
            </a:r>
          </a:p>
          <a:p>
            <a:pPr lvl="1"/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Tesco V Unilever</a:t>
            </a:r>
          </a:p>
          <a:p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Ethical considerations due to corporate image and social responsibility</a:t>
            </a:r>
          </a:p>
          <a:p>
            <a:pPr lvl="1"/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Aldi advert featuring Scottish beef farmers</a:t>
            </a:r>
          </a:p>
          <a:p>
            <a:endParaRPr lang="en-GB" sz="18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Specialist Procurement</a:t>
            </a:r>
          </a:p>
          <a:p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Procurement of goods or services where a limited supply base exists</a:t>
            </a:r>
          </a:p>
          <a:p>
            <a:pPr lvl="1"/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Low leverage</a:t>
            </a:r>
          </a:p>
          <a:p>
            <a:pPr lvl="1"/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Single Source V Sole Source</a:t>
            </a:r>
          </a:p>
          <a:p>
            <a:pPr lvl="1"/>
            <a:endParaRPr lang="en-GB" sz="1050" dirty="0"/>
          </a:p>
        </p:txBody>
      </p:sp>
    </p:spTree>
    <p:extLst>
      <p:ext uri="{BB962C8B-B14F-4D97-AF65-F5344CB8AC3E}">
        <p14:creationId xmlns:p14="http://schemas.microsoft.com/office/powerpoint/2010/main" val="380177241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300"/>
    </mc:Choice>
    <mc:Fallback>
      <p:transition spd="slow" advTm="4300"/>
    </mc:Fallback>
  </mc:AlternateConten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3998" y="1196752"/>
            <a:ext cx="6276274" cy="3654072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743998" y="476672"/>
            <a:ext cx="2428870" cy="4154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1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</a:t>
            </a:r>
            <a:r>
              <a:rPr lang="en-GB" sz="21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Kraljic</a:t>
            </a:r>
            <a:r>
              <a:rPr lang="en-GB" sz="21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Matrix</a:t>
            </a:r>
          </a:p>
        </p:txBody>
      </p:sp>
    </p:spTree>
    <p:extLst>
      <p:ext uri="{BB962C8B-B14F-4D97-AF65-F5344CB8AC3E}">
        <p14:creationId xmlns:p14="http://schemas.microsoft.com/office/powerpoint/2010/main" val="219675540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1520" y="0"/>
            <a:ext cx="7886700" cy="692696"/>
          </a:xfrm>
        </p:spPr>
        <p:txBody>
          <a:bodyPr/>
          <a:lstStyle/>
          <a:p>
            <a:r>
              <a:rPr lang="en-GB" b="1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Category Management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0562" y="692696"/>
            <a:ext cx="7886700" cy="4824536"/>
          </a:xfrm>
        </p:spPr>
        <p:txBody>
          <a:bodyPr>
            <a:normAutofit/>
          </a:bodyPr>
          <a:lstStyle/>
          <a:p>
            <a:r>
              <a:rPr lang="en-GB" sz="1350" b="1" i="1" dirty="0">
                <a:latin typeface="Arial" panose="020B0604020202020204" pitchFamily="34" charset="0"/>
                <a:cs typeface="Arial" panose="020B0604020202020204" pitchFamily="34" charset="0"/>
              </a:rPr>
              <a:t>Category management can be defined as organising the resources of the Procurement team in such a way as to focus externally onto the supply markets of an organisation (as against having a focus on the internal customers or on internal Procurement departmental functions) in order to fully leverage purchasing decisions (Chartered Institute of Purchasing and Supply).  </a:t>
            </a:r>
          </a:p>
          <a:p>
            <a:pPr lvl="1"/>
            <a:r>
              <a:rPr lang="en-GB" sz="1425" b="1" dirty="0">
                <a:latin typeface="Arial" panose="020B0604020202020204" pitchFamily="34" charset="0"/>
                <a:cs typeface="Arial" panose="020B0604020202020204" pitchFamily="34" charset="0"/>
              </a:rPr>
              <a:t>Categories group products and services together based on the ability of the market to supply not on the basis of organisational boundaries. </a:t>
            </a:r>
          </a:p>
          <a:p>
            <a:pPr lvl="1"/>
            <a:endParaRPr lang="en-GB" sz="1425" b="1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350" b="1" dirty="0">
                <a:latin typeface="Arial" panose="020B0604020202020204" pitchFamily="34" charset="0"/>
                <a:cs typeface="Arial" panose="020B0604020202020204" pitchFamily="34" charset="0"/>
              </a:rPr>
              <a:t>Pioneered by large Automotive OEMs during the 1980s and 1990s</a:t>
            </a:r>
          </a:p>
          <a:p>
            <a:r>
              <a:rPr lang="en-GB" sz="1350" b="1" dirty="0">
                <a:latin typeface="Arial" panose="020B0604020202020204" pitchFamily="34" charset="0"/>
                <a:cs typeface="Arial" panose="020B0604020202020204" pitchFamily="34" charset="0"/>
              </a:rPr>
              <a:t>Approach now used by many, large, multi-site and global organisations</a:t>
            </a:r>
          </a:p>
          <a:p>
            <a:pPr lvl="1"/>
            <a:r>
              <a:rPr lang="en-GB" sz="1050" b="1" dirty="0">
                <a:latin typeface="Arial" panose="020B0604020202020204" pitchFamily="34" charset="0"/>
                <a:cs typeface="Arial" panose="020B0604020202020204" pitchFamily="34" charset="0"/>
              </a:rPr>
              <a:t>UK Public Sector</a:t>
            </a:r>
          </a:p>
          <a:p>
            <a:pPr lvl="1"/>
            <a:endParaRPr lang="en-GB" sz="105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350" b="1" dirty="0">
                <a:latin typeface="Arial" panose="020B0604020202020204" pitchFamily="34" charset="0"/>
                <a:cs typeface="Arial" panose="020B0604020202020204" pitchFamily="34" charset="0"/>
              </a:rPr>
              <a:t>Advantages</a:t>
            </a:r>
          </a:p>
          <a:p>
            <a:r>
              <a:rPr lang="en-GB" sz="1350" b="1" dirty="0">
                <a:latin typeface="Arial" panose="020B0604020202020204" pitchFamily="34" charset="0"/>
                <a:cs typeface="Arial" panose="020B0604020202020204" pitchFamily="34" charset="0"/>
              </a:rPr>
              <a:t>Focusses activities on supply markets</a:t>
            </a:r>
          </a:p>
          <a:p>
            <a:r>
              <a:rPr lang="en-GB" sz="1350" b="1" dirty="0">
                <a:latin typeface="Arial" panose="020B0604020202020204" pitchFamily="34" charset="0"/>
                <a:cs typeface="Arial" panose="020B0604020202020204" pitchFamily="34" charset="0"/>
              </a:rPr>
              <a:t>Identifies procurement synergies across organisational functions</a:t>
            </a:r>
          </a:p>
          <a:p>
            <a:r>
              <a:rPr lang="en-GB" sz="1350" b="1" dirty="0">
                <a:latin typeface="Arial" panose="020B0604020202020204" pitchFamily="34" charset="0"/>
                <a:cs typeface="Arial" panose="020B0604020202020204" pitchFamily="34" charset="0"/>
              </a:rPr>
              <a:t>Easier to leverage spend with fewer suppliers</a:t>
            </a:r>
          </a:p>
          <a:p>
            <a:r>
              <a:rPr lang="en-GB" sz="1350" b="1" dirty="0">
                <a:latin typeface="Arial" panose="020B0604020202020204" pitchFamily="34" charset="0"/>
                <a:cs typeface="Arial" panose="020B0604020202020204" pitchFamily="34" charset="0"/>
              </a:rPr>
              <a:t>Develops long term, partnership relationships with suppliers – less adversarial</a:t>
            </a:r>
          </a:p>
          <a:p>
            <a:endParaRPr lang="en-GB" sz="135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350" b="1" dirty="0">
                <a:latin typeface="Arial" panose="020B0604020202020204" pitchFamily="34" charset="0"/>
                <a:cs typeface="Arial" panose="020B0604020202020204" pitchFamily="34" charset="0"/>
              </a:rPr>
              <a:t>Disadvantages</a:t>
            </a:r>
            <a:endParaRPr lang="en-GB" sz="105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350" b="1" dirty="0">
                <a:latin typeface="Arial" panose="020B0604020202020204" pitchFamily="34" charset="0"/>
                <a:cs typeface="Arial" panose="020B0604020202020204" pitchFamily="34" charset="0"/>
              </a:rPr>
              <a:t>Can isolate end users from procurement decisions</a:t>
            </a:r>
          </a:p>
        </p:txBody>
      </p:sp>
    </p:spTree>
    <p:extLst>
      <p:ext uri="{BB962C8B-B14F-4D97-AF65-F5344CB8AC3E}">
        <p14:creationId xmlns:p14="http://schemas.microsoft.com/office/powerpoint/2010/main" val="7615875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300"/>
    </mc:Choice>
    <mc:Fallback>
      <p:transition spd="slow" advTm="4300"/>
    </mc:Fallback>
  </mc:AlternateContent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7995" y="30187"/>
            <a:ext cx="7886700" cy="684732"/>
          </a:xfrm>
        </p:spPr>
        <p:txBody>
          <a:bodyPr/>
          <a:lstStyle/>
          <a:p>
            <a:r>
              <a:rPr lang="en-GB" b="1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Category Management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65471" y="1149675"/>
            <a:ext cx="8461805" cy="4890140"/>
          </a:xfrm>
        </p:spPr>
        <p:txBody>
          <a:bodyPr/>
          <a:lstStyle/>
          <a:p>
            <a:pPr marL="0" indent="0"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Bosch Automotive</a:t>
            </a:r>
          </a:p>
        </p:txBody>
      </p:sp>
      <p:sp>
        <p:nvSpPr>
          <p:cNvPr id="4" name="Rectangle 3"/>
          <p:cNvSpPr/>
          <p:nvPr/>
        </p:nvSpPr>
        <p:spPr>
          <a:xfrm>
            <a:off x="3453713" y="1839723"/>
            <a:ext cx="1612557" cy="85014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500" dirty="0"/>
              <a:t>Global Commodity Purchasing VP</a:t>
            </a:r>
          </a:p>
        </p:txBody>
      </p:sp>
      <p:sp>
        <p:nvSpPr>
          <p:cNvPr id="5" name="Rectangle 4"/>
          <p:cNvSpPr/>
          <p:nvPr/>
        </p:nvSpPr>
        <p:spPr>
          <a:xfrm>
            <a:off x="1142998" y="2893026"/>
            <a:ext cx="1921477" cy="78465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500" dirty="0"/>
              <a:t>Commodity Director</a:t>
            </a:r>
          </a:p>
          <a:p>
            <a:pPr algn="ctr"/>
            <a:r>
              <a:rPr lang="en-GB" sz="1500" dirty="0"/>
              <a:t>Direct Purchasing</a:t>
            </a:r>
          </a:p>
        </p:txBody>
      </p:sp>
      <p:sp>
        <p:nvSpPr>
          <p:cNvPr id="6" name="Rectangle 5"/>
          <p:cNvSpPr/>
          <p:nvPr/>
        </p:nvSpPr>
        <p:spPr>
          <a:xfrm>
            <a:off x="5633909" y="2893025"/>
            <a:ext cx="2106443" cy="57458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500" dirty="0"/>
              <a:t>Commodity Director </a:t>
            </a:r>
          </a:p>
          <a:p>
            <a:pPr algn="ctr"/>
            <a:r>
              <a:rPr lang="en-GB" sz="1500" dirty="0"/>
              <a:t>Indirect Purchasing</a:t>
            </a:r>
          </a:p>
        </p:txBody>
      </p:sp>
      <p:sp>
        <p:nvSpPr>
          <p:cNvPr id="7" name="Rectangle 6"/>
          <p:cNvSpPr/>
          <p:nvPr/>
        </p:nvSpPr>
        <p:spPr>
          <a:xfrm>
            <a:off x="6993920" y="3800804"/>
            <a:ext cx="926757" cy="47573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750" dirty="0"/>
              <a:t>Senior Category Manager</a:t>
            </a:r>
          </a:p>
          <a:p>
            <a:pPr algn="ctr"/>
            <a:r>
              <a:rPr lang="en-GB" sz="750" dirty="0"/>
              <a:t>Goods</a:t>
            </a:r>
          </a:p>
        </p:txBody>
      </p:sp>
      <p:sp>
        <p:nvSpPr>
          <p:cNvPr id="8" name="Rectangle 7"/>
          <p:cNvSpPr/>
          <p:nvPr/>
        </p:nvSpPr>
        <p:spPr>
          <a:xfrm>
            <a:off x="4815528" y="3800805"/>
            <a:ext cx="1131675" cy="4059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750" dirty="0"/>
              <a:t>Senior Category Manager</a:t>
            </a:r>
          </a:p>
          <a:p>
            <a:pPr algn="ctr"/>
            <a:r>
              <a:rPr lang="en-GB" sz="750" dirty="0"/>
              <a:t>Services</a:t>
            </a:r>
          </a:p>
        </p:txBody>
      </p:sp>
      <p:sp>
        <p:nvSpPr>
          <p:cNvPr id="9" name="Rectangle 8"/>
          <p:cNvSpPr/>
          <p:nvPr/>
        </p:nvSpPr>
        <p:spPr>
          <a:xfrm>
            <a:off x="388984" y="3861123"/>
            <a:ext cx="887620" cy="36952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750" dirty="0"/>
              <a:t>Senior Category Manager</a:t>
            </a:r>
          </a:p>
          <a:p>
            <a:pPr algn="ctr"/>
            <a:r>
              <a:rPr lang="en-GB" sz="750" dirty="0"/>
              <a:t>Metals</a:t>
            </a:r>
          </a:p>
        </p:txBody>
      </p:sp>
      <p:sp>
        <p:nvSpPr>
          <p:cNvPr id="10" name="Rectangle 9"/>
          <p:cNvSpPr/>
          <p:nvPr/>
        </p:nvSpPr>
        <p:spPr>
          <a:xfrm>
            <a:off x="1552317" y="3921726"/>
            <a:ext cx="949926" cy="36761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750" dirty="0"/>
              <a:t>Senior Category Manager</a:t>
            </a:r>
          </a:p>
          <a:p>
            <a:pPr algn="ctr"/>
            <a:r>
              <a:rPr lang="en-GB" sz="750" dirty="0"/>
              <a:t>Plastics</a:t>
            </a:r>
          </a:p>
        </p:txBody>
      </p:sp>
      <p:sp>
        <p:nvSpPr>
          <p:cNvPr id="11" name="Rectangle 10"/>
          <p:cNvSpPr/>
          <p:nvPr/>
        </p:nvSpPr>
        <p:spPr>
          <a:xfrm>
            <a:off x="2675239" y="3927904"/>
            <a:ext cx="778475" cy="31509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750" dirty="0"/>
              <a:t>Senior Category Manager</a:t>
            </a:r>
          </a:p>
        </p:txBody>
      </p:sp>
      <p:sp>
        <p:nvSpPr>
          <p:cNvPr id="12" name="Rectangle 11"/>
          <p:cNvSpPr/>
          <p:nvPr/>
        </p:nvSpPr>
        <p:spPr>
          <a:xfrm>
            <a:off x="482622" y="4311053"/>
            <a:ext cx="859566" cy="40495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750" dirty="0"/>
              <a:t>Category Manager Aluminium Castings</a:t>
            </a:r>
            <a:endParaRPr lang="en-GB" sz="1500" dirty="0"/>
          </a:p>
        </p:txBody>
      </p:sp>
      <p:sp>
        <p:nvSpPr>
          <p:cNvPr id="13" name="Rectangle 12"/>
          <p:cNvSpPr/>
          <p:nvPr/>
        </p:nvSpPr>
        <p:spPr>
          <a:xfrm>
            <a:off x="452824" y="4899456"/>
            <a:ext cx="874755" cy="35707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750" dirty="0"/>
              <a:t>Category Manager Steel Castings</a:t>
            </a:r>
            <a:endParaRPr lang="en-GB" sz="1500" dirty="0"/>
          </a:p>
        </p:txBody>
      </p:sp>
      <p:sp>
        <p:nvSpPr>
          <p:cNvPr id="14" name="Rectangle 13"/>
          <p:cNvSpPr/>
          <p:nvPr/>
        </p:nvSpPr>
        <p:spPr>
          <a:xfrm>
            <a:off x="403911" y="5439976"/>
            <a:ext cx="923668" cy="58131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750" dirty="0"/>
              <a:t>Category Manager Aluminium Stamped Parts </a:t>
            </a:r>
            <a:endParaRPr lang="en-GB" sz="1500" dirty="0"/>
          </a:p>
        </p:txBody>
      </p:sp>
      <p:sp>
        <p:nvSpPr>
          <p:cNvPr id="15" name="Rectangle 14"/>
          <p:cNvSpPr/>
          <p:nvPr/>
        </p:nvSpPr>
        <p:spPr>
          <a:xfrm>
            <a:off x="1552318" y="4409818"/>
            <a:ext cx="933192" cy="2409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750" dirty="0"/>
              <a:t>Category Manager Injection Mouldings</a:t>
            </a:r>
            <a:endParaRPr lang="en-GB" sz="1500" dirty="0"/>
          </a:p>
        </p:txBody>
      </p:sp>
      <p:sp>
        <p:nvSpPr>
          <p:cNvPr id="16" name="Rectangle 15"/>
          <p:cNvSpPr/>
          <p:nvPr/>
        </p:nvSpPr>
        <p:spPr>
          <a:xfrm>
            <a:off x="1552317" y="4829946"/>
            <a:ext cx="933193" cy="2409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750" dirty="0"/>
              <a:t>Category Manager Vacuum </a:t>
            </a:r>
            <a:r>
              <a:rPr lang="en-GB" sz="750" dirty="0" err="1"/>
              <a:t>Formings</a:t>
            </a:r>
            <a:endParaRPr lang="en-GB" sz="1500" dirty="0"/>
          </a:p>
        </p:txBody>
      </p:sp>
      <p:sp>
        <p:nvSpPr>
          <p:cNvPr id="17" name="Rectangle 16"/>
          <p:cNvSpPr/>
          <p:nvPr/>
        </p:nvSpPr>
        <p:spPr>
          <a:xfrm>
            <a:off x="2601097" y="4432987"/>
            <a:ext cx="945293" cy="39695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750" dirty="0"/>
              <a:t>Category Manager Fasteners</a:t>
            </a:r>
          </a:p>
        </p:txBody>
      </p:sp>
      <p:cxnSp>
        <p:nvCxnSpPr>
          <p:cNvPr id="19" name="Elbow Connector 18"/>
          <p:cNvCxnSpPr>
            <a:cxnSpLocks/>
            <a:stCxn id="5" idx="2"/>
            <a:endCxn id="11" idx="0"/>
          </p:cNvCxnSpPr>
          <p:nvPr/>
        </p:nvCxnSpPr>
        <p:spPr>
          <a:xfrm rot="16200000" flipH="1">
            <a:off x="2458995" y="3322421"/>
            <a:ext cx="250225" cy="960740"/>
          </a:xfrm>
          <a:prstGeom prst="bentConnector3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Elbow Connector 21"/>
          <p:cNvCxnSpPr>
            <a:cxnSpLocks/>
            <a:stCxn id="5" idx="2"/>
            <a:endCxn id="9" idx="0"/>
          </p:cNvCxnSpPr>
          <p:nvPr/>
        </p:nvCxnSpPr>
        <p:spPr>
          <a:xfrm rot="5400000">
            <a:off x="1376544" y="3133930"/>
            <a:ext cx="183444" cy="1270943"/>
          </a:xfrm>
          <a:prstGeom prst="bentConnector3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Straight Arrow Connector 23"/>
          <p:cNvCxnSpPr>
            <a:stCxn id="11" idx="2"/>
            <a:endCxn id="17" idx="0"/>
          </p:cNvCxnSpPr>
          <p:nvPr/>
        </p:nvCxnSpPr>
        <p:spPr>
          <a:xfrm>
            <a:off x="3064476" y="4243002"/>
            <a:ext cx="9267" cy="189985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Straight Arrow Connector 29"/>
          <p:cNvCxnSpPr>
            <a:cxnSpLocks/>
            <a:stCxn id="5" idx="2"/>
          </p:cNvCxnSpPr>
          <p:nvPr/>
        </p:nvCxnSpPr>
        <p:spPr>
          <a:xfrm flipH="1">
            <a:off x="1871277" y="3677679"/>
            <a:ext cx="232460" cy="237869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Elbow Connector 31"/>
          <p:cNvCxnSpPr>
            <a:cxnSpLocks/>
            <a:stCxn id="9" idx="1"/>
            <a:endCxn id="14" idx="1"/>
          </p:cNvCxnSpPr>
          <p:nvPr/>
        </p:nvCxnSpPr>
        <p:spPr>
          <a:xfrm rot="10800000" flipH="1" flipV="1">
            <a:off x="388983" y="4045884"/>
            <a:ext cx="14927" cy="1684748"/>
          </a:xfrm>
          <a:prstGeom prst="bentConnector3">
            <a:avLst>
              <a:gd name="adj1" fmla="val -1531453"/>
            </a:avLst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Elbow Connector 36"/>
          <p:cNvCxnSpPr>
            <a:endCxn id="13" idx="1"/>
          </p:cNvCxnSpPr>
          <p:nvPr/>
        </p:nvCxnSpPr>
        <p:spPr>
          <a:xfrm>
            <a:off x="217787" y="5070902"/>
            <a:ext cx="235037" cy="7092"/>
          </a:xfrm>
          <a:prstGeom prst="bentConnector3">
            <a:avLst>
              <a:gd name="adj1" fmla="val 50000"/>
            </a:avLst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8" name="Elbow Connector 47"/>
          <p:cNvCxnSpPr>
            <a:stCxn id="10" idx="1"/>
            <a:endCxn id="16" idx="1"/>
          </p:cNvCxnSpPr>
          <p:nvPr/>
        </p:nvCxnSpPr>
        <p:spPr>
          <a:xfrm rot="10800000" flipV="1">
            <a:off x="1552317" y="4105532"/>
            <a:ext cx="9525" cy="844892"/>
          </a:xfrm>
          <a:prstGeom prst="bentConnector3">
            <a:avLst>
              <a:gd name="adj1" fmla="val 1800000"/>
            </a:avLst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1" name="Elbow Connector 50"/>
          <p:cNvCxnSpPr>
            <a:endCxn id="15" idx="1"/>
          </p:cNvCxnSpPr>
          <p:nvPr/>
        </p:nvCxnSpPr>
        <p:spPr>
          <a:xfrm>
            <a:off x="1388075" y="4527207"/>
            <a:ext cx="164243" cy="3089"/>
          </a:xfrm>
          <a:prstGeom prst="bentConnector3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3" name="Elbow Connector 52"/>
          <p:cNvCxnSpPr>
            <a:cxnSpLocks/>
            <a:stCxn id="4" idx="2"/>
            <a:endCxn id="5" idx="0"/>
          </p:cNvCxnSpPr>
          <p:nvPr/>
        </p:nvCxnSpPr>
        <p:spPr>
          <a:xfrm rot="5400000">
            <a:off x="3080285" y="1713318"/>
            <a:ext cx="203161" cy="2156255"/>
          </a:xfrm>
          <a:prstGeom prst="bentConnector3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5" name="Elbow Connector 54"/>
          <p:cNvCxnSpPr>
            <a:cxnSpLocks/>
            <a:stCxn id="4" idx="2"/>
            <a:endCxn id="6" idx="0"/>
          </p:cNvCxnSpPr>
          <p:nvPr/>
        </p:nvCxnSpPr>
        <p:spPr>
          <a:xfrm rot="16200000" flipH="1">
            <a:off x="5371981" y="1577875"/>
            <a:ext cx="203160" cy="2427139"/>
          </a:xfrm>
          <a:prstGeom prst="bentConnector3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7" name="Straight Arrow Connector 66"/>
          <p:cNvCxnSpPr>
            <a:endCxn id="12" idx="1"/>
          </p:cNvCxnSpPr>
          <p:nvPr/>
        </p:nvCxnSpPr>
        <p:spPr>
          <a:xfrm flipV="1">
            <a:off x="217788" y="4513532"/>
            <a:ext cx="264835" cy="8973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4" name="Rectangle 83"/>
          <p:cNvSpPr/>
          <p:nvPr/>
        </p:nvSpPr>
        <p:spPr>
          <a:xfrm>
            <a:off x="4936519" y="4642578"/>
            <a:ext cx="1124465" cy="31895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750" dirty="0"/>
              <a:t>Category Manager</a:t>
            </a:r>
          </a:p>
          <a:p>
            <a:pPr algn="ctr"/>
            <a:r>
              <a:rPr lang="en-GB" sz="750" dirty="0"/>
              <a:t>3</a:t>
            </a:r>
            <a:r>
              <a:rPr lang="en-GB" sz="750" baseline="30000" dirty="0"/>
              <a:t>rd</a:t>
            </a:r>
            <a:r>
              <a:rPr lang="en-GB" sz="750" dirty="0"/>
              <a:t> Party Logistics</a:t>
            </a:r>
          </a:p>
        </p:txBody>
      </p:sp>
      <p:sp>
        <p:nvSpPr>
          <p:cNvPr id="85" name="Rectangle 84"/>
          <p:cNvSpPr/>
          <p:nvPr/>
        </p:nvSpPr>
        <p:spPr>
          <a:xfrm>
            <a:off x="4953256" y="5121016"/>
            <a:ext cx="1124465" cy="31895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750" dirty="0"/>
              <a:t>Category Manager</a:t>
            </a:r>
          </a:p>
          <a:p>
            <a:pPr algn="ctr"/>
            <a:r>
              <a:rPr lang="en-GB" sz="750" dirty="0"/>
              <a:t>Engineering Services</a:t>
            </a:r>
          </a:p>
        </p:txBody>
      </p:sp>
      <p:sp>
        <p:nvSpPr>
          <p:cNvPr id="86" name="Rectangle 85"/>
          <p:cNvSpPr/>
          <p:nvPr/>
        </p:nvSpPr>
        <p:spPr>
          <a:xfrm>
            <a:off x="4953256" y="5548846"/>
            <a:ext cx="1124465" cy="31895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750" dirty="0"/>
              <a:t>Category Manager</a:t>
            </a:r>
          </a:p>
          <a:p>
            <a:pPr algn="ctr"/>
            <a:r>
              <a:rPr lang="en-GB" sz="750" dirty="0"/>
              <a:t>Facilities</a:t>
            </a:r>
          </a:p>
        </p:txBody>
      </p:sp>
      <p:cxnSp>
        <p:nvCxnSpPr>
          <p:cNvPr id="88" name="Elbow Connector 87"/>
          <p:cNvCxnSpPr>
            <a:stCxn id="8" idx="1"/>
            <a:endCxn id="86" idx="1"/>
          </p:cNvCxnSpPr>
          <p:nvPr/>
        </p:nvCxnSpPr>
        <p:spPr>
          <a:xfrm rot="10800000" flipH="1" flipV="1">
            <a:off x="4815528" y="4003783"/>
            <a:ext cx="137728" cy="1704542"/>
          </a:xfrm>
          <a:prstGeom prst="bentConnector3">
            <a:avLst>
              <a:gd name="adj1" fmla="val -124485"/>
            </a:avLst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2" name="Straight Arrow Connector 91"/>
          <p:cNvCxnSpPr>
            <a:endCxn id="84" idx="1"/>
          </p:cNvCxnSpPr>
          <p:nvPr/>
        </p:nvCxnSpPr>
        <p:spPr>
          <a:xfrm>
            <a:off x="4610869" y="4802057"/>
            <a:ext cx="325650" cy="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5" name="Straight Arrow Connector 94"/>
          <p:cNvCxnSpPr>
            <a:endCxn id="85" idx="1"/>
          </p:cNvCxnSpPr>
          <p:nvPr/>
        </p:nvCxnSpPr>
        <p:spPr>
          <a:xfrm>
            <a:off x="4627606" y="5280495"/>
            <a:ext cx="325650" cy="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7" name="Rectangle 96"/>
          <p:cNvSpPr/>
          <p:nvPr/>
        </p:nvSpPr>
        <p:spPr>
          <a:xfrm>
            <a:off x="6993921" y="4650774"/>
            <a:ext cx="1124465" cy="31895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750" dirty="0"/>
              <a:t>Category Manager</a:t>
            </a:r>
          </a:p>
          <a:p>
            <a:pPr algn="ctr"/>
            <a:r>
              <a:rPr lang="en-GB" sz="750" dirty="0"/>
              <a:t>MRO Spares</a:t>
            </a:r>
          </a:p>
        </p:txBody>
      </p:sp>
      <p:sp>
        <p:nvSpPr>
          <p:cNvPr id="99" name="Rectangle 98"/>
          <p:cNvSpPr/>
          <p:nvPr/>
        </p:nvSpPr>
        <p:spPr>
          <a:xfrm>
            <a:off x="6993921" y="5150405"/>
            <a:ext cx="1124465" cy="31895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750" dirty="0"/>
              <a:t>Category Manager</a:t>
            </a:r>
          </a:p>
          <a:p>
            <a:pPr algn="ctr"/>
            <a:r>
              <a:rPr lang="en-GB" sz="750" dirty="0"/>
              <a:t>Consumables</a:t>
            </a:r>
          </a:p>
        </p:txBody>
      </p:sp>
      <p:cxnSp>
        <p:nvCxnSpPr>
          <p:cNvPr id="101" name="Elbow Connector 100"/>
          <p:cNvCxnSpPr>
            <a:stCxn id="7" idx="1"/>
            <a:endCxn id="99" idx="1"/>
          </p:cNvCxnSpPr>
          <p:nvPr/>
        </p:nvCxnSpPr>
        <p:spPr>
          <a:xfrm rot="10800000" flipV="1">
            <a:off x="6993920" y="4038672"/>
            <a:ext cx="9525" cy="1271213"/>
          </a:xfrm>
          <a:prstGeom prst="bentConnector3">
            <a:avLst>
              <a:gd name="adj1" fmla="val 1800000"/>
            </a:avLst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3" name="Straight Arrow Connector 102"/>
          <p:cNvCxnSpPr>
            <a:endCxn id="97" idx="1"/>
          </p:cNvCxnSpPr>
          <p:nvPr/>
        </p:nvCxnSpPr>
        <p:spPr>
          <a:xfrm>
            <a:off x="6827108" y="4810253"/>
            <a:ext cx="166812" cy="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6290478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300"/>
    </mc:Choice>
    <mc:Fallback>
      <p:transition spd="slow" advTm="4300"/>
    </mc:Fallback>
  </mc:AlternateContent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1560" y="764704"/>
            <a:ext cx="7432589" cy="45534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12508116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0767" y="548680"/>
            <a:ext cx="7982465" cy="44546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70222166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395" y="116632"/>
            <a:ext cx="7886700" cy="648072"/>
          </a:xfrm>
        </p:spPr>
        <p:txBody>
          <a:bodyPr/>
          <a:lstStyle/>
          <a:p>
            <a:r>
              <a:rPr lang="en-GB" b="1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Categories of Procurement </a:t>
            </a:r>
          </a:p>
        </p:txBody>
      </p:sp>
      <p:pic>
        <p:nvPicPr>
          <p:cNvPr id="1028" name="Picture 4" descr="What is category management in procurement? - Elaine Porteous">
            <a:extLst>
              <a:ext uri="{FF2B5EF4-FFF2-40B4-BE49-F238E27FC236}">
                <a16:creationId xmlns:a16="http://schemas.microsoft.com/office/drawing/2014/main" id="{E16675C4-79E0-4B5A-9536-24B2A051D05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764704"/>
            <a:ext cx="5904656" cy="48965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3155325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300"/>
    </mc:Choice>
    <mc:Fallback>
      <p:transition spd="slow" advTm="4300"/>
    </mc:Fallback>
  </mc:AlternateContent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395" y="116632"/>
            <a:ext cx="7886700" cy="648072"/>
          </a:xfrm>
        </p:spPr>
        <p:txBody>
          <a:bodyPr/>
          <a:lstStyle/>
          <a:p>
            <a:r>
              <a:rPr lang="en-GB" b="1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Activities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15047" y="1259502"/>
            <a:ext cx="7886700" cy="4329737"/>
          </a:xfrm>
        </p:spPr>
        <p:txBody>
          <a:bodyPr/>
          <a:lstStyle/>
          <a:p>
            <a:pPr marL="0" indent="0"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Using the </a:t>
            </a:r>
            <a:r>
              <a:rPr lang="en-GB" b="1" dirty="0" err="1">
                <a:latin typeface="Arial" panose="020B0604020202020204" pitchFamily="34" charset="0"/>
                <a:cs typeface="Arial" panose="020B0604020202020204" pitchFamily="34" charset="0"/>
              </a:rPr>
              <a:t>Kraljic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 matrix suggest an appropriate Procurement approach/strategy for the following scenarios:</a:t>
            </a:r>
          </a:p>
          <a:p>
            <a:r>
              <a:rPr lang="en-GB" sz="1350" b="1" dirty="0">
                <a:latin typeface="Arial" panose="020B0604020202020204" pitchFamily="34" charset="0"/>
                <a:cs typeface="Arial" panose="020B0604020202020204" pitchFamily="34" charset="0"/>
              </a:rPr>
              <a:t>Due to major expansion, Amazon requires an additional fleet of forklift trucks for its Swansea distribution facility</a:t>
            </a:r>
          </a:p>
          <a:p>
            <a:r>
              <a:rPr lang="en-GB" sz="1350" b="1" dirty="0">
                <a:latin typeface="Arial" panose="020B0604020202020204" pitchFamily="34" charset="0"/>
                <a:cs typeface="Arial" panose="020B0604020202020204" pitchFamily="34" charset="0"/>
              </a:rPr>
              <a:t>To increase capacity, Ford Bridgend require several new robots to automate a production cell.</a:t>
            </a:r>
          </a:p>
          <a:p>
            <a:r>
              <a:rPr lang="en-GB" sz="1350" b="1" dirty="0">
                <a:latin typeface="Arial" panose="020B0604020202020204" pitchFamily="34" charset="0"/>
                <a:cs typeface="Arial" panose="020B0604020202020204" pitchFamily="34" charset="0"/>
              </a:rPr>
              <a:t>The MOD requires a new fleet of armoured vehicles</a:t>
            </a:r>
          </a:p>
          <a:p>
            <a:r>
              <a:rPr lang="en-GB" sz="1350" b="1" dirty="0">
                <a:latin typeface="Arial" panose="020B0604020202020204" pitchFamily="34" charset="0"/>
                <a:cs typeface="Arial" panose="020B0604020202020204" pitchFamily="34" charset="0"/>
              </a:rPr>
              <a:t>UWTSD requires a new IT Provider</a:t>
            </a:r>
          </a:p>
          <a:p>
            <a:r>
              <a:rPr lang="en-GB" sz="1350" b="1" dirty="0">
                <a:latin typeface="Arial" panose="020B0604020202020204" pitchFamily="34" charset="0"/>
                <a:cs typeface="Arial" panose="020B0604020202020204" pitchFamily="34" charset="0"/>
              </a:rPr>
              <a:t>Tata Steel has a shortage of iron ore stocks</a:t>
            </a:r>
          </a:p>
          <a:p>
            <a:r>
              <a:rPr lang="en-GB" sz="1350" b="1" dirty="0">
                <a:latin typeface="Arial" panose="020B0604020202020204" pitchFamily="34" charset="0"/>
                <a:cs typeface="Arial" panose="020B0604020202020204" pitchFamily="34" charset="0"/>
              </a:rPr>
              <a:t>The new Golf Mark 8 will have a complete interior redesign and will be built at Volkswagen’s Shanghai facility.  New suppliers will be required to support this platform</a:t>
            </a:r>
          </a:p>
          <a:p>
            <a:r>
              <a:rPr lang="en-GB" sz="1350" b="1" dirty="0">
                <a:latin typeface="Arial" panose="020B0604020202020204" pitchFamily="34" charset="0"/>
                <a:cs typeface="Arial" panose="020B0604020202020204" pitchFamily="34" charset="0"/>
              </a:rPr>
              <a:t>UWTSD has run out of soap for the toilet dispensers</a:t>
            </a:r>
          </a:p>
          <a:p>
            <a:endParaRPr lang="en-GB" sz="1350" dirty="0"/>
          </a:p>
        </p:txBody>
      </p:sp>
    </p:spTree>
    <p:extLst>
      <p:ext uri="{BB962C8B-B14F-4D97-AF65-F5344CB8AC3E}">
        <p14:creationId xmlns:p14="http://schemas.microsoft.com/office/powerpoint/2010/main" val="243240651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300"/>
    </mc:Choice>
    <mc:Fallback>
      <p:transition spd="slow" advTm="4300"/>
    </mc:Fallback>
  </mc:AlternateContent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b="1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Reading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Purchasing and Supply Chain Management – Keith </a:t>
            </a:r>
            <a:r>
              <a:rPr lang="en-GB" b="1" dirty="0" err="1">
                <a:latin typeface="Arial" panose="020B0604020202020204" pitchFamily="34" charset="0"/>
                <a:cs typeface="Arial" panose="020B0604020202020204" pitchFamily="34" charset="0"/>
              </a:rPr>
              <a:t>Lysons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, Brian Farringdon (2005) Chapters 13 and 14</a:t>
            </a:r>
          </a:p>
        </p:txBody>
      </p:sp>
    </p:spTree>
    <p:extLst>
      <p:ext uri="{BB962C8B-B14F-4D97-AF65-F5344CB8AC3E}">
        <p14:creationId xmlns:p14="http://schemas.microsoft.com/office/powerpoint/2010/main" val="342573195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300"/>
    </mc:Choice>
    <mc:Fallback>
      <p:transition spd="slow" advTm="4300"/>
    </mc:Fallback>
  </mc:AlternateContent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F0F34694-1F87-4142-B354-C8E3E130A70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81314" y="1309036"/>
            <a:ext cx="3781372" cy="33332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20812018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MMPROD_NEXTUNIQUEID" val="10014"/>
  <p:tag name="MMPROD_UIDATA" val="&lt;database version=&quot;6.0&quot;&gt;&lt;object type=&quot;1&quot; unique_id=&quot;10001&quot;&gt;&lt;object type=&quot;8&quot; unique_id=&quot;10895&quot;&gt;&lt;/object&gt;&lt;object type=&quot;2&quot; unique_id=&quot;10896&quot;&gt;&lt;object type=&quot;3&quot; unique_id=&quot;10897&quot;&gt;&lt;property id=&quot;20148&quot; value=&quot;5&quot;/&gt;&lt;property id=&quot;20300&quot; value=&quot;Slide 2&quot;/&gt;&lt;property id=&quot;20307&quot; value=&quot;320&quot;/&gt;&lt;/object&gt;&lt;object type=&quot;3&quot; unique_id=&quot;10898&quot;&gt;&lt;property id=&quot;20148&quot; value=&quot;5&quot;/&gt;&lt;property id=&quot;20300&quot; value=&quot;Slide 4&quot;/&gt;&lt;property id=&quot;20307&quot; value=&quot;322&quot;/&gt;&lt;/object&gt;&lt;object type=&quot;3&quot; unique_id=&quot;12089&quot;&gt;&lt;property id=&quot;20148&quot; value=&quot;5&quot;/&gt;&lt;property id=&quot;20300&quot; value=&quot;Slide 1 - &amp;quot;Chapter 16&amp;quot;&quot;/&gt;&lt;property id=&quot;20307&quot; value=&quot;351&quot;/&gt;&lt;/object&gt;&lt;object type=&quot;3&quot; unique_id=&quot;12090&quot;&gt;&lt;property id=&quot;20148&quot; value=&quot;5&quot;/&gt;&lt;property id=&quot;20300&quot; value=&quot;Slide 3&quot;/&gt;&lt;property id=&quot;20307&quot; value=&quot;337&quot;/&gt;&lt;/object&gt;&lt;object type=&quot;3&quot; unique_id=&quot;12091&quot;&gt;&lt;property id=&quot;20148&quot; value=&quot;5&quot;/&gt;&lt;property id=&quot;20300&quot; value=&quot;Slide 5&quot;/&gt;&lt;property id=&quot;20307&quot; value=&quot;338&quot;/&gt;&lt;/object&gt;&lt;object type=&quot;3&quot; unique_id=&quot;12092&quot;&gt;&lt;property id=&quot;20148&quot; value=&quot;5&quot;/&gt;&lt;property id=&quot;20300&quot; value=&quot;Slide 6&quot;/&gt;&lt;property id=&quot;20307&quot; value=&quot;340&quot;/&gt;&lt;/object&gt;&lt;object type=&quot;3&quot; unique_id=&quot;12093&quot;&gt;&lt;property id=&quot;20148&quot; value=&quot;5&quot;/&gt;&lt;property id=&quot;20300&quot; value=&quot;Slide 7&quot;/&gt;&lt;property id=&quot;20307&quot; value=&quot;341&quot;/&gt;&lt;/object&gt;&lt;object type=&quot;3&quot; unique_id=&quot;12094&quot;&gt;&lt;property id=&quot;20148&quot; value=&quot;5&quot;/&gt;&lt;property id=&quot;20300&quot; value=&quot;Slide 8&quot;/&gt;&lt;property id=&quot;20307&quot; value=&quot;344&quot;/&gt;&lt;/object&gt;&lt;object type=&quot;3&quot; unique_id=&quot;12095&quot;&gt;&lt;property id=&quot;20148&quot; value=&quot;5&quot;/&gt;&lt;property id=&quot;20300&quot; value=&quot;Slide 9&quot;/&gt;&lt;property id=&quot;20307&quot; value=&quot;345&quot;/&gt;&lt;/object&gt;&lt;object type=&quot;3&quot; unique_id=&quot;12096&quot;&gt;&lt;property id=&quot;20148&quot; value=&quot;5&quot;/&gt;&lt;property id=&quot;20300&quot; value=&quot;Slide 10&quot;/&gt;&lt;property id=&quot;20307&quot; value=&quot;346&quot;/&gt;&lt;/object&gt;&lt;object type=&quot;3&quot; unique_id=&quot;12097&quot;&gt;&lt;property id=&quot;20148&quot; value=&quot;5&quot;/&gt;&lt;property id=&quot;20300&quot; value=&quot;Slide 11&quot;/&gt;&lt;property id=&quot;20307&quot; value=&quot;347&quot;/&gt;&lt;/object&gt;&lt;object type=&quot;3&quot; unique_id=&quot;12098&quot;&gt;&lt;property id=&quot;20148&quot; value=&quot;5&quot;/&gt;&lt;property id=&quot;20300&quot; value=&quot;Slide 12&quot;/&gt;&lt;property id=&quot;20307&quot; value=&quot;348&quot;/&gt;&lt;/object&gt;&lt;object type=&quot;3&quot; unique_id=&quot;12099&quot;&gt;&lt;property id=&quot;20148&quot; value=&quot;5&quot;/&gt;&lt;property id=&quot;20300&quot; value=&quot;Slide 13&quot;/&gt;&lt;property id=&quot;20307&quot; value=&quot;349&quot;/&gt;&lt;/object&gt;&lt;object type=&quot;3&quot; unique_id=&quot;12100&quot;&gt;&lt;property id=&quot;20148&quot; value=&quot;5&quot;/&gt;&lt;property id=&quot;20300&quot; value=&quot;Slide 14&quot;/&gt;&lt;property id=&quot;20307&quot; value=&quot;350&quot;/&gt;&lt;/object&gt;&lt;/object&gt;&lt;/object&gt;&lt;/database&gt;"/>
</p:tagLst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969696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Capsules</Template>
  <TotalTime>4577</TotalTime>
  <Words>1416</Words>
  <Application>Microsoft Office PowerPoint</Application>
  <PresentationFormat>On-screen Show (4:3)</PresentationFormat>
  <Paragraphs>304</Paragraphs>
  <Slides>27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27</vt:i4>
      </vt:variant>
    </vt:vector>
  </HeadingPairs>
  <TitlesOfParts>
    <vt:vector size="33" baseType="lpstr">
      <vt:lpstr>Arial</vt:lpstr>
      <vt:lpstr>Myriad Pro</vt:lpstr>
      <vt:lpstr>Symbol</vt:lpstr>
      <vt:lpstr>Times New Roman</vt:lpstr>
      <vt:lpstr>Wingdings</vt:lpstr>
      <vt:lpstr>20140311PresentationUWTSDTemplate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Types of Procurement</vt:lpstr>
      <vt:lpstr>Production Materials</vt:lpstr>
      <vt:lpstr>Production Materials</vt:lpstr>
      <vt:lpstr>Capital Equipment</vt:lpstr>
      <vt:lpstr>Capital Equipment</vt:lpstr>
      <vt:lpstr>Capital Equipment</vt:lpstr>
      <vt:lpstr>PowerPoint Presentation</vt:lpstr>
      <vt:lpstr>PowerPoint Presentation</vt:lpstr>
      <vt:lpstr>PowerPoint Presentation</vt:lpstr>
      <vt:lpstr>Procurement of Services</vt:lpstr>
      <vt:lpstr>PowerPoint Presentation</vt:lpstr>
      <vt:lpstr>Global Procurement</vt:lpstr>
      <vt:lpstr>Other Types of Procurement </vt:lpstr>
      <vt:lpstr>PowerPoint Presentation</vt:lpstr>
      <vt:lpstr>Category Management</vt:lpstr>
      <vt:lpstr>Category Management</vt:lpstr>
      <vt:lpstr>PowerPoint Presentation</vt:lpstr>
      <vt:lpstr>PowerPoint Presentation</vt:lpstr>
      <vt:lpstr>Categories of Procurement </vt:lpstr>
      <vt:lpstr>Activities</vt:lpstr>
      <vt:lpstr>Reading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Managing Service and Supply Contracts.</dc:title>
  <dc:creator>Paul Ellis</dc:creator>
  <cp:lastModifiedBy>Jacob Gwa</cp:lastModifiedBy>
  <cp:revision>303</cp:revision>
  <cp:lastPrinted>2001-10-03T13:53:16Z</cp:lastPrinted>
  <dcterms:created xsi:type="dcterms:W3CDTF">1996-02-04T19:37:58Z</dcterms:created>
  <dcterms:modified xsi:type="dcterms:W3CDTF">2021-03-03T22:58:48Z</dcterms:modified>
</cp:coreProperties>
</file>