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81" r:id="rId4"/>
  </p:sldMasterIdLst>
  <p:notesMasterIdLst>
    <p:notesMasterId r:id="rId21"/>
  </p:notesMasterIdLst>
  <p:handoutMasterIdLst>
    <p:handoutMasterId r:id="rId22"/>
  </p:handoutMasterIdLst>
  <p:sldIdLst>
    <p:sldId id="2473" r:id="rId5"/>
    <p:sldId id="2448" r:id="rId6"/>
    <p:sldId id="2462" r:id="rId7"/>
    <p:sldId id="259" r:id="rId8"/>
    <p:sldId id="2451" r:id="rId9"/>
    <p:sldId id="2464" r:id="rId10"/>
    <p:sldId id="2465" r:id="rId11"/>
    <p:sldId id="2466" r:id="rId12"/>
    <p:sldId id="2467" r:id="rId13"/>
    <p:sldId id="2468" r:id="rId14"/>
    <p:sldId id="2469" r:id="rId15"/>
    <p:sldId id="2471" r:id="rId16"/>
    <p:sldId id="2456" r:id="rId17"/>
    <p:sldId id="2463" r:id="rId18"/>
    <p:sldId id="2470" r:id="rId19"/>
    <p:sldId id="2472"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2" userDrawn="1">
          <p15:clr>
            <a:srgbClr val="A4A3A4"/>
          </p15:clr>
        </p15:guide>
        <p15:guide id="2" pos="3840" userDrawn="1">
          <p15:clr>
            <a:srgbClr val="A4A3A4"/>
          </p15:clr>
        </p15:guide>
        <p15:guide id="3" orient="horz" pos="14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023B"/>
    <a:srgbClr val="898989"/>
    <a:srgbClr val="2F3342"/>
    <a:srgbClr val="A53F52"/>
    <a:srgbClr val="2C2153"/>
    <a:srgbClr val="E9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976" autoAdjust="0"/>
    <p:restoredTop sz="95066" autoAdjust="0"/>
  </p:normalViewPr>
  <p:slideViewPr>
    <p:cSldViewPr snapToGrid="0">
      <p:cViewPr varScale="1">
        <p:scale>
          <a:sx n="112" d="100"/>
          <a:sy n="112" d="100"/>
        </p:scale>
        <p:origin x="840" y="176"/>
      </p:cViewPr>
      <p:guideLst>
        <p:guide orient="horz" pos="1992"/>
        <p:guide pos="3840"/>
        <p:guide orient="horz" pos="1416"/>
      </p:guideLst>
    </p:cSldViewPr>
  </p:slideViewPr>
  <p:outlineViewPr>
    <p:cViewPr>
      <p:scale>
        <a:sx n="33" d="100"/>
        <a:sy n="33" d="100"/>
      </p:scale>
      <p:origin x="0" y="-5189"/>
    </p:cViewPr>
  </p:outlineViewPr>
  <p:notesTextViewPr>
    <p:cViewPr>
      <p:scale>
        <a:sx n="1" d="1"/>
        <a:sy n="1" d="1"/>
      </p:scale>
      <p:origin x="0" y="0"/>
    </p:cViewPr>
  </p:notesTextViewPr>
  <p:sorterViewPr>
    <p:cViewPr>
      <p:scale>
        <a:sx n="130" d="100"/>
        <a:sy n="130" d="100"/>
      </p:scale>
      <p:origin x="0" y="-8722"/>
    </p:cViewPr>
  </p:sorterViewPr>
  <p:notesViewPr>
    <p:cSldViewPr snapToGrid="0">
      <p:cViewPr varScale="1">
        <p:scale>
          <a:sx n="60" d="100"/>
          <a:sy n="60" d="100"/>
        </p:scale>
        <p:origin x="3187"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97DFCF-F890-A143-9133-C8B65C9B01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E2C281-2434-D94F-B4BD-BA3CD4DB8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66D5B4E-BF3E-3B45-A4BA-D6C3B92870D7}" type="datetimeFigureOut">
              <a:rPr lang="en-US" smtClean="0"/>
              <a:t>6/9/23</a:t>
            </a:fld>
            <a:endParaRPr lang="en-US" dirty="0"/>
          </a:p>
        </p:txBody>
      </p:sp>
      <p:sp>
        <p:nvSpPr>
          <p:cNvPr id="4" name="Footer Placeholder 3">
            <a:extLst>
              <a:ext uri="{FF2B5EF4-FFF2-40B4-BE49-F238E27FC236}">
                <a16:creationId xmlns:a16="http://schemas.microsoft.com/office/drawing/2014/main" id="{5C17CBFA-633D-5540-AFAA-BE1F495EC6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6B5631-D714-AD41-853B-A883ADC344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65AE8BC-2AB3-9E4C-9797-2A6F8A74C74E}" type="slidenum">
              <a:rPr lang="en-US" smtClean="0"/>
              <a:t>‹#›</a:t>
            </a:fld>
            <a:endParaRPr lang="en-US" dirty="0"/>
          </a:p>
        </p:txBody>
      </p:sp>
    </p:spTree>
    <p:extLst>
      <p:ext uri="{BB962C8B-B14F-4D97-AF65-F5344CB8AC3E}">
        <p14:creationId xmlns:p14="http://schemas.microsoft.com/office/powerpoint/2010/main" val="42739870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8621B-8C8E-49BA-8772-41D0FE75A082}" type="datetimeFigureOut">
              <a:rPr lang="en-US" smtClean="0"/>
              <a:t>6/9/23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8B34ED-4CDD-41C9-90F7-D768D5559A6F}" type="slidenum">
              <a:rPr lang="en-US" smtClean="0"/>
              <a:t>‹#›</a:t>
            </a:fld>
            <a:endParaRPr lang="en-US" dirty="0"/>
          </a:p>
        </p:txBody>
      </p:sp>
    </p:spTree>
    <p:extLst>
      <p:ext uri="{BB962C8B-B14F-4D97-AF65-F5344CB8AC3E}">
        <p14:creationId xmlns:p14="http://schemas.microsoft.com/office/powerpoint/2010/main" val="4225970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FR" dirty="0"/>
          </a:p>
        </p:txBody>
      </p:sp>
      <p:sp>
        <p:nvSpPr>
          <p:cNvPr id="4" name="Slide Number Placeholder 3"/>
          <p:cNvSpPr>
            <a:spLocks noGrp="1"/>
          </p:cNvSpPr>
          <p:nvPr>
            <p:ph type="sldNum" sz="quarter" idx="5"/>
          </p:nvPr>
        </p:nvSpPr>
        <p:spPr/>
        <p:txBody>
          <a:bodyPr/>
          <a:lstStyle/>
          <a:p>
            <a:fld id="{228B34ED-4CDD-41C9-90F7-D768D5559A6F}" type="slidenum">
              <a:rPr lang="en-US" smtClean="0"/>
              <a:t>2</a:t>
            </a:fld>
            <a:endParaRPr lang="en-US" dirty="0"/>
          </a:p>
        </p:txBody>
      </p:sp>
    </p:spTree>
    <p:extLst>
      <p:ext uri="{BB962C8B-B14F-4D97-AF65-F5344CB8AC3E}">
        <p14:creationId xmlns:p14="http://schemas.microsoft.com/office/powerpoint/2010/main" val="18861997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8B34ED-4CDD-41C9-90F7-D768D5559A6F}" type="slidenum">
              <a:rPr lang="en-US" smtClean="0"/>
              <a:t>4</a:t>
            </a:fld>
            <a:endParaRPr lang="en-US" dirty="0"/>
          </a:p>
        </p:txBody>
      </p:sp>
    </p:spTree>
    <p:extLst>
      <p:ext uri="{BB962C8B-B14F-4D97-AF65-F5344CB8AC3E}">
        <p14:creationId xmlns:p14="http://schemas.microsoft.com/office/powerpoint/2010/main" val="1632949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8B34ED-4CDD-41C9-90F7-D768D5559A6F}" type="slidenum">
              <a:rPr lang="en-US" smtClean="0"/>
              <a:t>13</a:t>
            </a:fld>
            <a:endParaRPr lang="en-US" dirty="0"/>
          </a:p>
        </p:txBody>
      </p:sp>
    </p:spTree>
    <p:extLst>
      <p:ext uri="{BB962C8B-B14F-4D97-AF65-F5344CB8AC3E}">
        <p14:creationId xmlns:p14="http://schemas.microsoft.com/office/powerpoint/2010/main" val="1632949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dirty="0"/>
              <a:t>6/9/23</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rIns="45720"/>
          <a:lstStyle/>
          <a:p>
            <a:fld id="{8C2E478F-E849-4A8C-AF1F-CBCC78A7CBFA}"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30751151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dirty="0"/>
              <a:t>6/9/23</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8C2E478F-E849-4A8C-AF1F-CBCC78A7CBFA}"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623889598"/>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6/9/23</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2690447233"/>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dirty="0"/>
              <a:t>6/9/23</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8C2E478F-E849-4A8C-AF1F-CBCC78A7CBFA}"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058729248"/>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dirty="0"/>
              <a:t>6/9/23</a:t>
            </a:fld>
            <a:endParaRPr lang="en-US" dirty="0"/>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3400897647"/>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dirty="0"/>
              <a:t>6/9/23</a:t>
            </a:fld>
            <a:endParaRPr lang="en-US" dirty="0"/>
          </a:p>
        </p:txBody>
      </p:sp>
      <p:sp>
        <p:nvSpPr>
          <p:cNvPr id="4" name="Footer Placeholder 3"/>
          <p:cNvSpPr>
            <a:spLocks noGrp="1"/>
          </p:cNvSpPr>
          <p:nvPr>
            <p:ph type="ftr" sz="quarter" idx="11"/>
          </p:nvPr>
        </p:nvSpPr>
        <p:spPr/>
        <p:txBody>
          <a:bodyPr/>
          <a:lstStyle/>
          <a:p>
            <a:r>
              <a:rPr lang="en-US"/>
              <a:t>Add a footer</a:t>
            </a:r>
            <a:endParaRPr lang="en-US" dirty="0"/>
          </a:p>
        </p:txBody>
      </p:sp>
      <p:sp>
        <p:nvSpPr>
          <p:cNvPr id="5" name="Slide Number Placeholder 4"/>
          <p:cNvSpPr>
            <a:spLocks noGrp="1"/>
          </p:cNvSpPr>
          <p:nvPr>
            <p:ph type="sldNum" sz="quarter" idx="12"/>
          </p:nvPr>
        </p:nvSpPr>
        <p:spPr/>
        <p:txBody>
          <a:bodyPr/>
          <a:lstStyle/>
          <a:p>
            <a:fld id="{8C2E478F-E849-4A8C-AF1F-CBCC78A7CBFA}"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39170354"/>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6/9/23</a:t>
            </a:fld>
            <a:endParaRPr lang="en-US" dirty="0"/>
          </a:p>
        </p:txBody>
      </p:sp>
      <p:sp>
        <p:nvSpPr>
          <p:cNvPr id="3" name="Footer Placeholder 2"/>
          <p:cNvSpPr>
            <a:spLocks noGrp="1"/>
          </p:cNvSpPr>
          <p:nvPr>
            <p:ph type="ftr" sz="quarter" idx="11"/>
          </p:nvPr>
        </p:nvSpPr>
        <p:spPr/>
        <p:txBody>
          <a:bodyPr/>
          <a:lstStyle/>
          <a:p>
            <a:r>
              <a:rPr lang="en-US"/>
              <a:t>Add a footer</a:t>
            </a:r>
            <a:endParaRPr lang="en-US" dirty="0"/>
          </a:p>
        </p:txBody>
      </p:sp>
      <p:sp>
        <p:nvSpPr>
          <p:cNvPr id="4" name="Slide Number Placeholder 3"/>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477959921"/>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6/9/23</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3501705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6/9/23</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4164720248"/>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dirty="0"/>
              <a:t>6/9/23</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354913362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dirty="0"/>
              <a:t>6/9/23</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80171209"/>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a:lstStyle>
            <a:lvl1pPr marL="0" indent="0" algn="ctr">
              <a:buNone/>
              <a:defRPr/>
            </a:lvl1pPr>
          </a:lstStyle>
          <a:p>
            <a:r>
              <a:rPr lang="en-US" dirty="0"/>
              <a:t>Click icon to add picture</a:t>
            </a:r>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a:noAutofit/>
          </a:bodyPr>
          <a:lstStyle>
            <a:lvl1pPr marL="0" indent="0" algn="ctr">
              <a:buNone/>
              <a:defRPr sz="1800" spc="300">
                <a:solidFill>
                  <a:schemeClr val="tx1"/>
                </a:solidFill>
              </a:defRPr>
            </a:lvl1pPr>
            <a:lvl2pPr marL="457200" indent="0">
              <a:buNone/>
              <a:defRPr/>
            </a:lvl2pPr>
          </a:lstStyle>
          <a:p>
            <a:pPr lvl="0"/>
            <a:r>
              <a:rPr lang="en-US" dirty="0"/>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oAutofit/>
          </a:bodyPr>
          <a:lstStyle>
            <a:lvl1pPr marL="0" indent="0" algn="ctr">
              <a:buNone/>
              <a:defRPr sz="1800" cap="all" baseline="0"/>
            </a:lvl1pPr>
          </a:lstStyle>
          <a:p>
            <a:r>
              <a:rPr lang="en-US" spc="300" dirty="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a:noAutofit/>
          </a:bodyPr>
          <a:lstStyle>
            <a:lvl1pPr>
              <a:lnSpc>
                <a:spcPct val="150000"/>
              </a:lnSpc>
              <a:spcBef>
                <a:spcPts val="1000"/>
              </a:spcBef>
              <a:defRPr sz="4000" cap="all" spc="300" baseline="0"/>
            </a:lvl1pPr>
          </a:lstStyle>
          <a:p>
            <a:r>
              <a:rPr lang="en-US" dirty="0"/>
              <a:t>Click to edit Master TEXT styles</a:t>
            </a:r>
          </a:p>
        </p:txBody>
      </p:sp>
    </p:spTree>
    <p:extLst>
      <p:ext uri="{BB962C8B-B14F-4D97-AF65-F5344CB8AC3E}">
        <p14:creationId xmlns:p14="http://schemas.microsoft.com/office/powerpoint/2010/main" val="1001511260"/>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prstGeom prst="parallelogram">
            <a:avLst/>
          </a:prstGeom>
          <a:effectLst/>
        </p:spPr>
        <p:txBody>
          <a:bodyPr anchor="ctr"/>
          <a:lstStyle>
            <a:lvl1pPr marL="0" indent="0" algn="ctr">
              <a:buNone/>
              <a:defRPr/>
            </a:lvl1pPr>
          </a:lstStyle>
          <a:p>
            <a:r>
              <a:rPr lang="en-US" dirty="0"/>
              <a:t>Click icon to add picture</a:t>
            </a:r>
          </a:p>
        </p:txBody>
      </p:sp>
      <p:sp>
        <p:nvSpPr>
          <p:cNvPr id="2" name="Title 1">
            <a:extLst>
              <a:ext uri="{FF2B5EF4-FFF2-40B4-BE49-F238E27FC236}">
                <a16:creationId xmlns:a16="http://schemas.microsoft.com/office/drawing/2014/main" id="{7C83D428-B974-43F4-9246-0A2EECA11A5B}"/>
              </a:ext>
            </a:extLst>
          </p:cNvPr>
          <p:cNvSpPr>
            <a:spLocks noGrp="1"/>
          </p:cNvSpPr>
          <p:nvPr>
            <p:ph type="title" hasCustomPrompt="1"/>
          </p:nvPr>
        </p:nvSpPr>
        <p:spPr>
          <a:xfrm>
            <a:off x="7068819" y="642927"/>
            <a:ext cx="4846320" cy="1435947"/>
          </a:xfrm>
        </p:spPr>
        <p:txBody>
          <a:bodyPr anchor="t">
            <a:noAutofit/>
          </a:bodyPr>
          <a:lstStyle>
            <a:lvl1pPr algn="l">
              <a:lnSpc>
                <a:spcPct val="150000"/>
              </a:lnSpc>
              <a:spcBef>
                <a:spcPts val="1000"/>
              </a:spcBef>
              <a:defRPr sz="5400" baseline="0"/>
            </a:lvl1pPr>
          </a:lstStyle>
          <a:p>
            <a:r>
              <a:rPr lang="en-US" dirty="0"/>
              <a:t>Title</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t>‹#›</a:t>
            </a:fld>
            <a:endParaRPr lang="en-US" dirty="0"/>
          </a:p>
        </p:txBody>
      </p:sp>
      <p:sp>
        <p:nvSpPr>
          <p:cNvPr id="13" name="Text Placeholder 12">
            <a:extLst>
              <a:ext uri="{FF2B5EF4-FFF2-40B4-BE49-F238E27FC236}">
                <a16:creationId xmlns:a16="http://schemas.microsoft.com/office/drawing/2014/main" id="{9D00A38D-CFE8-4333-B9D2-D3E7EACA4F0E}"/>
              </a:ext>
            </a:extLst>
          </p:cNvPr>
          <p:cNvSpPr>
            <a:spLocks noGrp="1"/>
          </p:cNvSpPr>
          <p:nvPr>
            <p:ph type="body" sz="quarter" idx="15" hasCustomPrompt="1"/>
          </p:nvPr>
        </p:nvSpPr>
        <p:spPr>
          <a:xfrm>
            <a:off x="7068820" y="2078875"/>
            <a:ext cx="4114800" cy="3798888"/>
          </a:xfrm>
        </p:spPr>
        <p:txBody>
          <a:bodyPr>
            <a:noAutofit/>
          </a:bodyPr>
          <a:lstStyle>
            <a:lvl1pPr marL="0" indent="0">
              <a:buNone/>
              <a:defRPr sz="1800" spc="300"/>
            </a:lvl1pPr>
          </a:lstStyle>
          <a:p>
            <a:pPr lvl="0"/>
            <a:r>
              <a:rPr lang="en-US" dirty="0"/>
              <a:t>CLICK TO EDIT MASTER TEXT STYLES</a:t>
            </a:r>
          </a:p>
        </p:txBody>
      </p:sp>
      <p:sp>
        <p:nvSpPr>
          <p:cNvPr id="3" name="Rectangle 2">
            <a:extLst>
              <a:ext uri="{FF2B5EF4-FFF2-40B4-BE49-F238E27FC236}">
                <a16:creationId xmlns:a16="http://schemas.microsoft.com/office/drawing/2014/main" id="{1AA8588E-221D-4931-A290-C5C4184435AD}"/>
              </a:ext>
              <a:ext uri="{C183D7F6-B498-43B3-948B-1728B52AA6E4}">
                <adec:decorative xmlns:adec="http://schemas.microsoft.com/office/drawing/2017/decorative" val="1"/>
              </a:ext>
            </a:extLst>
          </p:cNvPr>
          <p:cNvSpPr/>
          <p:nvPr userDrawn="1"/>
        </p:nvSpPr>
        <p:spPr>
          <a:xfrm>
            <a:off x="7068820"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70642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Introduction">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E5539E44-E270-49B4-8B0A-07870325AA91}"/>
              </a:ext>
            </a:extLst>
          </p:cNvPr>
          <p:cNvSpPr>
            <a:spLocks noGrp="1"/>
          </p:cNvSpPr>
          <p:nvPr>
            <p:ph type="body" sz="quarter" idx="16" hasCustomPrompt="1"/>
          </p:nvPr>
        </p:nvSpPr>
        <p:spPr>
          <a:xfrm>
            <a:off x="6225539" y="1546138"/>
            <a:ext cx="4023360" cy="464871"/>
          </a:xfr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100000"/>
              </a:lnSpc>
              <a:spcBef>
                <a:spcPts val="0"/>
              </a:spcBef>
              <a:buNone/>
              <a:defRPr lang="en-US" sz="1400" spc="300" baseline="0" dirty="0">
                <a:solidFill>
                  <a:schemeClr val="lt1"/>
                </a:solidFill>
              </a:defRPr>
            </a:lvl1pPr>
          </a:lstStyle>
          <a:p>
            <a:pPr marL="0" lvl="0" algn="ctr"/>
            <a:r>
              <a:rPr lang="en-US" dirty="0"/>
              <a:t>CLICK TO EDIT MASTER TEXT STYLES</a:t>
            </a:r>
          </a:p>
        </p:txBody>
      </p:sp>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46932"/>
          </a:xfrm>
          <a:effectLst/>
        </p:spPr>
        <p:txBody>
          <a:bodyPr anchor="ctr"/>
          <a:lstStyle>
            <a:lvl1pPr marL="0" indent="0" algn="ctr">
              <a:buNone/>
              <a:defRPr/>
            </a:lvl1pPr>
          </a:lstStyle>
          <a:p>
            <a:r>
              <a:rPr lang="en-US" dirty="0"/>
              <a:t>Click icon to add picture</a:t>
            </a:r>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t>‹#›</a:t>
            </a:fld>
            <a:endParaRPr lang="en-US" dirty="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2799617"/>
            <a:ext cx="4646246" cy="2218585"/>
          </a:xfrm>
        </p:spPr>
        <p:txBody>
          <a:bodyPr>
            <a:noAutofit/>
          </a:bodyPr>
          <a:lstStyle>
            <a:lvl1pPr>
              <a:defRPr/>
            </a:lvl1pPr>
          </a:lstStyle>
          <a:p>
            <a:pPr marL="0" indent="0">
              <a:lnSpc>
                <a:spcPct val="100000"/>
              </a:lnSpc>
              <a:buNone/>
            </a:pPr>
            <a:r>
              <a:rPr lang="en-US" sz="1600" dirty="0">
                <a:cs typeface="Biome Light" panose="020B0303030204020804" pitchFamily="34" charset="0"/>
              </a:rPr>
              <a:t>Click to edit master text style.</a:t>
            </a:r>
          </a:p>
          <a:p>
            <a:pPr marL="0" indent="0">
              <a:buNone/>
            </a:pPr>
            <a:endParaRPr lang="en-US" dirty="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pPr/>
              <a:t>‹#›</a:t>
            </a:fld>
            <a:endParaRPr lang="en-US" dirty="0"/>
          </a:p>
        </p:txBody>
      </p:sp>
      <p:sp>
        <p:nvSpPr>
          <p:cNvPr id="2" name="Title 1">
            <a:extLst>
              <a:ext uri="{FF2B5EF4-FFF2-40B4-BE49-F238E27FC236}">
                <a16:creationId xmlns:a16="http://schemas.microsoft.com/office/drawing/2014/main" id="{3CB0E4A3-5566-43FE-A59F-2C4F4FE7F32A}"/>
              </a:ext>
            </a:extLst>
          </p:cNvPr>
          <p:cNvSpPr>
            <a:spLocks noGrp="1"/>
          </p:cNvSpPr>
          <p:nvPr>
            <p:ph type="title"/>
          </p:nvPr>
        </p:nvSpPr>
        <p:spPr>
          <a:xfrm>
            <a:off x="6095999" y="612037"/>
            <a:ext cx="5897218" cy="884238"/>
          </a:xfrm>
        </p:spPr>
        <p:txBody>
          <a:bodyPr lIns="91440" rIns="91440" anchor="t">
            <a:noAutofit/>
          </a:bodyPr>
          <a:lstStyle>
            <a:lvl1pPr algn="l">
              <a:lnSpc>
                <a:spcPct val="150000"/>
              </a:lnSpc>
              <a:spcBef>
                <a:spcPts val="1000"/>
              </a:spcBef>
              <a:defRPr sz="3200">
                <a:solidFill>
                  <a:schemeClr val="tx1"/>
                </a:solidFill>
              </a:defRPr>
            </a:lvl1pPr>
          </a:lstStyle>
          <a:p>
            <a:r>
              <a:rPr lang="en-US" dirty="0"/>
              <a:t>Click to edit Master title style</a:t>
            </a:r>
          </a:p>
        </p:txBody>
      </p:sp>
    </p:spTree>
    <p:extLst>
      <p:ext uri="{BB962C8B-B14F-4D97-AF65-F5344CB8AC3E}">
        <p14:creationId xmlns:p14="http://schemas.microsoft.com/office/powerpoint/2010/main" val="6933644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Section Brea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6792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 name="connsiteX0" fmla="*/ 0 w 6096000"/>
              <a:gd name="connsiteY0" fmla="*/ 0 h 6867922"/>
              <a:gd name="connsiteX1" fmla="*/ 6096000 w 6096000"/>
              <a:gd name="connsiteY1" fmla="*/ 0 h 6867922"/>
              <a:gd name="connsiteX2" fmla="*/ 4228633 w 6096000"/>
              <a:gd name="connsiteY2" fmla="*/ 6867922 h 6867922"/>
              <a:gd name="connsiteX3" fmla="*/ 0 w 6096000"/>
              <a:gd name="connsiteY3" fmla="*/ 6858000 h 6867922"/>
              <a:gd name="connsiteX4" fmla="*/ 0 w 6096000"/>
              <a:gd name="connsiteY4" fmla="*/ 0 h 686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67922">
                <a:moveTo>
                  <a:pt x="0" y="0"/>
                </a:moveTo>
                <a:lnTo>
                  <a:pt x="6096000" y="0"/>
                </a:lnTo>
                <a:lnTo>
                  <a:pt x="4228633" y="6867922"/>
                </a:lnTo>
                <a:lnTo>
                  <a:pt x="0" y="6858000"/>
                </a:lnTo>
                <a:lnTo>
                  <a:pt x="0" y="0"/>
                </a:lnTo>
                <a:close/>
              </a:path>
            </a:pathLst>
          </a:custGeom>
          <a:effectLst/>
        </p:spPr>
        <p:txBody>
          <a:bodyPr anchor="ctr"/>
          <a:lstStyle>
            <a:lvl1pPr marL="0" indent="0" algn="ctr">
              <a:buNone/>
              <a:defRPr/>
            </a:lvl1pPr>
          </a:lstStyle>
          <a:p>
            <a:r>
              <a:rPr lang="en-US" dirty="0"/>
              <a:t>Click icon to add picture</a:t>
            </a:r>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262871"/>
            <a:ext cx="5251450" cy="1661297"/>
          </a:xfrm>
        </p:spPr>
        <p:txBody>
          <a:bodyPr anchor="b"/>
          <a:lstStyle>
            <a:lvl1pPr algn="l">
              <a:defRPr sz="6000" spc="300"/>
            </a:lvl1pPr>
          </a:lstStyle>
          <a:p>
            <a:r>
              <a:rPr lang="en-US" dirty="0"/>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378134"/>
            <a:ext cx="5251450" cy="36512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chor="ctr">
            <a:noAutofit/>
          </a:bodyPr>
          <a:lstStyle>
            <a:lvl1pPr marL="0" indent="0" algn="ctr">
              <a:lnSpc>
                <a:spcPct val="100000"/>
              </a:lnSpc>
              <a:buNone/>
              <a:defRPr sz="1400" cap="all" spc="600"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31780281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Summary">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58000"/>
          </a:xfrm>
          <a:effectLst/>
        </p:spPr>
        <p:txBody>
          <a:bodyPr anchor="ctr"/>
          <a:lstStyle>
            <a:lvl1pPr marL="0" indent="0" algn="ctr">
              <a:buNone/>
              <a:defRPr/>
            </a:lvl1pPr>
          </a:lstStyle>
          <a:p>
            <a:r>
              <a:rPr lang="en-US" dirty="0"/>
              <a:t>Click icon to add picture</a:t>
            </a:r>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t>‹#›</a:t>
            </a:fld>
            <a:endParaRPr lang="en-US" dirty="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1661160"/>
            <a:ext cx="4646246" cy="2218585"/>
          </a:xfrm>
        </p:spPr>
        <p:txBody>
          <a:bodyPr>
            <a:noAutofit/>
          </a:bodyPr>
          <a:lstStyle>
            <a:lvl1pPr>
              <a:defRPr/>
            </a:lvl1pPr>
          </a:lstStyle>
          <a:p>
            <a:pPr marL="0" indent="0">
              <a:lnSpc>
                <a:spcPct val="100000"/>
              </a:lnSpc>
              <a:buNone/>
            </a:pPr>
            <a:r>
              <a:rPr lang="en-US" sz="1600" dirty="0">
                <a:cs typeface="Biome Light" panose="020B0303030204020804" pitchFamily="34" charset="0"/>
              </a:rPr>
              <a:t>Click to edit master text style.</a:t>
            </a:r>
          </a:p>
          <a:p>
            <a:pPr marL="0" indent="0">
              <a:buNone/>
            </a:pPr>
            <a:endParaRPr lang="en-US" dirty="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pPr/>
              <a:t>‹#›</a:t>
            </a:fld>
            <a:endParaRPr lang="en-US" dirty="0"/>
          </a:p>
        </p:txBody>
      </p:sp>
      <p:sp>
        <p:nvSpPr>
          <p:cNvPr id="7" name="Title 1">
            <a:extLst>
              <a:ext uri="{FF2B5EF4-FFF2-40B4-BE49-F238E27FC236}">
                <a16:creationId xmlns:a16="http://schemas.microsoft.com/office/drawing/2014/main" id="{76CDEBF2-B5C9-4887-B717-81C3D1A73CA9}"/>
              </a:ext>
            </a:extLst>
          </p:cNvPr>
          <p:cNvSpPr>
            <a:spLocks noGrp="1"/>
          </p:cNvSpPr>
          <p:nvPr>
            <p:ph type="title"/>
          </p:nvPr>
        </p:nvSpPr>
        <p:spPr>
          <a:xfrm>
            <a:off x="6095999" y="612037"/>
            <a:ext cx="5897218" cy="884238"/>
          </a:xfrm>
        </p:spPr>
        <p:txBody>
          <a:bodyPr lIns="91440" rIns="91440" anchor="t">
            <a:noAutofit/>
          </a:bodyPr>
          <a:lstStyle>
            <a:lvl1pPr algn="l">
              <a:lnSpc>
                <a:spcPct val="150000"/>
              </a:lnSpc>
              <a:spcBef>
                <a:spcPts val="1000"/>
              </a:spcBef>
              <a:defRPr sz="3200">
                <a:solidFill>
                  <a:schemeClr val="tx1"/>
                </a:solidFill>
              </a:defRPr>
            </a:lvl1pPr>
          </a:lstStyle>
          <a:p>
            <a:r>
              <a:rPr lang="en-US" dirty="0"/>
              <a:t>Click to edit Master title style</a:t>
            </a:r>
          </a:p>
        </p:txBody>
      </p:sp>
      <p:sp>
        <p:nvSpPr>
          <p:cNvPr id="2" name="Rectangle 1">
            <a:extLst>
              <a:ext uri="{FF2B5EF4-FFF2-40B4-BE49-F238E27FC236}">
                <a16:creationId xmlns:a16="http://schemas.microsoft.com/office/drawing/2014/main" id="{016A7FA3-8C13-4E5A-88C4-4357C8ACD73E}"/>
              </a:ext>
              <a:ext uri="{C183D7F6-B498-43B3-948B-1728B52AA6E4}">
                <adec:decorative xmlns:adec="http://schemas.microsoft.com/office/drawing/2017/decorative" val="1"/>
              </a:ext>
            </a:extLst>
          </p:cNvPr>
          <p:cNvSpPr/>
          <p:nvPr userDrawn="1"/>
        </p:nvSpPr>
        <p:spPr>
          <a:xfrm>
            <a:off x="6107044"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184017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6/9/23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8C2E478F-E849-4A8C-AF1F-CBCC78A7CBFA}" type="slidenum">
              <a:rPr lang="en-US" smtClean="0"/>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42001795"/>
      </p:ext>
    </p:extLst>
  </p:cSld>
  <p:clrMap bg1="dk1" tx1="lt1" bg2="dk2" tx2="lt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 id="2147483696" r:id="rId15"/>
    <p:sldLayoutId id="2147483702" r:id="rId16"/>
  </p:sldLayoutIdLst>
  <p:hf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2.xml"/><Relationship Id="rId1" Type="http://schemas.openxmlformats.org/officeDocument/2006/relationships/video" Target="https://web.microsoftstream.com/embed/video/219c6b69-6eb4-4ed2-9164-388a5f396cdf?autoplay=false&amp;showinfo=true&amp;app=powerpoint&amp;appPlatform=mac&amp;hostCorrelationId=26ce78d4-edf3-41ce-a6e6-54b09114baf3"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hyperlink" Target="https://www.bigclassaction.com/lawsuit/intercontinental-hotels-data-breach-class-action.php" TargetMode="External"/><Relationship Id="rId2" Type="http://schemas.openxmlformats.org/officeDocument/2006/relationships/image" Target="../media/image10.jp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IHG_Hotels_&amp;_Resorts" TargetMode="External"/><Relationship Id="rId2" Type="http://schemas.openxmlformats.org/officeDocument/2006/relationships/image" Target="../media/image11.JP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hyperlink" Target="https://www.uscreditcardguide.com/category/hotel-points-guide-zh/ihg-zh/" TargetMode="External"/><Relationship Id="rId2" Type="http://schemas.openxmlformats.org/officeDocument/2006/relationships/image" Target="../media/image12.jp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hyperlink" Target="https://www.uscreditcardguide.com/chase-ihg-traveler-credit-card/" TargetMode="External"/><Relationship Id="rId2" Type="http://schemas.openxmlformats.org/officeDocument/2006/relationships/image" Target="../media/image13.jp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hyperlink" Target="http://www.adventuresofalondonkiwi.com/2016/10/peninsula-restaurant-at.html" TargetMode="External"/><Relationship Id="rId2" Type="http://schemas.openxmlformats.org/officeDocument/2006/relationships/image" Target="../media/image14.JP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hyperlink" Target="https://www.pointstalent.com/index.php/2019/03/20/ihg-buy-points-100-bonus.html" TargetMode="External"/><Relationship Id="rId2" Type="http://schemas.openxmlformats.org/officeDocument/2006/relationships/image" Target="../media/image15.jpe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16.xml"/><Relationship Id="rId4" Type="http://schemas.openxmlformats.org/officeDocument/2006/relationships/hyperlink" Target="https://www.flickr.com/photos/lmadcap/4990128148"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ihgplc.com/en/news-and-media/news-releases/2022/artificial-intelligence-personalized-service-enhanced-experiences" TargetMode="External"/><Relationship Id="rId2" Type="http://schemas.openxmlformats.org/officeDocument/2006/relationships/hyperlink" Target="https://www.ihgplc.com/-/media/ihgplc/en/news-and-media/innovation-report" TargetMode="Externa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hyperlink" Target="https://scholarship.sha.cornell.edu/cgi/viewcontent.cgi?article=1337&amp;context=chrpubs" TargetMode="Externa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hyperlink" Target="https://www.statista.com/statistics/1125855/hotel-industry-revenue-worldwide/" TargetMode="Externa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225C48A-75B8-B18C-8980-D40841F2FB41}"/>
              </a:ext>
            </a:extLst>
          </p:cNvPr>
          <p:cNvSpPr>
            <a:spLocks noGrp="1"/>
          </p:cNvSpPr>
          <p:nvPr>
            <p:ph type="body" sz="quarter" idx="12"/>
          </p:nvPr>
        </p:nvSpPr>
        <p:spPr>
          <a:xfrm>
            <a:off x="3512343" y="5621763"/>
            <a:ext cx="5167313" cy="1121938"/>
          </a:xfrm>
        </p:spPr>
        <p:txBody>
          <a:bodyPr/>
          <a:lstStyle/>
          <a:p>
            <a:r>
              <a:rPr lang="en-US" dirty="0"/>
              <a:t>Presented By,</a:t>
            </a:r>
          </a:p>
          <a:p>
            <a:r>
              <a:rPr lang="en-US" dirty="0"/>
              <a:t>Mohammed </a:t>
            </a:r>
            <a:r>
              <a:rPr lang="en-US" dirty="0" err="1"/>
              <a:t>Mamunur</a:t>
            </a:r>
            <a:r>
              <a:rPr lang="en-US" dirty="0"/>
              <a:t> Rashid</a:t>
            </a:r>
          </a:p>
          <a:p>
            <a:endParaRPr lang="en-US" dirty="0"/>
          </a:p>
        </p:txBody>
      </p:sp>
      <p:sp>
        <p:nvSpPr>
          <p:cNvPr id="4" name="Text Placeholder 3">
            <a:extLst>
              <a:ext uri="{FF2B5EF4-FFF2-40B4-BE49-F238E27FC236}">
                <a16:creationId xmlns:a16="http://schemas.microsoft.com/office/drawing/2014/main" id="{5A874A0A-E8E3-B0F4-1683-EDD94814DB02}"/>
              </a:ext>
            </a:extLst>
          </p:cNvPr>
          <p:cNvSpPr>
            <a:spLocks noGrp="1"/>
          </p:cNvSpPr>
          <p:nvPr>
            <p:ph type="body" idx="1"/>
          </p:nvPr>
        </p:nvSpPr>
        <p:spPr>
          <a:xfrm>
            <a:off x="4038600" y="4077141"/>
            <a:ext cx="4114800" cy="518795"/>
          </a:xfrm>
        </p:spPr>
        <p:txBody>
          <a:bodyPr/>
          <a:lstStyle/>
          <a:p>
            <a:endParaRPr lang="en-US" dirty="0"/>
          </a:p>
        </p:txBody>
      </p:sp>
      <p:sp>
        <p:nvSpPr>
          <p:cNvPr id="5" name="Title 4">
            <a:extLst>
              <a:ext uri="{FF2B5EF4-FFF2-40B4-BE49-F238E27FC236}">
                <a16:creationId xmlns:a16="http://schemas.microsoft.com/office/drawing/2014/main" id="{C4C3A2E4-B8E9-DD18-A9D7-4DA2E0919927}"/>
              </a:ext>
            </a:extLst>
          </p:cNvPr>
          <p:cNvSpPr>
            <a:spLocks noGrp="1"/>
          </p:cNvSpPr>
          <p:nvPr>
            <p:ph type="title"/>
          </p:nvPr>
        </p:nvSpPr>
        <p:spPr>
          <a:xfrm>
            <a:off x="2556509" y="114300"/>
            <a:ext cx="7513923" cy="867075"/>
          </a:xfrm>
        </p:spPr>
        <p:txBody>
          <a:bodyPr/>
          <a:lstStyle/>
          <a:p>
            <a:pPr algn="ctr"/>
            <a:r>
              <a:rPr lang="en-US" sz="2000" b="1" dirty="0">
                <a:latin typeface="Times New Roman" panose="02020603050405020304" pitchFamily="18" charset="0"/>
                <a:cs typeface="Times New Roman" panose="02020603050405020304" pitchFamily="18" charset="0"/>
              </a:rPr>
              <a:t>PRESENTATION AND Video recording </a:t>
            </a:r>
          </a:p>
        </p:txBody>
      </p:sp>
      <p:pic>
        <p:nvPicPr>
          <p:cNvPr id="6" name="Online Media 5">
            <a:hlinkClick r:id="" action="ppaction://media"/>
            <a:extLst>
              <a:ext uri="{FF2B5EF4-FFF2-40B4-BE49-F238E27FC236}">
                <a16:creationId xmlns:a16="http://schemas.microsoft.com/office/drawing/2014/main" id="{23309BC5-2517-AFB2-71A0-7D16F7674C8F}"/>
              </a:ext>
            </a:extLst>
          </p:cNvPr>
          <p:cNvPicPr>
            <a:picLocks noRot="1" noChangeAspect="1"/>
          </p:cNvPicPr>
          <p:nvPr>
            <a:videoFile r:link="rId1"/>
          </p:nvPr>
        </p:nvPicPr>
        <p:blipFill>
          <a:blip r:embed="rId3"/>
          <a:stretch>
            <a:fillRect/>
          </a:stretch>
        </p:blipFill>
        <p:spPr>
          <a:xfrm>
            <a:off x="1816768" y="866274"/>
            <a:ext cx="9426944" cy="4562976"/>
          </a:xfrm>
          <a:prstGeom prst="rect">
            <a:avLst/>
          </a:prstGeom>
        </p:spPr>
      </p:pic>
    </p:spTree>
    <p:extLst>
      <p:ext uri="{BB962C8B-B14F-4D97-AF65-F5344CB8AC3E}">
        <p14:creationId xmlns:p14="http://schemas.microsoft.com/office/powerpoint/2010/main" val="1156602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alphaModFix amt="52000"/>
            <a:extLst>
              <a:ext uri="{BEBA8EAE-BF5A-486C-A8C5-ECC9F3942E4B}">
                <a14:imgProps xmlns:a14="http://schemas.microsoft.com/office/drawing/2010/main">
                  <a14:imgLayer r:embed="rId4">
                    <a14:imgEffect>
                      <a14:saturation sat="0"/>
                    </a14:imgEffect>
                  </a14:imgLayer>
                </a14:imgProps>
              </a:ext>
            </a:extLst>
          </a:blip>
          <a:srcRect/>
          <a:stretch/>
        </p:blipFill>
        <p:spPr/>
      </p:pic>
      <p:sp>
        <p:nvSpPr>
          <p:cNvPr id="7" name="Text Placeholder 6">
            <a:extLst>
              <a:ext uri="{FF2B5EF4-FFF2-40B4-BE49-F238E27FC236}">
                <a16:creationId xmlns:a16="http://schemas.microsoft.com/office/drawing/2014/main" id="{5D865526-EC39-4780-A2A8-274A80A5C19B}"/>
              </a:ext>
            </a:extLst>
          </p:cNvPr>
          <p:cNvSpPr>
            <a:spLocks noGrp="1"/>
          </p:cNvSpPr>
          <p:nvPr>
            <p:ph type="body" idx="1"/>
          </p:nvPr>
        </p:nvSpPr>
        <p:spPr>
          <a:xfrm>
            <a:off x="3809997" y="4793075"/>
            <a:ext cx="4565073" cy="1171307"/>
          </a:xfrm>
        </p:spPr>
        <p:txBody>
          <a:bodyPr/>
          <a:lstStyle/>
          <a:p>
            <a:r>
              <a:rPr lang="en-US" sz="2000" b="1" dirty="0">
                <a:latin typeface="Times New Roman" panose="02020603050405020304" pitchFamily="18" charset="0"/>
                <a:cs typeface="Times New Roman" panose="02020603050405020304" pitchFamily="18" charset="0"/>
              </a:rPr>
              <a:t>Mohammed </a:t>
            </a:r>
            <a:r>
              <a:rPr lang="en-US" sz="2000" b="1" dirty="0" err="1">
                <a:latin typeface="Times New Roman" panose="02020603050405020304" pitchFamily="18" charset="0"/>
                <a:cs typeface="Times New Roman" panose="02020603050405020304" pitchFamily="18" charset="0"/>
              </a:rPr>
              <a:t>Mamunur</a:t>
            </a:r>
            <a:r>
              <a:rPr lang="en-US" sz="2000" b="1" dirty="0">
                <a:latin typeface="Times New Roman" panose="02020603050405020304" pitchFamily="18" charset="0"/>
                <a:cs typeface="Times New Roman" panose="02020603050405020304" pitchFamily="18" charset="0"/>
              </a:rPr>
              <a:t> </a:t>
            </a:r>
            <a:r>
              <a:rPr lang="en-US" sz="2000" b="1" dirty="0" err="1">
                <a:latin typeface="Times New Roman" panose="02020603050405020304" pitchFamily="18" charset="0"/>
                <a:cs typeface="Times New Roman" panose="02020603050405020304" pitchFamily="18" charset="0"/>
              </a:rPr>
              <a:t>rashid</a:t>
            </a:r>
            <a:endParaRPr lang="en-US" sz="2000" b="1" dirty="0">
              <a:latin typeface="Times New Roman" panose="02020603050405020304" pitchFamily="18" charset="0"/>
              <a:cs typeface="Times New Roman" panose="02020603050405020304" pitchFamily="18" charset="0"/>
            </a:endParaRPr>
          </a:p>
          <a:p>
            <a:r>
              <a:rPr lang="en-US" sz="2000" b="1" dirty="0">
                <a:latin typeface="Times New Roman" panose="02020603050405020304" pitchFamily="18" charset="0"/>
                <a:cs typeface="Times New Roman" panose="02020603050405020304" pitchFamily="18" charset="0"/>
              </a:rPr>
              <a:t>ID: 2012546</a:t>
            </a:r>
          </a:p>
          <a:p>
            <a:endParaRPr lang="en-US" dirty="0"/>
          </a:p>
        </p:txBody>
      </p:sp>
      <p:sp>
        <p:nvSpPr>
          <p:cNvPr id="9" name="Title 8">
            <a:extLst>
              <a:ext uri="{FF2B5EF4-FFF2-40B4-BE49-F238E27FC236}">
                <a16:creationId xmlns:a16="http://schemas.microsoft.com/office/drawing/2014/main" id="{79DC1498-E692-42BA-B69F-6D37E6CFACA0}"/>
              </a:ext>
            </a:extLst>
          </p:cNvPr>
          <p:cNvSpPr>
            <a:spLocks noGrp="1"/>
          </p:cNvSpPr>
          <p:nvPr>
            <p:ph type="title"/>
          </p:nvPr>
        </p:nvSpPr>
        <p:spPr>
          <a:xfrm>
            <a:off x="350836" y="2009215"/>
            <a:ext cx="11490325" cy="823913"/>
          </a:xfrm>
        </p:spPr>
        <p:txBody>
          <a:bodyPr/>
          <a:lstStyle/>
          <a:p>
            <a:r>
              <a:rPr lang="en-US" b="1" dirty="0">
                <a:latin typeface="Times New Roman" panose="02020603050405020304" pitchFamily="18" charset="0"/>
                <a:cs typeface="Times New Roman" panose="02020603050405020304" pitchFamily="18" charset="0"/>
              </a:rPr>
              <a:t>Embracing ai and technology</a:t>
            </a:r>
          </a:p>
        </p:txBody>
      </p:sp>
      <p:sp>
        <p:nvSpPr>
          <p:cNvPr id="4" name="Text Placeholder 6">
            <a:extLst>
              <a:ext uri="{FF2B5EF4-FFF2-40B4-BE49-F238E27FC236}">
                <a16:creationId xmlns:a16="http://schemas.microsoft.com/office/drawing/2014/main" id="{73AD2F70-6C88-DA74-6E98-C50791B9FCFF}"/>
              </a:ext>
            </a:extLst>
          </p:cNvPr>
          <p:cNvSpPr txBox="1">
            <a:spLocks/>
          </p:cNvSpPr>
          <p:nvPr/>
        </p:nvSpPr>
        <p:spPr>
          <a:xfrm>
            <a:off x="4038600" y="1181821"/>
            <a:ext cx="4114800" cy="631856"/>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p:spPr>
        <p:txBody>
          <a:bodyPr vert="horz" lIns="91440" tIns="45720" rIns="91440" bIns="45720" rtlCol="0">
            <a:noAutofit/>
          </a:bodyPr>
          <a:lstStyle>
            <a:lvl1pPr marL="0" indent="0" algn="ctr" defTabSz="914400" rtl="0" eaLnBrk="1" latinLnBrk="0" hangingPunct="1">
              <a:lnSpc>
                <a:spcPct val="150000"/>
              </a:lnSpc>
              <a:spcBef>
                <a:spcPts val="1000"/>
              </a:spcBef>
              <a:buFont typeface="Arial" panose="020B0604020202020204" pitchFamily="34" charset="0"/>
              <a:buNone/>
              <a:defRPr sz="1800" kern="1200" cap="all" baseline="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b="1" dirty="0"/>
              <a:t>A Research paper on,</a:t>
            </a:r>
          </a:p>
        </p:txBody>
      </p:sp>
      <p:sp>
        <p:nvSpPr>
          <p:cNvPr id="5" name="Title 8">
            <a:extLst>
              <a:ext uri="{FF2B5EF4-FFF2-40B4-BE49-F238E27FC236}">
                <a16:creationId xmlns:a16="http://schemas.microsoft.com/office/drawing/2014/main" id="{A847A456-DA1B-A8FC-6BA5-9D700B89A213}"/>
              </a:ext>
            </a:extLst>
          </p:cNvPr>
          <p:cNvSpPr txBox="1">
            <a:spLocks/>
          </p:cNvSpPr>
          <p:nvPr/>
        </p:nvSpPr>
        <p:spPr>
          <a:xfrm>
            <a:off x="498764" y="2748741"/>
            <a:ext cx="11693235" cy="823913"/>
          </a:xfrm>
          <a:prstGeom prst="rect">
            <a:avLst/>
          </a:prstGeom>
        </p:spPr>
        <p:txBody>
          <a:bodyPr vert="horz" lIns="91440" tIns="45720" rIns="91440" bIns="45720" rtlCol="0" anchor="ctr">
            <a:noAutofit/>
          </a:bodyPr>
          <a:lstStyle>
            <a:lvl1pPr algn="ctr" defTabSz="914400" rtl="0" eaLnBrk="1" latinLnBrk="0" hangingPunct="1">
              <a:lnSpc>
                <a:spcPct val="150000"/>
              </a:lnSpc>
              <a:spcBef>
                <a:spcPts val="1000"/>
              </a:spcBef>
              <a:buNone/>
              <a:defRPr sz="4000" kern="1200" cap="all" spc="300" baseline="0">
                <a:solidFill>
                  <a:schemeClr val="tx1"/>
                </a:solidFill>
                <a:latin typeface="+mj-lt"/>
                <a:ea typeface="+mj-ea"/>
                <a:cs typeface="+mj-cs"/>
              </a:defRPr>
            </a:lvl1pPr>
          </a:lstStyle>
          <a:p>
            <a:r>
              <a:rPr lang="en-US" sz="1800" dirty="0">
                <a:latin typeface="Times New Roman" panose="02020603050405020304" pitchFamily="18" charset="0"/>
                <a:cs typeface="Times New Roman" panose="02020603050405020304" pitchFamily="18" charset="0"/>
              </a:rPr>
              <a:t>In the hotel and hospitality sector: A focus on </a:t>
            </a:r>
            <a:r>
              <a:rPr lang="en-US" sz="1800" dirty="0" err="1">
                <a:latin typeface="Times New Roman" panose="02020603050405020304" pitchFamily="18" charset="0"/>
                <a:cs typeface="Times New Roman" panose="02020603050405020304" pitchFamily="18" charset="0"/>
              </a:rPr>
              <a:t>ihg</a:t>
            </a:r>
            <a:r>
              <a:rPr lang="en-US" sz="1800" dirty="0">
                <a:latin typeface="Times New Roman" panose="02020603050405020304" pitchFamily="18" charset="0"/>
                <a:cs typeface="Times New Roman" panose="02020603050405020304" pitchFamily="18" charset="0"/>
              </a:rPr>
              <a:t> hotels worldwide</a:t>
            </a:r>
          </a:p>
        </p:txBody>
      </p:sp>
    </p:spTree>
    <p:extLst>
      <p:ext uri="{BB962C8B-B14F-4D97-AF65-F5344CB8AC3E}">
        <p14:creationId xmlns:p14="http://schemas.microsoft.com/office/powerpoint/2010/main" val="39278323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A87B3-0A27-4EE9-979E-B69581E476F0}"/>
              </a:ext>
            </a:extLst>
          </p:cNvPr>
          <p:cNvSpPr>
            <a:spLocks noGrp="1"/>
          </p:cNvSpPr>
          <p:nvPr>
            <p:ph type="title"/>
          </p:nvPr>
        </p:nvSpPr>
        <p:spPr/>
        <p:txBody>
          <a:bodyPr/>
          <a:lstStyle/>
          <a:p>
            <a:r>
              <a:rPr lang="en-US" dirty="0">
                <a:solidFill>
                  <a:schemeClr val="bg1"/>
                </a:solidFill>
              </a:rPr>
              <a:t>Agenda</a:t>
            </a:r>
          </a:p>
        </p:txBody>
      </p:sp>
      <p:sp>
        <p:nvSpPr>
          <p:cNvPr id="7" name="Slide Number Placeholder 6">
            <a:extLst>
              <a:ext uri="{FF2B5EF4-FFF2-40B4-BE49-F238E27FC236}">
                <a16:creationId xmlns:a16="http://schemas.microsoft.com/office/drawing/2014/main" id="{F29F8048-1E86-48F4-B246-D2F8C54B7EB1}"/>
              </a:ext>
            </a:extLst>
          </p:cNvPr>
          <p:cNvSpPr>
            <a:spLocks noGrp="1"/>
          </p:cNvSpPr>
          <p:nvPr>
            <p:ph type="sldNum" sz="quarter" idx="12"/>
          </p:nvPr>
        </p:nvSpPr>
        <p:spPr/>
        <p:txBody>
          <a:bodyPr/>
          <a:lstStyle/>
          <a:p>
            <a:fld id="{8C2E478F-E849-4A8C-AF1F-CBCC78A7CBFA}" type="slidenum">
              <a:rPr lang="en-US" smtClean="0"/>
              <a:pPr/>
              <a:t>3</a:t>
            </a:fld>
            <a:endParaRPr lang="en-US" dirty="0"/>
          </a:p>
        </p:txBody>
      </p:sp>
      <p:sp>
        <p:nvSpPr>
          <p:cNvPr id="6" name="Text Placeholder 5">
            <a:extLst>
              <a:ext uri="{FF2B5EF4-FFF2-40B4-BE49-F238E27FC236}">
                <a16:creationId xmlns:a16="http://schemas.microsoft.com/office/drawing/2014/main" id="{F3C89A40-EEAA-43AB-9A3A-B2CFDE450F1B}"/>
              </a:ext>
            </a:extLst>
          </p:cNvPr>
          <p:cNvSpPr>
            <a:spLocks noGrp="1"/>
          </p:cNvSpPr>
          <p:nvPr>
            <p:ph type="body" sz="quarter" idx="15"/>
          </p:nvPr>
        </p:nvSpPr>
        <p:spPr>
          <a:xfrm>
            <a:off x="5860473" y="2078874"/>
            <a:ext cx="6096000" cy="3798889"/>
          </a:xfrm>
        </p:spPr>
        <p:txBody>
          <a:bodyPr/>
          <a:lstStyle/>
          <a:p>
            <a:pPr marL="285750" indent="-285750">
              <a:buFont typeface="Wingdings" pitchFamily="2" charset="2"/>
              <a:buChar char="q"/>
            </a:pPr>
            <a:r>
              <a:rPr lang="en-US" sz="2000" b="1" dirty="0">
                <a:solidFill>
                  <a:schemeClr val="bg1"/>
                </a:solidFill>
                <a:latin typeface="Times New Roman" panose="02020603050405020304" pitchFamily="18" charset="0"/>
                <a:cs typeface="Times New Roman" panose="02020603050405020304" pitchFamily="18" charset="0"/>
              </a:rPr>
              <a:t>Introduction</a:t>
            </a:r>
          </a:p>
          <a:p>
            <a:pPr marL="285750" indent="-285750">
              <a:buFont typeface="Wingdings" pitchFamily="2" charset="2"/>
              <a:buChar char="q"/>
            </a:pPr>
            <a:r>
              <a:rPr lang="en-US" sz="2000" b="1" dirty="0">
                <a:solidFill>
                  <a:schemeClr val="bg1"/>
                </a:solidFill>
                <a:latin typeface="Times New Roman" panose="02020603050405020304" pitchFamily="18" charset="0"/>
                <a:cs typeface="Times New Roman" panose="02020603050405020304" pitchFamily="18" charset="0"/>
              </a:rPr>
              <a:t>Importance of AI and Technology</a:t>
            </a:r>
          </a:p>
          <a:p>
            <a:pPr marL="285750" indent="-285750">
              <a:buFont typeface="Wingdings" pitchFamily="2" charset="2"/>
              <a:buChar char="q"/>
            </a:pPr>
            <a:r>
              <a:rPr lang="en-US" sz="2000" b="1" dirty="0">
                <a:solidFill>
                  <a:schemeClr val="bg1"/>
                </a:solidFill>
                <a:latin typeface="Times New Roman" panose="02020603050405020304" pitchFamily="18" charset="0"/>
                <a:cs typeface="Times New Roman" panose="02020603050405020304" pitchFamily="18" charset="0"/>
              </a:rPr>
              <a:t>PESTEL Analysis</a:t>
            </a:r>
          </a:p>
          <a:p>
            <a:pPr marL="285750" indent="-285750">
              <a:buFont typeface="Wingdings" pitchFamily="2" charset="2"/>
              <a:buChar char="q"/>
            </a:pPr>
            <a:r>
              <a:rPr lang="en-US" sz="2000" b="1" dirty="0">
                <a:solidFill>
                  <a:schemeClr val="bg1"/>
                </a:solidFill>
                <a:latin typeface="Times New Roman" panose="02020603050405020304" pitchFamily="18" charset="0"/>
                <a:cs typeface="Times New Roman" panose="02020603050405020304" pitchFamily="18" charset="0"/>
              </a:rPr>
              <a:t>Real Impact of AI and Technology in Guest Service</a:t>
            </a:r>
          </a:p>
          <a:p>
            <a:pPr marL="285750" indent="-285750">
              <a:buFont typeface="Wingdings" pitchFamily="2" charset="2"/>
              <a:buChar char="q"/>
            </a:pPr>
            <a:r>
              <a:rPr lang="en-US" sz="2000" b="1" dirty="0">
                <a:solidFill>
                  <a:schemeClr val="bg1"/>
                </a:solidFill>
                <a:latin typeface="Times New Roman" panose="02020603050405020304" pitchFamily="18" charset="0"/>
                <a:cs typeface="Times New Roman" panose="02020603050405020304" pitchFamily="18" charset="0"/>
              </a:rPr>
              <a:t>Limitations and Recommendations</a:t>
            </a:r>
          </a:p>
          <a:p>
            <a:pPr marL="285750" indent="-285750">
              <a:buFont typeface="Wingdings" pitchFamily="2" charset="2"/>
              <a:buChar char="q"/>
            </a:pPr>
            <a:r>
              <a:rPr lang="en-US" sz="2000" b="1" dirty="0">
                <a:solidFill>
                  <a:schemeClr val="bg1"/>
                </a:solidFill>
                <a:latin typeface="Times New Roman" panose="02020603050405020304" pitchFamily="18" charset="0"/>
                <a:cs typeface="Times New Roman" panose="02020603050405020304" pitchFamily="18" charset="0"/>
              </a:rPr>
              <a:t>Conclusion</a:t>
            </a:r>
          </a:p>
          <a:p>
            <a:pPr marL="285750" indent="-285750">
              <a:buFont typeface="Wingdings" pitchFamily="2" charset="2"/>
              <a:buChar char="q"/>
            </a:pPr>
            <a:endParaRPr lang="en-US" b="1" dirty="0">
              <a:solidFill>
                <a:schemeClr val="bg1"/>
              </a:solidFill>
              <a:latin typeface="Times New Roman" panose="02020603050405020304" pitchFamily="18" charset="0"/>
              <a:cs typeface="Times New Roman" panose="02020603050405020304" pitchFamily="18" charset="0"/>
            </a:endParaRPr>
          </a:p>
          <a:p>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9" name="Picture Placeholder 8">
            <a:extLst>
              <a:ext uri="{FF2B5EF4-FFF2-40B4-BE49-F238E27FC236}">
                <a16:creationId xmlns:a16="http://schemas.microsoft.com/office/drawing/2014/main" id="{AF4BF66B-733D-CDC6-B929-9D34D4B5A767}"/>
              </a:ext>
            </a:extLst>
          </p:cNvPr>
          <p:cNvPicPr>
            <a:picLocks noGrp="1" noChangeAspect="1"/>
          </p:cNvPicPr>
          <p:nvPr>
            <p:ph type="pic" sz="quarter" idx="13"/>
          </p:nvPr>
        </p:nvPicPr>
        <p:blipFill>
          <a:blip r:embed="rId2"/>
          <a:srcRect l="28481" r="28481"/>
          <a:stretch>
            <a:fillRect/>
          </a:stretch>
        </p:blipFill>
        <p:spPr>
          <a:xfrm>
            <a:off x="0" y="-20638"/>
            <a:ext cx="5123182" cy="6858001"/>
          </a:xfrm>
        </p:spPr>
      </p:pic>
    </p:spTree>
    <p:extLst>
      <p:ext uri="{BB962C8B-B14F-4D97-AF65-F5344CB8AC3E}">
        <p14:creationId xmlns:p14="http://schemas.microsoft.com/office/powerpoint/2010/main" val="1649098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4BADA18-8F0E-4249-A144-6CB8259BA65B}"/>
              </a:ext>
            </a:extLst>
          </p:cNvPr>
          <p:cNvSpPr>
            <a:spLocks noGrp="1"/>
          </p:cNvSpPr>
          <p:nvPr>
            <p:ph type="sldNum" sz="quarter" idx="4"/>
          </p:nvPr>
        </p:nvSpPr>
        <p:spPr/>
        <p:txBody>
          <a:bodyPr/>
          <a:lstStyle/>
          <a:p>
            <a:fld id="{8C2E478F-E849-4A8C-AF1F-CBCC78A7CBFA}" type="slidenum">
              <a:rPr lang="en-US" smtClean="0"/>
              <a:t>4</a:t>
            </a:fld>
            <a:endParaRPr lang="en-US" dirty="0"/>
          </a:p>
        </p:txBody>
      </p:sp>
      <p:sp>
        <p:nvSpPr>
          <p:cNvPr id="9" name="Content Placeholder 8">
            <a:extLst>
              <a:ext uri="{FF2B5EF4-FFF2-40B4-BE49-F238E27FC236}">
                <a16:creationId xmlns:a16="http://schemas.microsoft.com/office/drawing/2014/main" id="{256319DF-036A-473B-95D3-C5F6FF849FD4}"/>
              </a:ext>
            </a:extLst>
          </p:cNvPr>
          <p:cNvSpPr>
            <a:spLocks noGrp="1"/>
          </p:cNvSpPr>
          <p:nvPr>
            <p:ph idx="1"/>
          </p:nvPr>
        </p:nvSpPr>
        <p:spPr>
          <a:xfrm>
            <a:off x="4696691" y="1326491"/>
            <a:ext cx="7296526" cy="5141812"/>
          </a:xfrm>
        </p:spPr>
        <p:txBody>
          <a:bodyPr>
            <a:noAutofit/>
          </a:bodyPr>
          <a:lstStyle/>
          <a:p>
            <a:pPr marL="0" indent="0">
              <a:lnSpc>
                <a:spcPct val="150000"/>
              </a:lnSpc>
              <a:buNone/>
            </a:pPr>
            <a:r>
              <a:rPr lang="en-GB" b="1" dirty="0">
                <a:solidFill>
                  <a:schemeClr val="bg1"/>
                </a:solidFill>
                <a:effectLst/>
                <a:latin typeface="Times New Roman" panose="02020603050405020304" pitchFamily="18" charset="0"/>
                <a:cs typeface="Times New Roman" panose="02020603050405020304" pitchFamily="18" charset="0"/>
              </a:rPr>
              <a:t>Implementing AI and technology solutions can significantly improve operational efficiency within hotels. Automated systems for managing reservations, inventory, and housekeeping streamline processes, reduce errors, and optimize resource allocation (</a:t>
            </a:r>
            <a:r>
              <a:rPr lang="en-GB" b="1" dirty="0" err="1">
                <a:solidFill>
                  <a:schemeClr val="bg1"/>
                </a:solidFill>
                <a:effectLst/>
                <a:latin typeface="Times New Roman" panose="02020603050405020304" pitchFamily="18" charset="0"/>
                <a:cs typeface="Times New Roman" panose="02020603050405020304" pitchFamily="18" charset="0"/>
              </a:rPr>
              <a:t>Sigala</a:t>
            </a:r>
            <a:r>
              <a:rPr lang="en-GB" b="1" dirty="0">
                <a:solidFill>
                  <a:schemeClr val="bg1"/>
                </a:solidFill>
                <a:effectLst/>
                <a:latin typeface="Times New Roman" panose="02020603050405020304" pitchFamily="18" charset="0"/>
                <a:cs typeface="Times New Roman" panose="02020603050405020304" pitchFamily="18" charset="0"/>
              </a:rPr>
              <a:t>, 2019). These advancements free up staff time, allowing them to focus on more personalized guest interactions and higher-value tasks.</a:t>
            </a:r>
          </a:p>
        </p:txBody>
      </p:sp>
      <p:sp>
        <p:nvSpPr>
          <p:cNvPr id="8" name="Title 7">
            <a:extLst>
              <a:ext uri="{FF2B5EF4-FFF2-40B4-BE49-F238E27FC236}">
                <a16:creationId xmlns:a16="http://schemas.microsoft.com/office/drawing/2014/main" id="{103950CF-5BF2-4FB0-A36C-48C194F39E12}"/>
              </a:ext>
            </a:extLst>
          </p:cNvPr>
          <p:cNvSpPr>
            <a:spLocks noGrp="1"/>
          </p:cNvSpPr>
          <p:nvPr>
            <p:ph type="title"/>
          </p:nvPr>
        </p:nvSpPr>
        <p:spPr>
          <a:xfrm>
            <a:off x="5908961" y="217181"/>
            <a:ext cx="5416550" cy="884238"/>
          </a:xfrm>
        </p:spPr>
        <p:txBody>
          <a:bodyPr/>
          <a:lstStyle/>
          <a:p>
            <a:pPr algn="ctr"/>
            <a:r>
              <a:rPr lang="en-US" b="1" dirty="0">
                <a:solidFill>
                  <a:schemeClr val="bg1"/>
                </a:solidFill>
                <a:latin typeface="Times New Roman" panose="02020603050405020304" pitchFamily="18" charset="0"/>
                <a:cs typeface="Times New Roman" panose="02020603050405020304" pitchFamily="18" charset="0"/>
              </a:rPr>
              <a:t>INTRODUCTION</a:t>
            </a:r>
          </a:p>
        </p:txBody>
      </p:sp>
      <p:pic>
        <p:nvPicPr>
          <p:cNvPr id="7" name="Picture Placeholder 6">
            <a:extLst>
              <a:ext uri="{FF2B5EF4-FFF2-40B4-BE49-F238E27FC236}">
                <a16:creationId xmlns:a16="http://schemas.microsoft.com/office/drawing/2014/main" id="{C8847941-EDF8-887D-93AB-D69E7B1D4ED5}"/>
              </a:ext>
            </a:extLst>
          </p:cNvPr>
          <p:cNvPicPr>
            <a:picLocks noGrp="1" noChangeAspect="1"/>
          </p:cNvPicPr>
          <p:nvPr>
            <p:ph type="pic" sz="quarter" idx="14"/>
          </p:nvPr>
        </p:nvPicPr>
        <p:blipFill>
          <a:blip r:embed="rId3"/>
          <a:srcRect l="29224" r="29224"/>
          <a:stretch>
            <a:fillRect/>
          </a:stretch>
        </p:blipFill>
        <p:spPr>
          <a:xfrm>
            <a:off x="-1" y="-13504"/>
            <a:ext cx="4322619" cy="6871504"/>
          </a:xfrm>
        </p:spPr>
      </p:pic>
    </p:spTree>
    <p:extLst>
      <p:ext uri="{BB962C8B-B14F-4D97-AF65-F5344CB8AC3E}">
        <p14:creationId xmlns:p14="http://schemas.microsoft.com/office/powerpoint/2010/main" val="1325373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a:lstStyle/>
          <a:p>
            <a:fld id="{8C2E478F-E849-4A8C-AF1F-CBCC78A7CBFA}" type="slidenum">
              <a:rPr lang="en-US" smtClean="0"/>
              <a:t>5</a:t>
            </a:fld>
            <a:endParaRPr lang="en-US" dirty="0"/>
          </a:p>
        </p:txBody>
      </p:sp>
      <p:pic>
        <p:nvPicPr>
          <p:cNvPr id="11" name="Picture Placeholder 10">
            <a:extLst>
              <a:ext uri="{FF2B5EF4-FFF2-40B4-BE49-F238E27FC236}">
                <a16:creationId xmlns:a16="http://schemas.microsoft.com/office/drawing/2014/main" id="{35D2BB10-7263-3857-A0B0-72BF99ECC711}"/>
              </a:ext>
            </a:extLst>
          </p:cNvPr>
          <p:cNvPicPr>
            <a:picLocks noGrp="1" noChangeAspect="1"/>
          </p:cNvPicPr>
          <p:nvPr>
            <p:ph type="pic" sz="quarter" idx="13"/>
          </p:nvPr>
        </p:nvPicPr>
        <p:blipFill>
          <a:blip r:embed="rId2"/>
          <a:srcRect l="23250" r="23250"/>
          <a:stretch>
            <a:fillRect/>
          </a:stretch>
        </p:blipFill>
        <p:spPr>
          <a:xfrm>
            <a:off x="1" y="0"/>
            <a:ext cx="3803071" cy="6867922"/>
          </a:xfrm>
        </p:spPr>
      </p:pic>
      <p:sp>
        <p:nvSpPr>
          <p:cNvPr id="7" name="Text Placeholder 5">
            <a:extLst>
              <a:ext uri="{FF2B5EF4-FFF2-40B4-BE49-F238E27FC236}">
                <a16:creationId xmlns:a16="http://schemas.microsoft.com/office/drawing/2014/main" id="{F5DADFEB-D942-0FA0-3D8D-A9BEA4228CAB}"/>
              </a:ext>
            </a:extLst>
          </p:cNvPr>
          <p:cNvSpPr txBox="1">
            <a:spLocks/>
          </p:cNvSpPr>
          <p:nvPr/>
        </p:nvSpPr>
        <p:spPr>
          <a:xfrm>
            <a:off x="3803072" y="0"/>
            <a:ext cx="7943451" cy="6483927"/>
          </a:xfrm>
          <a:prstGeom prst="rect">
            <a:avLst/>
          </a:prstGeom>
        </p:spPr>
        <p:txBody>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0" indent="0" algn="ctr">
              <a:buNone/>
            </a:pPr>
            <a:r>
              <a:rPr lang="en-US" sz="2800" b="1" u="sng" dirty="0">
                <a:solidFill>
                  <a:schemeClr val="bg1"/>
                </a:solidFill>
                <a:latin typeface="Times New Roman" panose="02020603050405020304" pitchFamily="18" charset="0"/>
                <a:cs typeface="Times New Roman" panose="02020603050405020304" pitchFamily="18" charset="0"/>
              </a:rPr>
              <a:t>Importance of AI and Technology</a:t>
            </a:r>
            <a:endParaRPr lang="en-GB" sz="2400" b="1" dirty="0">
              <a:solidFill>
                <a:schemeClr val="bg1"/>
              </a:solidFill>
              <a:effectLst/>
              <a:latin typeface="Times New Roman" panose="02020603050405020304" pitchFamily="18" charset="0"/>
              <a:cs typeface="Times New Roman" panose="02020603050405020304" pitchFamily="18" charset="0"/>
            </a:endParaRPr>
          </a:p>
          <a:p>
            <a:pPr marL="0" indent="0">
              <a:buNone/>
            </a:pPr>
            <a:r>
              <a:rPr lang="en-GB" b="1" dirty="0">
                <a:solidFill>
                  <a:schemeClr val="bg1"/>
                </a:solidFill>
                <a:effectLst/>
                <a:latin typeface="Times New Roman" panose="02020603050405020304" pitchFamily="18" charset="0"/>
                <a:cs typeface="Times New Roman" panose="02020603050405020304" pitchFamily="18" charset="0"/>
              </a:rPr>
              <a:t>IHG (InterContinental Hotels Group) is a global hospitality company that has been embracing AI and technology to enhance guest service.</a:t>
            </a:r>
          </a:p>
          <a:p>
            <a:pPr marL="0" indent="0">
              <a:buNone/>
            </a:pPr>
            <a:r>
              <a:rPr lang="en-GB" b="1" dirty="0">
                <a:solidFill>
                  <a:schemeClr val="bg1"/>
                </a:solidFill>
                <a:effectLst/>
                <a:latin typeface="Times New Roman" panose="02020603050405020304" pitchFamily="18" charset="0"/>
                <a:cs typeface="Times New Roman" panose="02020603050405020304" pitchFamily="18" charset="0"/>
              </a:rPr>
              <a:t>Through the adoption of AI and technology, IHG hotels can automate processes, streamline operations, and improve efficiency in various aspects of guest service. This leads to smoother operations, reduced wait times, and enhanced overall guest experience.</a:t>
            </a:r>
            <a:r>
              <a:rPr lang="en-GB" b="1" dirty="0">
                <a:solidFill>
                  <a:schemeClr val="bg1"/>
                </a:solidFill>
                <a:latin typeface="Times New Roman" panose="02020603050405020304" pitchFamily="18" charset="0"/>
                <a:cs typeface="Times New Roman" panose="02020603050405020304" pitchFamily="18" charset="0"/>
              </a:rPr>
              <a:t> </a:t>
            </a:r>
            <a:r>
              <a:rPr lang="en-GB" b="1" dirty="0">
                <a:solidFill>
                  <a:schemeClr val="bg1"/>
                </a:solidFill>
                <a:effectLst/>
                <a:latin typeface="Times New Roman" panose="02020603050405020304" pitchFamily="18" charset="0"/>
                <a:cs typeface="Times New Roman" panose="02020603050405020304" pitchFamily="18" charset="0"/>
              </a:rPr>
              <a:t>Automated processes, data analytics, and machine learning algorithms help in revenue management, inventory control, and staff scheduling, leading to improved efficiency and cost savings (</a:t>
            </a:r>
            <a:r>
              <a:rPr lang="en-GB" b="1" dirty="0" err="1">
                <a:solidFill>
                  <a:schemeClr val="bg1"/>
                </a:solidFill>
                <a:effectLst/>
                <a:latin typeface="Times New Roman" panose="02020603050405020304" pitchFamily="18" charset="0"/>
                <a:cs typeface="Times New Roman" panose="02020603050405020304" pitchFamily="18" charset="0"/>
              </a:rPr>
              <a:t>Xie</a:t>
            </a:r>
            <a:r>
              <a:rPr lang="en-GB" b="1" dirty="0">
                <a:solidFill>
                  <a:schemeClr val="bg1"/>
                </a:solidFill>
                <a:effectLst/>
                <a:latin typeface="Times New Roman" panose="02020603050405020304" pitchFamily="18" charset="0"/>
                <a:cs typeface="Times New Roman" panose="02020603050405020304" pitchFamily="18" charset="0"/>
              </a:rPr>
              <a:t> et al., 2019).</a:t>
            </a:r>
          </a:p>
          <a:p>
            <a:endParaRPr lang="en-GB" b="1" dirty="0">
              <a:solidFill>
                <a:schemeClr val="bg1"/>
              </a:solidFill>
              <a:effectLst/>
              <a:latin typeface="Times New Roman" panose="02020603050405020304" pitchFamily="18" charset="0"/>
              <a:cs typeface="Times New Roman" panose="02020603050405020304" pitchFamily="18" charset="0"/>
            </a:endParaRPr>
          </a:p>
          <a:p>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944765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a:lstStyle/>
          <a:p>
            <a:fld id="{8C2E478F-E849-4A8C-AF1F-CBCC78A7CBFA}" type="slidenum">
              <a:rPr lang="en-US" smtClean="0"/>
              <a:t>6</a:t>
            </a:fld>
            <a:endParaRPr lang="en-US" dirty="0"/>
          </a:p>
        </p:txBody>
      </p:sp>
      <p:sp>
        <p:nvSpPr>
          <p:cNvPr id="7" name="Text Placeholder 5">
            <a:extLst>
              <a:ext uri="{FF2B5EF4-FFF2-40B4-BE49-F238E27FC236}">
                <a16:creationId xmlns:a16="http://schemas.microsoft.com/office/drawing/2014/main" id="{F5DADFEB-D942-0FA0-3D8D-A9BEA4228CAB}"/>
              </a:ext>
            </a:extLst>
          </p:cNvPr>
          <p:cNvSpPr txBox="1">
            <a:spLocks/>
          </p:cNvSpPr>
          <p:nvPr/>
        </p:nvSpPr>
        <p:spPr>
          <a:xfrm>
            <a:off x="4480560" y="1"/>
            <a:ext cx="7383194" cy="3428999"/>
          </a:xfrm>
          <a:prstGeom prst="rect">
            <a:avLst/>
          </a:prstGeom>
        </p:spPr>
        <p:txBody>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0" indent="0">
              <a:lnSpc>
                <a:spcPct val="150000"/>
              </a:lnSpc>
              <a:buNone/>
            </a:pPr>
            <a:r>
              <a:rPr lang="en-GB" b="1" dirty="0">
                <a:solidFill>
                  <a:schemeClr val="bg1"/>
                </a:solidFill>
                <a:effectLst/>
                <a:latin typeface="Times New Roman" panose="02020603050405020304" pitchFamily="18" charset="0"/>
                <a:cs typeface="Times New Roman" panose="02020603050405020304" pitchFamily="18" charset="0"/>
              </a:rPr>
              <a:t>One specific area of the hotel industry that has been impacted by technology is the check-in process. Nowadays, a lot of hotels have mobile check-in and keyless entry services that let visitors bypass the front desk and head straight to their rooms using a smartphone app or key card. This technology has been shown to improve guest satisfaction by reducing wait times and providing a more streamlined check-in process (</a:t>
            </a:r>
            <a:r>
              <a:rPr lang="en-GB" b="1" dirty="0" err="1">
                <a:solidFill>
                  <a:schemeClr val="bg1"/>
                </a:solidFill>
                <a:effectLst/>
                <a:latin typeface="Times New Roman" panose="02020603050405020304" pitchFamily="18" charset="0"/>
                <a:cs typeface="Times New Roman" panose="02020603050405020304" pitchFamily="18" charset="0"/>
              </a:rPr>
              <a:t>Mody</a:t>
            </a:r>
            <a:r>
              <a:rPr lang="en-GB" b="1" dirty="0">
                <a:solidFill>
                  <a:schemeClr val="bg1"/>
                </a:solidFill>
                <a:effectLst/>
                <a:latin typeface="Times New Roman" panose="02020603050405020304" pitchFamily="18" charset="0"/>
                <a:cs typeface="Times New Roman" panose="02020603050405020304" pitchFamily="18" charset="0"/>
              </a:rPr>
              <a:t> &amp; Suess, 2017).</a:t>
            </a:r>
          </a:p>
          <a:p>
            <a:endParaRPr lang="en-GB" b="1" dirty="0">
              <a:solidFill>
                <a:schemeClr val="bg1"/>
              </a:solidFill>
              <a:effectLst/>
              <a:latin typeface="Times New Roman" panose="02020603050405020304" pitchFamily="18" charset="0"/>
              <a:cs typeface="Times New Roman" panose="02020603050405020304" pitchFamily="18" charset="0"/>
            </a:endParaRPr>
          </a:p>
          <a:p>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5" name="Picture Placeholder 4">
            <a:extLst>
              <a:ext uri="{FF2B5EF4-FFF2-40B4-BE49-F238E27FC236}">
                <a16:creationId xmlns:a16="http://schemas.microsoft.com/office/drawing/2014/main" id="{96408C8D-8AEB-B2EB-46A9-7190C4F3C4A7}"/>
              </a:ext>
            </a:extLst>
          </p:cNvPr>
          <p:cNvPicPr>
            <a:picLocks noGrp="1" noChangeAspect="1"/>
          </p:cNvPicPr>
          <p:nvPr>
            <p:ph type="pic" sz="quarter" idx="13"/>
          </p:nvPr>
        </p:nvPicPr>
        <p:blipFill>
          <a:blip r:embed="rId2"/>
          <a:srcRect l="18702" r="18702"/>
          <a:stretch>
            <a:fillRect/>
          </a:stretch>
        </p:blipFill>
        <p:spPr>
          <a:xfrm>
            <a:off x="1" y="0"/>
            <a:ext cx="4480559" cy="6867922"/>
          </a:xfrm>
        </p:spPr>
      </p:pic>
    </p:spTree>
    <p:extLst>
      <p:ext uri="{BB962C8B-B14F-4D97-AF65-F5344CB8AC3E}">
        <p14:creationId xmlns:p14="http://schemas.microsoft.com/office/powerpoint/2010/main" val="3060203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a:lstStyle/>
          <a:p>
            <a:fld id="{8C2E478F-E849-4A8C-AF1F-CBCC78A7CBFA}" type="slidenum">
              <a:rPr lang="en-US" smtClean="0"/>
              <a:t>7</a:t>
            </a:fld>
            <a:endParaRPr lang="en-US" dirty="0"/>
          </a:p>
        </p:txBody>
      </p:sp>
      <p:sp>
        <p:nvSpPr>
          <p:cNvPr id="7" name="Text Placeholder 5">
            <a:extLst>
              <a:ext uri="{FF2B5EF4-FFF2-40B4-BE49-F238E27FC236}">
                <a16:creationId xmlns:a16="http://schemas.microsoft.com/office/drawing/2014/main" id="{F5DADFEB-D942-0FA0-3D8D-A9BEA4228CAB}"/>
              </a:ext>
            </a:extLst>
          </p:cNvPr>
          <p:cNvSpPr txBox="1">
            <a:spLocks/>
          </p:cNvSpPr>
          <p:nvPr/>
        </p:nvSpPr>
        <p:spPr>
          <a:xfrm>
            <a:off x="4754880" y="1"/>
            <a:ext cx="6991643" cy="4880609"/>
          </a:xfrm>
          <a:prstGeom prst="rect">
            <a:avLst/>
          </a:prstGeom>
        </p:spPr>
        <p:txBody>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0" indent="0" algn="ctr">
              <a:buNone/>
            </a:pPr>
            <a:r>
              <a:rPr lang="en-GB" sz="2400" b="1" dirty="0">
                <a:solidFill>
                  <a:schemeClr val="bg1"/>
                </a:solidFill>
                <a:latin typeface="Times New Roman" panose="02020603050405020304" pitchFamily="18" charset="0"/>
                <a:cs typeface="Times New Roman" panose="02020603050405020304" pitchFamily="18" charset="0"/>
              </a:rPr>
              <a:t>A </a:t>
            </a:r>
            <a:r>
              <a:rPr lang="en-GB" sz="2400" b="1" dirty="0">
                <a:solidFill>
                  <a:schemeClr val="bg1"/>
                </a:solidFill>
                <a:effectLst/>
                <a:latin typeface="Times New Roman" panose="02020603050405020304" pitchFamily="18" charset="0"/>
                <a:cs typeface="Times New Roman" panose="02020603050405020304" pitchFamily="18" charset="0"/>
              </a:rPr>
              <a:t>PESTEL analysis on AI and technology in the context of IHG Hotels:</a:t>
            </a:r>
            <a:endParaRPr lang="en-GB" sz="2400" dirty="0">
              <a:solidFill>
                <a:schemeClr val="bg1"/>
              </a:solidFill>
              <a:latin typeface="Times New Roman" panose="02020603050405020304" pitchFamily="18" charset="0"/>
              <a:cs typeface="Times New Roman" panose="02020603050405020304" pitchFamily="18" charset="0"/>
            </a:endParaRPr>
          </a:p>
          <a:p>
            <a:pPr marL="0" indent="0">
              <a:buNone/>
            </a:pPr>
            <a:r>
              <a:rPr lang="en-GB" b="1" dirty="0">
                <a:solidFill>
                  <a:schemeClr val="bg1"/>
                </a:solidFill>
                <a:effectLst/>
                <a:latin typeface="Times New Roman" panose="02020603050405020304" pitchFamily="18" charset="0"/>
                <a:cs typeface="Times New Roman" panose="02020603050405020304" pitchFamily="18" charset="0"/>
              </a:rPr>
              <a:t>Political Factors:</a:t>
            </a:r>
          </a:p>
          <a:p>
            <a:pPr>
              <a:buFont typeface="Wingdings" pitchFamily="2" charset="2"/>
              <a:buChar char="q"/>
            </a:pPr>
            <a:r>
              <a:rPr lang="en-GB" b="1" dirty="0">
                <a:solidFill>
                  <a:schemeClr val="bg1"/>
                </a:solidFill>
                <a:effectLst/>
                <a:latin typeface="Times New Roman" panose="02020603050405020304" pitchFamily="18" charset="0"/>
                <a:cs typeface="Times New Roman" panose="02020603050405020304" pitchFamily="18" charset="0"/>
              </a:rPr>
              <a:t>Government regulations and policies regarding data privacy and security.</a:t>
            </a:r>
          </a:p>
          <a:p>
            <a:pPr>
              <a:buFont typeface="Wingdings" pitchFamily="2" charset="2"/>
              <a:buChar char="q"/>
            </a:pPr>
            <a:r>
              <a:rPr lang="en-GB" b="1" dirty="0">
                <a:solidFill>
                  <a:schemeClr val="bg1"/>
                </a:solidFill>
                <a:latin typeface="Times New Roman" panose="02020603050405020304" pitchFamily="18" charset="0"/>
                <a:cs typeface="Times New Roman" panose="02020603050405020304" pitchFamily="18" charset="0"/>
              </a:rPr>
              <a:t>I</a:t>
            </a:r>
            <a:r>
              <a:rPr lang="en-GB" b="1" dirty="0">
                <a:solidFill>
                  <a:schemeClr val="bg1"/>
                </a:solidFill>
                <a:effectLst/>
                <a:latin typeface="Times New Roman" panose="02020603050405020304" pitchFamily="18" charset="0"/>
                <a:cs typeface="Times New Roman" panose="02020603050405020304" pitchFamily="18" charset="0"/>
              </a:rPr>
              <a:t>ntellectual property laws and regulations related to AI technology.</a:t>
            </a:r>
          </a:p>
          <a:p>
            <a:pPr>
              <a:buFont typeface="Wingdings" pitchFamily="2" charset="2"/>
              <a:buChar char="q"/>
            </a:pPr>
            <a:r>
              <a:rPr lang="en-GB" b="1" dirty="0">
                <a:solidFill>
                  <a:schemeClr val="bg1"/>
                </a:solidFill>
                <a:effectLst/>
                <a:latin typeface="Times New Roman" panose="02020603050405020304" pitchFamily="18" charset="0"/>
                <a:cs typeface="Times New Roman" panose="02020603050405020304" pitchFamily="18" charset="0"/>
              </a:rPr>
              <a:t>Government support for AI research and development.</a:t>
            </a:r>
          </a:p>
          <a:p>
            <a:pPr>
              <a:buFont typeface="Wingdings" pitchFamily="2" charset="2"/>
              <a:buChar char="q"/>
            </a:pPr>
            <a:r>
              <a:rPr lang="en-GB" b="1" dirty="0">
                <a:solidFill>
                  <a:schemeClr val="bg1"/>
                </a:solidFill>
                <a:effectLst/>
                <a:latin typeface="Times New Roman" panose="02020603050405020304" pitchFamily="18" charset="0"/>
                <a:cs typeface="Times New Roman" panose="02020603050405020304" pitchFamily="18" charset="0"/>
              </a:rPr>
              <a:t>Policies on international data transfer and cross-border data flows.</a:t>
            </a:r>
          </a:p>
          <a:p>
            <a:pPr marL="0" indent="0">
              <a:buNone/>
            </a:pPr>
            <a:endParaRPr lang="en-GB" dirty="0">
              <a:solidFill>
                <a:schemeClr val="bg1"/>
              </a:solidFill>
              <a:effectLst/>
              <a:latin typeface="Times New Roman" panose="02020603050405020304" pitchFamily="18" charset="0"/>
              <a:cs typeface="Times New Roman" panose="02020603050405020304" pitchFamily="18" charset="0"/>
            </a:endParaRPr>
          </a:p>
          <a:p>
            <a:pPr marL="285750" indent="-285750">
              <a:buFont typeface="Wingdings" pitchFamily="2" charset="2"/>
              <a:buChar char="q"/>
            </a:pPr>
            <a:endParaRPr lang="en-US" b="1" dirty="0">
              <a:solidFill>
                <a:schemeClr val="bg1"/>
              </a:solidFill>
              <a:latin typeface="Times New Roman" panose="02020603050405020304" pitchFamily="18" charset="0"/>
              <a:cs typeface="Times New Roman" panose="02020603050405020304" pitchFamily="18" charset="0"/>
            </a:endParaRPr>
          </a:p>
          <a:p>
            <a:endParaRPr lang="en-GB" b="1" dirty="0">
              <a:solidFill>
                <a:schemeClr val="bg1"/>
              </a:solidFill>
              <a:effectLst/>
              <a:latin typeface="Times New Roman" panose="02020603050405020304" pitchFamily="18" charset="0"/>
              <a:cs typeface="Times New Roman" panose="02020603050405020304" pitchFamily="18" charset="0"/>
            </a:endParaRPr>
          </a:p>
          <a:p>
            <a:endParaRPr lang="en-US" b="1" dirty="0">
              <a:solidFill>
                <a:schemeClr val="bg1"/>
              </a:solidFill>
              <a:latin typeface="Times New Roman" panose="02020603050405020304" pitchFamily="18" charset="0"/>
              <a:cs typeface="Times New Roman" panose="02020603050405020304" pitchFamily="18" charset="0"/>
            </a:endParaRPr>
          </a:p>
          <a:p>
            <a:endParaRPr lang="en-US" dirty="0">
              <a:solidFill>
                <a:schemeClr val="bg1"/>
              </a:solidFill>
            </a:endParaRPr>
          </a:p>
        </p:txBody>
      </p:sp>
      <p:pic>
        <p:nvPicPr>
          <p:cNvPr id="21" name="Picture Placeholder 20">
            <a:extLst>
              <a:ext uri="{FF2B5EF4-FFF2-40B4-BE49-F238E27FC236}">
                <a16:creationId xmlns:a16="http://schemas.microsoft.com/office/drawing/2014/main" id="{65C01D6C-6D56-17B2-5E47-10B7E6F7C7E4}"/>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5617" r="5617"/>
          <a:stretch>
            <a:fillRect/>
          </a:stretch>
        </p:blipFill>
        <p:spPr>
          <a:xfrm>
            <a:off x="1" y="0"/>
            <a:ext cx="4389120" cy="6867922"/>
          </a:xfrm>
        </p:spPr>
      </p:pic>
    </p:spTree>
    <p:extLst>
      <p:ext uri="{BB962C8B-B14F-4D97-AF65-F5344CB8AC3E}">
        <p14:creationId xmlns:p14="http://schemas.microsoft.com/office/powerpoint/2010/main" val="895278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a:lstStyle/>
          <a:p>
            <a:fld id="{8C2E478F-E849-4A8C-AF1F-CBCC78A7CBFA}" type="slidenum">
              <a:rPr lang="en-US" smtClean="0"/>
              <a:t>8</a:t>
            </a:fld>
            <a:endParaRPr lang="en-US" dirty="0"/>
          </a:p>
        </p:txBody>
      </p:sp>
      <p:sp>
        <p:nvSpPr>
          <p:cNvPr id="7" name="Text Placeholder 5">
            <a:extLst>
              <a:ext uri="{FF2B5EF4-FFF2-40B4-BE49-F238E27FC236}">
                <a16:creationId xmlns:a16="http://schemas.microsoft.com/office/drawing/2014/main" id="{F5DADFEB-D942-0FA0-3D8D-A9BEA4228CAB}"/>
              </a:ext>
            </a:extLst>
          </p:cNvPr>
          <p:cNvSpPr txBox="1">
            <a:spLocks/>
          </p:cNvSpPr>
          <p:nvPr/>
        </p:nvSpPr>
        <p:spPr>
          <a:xfrm>
            <a:off x="3600451" y="1"/>
            <a:ext cx="8591550" cy="4286249"/>
          </a:xfrm>
          <a:prstGeom prst="rect">
            <a:avLst/>
          </a:prstGeom>
        </p:spPr>
        <p:txBody>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0" indent="0" algn="l">
              <a:buNone/>
            </a:pPr>
            <a:r>
              <a:rPr lang="en-GB" sz="1800" b="1" i="0" dirty="0">
                <a:solidFill>
                  <a:schemeClr val="bg1"/>
                </a:solidFill>
                <a:effectLst/>
                <a:latin typeface="Times New Roman" panose="02020603050405020304" pitchFamily="18" charset="0"/>
                <a:cs typeface="Times New Roman" panose="02020603050405020304" pitchFamily="18" charset="0"/>
              </a:rPr>
              <a:t>Economic Factors:</a:t>
            </a:r>
          </a:p>
          <a:p>
            <a:pPr algn="l">
              <a:buFont typeface="Wingdings" pitchFamily="2" charset="2"/>
              <a:buChar char="q"/>
            </a:pPr>
            <a:r>
              <a:rPr lang="en-GB" sz="1800" b="1" i="0" dirty="0">
                <a:solidFill>
                  <a:srgbClr val="374151"/>
                </a:solidFill>
                <a:effectLst/>
                <a:latin typeface="Times New Roman" panose="02020603050405020304" pitchFamily="18" charset="0"/>
                <a:cs typeface="Times New Roman" panose="02020603050405020304" pitchFamily="18" charset="0"/>
              </a:rPr>
              <a:t>Economic conditions influencing investment in AI and technology.</a:t>
            </a:r>
          </a:p>
          <a:p>
            <a:pPr algn="l">
              <a:buFont typeface="Wingdings" pitchFamily="2" charset="2"/>
              <a:buChar char="q"/>
            </a:pPr>
            <a:r>
              <a:rPr lang="en-GB" sz="1800" b="1" i="0" dirty="0">
                <a:solidFill>
                  <a:srgbClr val="374151"/>
                </a:solidFill>
                <a:effectLst/>
                <a:latin typeface="Times New Roman" panose="02020603050405020304" pitchFamily="18" charset="0"/>
                <a:cs typeface="Times New Roman" panose="02020603050405020304" pitchFamily="18" charset="0"/>
              </a:rPr>
              <a:t>Cost of implementing AI and technology solutions.</a:t>
            </a:r>
          </a:p>
          <a:p>
            <a:pPr algn="l">
              <a:buFont typeface="Wingdings" pitchFamily="2" charset="2"/>
              <a:buChar char="q"/>
            </a:pPr>
            <a:r>
              <a:rPr lang="en-GB" sz="1800" b="1" i="0" dirty="0">
                <a:solidFill>
                  <a:srgbClr val="374151"/>
                </a:solidFill>
                <a:effectLst/>
                <a:latin typeface="Times New Roman" panose="02020603050405020304" pitchFamily="18" charset="0"/>
                <a:cs typeface="Times New Roman" panose="02020603050405020304" pitchFamily="18" charset="0"/>
              </a:rPr>
              <a:t>Economic impact on the demand for hotel services and travel industry as a whole.</a:t>
            </a:r>
          </a:p>
          <a:p>
            <a:pPr marL="0" indent="0" algn="l">
              <a:buNone/>
            </a:pPr>
            <a:r>
              <a:rPr lang="en-GB" sz="1800" b="1" i="0" dirty="0">
                <a:solidFill>
                  <a:schemeClr val="bg1"/>
                </a:solidFill>
                <a:effectLst/>
                <a:latin typeface="Times New Roman" panose="02020603050405020304" pitchFamily="18" charset="0"/>
                <a:cs typeface="Times New Roman" panose="02020603050405020304" pitchFamily="18" charset="0"/>
              </a:rPr>
              <a:t>Sociocultural Factors:</a:t>
            </a:r>
          </a:p>
          <a:p>
            <a:pPr algn="l">
              <a:buFont typeface="Wingdings" pitchFamily="2" charset="2"/>
              <a:buChar char="q"/>
            </a:pPr>
            <a:r>
              <a:rPr lang="en-GB" sz="1800" b="1" i="0" dirty="0">
                <a:solidFill>
                  <a:srgbClr val="374151"/>
                </a:solidFill>
                <a:effectLst/>
                <a:latin typeface="Times New Roman" panose="02020603050405020304" pitchFamily="18" charset="0"/>
                <a:cs typeface="Times New Roman" panose="02020603050405020304" pitchFamily="18" charset="0"/>
              </a:rPr>
              <a:t>Consumer attitudes and acceptance of AI and technology in the hotel experience.</a:t>
            </a:r>
          </a:p>
          <a:p>
            <a:pPr algn="l">
              <a:buFont typeface="Wingdings" pitchFamily="2" charset="2"/>
              <a:buChar char="q"/>
            </a:pPr>
            <a:r>
              <a:rPr lang="en-GB" sz="1800" b="1" i="0" dirty="0">
                <a:solidFill>
                  <a:srgbClr val="374151"/>
                </a:solidFill>
                <a:effectLst/>
                <a:latin typeface="Times New Roman" panose="02020603050405020304" pitchFamily="18" charset="0"/>
                <a:cs typeface="Times New Roman" panose="02020603050405020304" pitchFamily="18" charset="0"/>
              </a:rPr>
              <a:t>Technological literacy and digital skills of hotel staff and customers.</a:t>
            </a:r>
          </a:p>
          <a:p>
            <a:pPr algn="l">
              <a:buFont typeface="Wingdings" pitchFamily="2" charset="2"/>
              <a:buChar char="q"/>
            </a:pPr>
            <a:r>
              <a:rPr lang="en-GB" sz="1800" b="1" i="0" dirty="0">
                <a:solidFill>
                  <a:srgbClr val="374151"/>
                </a:solidFill>
                <a:effectLst/>
                <a:latin typeface="Times New Roman" panose="02020603050405020304" pitchFamily="18" charset="0"/>
                <a:cs typeface="Times New Roman" panose="02020603050405020304" pitchFamily="18" charset="0"/>
              </a:rPr>
              <a:t>Cultural preferences and expectations for personalized experiences.</a:t>
            </a:r>
          </a:p>
          <a:p>
            <a:pPr marL="0" indent="0">
              <a:buNone/>
            </a:pPr>
            <a:endParaRPr lang="en-GB" b="1" dirty="0">
              <a:solidFill>
                <a:schemeClr val="bg1"/>
              </a:solidFill>
              <a:effectLst/>
              <a:latin typeface="Times New Roman" panose="02020603050405020304" pitchFamily="18" charset="0"/>
              <a:cs typeface="Times New Roman" panose="02020603050405020304" pitchFamily="18" charset="0"/>
            </a:endParaRPr>
          </a:p>
          <a:p>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8" name="Picture 7">
            <a:extLst>
              <a:ext uri="{FF2B5EF4-FFF2-40B4-BE49-F238E27FC236}">
                <a16:creationId xmlns:a16="http://schemas.microsoft.com/office/drawing/2014/main" id="{4A7506AA-2CEE-A868-B41E-ACAF3A3C35B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99931" y="1012203"/>
            <a:ext cx="2600520" cy="4707864"/>
          </a:xfrm>
          <a:prstGeom prst="rect">
            <a:avLst/>
          </a:prstGeom>
        </p:spPr>
      </p:pic>
    </p:spTree>
    <p:extLst>
      <p:ext uri="{BB962C8B-B14F-4D97-AF65-F5344CB8AC3E}">
        <p14:creationId xmlns:p14="http://schemas.microsoft.com/office/powerpoint/2010/main" val="134684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a:lstStyle/>
          <a:p>
            <a:fld id="{8C2E478F-E849-4A8C-AF1F-CBCC78A7CBFA}" type="slidenum">
              <a:rPr lang="en-US" smtClean="0"/>
              <a:t>9</a:t>
            </a:fld>
            <a:endParaRPr lang="en-US" dirty="0"/>
          </a:p>
        </p:txBody>
      </p:sp>
      <p:sp>
        <p:nvSpPr>
          <p:cNvPr id="7" name="Text Placeholder 5">
            <a:extLst>
              <a:ext uri="{FF2B5EF4-FFF2-40B4-BE49-F238E27FC236}">
                <a16:creationId xmlns:a16="http://schemas.microsoft.com/office/drawing/2014/main" id="{F5DADFEB-D942-0FA0-3D8D-A9BEA4228CAB}"/>
              </a:ext>
            </a:extLst>
          </p:cNvPr>
          <p:cNvSpPr txBox="1">
            <a:spLocks/>
          </p:cNvSpPr>
          <p:nvPr/>
        </p:nvSpPr>
        <p:spPr>
          <a:xfrm>
            <a:off x="2514600" y="1"/>
            <a:ext cx="9518993" cy="5497830"/>
          </a:xfrm>
          <a:prstGeom prst="rect">
            <a:avLst/>
          </a:prstGeom>
        </p:spPr>
        <p:txBody>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0" indent="0" algn="l">
              <a:buNone/>
            </a:pPr>
            <a:r>
              <a:rPr lang="en-GB" sz="1600" b="1" i="0" dirty="0">
                <a:solidFill>
                  <a:schemeClr val="bg1"/>
                </a:solidFill>
                <a:effectLst/>
                <a:latin typeface="Times New Roman" panose="02020603050405020304" pitchFamily="18" charset="0"/>
                <a:cs typeface="Times New Roman" panose="02020603050405020304" pitchFamily="18" charset="0"/>
              </a:rPr>
              <a:t>Technological Factors:</a:t>
            </a:r>
          </a:p>
          <a:p>
            <a:pPr algn="l">
              <a:buFont typeface="Wingdings" pitchFamily="2" charset="2"/>
              <a:buChar char="q"/>
            </a:pPr>
            <a:r>
              <a:rPr lang="en-GB" sz="1600" b="1" i="0" dirty="0">
                <a:solidFill>
                  <a:srgbClr val="374151"/>
                </a:solidFill>
                <a:effectLst/>
                <a:latin typeface="Times New Roman" panose="02020603050405020304" pitchFamily="18" charset="0"/>
                <a:cs typeface="Times New Roman" panose="02020603050405020304" pitchFamily="18" charset="0"/>
              </a:rPr>
              <a:t>Advances in AI, machine learning, and automation technologies.</a:t>
            </a:r>
          </a:p>
          <a:p>
            <a:pPr algn="l">
              <a:buFont typeface="Wingdings" pitchFamily="2" charset="2"/>
              <a:buChar char="q"/>
            </a:pPr>
            <a:r>
              <a:rPr lang="en-GB" sz="1600" b="1" i="0" dirty="0">
                <a:solidFill>
                  <a:srgbClr val="374151"/>
                </a:solidFill>
                <a:effectLst/>
                <a:latin typeface="Times New Roman" panose="02020603050405020304" pitchFamily="18" charset="0"/>
                <a:cs typeface="Times New Roman" panose="02020603050405020304" pitchFamily="18" charset="0"/>
              </a:rPr>
              <a:t>Integration of AI in customer service, operations, and marketing.</a:t>
            </a:r>
          </a:p>
          <a:p>
            <a:pPr algn="l">
              <a:buFont typeface="Wingdings" pitchFamily="2" charset="2"/>
              <a:buChar char="q"/>
            </a:pPr>
            <a:r>
              <a:rPr lang="en-GB" sz="1600" b="1" i="0" dirty="0">
                <a:solidFill>
                  <a:srgbClr val="374151"/>
                </a:solidFill>
                <a:effectLst/>
                <a:latin typeface="Times New Roman" panose="02020603050405020304" pitchFamily="18" charset="0"/>
                <a:cs typeface="Times New Roman" panose="02020603050405020304" pitchFamily="18" charset="0"/>
              </a:rPr>
              <a:t>The rapid pace of technological change and the need for continuous innovation.</a:t>
            </a:r>
          </a:p>
          <a:p>
            <a:pPr marL="0" indent="0" algn="l">
              <a:buNone/>
            </a:pPr>
            <a:r>
              <a:rPr lang="en-GB" sz="1600" b="1" i="0" dirty="0">
                <a:solidFill>
                  <a:schemeClr val="bg1"/>
                </a:solidFill>
                <a:effectLst/>
                <a:latin typeface="Times New Roman" panose="02020603050405020304" pitchFamily="18" charset="0"/>
                <a:cs typeface="Times New Roman" panose="02020603050405020304" pitchFamily="18" charset="0"/>
              </a:rPr>
              <a:t>Environmental Factors:</a:t>
            </a:r>
          </a:p>
          <a:p>
            <a:pPr algn="l">
              <a:buFont typeface="Wingdings" pitchFamily="2" charset="2"/>
              <a:buChar char="q"/>
            </a:pPr>
            <a:r>
              <a:rPr lang="en-GB" sz="1600" b="1" i="0" dirty="0">
                <a:solidFill>
                  <a:srgbClr val="374151"/>
                </a:solidFill>
                <a:effectLst/>
                <a:latin typeface="Times New Roman" panose="02020603050405020304" pitchFamily="18" charset="0"/>
                <a:cs typeface="Times New Roman" panose="02020603050405020304" pitchFamily="18" charset="0"/>
              </a:rPr>
              <a:t>Environmental sustainability and energy efficiency initiatives.</a:t>
            </a:r>
          </a:p>
          <a:p>
            <a:pPr algn="l">
              <a:buFont typeface="Wingdings" pitchFamily="2" charset="2"/>
              <a:buChar char="q"/>
            </a:pPr>
            <a:r>
              <a:rPr lang="en-GB" sz="1600" b="1" i="0" dirty="0">
                <a:solidFill>
                  <a:srgbClr val="374151"/>
                </a:solidFill>
                <a:effectLst/>
                <a:latin typeface="Times New Roman" panose="02020603050405020304" pitchFamily="18" charset="0"/>
                <a:cs typeface="Times New Roman" panose="02020603050405020304" pitchFamily="18" charset="0"/>
              </a:rPr>
              <a:t>The impact of AI and technology on carbon footprint and resource consumption.</a:t>
            </a:r>
          </a:p>
          <a:p>
            <a:pPr marL="0" indent="0" algn="l">
              <a:buNone/>
            </a:pPr>
            <a:r>
              <a:rPr lang="en-GB" sz="1600" b="1" i="0" dirty="0">
                <a:solidFill>
                  <a:schemeClr val="bg1"/>
                </a:solidFill>
                <a:effectLst/>
                <a:latin typeface="Times New Roman" panose="02020603050405020304" pitchFamily="18" charset="0"/>
                <a:cs typeface="Times New Roman" panose="02020603050405020304" pitchFamily="18" charset="0"/>
              </a:rPr>
              <a:t>Legal Factors:</a:t>
            </a:r>
          </a:p>
          <a:p>
            <a:pPr algn="l">
              <a:buFont typeface="Wingdings" pitchFamily="2" charset="2"/>
              <a:buChar char="q"/>
            </a:pPr>
            <a:r>
              <a:rPr lang="en-GB" sz="1600" b="1" i="0" dirty="0">
                <a:solidFill>
                  <a:srgbClr val="374151"/>
                </a:solidFill>
                <a:effectLst/>
                <a:latin typeface="Times New Roman" panose="02020603050405020304" pitchFamily="18" charset="0"/>
                <a:cs typeface="Times New Roman" panose="02020603050405020304" pitchFamily="18" charset="0"/>
              </a:rPr>
              <a:t>Intellectual property rights and patent protection for AI innovations.</a:t>
            </a:r>
          </a:p>
          <a:p>
            <a:pPr algn="l">
              <a:buFont typeface="Wingdings" pitchFamily="2" charset="2"/>
              <a:buChar char="q"/>
            </a:pPr>
            <a:r>
              <a:rPr lang="en-GB" sz="1600" b="1" i="0" dirty="0">
                <a:solidFill>
                  <a:srgbClr val="374151"/>
                </a:solidFill>
                <a:effectLst/>
                <a:latin typeface="Times New Roman" panose="02020603050405020304" pitchFamily="18" charset="0"/>
                <a:cs typeface="Times New Roman" panose="02020603050405020304" pitchFamily="18" charset="0"/>
              </a:rPr>
              <a:t>Compliance with data protection and privacy laws.</a:t>
            </a:r>
          </a:p>
          <a:p>
            <a:pPr algn="l">
              <a:buFont typeface="Wingdings" pitchFamily="2" charset="2"/>
              <a:buChar char="q"/>
            </a:pPr>
            <a:r>
              <a:rPr lang="en-GB" sz="1600" b="1" i="0" dirty="0">
                <a:solidFill>
                  <a:srgbClr val="374151"/>
                </a:solidFill>
                <a:effectLst/>
                <a:latin typeface="Times New Roman" panose="02020603050405020304" pitchFamily="18" charset="0"/>
                <a:cs typeface="Times New Roman" panose="02020603050405020304" pitchFamily="18" charset="0"/>
              </a:rPr>
              <a:t>Legal implications of AI-driven decision-making processes.</a:t>
            </a:r>
            <a:br>
              <a:rPr lang="en-GB" sz="1600" dirty="0">
                <a:latin typeface="Times New Roman" panose="02020603050405020304" pitchFamily="18" charset="0"/>
                <a:cs typeface="Times New Roman" panose="02020603050405020304" pitchFamily="18" charset="0"/>
              </a:rPr>
            </a:br>
            <a:endParaRPr lang="en-US" sz="1600" b="1" dirty="0">
              <a:solidFill>
                <a:schemeClr val="bg1"/>
              </a:solidFill>
              <a:latin typeface="Times New Roman" panose="02020603050405020304" pitchFamily="18" charset="0"/>
              <a:cs typeface="Times New Roman" panose="02020603050405020304" pitchFamily="18" charset="0"/>
            </a:endParaRPr>
          </a:p>
          <a:p>
            <a:endParaRPr lang="en-GB" b="1" dirty="0">
              <a:solidFill>
                <a:schemeClr val="bg1"/>
              </a:solidFill>
              <a:effectLst/>
              <a:latin typeface="Times New Roman" panose="02020603050405020304" pitchFamily="18" charset="0"/>
              <a:cs typeface="Times New Roman" panose="02020603050405020304" pitchFamily="18" charset="0"/>
            </a:endParaRPr>
          </a:p>
          <a:p>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3" name="Picture Placeholder 2">
            <a:extLst>
              <a:ext uri="{FF2B5EF4-FFF2-40B4-BE49-F238E27FC236}">
                <a16:creationId xmlns:a16="http://schemas.microsoft.com/office/drawing/2014/main" id="{3F9EDE5E-7F81-4674-B849-6A5BD8D220C8}"/>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42184" r="42184"/>
          <a:stretch>
            <a:fillRect/>
          </a:stretch>
        </p:blipFill>
        <p:spPr>
          <a:xfrm>
            <a:off x="0" y="17463"/>
            <a:ext cx="2514600" cy="6867525"/>
          </a:xfrm>
        </p:spPr>
      </p:pic>
    </p:spTree>
    <p:extLst>
      <p:ext uri="{BB962C8B-B14F-4D97-AF65-F5344CB8AC3E}">
        <p14:creationId xmlns:p14="http://schemas.microsoft.com/office/powerpoint/2010/main" val="36272132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a:lstStyle/>
          <a:p>
            <a:fld id="{8C2E478F-E849-4A8C-AF1F-CBCC78A7CBFA}" type="slidenum">
              <a:rPr lang="en-US" smtClean="0"/>
              <a:t>10</a:t>
            </a:fld>
            <a:endParaRPr lang="en-US" dirty="0"/>
          </a:p>
        </p:txBody>
      </p:sp>
      <p:sp>
        <p:nvSpPr>
          <p:cNvPr id="7" name="Text Placeholder 5">
            <a:extLst>
              <a:ext uri="{FF2B5EF4-FFF2-40B4-BE49-F238E27FC236}">
                <a16:creationId xmlns:a16="http://schemas.microsoft.com/office/drawing/2014/main" id="{F5DADFEB-D942-0FA0-3D8D-A9BEA4228CAB}"/>
              </a:ext>
            </a:extLst>
          </p:cNvPr>
          <p:cNvSpPr txBox="1">
            <a:spLocks/>
          </p:cNvSpPr>
          <p:nvPr/>
        </p:nvSpPr>
        <p:spPr>
          <a:xfrm>
            <a:off x="2274570" y="-9922"/>
            <a:ext cx="9917429" cy="5324872"/>
          </a:xfrm>
          <a:prstGeom prst="rect">
            <a:avLst/>
          </a:prstGeom>
        </p:spPr>
        <p:txBody>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0" indent="0" algn="ctr">
              <a:buNone/>
            </a:pPr>
            <a:r>
              <a:rPr lang="en-US" b="1" u="sng" dirty="0">
                <a:solidFill>
                  <a:schemeClr val="bg1"/>
                </a:solidFill>
                <a:latin typeface="Times New Roman" panose="02020603050405020304" pitchFamily="18" charset="0"/>
                <a:cs typeface="Times New Roman" panose="02020603050405020304" pitchFamily="18" charset="0"/>
              </a:rPr>
              <a:t>Real Impact of AI and Technology in Guest Service</a:t>
            </a:r>
            <a:endParaRPr lang="en-GB" b="1" u="sng" dirty="0">
              <a:solidFill>
                <a:schemeClr val="bg1"/>
              </a:solidFill>
              <a:effectLst/>
              <a:latin typeface="Times New Roman" panose="02020603050405020304" pitchFamily="18" charset="0"/>
              <a:cs typeface="Times New Roman" panose="02020603050405020304" pitchFamily="18" charset="0"/>
            </a:endParaRPr>
          </a:p>
          <a:p>
            <a:pPr marL="0" indent="0">
              <a:lnSpc>
                <a:spcPct val="150000"/>
              </a:lnSpc>
              <a:buNone/>
            </a:pPr>
            <a:r>
              <a:rPr lang="en-US" sz="1600" dirty="0">
                <a:solidFill>
                  <a:schemeClr val="bg1"/>
                </a:solidFill>
                <a:latin typeface="Times New Roman" panose="02020603050405020304" pitchFamily="18" charset="0"/>
                <a:cs typeface="Times New Roman" panose="02020603050405020304" pitchFamily="18" charset="0"/>
              </a:rPr>
              <a:t>There are some potential impact of AI and Technology on guest service in the IHG hotel industry such as:</a:t>
            </a:r>
          </a:p>
          <a:p>
            <a:pPr marL="0" indent="0">
              <a:lnSpc>
                <a:spcPct val="150000"/>
              </a:lnSpc>
              <a:buNone/>
            </a:pPr>
            <a:r>
              <a:rPr lang="en-GB" sz="1800" b="1" dirty="0">
                <a:solidFill>
                  <a:schemeClr val="bg1"/>
                </a:solidFill>
                <a:effectLst/>
                <a:latin typeface="Times New Roman" panose="02020603050405020304" pitchFamily="18" charset="0"/>
                <a:cs typeface="Times New Roman" panose="02020603050405020304" pitchFamily="18" charset="0"/>
              </a:rPr>
              <a:t>Voice-Activated Room Controls:</a:t>
            </a:r>
            <a:r>
              <a:rPr lang="en-GB" sz="1800" dirty="0">
                <a:solidFill>
                  <a:schemeClr val="bg1"/>
                </a:solidFill>
                <a:effectLst/>
                <a:latin typeface="Times New Roman" panose="02020603050405020304" pitchFamily="18" charset="0"/>
                <a:cs typeface="Times New Roman" panose="02020603050405020304" pitchFamily="18" charset="0"/>
              </a:rPr>
              <a:t> </a:t>
            </a:r>
            <a:r>
              <a:rPr lang="en-GB" sz="1800" dirty="0">
                <a:solidFill>
                  <a:schemeClr val="bg1"/>
                </a:solidFill>
                <a:latin typeface="Times New Roman" panose="02020603050405020304" pitchFamily="18" charset="0"/>
                <a:cs typeface="Times New Roman" panose="02020603050405020304" pitchFamily="18" charset="0"/>
              </a:rPr>
              <a:t>The use of voice-activated technology in hotel rooms enables visitors to direct their environment using voice commands for things like lighting, temperature, and entertainment systems.</a:t>
            </a:r>
          </a:p>
          <a:p>
            <a:pPr marL="0" indent="0">
              <a:lnSpc>
                <a:spcPct val="150000"/>
              </a:lnSpc>
              <a:buNone/>
            </a:pPr>
            <a:r>
              <a:rPr lang="en-GB" sz="1800" b="1" dirty="0">
                <a:solidFill>
                  <a:schemeClr val="bg1"/>
                </a:solidFill>
                <a:effectLst/>
                <a:latin typeface="Times New Roman" panose="02020603050405020304" pitchFamily="18" charset="0"/>
                <a:cs typeface="Times New Roman" panose="02020603050405020304" pitchFamily="18" charset="0"/>
              </a:rPr>
              <a:t>Personalized Guest Experiences:</a:t>
            </a:r>
            <a:r>
              <a:rPr lang="en-GB" sz="1800" dirty="0">
                <a:solidFill>
                  <a:schemeClr val="bg1"/>
                </a:solidFill>
                <a:effectLst/>
                <a:latin typeface="Times New Roman" panose="02020603050405020304" pitchFamily="18" charset="0"/>
                <a:cs typeface="Times New Roman" panose="02020603050405020304" pitchFamily="18" charset="0"/>
              </a:rPr>
              <a:t> AI and technology has enabled IHG hotels to collect and </a:t>
            </a:r>
            <a:r>
              <a:rPr lang="en-GB" sz="1800" dirty="0" err="1">
                <a:solidFill>
                  <a:schemeClr val="bg1"/>
                </a:solidFill>
                <a:effectLst/>
                <a:latin typeface="Times New Roman" panose="02020603050405020304" pitchFamily="18" charset="0"/>
                <a:cs typeface="Times New Roman" panose="02020603050405020304" pitchFamily="18" charset="0"/>
              </a:rPr>
              <a:t>analyze</a:t>
            </a:r>
            <a:r>
              <a:rPr lang="en-GB" sz="1800" dirty="0">
                <a:solidFill>
                  <a:schemeClr val="bg1"/>
                </a:solidFill>
                <a:effectLst/>
                <a:latin typeface="Times New Roman" panose="02020603050405020304" pitchFamily="18" charset="0"/>
                <a:cs typeface="Times New Roman" panose="02020603050405020304" pitchFamily="18" charset="0"/>
              </a:rPr>
              <a:t> guest data, preferences, and behaviour to provide personalized recommendations, tailored services, and customized experiences.</a:t>
            </a:r>
          </a:p>
          <a:p>
            <a:pPr marL="0" indent="0">
              <a:lnSpc>
                <a:spcPct val="150000"/>
              </a:lnSpc>
              <a:buNone/>
            </a:pPr>
            <a:r>
              <a:rPr lang="en-GB" sz="1800" b="1" dirty="0">
                <a:solidFill>
                  <a:schemeClr val="bg1"/>
                </a:solidFill>
                <a:effectLst/>
                <a:latin typeface="Times New Roman" panose="02020603050405020304" pitchFamily="18" charset="0"/>
                <a:cs typeface="Times New Roman" panose="02020603050405020304" pitchFamily="18" charset="0"/>
              </a:rPr>
              <a:t>Enhanced Security and Safety:</a:t>
            </a:r>
            <a:r>
              <a:rPr lang="en-GB" sz="1800" dirty="0">
                <a:solidFill>
                  <a:schemeClr val="bg1"/>
                </a:solidFill>
                <a:effectLst/>
                <a:latin typeface="Times New Roman" panose="02020603050405020304" pitchFamily="18" charset="0"/>
                <a:cs typeface="Times New Roman" panose="02020603050405020304" pitchFamily="18" charset="0"/>
              </a:rPr>
              <a:t> AI-powered security systems are monitoring guest areas, identify potential threats, and enhance overall safety through features like facial recognition, access control, and predictive analytics.</a:t>
            </a:r>
          </a:p>
          <a:p>
            <a:pPr marL="0" indent="0">
              <a:buNone/>
            </a:pPr>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3" name="Picture Placeholder 2">
            <a:extLst>
              <a:ext uri="{FF2B5EF4-FFF2-40B4-BE49-F238E27FC236}">
                <a16:creationId xmlns:a16="http://schemas.microsoft.com/office/drawing/2014/main" id="{20FDB7C6-E611-3296-76A1-BA9228970245}"/>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22145" r="22145"/>
          <a:stretch>
            <a:fillRect/>
          </a:stretch>
        </p:blipFill>
        <p:spPr>
          <a:xfrm>
            <a:off x="1" y="-9922"/>
            <a:ext cx="2274569" cy="6867922"/>
          </a:xfrm>
        </p:spPr>
      </p:pic>
    </p:spTree>
    <p:extLst>
      <p:ext uri="{BB962C8B-B14F-4D97-AF65-F5344CB8AC3E}">
        <p14:creationId xmlns:p14="http://schemas.microsoft.com/office/powerpoint/2010/main" val="133748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a:lstStyle/>
          <a:p>
            <a:fld id="{8C2E478F-E849-4A8C-AF1F-CBCC78A7CBFA}" type="slidenum">
              <a:rPr lang="en-US" smtClean="0"/>
              <a:t>11</a:t>
            </a:fld>
            <a:endParaRPr lang="en-US" dirty="0"/>
          </a:p>
        </p:txBody>
      </p:sp>
      <p:sp>
        <p:nvSpPr>
          <p:cNvPr id="7" name="Text Placeholder 5">
            <a:extLst>
              <a:ext uri="{FF2B5EF4-FFF2-40B4-BE49-F238E27FC236}">
                <a16:creationId xmlns:a16="http://schemas.microsoft.com/office/drawing/2014/main" id="{F5DADFEB-D942-0FA0-3D8D-A9BEA4228CAB}"/>
              </a:ext>
            </a:extLst>
          </p:cNvPr>
          <p:cNvSpPr txBox="1">
            <a:spLocks/>
          </p:cNvSpPr>
          <p:nvPr/>
        </p:nvSpPr>
        <p:spPr>
          <a:xfrm>
            <a:off x="2663190" y="1"/>
            <a:ext cx="9528809" cy="4903470"/>
          </a:xfrm>
          <a:prstGeom prst="rect">
            <a:avLst/>
          </a:prstGeom>
        </p:spPr>
        <p:txBody>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0" indent="0">
              <a:lnSpc>
                <a:spcPct val="150000"/>
              </a:lnSpc>
              <a:buNone/>
            </a:pPr>
            <a:r>
              <a:rPr lang="en-US" sz="1800" b="1" dirty="0">
                <a:solidFill>
                  <a:schemeClr val="bg1"/>
                </a:solidFill>
                <a:latin typeface="Times New Roman" panose="02020603050405020304" pitchFamily="18" charset="0"/>
                <a:cs typeface="Times New Roman" panose="02020603050405020304" pitchFamily="18" charset="0"/>
              </a:rPr>
              <a:t>Limitations:</a:t>
            </a:r>
          </a:p>
          <a:p>
            <a:pPr marL="0" indent="0">
              <a:lnSpc>
                <a:spcPct val="150000"/>
              </a:lnSpc>
              <a:buNone/>
            </a:pPr>
            <a:r>
              <a:rPr lang="en-GB" sz="1800" b="1" dirty="0">
                <a:solidFill>
                  <a:schemeClr val="bg1"/>
                </a:solidFill>
                <a:effectLst/>
                <a:latin typeface="Times New Roman" panose="02020603050405020304" pitchFamily="18" charset="0"/>
                <a:cs typeface="Times New Roman" panose="02020603050405020304" pitchFamily="18" charset="0"/>
              </a:rPr>
              <a:t>Data Privacy and Security Concerns:</a:t>
            </a:r>
            <a:r>
              <a:rPr lang="en-GB" sz="1800" dirty="0">
                <a:solidFill>
                  <a:schemeClr val="bg1"/>
                </a:solidFill>
                <a:effectLst/>
                <a:latin typeface="Times New Roman" panose="02020603050405020304" pitchFamily="18" charset="0"/>
                <a:cs typeface="Times New Roman" panose="02020603050405020304" pitchFamily="18" charset="0"/>
              </a:rPr>
              <a:t> The collection and utilization of guest data in AI systems raise concerns about data privacy, security breaches, and potential misuse of personal information (</a:t>
            </a:r>
            <a:r>
              <a:rPr lang="en-GB" sz="1800" dirty="0" err="1">
                <a:solidFill>
                  <a:schemeClr val="bg1"/>
                </a:solidFill>
                <a:effectLst/>
                <a:latin typeface="Times New Roman" panose="02020603050405020304" pitchFamily="18" charset="0"/>
                <a:cs typeface="Times New Roman" panose="02020603050405020304" pitchFamily="18" charset="0"/>
              </a:rPr>
              <a:t>Sigala</a:t>
            </a:r>
            <a:r>
              <a:rPr lang="en-GB" sz="1800" dirty="0">
                <a:solidFill>
                  <a:schemeClr val="bg1"/>
                </a:solidFill>
                <a:effectLst/>
                <a:latin typeface="Times New Roman" panose="02020603050405020304" pitchFamily="18" charset="0"/>
                <a:cs typeface="Times New Roman" panose="02020603050405020304" pitchFamily="18" charset="0"/>
              </a:rPr>
              <a:t> et al., 2019).</a:t>
            </a:r>
          </a:p>
          <a:p>
            <a:pPr marL="0" indent="0">
              <a:lnSpc>
                <a:spcPct val="150000"/>
              </a:lnSpc>
              <a:buNone/>
            </a:pPr>
            <a:r>
              <a:rPr lang="en-GB" sz="1800" b="1" dirty="0">
                <a:solidFill>
                  <a:schemeClr val="bg1"/>
                </a:solidFill>
                <a:effectLst/>
                <a:latin typeface="Times New Roman" panose="02020603050405020304" pitchFamily="18" charset="0"/>
                <a:cs typeface="Times New Roman" panose="02020603050405020304" pitchFamily="18" charset="0"/>
              </a:rPr>
              <a:t>Lack of Personal Touch and Human Interaction:</a:t>
            </a:r>
            <a:r>
              <a:rPr lang="en-GB" sz="1800" dirty="0">
                <a:solidFill>
                  <a:schemeClr val="bg1"/>
                </a:solidFill>
                <a:effectLst/>
                <a:latin typeface="Times New Roman" panose="02020603050405020304" pitchFamily="18" charset="0"/>
                <a:cs typeface="Times New Roman" panose="02020603050405020304" pitchFamily="18" charset="0"/>
              </a:rPr>
              <a:t> While AI and technology can enhance efficiency, there is a risk of losing the personal touch and human interaction that guests value in hospitality experiences (</a:t>
            </a:r>
            <a:r>
              <a:rPr lang="en-GB" sz="1800" dirty="0" err="1">
                <a:solidFill>
                  <a:schemeClr val="bg1"/>
                </a:solidFill>
                <a:effectLst/>
                <a:latin typeface="Times New Roman" panose="02020603050405020304" pitchFamily="18" charset="0"/>
                <a:cs typeface="Times New Roman" panose="02020603050405020304" pitchFamily="18" charset="0"/>
              </a:rPr>
              <a:t>Dolnicar</a:t>
            </a:r>
            <a:r>
              <a:rPr lang="en-GB" sz="1800" dirty="0">
                <a:solidFill>
                  <a:schemeClr val="bg1"/>
                </a:solidFill>
                <a:effectLst/>
                <a:latin typeface="Times New Roman" panose="02020603050405020304" pitchFamily="18" charset="0"/>
                <a:cs typeface="Times New Roman" panose="02020603050405020304" pitchFamily="18" charset="0"/>
              </a:rPr>
              <a:t> et al., 2020).</a:t>
            </a:r>
          </a:p>
          <a:p>
            <a:pPr marL="0" indent="0">
              <a:lnSpc>
                <a:spcPct val="150000"/>
              </a:lnSpc>
              <a:buNone/>
            </a:pPr>
            <a:r>
              <a:rPr lang="en-GB" sz="1800" b="1" dirty="0">
                <a:solidFill>
                  <a:schemeClr val="bg1"/>
                </a:solidFill>
                <a:effectLst/>
                <a:latin typeface="Times New Roman" panose="02020603050405020304" pitchFamily="18" charset="0"/>
                <a:cs typeface="Times New Roman" panose="02020603050405020304" pitchFamily="18" charset="0"/>
              </a:rPr>
              <a:t>Technological Dependency and Infrastructure Requirements:</a:t>
            </a:r>
            <a:r>
              <a:rPr lang="en-GB" sz="1800" dirty="0">
                <a:solidFill>
                  <a:schemeClr val="bg1"/>
                </a:solidFill>
                <a:effectLst/>
                <a:latin typeface="Times New Roman" panose="02020603050405020304" pitchFamily="18" charset="0"/>
                <a:cs typeface="Times New Roman" panose="02020603050405020304" pitchFamily="18" charset="0"/>
              </a:rPr>
              <a:t> Implementing AI and technology solutions necessitates robust infrastructure, reliable connectivity, and ongoing technical support. Limited resources and infrastructure challenges can impede successful adoption (</a:t>
            </a:r>
            <a:r>
              <a:rPr lang="en-GB" sz="1800" dirty="0" err="1">
                <a:solidFill>
                  <a:schemeClr val="bg1"/>
                </a:solidFill>
                <a:effectLst/>
                <a:latin typeface="Times New Roman" panose="02020603050405020304" pitchFamily="18" charset="0"/>
                <a:cs typeface="Times New Roman" panose="02020603050405020304" pitchFamily="18" charset="0"/>
              </a:rPr>
              <a:t>Xie</a:t>
            </a:r>
            <a:r>
              <a:rPr lang="en-GB" sz="1800" dirty="0">
                <a:solidFill>
                  <a:schemeClr val="bg1"/>
                </a:solidFill>
                <a:effectLst/>
                <a:latin typeface="Times New Roman" panose="02020603050405020304" pitchFamily="18" charset="0"/>
                <a:cs typeface="Times New Roman" panose="02020603050405020304" pitchFamily="18" charset="0"/>
              </a:rPr>
              <a:t> et al., 2021).</a:t>
            </a:r>
          </a:p>
          <a:p>
            <a:pPr marL="0" indent="0">
              <a:lnSpc>
                <a:spcPct val="150000"/>
              </a:lnSpc>
              <a:buNone/>
            </a:pPr>
            <a:endParaRPr lang="en-GB" sz="2400" b="1" dirty="0">
              <a:solidFill>
                <a:schemeClr val="bg1"/>
              </a:solidFill>
              <a:effectLst/>
              <a:latin typeface="Times New Roman" panose="02020603050405020304" pitchFamily="18" charset="0"/>
              <a:cs typeface="Times New Roman" panose="02020603050405020304" pitchFamily="18" charset="0"/>
            </a:endParaRPr>
          </a:p>
          <a:p>
            <a:pPr marL="0" indent="0">
              <a:lnSpc>
                <a:spcPct val="150000"/>
              </a:lnSpc>
              <a:buNone/>
            </a:pPr>
            <a:endParaRPr lang="en-GB" sz="2400" dirty="0">
              <a:solidFill>
                <a:schemeClr val="bg1"/>
              </a:solidFill>
              <a:effectLst/>
              <a:latin typeface="Times New Roman" panose="02020603050405020304" pitchFamily="18" charset="0"/>
              <a:cs typeface="Times New Roman" panose="02020603050405020304" pitchFamily="18" charset="0"/>
            </a:endParaRPr>
          </a:p>
          <a:p>
            <a:pPr marL="0" indent="0">
              <a:lnSpc>
                <a:spcPct val="150000"/>
              </a:lnSpc>
              <a:buNone/>
            </a:pPr>
            <a:endParaRPr lang="en-GB" sz="2400" dirty="0">
              <a:solidFill>
                <a:schemeClr val="bg1"/>
              </a:solidFill>
              <a:effectLst/>
              <a:latin typeface="Times New Roman" panose="02020603050405020304" pitchFamily="18" charset="0"/>
              <a:cs typeface="Times New Roman" panose="02020603050405020304" pitchFamily="18" charset="0"/>
            </a:endParaRPr>
          </a:p>
          <a:p>
            <a:pPr marL="0" indent="0">
              <a:lnSpc>
                <a:spcPct val="150000"/>
              </a:lnSpc>
              <a:buNone/>
            </a:pPr>
            <a:endParaRPr lang="en-GB" sz="2400" b="1" dirty="0">
              <a:solidFill>
                <a:schemeClr val="bg1"/>
              </a:solidFill>
              <a:effectLst/>
              <a:latin typeface="Times New Roman" panose="02020603050405020304" pitchFamily="18" charset="0"/>
              <a:cs typeface="Times New Roman" panose="02020603050405020304" pitchFamily="18" charset="0"/>
            </a:endParaRPr>
          </a:p>
          <a:p>
            <a:pPr>
              <a:lnSpc>
                <a:spcPct val="150000"/>
              </a:lnSpc>
            </a:pPr>
            <a:endParaRPr lang="en-US" sz="2400" b="1" dirty="0">
              <a:solidFill>
                <a:schemeClr val="bg1"/>
              </a:solidFill>
              <a:latin typeface="Times New Roman" panose="02020603050405020304" pitchFamily="18" charset="0"/>
              <a:cs typeface="Times New Roman" panose="02020603050405020304" pitchFamily="18" charset="0"/>
            </a:endParaRPr>
          </a:p>
          <a:p>
            <a:pPr>
              <a:lnSpc>
                <a:spcPct val="150000"/>
              </a:lnSpc>
            </a:pPr>
            <a:endParaRPr lang="en-US" sz="2400" dirty="0">
              <a:solidFill>
                <a:schemeClr val="bg1"/>
              </a:solidFill>
              <a:latin typeface="Times New Roman" panose="02020603050405020304" pitchFamily="18" charset="0"/>
              <a:cs typeface="Times New Roman" panose="02020603050405020304" pitchFamily="18" charset="0"/>
            </a:endParaRPr>
          </a:p>
        </p:txBody>
      </p:sp>
      <p:pic>
        <p:nvPicPr>
          <p:cNvPr id="3" name="Picture Placeholder 2">
            <a:extLst>
              <a:ext uri="{FF2B5EF4-FFF2-40B4-BE49-F238E27FC236}">
                <a16:creationId xmlns:a16="http://schemas.microsoft.com/office/drawing/2014/main" id="{958CFF19-A646-576E-59B1-70F96D3EBF67}"/>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38948" r="38948"/>
          <a:stretch>
            <a:fillRect/>
          </a:stretch>
        </p:blipFill>
        <p:spPr>
          <a:xfrm>
            <a:off x="0" y="0"/>
            <a:ext cx="2663190" cy="6867525"/>
          </a:xfrm>
        </p:spPr>
      </p:pic>
    </p:spTree>
    <p:extLst>
      <p:ext uri="{BB962C8B-B14F-4D97-AF65-F5344CB8AC3E}">
        <p14:creationId xmlns:p14="http://schemas.microsoft.com/office/powerpoint/2010/main" val="1058653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a:lstStyle/>
          <a:p>
            <a:fld id="{8C2E478F-E849-4A8C-AF1F-CBCC78A7CBFA}" type="slidenum">
              <a:rPr lang="en-US" smtClean="0"/>
              <a:t>12</a:t>
            </a:fld>
            <a:endParaRPr lang="en-US" dirty="0"/>
          </a:p>
        </p:txBody>
      </p:sp>
      <p:sp>
        <p:nvSpPr>
          <p:cNvPr id="7" name="Text Placeholder 5">
            <a:extLst>
              <a:ext uri="{FF2B5EF4-FFF2-40B4-BE49-F238E27FC236}">
                <a16:creationId xmlns:a16="http://schemas.microsoft.com/office/drawing/2014/main" id="{F5DADFEB-D942-0FA0-3D8D-A9BEA4228CAB}"/>
              </a:ext>
            </a:extLst>
          </p:cNvPr>
          <p:cNvSpPr txBox="1">
            <a:spLocks/>
          </p:cNvSpPr>
          <p:nvPr/>
        </p:nvSpPr>
        <p:spPr>
          <a:xfrm>
            <a:off x="2777490" y="1"/>
            <a:ext cx="9414510" cy="4549139"/>
          </a:xfrm>
          <a:prstGeom prst="rect">
            <a:avLst/>
          </a:prstGeom>
        </p:spPr>
        <p:txBody>
          <a:bodyPr/>
          <a:lst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a:lstStyle>
          <a:p>
            <a:pPr marL="0" indent="0">
              <a:buNone/>
            </a:pPr>
            <a:r>
              <a:rPr lang="en-GB" b="1" dirty="0">
                <a:solidFill>
                  <a:schemeClr val="bg1"/>
                </a:solidFill>
                <a:effectLst/>
                <a:latin typeface="Times New Roman" panose="02020603050405020304" pitchFamily="18" charset="0"/>
                <a:cs typeface="Times New Roman" panose="02020603050405020304" pitchFamily="18" charset="0"/>
              </a:rPr>
              <a:t>Recommendations:</a:t>
            </a:r>
          </a:p>
          <a:p>
            <a:pPr marL="0" indent="0">
              <a:buNone/>
            </a:pPr>
            <a:r>
              <a:rPr lang="en-GB" b="1" dirty="0">
                <a:solidFill>
                  <a:schemeClr val="bg1"/>
                </a:solidFill>
                <a:effectLst/>
                <a:latin typeface="Times New Roman" panose="02020603050405020304" pitchFamily="18" charset="0"/>
                <a:cs typeface="Times New Roman" panose="02020603050405020304" pitchFamily="18" charset="0"/>
              </a:rPr>
              <a:t>Balancing Automation and Human Interaction:</a:t>
            </a:r>
            <a:r>
              <a:rPr lang="en-GB" dirty="0">
                <a:solidFill>
                  <a:schemeClr val="bg1"/>
                </a:solidFill>
                <a:effectLst/>
                <a:latin typeface="Times New Roman" panose="02020603050405020304" pitchFamily="18" charset="0"/>
                <a:cs typeface="Times New Roman" panose="02020603050405020304" pitchFamily="18" charset="0"/>
              </a:rPr>
              <a:t> Hotels should strike a balance between technology-driven automation and maintaining a high level of human interaction to deliver personalized and memorable guest experiences (</a:t>
            </a:r>
            <a:r>
              <a:rPr lang="en-GB" dirty="0" err="1">
                <a:solidFill>
                  <a:schemeClr val="bg1"/>
                </a:solidFill>
                <a:effectLst/>
                <a:latin typeface="Times New Roman" panose="02020603050405020304" pitchFamily="18" charset="0"/>
                <a:cs typeface="Times New Roman" panose="02020603050405020304" pitchFamily="18" charset="0"/>
              </a:rPr>
              <a:t>Sigala</a:t>
            </a:r>
            <a:r>
              <a:rPr lang="en-GB" dirty="0">
                <a:solidFill>
                  <a:schemeClr val="bg1"/>
                </a:solidFill>
                <a:effectLst/>
                <a:latin typeface="Times New Roman" panose="02020603050405020304" pitchFamily="18" charset="0"/>
                <a:cs typeface="Times New Roman" panose="02020603050405020304" pitchFamily="18" charset="0"/>
              </a:rPr>
              <a:t> et al., 2020).</a:t>
            </a:r>
            <a:endParaRPr lang="en-GB" b="1" dirty="0">
              <a:solidFill>
                <a:schemeClr val="bg1"/>
              </a:solidFill>
              <a:effectLst/>
              <a:latin typeface="Times New Roman" panose="02020603050405020304" pitchFamily="18" charset="0"/>
              <a:cs typeface="Times New Roman" panose="02020603050405020304" pitchFamily="18" charset="0"/>
            </a:endParaRPr>
          </a:p>
          <a:p>
            <a:pPr marL="0" indent="0">
              <a:buNone/>
            </a:pPr>
            <a:r>
              <a:rPr lang="en-GB" b="1" dirty="0">
                <a:solidFill>
                  <a:schemeClr val="bg1"/>
                </a:solidFill>
                <a:effectLst/>
                <a:latin typeface="Times New Roman" panose="02020603050405020304" pitchFamily="18" charset="0"/>
                <a:cs typeface="Times New Roman" panose="02020603050405020304" pitchFamily="18" charset="0"/>
              </a:rPr>
              <a:t>Ethical and Transparent Use of Guest Data:</a:t>
            </a:r>
            <a:r>
              <a:rPr lang="en-GB" dirty="0">
                <a:solidFill>
                  <a:schemeClr val="bg1"/>
                </a:solidFill>
                <a:effectLst/>
                <a:latin typeface="Times New Roman" panose="02020603050405020304" pitchFamily="18" charset="0"/>
                <a:cs typeface="Times New Roman" panose="02020603050405020304" pitchFamily="18" charset="0"/>
              </a:rPr>
              <a:t> It is crucial for hotels to be transparent about data collection, obtain guest consent, and adhere to ethical guidelines to build trust and ensure responsible use of guest data in AI systems (</a:t>
            </a:r>
            <a:r>
              <a:rPr lang="en-GB" dirty="0" err="1">
                <a:solidFill>
                  <a:schemeClr val="bg1"/>
                </a:solidFill>
                <a:effectLst/>
                <a:latin typeface="Times New Roman" panose="02020603050405020304" pitchFamily="18" charset="0"/>
                <a:cs typeface="Times New Roman" panose="02020603050405020304" pitchFamily="18" charset="0"/>
              </a:rPr>
              <a:t>Riedl</a:t>
            </a:r>
            <a:r>
              <a:rPr lang="en-GB" dirty="0">
                <a:solidFill>
                  <a:schemeClr val="bg1"/>
                </a:solidFill>
                <a:effectLst/>
                <a:latin typeface="Times New Roman" panose="02020603050405020304" pitchFamily="18" charset="0"/>
                <a:cs typeface="Times New Roman" panose="02020603050405020304" pitchFamily="18" charset="0"/>
              </a:rPr>
              <a:t> et al., 2020).</a:t>
            </a:r>
          </a:p>
          <a:p>
            <a:pPr marL="0" indent="0">
              <a:buNone/>
            </a:pPr>
            <a:r>
              <a:rPr lang="en-GB" b="1" dirty="0">
                <a:solidFill>
                  <a:schemeClr val="bg1"/>
                </a:solidFill>
                <a:effectLst/>
                <a:latin typeface="Times New Roman" panose="02020603050405020304" pitchFamily="18" charset="0"/>
                <a:cs typeface="Times New Roman" panose="02020603050405020304" pitchFamily="18" charset="0"/>
              </a:rPr>
              <a:t>Continuous Training and Upskilling:</a:t>
            </a:r>
            <a:r>
              <a:rPr lang="en-GB" dirty="0">
                <a:solidFill>
                  <a:schemeClr val="bg1"/>
                </a:solidFill>
                <a:effectLst/>
                <a:latin typeface="Times New Roman" panose="02020603050405020304" pitchFamily="18" charset="0"/>
                <a:cs typeface="Times New Roman" panose="02020603050405020304" pitchFamily="18" charset="0"/>
              </a:rPr>
              <a:t> Hotel staff should receive ongoing training and upskilling to effectively utilize AI and technology tools, enabling them to deliver superior service and handle complex guest requests (Fong et al., 2020).</a:t>
            </a:r>
          </a:p>
          <a:p>
            <a:pPr marL="0" indent="0">
              <a:buNone/>
            </a:pPr>
            <a:endParaRPr lang="en-GB" sz="2400" dirty="0">
              <a:effectLst/>
              <a:latin typeface="Helvetica Neue" panose="02000503000000020004" pitchFamily="2" charset="0"/>
            </a:endParaRPr>
          </a:p>
          <a:p>
            <a:pPr marL="0" indent="0">
              <a:buNone/>
            </a:pPr>
            <a:endParaRPr lang="en-GB" dirty="0">
              <a:effectLst/>
              <a:latin typeface="Helvetica Neue" panose="02000503000000020004" pitchFamily="2" charset="0"/>
            </a:endParaRPr>
          </a:p>
          <a:p>
            <a:pPr marL="0" indent="0">
              <a:buNone/>
            </a:pPr>
            <a:endParaRPr lang="en-GB" b="1" dirty="0">
              <a:solidFill>
                <a:schemeClr val="bg1"/>
              </a:solidFill>
              <a:effectLst/>
              <a:latin typeface="Times New Roman" panose="02020603050405020304" pitchFamily="18" charset="0"/>
              <a:cs typeface="Times New Roman" panose="02020603050405020304" pitchFamily="18" charset="0"/>
            </a:endParaRPr>
          </a:p>
          <a:p>
            <a:endParaRPr lang="en-US" b="1" dirty="0">
              <a:solidFill>
                <a:schemeClr val="bg1"/>
              </a:solidFill>
              <a:latin typeface="Times New Roman" panose="02020603050405020304" pitchFamily="18" charset="0"/>
              <a:cs typeface="Times New Roman" panose="02020603050405020304" pitchFamily="18" charset="0"/>
            </a:endParaRPr>
          </a:p>
          <a:p>
            <a:endParaRPr lang="en-US" dirty="0"/>
          </a:p>
        </p:txBody>
      </p:sp>
      <p:pic>
        <p:nvPicPr>
          <p:cNvPr id="3" name="Picture Placeholder 2">
            <a:extLst>
              <a:ext uri="{FF2B5EF4-FFF2-40B4-BE49-F238E27FC236}">
                <a16:creationId xmlns:a16="http://schemas.microsoft.com/office/drawing/2014/main" id="{FC382CEA-F32B-4C64-ABB9-721BD180FC69}"/>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l="42632" r="42632"/>
          <a:stretch>
            <a:fillRect/>
          </a:stretch>
        </p:blipFill>
        <p:spPr>
          <a:xfrm>
            <a:off x="0" y="0"/>
            <a:ext cx="2777490" cy="6867525"/>
          </a:xfrm>
        </p:spPr>
      </p:pic>
    </p:spTree>
    <p:extLst>
      <p:ext uri="{BB962C8B-B14F-4D97-AF65-F5344CB8AC3E}">
        <p14:creationId xmlns:p14="http://schemas.microsoft.com/office/powerpoint/2010/main" val="406520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a:extLst>
              <a:ext uri="{FF2B5EF4-FFF2-40B4-BE49-F238E27FC236}">
                <a16:creationId xmlns:a16="http://schemas.microsoft.com/office/drawing/2014/main" id="{7FA57D11-A25F-4772-8E50-DDB68BE8CB69}"/>
              </a:ext>
            </a:extLst>
          </p:cNvPr>
          <p:cNvSpPr>
            <a:spLocks noGrp="1"/>
          </p:cNvSpPr>
          <p:nvPr>
            <p:ph type="sldNum" sz="quarter" idx="4"/>
          </p:nvPr>
        </p:nvSpPr>
        <p:spPr/>
        <p:txBody>
          <a:bodyPr/>
          <a:lstStyle/>
          <a:p>
            <a:fld id="{8C2E478F-E849-4A8C-AF1F-CBCC78A7CBFA}" type="slidenum">
              <a:rPr lang="en-US" smtClean="0"/>
              <a:t>13</a:t>
            </a:fld>
            <a:endParaRPr lang="en-US" dirty="0"/>
          </a:p>
        </p:txBody>
      </p:sp>
      <p:sp>
        <p:nvSpPr>
          <p:cNvPr id="14" name="Content Placeholder 13">
            <a:extLst>
              <a:ext uri="{FF2B5EF4-FFF2-40B4-BE49-F238E27FC236}">
                <a16:creationId xmlns:a16="http://schemas.microsoft.com/office/drawing/2014/main" id="{79248A72-A597-48DF-A270-3389F5D209C0}"/>
              </a:ext>
            </a:extLst>
          </p:cNvPr>
          <p:cNvSpPr>
            <a:spLocks noGrp="1"/>
          </p:cNvSpPr>
          <p:nvPr>
            <p:ph idx="1"/>
          </p:nvPr>
        </p:nvSpPr>
        <p:spPr>
          <a:xfrm>
            <a:off x="3749040" y="377189"/>
            <a:ext cx="8244177" cy="4309111"/>
          </a:xfrm>
        </p:spPr>
        <p:txBody>
          <a:bodyPr>
            <a:normAutofit lnSpcReduction="10000"/>
          </a:body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endParaRPr lang="en-US" sz="2400" spc="300" dirty="0">
              <a:solidFill>
                <a:schemeClr val="bg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b="0" i="0" dirty="0">
                <a:solidFill>
                  <a:schemeClr val="bg1"/>
                </a:solidFill>
                <a:effectLst/>
                <a:latin typeface="Times New Roman" panose="02020603050405020304" pitchFamily="18" charset="0"/>
                <a:cs typeface="Times New Roman" panose="02020603050405020304" pitchFamily="18" charset="0"/>
              </a:rPr>
              <a:t>AI and technology in enhancing guest experiences, improving operational efficiency, driving revenue growth, providing data-driven insights, ensuring safety and security, and promoting sustainable practices in the hospitality industry.</a:t>
            </a:r>
            <a:endParaRPr lang="en-US" spc="300" dirty="0">
              <a:solidFill>
                <a:schemeClr val="bg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b="0" i="0" dirty="0">
                <a:solidFill>
                  <a:schemeClr val="bg1"/>
                </a:solidFill>
                <a:effectLst/>
                <a:latin typeface="Times New Roman" panose="02020603050405020304" pitchFamily="18" charset="0"/>
                <a:cs typeface="Times New Roman" panose="02020603050405020304" pitchFamily="18" charset="0"/>
              </a:rPr>
              <a:t>AI and technology also play a crucial role in promoting sustainability in the hospitality industry. Energy management systems, IoT devices, and AI algorithms help optimize resource usage, reduce waste, and minimize environmental impact.</a:t>
            </a:r>
            <a:endParaRPr lang="en-US" b="1" dirty="0">
              <a:solidFill>
                <a:schemeClr val="bg1"/>
              </a:solidFill>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12CC3376-5069-4C7B-BE6B-A3776D1B47BA}"/>
              </a:ext>
            </a:extLst>
          </p:cNvPr>
          <p:cNvSpPr>
            <a:spLocks noGrp="1"/>
          </p:cNvSpPr>
          <p:nvPr>
            <p:ph type="title"/>
          </p:nvPr>
        </p:nvSpPr>
        <p:spPr>
          <a:xfrm>
            <a:off x="4953003" y="-41103"/>
            <a:ext cx="5897218" cy="884238"/>
          </a:xfrm>
        </p:spPr>
        <p:txBody>
          <a:bodyPr/>
          <a:lstStyle/>
          <a:p>
            <a:pPr algn="ctr"/>
            <a:r>
              <a:rPr lang="en-US" b="1" dirty="0">
                <a:solidFill>
                  <a:schemeClr val="bg1"/>
                </a:solidFill>
                <a:latin typeface="Times New Roman" panose="02020603050405020304" pitchFamily="18" charset="0"/>
                <a:cs typeface="Times New Roman" panose="02020603050405020304" pitchFamily="18" charset="0"/>
              </a:rPr>
              <a:t>Conclusion:</a:t>
            </a:r>
          </a:p>
        </p:txBody>
      </p:sp>
      <p:pic>
        <p:nvPicPr>
          <p:cNvPr id="13" name="Picture 12">
            <a:extLst>
              <a:ext uri="{FF2B5EF4-FFF2-40B4-BE49-F238E27FC236}">
                <a16:creationId xmlns:a16="http://schemas.microsoft.com/office/drawing/2014/main" id="{B675C2BA-A71A-C358-62D6-55B9E729CCE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0"/>
            <a:ext cx="3429000" cy="6833428"/>
          </a:xfrm>
          <a:prstGeom prst="rect">
            <a:avLst/>
          </a:prstGeom>
        </p:spPr>
      </p:pic>
    </p:spTree>
    <p:extLst>
      <p:ext uri="{BB962C8B-B14F-4D97-AF65-F5344CB8AC3E}">
        <p14:creationId xmlns:p14="http://schemas.microsoft.com/office/powerpoint/2010/main" val="35168917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92EB5DE-8712-2DC1-AFF4-CEDA5D7AF5AE}"/>
              </a:ext>
            </a:extLst>
          </p:cNvPr>
          <p:cNvSpPr>
            <a:spLocks noGrp="1"/>
          </p:cNvSpPr>
          <p:nvPr>
            <p:ph type="sldNum" sz="quarter" idx="4"/>
          </p:nvPr>
        </p:nvSpPr>
        <p:spPr/>
        <p:txBody>
          <a:bodyPr/>
          <a:lstStyle/>
          <a:p>
            <a:fld id="{8C2E478F-E849-4A8C-AF1F-CBCC78A7CBFA}" type="slidenum">
              <a:rPr lang="en-US" smtClean="0"/>
              <a:t>14</a:t>
            </a:fld>
            <a:endParaRPr lang="en-US" dirty="0"/>
          </a:p>
        </p:txBody>
      </p:sp>
      <p:sp>
        <p:nvSpPr>
          <p:cNvPr id="5" name="Content Placeholder 4">
            <a:extLst>
              <a:ext uri="{FF2B5EF4-FFF2-40B4-BE49-F238E27FC236}">
                <a16:creationId xmlns:a16="http://schemas.microsoft.com/office/drawing/2014/main" id="{D7B8EBD5-3C69-7C87-5CC3-289D34D1E65B}"/>
              </a:ext>
            </a:extLst>
          </p:cNvPr>
          <p:cNvSpPr>
            <a:spLocks noGrp="1"/>
          </p:cNvSpPr>
          <p:nvPr>
            <p:ph idx="1"/>
          </p:nvPr>
        </p:nvSpPr>
        <p:spPr>
          <a:xfrm>
            <a:off x="1016001" y="0"/>
            <a:ext cx="11176000" cy="6833428"/>
          </a:xfrm>
        </p:spPr>
        <p:txBody>
          <a:bodyPr/>
          <a:lstStyle/>
          <a:p>
            <a:pPr marL="0" indent="0">
              <a:lnSpc>
                <a:spcPct val="150000"/>
              </a:lnSpc>
              <a:buNone/>
            </a:pPr>
            <a:r>
              <a:rPr lang="en-FR" b="1" dirty="0">
                <a:solidFill>
                  <a:schemeClr val="bg1"/>
                </a:solidFill>
                <a:latin typeface="Times New Roman" panose="02020603050405020304" pitchFamily="18" charset="0"/>
                <a:cs typeface="Times New Roman" panose="02020603050405020304" pitchFamily="18" charset="0"/>
              </a:rPr>
              <a:t>References:</a:t>
            </a:r>
            <a:endParaRPr lang="en-GB" dirty="0">
              <a:solidFill>
                <a:schemeClr val="bg1"/>
              </a:solidFill>
              <a:effectLst/>
              <a:latin typeface="Times New Roman" panose="02020603050405020304" pitchFamily="18" charset="0"/>
              <a:cs typeface="Times New Roman" panose="02020603050405020304" pitchFamily="18" charset="0"/>
            </a:endParaRPr>
          </a:p>
          <a:p>
            <a:pPr marL="0" indent="0">
              <a:lnSpc>
                <a:spcPct val="150000"/>
              </a:lnSpc>
              <a:buNone/>
            </a:pPr>
            <a:r>
              <a:rPr lang="en-GB" dirty="0" err="1">
                <a:solidFill>
                  <a:schemeClr val="bg1"/>
                </a:solidFill>
                <a:effectLst/>
                <a:latin typeface="Times New Roman" panose="02020603050405020304" pitchFamily="18" charset="0"/>
                <a:cs typeface="Times New Roman" panose="02020603050405020304" pitchFamily="18" charset="0"/>
              </a:rPr>
              <a:t>Dolnicar</a:t>
            </a:r>
            <a:r>
              <a:rPr lang="en-GB" dirty="0">
                <a:solidFill>
                  <a:schemeClr val="bg1"/>
                </a:solidFill>
                <a:effectLst/>
                <a:latin typeface="Times New Roman" panose="02020603050405020304" pitchFamily="18" charset="0"/>
                <a:cs typeface="Times New Roman" panose="02020603050405020304" pitchFamily="18" charset="0"/>
              </a:rPr>
              <a:t>, S., </a:t>
            </a:r>
            <a:r>
              <a:rPr lang="en-GB" dirty="0" err="1">
                <a:solidFill>
                  <a:schemeClr val="bg1"/>
                </a:solidFill>
                <a:effectLst/>
                <a:latin typeface="Times New Roman" panose="02020603050405020304" pitchFamily="18" charset="0"/>
                <a:cs typeface="Times New Roman" panose="02020603050405020304" pitchFamily="18" charset="0"/>
              </a:rPr>
              <a:t>Grabler</a:t>
            </a:r>
            <a:r>
              <a:rPr lang="en-GB" dirty="0">
                <a:solidFill>
                  <a:schemeClr val="bg1"/>
                </a:solidFill>
                <a:effectLst/>
                <a:latin typeface="Times New Roman" panose="02020603050405020304" pitchFamily="18" charset="0"/>
                <a:cs typeface="Times New Roman" panose="02020603050405020304" pitchFamily="18" charset="0"/>
              </a:rPr>
              <a:t>, K., &amp; </a:t>
            </a:r>
            <a:r>
              <a:rPr lang="en-GB" dirty="0" err="1">
                <a:solidFill>
                  <a:schemeClr val="bg1"/>
                </a:solidFill>
                <a:effectLst/>
                <a:latin typeface="Times New Roman" panose="02020603050405020304" pitchFamily="18" charset="0"/>
                <a:cs typeface="Times New Roman" panose="02020603050405020304" pitchFamily="18" charset="0"/>
              </a:rPr>
              <a:t>Grün</a:t>
            </a:r>
            <a:r>
              <a:rPr lang="en-GB" dirty="0">
                <a:solidFill>
                  <a:schemeClr val="bg1"/>
                </a:solidFill>
                <a:effectLst/>
                <a:latin typeface="Times New Roman" panose="02020603050405020304" pitchFamily="18" charset="0"/>
                <a:cs typeface="Times New Roman" panose="02020603050405020304" pitchFamily="18" charset="0"/>
              </a:rPr>
              <a:t>, B. (2020). Artificial intelligence versus humans: Who wins at the front desk? Journal of Travel Research, 0047287520951365.</a:t>
            </a:r>
          </a:p>
          <a:p>
            <a:pPr marL="0" indent="0">
              <a:lnSpc>
                <a:spcPct val="150000"/>
              </a:lnSpc>
              <a:buNone/>
            </a:pPr>
            <a:r>
              <a:rPr lang="en-GB" dirty="0">
                <a:solidFill>
                  <a:schemeClr val="bg1"/>
                </a:solidFill>
                <a:effectLst/>
                <a:latin typeface="Times New Roman" panose="02020603050405020304" pitchFamily="18" charset="0"/>
                <a:cs typeface="Times New Roman" panose="02020603050405020304" pitchFamily="18" charset="0"/>
              </a:rPr>
              <a:t>Fong, L. H. N., Sparks, B. A., &amp; Kim, S. Y. (2020). Preparing hotel employees in the age of artificial intelligence. Cornell Hospitality Quarterly, 61(1), 32-47.</a:t>
            </a:r>
          </a:p>
          <a:p>
            <a:pPr marL="0" indent="0" algn="just">
              <a:lnSpc>
                <a:spcPct val="150000"/>
              </a:lnSpc>
              <a:buNone/>
            </a:pP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IHG. (2022). Innovation Report. InterContinental Hotels Group. Retrieved from </a:t>
            </a: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https://www.ihgplc.com/-/media/ihgplc/en/news-and-media/innovation-report</a:t>
            </a:r>
            <a:endParaRPr lang="en-FR"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IHG. (2022). Artificial Intelligence: Personalized Service, Enhanced Experiences. Retrieved from </a:t>
            </a: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https://www.ihgplc.com/en/news-and-media/news-releases/2022/artificial-intelligence-personalized-service-enhanced-experiences</a:t>
            </a:r>
            <a:endPar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buNone/>
            </a:pP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Lai, I. K., &amp; Hitchcock, R. (2015). Technology adoption in the hospitality industry: The impact of technology type and innovativeness. Tourism and Hospitality Research, 15(4), 261-276.</a:t>
            </a:r>
            <a:r>
              <a:rPr lang="en-FR" dirty="0">
                <a:solidFill>
                  <a:schemeClr val="bg1"/>
                </a:solidFill>
                <a:effectLst/>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6342386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92EB5DE-8712-2DC1-AFF4-CEDA5D7AF5AE}"/>
              </a:ext>
            </a:extLst>
          </p:cNvPr>
          <p:cNvSpPr>
            <a:spLocks noGrp="1"/>
          </p:cNvSpPr>
          <p:nvPr>
            <p:ph type="sldNum" sz="quarter" idx="4"/>
          </p:nvPr>
        </p:nvSpPr>
        <p:spPr/>
        <p:txBody>
          <a:bodyPr/>
          <a:lstStyle/>
          <a:p>
            <a:fld id="{8C2E478F-E849-4A8C-AF1F-CBCC78A7CBFA}" type="slidenum">
              <a:rPr lang="en-US" smtClean="0"/>
              <a:t>15</a:t>
            </a:fld>
            <a:endParaRPr lang="en-US" dirty="0"/>
          </a:p>
        </p:txBody>
      </p:sp>
      <p:sp>
        <p:nvSpPr>
          <p:cNvPr id="5" name="Content Placeholder 4">
            <a:extLst>
              <a:ext uri="{FF2B5EF4-FFF2-40B4-BE49-F238E27FC236}">
                <a16:creationId xmlns:a16="http://schemas.microsoft.com/office/drawing/2014/main" id="{D7B8EBD5-3C69-7C87-5CC3-289D34D1E65B}"/>
              </a:ext>
            </a:extLst>
          </p:cNvPr>
          <p:cNvSpPr>
            <a:spLocks noGrp="1"/>
          </p:cNvSpPr>
          <p:nvPr>
            <p:ph idx="1"/>
          </p:nvPr>
        </p:nvSpPr>
        <p:spPr>
          <a:xfrm>
            <a:off x="1016001" y="0"/>
            <a:ext cx="11176000" cy="6833428"/>
          </a:xfrm>
        </p:spPr>
        <p:txBody>
          <a:bodyPr/>
          <a:lstStyle/>
          <a:p>
            <a:pPr marL="0" indent="0">
              <a:lnSpc>
                <a:spcPct val="150000"/>
              </a:lnSpc>
              <a:buNone/>
            </a:pPr>
            <a:r>
              <a:rPr lang="en-GB" sz="20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Mody</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M., &amp; Suess, C. (2017). The impact of technology on the hotel guest experience. Cornell Hospitality Report, 17(3), 6-14.</a:t>
            </a:r>
            <a:r>
              <a:rPr lang="en-FR" dirty="0">
                <a:solidFill>
                  <a:schemeClr val="bg1"/>
                </a:solidFill>
                <a:effectLst/>
                <a:latin typeface="Times New Roman" panose="02020603050405020304" pitchFamily="18" charset="0"/>
                <a:cs typeface="Times New Roman" panose="02020603050405020304" pitchFamily="18" charset="0"/>
              </a:rPr>
              <a:t> </a:t>
            </a:r>
            <a:endParaRPr lang="en-GB" dirty="0">
              <a:solidFill>
                <a:schemeClr val="bg1"/>
              </a:solidFill>
              <a:effectLst/>
              <a:latin typeface="Times New Roman" panose="02020603050405020304" pitchFamily="18" charset="0"/>
              <a:cs typeface="Times New Roman" panose="02020603050405020304" pitchFamily="18" charset="0"/>
            </a:endParaRPr>
          </a:p>
          <a:p>
            <a:pPr marL="0" indent="0">
              <a:lnSpc>
                <a:spcPct val="150000"/>
              </a:lnSpc>
              <a:buNone/>
            </a:pPr>
            <a:r>
              <a:rPr lang="en-GB" dirty="0" err="1">
                <a:solidFill>
                  <a:schemeClr val="bg1"/>
                </a:solidFill>
                <a:effectLst/>
                <a:latin typeface="Times New Roman" panose="02020603050405020304" pitchFamily="18" charset="0"/>
                <a:cs typeface="Times New Roman" panose="02020603050405020304" pitchFamily="18" charset="0"/>
              </a:rPr>
              <a:t>Mody</a:t>
            </a:r>
            <a:r>
              <a:rPr lang="en-GB" dirty="0">
                <a:solidFill>
                  <a:schemeClr val="bg1"/>
                </a:solidFill>
                <a:effectLst/>
                <a:latin typeface="Times New Roman" panose="02020603050405020304" pitchFamily="18" charset="0"/>
                <a:cs typeface="Times New Roman" panose="02020603050405020304" pitchFamily="18" charset="0"/>
              </a:rPr>
              <a:t>, M., &amp; Suess, C. (2017). The impact of technology on the hotel guest experience. Cornell Hospitality Report, 17(3), 6-14. </a:t>
            </a:r>
            <a:r>
              <a:rPr lang="en-GB" u="sng" dirty="0">
                <a:solidFill>
                  <a:schemeClr val="bg1"/>
                </a:solidFill>
                <a:effectLst/>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https://scholarship.sha.cornell.edu/cgi/viewcontent.cgi?article=1337&amp;context=chrpubs</a:t>
            </a:r>
            <a:endParaRPr lang="en-GB" dirty="0">
              <a:solidFill>
                <a:schemeClr val="bg1"/>
              </a:solidFill>
              <a:effectLst/>
              <a:latin typeface="Times New Roman" panose="02020603050405020304" pitchFamily="18" charset="0"/>
              <a:cs typeface="Times New Roman" panose="02020603050405020304" pitchFamily="18" charset="0"/>
            </a:endParaRPr>
          </a:p>
          <a:p>
            <a:pPr marL="0" indent="0">
              <a:lnSpc>
                <a:spcPct val="150000"/>
              </a:lnSpc>
              <a:buNone/>
            </a:pPr>
            <a:r>
              <a:rPr lang="en-GB" sz="18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Neuhofer</a:t>
            </a: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GB" sz="18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Buhalis</a:t>
            </a: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D., &amp; </a:t>
            </a:r>
            <a:r>
              <a:rPr lang="en-GB" sz="1800" dirty="0" err="1">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Ladkin</a:t>
            </a:r>
            <a:r>
              <a:rPr lang="en-GB"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 (2014). Technology as a catalyst of change: Enablers and barriers of the tourist experience and their consequences. The Routledge Handbook of Transport Economics, 208-226.</a:t>
            </a:r>
            <a:r>
              <a:rPr lang="en-FR" dirty="0">
                <a:solidFill>
                  <a:schemeClr val="bg1"/>
                </a:solidFill>
                <a:effectLst/>
                <a:latin typeface="Times New Roman" panose="02020603050405020304" pitchFamily="18" charset="0"/>
                <a:cs typeface="Times New Roman" panose="02020603050405020304" pitchFamily="18" charset="0"/>
              </a:rPr>
              <a:t> </a:t>
            </a:r>
            <a:endParaRPr lang="en-GB" dirty="0">
              <a:solidFill>
                <a:schemeClr val="bg1"/>
              </a:solidFill>
              <a:effectLst/>
              <a:latin typeface="Times New Roman" panose="02020603050405020304" pitchFamily="18" charset="0"/>
              <a:cs typeface="Times New Roman" panose="02020603050405020304" pitchFamily="18" charset="0"/>
            </a:endParaRPr>
          </a:p>
          <a:p>
            <a:pPr marL="0" indent="0">
              <a:lnSpc>
                <a:spcPct val="150000"/>
              </a:lnSpc>
              <a:buNone/>
            </a:pPr>
            <a:r>
              <a:rPr lang="en-GB" dirty="0">
                <a:solidFill>
                  <a:schemeClr val="bg1"/>
                </a:solidFill>
                <a:effectLst/>
                <a:latin typeface="Times New Roman" panose="02020603050405020304" pitchFamily="18" charset="0"/>
                <a:cs typeface="Times New Roman" panose="02020603050405020304" pitchFamily="18" charset="0"/>
              </a:rPr>
              <a:t>Ng, I. C. L., &amp; Law, R. (2019). AI and hotel management: Implications for employees and customers. Journal of Hospitality and Tourism Technology, 10(4), 611-624.</a:t>
            </a:r>
            <a:endParaRPr lang="en-GB" dirty="0">
              <a:solidFill>
                <a:schemeClr val="bg1"/>
              </a:solidFill>
              <a:latin typeface="Times New Roman" panose="02020603050405020304" pitchFamily="18" charset="0"/>
              <a:cs typeface="Times New Roman" panose="02020603050405020304" pitchFamily="18" charset="0"/>
            </a:endParaRPr>
          </a:p>
          <a:p>
            <a:pPr marL="0" indent="0">
              <a:lnSpc>
                <a:spcPct val="150000"/>
              </a:lnSpc>
              <a:buNone/>
            </a:pPr>
            <a:r>
              <a:rPr lang="en-GB" dirty="0" err="1">
                <a:solidFill>
                  <a:schemeClr val="bg1"/>
                </a:solidFill>
                <a:effectLst/>
                <a:latin typeface="Times New Roman" panose="02020603050405020304" pitchFamily="18" charset="0"/>
                <a:cs typeface="Times New Roman" panose="02020603050405020304" pitchFamily="18" charset="0"/>
              </a:rPr>
              <a:t>Riedl</a:t>
            </a:r>
            <a:r>
              <a:rPr lang="en-GB" dirty="0">
                <a:solidFill>
                  <a:schemeClr val="bg1"/>
                </a:solidFill>
                <a:effectLst/>
                <a:latin typeface="Times New Roman" panose="02020603050405020304" pitchFamily="18" charset="0"/>
                <a:cs typeface="Times New Roman" panose="02020603050405020304" pitchFamily="18" charset="0"/>
              </a:rPr>
              <a:t>, C., Davis, F. D., &amp; </a:t>
            </a:r>
            <a:r>
              <a:rPr lang="en-GB" dirty="0" err="1">
                <a:solidFill>
                  <a:schemeClr val="bg1"/>
                </a:solidFill>
                <a:effectLst/>
                <a:latin typeface="Times New Roman" panose="02020603050405020304" pitchFamily="18" charset="0"/>
                <a:cs typeface="Times New Roman" panose="02020603050405020304" pitchFamily="18" charset="0"/>
              </a:rPr>
              <a:t>Hevner</a:t>
            </a:r>
            <a:r>
              <a:rPr lang="en-GB" dirty="0">
                <a:solidFill>
                  <a:schemeClr val="bg1"/>
                </a:solidFill>
                <a:effectLst/>
                <a:latin typeface="Times New Roman" panose="02020603050405020304" pitchFamily="18" charset="0"/>
                <a:cs typeface="Times New Roman" panose="02020603050405020304" pitchFamily="18" charset="0"/>
              </a:rPr>
              <a:t>, A. R. (2020). Trust in artificial intelligence and robotics. MIS Quarterly, 44(4), 1143-1167.</a:t>
            </a:r>
          </a:p>
          <a:p>
            <a:pPr marL="0" indent="0">
              <a:lnSpc>
                <a:spcPct val="150000"/>
              </a:lnSpc>
              <a:buNone/>
            </a:pPr>
            <a:r>
              <a:rPr lang="en-GB" dirty="0" err="1">
                <a:solidFill>
                  <a:schemeClr val="bg1"/>
                </a:solidFill>
                <a:effectLst/>
                <a:latin typeface="Times New Roman" panose="02020603050405020304" pitchFamily="18" charset="0"/>
                <a:cs typeface="Times New Roman" panose="02020603050405020304" pitchFamily="18" charset="0"/>
              </a:rPr>
              <a:t>Sigala</a:t>
            </a:r>
            <a:r>
              <a:rPr lang="en-GB" dirty="0">
                <a:solidFill>
                  <a:schemeClr val="bg1"/>
                </a:solidFill>
                <a:effectLst/>
                <a:latin typeface="Times New Roman" panose="02020603050405020304" pitchFamily="18" charset="0"/>
                <a:cs typeface="Times New Roman" panose="02020603050405020304" pitchFamily="18" charset="0"/>
              </a:rPr>
              <a:t>, M. (2019). Artificial Intelligence in Hospitality and Tourism: A Reality Check. Journal of Hospitality and Tourism Technology, 10(4), 538-543.</a:t>
            </a:r>
            <a:endParaRPr lang="en-GB"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855385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92EB5DE-8712-2DC1-AFF4-CEDA5D7AF5AE}"/>
              </a:ext>
            </a:extLst>
          </p:cNvPr>
          <p:cNvSpPr>
            <a:spLocks noGrp="1"/>
          </p:cNvSpPr>
          <p:nvPr>
            <p:ph type="sldNum" sz="quarter" idx="4"/>
          </p:nvPr>
        </p:nvSpPr>
        <p:spPr/>
        <p:txBody>
          <a:bodyPr/>
          <a:lstStyle/>
          <a:p>
            <a:fld id="{8C2E478F-E849-4A8C-AF1F-CBCC78A7CBFA}" type="slidenum">
              <a:rPr lang="en-US" smtClean="0"/>
              <a:t>16</a:t>
            </a:fld>
            <a:endParaRPr lang="en-US" dirty="0"/>
          </a:p>
        </p:txBody>
      </p:sp>
      <p:sp>
        <p:nvSpPr>
          <p:cNvPr id="5" name="Content Placeholder 4">
            <a:extLst>
              <a:ext uri="{FF2B5EF4-FFF2-40B4-BE49-F238E27FC236}">
                <a16:creationId xmlns:a16="http://schemas.microsoft.com/office/drawing/2014/main" id="{D7B8EBD5-3C69-7C87-5CC3-289D34D1E65B}"/>
              </a:ext>
            </a:extLst>
          </p:cNvPr>
          <p:cNvSpPr>
            <a:spLocks noGrp="1"/>
          </p:cNvSpPr>
          <p:nvPr>
            <p:ph idx="1"/>
          </p:nvPr>
        </p:nvSpPr>
        <p:spPr>
          <a:xfrm>
            <a:off x="1016001" y="0"/>
            <a:ext cx="11176000" cy="6833428"/>
          </a:xfrm>
        </p:spPr>
        <p:txBody>
          <a:bodyPr/>
          <a:lstStyle/>
          <a:p>
            <a:pPr marL="0" indent="0">
              <a:buNone/>
            </a:pPr>
            <a:endParaRPr lang="en-GB" dirty="0">
              <a:solidFill>
                <a:schemeClr val="bg1"/>
              </a:solidFill>
              <a:latin typeface="Times New Roman" panose="02020603050405020304" pitchFamily="18" charset="0"/>
              <a:cs typeface="Times New Roman" panose="02020603050405020304" pitchFamily="18" charset="0"/>
            </a:endParaRPr>
          </a:p>
          <a:p>
            <a:pPr marL="0" indent="0">
              <a:lnSpc>
                <a:spcPct val="150000"/>
              </a:lnSpc>
              <a:buNone/>
            </a:pPr>
            <a:r>
              <a:rPr lang="en-GB" dirty="0" err="1">
                <a:solidFill>
                  <a:schemeClr val="bg1"/>
                </a:solidFill>
                <a:effectLst/>
                <a:latin typeface="Times New Roman" panose="02020603050405020304" pitchFamily="18" charset="0"/>
                <a:cs typeface="Times New Roman" panose="02020603050405020304" pitchFamily="18" charset="0"/>
              </a:rPr>
              <a:t>Sigala</a:t>
            </a:r>
            <a:r>
              <a:rPr lang="en-GB" dirty="0">
                <a:solidFill>
                  <a:schemeClr val="bg1"/>
                </a:solidFill>
                <a:effectLst/>
                <a:latin typeface="Times New Roman" panose="02020603050405020304" pitchFamily="18" charset="0"/>
                <a:cs typeface="Times New Roman" panose="02020603050405020304" pitchFamily="18" charset="0"/>
              </a:rPr>
              <a:t>, M. (2021). Artificial intelligence and robotics applications in travel, tourism, and hospitality. Journal of Travel Research, 0047287521995797.</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Statista. (2021). Global hotel industry market size 2014-2020. Retrieved from </a:t>
            </a: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https://www.statista.com/statistics/1125855/hotel-industry-revenue-worldwide/</a:t>
            </a:r>
            <a:r>
              <a:rPr lang="en-FR" dirty="0">
                <a:solidFill>
                  <a:schemeClr val="bg1"/>
                </a:solidFill>
                <a:effectLst/>
                <a:latin typeface="Times New Roman" panose="02020603050405020304" pitchFamily="18" charset="0"/>
                <a:cs typeface="Times New Roman" panose="02020603050405020304" pitchFamily="18" charset="0"/>
              </a:rPr>
              <a:t> </a:t>
            </a:r>
            <a:endPar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50000"/>
              </a:lnSpc>
              <a:buNone/>
            </a:pPr>
            <a:r>
              <a:rPr lang="en-GB" sz="20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Wang, D., &amp; Li, X. (2019). The impact of technology on hotel guest satisfaction and loyalty: A study of hotels in China. Journal of Business Research, 98, 411-420.</a:t>
            </a:r>
            <a:r>
              <a:rPr lang="en-FR" dirty="0">
                <a:solidFill>
                  <a:schemeClr val="bg1"/>
                </a:solidFill>
                <a:effectLst/>
                <a:latin typeface="Times New Roman" panose="02020603050405020304" pitchFamily="18" charset="0"/>
                <a:cs typeface="Times New Roman" panose="02020603050405020304" pitchFamily="18" charset="0"/>
              </a:rPr>
              <a:t> </a:t>
            </a:r>
            <a:endParaRPr lang="en-GB" dirty="0">
              <a:solidFill>
                <a:schemeClr val="bg1"/>
              </a:solidFill>
              <a:latin typeface="Times New Roman" panose="02020603050405020304" pitchFamily="18" charset="0"/>
              <a:cs typeface="Times New Roman" panose="02020603050405020304" pitchFamily="18" charset="0"/>
            </a:endParaRPr>
          </a:p>
          <a:p>
            <a:pPr marL="0" indent="0">
              <a:lnSpc>
                <a:spcPct val="150000"/>
              </a:lnSpc>
              <a:buNone/>
            </a:pPr>
            <a:r>
              <a:rPr lang="en-GB" dirty="0" err="1">
                <a:solidFill>
                  <a:schemeClr val="bg1"/>
                </a:solidFill>
                <a:effectLst/>
                <a:latin typeface="Times New Roman" panose="02020603050405020304" pitchFamily="18" charset="0"/>
                <a:cs typeface="Times New Roman" panose="02020603050405020304" pitchFamily="18" charset="0"/>
              </a:rPr>
              <a:t>Xie</a:t>
            </a:r>
            <a:r>
              <a:rPr lang="en-GB" dirty="0">
                <a:solidFill>
                  <a:schemeClr val="bg1"/>
                </a:solidFill>
                <a:effectLst/>
                <a:latin typeface="Times New Roman" panose="02020603050405020304" pitchFamily="18" charset="0"/>
                <a:cs typeface="Times New Roman" panose="02020603050405020304" pitchFamily="18" charset="0"/>
              </a:rPr>
              <a:t>, K. L., &amp; Wang, D. (2020). Personalization and voice-activated technologies in smart hotel rooms. Journal of Hospitality Marketing &amp; Management, 29(3), 355-376.</a:t>
            </a:r>
          </a:p>
          <a:p>
            <a:pPr marL="0" indent="0">
              <a:lnSpc>
                <a:spcPct val="150000"/>
              </a:lnSpc>
              <a:buNone/>
            </a:pPr>
            <a:r>
              <a:rPr lang="en-GB" dirty="0" err="1">
                <a:solidFill>
                  <a:schemeClr val="bg1"/>
                </a:solidFill>
                <a:effectLst/>
                <a:latin typeface="Times New Roman" panose="02020603050405020304" pitchFamily="18" charset="0"/>
                <a:cs typeface="Times New Roman" panose="02020603050405020304" pitchFamily="18" charset="0"/>
              </a:rPr>
              <a:t>Yoo</a:t>
            </a:r>
            <a:r>
              <a:rPr lang="en-GB" dirty="0">
                <a:solidFill>
                  <a:schemeClr val="bg1"/>
                </a:solidFill>
                <a:effectLst/>
                <a:latin typeface="Times New Roman" panose="02020603050405020304" pitchFamily="18" charset="0"/>
                <a:cs typeface="Times New Roman" panose="02020603050405020304" pitchFamily="18" charset="0"/>
              </a:rPr>
              <a:t>, M., &amp; </a:t>
            </a:r>
            <a:r>
              <a:rPr lang="en-GB" dirty="0" err="1">
                <a:solidFill>
                  <a:schemeClr val="bg1"/>
                </a:solidFill>
                <a:effectLst/>
                <a:latin typeface="Times New Roman" panose="02020603050405020304" pitchFamily="18" charset="0"/>
                <a:cs typeface="Times New Roman" panose="02020603050405020304" pitchFamily="18" charset="0"/>
              </a:rPr>
              <a:t>Gretzel</a:t>
            </a:r>
            <a:r>
              <a:rPr lang="en-GB" dirty="0">
                <a:solidFill>
                  <a:schemeClr val="bg1"/>
                </a:solidFill>
                <a:effectLst/>
                <a:latin typeface="Times New Roman" panose="02020603050405020304" pitchFamily="18" charset="0"/>
                <a:cs typeface="Times New Roman" panose="02020603050405020304" pitchFamily="18" charset="0"/>
              </a:rPr>
              <a:t>, U. (2020). Security implications of artificial intelligence in hospitality and tourism. Journal of Travel Research, 0047287519898380.</a:t>
            </a:r>
          </a:p>
          <a:p>
            <a:pPr marL="0" indent="0">
              <a:buNone/>
            </a:pPr>
            <a:endParaRPr lang="en-GB" dirty="0">
              <a:solidFill>
                <a:schemeClr val="bg1"/>
              </a:solidFill>
              <a:effectLst/>
              <a:latin typeface="Times New Roman" panose="02020603050405020304" pitchFamily="18" charset="0"/>
              <a:cs typeface="Times New Roman" panose="02020603050405020304" pitchFamily="18" charset="0"/>
            </a:endParaRPr>
          </a:p>
          <a:p>
            <a:pPr marL="0" indent="0">
              <a:buNone/>
            </a:pPr>
            <a:endParaRPr lang="en-FR" b="1" dirty="0">
              <a:solidFill>
                <a:schemeClr val="bg1"/>
              </a:solidFill>
            </a:endParaRPr>
          </a:p>
        </p:txBody>
      </p:sp>
    </p:spTree>
    <p:extLst>
      <p:ext uri="{BB962C8B-B14F-4D97-AF65-F5344CB8AC3E}">
        <p14:creationId xmlns:p14="http://schemas.microsoft.com/office/powerpoint/2010/main" val="41243519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9A06775-4FD5-4278-BDCC-E6FF131E966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9E4EAC9-33DC-4CF0-BA31-C98F61CE4785}">
  <ds:schemaRefs>
    <ds:schemaRef ds:uri="http://schemas.microsoft.com/sharepoint/v3/contenttype/forms"/>
  </ds:schemaRefs>
</ds:datastoreItem>
</file>

<file path=customXml/itemProps3.xml><?xml version="1.0" encoding="utf-8"?>
<ds:datastoreItem xmlns:ds="http://schemas.openxmlformats.org/officeDocument/2006/customXml" ds:itemID="{8002A8ED-1331-4C1D-8649-743D7BE164D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{BB13E7C5-82CB-3A47-80D4-2629BB9748C4}tf16401378</Template>
  <TotalTime>0</TotalTime>
  <Words>1553</Words>
  <Application>Microsoft Macintosh PowerPoint</Application>
  <PresentationFormat>Widescreen</PresentationFormat>
  <Paragraphs>113</Paragraphs>
  <Slides>16</Slides>
  <Notes>3</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Calibri</vt:lpstr>
      <vt:lpstr>Helvetica Neue</vt:lpstr>
      <vt:lpstr>MS Shell Dlg 2</vt:lpstr>
      <vt:lpstr>Times New Roman</vt:lpstr>
      <vt:lpstr>Wingdings</vt:lpstr>
      <vt:lpstr>Wingdings 3</vt:lpstr>
      <vt:lpstr>Madison</vt:lpstr>
      <vt:lpstr>PRESENTATION AND Video recording </vt:lpstr>
      <vt:lpstr>Embracing ai and technology</vt:lpstr>
      <vt:lpstr>Agenda</vt:lpstr>
      <vt:lpstr>INTRODUCTION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2020-08-19T22:58:34Z</dcterms:created>
  <dcterms:modified xsi:type="dcterms:W3CDTF">2023-06-09T01:34:08Z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