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5"/>
  </p:notesMasterIdLst>
  <p:sldIdLst>
    <p:sldId id="256" r:id="rId2"/>
    <p:sldId id="258" r:id="rId3"/>
    <p:sldId id="259" r:id="rId4"/>
    <p:sldId id="277" r:id="rId5"/>
    <p:sldId id="260" r:id="rId6"/>
    <p:sldId id="266" r:id="rId7"/>
    <p:sldId id="261" r:id="rId8"/>
    <p:sldId id="274" r:id="rId9"/>
    <p:sldId id="272" r:id="rId10"/>
    <p:sldId id="275" r:id="rId11"/>
    <p:sldId id="264" r:id="rId12"/>
    <p:sldId id="278" r:id="rId13"/>
    <p:sldId id="27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usna Kowser" initials="HK" lastIdx="1" clrIdx="0">
    <p:extLst>
      <p:ext uri="{19B8F6BF-5375-455C-9EA6-DF929625EA0E}">
        <p15:presenceInfo xmlns:p15="http://schemas.microsoft.com/office/powerpoint/2012/main" userId="b91d346bff21ad7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CB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132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C0E2E-ED89-4547-B5A2-70E30A97BF15}" type="datetimeFigureOut">
              <a:rPr lang="en-US" smtClean="0"/>
              <a:pPr/>
              <a:t>6/10/2018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58C7D3-9B54-4E93-90F8-14778C5EBE0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630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improving-%20group-dynamics.htm" TargetMode="External"/><Relationship Id="rId2" Type="http://schemas.openxmlformats.org/officeDocument/2006/relationships/hyperlink" Target="http://www.belbin.com/resources/blogs/belbin-and-tuckman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study.com/academy/lesson/the-difference-between-groups-and-teams-definition-contrasts.html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486600" cy="125348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2060"/>
                </a:solidFill>
              </a:rPr>
              <a:t>Journey Through an Effective</a:t>
            </a:r>
            <a:br>
              <a:rPr lang="en-GB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Team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924943"/>
            <a:ext cx="7514239" cy="3361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771800" y="5517232"/>
            <a:ext cx="3816423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Magicians</a:t>
            </a:r>
          </a:p>
        </p:txBody>
      </p:sp>
    </p:spTree>
    <p:extLst>
      <p:ext uri="{BB962C8B-B14F-4D97-AF65-F5344CB8AC3E}">
        <p14:creationId xmlns:p14="http://schemas.microsoft.com/office/powerpoint/2010/main" val="1173920780"/>
      </p:ext>
    </p:extLst>
  </p:cSld>
  <p:clrMapOvr>
    <a:masterClrMapping/>
  </p:clrMapOvr>
  <p:transition>
    <p:spli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28600"/>
            <a:ext cx="5976664" cy="752128"/>
          </a:xfrm>
        </p:spPr>
        <p:txBody>
          <a:bodyPr/>
          <a:lstStyle/>
          <a:p>
            <a:r>
              <a:rPr lang="en-GB" sz="3200" dirty="0">
                <a:solidFill>
                  <a:schemeClr val="tx1"/>
                </a:solidFill>
              </a:rPr>
              <a:t>Presented By</a:t>
            </a:r>
            <a:r>
              <a:rPr lang="en-GB" dirty="0">
                <a:solidFill>
                  <a:schemeClr val="tx1"/>
                </a:solidFill>
              </a:rPr>
              <a:t>: </a:t>
            </a:r>
            <a:r>
              <a:rPr lang="en-GB" sz="2400" dirty="0">
                <a:solidFill>
                  <a:srgbClr val="00B0F0"/>
                </a:solidFill>
              </a:rPr>
              <a:t>Mohammad Rahman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59632" y="1571612"/>
            <a:ext cx="675377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Mohammad  A. Rahman (Co-ordinator)</a:t>
            </a:r>
          </a:p>
          <a:p>
            <a:r>
              <a:rPr lang="en-GB" sz="2000" dirty="0"/>
              <a:t>     </a:t>
            </a:r>
            <a:r>
              <a:rPr lang="en-GB" sz="2000" dirty="0">
                <a:solidFill>
                  <a:srgbClr val="00B0F0"/>
                </a:solidFill>
              </a:rPr>
              <a:t>Introduction &amp; Conclusion.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A. Quraishi  (Team Worker)</a:t>
            </a:r>
          </a:p>
          <a:p>
            <a:r>
              <a:rPr lang="en-GB" sz="2000" dirty="0"/>
              <a:t>     </a:t>
            </a:r>
            <a:r>
              <a:rPr lang="en-GB" sz="2000" dirty="0">
                <a:solidFill>
                  <a:srgbClr val="00B0F0"/>
                </a:solidFill>
              </a:rPr>
              <a:t>Create and maintain an effective team.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Husna Kowser (Shaper)</a:t>
            </a:r>
          </a:p>
          <a:p>
            <a:r>
              <a:rPr lang="en-GB" sz="2000" dirty="0"/>
              <a:t>    </a:t>
            </a:r>
            <a:r>
              <a:rPr lang="en-GB" dirty="0">
                <a:solidFill>
                  <a:srgbClr val="00B0F0"/>
                </a:solidFill>
              </a:rPr>
              <a:t>Difference between Groups, Teams and Group Dynamics.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Shaful Miah (Implementer)</a:t>
            </a:r>
          </a:p>
          <a:p>
            <a:pPr marL="285750" indent="-285750"/>
            <a:r>
              <a:rPr lang="en-GB" sz="2000" dirty="0"/>
              <a:t>    </a:t>
            </a:r>
            <a:r>
              <a:rPr lang="en-GB" sz="2000" dirty="0">
                <a:solidFill>
                  <a:srgbClr val="00B0F0"/>
                </a:solidFill>
              </a:rPr>
              <a:t>Characteristics of an effective team &amp; conflict handling.</a:t>
            </a:r>
          </a:p>
          <a:p>
            <a:pPr marL="285750" indent="-285750"/>
            <a:endParaRPr lang="en-GB" sz="2000" dirty="0"/>
          </a:p>
          <a:p>
            <a:pPr marL="285750" indent="-285750"/>
            <a:r>
              <a:rPr lang="en-GB" sz="2000" dirty="0"/>
              <a:t>                                                                       </a:t>
            </a:r>
            <a:r>
              <a:rPr lang="en-GB" sz="1600" dirty="0"/>
              <a:t>Date 6</a:t>
            </a:r>
            <a:r>
              <a:rPr lang="en-GB" sz="1600" baseline="30000" dirty="0"/>
              <a:t>th</a:t>
            </a:r>
            <a:r>
              <a:rPr lang="en-GB" sz="1600" dirty="0"/>
              <a:t> June 2018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012160" y="548680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(Co-ordinator)</a:t>
            </a:r>
          </a:p>
        </p:txBody>
      </p:sp>
    </p:spTree>
    <p:extLst>
      <p:ext uri="{BB962C8B-B14F-4D97-AF65-F5344CB8AC3E}">
        <p14:creationId xmlns:p14="http://schemas.microsoft.com/office/powerpoint/2010/main" val="3783778997"/>
      </p:ext>
    </p:extLst>
  </p:cSld>
  <p:clrMapOvr>
    <a:masterClrMapping/>
  </p:clrMapOvr>
  <p:transition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287016" y="2428868"/>
            <a:ext cx="8856984" cy="3452394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r"/>
            <a:br>
              <a:rPr lang="en-GB" dirty="0">
                <a:solidFill>
                  <a:srgbClr val="002060"/>
                </a:solidFill>
              </a:rPr>
            </a:b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714348" y="357166"/>
            <a:ext cx="7772400" cy="1752600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How to create &amp; maintain an effective team</a:t>
            </a:r>
            <a:br>
              <a:rPr lang="en-GB" sz="2800" dirty="0">
                <a:solidFill>
                  <a:srgbClr val="002060"/>
                </a:solidFill>
              </a:rPr>
            </a:br>
            <a:r>
              <a:rPr lang="en-GB" sz="1800" dirty="0">
                <a:solidFill>
                  <a:srgbClr val="002060"/>
                </a:solidFill>
              </a:rPr>
              <a:t>                                 </a:t>
            </a:r>
            <a:br>
              <a:rPr lang="en-GB" sz="1800" dirty="0">
                <a:solidFill>
                  <a:srgbClr val="002060"/>
                </a:solidFill>
              </a:rPr>
            </a:br>
            <a:r>
              <a:rPr lang="en-GB" sz="1800" dirty="0">
                <a:solidFill>
                  <a:srgbClr val="002060"/>
                </a:solidFill>
              </a:rPr>
              <a:t>                                                                                          A. QURAISHI (TEAM WORKER)</a:t>
            </a:r>
            <a:br>
              <a:rPr lang="en-GB" sz="1800" dirty="0">
                <a:solidFill>
                  <a:srgbClr val="002060"/>
                </a:solidFill>
              </a:rPr>
            </a:br>
            <a:br>
              <a:rPr lang="en-GB" sz="1800" dirty="0">
                <a:solidFill>
                  <a:srgbClr val="002060"/>
                </a:solidFill>
              </a:rPr>
            </a:br>
            <a:br>
              <a:rPr lang="en-GB" sz="2800" dirty="0">
                <a:solidFill>
                  <a:srgbClr val="002060"/>
                </a:solidFill>
              </a:rPr>
            </a:br>
            <a:endParaRPr lang="en-GB" sz="1800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6366F2-1A4B-4AF7-B45F-B8AADFE963F1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2643182"/>
            <a:ext cx="2503794" cy="18722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4282" y="2428868"/>
            <a:ext cx="3714776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.</a:t>
            </a:r>
            <a:r>
              <a:rPr lang="en-GB" dirty="0"/>
              <a:t> Forming (Establishment)</a:t>
            </a:r>
          </a:p>
          <a:p>
            <a:endParaRPr lang="en-GB" dirty="0"/>
          </a:p>
          <a:p>
            <a:r>
              <a:rPr lang="en-GB" sz="2800" dirty="0"/>
              <a:t>.</a:t>
            </a:r>
            <a:r>
              <a:rPr lang="en-GB" dirty="0"/>
              <a:t> Storming (Conflict)</a:t>
            </a:r>
          </a:p>
          <a:p>
            <a:endParaRPr lang="en-GB" dirty="0"/>
          </a:p>
          <a:p>
            <a:r>
              <a:rPr lang="en-GB" sz="2800" dirty="0"/>
              <a:t>.</a:t>
            </a:r>
            <a:r>
              <a:rPr lang="en-GB" dirty="0"/>
              <a:t> Norming (Brainstorming)</a:t>
            </a:r>
          </a:p>
          <a:p>
            <a:endParaRPr lang="en-GB" dirty="0"/>
          </a:p>
          <a:p>
            <a:r>
              <a:rPr lang="en-GB" sz="2800" dirty="0"/>
              <a:t>. </a:t>
            </a:r>
            <a:r>
              <a:rPr lang="en-GB" dirty="0"/>
              <a:t>Performing (Effectiveness)</a:t>
            </a:r>
          </a:p>
          <a:p>
            <a:endParaRPr lang="en-GB" dirty="0"/>
          </a:p>
          <a:p>
            <a:r>
              <a:rPr lang="en-GB" sz="2800" dirty="0"/>
              <a:t>.</a:t>
            </a:r>
            <a:r>
              <a:rPr lang="en-GB" dirty="0"/>
              <a:t> Adjourning (New goals)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    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357950" y="5857892"/>
            <a:ext cx="2077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(Belbin.com 2018)</a:t>
            </a:r>
          </a:p>
        </p:txBody>
      </p:sp>
    </p:spTree>
    <p:extLst>
      <p:ext uri="{BB962C8B-B14F-4D97-AF65-F5344CB8AC3E}">
        <p14:creationId xmlns:p14="http://schemas.microsoft.com/office/powerpoint/2010/main" val="2422682022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create &amp; maintain an effective team</a:t>
            </a:r>
            <a:br>
              <a:rPr lang="en-GB" dirty="0"/>
            </a:br>
            <a:r>
              <a:rPr lang="en-GB" sz="1800" dirty="0"/>
              <a:t>A. QURAISHI (TEAM WORKER)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200" u="sng" dirty="0">
                <a:solidFill>
                  <a:srgbClr val="0070C0"/>
                </a:solidFill>
              </a:rPr>
              <a:t>Maintaining an effective team</a:t>
            </a:r>
          </a:p>
          <a:p>
            <a:pPr>
              <a:buNone/>
            </a:pPr>
            <a:endParaRPr lang="en-GB" sz="22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GB" sz="2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 ware of how you work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Get to know the team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Clearly define the roles and responsibilities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Be proactive with feedback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Acknowledge and reward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Always celebrate success</a:t>
            </a:r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                                                                                                                    (Forbes.com2012)</a:t>
            </a: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6366F2-1A4B-4AF7-B45F-B8AADFE963F1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884" y="2071678"/>
            <a:ext cx="3075298" cy="244371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170497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Difference Between Groups &amp; Teams</a:t>
            </a:r>
            <a:br>
              <a:rPr lang="en-GB" dirty="0"/>
            </a:br>
            <a:r>
              <a:rPr lang="en-GB" dirty="0"/>
              <a:t>                                                  </a:t>
            </a:r>
            <a:r>
              <a:rPr lang="en-GB" sz="1800" dirty="0"/>
              <a:t>HUSNA KOWSER(SHAPER)</a:t>
            </a:r>
            <a:br>
              <a:rPr lang="en-GB" sz="18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0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330272-D804-4254-A0AE-161CAFB5C50E}"/>
              </a:ext>
            </a:extLst>
          </p:cNvPr>
          <p:cNvSpPr txBox="1"/>
          <p:nvPr/>
        </p:nvSpPr>
        <p:spPr>
          <a:xfrm>
            <a:off x="344304" y="1484785"/>
            <a:ext cx="843544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/>
            <a:endParaRPr lang="en-GB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The word ‘Groups’ &amp; ‘Teams’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Business have Work groups &amp; Work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Team: Interdependently on a specific, common goal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Group: interdependent in their accomplishments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endParaRPr lang="en-GB" sz="2000" dirty="0">
              <a:solidFill>
                <a:srgbClr val="002060"/>
              </a:solidFill>
            </a:endParaRPr>
          </a:p>
          <a:p>
            <a:pPr marL="285750" indent="-285750"/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endParaRPr lang="en-GB" sz="2000" i="1" dirty="0">
              <a:solidFill>
                <a:srgbClr val="002060"/>
              </a:solidFill>
            </a:endParaRPr>
          </a:p>
          <a:p>
            <a:r>
              <a:rPr lang="en-GB" sz="2000" i="1" dirty="0">
                <a:solidFill>
                  <a:srgbClr val="002060"/>
                </a:solidFill>
              </a:rPr>
              <a:t>                                                                                                 (Study.com </a:t>
            </a:r>
            <a:r>
              <a:rPr lang="en-GB" sz="2000" dirty="0">
                <a:solidFill>
                  <a:srgbClr val="002060"/>
                </a:solidFill>
              </a:rPr>
              <a:t>2018)</a:t>
            </a:r>
          </a:p>
        </p:txBody>
      </p:sp>
      <p:pic>
        <p:nvPicPr>
          <p:cNvPr id="1026" name="Picture 2" descr="Image result for groups and teams">
            <a:extLst>
              <a:ext uri="{FF2B5EF4-FFF2-40B4-BE49-F238E27FC236}">
                <a16:creationId xmlns:a16="http://schemas.microsoft.com/office/drawing/2014/main" id="{86358A43-B867-445E-8345-4DBCC3187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28800"/>
            <a:ext cx="23812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624805"/>
      </p:ext>
    </p:extLst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32735-72E2-4DC8-ADBC-04E88B6FB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158" y="500042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en-GB" sz="3100" dirty="0">
                <a:solidFill>
                  <a:srgbClr val="002060"/>
                </a:solidFill>
              </a:rPr>
              <a:t>Additional aspect of work group &amp; work team</a:t>
            </a:r>
            <a:br>
              <a:rPr lang="en-GB" sz="3600" dirty="0">
                <a:solidFill>
                  <a:srgbClr val="002060"/>
                </a:solidFill>
              </a:rPr>
            </a:br>
            <a:r>
              <a:rPr lang="en-GB" sz="3600" dirty="0">
                <a:solidFill>
                  <a:srgbClr val="002060"/>
                </a:solidFill>
              </a:rPr>
              <a:t>                                            </a:t>
            </a:r>
            <a:r>
              <a:rPr lang="en-GB" sz="1800" dirty="0">
                <a:solidFill>
                  <a:srgbClr val="002060"/>
                </a:solidFill>
              </a:rPr>
              <a:t>HUSNA KOWSER (SHAPER)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5EB80F-08F7-4895-A1D3-D272703DE445}"/>
              </a:ext>
            </a:extLst>
          </p:cNvPr>
          <p:cNvSpPr txBox="1"/>
          <p:nvPr/>
        </p:nvSpPr>
        <p:spPr>
          <a:xfrm>
            <a:off x="4568952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90E175-E486-4275-BFC4-ED78813CAF4B}"/>
              </a:ext>
            </a:extLst>
          </p:cNvPr>
          <p:cNvSpPr txBox="1"/>
          <p:nvPr/>
        </p:nvSpPr>
        <p:spPr>
          <a:xfrm>
            <a:off x="278596" y="1872407"/>
            <a:ext cx="853440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</a:rPr>
              <a:t>       Team                                                       Group</a:t>
            </a:r>
          </a:p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Facilitator/Mediator</a:t>
            </a:r>
            <a:r>
              <a:rPr lang="en-GB" sz="2000" dirty="0"/>
              <a:t>                                  Dominates  &amp; Controls 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Active Participation </a:t>
            </a:r>
            <a:r>
              <a:rPr lang="en-GB" sz="2000" dirty="0"/>
              <a:t>                                    Leader is Apparent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Distributions of Work                                 </a:t>
            </a:r>
            <a:r>
              <a:rPr lang="en-GB" sz="2000" dirty="0"/>
              <a:t>Allocates work to the member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dirty="0">
                <a:solidFill>
                  <a:srgbClr val="0070C0"/>
                </a:solidFill>
              </a:rPr>
              <a:t>Formal, Focused Goal &amp; Objective                   </a:t>
            </a:r>
            <a:r>
              <a:rPr lang="en-GB" dirty="0"/>
              <a:t>Independently of each other</a:t>
            </a:r>
          </a:p>
          <a:p>
            <a:r>
              <a:rPr lang="en-GB" dirty="0"/>
              <a:t>     </a:t>
            </a:r>
          </a:p>
          <a:p>
            <a:r>
              <a:rPr lang="en-GB" dirty="0"/>
              <a:t>                                                                                                                     (Study.com 2018)</a:t>
            </a:r>
          </a:p>
        </p:txBody>
      </p:sp>
    </p:spTree>
    <p:extLst>
      <p:ext uri="{BB962C8B-B14F-4D97-AF65-F5344CB8AC3E}">
        <p14:creationId xmlns:p14="http://schemas.microsoft.com/office/powerpoint/2010/main" val="180822227"/>
      </p:ext>
    </p:extLst>
  </p:cSld>
  <p:clrMapOvr>
    <a:masterClrMapping/>
  </p:clrMapOvr>
  <p:transition>
    <p:split orient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42852"/>
            <a:ext cx="8534400" cy="758952"/>
          </a:xfrm>
        </p:spPr>
        <p:txBody>
          <a:bodyPr/>
          <a:lstStyle/>
          <a:p>
            <a:r>
              <a:rPr lang="en-GB" dirty="0"/>
              <a:t>Groups Dynamic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3A84CC-BDFA-4243-B610-C81D2450384C}"/>
              </a:ext>
            </a:extLst>
          </p:cNvPr>
          <p:cNvSpPr txBox="1"/>
          <p:nvPr/>
        </p:nvSpPr>
        <p:spPr>
          <a:xfrm>
            <a:off x="301752" y="2029453"/>
            <a:ext cx="79063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Behavioural and Psychological Processes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Group dynamics’ describes the facts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Lewin’s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Positive Dynamic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Poor / Negative Group Dynamic</a:t>
            </a:r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       (MindTools 2018)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57950" y="785794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6215074" y="714356"/>
            <a:ext cx="25442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HUSNA KOWSER (SHAPER)</a:t>
            </a:r>
          </a:p>
        </p:txBody>
      </p:sp>
    </p:spTree>
    <p:extLst>
      <p:ext uri="{BB962C8B-B14F-4D97-AF65-F5344CB8AC3E}">
        <p14:creationId xmlns:p14="http://schemas.microsoft.com/office/powerpoint/2010/main" val="1785661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01752" y="1357298"/>
            <a:ext cx="4040188" cy="714380"/>
          </a:xfrm>
        </p:spPr>
        <p:txBody>
          <a:bodyPr/>
          <a:lstStyle/>
          <a:p>
            <a:r>
              <a:rPr lang="en-GB" dirty="0"/>
              <a:t>Effective Teams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3"/>
          </p:nvPr>
        </p:nvSpPr>
        <p:spPr>
          <a:xfrm>
            <a:off x="4791330" y="1428736"/>
            <a:ext cx="4041775" cy="642942"/>
          </a:xfrm>
        </p:spPr>
        <p:txBody>
          <a:bodyPr/>
          <a:lstStyle/>
          <a:p>
            <a:r>
              <a:rPr lang="en-GB" dirty="0"/>
              <a:t>Belbin Team Roles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301752" y="2285992"/>
            <a:ext cx="4041648" cy="4003795"/>
          </a:xfrm>
        </p:spPr>
        <p:txBody>
          <a:bodyPr>
            <a:normAutofit/>
          </a:bodyPr>
          <a:lstStyle/>
          <a:p>
            <a:r>
              <a:rPr lang="en-GB" sz="2400" dirty="0"/>
              <a:t>Leadership </a:t>
            </a:r>
          </a:p>
          <a:p>
            <a:r>
              <a:rPr lang="en-GB" sz="2400" dirty="0"/>
              <a:t>Decisions</a:t>
            </a:r>
          </a:p>
          <a:p>
            <a:r>
              <a:rPr lang="en-GB" sz="2400" dirty="0"/>
              <a:t>Participation </a:t>
            </a:r>
          </a:p>
          <a:p>
            <a:r>
              <a:rPr lang="en-GB" sz="2400" dirty="0"/>
              <a:t>Trust </a:t>
            </a:r>
          </a:p>
          <a:p>
            <a:r>
              <a:rPr lang="en-GB" sz="2400" dirty="0"/>
              <a:t>Mutual Support</a:t>
            </a:r>
          </a:p>
          <a:p>
            <a:r>
              <a:rPr lang="en-GB" sz="2400" dirty="0"/>
              <a:t>Goals</a:t>
            </a:r>
          </a:p>
          <a:p>
            <a:r>
              <a:rPr lang="en-GB" sz="2400" dirty="0"/>
              <a:t>Communication</a:t>
            </a:r>
          </a:p>
          <a:p>
            <a:r>
              <a:rPr lang="en-GB" sz="2400" dirty="0"/>
              <a:t>Creativity </a:t>
            </a:r>
          </a:p>
          <a:p>
            <a:pPr>
              <a:buNone/>
            </a:pPr>
            <a:endParaRPr lang="en-GB" sz="1400" dirty="0"/>
          </a:p>
          <a:p>
            <a:pPr>
              <a:buNone/>
            </a:pPr>
            <a:endParaRPr lang="en-GB" sz="2000" dirty="0"/>
          </a:p>
          <a:p>
            <a:pPr>
              <a:buNone/>
            </a:pP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4800600" y="2285992"/>
            <a:ext cx="4038600" cy="4007583"/>
          </a:xfrm>
        </p:spPr>
        <p:txBody>
          <a:bodyPr>
            <a:normAutofit/>
          </a:bodyPr>
          <a:lstStyle/>
          <a:p>
            <a:r>
              <a:rPr lang="en-GB" sz="2400" dirty="0"/>
              <a:t>Co-ordinator &amp; Shaper</a:t>
            </a:r>
          </a:p>
          <a:p>
            <a:r>
              <a:rPr lang="en-GB" sz="2400" dirty="0"/>
              <a:t>Specialist</a:t>
            </a:r>
          </a:p>
          <a:p>
            <a:r>
              <a:rPr lang="en-GB" sz="2400" dirty="0"/>
              <a:t>Complete Finisher</a:t>
            </a:r>
          </a:p>
          <a:p>
            <a:r>
              <a:rPr lang="en-GB" sz="2400" dirty="0"/>
              <a:t>Implementer </a:t>
            </a:r>
          </a:p>
          <a:p>
            <a:r>
              <a:rPr lang="en-GB" sz="2400" dirty="0"/>
              <a:t>Team Worker</a:t>
            </a:r>
          </a:p>
          <a:p>
            <a:r>
              <a:rPr lang="en-GB" sz="2400" dirty="0"/>
              <a:t>Shaper</a:t>
            </a:r>
          </a:p>
          <a:p>
            <a:r>
              <a:rPr lang="en-GB" sz="2400" dirty="0"/>
              <a:t>Resource investigator</a:t>
            </a:r>
          </a:p>
          <a:p>
            <a:r>
              <a:rPr lang="en-GB" sz="2400" dirty="0"/>
              <a:t>Plant 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557194"/>
          </a:xfrm>
        </p:spPr>
        <p:txBody>
          <a:bodyPr>
            <a:normAutofit fontScale="90000"/>
          </a:bodyPr>
          <a:lstStyle/>
          <a:p>
            <a:r>
              <a:rPr lang="en-GB" dirty="0"/>
              <a:t>Characteristics of an Effective Team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00628" y="1000108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SHAFUL MIAH (IMPLEMENTER)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86314" y="6357958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(Knowledge,S 2007)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Effective Conflict Handling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00174"/>
            <a:ext cx="8556528" cy="4857784"/>
          </a:xfrm>
        </p:spPr>
        <p:txBody>
          <a:bodyPr>
            <a:normAutofit/>
          </a:bodyPr>
          <a:lstStyle/>
          <a:p>
            <a:r>
              <a:rPr lang="en-GB" sz="2400" dirty="0"/>
              <a:t>In 1965 Bruce Tuckman developed a theoretical model which can be applied to conflict handling. It involves four stages:</a:t>
            </a:r>
          </a:p>
          <a:p>
            <a:endParaRPr lang="en-GB" sz="2400" dirty="0"/>
          </a:p>
          <a:p>
            <a:r>
              <a:rPr lang="en-GB" sz="2400" dirty="0"/>
              <a:t>Forming</a:t>
            </a:r>
          </a:p>
          <a:p>
            <a:r>
              <a:rPr lang="en-GB" sz="2400" dirty="0">
                <a:latin typeface="Aharoni" pitchFamily="2" charset="-79"/>
                <a:cs typeface="Aharoni" pitchFamily="2" charset="-79"/>
              </a:rPr>
              <a:t>Storming {conflict}</a:t>
            </a:r>
          </a:p>
          <a:p>
            <a:r>
              <a:rPr lang="en-GB" sz="2400" dirty="0"/>
              <a:t>Norming</a:t>
            </a:r>
          </a:p>
          <a:p>
            <a:r>
              <a:rPr lang="en-GB" sz="2400" dirty="0"/>
              <a:t>Performing </a:t>
            </a:r>
          </a:p>
          <a:p>
            <a:endParaRPr lang="en-GB" sz="2400" dirty="0"/>
          </a:p>
          <a:p>
            <a:pPr>
              <a:buNone/>
            </a:pPr>
            <a:r>
              <a:rPr lang="en-GB" sz="2400" dirty="0"/>
              <a:t>     </a:t>
            </a:r>
          </a:p>
          <a:p>
            <a:pPr>
              <a:buNone/>
            </a:pPr>
            <a:r>
              <a:rPr lang="en-GB" sz="2400" dirty="0"/>
              <a:t>                                                                                  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200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857752" y="1000108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SHAFUL MIAH (IMPLEMENTER)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14942" y="6286520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(Anyanwu, C.N 2009)</a:t>
            </a:r>
            <a:endParaRPr lang="en-GB" dirty="0"/>
          </a:p>
        </p:txBody>
      </p:sp>
    </p:spTree>
  </p:cSld>
  <p:clrMapOvr>
    <a:masterClrMapping/>
  </p:clrMapOvr>
  <p:transition>
    <p:spli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844" y="285729"/>
            <a:ext cx="87868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				</a:t>
            </a:r>
            <a:r>
              <a:rPr lang="en-GB" dirty="0">
                <a:solidFill>
                  <a:srgbClr val="00B0F0"/>
                </a:solidFill>
              </a:rPr>
              <a:t>Mohammad Rahman </a:t>
            </a:r>
            <a:r>
              <a:rPr lang="en-GB" dirty="0">
                <a:solidFill>
                  <a:srgbClr val="1CCBD4"/>
                </a:solidFill>
              </a:rPr>
              <a:t>(Co-ordinator)</a:t>
            </a:r>
          </a:p>
          <a:p>
            <a:endParaRPr lang="en-GB" dirty="0"/>
          </a:p>
          <a:p>
            <a:r>
              <a:rPr lang="en-GB" dirty="0"/>
              <a:t>Belbin (1981) claims that no single individuals can combine all the qualities it takes</a:t>
            </a:r>
          </a:p>
          <a:p>
            <a:r>
              <a:rPr lang="en-GB" dirty="0"/>
              <a:t>to accomplish the total role. However, a team of individuals can.</a:t>
            </a:r>
          </a:p>
        </p:txBody>
      </p:sp>
      <p:pic>
        <p:nvPicPr>
          <p:cNvPr id="1026" name="Picture 2" descr="Image result for team wor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958433"/>
            <a:ext cx="8643998" cy="439952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286380" y="6429396"/>
            <a:ext cx="2420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(Belbin, RM 2010)</a:t>
            </a:r>
            <a:r>
              <a:rPr lang="en-GB" b="1" u="sng" dirty="0"/>
              <a:t> </a:t>
            </a:r>
            <a:endParaRPr lang="en-GB" dirty="0"/>
          </a:p>
        </p:txBody>
      </p:sp>
    </p:spTree>
  </p:cSld>
  <p:clrMapOvr>
    <a:masterClrMapping/>
  </p:clrMapOvr>
  <p:transition>
    <p:wheel spokes="2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2910" y="1857364"/>
            <a:ext cx="807249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by Belbin and others in the 1970s (Belbin,1981) indicated that two factors were important in order for a team to be successful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The knowledge that a person has in order to contribute to a team</a:t>
            </a:r>
          </a:p>
          <a:p>
            <a:pPr marL="342900" indent="-342900">
              <a:buAutoNum type="arabicPeriod"/>
            </a:pPr>
            <a:r>
              <a:rPr lang="en-GB" dirty="0"/>
              <a:t>The skills and abilities that individuals bring to the tasks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/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/>
            <a:r>
              <a:rPr lang="en-GB" dirty="0"/>
              <a:t>      							</a:t>
            </a:r>
            <a:r>
              <a:rPr lang="en-GB" sz="1400" dirty="0"/>
              <a:t>	(Morgan, P 2017)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79712" y="962092"/>
            <a:ext cx="25698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MOHAMMAD A. RAHMAN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9631" y="930472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(Co-ordinator)</a:t>
            </a:r>
          </a:p>
        </p:txBody>
      </p:sp>
    </p:spTree>
    <p:extLst>
      <p:ext uri="{BB962C8B-B14F-4D97-AF65-F5344CB8AC3E}">
        <p14:creationId xmlns:p14="http://schemas.microsoft.com/office/powerpoint/2010/main" val="1455612610"/>
      </p:ext>
    </p:extLst>
  </p:cSld>
  <p:clrMapOvr>
    <a:masterClrMapping/>
  </p:clrMapOvr>
  <p:transition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D4567-C39B-4617-822A-58CF00209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3EB27E-3074-4FD5-B886-12B6A254BF9B}"/>
              </a:ext>
            </a:extLst>
          </p:cNvPr>
          <p:cNvSpPr txBox="1"/>
          <p:nvPr/>
        </p:nvSpPr>
        <p:spPr>
          <a:xfrm>
            <a:off x="214282" y="1428736"/>
            <a:ext cx="8784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214282" y="1428736"/>
            <a:ext cx="871543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 err="1"/>
              <a:t>Anyanwu</a:t>
            </a:r>
            <a:r>
              <a:rPr lang="en-GB" sz="1200" b="1" dirty="0"/>
              <a:t>, C.N. (2009), </a:t>
            </a:r>
            <a:r>
              <a:rPr lang="en-GB" sz="1200" b="1" u="sng" dirty="0"/>
              <a:t>Creative Strategies for Conflict Management &amp; Community Building; </a:t>
            </a:r>
            <a:r>
              <a:rPr lang="en-GB" sz="1200" b="1" dirty="0"/>
              <a:t>USA: Author house.</a:t>
            </a:r>
          </a:p>
          <a:p>
            <a:endParaRPr lang="en-GB" sz="1200" b="1" dirty="0"/>
          </a:p>
          <a:p>
            <a:r>
              <a:rPr lang="en-GB" sz="1200" b="1" dirty="0" err="1"/>
              <a:t>Belbin,M</a:t>
            </a:r>
            <a:r>
              <a:rPr lang="en-GB" sz="1200" b="1" dirty="0"/>
              <a:t>. (2018), ‘ </a:t>
            </a:r>
            <a:r>
              <a:rPr lang="en-GB" sz="1200" b="1" i="1" dirty="0"/>
              <a:t>Supporting your team at every stage</a:t>
            </a:r>
            <a:r>
              <a:rPr lang="en-GB" sz="1200" b="1" dirty="0"/>
              <a:t> ‘ [online] Available at </a:t>
            </a:r>
            <a:r>
              <a:rPr lang="en-GB" sz="1200" b="1" dirty="0">
                <a:hlinkClick r:id="rId2"/>
              </a:rPr>
              <a:t>http://www.belbin.com/resources/blogs/belbin-and-tuckman</a:t>
            </a:r>
            <a:r>
              <a:rPr lang="en-GB" sz="1200" b="1" dirty="0"/>
              <a:t> , Accessed 2018 May, 17th</a:t>
            </a:r>
          </a:p>
          <a:p>
            <a:endParaRPr lang="en-GB" sz="1200" b="1" dirty="0"/>
          </a:p>
          <a:p>
            <a:r>
              <a:rPr lang="en-GB" sz="1200" b="1" dirty="0"/>
              <a:t>Belbin, RM (2010).</a:t>
            </a:r>
            <a:r>
              <a:rPr lang="en-GB" sz="1200" b="1" u="sng" dirty="0"/>
              <a:t> The Management of Teams; why they succeed or fail; (</a:t>
            </a:r>
            <a:r>
              <a:rPr lang="en-GB" sz="1200" b="1" dirty="0"/>
              <a:t>Second Edition) Oxford: </a:t>
            </a:r>
            <a:r>
              <a:rPr lang="en-GB" sz="1200" b="1" dirty="0" err="1"/>
              <a:t>Routledge</a:t>
            </a:r>
            <a:r>
              <a:rPr lang="en-GB" sz="1200" b="1" dirty="0"/>
              <a:t>.</a:t>
            </a:r>
          </a:p>
          <a:p>
            <a:endParaRPr lang="en-GB" sz="1200" b="1" dirty="0"/>
          </a:p>
          <a:p>
            <a:r>
              <a:rPr lang="en-GB" sz="1200" b="1" dirty="0"/>
              <a:t>Forbes (2012). ‘ </a:t>
            </a:r>
            <a:r>
              <a:rPr lang="en-GB" sz="1200" b="1" i="1" dirty="0"/>
              <a:t>6 ways successful teams are built to last’ </a:t>
            </a:r>
            <a:r>
              <a:rPr lang="en-GB" sz="1200" b="1" dirty="0"/>
              <a:t>[online] Available at </a:t>
            </a:r>
            <a:r>
              <a:rPr lang="en-GB" sz="1200" b="1" u="sng" dirty="0"/>
              <a:t>https://www.forbes.com/sites/glennlopis/2012/10/01/6-ways-successful-teams-are-built-to-last/amp,</a:t>
            </a:r>
          </a:p>
          <a:p>
            <a:r>
              <a:rPr lang="en-GB" sz="1200" b="1" dirty="0"/>
              <a:t>Accessed 2018, May, 18th</a:t>
            </a:r>
          </a:p>
          <a:p>
            <a:endParaRPr lang="en-GB" sz="1200" b="1" dirty="0"/>
          </a:p>
          <a:p>
            <a:r>
              <a:rPr lang="en-GB" sz="1200" b="1" dirty="0"/>
              <a:t>Knowledge, S. (2007)</a:t>
            </a:r>
            <a:r>
              <a:rPr lang="en-GB" sz="1200" b="1" u="sng" dirty="0"/>
              <a:t> Managing Teams, (21), Of Cambridge International Diploma in Management </a:t>
            </a:r>
            <a:r>
              <a:rPr lang="en-GB" sz="1200" b="1" u="sng" dirty="0" err="1"/>
              <a:t>uk</a:t>
            </a:r>
            <a:r>
              <a:rPr lang="en-GB" sz="1200" b="1" dirty="0"/>
              <a:t>:</a:t>
            </a:r>
            <a:r>
              <a:rPr lang="en-GB" sz="1200" b="1" u="sng" dirty="0"/>
              <a:t> </a:t>
            </a:r>
            <a:r>
              <a:rPr lang="en-GB" sz="1200" b="1" dirty="0"/>
              <a:t>Select Knowledge</a:t>
            </a:r>
          </a:p>
          <a:p>
            <a:endParaRPr lang="en-GB" sz="1200" b="1" dirty="0"/>
          </a:p>
          <a:p>
            <a:r>
              <a:rPr lang="en-GB" sz="1200" b="1" dirty="0" err="1"/>
              <a:t>MindTools</a:t>
            </a:r>
            <a:r>
              <a:rPr lang="en-GB" sz="1200" b="1" dirty="0"/>
              <a:t>, (2010), improving Group Dynamics.(online) Available at </a:t>
            </a:r>
            <a:r>
              <a:rPr lang="en-GB" sz="1200" b="1" dirty="0">
                <a:hlinkClick r:id="rId3"/>
              </a:rPr>
              <a:t>https://www.mindtools.com/pages/article/improving- group-dynamics.htm</a:t>
            </a:r>
            <a:r>
              <a:rPr lang="en-GB" sz="1200" b="1" dirty="0"/>
              <a:t>, Accessed 2018,May 23rd</a:t>
            </a:r>
          </a:p>
          <a:p>
            <a:r>
              <a:rPr lang="en-GB" sz="1200" dirty="0"/>
              <a:t> </a:t>
            </a:r>
            <a:endParaRPr lang="en-GB" sz="1200" b="1" dirty="0"/>
          </a:p>
          <a:p>
            <a:r>
              <a:rPr lang="en-GB" sz="1200" dirty="0"/>
              <a:t> </a:t>
            </a:r>
            <a:r>
              <a:rPr lang="en-GB" sz="1200" b="1" dirty="0"/>
              <a:t>Morgan, p. </a:t>
            </a:r>
            <a:r>
              <a:rPr lang="en-GB" sz="1200" b="1" u="sng" dirty="0"/>
              <a:t>The Business Student’s Guide to Study and Employability: London: SAGE Publications Ltd.</a:t>
            </a:r>
            <a:endParaRPr lang="en-GB" sz="1200" b="1" dirty="0"/>
          </a:p>
          <a:p>
            <a:r>
              <a:rPr lang="en-GB" sz="1200" b="1" dirty="0"/>
              <a:t> </a:t>
            </a:r>
          </a:p>
          <a:p>
            <a:r>
              <a:rPr lang="en-GB" sz="1200" b="1" dirty="0"/>
              <a:t>Study.com, (2018). ‘</a:t>
            </a:r>
            <a:r>
              <a:rPr lang="en-GB" sz="1200" b="1" i="1" dirty="0"/>
              <a:t>The Difference Between Groups and </a:t>
            </a:r>
            <a:r>
              <a:rPr lang="en-GB" sz="1200" b="1" i="1" dirty="0" err="1"/>
              <a:t>Teams:Definition</a:t>
            </a:r>
            <a:r>
              <a:rPr lang="en-GB" sz="1200" b="1" i="1" dirty="0"/>
              <a:t> &amp; Contrasts’</a:t>
            </a:r>
          </a:p>
          <a:p>
            <a:r>
              <a:rPr lang="en-GB" sz="1200" b="1" i="1" dirty="0"/>
              <a:t> </a:t>
            </a:r>
            <a:r>
              <a:rPr lang="en-GB" sz="1200" b="1" dirty="0"/>
              <a:t>[online] Available at  </a:t>
            </a:r>
            <a:r>
              <a:rPr lang="en-GB" sz="1200" b="1" u="sng" dirty="0">
                <a:hlinkClick r:id="rId4"/>
              </a:rPr>
              <a:t>https://study.com/academy/lesson/the-difference-between-groups-and-teams-</a:t>
            </a:r>
          </a:p>
          <a:p>
            <a:r>
              <a:rPr lang="en-GB" sz="1200" b="1" u="sng" dirty="0">
                <a:hlinkClick r:id="rId4"/>
              </a:rPr>
              <a:t>definition-contrasts.html</a:t>
            </a:r>
            <a:r>
              <a:rPr lang="en-GB" sz="1200" b="1" u="sng" dirty="0"/>
              <a:t> </a:t>
            </a:r>
            <a:r>
              <a:rPr lang="en-GB" sz="1200" b="1" dirty="0"/>
              <a:t>Accessed 2018, May 17</a:t>
            </a:r>
            <a:r>
              <a:rPr lang="en-GB" sz="1200" b="1" baseline="30000" dirty="0"/>
              <a:t>th</a:t>
            </a:r>
            <a:r>
              <a:rPr lang="en-GB" sz="1200" b="1" dirty="0"/>
              <a:t>Anyanwu, C.N. (2009), </a:t>
            </a:r>
            <a:r>
              <a:rPr lang="en-GB" sz="1200" b="1" u="sng" dirty="0"/>
              <a:t>Creative Strategies for Conflict Management &amp; Community Building; </a:t>
            </a:r>
            <a:r>
              <a:rPr lang="en-GB" sz="1200" b="1" dirty="0"/>
              <a:t>USA: Author house.</a:t>
            </a:r>
          </a:p>
        </p:txBody>
      </p:sp>
    </p:spTree>
    <p:extLst>
      <p:ext uri="{BB962C8B-B14F-4D97-AF65-F5344CB8AC3E}">
        <p14:creationId xmlns:p14="http://schemas.microsoft.com/office/powerpoint/2010/main" val="3295664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026" name="AutoShape 2" descr="Image result for thank you for liste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Image result for thank you for liste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Image result for thank you for liste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2" name="Picture 8" descr="Image result for thank you for listeni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14290"/>
            <a:ext cx="8858312" cy="59940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612</TotalTime>
  <Words>629</Words>
  <Application>Microsoft Office PowerPoint</Application>
  <PresentationFormat>On-screen Show (4:3)</PresentationFormat>
  <Paragraphs>186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Aharoni</vt:lpstr>
      <vt:lpstr>Arial</vt:lpstr>
      <vt:lpstr>Calibri</vt:lpstr>
      <vt:lpstr>Georgia</vt:lpstr>
      <vt:lpstr>Wingdings</vt:lpstr>
      <vt:lpstr>Wingdings 2</vt:lpstr>
      <vt:lpstr>Civic</vt:lpstr>
      <vt:lpstr>Journey Through an Effective Team</vt:lpstr>
      <vt:lpstr>Presented By: Mohammad Rahman</vt:lpstr>
      <vt:lpstr>How to create &amp; maintain an effective team                                                                                                                             A. QURAISHI (TEAM WORKER)   </vt:lpstr>
      <vt:lpstr>How to create &amp; maintain an effective team A. QURAISHI (TEAM WORKER)</vt:lpstr>
      <vt:lpstr>    Difference Between Groups &amp; Teams                                                   HUSNA KOWSER(SHAPER)    0</vt:lpstr>
      <vt:lpstr>Additional aspect of work group &amp; work team                                             HUSNA KOWSER (SHAPER)</vt:lpstr>
      <vt:lpstr>Groups Dynamic</vt:lpstr>
      <vt:lpstr>Characteristics of an Effective Team</vt:lpstr>
      <vt:lpstr>Effective Conflict Handling</vt:lpstr>
      <vt:lpstr>PowerPoint Presentation</vt:lpstr>
      <vt:lpstr>Conclusion</vt:lpstr>
      <vt:lpstr>Reference List</vt:lpstr>
      <vt:lpstr> 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Journey Through an Effective Teams</dc:title>
  <dc:creator>Menna</dc:creator>
  <cp:lastModifiedBy>Husna Kowser</cp:lastModifiedBy>
  <cp:revision>77</cp:revision>
  <dcterms:created xsi:type="dcterms:W3CDTF">2018-05-16T11:37:01Z</dcterms:created>
  <dcterms:modified xsi:type="dcterms:W3CDTF">2018-06-10T10:03:27Z</dcterms:modified>
</cp:coreProperties>
</file>