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68" r:id="rId2"/>
    <p:sldId id="269" r:id="rId3"/>
    <p:sldId id="321" r:id="rId4"/>
    <p:sldId id="389" r:id="rId5"/>
    <p:sldId id="390" r:id="rId6"/>
    <p:sldId id="391" r:id="rId7"/>
    <p:sldId id="392" r:id="rId8"/>
    <p:sldId id="393" r:id="rId9"/>
    <p:sldId id="394" r:id="rId10"/>
    <p:sldId id="396" r:id="rId11"/>
    <p:sldId id="398" r:id="rId12"/>
    <p:sldId id="397" r:id="rId13"/>
    <p:sldId id="395" r:id="rId14"/>
    <p:sldId id="399" r:id="rId15"/>
    <p:sldId id="400" r:id="rId16"/>
    <p:sldId id="402" r:id="rId17"/>
    <p:sldId id="401" r:id="rId18"/>
  </p:sldIdLst>
  <p:sldSz cx="9144000" cy="6858000" type="screen4x3"/>
  <p:notesSz cx="6888163" cy="96234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4835" autoAdjust="0"/>
  </p:normalViewPr>
  <p:slideViewPr>
    <p:cSldViewPr snapToGrid="0">
      <p:cViewPr>
        <p:scale>
          <a:sx n="100" d="100"/>
          <a:sy n="100" d="100"/>
        </p:scale>
        <p:origin x="-29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5621" cy="48171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0934" y="0"/>
            <a:ext cx="2985621" cy="48171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FCA609-7C40-4AAD-9EA7-953DFA418AB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40177"/>
            <a:ext cx="2985621" cy="48170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0934" y="9140177"/>
            <a:ext cx="2985621" cy="48170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47ECDB-2E99-417F-9E0B-244A7C0CED8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84870" cy="48117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9" y="0"/>
            <a:ext cx="2984870" cy="48117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13DB5D-CA2D-460B-BCCA-E014F77974A8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38225" y="722313"/>
            <a:ext cx="4811713" cy="36083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571127"/>
            <a:ext cx="5510530" cy="43305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140583"/>
            <a:ext cx="2984870" cy="48117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9" y="9140583"/>
            <a:ext cx="2984870" cy="48117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2921FB-5FD1-4FC4-B4FE-19C845AF6B3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1150" fontAlgn="base">
              <a:spcBef>
                <a:spcPct val="0"/>
              </a:spcBef>
              <a:spcAft>
                <a:spcPct val="0"/>
              </a:spcAft>
              <a:defRPr/>
            </a:pPr>
            <a:fld id="{F9345782-72F9-4460-92DB-B7AF17F05FA0}" type="slidenum">
              <a:rPr lang="en-GB" smtClean="0"/>
              <a:pPr defTabSz="911150"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7108" name="Slide Number Placeholder 3"/>
          <p:cNvSpPr txBox="1">
            <a:spLocks noGrp="1"/>
          </p:cNvSpPr>
          <p:nvPr/>
        </p:nvSpPr>
        <p:spPr bwMode="auto">
          <a:xfrm>
            <a:off x="3902542" y="9140255"/>
            <a:ext cx="2984013" cy="481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18" tIns="45709" rIns="91418" bIns="45709" anchor="b"/>
          <a:lstStyle/>
          <a:p>
            <a:pPr algn="r"/>
            <a:fld id="{8B29B700-2825-4BC7-98EC-C7A0B7F02831}" type="slidenum">
              <a:rPr lang="en-GB" sz="1200">
                <a:latin typeface="Calibri" pitchFamily="34" charset="0"/>
              </a:rPr>
              <a:pPr algn="r"/>
              <a:t>2</a:t>
            </a:fld>
            <a:endParaRPr lang="en-GB" sz="1200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47108" name="Slide Number Placeholder 3"/>
          <p:cNvSpPr txBox="1">
            <a:spLocks noGrp="1"/>
          </p:cNvSpPr>
          <p:nvPr/>
        </p:nvSpPr>
        <p:spPr bwMode="auto">
          <a:xfrm>
            <a:off x="3902542" y="9140255"/>
            <a:ext cx="2984013" cy="4816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1418" tIns="45709" rIns="91418" bIns="45709" anchor="b"/>
          <a:lstStyle/>
          <a:p>
            <a:pPr algn="r"/>
            <a:fld id="{8B29B700-2825-4BC7-98EC-C7A0B7F02831}" type="slidenum">
              <a:rPr lang="en-GB" sz="1200">
                <a:latin typeface="Calibri" pitchFamily="34" charset="0"/>
              </a:rPr>
              <a:pPr algn="r"/>
              <a:t>5</a:t>
            </a:fld>
            <a:endParaRPr lang="en-GB" sz="1200" dirty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Policy – 3% per year 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Strategy</a:t>
            </a:r>
            <a:r>
              <a:rPr lang="en-GB" baseline="0" dirty="0" smtClean="0"/>
              <a:t> – Climate Change Strategy for Wales</a:t>
            </a: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Get used to the process</a:t>
            </a:r>
            <a:r>
              <a:rPr lang="en-GB" baseline="0" dirty="0" smtClean="0"/>
              <a:t> of academic scrutiny – it can sometimes feel quite confrontational but it is all about being thorough and being able to justify your work.</a:t>
            </a:r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This is why it can be useful</a:t>
            </a:r>
            <a:r>
              <a:rPr lang="en-GB" baseline="0" dirty="0" smtClean="0"/>
              <a:t> to set up a research group where you can challenge each other in a more friendly setting</a:t>
            </a:r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MRes student presentation forum – hardest questions were sometimes from their peers!</a:t>
            </a:r>
            <a:endParaRPr lang="en-GB" dirty="0" smtClean="0"/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pPr eaLnBrk="1" hangingPunct="1">
              <a:spcBef>
                <a:spcPct val="0"/>
              </a:spcBef>
            </a:pPr>
            <a:r>
              <a:rPr lang="en-GB" baseline="0" dirty="0" smtClean="0"/>
              <a:t>POWIS Scholar – their experience of the working with the other scholars? Professional Development workshop last week.</a:t>
            </a:r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pPr eaLnBrk="1" hangingPunct="1">
              <a:spcBef>
                <a:spcPct val="0"/>
              </a:spcBef>
            </a:pPr>
            <a:r>
              <a:rPr lang="en-GB" baseline="0" dirty="0" smtClean="0"/>
              <a:t>Tip – when presenting your work leave holes for questions, try and structure your presentation to lead the audience to questions you want them to ask!</a:t>
            </a:r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PhD – unexpected: that the new steel wasn’t as</a:t>
            </a:r>
            <a:r>
              <a:rPr lang="en-GB" baseline="0" dirty="0" smtClean="0"/>
              <a:t> good as was being made out.</a:t>
            </a:r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r>
              <a:rPr lang="en-GB" sz="1200" u="sng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Obstacles</a:t>
            </a:r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Initial specimens didn’t work in the conventional equipment – kept on failing at the thread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Had to use different grips to clamp them</a:t>
            </a:r>
          </a:p>
          <a:p>
            <a:pPr lvl="0"/>
            <a:r>
              <a:rPr lang="en-GB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Managing the expectations of Airbus supervisors</a:t>
            </a:r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pPr eaLnBrk="1" hangingPunct="1">
              <a:spcBef>
                <a:spcPct val="0"/>
              </a:spcBef>
            </a:pPr>
            <a:r>
              <a:rPr lang="en-GB" baseline="0" dirty="0" smtClean="0"/>
              <a:t>SDC – Commissioner peer review process....</a:t>
            </a:r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Be careful</a:t>
            </a:r>
            <a:r>
              <a:rPr lang="en-GB" baseline="0" dirty="0" smtClean="0"/>
              <a:t> about establishing direct causal links</a:t>
            </a:r>
          </a:p>
          <a:p>
            <a:pPr eaLnBrk="1" hangingPunct="1">
              <a:spcBef>
                <a:spcPct val="0"/>
              </a:spcBef>
            </a:pPr>
            <a:r>
              <a:rPr lang="en-GB" baseline="0" dirty="0" smtClean="0"/>
              <a:t>Mobile phone masts</a:t>
            </a:r>
          </a:p>
          <a:p>
            <a:pPr eaLnBrk="1" hangingPunct="1">
              <a:spcBef>
                <a:spcPct val="0"/>
              </a:spcBef>
            </a:pPr>
            <a:r>
              <a:rPr lang="en-GB" baseline="0" dirty="0" smtClean="0"/>
              <a:t>Wind turbines</a:t>
            </a: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Develop</a:t>
            </a:r>
            <a:r>
              <a:rPr lang="en-GB" baseline="0" dirty="0" smtClean="0"/>
              <a:t> a structure</a:t>
            </a:r>
          </a:p>
          <a:p>
            <a:pPr eaLnBrk="1" hangingPunct="1">
              <a:spcBef>
                <a:spcPct val="0"/>
              </a:spcBef>
            </a:pPr>
            <a:endParaRPr lang="en-GB" baseline="0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>
                <a:latin typeface="Calibri" pitchFamily="34" charset="0"/>
              </a:rPr>
              <a:t> It won’t be perfect – seek guidance on what is good enough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This may be the only time where you have 2-4 hours to talk about your work........</a:t>
            </a:r>
          </a:p>
          <a:p>
            <a:pPr eaLnBrk="1" hangingPunct="1">
              <a:spcBef>
                <a:spcPct val="0"/>
              </a:spcBef>
            </a:pPr>
            <a:endParaRPr lang="en-GB" dirty="0" smtClean="0"/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1. Award of the PhD [possibly with minor corrections]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2. Reference back [for revision] for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DPhil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Award of the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MLitt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MSc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(as the thesis stands or subject to minor corrections)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3. Reference back [for revision] for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MLitt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MSc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only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4. Reference back [for revision] for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DPhil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or</a:t>
            </a:r>
          </a:p>
          <a:p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[for revision] for the degree of 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MLitt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en-US" sz="1200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MSc</a:t>
            </a:r>
            <a:r>
              <a:rPr lang="en-US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1200" i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 the candidate may choose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5. Award of MLitt/MSc</a:t>
            </a:r>
          </a:p>
          <a:p>
            <a:r>
              <a:rPr lang="en-GB" sz="1200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6. Outright failure</a:t>
            </a: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This may be the only time where you have 3 years focussed on researching a subject</a:t>
            </a:r>
            <a:r>
              <a:rPr lang="en-GB" baseline="0" dirty="0" smtClean="0"/>
              <a:t> of your choice </a:t>
            </a:r>
            <a:r>
              <a:rPr lang="en-GB" baseline="0" smtClean="0"/>
              <a:t>with no “other duties”!</a:t>
            </a: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This may be the only time where you have 3 years focussed on researching a subject</a:t>
            </a:r>
            <a:r>
              <a:rPr lang="en-GB" baseline="0" dirty="0" smtClean="0"/>
              <a:t> of your choice with no “other duties”!</a:t>
            </a:r>
            <a:endParaRPr lang="en-GB" dirty="0" smtClean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3032A22-0617-407E-9262-CFC73A19A07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395369-FE91-47A8-9699-90C2A30DF2CF}" type="datetimeFigureOut">
              <a:rPr lang="en-GB" smtClean="0"/>
              <a:pPr/>
              <a:t>01/02/2011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FC3B52-AEC8-4870-B032-4463510A62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hyperlink" Target="mailto:g.bunting@wales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extBox 2"/>
          <p:cNvSpPr txBox="1">
            <a:spLocks noChangeArrowheads="1"/>
          </p:cNvSpPr>
          <p:nvPr/>
        </p:nvSpPr>
        <p:spPr bwMode="auto">
          <a:xfrm>
            <a:off x="0" y="2428875"/>
            <a:ext cx="9144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en-GB" sz="2400" dirty="0">
              <a:solidFill>
                <a:schemeClr val="tx2"/>
              </a:solidFill>
              <a:latin typeface="Calibri" pitchFamily="34" charset="0"/>
            </a:endParaRPr>
          </a:p>
          <a:p>
            <a:pPr algn="ctr"/>
            <a:r>
              <a:rPr lang="en-GB" sz="2400" i="1" dirty="0" smtClean="0">
                <a:latin typeface="Calibri" pitchFamily="34" charset="0"/>
              </a:rPr>
              <a:t>Dr Gavin Bunting</a:t>
            </a:r>
            <a:endParaRPr lang="en-GB" sz="2400" i="1" dirty="0">
              <a:latin typeface="Calibri" pitchFamily="34" charset="0"/>
            </a:endParaRPr>
          </a:p>
          <a:p>
            <a:pPr algn="ctr"/>
            <a:endParaRPr lang="en-GB" sz="2400" i="1" dirty="0">
              <a:latin typeface="Calibri" pitchFamily="34" charset="0"/>
            </a:endParaRPr>
          </a:p>
          <a:p>
            <a:pPr algn="ctr"/>
            <a:r>
              <a:rPr lang="en-GB" sz="2400" i="1" dirty="0" smtClean="0">
                <a:solidFill>
                  <a:schemeClr val="tx2"/>
                </a:solidFill>
                <a:latin typeface="Calibri" pitchFamily="34" charset="0"/>
              </a:rPr>
              <a:t>University of Wales Faculty</a:t>
            </a:r>
          </a:p>
          <a:p>
            <a:pPr algn="ctr"/>
            <a:endParaRPr lang="en-US" sz="2400" i="1" dirty="0">
              <a:latin typeface="Calibri" pitchFamily="34" charset="0"/>
            </a:endParaRPr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1179844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  <a:alpha val="73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  <a:alpha val="46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914296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751013"/>
            <a:ext cx="9144000" cy="58420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914296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3200" b="1" i="1" dirty="0" smtClean="0">
                <a:latin typeface="+mn-lt"/>
                <a:cs typeface="+mn-cs"/>
              </a:rPr>
              <a:t>Undertaking a Research Degree</a:t>
            </a:r>
            <a:endParaRPr lang="en-GB" dirty="0">
              <a:latin typeface="+mj-lt"/>
              <a:cs typeface="+mn-cs"/>
            </a:endParaRPr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0" y="4468849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  <a:alpha val="73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  <a:alpha val="46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914296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pic>
        <p:nvPicPr>
          <p:cNvPr id="8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1828430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  <a:alpha val="73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  <a:alpha val="46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914296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0" y="2489200"/>
            <a:ext cx="9144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3600" b="1" i="1" kern="0" dirty="0" smtClean="0">
                <a:solidFill>
                  <a:srgbClr val="000000"/>
                </a:solidFill>
              </a:rPr>
              <a:t>Why </a:t>
            </a:r>
            <a:r>
              <a:rPr lang="en-GB" sz="3600" b="1" i="1" kern="0" dirty="0" smtClean="0">
                <a:solidFill>
                  <a:srgbClr val="000000"/>
                </a:solidFill>
              </a:rPr>
              <a:t>are you doing a postgraduate degree?</a:t>
            </a:r>
            <a:endParaRPr lang="en-GB" sz="2000" i="1" dirty="0" smtClean="0"/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0" y="3628877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  <a:alpha val="73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  <a:alpha val="46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914296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pic>
        <p:nvPicPr>
          <p:cNvPr id="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Why are you doing a research degree</a:t>
            </a:r>
            <a:r>
              <a:rPr lang="en-GB" sz="3200" b="1" i="1" kern="0" dirty="0" smtClean="0">
                <a:solidFill>
                  <a:srgbClr val="000000"/>
                </a:solidFill>
              </a:rPr>
              <a:t>?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Career progression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Enjoy research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To delay entering the job market!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Why are you doing a research degree</a:t>
            </a:r>
            <a:r>
              <a:rPr lang="en-GB" sz="3200" b="1" i="1" kern="0" dirty="0" smtClean="0">
                <a:solidFill>
                  <a:srgbClr val="000000"/>
                </a:solidFill>
              </a:rPr>
              <a:t>?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Choose a project you’re interested </a:t>
            </a:r>
            <a:r>
              <a:rPr lang="en-US" sz="2800" dirty="0" smtClean="0">
                <a:latin typeface="Calibri" pitchFamily="34" charset="0"/>
              </a:rPr>
              <a:t>in.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Treat it like a job</a:t>
            </a:r>
            <a:endParaRPr lang="en-US" sz="28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1828430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  <a:alpha val="73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  <a:alpha val="46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914296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5126" name="Rectangle 6"/>
          <p:cNvSpPr>
            <a:spLocks noChangeArrowheads="1"/>
          </p:cNvSpPr>
          <p:nvPr/>
        </p:nvSpPr>
        <p:spPr bwMode="auto">
          <a:xfrm>
            <a:off x="0" y="2489200"/>
            <a:ext cx="91440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3600" b="1" i="1" kern="0" dirty="0" smtClean="0">
                <a:solidFill>
                  <a:srgbClr val="000000"/>
                </a:solidFill>
              </a:rPr>
              <a:t>Project </a:t>
            </a:r>
            <a:r>
              <a:rPr lang="en-GB" sz="3600" b="1" i="1" kern="0" dirty="0" smtClean="0">
                <a:solidFill>
                  <a:srgbClr val="000000"/>
                </a:solidFill>
              </a:rPr>
              <a:t>Planning</a:t>
            </a:r>
            <a:endParaRPr lang="en-GB" sz="3600" i="1" dirty="0" smtClean="0"/>
          </a:p>
        </p:txBody>
      </p:sp>
      <p:sp>
        <p:nvSpPr>
          <p:cNvPr id="9" name="Rectangle 3"/>
          <p:cNvSpPr>
            <a:spLocks noChangeArrowheads="1"/>
          </p:cNvSpPr>
          <p:nvPr/>
        </p:nvSpPr>
        <p:spPr bwMode="auto">
          <a:xfrm>
            <a:off x="0" y="3628877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  <a:alpha val="73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  <a:alpha val="46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defTabSz="914296"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pic>
        <p:nvPicPr>
          <p:cNvPr id="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Project Planning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3108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Plan your project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Agree </a:t>
            </a:r>
            <a:r>
              <a:rPr lang="en-US" sz="2800" dirty="0" smtClean="0">
                <a:latin typeface="Calibri" pitchFamily="34" charset="0"/>
              </a:rPr>
              <a:t>deadlines with your supervisor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Set </a:t>
            </a:r>
            <a:r>
              <a:rPr lang="en-US" sz="2800" dirty="0" smtClean="0">
                <a:latin typeface="Calibri" pitchFamily="34" charset="0"/>
              </a:rPr>
              <a:t>up regular meetings with your supervisor – linked to deadlines, produce a presentation for this meeting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Back </a:t>
            </a:r>
            <a:r>
              <a:rPr lang="en-US" sz="2800" dirty="0" smtClean="0">
                <a:latin typeface="Calibri" pitchFamily="34" charset="0"/>
              </a:rPr>
              <a:t>up your work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Start </a:t>
            </a:r>
            <a:r>
              <a:rPr lang="en-US" sz="2800" dirty="0" smtClean="0">
                <a:latin typeface="Calibri" pitchFamily="34" charset="0"/>
              </a:rPr>
              <a:t>data collection as soon as you can.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6000" y="4355053"/>
            <a:ext cx="2608262" cy="1244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Project Planning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Be realistic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Write up as you go along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Write your literature review by the end of the first year</a:t>
            </a:r>
          </a:p>
          <a:p>
            <a:pPr>
              <a:buClr>
                <a:srgbClr val="C00000"/>
              </a:buClr>
            </a:pPr>
            <a:endParaRPr lang="en-US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Literature Review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933640"/>
            <a:ext cx="8949104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Start from first principles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B</a:t>
            </a:r>
            <a:r>
              <a:rPr lang="en-US" sz="2800" dirty="0" smtClean="0">
                <a:latin typeface="Calibri" pitchFamily="34" charset="0"/>
              </a:rPr>
              <a:t>e thorough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Make sure you really understand everything in your literature review.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Your viva can include questions on this as well!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Set up a system for your references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Write and talk to people who have done</a:t>
            </a:r>
            <a:br>
              <a:rPr lang="en-US" sz="2800" dirty="0" smtClean="0">
                <a:latin typeface="Calibri" pitchFamily="34" charset="0"/>
              </a:rPr>
            </a:br>
            <a:r>
              <a:rPr lang="en-US" sz="2800" dirty="0" smtClean="0">
                <a:latin typeface="Calibri" pitchFamily="34" charset="0"/>
              </a:rPr>
              <a:t> similar research</a:t>
            </a:r>
            <a:endParaRPr lang="en-US" sz="2800" dirty="0" smtClean="0">
              <a:latin typeface="Calibri" pitchFamily="34" charset="0"/>
            </a:endParaRPr>
          </a:p>
        </p:txBody>
      </p:sp>
      <p:pic>
        <p:nvPicPr>
          <p:cNvPr id="2050" name="Picture 2" descr="C:\Documents and Settings\gbunting\Local Settings\Temporary Internet Files\Content.IE5\JRDWXINY\MP90043867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36882" y="3543300"/>
            <a:ext cx="2173768" cy="21717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Engagement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1969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Talk to colleagues about your work</a:t>
            </a:r>
          </a:p>
          <a:p>
            <a:pPr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Submit papers to conferences</a:t>
            </a:r>
          </a:p>
          <a:p>
            <a:pPr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Set up a research group</a:t>
            </a:r>
            <a:endParaRPr lang="en-US" sz="2800" dirty="0" smtClean="0">
              <a:latin typeface="Calibri" pitchFamily="34" charset="0"/>
            </a:endParaRPr>
          </a:p>
        </p:txBody>
      </p:sp>
      <p:pic>
        <p:nvPicPr>
          <p:cNvPr id="9" name="Picture 2" descr="http://www.lunchnet.co.uk/cms/Image/MediNet/people%20networking%20model.jpg"/>
          <p:cNvPicPr>
            <a:picLocks noChangeAspect="1" noChangeArrowheads="1"/>
          </p:cNvPicPr>
          <p:nvPr/>
        </p:nvPicPr>
        <p:blipFill>
          <a:blip r:embed="rId4" cstate="print"/>
          <a:srcRect l="6622" t="15269" r="7344" b="6042"/>
          <a:stretch>
            <a:fillRect/>
          </a:stretch>
        </p:blipFill>
        <p:spPr bwMode="auto">
          <a:xfrm>
            <a:off x="6684963" y="3552825"/>
            <a:ext cx="2459037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Research Methods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r>
              <a:rPr lang="en-US" sz="2800" b="1" u="sng" dirty="0" smtClean="0">
                <a:latin typeface="Calibri" pitchFamily="34" charset="0"/>
              </a:rPr>
              <a:t>How do I decide what methods to use?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GB" sz="2800" dirty="0" smtClean="0">
                <a:latin typeface="Calibri" pitchFamily="34" charset="0"/>
              </a:rPr>
              <a:t>Use British/ EU / International standards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>
              <a:latin typeface="Calibri" pitchFamily="34" charset="0"/>
            </a:endParaRP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Read the literature to look at what other people have done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>
              <a:latin typeface="Calibri" pitchFamily="34" charset="0"/>
            </a:endParaRP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Talk to colleagues / other researchers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>
              <a:latin typeface="Calibri" pitchFamily="34" charset="0"/>
            </a:endParaRP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Ask for advice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Research Methods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3970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r>
              <a:rPr lang="en-US" sz="2800" b="1" u="sng" dirty="0" smtClean="0">
                <a:latin typeface="Calibri" pitchFamily="34" charset="0"/>
              </a:rPr>
              <a:t>Be adaptable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GB" sz="2800" dirty="0" smtClean="0">
                <a:latin typeface="Calibri" pitchFamily="34" charset="0"/>
              </a:rPr>
              <a:t>Research isn’t necessarily a liner process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>
              <a:latin typeface="Calibri" pitchFamily="34" charset="0"/>
            </a:endParaRP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Obstacles, unexpected data may need you to change track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>
              <a:latin typeface="Calibri" pitchFamily="34" charset="0"/>
            </a:endParaRP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This is good!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>
              <a:latin typeface="Calibri" pitchFamily="34" charset="0"/>
            </a:endParaRP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>
              <a:latin typeface="Calibri" pitchFamily="34" charset="0"/>
            </a:endParaRP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Research Methods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r>
              <a:rPr lang="en-US" sz="2800" b="1" u="sng" dirty="0" smtClean="0">
                <a:latin typeface="Calibri" pitchFamily="34" charset="0"/>
              </a:rPr>
              <a:t>Ask yourself why?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Why am I conducting the </a:t>
            </a:r>
            <a:r>
              <a:rPr lang="en-GB" sz="2800" dirty="0" smtClean="0"/>
              <a:t>data collection in this </a:t>
            </a:r>
            <a:r>
              <a:rPr lang="en-GB" sz="2800" dirty="0" smtClean="0"/>
              <a:t>way?</a:t>
            </a:r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/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/>
              <a:t> Why am I </a:t>
            </a:r>
            <a:r>
              <a:rPr lang="en-GB" sz="2800" dirty="0" smtClean="0"/>
              <a:t>writing this? </a:t>
            </a:r>
            <a:endParaRPr lang="en-GB" sz="2800" dirty="0" smtClean="0"/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/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/>
              <a:t> You </a:t>
            </a:r>
            <a:r>
              <a:rPr lang="en-GB" sz="2800" dirty="0" smtClean="0"/>
              <a:t>need to be able to </a:t>
            </a:r>
            <a:r>
              <a:rPr lang="en-GB" sz="2800" u="sng" dirty="0" smtClean="0"/>
              <a:t>justify</a:t>
            </a:r>
            <a:r>
              <a:rPr lang="en-GB" sz="2800" dirty="0" smtClean="0"/>
              <a:t> </a:t>
            </a:r>
            <a:r>
              <a:rPr lang="en-GB" sz="2800" u="sng" dirty="0" smtClean="0"/>
              <a:t>everything</a:t>
            </a:r>
            <a:r>
              <a:rPr lang="en-GB" sz="2800" dirty="0" smtClean="0"/>
              <a:t> you have done and written. </a:t>
            </a:r>
            <a:endParaRPr lang="en-GB" sz="2800" dirty="0" smtClean="0"/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endParaRPr lang="en-GB" sz="2800" dirty="0" smtClean="0"/>
          </a:p>
          <a:p>
            <a:pPr lvl="0"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/>
              <a:t>Because </a:t>
            </a:r>
            <a:r>
              <a:rPr lang="en-GB" sz="2800" dirty="0" smtClean="0"/>
              <a:t>my supervisor said do it in this way is not enough!</a:t>
            </a:r>
          </a:p>
          <a:p>
            <a:pPr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Research Methods</a:t>
            </a:r>
            <a:endParaRPr lang="en-GB" sz="3200" i="1" dirty="0" smtClean="0"/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Clr>
                <a:srgbClr val="C00000"/>
              </a:buClr>
            </a:pPr>
            <a:r>
              <a:rPr lang="en-US" sz="2800" b="1" u="sng" dirty="0" smtClean="0">
                <a:latin typeface="Calibri" pitchFamily="34" charset="0"/>
              </a:rPr>
              <a:t>Confidence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GB" sz="2800" dirty="0" smtClean="0">
                <a:latin typeface="Calibri" pitchFamily="34" charset="0"/>
              </a:rPr>
              <a:t>What confidence can you have in the data produced from your research?</a:t>
            </a:r>
            <a:endParaRPr lang="en-GB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How much error is there?</a:t>
            </a:r>
            <a:endParaRPr lang="en-GB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</a:t>
            </a:r>
            <a:r>
              <a:rPr lang="en-GB" sz="2800" dirty="0" smtClean="0">
                <a:latin typeface="Calibri" pitchFamily="34" charset="0"/>
              </a:rPr>
              <a:t>What factors are influencing your data?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How do you take them into account?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Can you control or limit these factors?</a:t>
            </a:r>
            <a:endParaRPr lang="en-GB" sz="2800" dirty="0" smtClean="0"/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GB" sz="2800" dirty="0" smtClean="0">
                <a:latin typeface="Calibri" pitchFamily="34" charset="0"/>
              </a:rPr>
              <a:t> Cause or correlation?</a:t>
            </a:r>
            <a:endParaRPr lang="en-GB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</a:pPr>
            <a:endParaRPr lang="en-US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Writing up</a:t>
            </a:r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3062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  <a:buClr>
                <a:srgbClr val="C00000"/>
              </a:buClr>
            </a:pPr>
            <a:endParaRPr lang="en-US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Conclusions - first or last?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Contents </a:t>
            </a:r>
            <a:r>
              <a:rPr lang="en-US" sz="2800" dirty="0" smtClean="0">
                <a:latin typeface="Calibri" pitchFamily="34" charset="0"/>
              </a:rPr>
              <a:t>- first or last</a:t>
            </a:r>
            <a:r>
              <a:rPr lang="en-US" sz="2800" dirty="0" smtClean="0">
                <a:latin typeface="Calibri" pitchFamily="34" charset="0"/>
              </a:rPr>
              <a:t>?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Abstract - </a:t>
            </a:r>
            <a:r>
              <a:rPr lang="en-US" sz="2800" dirty="0" smtClean="0">
                <a:latin typeface="Calibri" pitchFamily="34" charset="0"/>
              </a:rPr>
              <a:t>first or last?</a:t>
            </a:r>
            <a:endParaRPr lang="en-US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Allow enough time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Viva</a:t>
            </a:r>
            <a:endParaRPr lang="en-GB" sz="3200" b="1" i="1" kern="0" dirty="0" smtClean="0">
              <a:solidFill>
                <a:srgbClr val="000000"/>
              </a:solidFill>
            </a:endParaRPr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25545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  <a:buClr>
                <a:srgbClr val="C00000"/>
              </a:buClr>
            </a:pPr>
            <a:endParaRPr lang="en-US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Scary!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Enjoy it!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 smtClean="0">
              <a:latin typeface="Calibri" pitchFamily="34" charset="0"/>
            </a:endParaRPr>
          </a:p>
        </p:txBody>
      </p:sp>
      <p:pic>
        <p:nvPicPr>
          <p:cNvPr id="3076" name="Picture 4" descr="http://imankerigo.files.wordpress.com/2010/10/nervous.gif?w=300&amp;h=271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416550" y="3011487"/>
            <a:ext cx="2857500" cy="25812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Summary</a:t>
            </a:r>
            <a:endParaRPr lang="en-GB" sz="3200" b="1" i="1" kern="0" dirty="0" smtClean="0">
              <a:solidFill>
                <a:srgbClr val="000000"/>
              </a:solidFill>
            </a:endParaRPr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40780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  <a:buClr>
                <a:srgbClr val="C00000"/>
              </a:buClr>
            </a:pPr>
            <a:endParaRPr lang="en-US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Choose your topic well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Treat it like a job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Plan it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Engage with others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Be thorough with your research methods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Ask yourself why?</a:t>
            </a: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r>
              <a:rPr lang="en-US" sz="2800" dirty="0" smtClean="0">
                <a:latin typeface="Calibri" pitchFamily="34" charset="0"/>
              </a:rPr>
              <a:t> </a:t>
            </a:r>
            <a:r>
              <a:rPr lang="en-US" sz="2800" dirty="0" smtClean="0">
                <a:latin typeface="Calibri" pitchFamily="34" charset="0"/>
              </a:rPr>
              <a:t>Leave plenty of time to write up</a:t>
            </a:r>
            <a:endParaRPr lang="en-US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765175"/>
            <a:ext cx="9144000" cy="1397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75000"/>
                  <a:shade val="30000"/>
                  <a:satMod val="115000"/>
                </a:schemeClr>
              </a:gs>
              <a:gs pos="50000">
                <a:schemeClr val="accent1">
                  <a:lumMod val="75000"/>
                  <a:shade val="67500"/>
                  <a:satMod val="115000"/>
                </a:schemeClr>
              </a:gs>
              <a:gs pos="100000">
                <a:schemeClr val="accent1">
                  <a:lumMod val="75000"/>
                  <a:shade val="100000"/>
                  <a:satMod val="115000"/>
                </a:schemeClr>
              </a:gs>
            </a:gsLst>
            <a:path path="circle">
              <a:fillToRect l="50000" t="50000" r="50000" b="50000"/>
            </a:path>
            <a:tileRect/>
          </a:gra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5810250"/>
            <a:ext cx="9144000" cy="139700"/>
          </a:xfrm>
          <a:prstGeom prst="rect">
            <a:avLst/>
          </a:prstGeom>
          <a:solidFill>
            <a:schemeClr val="accent1">
              <a:lumMod val="75000"/>
            </a:schemeClr>
          </a:solidFill>
          <a:ln w="9525">
            <a:gradFill flip="none" rotWithShape="1"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miter lim="800000"/>
            <a:headEnd/>
            <a:tailEnd/>
          </a:ln>
          <a:effectLst/>
        </p:spPr>
        <p:txBody>
          <a:bodyPr wrap="none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n-lt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150813"/>
            <a:ext cx="9144000" cy="58477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i="1" kern="0" dirty="0" smtClean="0">
                <a:solidFill>
                  <a:srgbClr val="000000"/>
                </a:solidFill>
              </a:rPr>
              <a:t>Summary</a:t>
            </a:r>
            <a:endParaRPr lang="en-GB" sz="3200" b="1" i="1" kern="0" dirty="0" smtClean="0">
              <a:solidFill>
                <a:srgbClr val="000000"/>
              </a:solidFill>
            </a:endParaRPr>
          </a:p>
        </p:txBody>
      </p:sp>
      <p:pic>
        <p:nvPicPr>
          <p:cNvPr id="1026" name="Picture 2" descr="cid:image003.jpg@01CAC138.0CA32BF0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141548" y="6080084"/>
            <a:ext cx="2392029" cy="5869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2"/>
          <p:cNvSpPr txBox="1">
            <a:spLocks noChangeArrowheads="1"/>
          </p:cNvSpPr>
          <p:nvPr/>
        </p:nvSpPr>
        <p:spPr bwMode="auto">
          <a:xfrm>
            <a:off x="194896" y="1200340"/>
            <a:ext cx="8949104" cy="56015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  <a:buClr>
                <a:srgbClr val="C00000"/>
              </a:buClr>
            </a:pPr>
            <a:endParaRPr lang="en-US" sz="2800" dirty="0" smtClean="0">
              <a:latin typeface="Calibri" pitchFamily="34" charset="0"/>
            </a:endParaRPr>
          </a:p>
          <a:p>
            <a:pPr lvl="0" algn="ctr">
              <a:spcAft>
                <a:spcPts val="600"/>
              </a:spcAft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 lvl="0" algn="ctr">
              <a:spcAft>
                <a:spcPts val="600"/>
              </a:spcAft>
              <a:buClr>
                <a:srgbClr val="C00000"/>
              </a:buClr>
            </a:pPr>
            <a:r>
              <a:rPr lang="en-US" sz="2800" b="1" dirty="0" smtClean="0">
                <a:latin typeface="Calibri" pitchFamily="34" charset="0"/>
              </a:rPr>
              <a:t>Enjoy your Research Degree!!</a:t>
            </a:r>
          </a:p>
          <a:p>
            <a:pPr lvl="0" algn="ctr">
              <a:spcAft>
                <a:spcPts val="600"/>
              </a:spcAft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 lvl="0" algn="ctr">
              <a:spcAft>
                <a:spcPts val="600"/>
              </a:spcAft>
              <a:buClr>
                <a:srgbClr val="C00000"/>
              </a:buClr>
            </a:pPr>
            <a:endParaRPr lang="en-US" sz="2800" b="1" dirty="0" smtClean="0">
              <a:latin typeface="Calibri" pitchFamily="34" charset="0"/>
            </a:endParaRPr>
          </a:p>
          <a:p>
            <a:pPr algn="ctr">
              <a:spcAft>
                <a:spcPts val="600"/>
              </a:spcAft>
              <a:buClr>
                <a:srgbClr val="C00000"/>
              </a:buClr>
            </a:pPr>
            <a:r>
              <a:rPr lang="en-US" sz="2800" b="1" dirty="0" smtClean="0">
                <a:latin typeface="Calibri" pitchFamily="34" charset="0"/>
              </a:rPr>
              <a:t>RESEARCH METHODS PANEL SESSION (RMPS</a:t>
            </a:r>
            <a:r>
              <a:rPr lang="en-US" sz="2800" b="1" dirty="0" smtClean="0">
                <a:latin typeface="Calibri" pitchFamily="34" charset="0"/>
              </a:rPr>
              <a:t>) FORUM</a:t>
            </a:r>
          </a:p>
          <a:p>
            <a:pPr lvl="0">
              <a:spcAft>
                <a:spcPts val="600"/>
              </a:spcAft>
              <a:buClr>
                <a:srgbClr val="C00000"/>
              </a:buClr>
            </a:pPr>
            <a:endParaRPr lang="en-US" sz="2800" dirty="0" smtClean="0">
              <a:latin typeface="Calibri" pitchFamily="34" charset="0"/>
            </a:endParaRPr>
          </a:p>
          <a:p>
            <a:pPr lvl="0" algn="ctr">
              <a:spcAft>
                <a:spcPts val="600"/>
              </a:spcAft>
              <a:buClr>
                <a:srgbClr val="C00000"/>
              </a:buClr>
            </a:pPr>
            <a:r>
              <a:rPr lang="en-US" sz="2800" dirty="0" smtClean="0">
                <a:latin typeface="Calibri" pitchFamily="34" charset="0"/>
                <a:hlinkClick r:id="rId4"/>
              </a:rPr>
              <a:t>g.bunting@wales.ac.uk</a:t>
            </a:r>
            <a:endParaRPr lang="en-US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</a:pPr>
            <a:endParaRPr lang="en-US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 smtClean="0">
              <a:latin typeface="Calibri" pitchFamily="34" charset="0"/>
            </a:endParaRPr>
          </a:p>
          <a:p>
            <a:pPr lvl="0">
              <a:spcAft>
                <a:spcPts val="600"/>
              </a:spcAft>
              <a:buClr>
                <a:srgbClr val="C00000"/>
              </a:buClr>
              <a:buFont typeface="Wingdings" pitchFamily="2" charset="2"/>
              <a:buChar char="Ø"/>
            </a:pPr>
            <a:endParaRPr lang="en-US" sz="2800" dirty="0" smtClean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26700</TotalTime>
  <Words>847</Words>
  <Application>Microsoft Office PowerPoint</Application>
  <PresentationFormat>On-screen Show (4:3)</PresentationFormat>
  <Paragraphs>160</Paragraphs>
  <Slides>17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 </dc:creator>
  <cp:lastModifiedBy>Dr G Bunting</cp:lastModifiedBy>
  <cp:revision>586</cp:revision>
  <dcterms:created xsi:type="dcterms:W3CDTF">2010-10-21T10:49:56Z</dcterms:created>
  <dcterms:modified xsi:type="dcterms:W3CDTF">2011-02-02T13:55:06Z</dcterms:modified>
</cp:coreProperties>
</file>