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4"/>
  </p:notesMasterIdLst>
  <p:sldIdLst>
    <p:sldId id="256" r:id="rId2"/>
    <p:sldId id="257" r:id="rId3"/>
    <p:sldId id="263" r:id="rId4"/>
    <p:sldId id="260" r:id="rId5"/>
    <p:sldId id="262" r:id="rId6"/>
    <p:sldId id="258" r:id="rId7"/>
    <p:sldId id="264" r:id="rId8"/>
    <p:sldId id="267" r:id="rId9"/>
    <p:sldId id="268" r:id="rId10"/>
    <p:sldId id="269"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0"/>
    <p:restoredTop sz="94336"/>
  </p:normalViewPr>
  <p:slideViewPr>
    <p:cSldViewPr snapToGrid="0" snapToObjects="1">
      <p:cViewPr varScale="1">
        <p:scale>
          <a:sx n="82" d="100"/>
          <a:sy n="82" d="100"/>
        </p:scale>
        <p:origin x="1448"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1A930A-9ACF-4E64-8EB5-1D938B74197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449F9E-C2AA-4BBD-B868-77C6E08128C8}">
      <dgm:prSet/>
      <dgm:spPr/>
      <dgm:t>
        <a:bodyPr/>
        <a:lstStyle/>
        <a:p>
          <a:r>
            <a:rPr lang="en-US" dirty="0"/>
            <a:t>Packaging and plastic</a:t>
          </a:r>
        </a:p>
      </dgm:t>
    </dgm:pt>
    <dgm:pt modelId="{B0275B88-B600-486A-A50B-F7D2A7B4C829}" type="parTrans" cxnId="{D38690CE-FDDB-4A9D-BD10-39144E806359}">
      <dgm:prSet/>
      <dgm:spPr/>
      <dgm:t>
        <a:bodyPr/>
        <a:lstStyle/>
        <a:p>
          <a:endParaRPr lang="en-US"/>
        </a:p>
      </dgm:t>
    </dgm:pt>
    <dgm:pt modelId="{C2AD3597-75F9-4FA6-826D-D740CFE5C200}" type="sibTrans" cxnId="{D38690CE-FDDB-4A9D-BD10-39144E806359}">
      <dgm:prSet/>
      <dgm:spPr/>
      <dgm:t>
        <a:bodyPr/>
        <a:lstStyle/>
        <a:p>
          <a:endParaRPr lang="en-US"/>
        </a:p>
      </dgm:t>
    </dgm:pt>
    <dgm:pt modelId="{E7B1B4AC-923F-4ABA-AC8B-CE8ABD9C8D7C}">
      <dgm:prSet/>
      <dgm:spPr/>
      <dgm:t>
        <a:bodyPr/>
        <a:lstStyle/>
        <a:p>
          <a:r>
            <a:rPr lang="en-US"/>
            <a:t>Energy </a:t>
          </a:r>
        </a:p>
      </dgm:t>
    </dgm:pt>
    <dgm:pt modelId="{6AF4D313-A70F-446D-A720-4B7D48321239}" type="parTrans" cxnId="{93331064-08BC-485B-B09B-F2215F1AA653}">
      <dgm:prSet/>
      <dgm:spPr/>
      <dgm:t>
        <a:bodyPr/>
        <a:lstStyle/>
        <a:p>
          <a:endParaRPr lang="en-US"/>
        </a:p>
      </dgm:t>
    </dgm:pt>
    <dgm:pt modelId="{50149DFC-C79E-4646-9A0D-263511515463}" type="sibTrans" cxnId="{93331064-08BC-485B-B09B-F2215F1AA653}">
      <dgm:prSet/>
      <dgm:spPr/>
      <dgm:t>
        <a:bodyPr/>
        <a:lstStyle/>
        <a:p>
          <a:endParaRPr lang="en-US"/>
        </a:p>
      </dgm:t>
    </dgm:pt>
    <dgm:pt modelId="{531144A7-9D22-4ED0-BD12-6915476E2025}">
      <dgm:prSet/>
      <dgm:spPr/>
      <dgm:t>
        <a:bodyPr/>
        <a:lstStyle/>
        <a:p>
          <a:r>
            <a:rPr lang="en-US" dirty="0"/>
            <a:t>Farming </a:t>
          </a:r>
          <a:r>
            <a:rPr lang="en-US"/>
            <a:t>and nature</a:t>
          </a:r>
        </a:p>
      </dgm:t>
    </dgm:pt>
    <dgm:pt modelId="{9E807353-C69E-4C10-BB6C-1047931354F9}" type="parTrans" cxnId="{45362FA7-C173-4A0D-8E90-427D6D20DE70}">
      <dgm:prSet/>
      <dgm:spPr/>
      <dgm:t>
        <a:bodyPr/>
        <a:lstStyle/>
        <a:p>
          <a:endParaRPr lang="en-US"/>
        </a:p>
      </dgm:t>
    </dgm:pt>
    <dgm:pt modelId="{40B20DB0-98DF-44DB-B6F6-0EFDCF8A9AFF}" type="sibTrans" cxnId="{45362FA7-C173-4A0D-8E90-427D6D20DE70}">
      <dgm:prSet/>
      <dgm:spPr/>
      <dgm:t>
        <a:bodyPr/>
        <a:lstStyle/>
        <a:p>
          <a:endParaRPr lang="en-US"/>
        </a:p>
      </dgm:t>
    </dgm:pt>
    <dgm:pt modelId="{B4608B23-7A5E-411C-BCC4-59FC47AD4D6A}">
      <dgm:prSet/>
      <dgm:spPr/>
      <dgm:t>
        <a:bodyPr/>
        <a:lstStyle/>
        <a:p>
          <a:r>
            <a:rPr lang="en-US"/>
            <a:t>Transport</a:t>
          </a:r>
        </a:p>
      </dgm:t>
    </dgm:pt>
    <dgm:pt modelId="{32A1204C-E02A-4323-8F1B-99227DBDAB7D}" type="parTrans" cxnId="{7ABB2EF0-A6D9-43DB-93BC-F9FA8420BA8F}">
      <dgm:prSet/>
      <dgm:spPr/>
      <dgm:t>
        <a:bodyPr/>
        <a:lstStyle/>
        <a:p>
          <a:endParaRPr lang="en-US"/>
        </a:p>
      </dgm:t>
    </dgm:pt>
    <dgm:pt modelId="{5D9890CB-4ADC-4519-8589-BDBBF5C302FB}" type="sibTrans" cxnId="{7ABB2EF0-A6D9-43DB-93BC-F9FA8420BA8F}">
      <dgm:prSet/>
      <dgm:spPr/>
      <dgm:t>
        <a:bodyPr/>
        <a:lstStyle/>
        <a:p>
          <a:endParaRPr lang="en-US"/>
        </a:p>
      </dgm:t>
    </dgm:pt>
    <dgm:pt modelId="{D5732240-EAED-4899-B338-B133AE59712F}">
      <dgm:prSet/>
      <dgm:spPr/>
      <dgm:t>
        <a:bodyPr/>
        <a:lstStyle/>
        <a:p>
          <a:r>
            <a:rPr lang="en-US"/>
            <a:t>Water</a:t>
          </a:r>
        </a:p>
      </dgm:t>
    </dgm:pt>
    <dgm:pt modelId="{8044965C-C2FF-41BB-942D-A02CD9F6FFA1}" type="parTrans" cxnId="{13E7B958-BB61-4633-90D0-C84A371FA123}">
      <dgm:prSet/>
      <dgm:spPr/>
      <dgm:t>
        <a:bodyPr/>
        <a:lstStyle/>
        <a:p>
          <a:endParaRPr lang="en-US"/>
        </a:p>
      </dgm:t>
    </dgm:pt>
    <dgm:pt modelId="{78AEF24A-04B5-47CB-ACA2-526496DB2DC0}" type="sibTrans" cxnId="{13E7B958-BB61-4633-90D0-C84A371FA123}">
      <dgm:prSet/>
      <dgm:spPr/>
      <dgm:t>
        <a:bodyPr/>
        <a:lstStyle/>
        <a:p>
          <a:endParaRPr lang="en-US"/>
        </a:p>
      </dgm:t>
    </dgm:pt>
    <dgm:pt modelId="{DB5325C3-A76F-4D64-8248-02BA94AC350E}">
      <dgm:prSet/>
      <dgm:spPr/>
      <dgm:t>
        <a:bodyPr/>
        <a:lstStyle/>
        <a:p>
          <a:r>
            <a:rPr lang="en-US" dirty="0"/>
            <a:t>Clothes(George)</a:t>
          </a:r>
        </a:p>
      </dgm:t>
    </dgm:pt>
    <dgm:pt modelId="{DCA2FE51-94AB-4E6F-9EC4-FCC7432AEF6A}" type="parTrans" cxnId="{13170B87-4DF3-4738-90E1-164C889B7FCE}">
      <dgm:prSet/>
      <dgm:spPr/>
      <dgm:t>
        <a:bodyPr/>
        <a:lstStyle/>
        <a:p>
          <a:endParaRPr lang="en-US"/>
        </a:p>
      </dgm:t>
    </dgm:pt>
    <dgm:pt modelId="{F6806F2B-7870-4940-9F71-5C05081512A4}" type="sibTrans" cxnId="{13170B87-4DF3-4738-90E1-164C889B7FCE}">
      <dgm:prSet/>
      <dgm:spPr/>
      <dgm:t>
        <a:bodyPr/>
        <a:lstStyle/>
        <a:p>
          <a:endParaRPr lang="en-US"/>
        </a:p>
      </dgm:t>
    </dgm:pt>
    <dgm:pt modelId="{6525431F-EA94-4A41-AB84-78C29849CD6E}" type="pres">
      <dgm:prSet presAssocID="{0D1A930A-9ACF-4E64-8EB5-1D938B74197C}" presName="root" presStyleCnt="0">
        <dgm:presLayoutVars>
          <dgm:dir/>
          <dgm:resizeHandles val="exact"/>
        </dgm:presLayoutVars>
      </dgm:prSet>
      <dgm:spPr/>
    </dgm:pt>
    <dgm:pt modelId="{0DC451D5-2D15-491F-81AD-3C0B6713F0CA}" type="pres">
      <dgm:prSet presAssocID="{E9449F9E-C2AA-4BBD-B868-77C6E08128C8}" presName="compNode" presStyleCnt="0"/>
      <dgm:spPr/>
    </dgm:pt>
    <dgm:pt modelId="{B9C67AFC-F722-46C1-95A9-82C87DA88EBD}" type="pres">
      <dgm:prSet presAssocID="{E9449F9E-C2AA-4BBD-B868-77C6E08128C8}" presName="bgRect" presStyleLbl="bgShp" presStyleIdx="0" presStyleCnt="6"/>
      <dgm:spPr/>
    </dgm:pt>
    <dgm:pt modelId="{FC8670FD-0D53-400E-A5CC-FE767E3545D5}" type="pres">
      <dgm:prSet presAssocID="{E9449F9E-C2AA-4BBD-B868-77C6E08128C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Sign"/>
        </a:ext>
      </dgm:extLst>
    </dgm:pt>
    <dgm:pt modelId="{0A0074C8-DDA8-4468-8CE2-246D9236FD32}" type="pres">
      <dgm:prSet presAssocID="{E9449F9E-C2AA-4BBD-B868-77C6E08128C8}" presName="spaceRect" presStyleCnt="0"/>
      <dgm:spPr/>
    </dgm:pt>
    <dgm:pt modelId="{4CF6BAE1-0C80-4FD7-BFB9-E94198DE2DED}" type="pres">
      <dgm:prSet presAssocID="{E9449F9E-C2AA-4BBD-B868-77C6E08128C8}" presName="parTx" presStyleLbl="revTx" presStyleIdx="0" presStyleCnt="6">
        <dgm:presLayoutVars>
          <dgm:chMax val="0"/>
          <dgm:chPref val="0"/>
        </dgm:presLayoutVars>
      </dgm:prSet>
      <dgm:spPr/>
    </dgm:pt>
    <dgm:pt modelId="{09BCA708-1E30-48B4-84A0-F0F692BD2F01}" type="pres">
      <dgm:prSet presAssocID="{C2AD3597-75F9-4FA6-826D-D740CFE5C200}" presName="sibTrans" presStyleCnt="0"/>
      <dgm:spPr/>
    </dgm:pt>
    <dgm:pt modelId="{1C30C60A-E40E-406E-A810-D4F473972321}" type="pres">
      <dgm:prSet presAssocID="{E7B1B4AC-923F-4ABA-AC8B-CE8ABD9C8D7C}" presName="compNode" presStyleCnt="0"/>
      <dgm:spPr/>
    </dgm:pt>
    <dgm:pt modelId="{F30CF49F-C154-463F-99A0-807D397311D1}" type="pres">
      <dgm:prSet presAssocID="{E7B1B4AC-923F-4ABA-AC8B-CE8ABD9C8D7C}" presName="bgRect" presStyleLbl="bgShp" presStyleIdx="1" presStyleCnt="6"/>
      <dgm:spPr/>
    </dgm:pt>
    <dgm:pt modelId="{77A6221E-034E-493E-81FA-29C392091DFD}" type="pres">
      <dgm:prSet presAssocID="{E7B1B4AC-923F-4ABA-AC8B-CE8ABD9C8D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gh Voltage"/>
        </a:ext>
      </dgm:extLst>
    </dgm:pt>
    <dgm:pt modelId="{6EE3FB18-7456-4CEF-9C57-C3982B22DB12}" type="pres">
      <dgm:prSet presAssocID="{E7B1B4AC-923F-4ABA-AC8B-CE8ABD9C8D7C}" presName="spaceRect" presStyleCnt="0"/>
      <dgm:spPr/>
    </dgm:pt>
    <dgm:pt modelId="{881A4EA4-32A5-4C0D-8BA1-2A63470000D1}" type="pres">
      <dgm:prSet presAssocID="{E7B1B4AC-923F-4ABA-AC8B-CE8ABD9C8D7C}" presName="parTx" presStyleLbl="revTx" presStyleIdx="1" presStyleCnt="6">
        <dgm:presLayoutVars>
          <dgm:chMax val="0"/>
          <dgm:chPref val="0"/>
        </dgm:presLayoutVars>
      </dgm:prSet>
      <dgm:spPr/>
    </dgm:pt>
    <dgm:pt modelId="{636E46BA-5DC9-4FDA-9571-4C20C4F557BB}" type="pres">
      <dgm:prSet presAssocID="{50149DFC-C79E-4646-9A0D-263511515463}" presName="sibTrans" presStyleCnt="0"/>
      <dgm:spPr/>
    </dgm:pt>
    <dgm:pt modelId="{34A5DC81-EBD8-443B-9F6A-B4BAF6E4C0A7}" type="pres">
      <dgm:prSet presAssocID="{531144A7-9D22-4ED0-BD12-6915476E2025}" presName="compNode" presStyleCnt="0"/>
      <dgm:spPr/>
    </dgm:pt>
    <dgm:pt modelId="{0C4F99DD-375E-40E4-AB92-6CEE5A602D68}" type="pres">
      <dgm:prSet presAssocID="{531144A7-9D22-4ED0-BD12-6915476E2025}" presName="bgRect" presStyleLbl="bgShp" presStyleIdx="2" presStyleCnt="6"/>
      <dgm:spPr/>
    </dgm:pt>
    <dgm:pt modelId="{09733161-7DCC-4440-953B-6B459977233D}" type="pres">
      <dgm:prSet presAssocID="{531144A7-9D22-4ED0-BD12-6915476E202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0F316069-DDDD-43E2-9B20-44745DB318B1}" type="pres">
      <dgm:prSet presAssocID="{531144A7-9D22-4ED0-BD12-6915476E2025}" presName="spaceRect" presStyleCnt="0"/>
      <dgm:spPr/>
    </dgm:pt>
    <dgm:pt modelId="{776DCE46-D4B7-4FD6-A5B0-04CEA60F941E}" type="pres">
      <dgm:prSet presAssocID="{531144A7-9D22-4ED0-BD12-6915476E2025}" presName="parTx" presStyleLbl="revTx" presStyleIdx="2" presStyleCnt="6">
        <dgm:presLayoutVars>
          <dgm:chMax val="0"/>
          <dgm:chPref val="0"/>
        </dgm:presLayoutVars>
      </dgm:prSet>
      <dgm:spPr/>
    </dgm:pt>
    <dgm:pt modelId="{DA0B4571-AC16-4639-A60B-445CB75AC9FB}" type="pres">
      <dgm:prSet presAssocID="{40B20DB0-98DF-44DB-B6F6-0EFDCF8A9AFF}" presName="sibTrans" presStyleCnt="0"/>
      <dgm:spPr/>
    </dgm:pt>
    <dgm:pt modelId="{693348FB-3540-4FC6-8E48-5429D4E037E0}" type="pres">
      <dgm:prSet presAssocID="{B4608B23-7A5E-411C-BCC4-59FC47AD4D6A}" presName="compNode" presStyleCnt="0"/>
      <dgm:spPr/>
    </dgm:pt>
    <dgm:pt modelId="{9C8EC0A8-2CD9-48BE-B647-03E1187F70D8}" type="pres">
      <dgm:prSet presAssocID="{B4608B23-7A5E-411C-BCC4-59FC47AD4D6A}" presName="bgRect" presStyleLbl="bgShp" presStyleIdx="3" presStyleCnt="6"/>
      <dgm:spPr/>
    </dgm:pt>
    <dgm:pt modelId="{B8489BF3-F53F-4EB1-A8BF-B8B4B79E925B}" type="pres">
      <dgm:prSet presAssocID="{B4608B23-7A5E-411C-BCC4-59FC47AD4D6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heelbarrow"/>
        </a:ext>
      </dgm:extLst>
    </dgm:pt>
    <dgm:pt modelId="{7E0A8196-F967-439F-B8D7-368612410824}" type="pres">
      <dgm:prSet presAssocID="{B4608B23-7A5E-411C-BCC4-59FC47AD4D6A}" presName="spaceRect" presStyleCnt="0"/>
      <dgm:spPr/>
    </dgm:pt>
    <dgm:pt modelId="{8FB886EB-B958-488E-BCEE-C08679868E0A}" type="pres">
      <dgm:prSet presAssocID="{B4608B23-7A5E-411C-BCC4-59FC47AD4D6A}" presName="parTx" presStyleLbl="revTx" presStyleIdx="3" presStyleCnt="6">
        <dgm:presLayoutVars>
          <dgm:chMax val="0"/>
          <dgm:chPref val="0"/>
        </dgm:presLayoutVars>
      </dgm:prSet>
      <dgm:spPr/>
    </dgm:pt>
    <dgm:pt modelId="{6EFC2C2C-1C97-4CBB-9819-87F55FECF21D}" type="pres">
      <dgm:prSet presAssocID="{5D9890CB-4ADC-4519-8589-BDBBF5C302FB}" presName="sibTrans" presStyleCnt="0"/>
      <dgm:spPr/>
    </dgm:pt>
    <dgm:pt modelId="{9EEBB0A7-8B07-47F1-B250-8FF25330FFED}" type="pres">
      <dgm:prSet presAssocID="{D5732240-EAED-4899-B338-B133AE59712F}" presName="compNode" presStyleCnt="0"/>
      <dgm:spPr/>
    </dgm:pt>
    <dgm:pt modelId="{C32E31B1-B114-4EBA-83F1-725C7EA14A4B}" type="pres">
      <dgm:prSet presAssocID="{D5732240-EAED-4899-B338-B133AE59712F}" presName="bgRect" presStyleLbl="bgShp" presStyleIdx="4" presStyleCnt="6"/>
      <dgm:spPr/>
    </dgm:pt>
    <dgm:pt modelId="{CC98CEEF-6BBF-401A-AB2A-8F82456E0A4A}" type="pres">
      <dgm:prSet presAssocID="{D5732240-EAED-4899-B338-B133AE59712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ter"/>
        </a:ext>
      </dgm:extLst>
    </dgm:pt>
    <dgm:pt modelId="{5DF7DD50-9136-4580-971D-60AAC57961B9}" type="pres">
      <dgm:prSet presAssocID="{D5732240-EAED-4899-B338-B133AE59712F}" presName="spaceRect" presStyleCnt="0"/>
      <dgm:spPr/>
    </dgm:pt>
    <dgm:pt modelId="{B191761F-9F7C-4BAE-9BFC-DA60E34E1BA2}" type="pres">
      <dgm:prSet presAssocID="{D5732240-EAED-4899-B338-B133AE59712F}" presName="parTx" presStyleLbl="revTx" presStyleIdx="4" presStyleCnt="6">
        <dgm:presLayoutVars>
          <dgm:chMax val="0"/>
          <dgm:chPref val="0"/>
        </dgm:presLayoutVars>
      </dgm:prSet>
      <dgm:spPr/>
    </dgm:pt>
    <dgm:pt modelId="{308CDF02-DD78-4381-8931-EF5EF5326C05}" type="pres">
      <dgm:prSet presAssocID="{78AEF24A-04B5-47CB-ACA2-526496DB2DC0}" presName="sibTrans" presStyleCnt="0"/>
      <dgm:spPr/>
    </dgm:pt>
    <dgm:pt modelId="{92344A91-D4A9-4700-B8CE-7E84BC2BD189}" type="pres">
      <dgm:prSet presAssocID="{DB5325C3-A76F-4D64-8248-02BA94AC350E}" presName="compNode" presStyleCnt="0"/>
      <dgm:spPr/>
    </dgm:pt>
    <dgm:pt modelId="{31077972-F756-4449-9954-427C1FDF9982}" type="pres">
      <dgm:prSet presAssocID="{DB5325C3-A76F-4D64-8248-02BA94AC350E}" presName="bgRect" presStyleLbl="bgShp" presStyleIdx="5" presStyleCnt="6" custLinFactNeighborX="6530" custLinFactNeighborY="23332"/>
      <dgm:spPr/>
    </dgm:pt>
    <dgm:pt modelId="{2E15B00E-5051-4801-8382-44FB86769123}" type="pres">
      <dgm:prSet presAssocID="{DB5325C3-A76F-4D64-8248-02BA94AC350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1FA33C7C-3E65-401D-AD22-E266B5948D54}" type="pres">
      <dgm:prSet presAssocID="{DB5325C3-A76F-4D64-8248-02BA94AC350E}" presName="spaceRect" presStyleCnt="0"/>
      <dgm:spPr/>
    </dgm:pt>
    <dgm:pt modelId="{94BF2B8D-3759-4184-82F9-536141B404E1}" type="pres">
      <dgm:prSet presAssocID="{DB5325C3-A76F-4D64-8248-02BA94AC350E}" presName="parTx" presStyleLbl="revTx" presStyleIdx="5" presStyleCnt="6">
        <dgm:presLayoutVars>
          <dgm:chMax val="0"/>
          <dgm:chPref val="0"/>
        </dgm:presLayoutVars>
      </dgm:prSet>
      <dgm:spPr/>
    </dgm:pt>
  </dgm:ptLst>
  <dgm:cxnLst>
    <dgm:cxn modelId="{BA07A207-26A3-4A48-AF15-67A8688DBAF7}" type="presOf" srcId="{0D1A930A-9ACF-4E64-8EB5-1D938B74197C}" destId="{6525431F-EA94-4A41-AB84-78C29849CD6E}" srcOrd="0" destOrd="0" presId="urn:microsoft.com/office/officeart/2018/2/layout/IconVerticalSolidList"/>
    <dgm:cxn modelId="{BE940523-5CE4-4FA9-9CB1-6113937F548F}" type="presOf" srcId="{B4608B23-7A5E-411C-BCC4-59FC47AD4D6A}" destId="{8FB886EB-B958-488E-BCEE-C08679868E0A}" srcOrd="0" destOrd="0" presId="urn:microsoft.com/office/officeart/2018/2/layout/IconVerticalSolidList"/>
    <dgm:cxn modelId="{13E7B958-BB61-4633-90D0-C84A371FA123}" srcId="{0D1A930A-9ACF-4E64-8EB5-1D938B74197C}" destId="{D5732240-EAED-4899-B338-B133AE59712F}" srcOrd="4" destOrd="0" parTransId="{8044965C-C2FF-41BB-942D-A02CD9F6FFA1}" sibTransId="{78AEF24A-04B5-47CB-ACA2-526496DB2DC0}"/>
    <dgm:cxn modelId="{93331064-08BC-485B-B09B-F2215F1AA653}" srcId="{0D1A930A-9ACF-4E64-8EB5-1D938B74197C}" destId="{E7B1B4AC-923F-4ABA-AC8B-CE8ABD9C8D7C}" srcOrd="1" destOrd="0" parTransId="{6AF4D313-A70F-446D-A720-4B7D48321239}" sibTransId="{50149DFC-C79E-4646-9A0D-263511515463}"/>
    <dgm:cxn modelId="{9CEF9066-1633-40A4-B63C-AB2BC8A3853A}" type="presOf" srcId="{DB5325C3-A76F-4D64-8248-02BA94AC350E}" destId="{94BF2B8D-3759-4184-82F9-536141B404E1}" srcOrd="0" destOrd="0" presId="urn:microsoft.com/office/officeart/2018/2/layout/IconVerticalSolidList"/>
    <dgm:cxn modelId="{13170B87-4DF3-4738-90E1-164C889B7FCE}" srcId="{0D1A930A-9ACF-4E64-8EB5-1D938B74197C}" destId="{DB5325C3-A76F-4D64-8248-02BA94AC350E}" srcOrd="5" destOrd="0" parTransId="{DCA2FE51-94AB-4E6F-9EC4-FCC7432AEF6A}" sibTransId="{F6806F2B-7870-4940-9F71-5C05081512A4}"/>
    <dgm:cxn modelId="{7BA36F8A-FF21-4A20-8137-048AF5A6DA45}" type="presOf" srcId="{E9449F9E-C2AA-4BBD-B868-77C6E08128C8}" destId="{4CF6BAE1-0C80-4FD7-BFB9-E94198DE2DED}" srcOrd="0" destOrd="0" presId="urn:microsoft.com/office/officeart/2018/2/layout/IconVerticalSolidList"/>
    <dgm:cxn modelId="{B175DD8D-DA15-45BB-84B1-610B112BF9A2}" type="presOf" srcId="{E7B1B4AC-923F-4ABA-AC8B-CE8ABD9C8D7C}" destId="{881A4EA4-32A5-4C0D-8BA1-2A63470000D1}" srcOrd="0" destOrd="0" presId="urn:microsoft.com/office/officeart/2018/2/layout/IconVerticalSolidList"/>
    <dgm:cxn modelId="{45362FA7-C173-4A0D-8E90-427D6D20DE70}" srcId="{0D1A930A-9ACF-4E64-8EB5-1D938B74197C}" destId="{531144A7-9D22-4ED0-BD12-6915476E2025}" srcOrd="2" destOrd="0" parTransId="{9E807353-C69E-4C10-BB6C-1047931354F9}" sibTransId="{40B20DB0-98DF-44DB-B6F6-0EFDCF8A9AFF}"/>
    <dgm:cxn modelId="{122BCBC1-3437-4EA6-BAA5-E892DE9E47EE}" type="presOf" srcId="{D5732240-EAED-4899-B338-B133AE59712F}" destId="{B191761F-9F7C-4BAE-9BFC-DA60E34E1BA2}" srcOrd="0" destOrd="0" presId="urn:microsoft.com/office/officeart/2018/2/layout/IconVerticalSolidList"/>
    <dgm:cxn modelId="{D38690CE-FDDB-4A9D-BD10-39144E806359}" srcId="{0D1A930A-9ACF-4E64-8EB5-1D938B74197C}" destId="{E9449F9E-C2AA-4BBD-B868-77C6E08128C8}" srcOrd="0" destOrd="0" parTransId="{B0275B88-B600-486A-A50B-F7D2A7B4C829}" sibTransId="{C2AD3597-75F9-4FA6-826D-D740CFE5C200}"/>
    <dgm:cxn modelId="{7A7AE3D6-AA3C-453E-BF1D-D1F1F31AEAE6}" type="presOf" srcId="{531144A7-9D22-4ED0-BD12-6915476E2025}" destId="{776DCE46-D4B7-4FD6-A5B0-04CEA60F941E}" srcOrd="0" destOrd="0" presId="urn:microsoft.com/office/officeart/2018/2/layout/IconVerticalSolidList"/>
    <dgm:cxn modelId="{7ABB2EF0-A6D9-43DB-93BC-F9FA8420BA8F}" srcId="{0D1A930A-9ACF-4E64-8EB5-1D938B74197C}" destId="{B4608B23-7A5E-411C-BCC4-59FC47AD4D6A}" srcOrd="3" destOrd="0" parTransId="{32A1204C-E02A-4323-8F1B-99227DBDAB7D}" sibTransId="{5D9890CB-4ADC-4519-8589-BDBBF5C302FB}"/>
    <dgm:cxn modelId="{A4707BD6-A298-40E4-A188-631609D8358C}" type="presParOf" srcId="{6525431F-EA94-4A41-AB84-78C29849CD6E}" destId="{0DC451D5-2D15-491F-81AD-3C0B6713F0CA}" srcOrd="0" destOrd="0" presId="urn:microsoft.com/office/officeart/2018/2/layout/IconVerticalSolidList"/>
    <dgm:cxn modelId="{1BFF3EDD-B22B-4605-B6B7-F633F8BCD242}" type="presParOf" srcId="{0DC451D5-2D15-491F-81AD-3C0B6713F0CA}" destId="{B9C67AFC-F722-46C1-95A9-82C87DA88EBD}" srcOrd="0" destOrd="0" presId="urn:microsoft.com/office/officeart/2018/2/layout/IconVerticalSolidList"/>
    <dgm:cxn modelId="{199091B7-A450-4F32-A769-65914DB34743}" type="presParOf" srcId="{0DC451D5-2D15-491F-81AD-3C0B6713F0CA}" destId="{FC8670FD-0D53-400E-A5CC-FE767E3545D5}" srcOrd="1" destOrd="0" presId="urn:microsoft.com/office/officeart/2018/2/layout/IconVerticalSolidList"/>
    <dgm:cxn modelId="{AA720F71-3CED-47E3-AC01-61437CC8E272}" type="presParOf" srcId="{0DC451D5-2D15-491F-81AD-3C0B6713F0CA}" destId="{0A0074C8-DDA8-4468-8CE2-246D9236FD32}" srcOrd="2" destOrd="0" presId="urn:microsoft.com/office/officeart/2018/2/layout/IconVerticalSolidList"/>
    <dgm:cxn modelId="{EAA9ECC5-CD22-48FB-A83A-A0FA00B65CCB}" type="presParOf" srcId="{0DC451D5-2D15-491F-81AD-3C0B6713F0CA}" destId="{4CF6BAE1-0C80-4FD7-BFB9-E94198DE2DED}" srcOrd="3" destOrd="0" presId="urn:microsoft.com/office/officeart/2018/2/layout/IconVerticalSolidList"/>
    <dgm:cxn modelId="{1161358A-AFE5-44B1-B68E-BB789DD5E98F}" type="presParOf" srcId="{6525431F-EA94-4A41-AB84-78C29849CD6E}" destId="{09BCA708-1E30-48B4-84A0-F0F692BD2F01}" srcOrd="1" destOrd="0" presId="urn:microsoft.com/office/officeart/2018/2/layout/IconVerticalSolidList"/>
    <dgm:cxn modelId="{E4BF3206-6EF2-4AE6-AD77-E65906BD6C6B}" type="presParOf" srcId="{6525431F-EA94-4A41-AB84-78C29849CD6E}" destId="{1C30C60A-E40E-406E-A810-D4F473972321}" srcOrd="2" destOrd="0" presId="urn:microsoft.com/office/officeart/2018/2/layout/IconVerticalSolidList"/>
    <dgm:cxn modelId="{93E5D1F0-E513-47DA-B228-1797E47837E3}" type="presParOf" srcId="{1C30C60A-E40E-406E-A810-D4F473972321}" destId="{F30CF49F-C154-463F-99A0-807D397311D1}" srcOrd="0" destOrd="0" presId="urn:microsoft.com/office/officeart/2018/2/layout/IconVerticalSolidList"/>
    <dgm:cxn modelId="{1D63AB40-AE31-4FB6-A275-F761BC46E9C7}" type="presParOf" srcId="{1C30C60A-E40E-406E-A810-D4F473972321}" destId="{77A6221E-034E-493E-81FA-29C392091DFD}" srcOrd="1" destOrd="0" presId="urn:microsoft.com/office/officeart/2018/2/layout/IconVerticalSolidList"/>
    <dgm:cxn modelId="{600BB6A0-5A21-473A-8D62-9553D28E0BD3}" type="presParOf" srcId="{1C30C60A-E40E-406E-A810-D4F473972321}" destId="{6EE3FB18-7456-4CEF-9C57-C3982B22DB12}" srcOrd="2" destOrd="0" presId="urn:microsoft.com/office/officeart/2018/2/layout/IconVerticalSolidList"/>
    <dgm:cxn modelId="{D485B82D-37E0-44DC-A992-9C6DDF061509}" type="presParOf" srcId="{1C30C60A-E40E-406E-A810-D4F473972321}" destId="{881A4EA4-32A5-4C0D-8BA1-2A63470000D1}" srcOrd="3" destOrd="0" presId="urn:microsoft.com/office/officeart/2018/2/layout/IconVerticalSolidList"/>
    <dgm:cxn modelId="{09A32000-DCC9-4A90-8CB5-9ADFE58C7CC5}" type="presParOf" srcId="{6525431F-EA94-4A41-AB84-78C29849CD6E}" destId="{636E46BA-5DC9-4FDA-9571-4C20C4F557BB}" srcOrd="3" destOrd="0" presId="urn:microsoft.com/office/officeart/2018/2/layout/IconVerticalSolidList"/>
    <dgm:cxn modelId="{4E9DC5DA-4906-4BBC-8797-11E9B23F0A3D}" type="presParOf" srcId="{6525431F-EA94-4A41-AB84-78C29849CD6E}" destId="{34A5DC81-EBD8-443B-9F6A-B4BAF6E4C0A7}" srcOrd="4" destOrd="0" presId="urn:microsoft.com/office/officeart/2018/2/layout/IconVerticalSolidList"/>
    <dgm:cxn modelId="{FC108B52-93C6-43C0-B203-8FDE98FF5EE5}" type="presParOf" srcId="{34A5DC81-EBD8-443B-9F6A-B4BAF6E4C0A7}" destId="{0C4F99DD-375E-40E4-AB92-6CEE5A602D68}" srcOrd="0" destOrd="0" presId="urn:microsoft.com/office/officeart/2018/2/layout/IconVerticalSolidList"/>
    <dgm:cxn modelId="{BB4F9A67-B77E-405D-9899-E51787E35700}" type="presParOf" srcId="{34A5DC81-EBD8-443B-9F6A-B4BAF6E4C0A7}" destId="{09733161-7DCC-4440-953B-6B459977233D}" srcOrd="1" destOrd="0" presId="urn:microsoft.com/office/officeart/2018/2/layout/IconVerticalSolidList"/>
    <dgm:cxn modelId="{776C27A4-0BEF-4353-B86C-A41B346D21B0}" type="presParOf" srcId="{34A5DC81-EBD8-443B-9F6A-B4BAF6E4C0A7}" destId="{0F316069-DDDD-43E2-9B20-44745DB318B1}" srcOrd="2" destOrd="0" presId="urn:microsoft.com/office/officeart/2018/2/layout/IconVerticalSolidList"/>
    <dgm:cxn modelId="{FCEF5853-44D0-48A6-A247-83FEFF91C1F2}" type="presParOf" srcId="{34A5DC81-EBD8-443B-9F6A-B4BAF6E4C0A7}" destId="{776DCE46-D4B7-4FD6-A5B0-04CEA60F941E}" srcOrd="3" destOrd="0" presId="urn:microsoft.com/office/officeart/2018/2/layout/IconVerticalSolidList"/>
    <dgm:cxn modelId="{84C89B24-B859-4FBD-9EAF-1C9D6CBF791A}" type="presParOf" srcId="{6525431F-EA94-4A41-AB84-78C29849CD6E}" destId="{DA0B4571-AC16-4639-A60B-445CB75AC9FB}" srcOrd="5" destOrd="0" presId="urn:microsoft.com/office/officeart/2018/2/layout/IconVerticalSolidList"/>
    <dgm:cxn modelId="{3276C1E0-A1B1-461B-B64C-87F4D4222BD6}" type="presParOf" srcId="{6525431F-EA94-4A41-AB84-78C29849CD6E}" destId="{693348FB-3540-4FC6-8E48-5429D4E037E0}" srcOrd="6" destOrd="0" presId="urn:microsoft.com/office/officeart/2018/2/layout/IconVerticalSolidList"/>
    <dgm:cxn modelId="{7BAC4E52-DE0D-4EEE-B085-445984B4F421}" type="presParOf" srcId="{693348FB-3540-4FC6-8E48-5429D4E037E0}" destId="{9C8EC0A8-2CD9-48BE-B647-03E1187F70D8}" srcOrd="0" destOrd="0" presId="urn:microsoft.com/office/officeart/2018/2/layout/IconVerticalSolidList"/>
    <dgm:cxn modelId="{FC4F2E7C-5DFD-4302-841D-CA8B783AC38A}" type="presParOf" srcId="{693348FB-3540-4FC6-8E48-5429D4E037E0}" destId="{B8489BF3-F53F-4EB1-A8BF-B8B4B79E925B}" srcOrd="1" destOrd="0" presId="urn:microsoft.com/office/officeart/2018/2/layout/IconVerticalSolidList"/>
    <dgm:cxn modelId="{860434FB-66E7-4A11-B813-5240D9ADD230}" type="presParOf" srcId="{693348FB-3540-4FC6-8E48-5429D4E037E0}" destId="{7E0A8196-F967-439F-B8D7-368612410824}" srcOrd="2" destOrd="0" presId="urn:microsoft.com/office/officeart/2018/2/layout/IconVerticalSolidList"/>
    <dgm:cxn modelId="{0F6EFE18-5D60-4397-85D3-AA1BA9078284}" type="presParOf" srcId="{693348FB-3540-4FC6-8E48-5429D4E037E0}" destId="{8FB886EB-B958-488E-BCEE-C08679868E0A}" srcOrd="3" destOrd="0" presId="urn:microsoft.com/office/officeart/2018/2/layout/IconVerticalSolidList"/>
    <dgm:cxn modelId="{739A30CD-ECF1-4EC9-B22E-058231CCD682}" type="presParOf" srcId="{6525431F-EA94-4A41-AB84-78C29849CD6E}" destId="{6EFC2C2C-1C97-4CBB-9819-87F55FECF21D}" srcOrd="7" destOrd="0" presId="urn:microsoft.com/office/officeart/2018/2/layout/IconVerticalSolidList"/>
    <dgm:cxn modelId="{6BA23DA7-6F6F-47C2-92F1-CC399A32E1FB}" type="presParOf" srcId="{6525431F-EA94-4A41-AB84-78C29849CD6E}" destId="{9EEBB0A7-8B07-47F1-B250-8FF25330FFED}" srcOrd="8" destOrd="0" presId="urn:microsoft.com/office/officeart/2018/2/layout/IconVerticalSolidList"/>
    <dgm:cxn modelId="{CC6659A7-51E8-4118-8575-46E205D5F46B}" type="presParOf" srcId="{9EEBB0A7-8B07-47F1-B250-8FF25330FFED}" destId="{C32E31B1-B114-4EBA-83F1-725C7EA14A4B}" srcOrd="0" destOrd="0" presId="urn:microsoft.com/office/officeart/2018/2/layout/IconVerticalSolidList"/>
    <dgm:cxn modelId="{3EBFC0A7-970F-4799-9DB1-38F1015E8735}" type="presParOf" srcId="{9EEBB0A7-8B07-47F1-B250-8FF25330FFED}" destId="{CC98CEEF-6BBF-401A-AB2A-8F82456E0A4A}" srcOrd="1" destOrd="0" presId="urn:microsoft.com/office/officeart/2018/2/layout/IconVerticalSolidList"/>
    <dgm:cxn modelId="{FF9C5A46-0AE0-4415-86FD-49360FE12D34}" type="presParOf" srcId="{9EEBB0A7-8B07-47F1-B250-8FF25330FFED}" destId="{5DF7DD50-9136-4580-971D-60AAC57961B9}" srcOrd="2" destOrd="0" presId="urn:microsoft.com/office/officeart/2018/2/layout/IconVerticalSolidList"/>
    <dgm:cxn modelId="{0AA31497-3A72-42D4-B68D-9C9EC742B726}" type="presParOf" srcId="{9EEBB0A7-8B07-47F1-B250-8FF25330FFED}" destId="{B191761F-9F7C-4BAE-9BFC-DA60E34E1BA2}" srcOrd="3" destOrd="0" presId="urn:microsoft.com/office/officeart/2018/2/layout/IconVerticalSolidList"/>
    <dgm:cxn modelId="{B62FBD77-9B32-4E18-BFAC-C721EE96BBB7}" type="presParOf" srcId="{6525431F-EA94-4A41-AB84-78C29849CD6E}" destId="{308CDF02-DD78-4381-8931-EF5EF5326C05}" srcOrd="9" destOrd="0" presId="urn:microsoft.com/office/officeart/2018/2/layout/IconVerticalSolidList"/>
    <dgm:cxn modelId="{0A1F9CF2-B78F-4E27-BA9C-ECD0A3986510}" type="presParOf" srcId="{6525431F-EA94-4A41-AB84-78C29849CD6E}" destId="{92344A91-D4A9-4700-B8CE-7E84BC2BD189}" srcOrd="10" destOrd="0" presId="urn:microsoft.com/office/officeart/2018/2/layout/IconVerticalSolidList"/>
    <dgm:cxn modelId="{17D88582-CC15-40AE-9604-A071930D8098}" type="presParOf" srcId="{92344A91-D4A9-4700-B8CE-7E84BC2BD189}" destId="{31077972-F756-4449-9954-427C1FDF9982}" srcOrd="0" destOrd="0" presId="urn:microsoft.com/office/officeart/2018/2/layout/IconVerticalSolidList"/>
    <dgm:cxn modelId="{0D5DD94F-93D9-4209-A221-107472C0ED74}" type="presParOf" srcId="{92344A91-D4A9-4700-B8CE-7E84BC2BD189}" destId="{2E15B00E-5051-4801-8382-44FB86769123}" srcOrd="1" destOrd="0" presId="urn:microsoft.com/office/officeart/2018/2/layout/IconVerticalSolidList"/>
    <dgm:cxn modelId="{22E83F9A-EE83-4D70-9374-76D1BEAE6A56}" type="presParOf" srcId="{92344A91-D4A9-4700-B8CE-7E84BC2BD189}" destId="{1FA33C7C-3E65-401D-AD22-E266B5948D54}" srcOrd="2" destOrd="0" presId="urn:microsoft.com/office/officeart/2018/2/layout/IconVerticalSolidList"/>
    <dgm:cxn modelId="{AA2DFFD1-F8F3-4DF9-ACE0-5C1CB834A3A5}" type="presParOf" srcId="{92344A91-D4A9-4700-B8CE-7E84BC2BD189}" destId="{94BF2B8D-3759-4184-82F9-536141B404E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67AFC-F722-46C1-95A9-82C87DA88EBD}">
      <dsp:nvSpPr>
        <dsp:cNvPr id="0" name=""/>
        <dsp:cNvSpPr/>
      </dsp:nvSpPr>
      <dsp:spPr>
        <a:xfrm>
          <a:off x="0" y="1849"/>
          <a:ext cx="6628804" cy="788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8670FD-0D53-400E-A5CC-FE767E3545D5}">
      <dsp:nvSpPr>
        <dsp:cNvPr id="0" name=""/>
        <dsp:cNvSpPr/>
      </dsp:nvSpPr>
      <dsp:spPr>
        <a:xfrm>
          <a:off x="238401" y="179173"/>
          <a:ext cx="433457" cy="4334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F6BAE1-0C80-4FD7-BFB9-E94198DE2DED}">
      <dsp:nvSpPr>
        <dsp:cNvPr id="0" name=""/>
        <dsp:cNvSpPr/>
      </dsp:nvSpPr>
      <dsp:spPr>
        <a:xfrm>
          <a:off x="910260" y="1849"/>
          <a:ext cx="5718543" cy="788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08" tIns="83408" rIns="83408" bIns="83408" numCol="1" spcCol="1270" anchor="ctr" anchorCtr="0">
          <a:noAutofit/>
        </a:bodyPr>
        <a:lstStyle/>
        <a:p>
          <a:pPr marL="0" lvl="0" indent="0" algn="l" defTabSz="844550">
            <a:lnSpc>
              <a:spcPct val="90000"/>
            </a:lnSpc>
            <a:spcBef>
              <a:spcPct val="0"/>
            </a:spcBef>
            <a:spcAft>
              <a:spcPct val="35000"/>
            </a:spcAft>
            <a:buNone/>
          </a:pPr>
          <a:r>
            <a:rPr lang="en-US" sz="1900" kern="1200" dirty="0"/>
            <a:t>Packaging and plastic</a:t>
          </a:r>
        </a:p>
      </dsp:txBody>
      <dsp:txXfrm>
        <a:off x="910260" y="1849"/>
        <a:ext cx="5718543" cy="788104"/>
      </dsp:txXfrm>
    </dsp:sp>
    <dsp:sp modelId="{F30CF49F-C154-463F-99A0-807D397311D1}">
      <dsp:nvSpPr>
        <dsp:cNvPr id="0" name=""/>
        <dsp:cNvSpPr/>
      </dsp:nvSpPr>
      <dsp:spPr>
        <a:xfrm>
          <a:off x="0" y="986980"/>
          <a:ext cx="6628804" cy="788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A6221E-034E-493E-81FA-29C392091DFD}">
      <dsp:nvSpPr>
        <dsp:cNvPr id="0" name=""/>
        <dsp:cNvSpPr/>
      </dsp:nvSpPr>
      <dsp:spPr>
        <a:xfrm>
          <a:off x="238401" y="1164303"/>
          <a:ext cx="433457" cy="4334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1A4EA4-32A5-4C0D-8BA1-2A63470000D1}">
      <dsp:nvSpPr>
        <dsp:cNvPr id="0" name=""/>
        <dsp:cNvSpPr/>
      </dsp:nvSpPr>
      <dsp:spPr>
        <a:xfrm>
          <a:off x="910260" y="986980"/>
          <a:ext cx="5718543" cy="788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08" tIns="83408" rIns="83408" bIns="83408" numCol="1" spcCol="1270" anchor="ctr" anchorCtr="0">
          <a:noAutofit/>
        </a:bodyPr>
        <a:lstStyle/>
        <a:p>
          <a:pPr marL="0" lvl="0" indent="0" algn="l" defTabSz="844550">
            <a:lnSpc>
              <a:spcPct val="90000"/>
            </a:lnSpc>
            <a:spcBef>
              <a:spcPct val="0"/>
            </a:spcBef>
            <a:spcAft>
              <a:spcPct val="35000"/>
            </a:spcAft>
            <a:buNone/>
          </a:pPr>
          <a:r>
            <a:rPr lang="en-US" sz="1900" kern="1200"/>
            <a:t>Energy </a:t>
          </a:r>
        </a:p>
      </dsp:txBody>
      <dsp:txXfrm>
        <a:off x="910260" y="986980"/>
        <a:ext cx="5718543" cy="788104"/>
      </dsp:txXfrm>
    </dsp:sp>
    <dsp:sp modelId="{0C4F99DD-375E-40E4-AB92-6CEE5A602D68}">
      <dsp:nvSpPr>
        <dsp:cNvPr id="0" name=""/>
        <dsp:cNvSpPr/>
      </dsp:nvSpPr>
      <dsp:spPr>
        <a:xfrm>
          <a:off x="0" y="1972111"/>
          <a:ext cx="6628804" cy="788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33161-7DCC-4440-953B-6B459977233D}">
      <dsp:nvSpPr>
        <dsp:cNvPr id="0" name=""/>
        <dsp:cNvSpPr/>
      </dsp:nvSpPr>
      <dsp:spPr>
        <a:xfrm>
          <a:off x="238401" y="2149434"/>
          <a:ext cx="433457" cy="4334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6DCE46-D4B7-4FD6-A5B0-04CEA60F941E}">
      <dsp:nvSpPr>
        <dsp:cNvPr id="0" name=""/>
        <dsp:cNvSpPr/>
      </dsp:nvSpPr>
      <dsp:spPr>
        <a:xfrm>
          <a:off x="910260" y="1972111"/>
          <a:ext cx="5718543" cy="788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08" tIns="83408" rIns="83408" bIns="83408" numCol="1" spcCol="1270" anchor="ctr" anchorCtr="0">
          <a:noAutofit/>
        </a:bodyPr>
        <a:lstStyle/>
        <a:p>
          <a:pPr marL="0" lvl="0" indent="0" algn="l" defTabSz="844550">
            <a:lnSpc>
              <a:spcPct val="90000"/>
            </a:lnSpc>
            <a:spcBef>
              <a:spcPct val="0"/>
            </a:spcBef>
            <a:spcAft>
              <a:spcPct val="35000"/>
            </a:spcAft>
            <a:buNone/>
          </a:pPr>
          <a:r>
            <a:rPr lang="en-US" sz="1900" kern="1200" dirty="0"/>
            <a:t>Farming </a:t>
          </a:r>
          <a:r>
            <a:rPr lang="en-US" sz="1900" kern="1200"/>
            <a:t>and nature</a:t>
          </a:r>
        </a:p>
      </dsp:txBody>
      <dsp:txXfrm>
        <a:off x="910260" y="1972111"/>
        <a:ext cx="5718543" cy="788104"/>
      </dsp:txXfrm>
    </dsp:sp>
    <dsp:sp modelId="{9C8EC0A8-2CD9-48BE-B647-03E1187F70D8}">
      <dsp:nvSpPr>
        <dsp:cNvPr id="0" name=""/>
        <dsp:cNvSpPr/>
      </dsp:nvSpPr>
      <dsp:spPr>
        <a:xfrm>
          <a:off x="0" y="2957242"/>
          <a:ext cx="6628804" cy="788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89BF3-F53F-4EB1-A8BF-B8B4B79E925B}">
      <dsp:nvSpPr>
        <dsp:cNvPr id="0" name=""/>
        <dsp:cNvSpPr/>
      </dsp:nvSpPr>
      <dsp:spPr>
        <a:xfrm>
          <a:off x="238401" y="3134565"/>
          <a:ext cx="433457" cy="4334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B886EB-B958-488E-BCEE-C08679868E0A}">
      <dsp:nvSpPr>
        <dsp:cNvPr id="0" name=""/>
        <dsp:cNvSpPr/>
      </dsp:nvSpPr>
      <dsp:spPr>
        <a:xfrm>
          <a:off x="910260" y="2957242"/>
          <a:ext cx="5718543" cy="788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08" tIns="83408" rIns="83408" bIns="83408" numCol="1" spcCol="1270" anchor="ctr" anchorCtr="0">
          <a:noAutofit/>
        </a:bodyPr>
        <a:lstStyle/>
        <a:p>
          <a:pPr marL="0" lvl="0" indent="0" algn="l" defTabSz="844550">
            <a:lnSpc>
              <a:spcPct val="90000"/>
            </a:lnSpc>
            <a:spcBef>
              <a:spcPct val="0"/>
            </a:spcBef>
            <a:spcAft>
              <a:spcPct val="35000"/>
            </a:spcAft>
            <a:buNone/>
          </a:pPr>
          <a:r>
            <a:rPr lang="en-US" sz="1900" kern="1200"/>
            <a:t>Transport</a:t>
          </a:r>
        </a:p>
      </dsp:txBody>
      <dsp:txXfrm>
        <a:off x="910260" y="2957242"/>
        <a:ext cx="5718543" cy="788104"/>
      </dsp:txXfrm>
    </dsp:sp>
    <dsp:sp modelId="{C32E31B1-B114-4EBA-83F1-725C7EA14A4B}">
      <dsp:nvSpPr>
        <dsp:cNvPr id="0" name=""/>
        <dsp:cNvSpPr/>
      </dsp:nvSpPr>
      <dsp:spPr>
        <a:xfrm>
          <a:off x="0" y="3942372"/>
          <a:ext cx="6628804" cy="788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8CEEF-6BBF-401A-AB2A-8F82456E0A4A}">
      <dsp:nvSpPr>
        <dsp:cNvPr id="0" name=""/>
        <dsp:cNvSpPr/>
      </dsp:nvSpPr>
      <dsp:spPr>
        <a:xfrm>
          <a:off x="238401" y="4119696"/>
          <a:ext cx="433457" cy="4334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91761F-9F7C-4BAE-9BFC-DA60E34E1BA2}">
      <dsp:nvSpPr>
        <dsp:cNvPr id="0" name=""/>
        <dsp:cNvSpPr/>
      </dsp:nvSpPr>
      <dsp:spPr>
        <a:xfrm>
          <a:off x="910260" y="3942372"/>
          <a:ext cx="5718543" cy="788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08" tIns="83408" rIns="83408" bIns="83408" numCol="1" spcCol="1270" anchor="ctr" anchorCtr="0">
          <a:noAutofit/>
        </a:bodyPr>
        <a:lstStyle/>
        <a:p>
          <a:pPr marL="0" lvl="0" indent="0" algn="l" defTabSz="844550">
            <a:lnSpc>
              <a:spcPct val="90000"/>
            </a:lnSpc>
            <a:spcBef>
              <a:spcPct val="0"/>
            </a:spcBef>
            <a:spcAft>
              <a:spcPct val="35000"/>
            </a:spcAft>
            <a:buNone/>
          </a:pPr>
          <a:r>
            <a:rPr lang="en-US" sz="1900" kern="1200"/>
            <a:t>Water</a:t>
          </a:r>
        </a:p>
      </dsp:txBody>
      <dsp:txXfrm>
        <a:off x="910260" y="3942372"/>
        <a:ext cx="5718543" cy="788104"/>
      </dsp:txXfrm>
    </dsp:sp>
    <dsp:sp modelId="{31077972-F756-4449-9954-427C1FDF9982}">
      <dsp:nvSpPr>
        <dsp:cNvPr id="0" name=""/>
        <dsp:cNvSpPr/>
      </dsp:nvSpPr>
      <dsp:spPr>
        <a:xfrm>
          <a:off x="0" y="4929353"/>
          <a:ext cx="6628804" cy="7881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5B00E-5051-4801-8382-44FB86769123}">
      <dsp:nvSpPr>
        <dsp:cNvPr id="0" name=""/>
        <dsp:cNvSpPr/>
      </dsp:nvSpPr>
      <dsp:spPr>
        <a:xfrm>
          <a:off x="238401" y="5104827"/>
          <a:ext cx="433457" cy="4334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BF2B8D-3759-4184-82F9-536141B404E1}">
      <dsp:nvSpPr>
        <dsp:cNvPr id="0" name=""/>
        <dsp:cNvSpPr/>
      </dsp:nvSpPr>
      <dsp:spPr>
        <a:xfrm>
          <a:off x="910260" y="4927503"/>
          <a:ext cx="5718543" cy="788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408" tIns="83408" rIns="83408" bIns="83408" numCol="1" spcCol="1270" anchor="ctr" anchorCtr="0">
          <a:noAutofit/>
        </a:bodyPr>
        <a:lstStyle/>
        <a:p>
          <a:pPr marL="0" lvl="0" indent="0" algn="l" defTabSz="844550">
            <a:lnSpc>
              <a:spcPct val="90000"/>
            </a:lnSpc>
            <a:spcBef>
              <a:spcPct val="0"/>
            </a:spcBef>
            <a:spcAft>
              <a:spcPct val="35000"/>
            </a:spcAft>
            <a:buNone/>
          </a:pPr>
          <a:r>
            <a:rPr lang="en-US" sz="1900" kern="1200" dirty="0"/>
            <a:t>Clothes(George)</a:t>
          </a:r>
        </a:p>
      </dsp:txBody>
      <dsp:txXfrm>
        <a:off x="910260" y="4927503"/>
        <a:ext cx="5718543" cy="7881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997965-4D60-4C4D-90A9-C2B906766903}" type="datetimeFigureOut">
              <a:rPr lang="en-US" smtClean="0"/>
              <a:t>3/25/20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D34B0-2BCD-C440-A028-85550A031E2C}" type="slidenum">
              <a:rPr lang="en-US" smtClean="0"/>
              <a:t>‹#›</a:t>
            </a:fld>
            <a:endParaRPr lang="en-US"/>
          </a:p>
        </p:txBody>
      </p:sp>
    </p:spTree>
    <p:extLst>
      <p:ext uri="{BB962C8B-B14F-4D97-AF65-F5344CB8AC3E}">
        <p14:creationId xmlns:p14="http://schemas.microsoft.com/office/powerpoint/2010/main" val="354984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business.simplicable.com/business/new/what-is-business-sustainability"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Anna M (2013); what is the meaning of sustainability. Available at:</a:t>
            </a:r>
            <a:r>
              <a:rPr lang="en-GB" dirty="0">
                <a:hlinkClick r:id="rId3"/>
              </a:rPr>
              <a:t> https://business.simplicable.com/business/new/what-is-business-sustainability</a:t>
            </a:r>
            <a:r>
              <a:rPr lang="en-GB" dirty="0"/>
              <a:t> (accessed on the 26/02/2020)</a:t>
            </a:r>
            <a:endParaRPr lang="en-US" dirty="0"/>
          </a:p>
          <a:p>
            <a:endParaRPr lang="en-US" dirty="0"/>
          </a:p>
        </p:txBody>
      </p:sp>
      <p:sp>
        <p:nvSpPr>
          <p:cNvPr id="4" name="Slide Number Placeholder 3"/>
          <p:cNvSpPr>
            <a:spLocks noGrp="1"/>
          </p:cNvSpPr>
          <p:nvPr>
            <p:ph type="sldNum" sz="quarter" idx="5"/>
          </p:nvPr>
        </p:nvSpPr>
        <p:spPr/>
        <p:txBody>
          <a:bodyPr/>
          <a:lstStyle/>
          <a:p>
            <a:fld id="{CEDD34B0-2BCD-C440-A028-85550A031E2C}" type="slidenum">
              <a:rPr lang="en-US" smtClean="0"/>
              <a:t>2</a:t>
            </a:fld>
            <a:endParaRPr lang="en-US"/>
          </a:p>
        </p:txBody>
      </p:sp>
    </p:spTree>
    <p:extLst>
      <p:ext uri="{BB962C8B-B14F-4D97-AF65-F5344CB8AC3E}">
        <p14:creationId xmlns:p14="http://schemas.microsoft.com/office/powerpoint/2010/main" val="4205231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D34B0-2BCD-C440-A028-85550A031E2C}" type="slidenum">
              <a:rPr lang="en-US" smtClean="0"/>
              <a:t>6</a:t>
            </a:fld>
            <a:endParaRPr lang="en-US"/>
          </a:p>
        </p:txBody>
      </p:sp>
    </p:spTree>
    <p:extLst>
      <p:ext uri="{BB962C8B-B14F-4D97-AF65-F5344CB8AC3E}">
        <p14:creationId xmlns:p14="http://schemas.microsoft.com/office/powerpoint/2010/main" val="4200852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D34B0-2BCD-C440-A028-85550A031E2C}" type="slidenum">
              <a:rPr lang="en-US" smtClean="0"/>
              <a:t>10</a:t>
            </a:fld>
            <a:endParaRPr lang="en-US"/>
          </a:p>
        </p:txBody>
      </p:sp>
    </p:spTree>
    <p:extLst>
      <p:ext uri="{BB962C8B-B14F-4D97-AF65-F5344CB8AC3E}">
        <p14:creationId xmlns:p14="http://schemas.microsoft.com/office/powerpoint/2010/main" val="2794729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1877535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1544429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1516167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1F35AA9-9475-A04A-BBF5-C61844A2EAA5}" type="datetimeFigureOut">
              <a:rPr lang="en-US" smtClean="0"/>
              <a:t>3/25/20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396422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1F35AA9-9475-A04A-BBF5-C61844A2EAA5}" type="datetimeFigureOut">
              <a:rPr lang="en-US" smtClean="0"/>
              <a:t>3/25/20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2353912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1F35AA9-9475-A04A-BBF5-C61844A2EAA5}" type="datetimeFigureOut">
              <a:rPr lang="en-US" smtClean="0"/>
              <a:t>3/25/20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1694697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F35AA9-9475-A04A-BBF5-C61844A2EAA5}" type="datetimeFigureOut">
              <a:rPr lang="en-US" smtClean="0"/>
              <a:t>3/25/20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3288178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1F35AA9-9475-A04A-BBF5-C61844A2EAA5}" type="datetimeFigureOut">
              <a:rPr lang="en-US" smtClean="0"/>
              <a:t>3/25/20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3042332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F35AA9-9475-A04A-BBF5-C61844A2EAA5}" type="datetimeFigureOut">
              <a:rPr lang="en-US" smtClean="0"/>
              <a:t>3/25/20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287185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2300059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09374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17491597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0930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32051116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445082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F35AA9-9475-A04A-BBF5-C61844A2EAA5}" type="datetimeFigureOut">
              <a:rPr lang="en-US" smtClean="0"/>
              <a:t>3/25/20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836AE-8886-C04C-83BB-4E6C7153AE70}" type="slidenum">
              <a:rPr lang="en-US" smtClean="0"/>
              <a:t>‹#›</a:t>
            </a:fld>
            <a:endParaRPr lang="en-US"/>
          </a:p>
        </p:txBody>
      </p:sp>
    </p:spTree>
    <p:extLst>
      <p:ext uri="{BB962C8B-B14F-4D97-AF65-F5344CB8AC3E}">
        <p14:creationId xmlns:p14="http://schemas.microsoft.com/office/powerpoint/2010/main" val="1994777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1F35AA9-9475-A04A-BBF5-C61844A2EAA5}" type="datetimeFigureOut">
              <a:rPr lang="en-US" smtClean="0"/>
              <a:t>3/25/20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21836AE-8886-C04C-83BB-4E6C7153AE70}" type="slidenum">
              <a:rPr lang="en-US" smtClean="0"/>
              <a:t>‹#›</a:t>
            </a:fld>
            <a:endParaRPr lang="en-US"/>
          </a:p>
        </p:txBody>
      </p:sp>
    </p:spTree>
    <p:extLst>
      <p:ext uri="{BB962C8B-B14F-4D97-AF65-F5344CB8AC3E}">
        <p14:creationId xmlns:p14="http://schemas.microsoft.com/office/powerpoint/2010/main" val="271275438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asda.com/creating-change-for-better/better-planet" TargetMode="External"/><Relationship Id="rId7" Type="http://schemas.openxmlformats.org/officeDocument/2006/relationships/hyperlink" Target="https://corporate.asda.com/blog/2019/03/12/our-new-george-sustainability-strategy-makes-our-clothes-and-homewares-better-for-the-planet" TargetMode="External"/><Relationship Id="rId2" Type="http://schemas.openxmlformats.org/officeDocument/2006/relationships/hyperlink" Target="https://business.simplicable.com/business/new/what-is-business-sustainability" TargetMode="External"/><Relationship Id="rId1" Type="http://schemas.openxmlformats.org/officeDocument/2006/relationships/slideLayout" Target="../slideLayouts/slideLayout6.xml"/><Relationship Id="rId6" Type="http://schemas.openxmlformats.org/officeDocument/2006/relationships/hyperlink" Target="https://www.asda.com/creating-change-for-better/better-planet/food-waste" TargetMode="External"/><Relationship Id="rId5" Type="http://schemas.openxmlformats.org/officeDocument/2006/relationships/hyperlink" Target="https://www.asdasupplier.com/responsibility/our-sustainability-commitments" TargetMode="External"/><Relationship Id="rId4" Type="http://schemas.openxmlformats.org/officeDocument/2006/relationships/hyperlink" Target="https://www.asda.com/creating-change-for-better/better-planet/packaging-and-plast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05B05-738E-2640-89F7-4E977AA07A08}"/>
              </a:ext>
            </a:extLst>
          </p:cNvPr>
          <p:cNvSpPr>
            <a:spLocks noGrp="1"/>
          </p:cNvSpPr>
          <p:nvPr>
            <p:ph type="ctrTitle"/>
          </p:nvPr>
        </p:nvSpPr>
        <p:spPr>
          <a:xfrm>
            <a:off x="1524000" y="1122362"/>
            <a:ext cx="9144000" cy="2479676"/>
          </a:xfrm>
        </p:spPr>
        <p:txBody>
          <a:bodyPr/>
          <a:lstStyle/>
          <a:p>
            <a:r>
              <a:rPr lang="en-US"/>
              <a:t>SUSTAINABILITY (asda)</a:t>
            </a:r>
            <a:endParaRPr lang="en-US" dirty="0"/>
          </a:p>
        </p:txBody>
      </p:sp>
      <p:sp>
        <p:nvSpPr>
          <p:cNvPr id="3" name="Subtitle 2">
            <a:extLst>
              <a:ext uri="{FF2B5EF4-FFF2-40B4-BE49-F238E27FC236}">
                <a16:creationId xmlns:a16="http://schemas.microsoft.com/office/drawing/2014/main" id="{B2FC8714-4743-1745-A649-DD19E512D742}"/>
              </a:ext>
            </a:extLst>
          </p:cNvPr>
          <p:cNvSpPr>
            <a:spLocks noGrp="1"/>
          </p:cNvSpPr>
          <p:nvPr>
            <p:ph type="subTitle" idx="1"/>
          </p:nvPr>
        </p:nvSpPr>
        <p:spPr>
          <a:xfrm>
            <a:off x="1524000" y="1608667"/>
            <a:ext cx="9144000" cy="3649133"/>
          </a:xfrm>
        </p:spPr>
        <p:txBody>
          <a:bodyPr/>
          <a:lstStyle/>
          <a:p>
            <a:endParaRPr lang="en-US" dirty="0"/>
          </a:p>
        </p:txBody>
      </p:sp>
    </p:spTree>
    <p:extLst>
      <p:ext uri="{BB962C8B-B14F-4D97-AF65-F5344CB8AC3E}">
        <p14:creationId xmlns:p14="http://schemas.microsoft.com/office/powerpoint/2010/main" val="1024881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DA2CF-F47D-214F-888E-D1271EFD793E}"/>
              </a:ext>
            </a:extLst>
          </p:cNvPr>
          <p:cNvSpPr>
            <a:spLocks noGrp="1"/>
          </p:cNvSpPr>
          <p:nvPr>
            <p:ph type="title"/>
          </p:nvPr>
        </p:nvSpPr>
        <p:spPr>
          <a:xfrm>
            <a:off x="1043950" y="1179151"/>
            <a:ext cx="3300646" cy="4463889"/>
          </a:xfrm>
        </p:spPr>
        <p:txBody>
          <a:bodyPr anchor="ctr">
            <a:normAutofit/>
          </a:bodyPr>
          <a:lstStyle/>
          <a:p>
            <a:r>
              <a:rPr lang="en-US" dirty="0"/>
              <a:t>What is sustainability?</a:t>
            </a:r>
          </a:p>
        </p:txBody>
      </p:sp>
      <p:sp>
        <p:nvSpPr>
          <p:cNvPr id="40" name="Isosceles Triangle 3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42" name="Straight Connector 4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76AAF7-4FA7-4C4F-BBC2-2512BBF7A301}"/>
              </a:ext>
            </a:extLst>
          </p:cNvPr>
          <p:cNvSpPr>
            <a:spLocks noGrp="1"/>
          </p:cNvSpPr>
          <p:nvPr>
            <p:ph idx="1"/>
          </p:nvPr>
        </p:nvSpPr>
        <p:spPr>
          <a:xfrm>
            <a:off x="4978918" y="1109145"/>
            <a:ext cx="6341016" cy="4603900"/>
          </a:xfrm>
        </p:spPr>
        <p:txBody>
          <a:bodyPr anchor="ctr">
            <a:normAutofit/>
          </a:bodyPr>
          <a:lstStyle/>
          <a:p>
            <a:pPr marL="0" indent="0">
              <a:buNone/>
            </a:pPr>
            <a:r>
              <a:rPr lang="en-GB" dirty="0"/>
              <a:t>Business sustainability is a strategy that set up the long term benefit of a business and connect to ecological, social and cultural systems. It is a business principle that is widely recognized as a critical strategy  for governments and organizations. Many organisations prefer to integrate sustainability principles into their business models (Anna,2013).</a:t>
            </a:r>
          </a:p>
          <a:p>
            <a:pPr marL="0" indent="0">
              <a:buNone/>
            </a:pPr>
            <a:endParaRPr lang="en-GB" dirty="0"/>
          </a:p>
        </p:txBody>
      </p:sp>
      <p:sp>
        <p:nvSpPr>
          <p:cNvPr id="44" name="Isosceles Triangle 4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6571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4CDE53-C5D2-2241-A7D8-249AE2531655}"/>
              </a:ext>
            </a:extLst>
          </p:cNvPr>
          <p:cNvPicPr>
            <a:picLocks noChangeAspect="1"/>
          </p:cNvPicPr>
          <p:nvPr/>
        </p:nvPicPr>
        <p:blipFill>
          <a:blip r:embed="rId2"/>
          <a:stretch>
            <a:fillRect/>
          </a:stretch>
        </p:blipFill>
        <p:spPr>
          <a:xfrm>
            <a:off x="3111500" y="1238250"/>
            <a:ext cx="5969000" cy="4381500"/>
          </a:xfrm>
          <a:prstGeom prst="rect">
            <a:avLst/>
          </a:prstGeom>
        </p:spPr>
      </p:pic>
      <p:sp>
        <p:nvSpPr>
          <p:cNvPr id="2" name="Title 1">
            <a:extLst>
              <a:ext uri="{FF2B5EF4-FFF2-40B4-BE49-F238E27FC236}">
                <a16:creationId xmlns:a16="http://schemas.microsoft.com/office/drawing/2014/main" id="{B60F25E6-1D1D-CB44-A6D8-5073BB44E558}"/>
              </a:ext>
            </a:extLst>
          </p:cNvPr>
          <p:cNvSpPr>
            <a:spLocks noGrp="1"/>
          </p:cNvSpPr>
          <p:nvPr>
            <p:ph type="title"/>
          </p:nvPr>
        </p:nvSpPr>
        <p:spPr>
          <a:xfrm>
            <a:off x="677334" y="123987"/>
            <a:ext cx="9685866" cy="6361480"/>
          </a:xfrm>
        </p:spPr>
        <p:txBody>
          <a:bodyPr/>
          <a:lstStyle/>
          <a:p>
            <a:r>
              <a:rPr lang="en-US" dirty="0">
                <a:solidFill>
                  <a:schemeClr val="tx1"/>
                </a:solidFill>
              </a:rPr>
              <a:t>Sustainability three bottom line</a:t>
            </a:r>
          </a:p>
        </p:txBody>
      </p:sp>
    </p:spTree>
    <p:extLst>
      <p:ext uri="{BB962C8B-B14F-4D97-AF65-F5344CB8AC3E}">
        <p14:creationId xmlns:p14="http://schemas.microsoft.com/office/powerpoint/2010/main" val="1060683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8A73192-4FD6-704F-B385-8E6B27F2C475}"/>
              </a:ext>
            </a:extLst>
          </p:cNvPr>
          <p:cNvSpPr>
            <a:spLocks noGrp="1"/>
          </p:cNvSpPr>
          <p:nvPr>
            <p:ph type="title"/>
          </p:nvPr>
        </p:nvSpPr>
        <p:spPr>
          <a:xfrm>
            <a:off x="643467" y="816638"/>
            <a:ext cx="3367359" cy="5224724"/>
          </a:xfrm>
        </p:spPr>
        <p:txBody>
          <a:bodyPr anchor="ctr">
            <a:normAutofit/>
          </a:bodyPr>
          <a:lstStyle/>
          <a:p>
            <a:r>
              <a:rPr lang="en-US"/>
              <a:t>What does sustainability mean to Asda?</a:t>
            </a:r>
          </a:p>
        </p:txBody>
      </p:sp>
      <p:sp>
        <p:nvSpPr>
          <p:cNvPr id="3" name="Content Placeholder 2">
            <a:extLst>
              <a:ext uri="{FF2B5EF4-FFF2-40B4-BE49-F238E27FC236}">
                <a16:creationId xmlns:a16="http://schemas.microsoft.com/office/drawing/2014/main" id="{3CE008B1-D0EA-CA44-AF41-EE7A449C5C55}"/>
              </a:ext>
            </a:extLst>
          </p:cNvPr>
          <p:cNvSpPr>
            <a:spLocks noGrp="1"/>
          </p:cNvSpPr>
          <p:nvPr>
            <p:ph idx="1"/>
          </p:nvPr>
        </p:nvSpPr>
        <p:spPr>
          <a:xfrm>
            <a:off x="4654295" y="816638"/>
            <a:ext cx="4619706" cy="5224724"/>
          </a:xfrm>
        </p:spPr>
        <p:txBody>
          <a:bodyPr anchor="ctr">
            <a:normAutofit/>
          </a:bodyPr>
          <a:lstStyle/>
          <a:p>
            <a:r>
              <a:rPr lang="en-GB" dirty="0"/>
              <a:t>Asda mission is to protect the environment and save people spending money so they can live better start with low price.  Asda aim is to reduce the environmental impact of their operations, the goods and services that being sold to customers, and the suppliers who make them (Asda supplier,2020).</a:t>
            </a:r>
            <a:endParaRPr lang="en-US" dirty="0"/>
          </a:p>
        </p:txBody>
      </p:sp>
    </p:spTree>
    <p:extLst>
      <p:ext uri="{BB962C8B-B14F-4D97-AF65-F5344CB8AC3E}">
        <p14:creationId xmlns:p14="http://schemas.microsoft.com/office/powerpoint/2010/main" val="1331733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AC26FE2-304D-904D-B221-FEF02DB4AD7D}"/>
              </a:ext>
            </a:extLst>
          </p:cNvPr>
          <p:cNvPicPr>
            <a:picLocks noChangeAspect="1"/>
          </p:cNvPicPr>
          <p:nvPr/>
        </p:nvPicPr>
        <p:blipFill>
          <a:blip r:embed="rId2"/>
          <a:stretch>
            <a:fillRect/>
          </a:stretch>
        </p:blipFill>
        <p:spPr>
          <a:xfrm>
            <a:off x="1126310" y="1224367"/>
            <a:ext cx="7003562" cy="4385268"/>
          </a:xfrm>
          <a:prstGeom prst="rect">
            <a:avLst/>
          </a:prstGeom>
        </p:spPr>
      </p:pic>
    </p:spTree>
    <p:extLst>
      <p:ext uri="{BB962C8B-B14F-4D97-AF65-F5344CB8AC3E}">
        <p14:creationId xmlns:p14="http://schemas.microsoft.com/office/powerpoint/2010/main" val="1067609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D158D-0C14-2449-8543-DD86B27BFD67}"/>
              </a:ext>
            </a:extLst>
          </p:cNvPr>
          <p:cNvSpPr>
            <a:spLocks noGrp="1"/>
          </p:cNvSpPr>
          <p:nvPr>
            <p:ph type="title"/>
          </p:nvPr>
        </p:nvSpPr>
        <p:spPr>
          <a:xfrm>
            <a:off x="652481" y="1382486"/>
            <a:ext cx="3547581" cy="4093028"/>
          </a:xfrm>
        </p:spPr>
        <p:txBody>
          <a:bodyPr anchor="ctr">
            <a:normAutofit/>
          </a:bodyPr>
          <a:lstStyle/>
          <a:p>
            <a:r>
              <a:rPr lang="en-US" sz="4400" dirty="0" err="1"/>
              <a:t>Asda</a:t>
            </a:r>
            <a:r>
              <a:rPr lang="en-US" sz="4400" dirty="0"/>
              <a:t> sustainability commitment</a:t>
            </a:r>
          </a:p>
        </p:txBody>
      </p:sp>
      <p:grpSp>
        <p:nvGrpSpPr>
          <p:cNvPr id="26"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7"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928DBFD-AAF2-41F2-8E83-8662E22F8341}"/>
              </a:ext>
            </a:extLst>
          </p:cNvPr>
          <p:cNvGraphicFramePr>
            <a:graphicFrameLocks noGrp="1"/>
          </p:cNvGraphicFramePr>
          <p:nvPr>
            <p:ph idx="1"/>
            <p:extLst>
              <p:ext uri="{D42A27DB-BD31-4B8C-83A1-F6EECF244321}">
                <p14:modId xmlns:p14="http://schemas.microsoft.com/office/powerpoint/2010/main" val="2100172603"/>
              </p:ext>
            </p:extLst>
          </p:nvPr>
        </p:nvGraphicFramePr>
        <p:xfrm>
          <a:off x="4916553" y="944563"/>
          <a:ext cx="6628804" cy="5717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CAD3664-3E33-684E-9010-5577169369B1}"/>
              </a:ext>
            </a:extLst>
          </p:cNvPr>
          <p:cNvSpPr txBox="1"/>
          <p:nvPr/>
        </p:nvSpPr>
        <p:spPr>
          <a:xfrm>
            <a:off x="5063809" y="6015690"/>
            <a:ext cx="4077016" cy="646331"/>
          </a:xfrm>
          <a:prstGeom prst="rect">
            <a:avLst/>
          </a:prstGeom>
          <a:noFill/>
        </p:spPr>
        <p:txBody>
          <a:bodyPr wrap="square" rtlCol="0">
            <a:spAutoFit/>
          </a:bodyPr>
          <a:lstStyle/>
          <a:p>
            <a:endParaRPr lang="en-US" dirty="0"/>
          </a:p>
          <a:p>
            <a:endParaRPr lang="en-US" dirty="0"/>
          </a:p>
        </p:txBody>
      </p:sp>
    </p:spTree>
    <p:extLst>
      <p:ext uri="{BB962C8B-B14F-4D97-AF65-F5344CB8AC3E}">
        <p14:creationId xmlns:p14="http://schemas.microsoft.com/office/powerpoint/2010/main" val="231659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03A7C-DAC7-FC49-BC80-FCD1F193F153}"/>
              </a:ext>
            </a:extLst>
          </p:cNvPr>
          <p:cNvSpPr>
            <a:spLocks noGrp="1"/>
          </p:cNvSpPr>
          <p:nvPr>
            <p:ph type="title"/>
          </p:nvPr>
        </p:nvSpPr>
        <p:spPr/>
        <p:txBody>
          <a:bodyPr>
            <a:normAutofit/>
          </a:bodyPr>
          <a:lstStyle/>
          <a:p>
            <a:r>
              <a:rPr lang="en-US" sz="2800" dirty="0">
                <a:solidFill>
                  <a:schemeClr val="tx1"/>
                </a:solidFill>
                <a:latin typeface="Arial" panose="020B0604020202020204" pitchFamily="34" charset="0"/>
                <a:cs typeface="Arial" panose="020B0604020202020204" pitchFamily="34" charset="0"/>
              </a:rPr>
              <a:t>Packaging and plastic</a:t>
            </a:r>
          </a:p>
        </p:txBody>
      </p:sp>
      <p:sp>
        <p:nvSpPr>
          <p:cNvPr id="3" name="Content Placeholder 2">
            <a:extLst>
              <a:ext uri="{FF2B5EF4-FFF2-40B4-BE49-F238E27FC236}">
                <a16:creationId xmlns:a16="http://schemas.microsoft.com/office/drawing/2014/main" id="{784D62B9-0223-7E46-884C-EB0D6D8359CC}"/>
              </a:ext>
            </a:extLst>
          </p:cNvPr>
          <p:cNvSpPr>
            <a:spLocks noGrp="1"/>
          </p:cNvSpPr>
          <p:nvPr>
            <p:ph idx="1"/>
          </p:nvPr>
        </p:nvSpPr>
        <p:spPr>
          <a:xfrm>
            <a:off x="677334" y="1410347"/>
            <a:ext cx="8596668" cy="5176434"/>
          </a:xfrm>
        </p:spPr>
        <p:txBody>
          <a:bodyPr>
            <a:normAutofit/>
          </a:bodyPr>
          <a:lstStyle/>
          <a:p>
            <a:r>
              <a:rPr lang="en-US" sz="2400" dirty="0" err="1">
                <a:latin typeface="Arial" panose="020B0604020202020204" pitchFamily="34" charset="0"/>
                <a:cs typeface="Arial" panose="020B0604020202020204" pitchFamily="34" charset="0"/>
              </a:rPr>
              <a:t>Asda</a:t>
            </a:r>
            <a:r>
              <a:rPr lang="en-US" sz="2400" dirty="0">
                <a:latin typeface="Arial" panose="020B0604020202020204" pitchFamily="34" charset="0"/>
                <a:cs typeface="Arial" panose="020B0604020202020204" pitchFamily="34" charset="0"/>
              </a:rPr>
              <a:t> aim is to remove unnecessary plastic and use less packaging and recycling more to protect the environment.</a:t>
            </a:r>
          </a:p>
          <a:p>
            <a:r>
              <a:rPr lang="en-GB" sz="2400" dirty="0">
                <a:latin typeface="Arial" panose="020B0604020202020204" pitchFamily="34" charset="0"/>
                <a:cs typeface="Arial" panose="020B0604020202020204" pitchFamily="34" charset="0"/>
              </a:rPr>
              <a:t>All Asda’s own brand packaging will be 100% recyclable by 2025</a:t>
            </a:r>
            <a:r>
              <a:rPr lang="en-GB" dirty="0"/>
              <a:t>.</a:t>
            </a:r>
          </a:p>
          <a:p>
            <a:r>
              <a:rPr lang="en-GB" sz="2400" dirty="0">
                <a:latin typeface="Arial" panose="020B0604020202020204" pitchFamily="34" charset="0"/>
                <a:cs typeface="Arial" panose="020B0604020202020204" pitchFamily="34" charset="0"/>
              </a:rPr>
              <a:t>Asda is the first food retailer to remove single-use carrier bags from both Online Grocery &amp; in store operations removing 375 million bags from production each year (Asda,2020).</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6955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6C4C9BF-DA9D-F547-B7F9-0B419B0A2994}"/>
              </a:ext>
            </a:extLst>
          </p:cNvPr>
          <p:cNvSpPr>
            <a:spLocks noGrp="1"/>
          </p:cNvSpPr>
          <p:nvPr>
            <p:ph type="title"/>
          </p:nvPr>
        </p:nvSpPr>
        <p:spPr>
          <a:xfrm>
            <a:off x="6094856" y="232476"/>
            <a:ext cx="3179146" cy="5433678"/>
          </a:xfrm>
        </p:spPr>
        <p:txBody>
          <a:bodyPr vert="horz" lIns="91440" tIns="45720" rIns="91440" bIns="45720" rtlCol="0" anchor="b">
            <a:noAutofit/>
          </a:bodyPr>
          <a:lstStyle/>
          <a:p>
            <a:pPr>
              <a:lnSpc>
                <a:spcPct val="90000"/>
              </a:lnSpc>
            </a:pPr>
            <a:r>
              <a:rPr lang="en-US" sz="2000" b="1" u="sng" dirty="0">
                <a:solidFill>
                  <a:schemeClr val="tx1"/>
                </a:solidFill>
              </a:rPr>
              <a:t>Environment </a:t>
            </a:r>
            <a:br>
              <a:rPr lang="en-US" sz="2000" b="1" u="sng" dirty="0">
                <a:solidFill>
                  <a:schemeClr val="tx1"/>
                </a:solidFill>
              </a:rPr>
            </a:br>
            <a:br>
              <a:rPr lang="en-US" sz="1600" dirty="0">
                <a:solidFill>
                  <a:schemeClr val="tx1"/>
                </a:solidFill>
              </a:rPr>
            </a:br>
            <a:r>
              <a:rPr lang="en-US" sz="1600" dirty="0" err="1">
                <a:solidFill>
                  <a:schemeClr val="tx1"/>
                </a:solidFill>
              </a:rPr>
              <a:t>Asda</a:t>
            </a:r>
            <a:r>
              <a:rPr lang="en-US" sz="1600" dirty="0">
                <a:solidFill>
                  <a:schemeClr val="tx1"/>
                </a:solidFill>
              </a:rPr>
              <a:t> has announced the launch its first ‘test and learn’ sustainability store in Leeds, with a mission to find new ways to reduce plastic and encourage customers to reuse and refill.</a:t>
            </a:r>
            <a:br>
              <a:rPr lang="en-US" sz="1600" dirty="0">
                <a:solidFill>
                  <a:schemeClr val="tx1"/>
                </a:solidFill>
              </a:rPr>
            </a:br>
            <a:r>
              <a:rPr lang="en-US" sz="1600" dirty="0">
                <a:solidFill>
                  <a:schemeClr val="tx1"/>
                </a:solidFill>
              </a:rPr>
              <a:t>From May 2020, the Leeds based store will become the first </a:t>
            </a:r>
            <a:r>
              <a:rPr lang="en-US" sz="1600" dirty="0" err="1">
                <a:solidFill>
                  <a:schemeClr val="tx1"/>
                </a:solidFill>
              </a:rPr>
              <a:t>Asda</a:t>
            </a:r>
            <a:r>
              <a:rPr lang="en-US" sz="1600" dirty="0">
                <a:solidFill>
                  <a:schemeClr val="tx1"/>
                </a:solidFill>
              </a:rPr>
              <a:t> in the UK where shoppers can fill up their own containers of products, including </a:t>
            </a:r>
            <a:r>
              <a:rPr lang="en-US" sz="1600" dirty="0" err="1">
                <a:solidFill>
                  <a:schemeClr val="tx1"/>
                </a:solidFill>
              </a:rPr>
              <a:t>Asda’s</a:t>
            </a:r>
            <a:r>
              <a:rPr lang="en-US" sz="1600" dirty="0">
                <a:solidFill>
                  <a:schemeClr val="tx1"/>
                </a:solidFill>
              </a:rPr>
              <a:t> own-brand coffee, rice and pasta. The supermarket has also asked well known household brands to work with them on the trial – Kellogg’s cereals such as Coco Pops and Rice Krispies and Unilever’s PG Tips tea will be included (Asda,2020)</a:t>
            </a:r>
            <a:br>
              <a:rPr lang="en-US" sz="1600" dirty="0"/>
            </a:br>
            <a:endParaRPr lang="en-US" sz="1600" dirty="0"/>
          </a:p>
        </p:txBody>
      </p:sp>
      <p:pic>
        <p:nvPicPr>
          <p:cNvPr id="5" name="Picture 4">
            <a:extLst>
              <a:ext uri="{FF2B5EF4-FFF2-40B4-BE49-F238E27FC236}">
                <a16:creationId xmlns:a16="http://schemas.microsoft.com/office/drawing/2014/main" id="{7089F790-974D-BA40-B656-DB96D5AD3E1E}"/>
              </a:ext>
            </a:extLst>
          </p:cNvPr>
          <p:cNvPicPr>
            <a:picLocks noChangeAspect="1"/>
          </p:cNvPicPr>
          <p:nvPr/>
        </p:nvPicPr>
        <p:blipFill rotWithShape="1">
          <a:blip r:embed="rId2"/>
          <a:srcRect l="23303" r="27369" b="-2"/>
          <a:stretch/>
        </p:blipFill>
        <p:spPr>
          <a:xfrm>
            <a:off x="888603" y="1131376"/>
            <a:ext cx="4973212" cy="4465294"/>
          </a:xfrm>
          <a:prstGeom prst="rect">
            <a:avLst/>
          </a:prstGeom>
        </p:spPr>
      </p:pic>
    </p:spTree>
    <p:extLst>
      <p:ext uri="{BB962C8B-B14F-4D97-AF65-F5344CB8AC3E}">
        <p14:creationId xmlns:p14="http://schemas.microsoft.com/office/powerpoint/2010/main" val="1264826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A1EA7-F714-1342-B032-BC7FBCB87A54}"/>
              </a:ext>
            </a:extLst>
          </p:cNvPr>
          <p:cNvSpPr>
            <a:spLocks noGrp="1"/>
          </p:cNvSpPr>
          <p:nvPr>
            <p:ph type="title"/>
          </p:nvPr>
        </p:nvSpPr>
        <p:spPr>
          <a:xfrm>
            <a:off x="677334" y="635431"/>
            <a:ext cx="8596668" cy="5827362"/>
          </a:xfrm>
        </p:spPr>
        <p:txBody>
          <a:bodyPr>
            <a:normAutofit/>
          </a:bodyPr>
          <a:lstStyle/>
          <a:p>
            <a:pPr marL="457200" indent="-457200">
              <a:buFont typeface="Wingdings" pitchFamily="2" charset="2"/>
              <a:buChar char="Ø"/>
            </a:pPr>
            <a:r>
              <a:rPr lang="en-GB" sz="2800" b="1" u="sng" dirty="0">
                <a:solidFill>
                  <a:schemeClr val="tx1"/>
                </a:solidFill>
              </a:rPr>
              <a:t>Economic</a:t>
            </a:r>
            <a:br>
              <a:rPr lang="en-GB" sz="2800" dirty="0">
                <a:solidFill>
                  <a:schemeClr val="tx1"/>
                </a:solidFill>
              </a:rPr>
            </a:br>
            <a:r>
              <a:rPr lang="en-GB" sz="2800" dirty="0">
                <a:solidFill>
                  <a:schemeClr val="tx1"/>
                </a:solidFill>
              </a:rPr>
              <a:t>Asda is committed to reduce food waste by 20% by 2025, halve it by 2030 and increase transparency.</a:t>
            </a:r>
            <a:br>
              <a:rPr lang="en-GB" sz="2800" dirty="0">
                <a:solidFill>
                  <a:schemeClr val="tx1"/>
                </a:solidFill>
              </a:rPr>
            </a:br>
            <a:r>
              <a:rPr lang="en-GB" sz="2800" dirty="0">
                <a:solidFill>
                  <a:schemeClr val="tx1"/>
                </a:solidFill>
              </a:rPr>
              <a:t>In 2018, Asda launched a new partnership with Fare share and anti poverty charity to help 1 million people out of poverty.</a:t>
            </a:r>
            <a:br>
              <a:rPr lang="en-GB" sz="2800" dirty="0">
                <a:solidFill>
                  <a:schemeClr val="tx1"/>
                </a:solidFill>
              </a:rPr>
            </a:br>
            <a:r>
              <a:rPr lang="en-GB" sz="2800" dirty="0">
                <a:solidFill>
                  <a:schemeClr val="tx1"/>
                </a:solidFill>
              </a:rPr>
              <a:t>By donating lines that no longer sell food with packaging error. Food that are still edible but no longer sellable (Asda,2020)</a:t>
            </a:r>
            <a:br>
              <a:rPr lang="en-GB" sz="2800" dirty="0">
                <a:solidFill>
                  <a:schemeClr val="tx1"/>
                </a:solidFill>
              </a:rPr>
            </a:br>
            <a:endParaRPr lang="en-US" sz="2800" dirty="0">
              <a:solidFill>
                <a:schemeClr val="tx1"/>
              </a:solidFill>
            </a:endParaRPr>
          </a:p>
        </p:txBody>
      </p:sp>
    </p:spTree>
    <p:extLst>
      <p:ext uri="{BB962C8B-B14F-4D97-AF65-F5344CB8AC3E}">
        <p14:creationId xmlns:p14="http://schemas.microsoft.com/office/powerpoint/2010/main" val="3907207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B3F3A-0CEE-334E-8BC7-238E14756AB3}"/>
              </a:ext>
            </a:extLst>
          </p:cNvPr>
          <p:cNvSpPr>
            <a:spLocks noGrp="1"/>
          </p:cNvSpPr>
          <p:nvPr>
            <p:ph type="title"/>
          </p:nvPr>
        </p:nvSpPr>
        <p:spPr>
          <a:xfrm>
            <a:off x="677334" y="898902"/>
            <a:ext cx="8596668" cy="5718874"/>
          </a:xfrm>
        </p:spPr>
        <p:txBody>
          <a:bodyPr>
            <a:normAutofit fontScale="90000"/>
          </a:bodyPr>
          <a:lstStyle/>
          <a:p>
            <a:r>
              <a:rPr lang="en-GB" sz="3100" u="sng" dirty="0">
                <a:solidFill>
                  <a:schemeClr val="tx1"/>
                </a:solidFill>
              </a:rPr>
              <a:t>Social</a:t>
            </a:r>
            <a:br>
              <a:rPr lang="en-GB" sz="2400" dirty="0">
                <a:solidFill>
                  <a:schemeClr val="tx1"/>
                </a:solidFill>
              </a:rPr>
            </a:br>
            <a:br>
              <a:rPr lang="en-GB" sz="2400" dirty="0">
                <a:solidFill>
                  <a:schemeClr val="tx1"/>
                </a:solidFill>
              </a:rPr>
            </a:br>
            <a:r>
              <a:rPr lang="en-GB" sz="2400" dirty="0">
                <a:solidFill>
                  <a:schemeClr val="tx1"/>
                </a:solidFill>
              </a:rPr>
              <a:t>By 2025, Asda commitment is to use fully recycled plastic to make  any George fashion or George Home products using polyester fibres. Meaning that drinks bottles, instead of ending up in the ocean or in landfill, will be reused and made into clothes and other fabric products.  Asda first featuring a range of George Home cushions and throws made from recycled plastic bottles, blouses and dresses made from recycled polyester clothing was launch last year in Spring/Summer collection.</a:t>
            </a:r>
            <a:br>
              <a:rPr lang="en-GB" sz="2400" dirty="0">
                <a:solidFill>
                  <a:schemeClr val="tx1"/>
                </a:solidFill>
              </a:rPr>
            </a:br>
            <a:r>
              <a:rPr lang="en-GB" sz="2400" dirty="0">
                <a:solidFill>
                  <a:schemeClr val="tx1"/>
                </a:solidFill>
              </a:rPr>
              <a:t>Asda will also only sell products that contain sustainably sourced viscose and cotton by 2025, certified sustainable timber by 2020 and will continue to source only certified sustainable palm oil</a:t>
            </a:r>
            <a:br>
              <a:rPr lang="en-GB" dirty="0"/>
            </a:br>
            <a:r>
              <a:rPr lang="en-GB" sz="2400" dirty="0">
                <a:solidFill>
                  <a:schemeClr val="tx1"/>
                </a:solidFill>
              </a:rPr>
              <a:t>(Nick,2019).</a:t>
            </a:r>
            <a:endParaRPr lang="en-US" dirty="0"/>
          </a:p>
        </p:txBody>
      </p:sp>
    </p:spTree>
    <p:extLst>
      <p:ext uri="{BB962C8B-B14F-4D97-AF65-F5344CB8AC3E}">
        <p14:creationId xmlns:p14="http://schemas.microsoft.com/office/powerpoint/2010/main" val="2287029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A5514-48B3-A042-A7E1-E04F226AF325}"/>
              </a:ext>
            </a:extLst>
          </p:cNvPr>
          <p:cNvSpPr>
            <a:spLocks noGrp="1"/>
          </p:cNvSpPr>
          <p:nvPr>
            <p:ph type="title"/>
          </p:nvPr>
        </p:nvSpPr>
        <p:spPr>
          <a:xfrm>
            <a:off x="677334" y="325464"/>
            <a:ext cx="9195086" cy="6385302"/>
          </a:xfrm>
        </p:spPr>
        <p:txBody>
          <a:bodyPr>
            <a:normAutofit/>
          </a:bodyPr>
          <a:lstStyle/>
          <a:p>
            <a:r>
              <a:rPr lang="en-US" sz="3200" dirty="0">
                <a:solidFill>
                  <a:schemeClr val="tx1"/>
                </a:solidFill>
              </a:rPr>
              <a:t>Swot analysis</a:t>
            </a:r>
            <a:br>
              <a:rPr lang="en-US" sz="3200" dirty="0">
                <a:solidFill>
                  <a:schemeClr val="tx1"/>
                </a:solidFill>
              </a:rPr>
            </a:br>
            <a:br>
              <a:rPr lang="en-US" sz="3200" dirty="0">
                <a:solidFill>
                  <a:schemeClr val="tx1"/>
                </a:solidFill>
              </a:rPr>
            </a:br>
            <a:r>
              <a:rPr lang="en-US" sz="3200" dirty="0">
                <a:solidFill>
                  <a:schemeClr val="tx1"/>
                </a:solidFill>
              </a:rPr>
              <a:t>s: </a:t>
            </a:r>
            <a:r>
              <a:rPr lang="en-US" sz="2400" dirty="0">
                <a:solidFill>
                  <a:schemeClr val="tx1"/>
                </a:solidFill>
              </a:rPr>
              <a:t>Reduce waist, improve brand image, attract costumers and investors.</a:t>
            </a:r>
            <a:br>
              <a:rPr lang="en-US" sz="3200" dirty="0">
                <a:solidFill>
                  <a:schemeClr val="tx1"/>
                </a:solidFill>
              </a:rPr>
            </a:br>
            <a:br>
              <a:rPr lang="en-US" sz="3200" dirty="0">
                <a:solidFill>
                  <a:schemeClr val="tx1"/>
                </a:solidFill>
              </a:rPr>
            </a:br>
            <a:r>
              <a:rPr lang="en-US" sz="3200" dirty="0">
                <a:solidFill>
                  <a:schemeClr val="tx1"/>
                </a:solidFill>
              </a:rPr>
              <a:t>w</a:t>
            </a:r>
            <a:r>
              <a:rPr lang="en-US" sz="3200" dirty="0">
                <a:solidFill>
                  <a:schemeClr val="tx1"/>
                </a:solidFill>
                <a:sym typeface="Wingdings" pitchFamily="2" charset="2"/>
              </a:rPr>
              <a:t>: </a:t>
            </a:r>
            <a:r>
              <a:rPr lang="en-US" sz="2400" dirty="0">
                <a:solidFill>
                  <a:schemeClr val="tx1"/>
                </a:solidFill>
                <a:sym typeface="Wingdings" pitchFamily="2" charset="2"/>
              </a:rPr>
              <a:t>Air pollution, water pollution.</a:t>
            </a:r>
            <a:br>
              <a:rPr lang="en-US" sz="3200" dirty="0">
                <a:solidFill>
                  <a:schemeClr val="tx1"/>
                </a:solidFill>
              </a:rPr>
            </a:br>
            <a:br>
              <a:rPr lang="en-US" sz="3200" dirty="0">
                <a:solidFill>
                  <a:schemeClr val="tx1"/>
                </a:solidFill>
              </a:rPr>
            </a:br>
            <a:r>
              <a:rPr lang="en-US" sz="3200" dirty="0">
                <a:solidFill>
                  <a:schemeClr val="tx1"/>
                </a:solidFill>
              </a:rPr>
              <a:t>o: </a:t>
            </a:r>
            <a:r>
              <a:rPr lang="en-US" sz="2400" dirty="0">
                <a:solidFill>
                  <a:schemeClr val="tx1"/>
                </a:solidFill>
              </a:rPr>
              <a:t>Attract shareholders, expand the business.</a:t>
            </a:r>
            <a:br>
              <a:rPr lang="en-US" sz="3200" dirty="0">
                <a:solidFill>
                  <a:schemeClr val="tx1"/>
                </a:solidFill>
              </a:rPr>
            </a:br>
            <a:br>
              <a:rPr lang="en-US" sz="3200" dirty="0">
                <a:solidFill>
                  <a:schemeClr val="tx1"/>
                </a:solidFill>
              </a:rPr>
            </a:br>
            <a:r>
              <a:rPr lang="en-US" sz="3200" dirty="0">
                <a:solidFill>
                  <a:schemeClr val="tx1"/>
                </a:solidFill>
              </a:rPr>
              <a:t>t: </a:t>
            </a:r>
            <a:r>
              <a:rPr lang="en-US" sz="2400" dirty="0">
                <a:solidFill>
                  <a:schemeClr val="tx1"/>
                </a:solidFill>
              </a:rPr>
              <a:t>better quality product from other companies. </a:t>
            </a:r>
            <a:br>
              <a:rPr lang="en-US" sz="2400" dirty="0">
                <a:solidFill>
                  <a:schemeClr val="tx1"/>
                </a:solidFill>
              </a:rPr>
            </a:br>
            <a:endParaRPr lang="en-US" sz="2400" dirty="0">
              <a:solidFill>
                <a:schemeClr val="tx1"/>
              </a:solidFill>
            </a:endParaRPr>
          </a:p>
        </p:txBody>
      </p:sp>
    </p:spTree>
    <p:extLst>
      <p:ext uri="{BB962C8B-B14F-4D97-AF65-F5344CB8AC3E}">
        <p14:creationId xmlns:p14="http://schemas.microsoft.com/office/powerpoint/2010/main" val="4159053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17042-8A46-E54E-8BD0-0CA642C27545}"/>
              </a:ext>
            </a:extLst>
          </p:cNvPr>
          <p:cNvSpPr>
            <a:spLocks noGrp="1"/>
          </p:cNvSpPr>
          <p:nvPr>
            <p:ph type="title"/>
          </p:nvPr>
        </p:nvSpPr>
        <p:spPr>
          <a:xfrm>
            <a:off x="677334" y="609599"/>
            <a:ext cx="8596668" cy="6054671"/>
          </a:xfrm>
        </p:spPr>
        <p:txBody>
          <a:bodyPr>
            <a:normAutofit fontScale="90000"/>
          </a:bodyPr>
          <a:lstStyle/>
          <a:p>
            <a:r>
              <a:rPr lang="en-US" sz="2000" u="sng" dirty="0">
                <a:solidFill>
                  <a:schemeClr val="tx1"/>
                </a:solidFill>
                <a:latin typeface="Arial" panose="020B0604020202020204" pitchFamily="34" charset="0"/>
                <a:cs typeface="Arial" panose="020B0604020202020204" pitchFamily="34" charset="0"/>
              </a:rPr>
              <a:t>REFERENCE</a:t>
            </a:r>
            <a:br>
              <a:rPr lang="en-US" sz="1600" u="sng" dirty="0">
                <a:solidFill>
                  <a:schemeClr val="tx1"/>
                </a:solidFill>
              </a:rPr>
            </a:br>
            <a:br>
              <a:rPr lang="en-US" sz="1600" u="sng" dirty="0">
                <a:solidFill>
                  <a:schemeClr val="tx1"/>
                </a:solidFill>
              </a:rPr>
            </a:br>
            <a:r>
              <a:rPr lang="en-US" sz="1800" dirty="0">
                <a:solidFill>
                  <a:schemeClr val="tx1"/>
                </a:solidFill>
                <a:latin typeface="Arial" panose="020B0604020202020204" pitchFamily="34" charset="0"/>
                <a:cs typeface="Arial" panose="020B0604020202020204" pitchFamily="34" charset="0"/>
              </a:rPr>
              <a:t>Anna, M (2013), </a:t>
            </a:r>
            <a:r>
              <a:rPr lang="en-US" sz="1800" i="1" dirty="0">
                <a:solidFill>
                  <a:schemeClr val="tx1"/>
                </a:solidFill>
                <a:latin typeface="Arial" panose="020B0604020202020204" pitchFamily="34" charset="0"/>
                <a:cs typeface="Arial" panose="020B0604020202020204" pitchFamily="34" charset="0"/>
              </a:rPr>
              <a:t>what is business sustainability, </a:t>
            </a:r>
            <a:r>
              <a:rPr lang="en-GB" sz="1800" dirty="0">
                <a:latin typeface="Arial" panose="020B0604020202020204" pitchFamily="34" charset="0"/>
                <a:cs typeface="Arial" panose="020B0604020202020204" pitchFamily="34" charset="0"/>
                <a:hlinkClick r:id="rId2"/>
              </a:rPr>
              <a:t>https://business.simplicable.com/business/new/what-is-business-sustainability</a:t>
            </a:r>
            <a:r>
              <a:rPr lang="en-GB" sz="1800" dirty="0">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(accessed on the 05/03/2020)</a:t>
            </a:r>
            <a:br>
              <a:rPr lang="en-GB" sz="1800" dirty="0">
                <a:solidFill>
                  <a:schemeClr val="tx1"/>
                </a:solidFill>
                <a:latin typeface="Arial" panose="020B0604020202020204" pitchFamily="34" charset="0"/>
                <a:cs typeface="Arial" panose="020B0604020202020204" pitchFamily="34" charset="0"/>
              </a:rPr>
            </a:b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Asda(2020);</a:t>
            </a:r>
            <a:r>
              <a:rPr lang="en-GB" sz="1800" i="1" dirty="0">
                <a:solidFill>
                  <a:schemeClr val="tx1"/>
                </a:solidFill>
                <a:latin typeface="Arial" panose="020B0604020202020204" pitchFamily="34" charset="0"/>
                <a:cs typeface="Arial" panose="020B0604020202020204" pitchFamily="34" charset="0"/>
              </a:rPr>
              <a:t>better planet</a:t>
            </a:r>
            <a:r>
              <a:rPr lang="en-GB" sz="1800" dirty="0">
                <a:solidFill>
                  <a:schemeClr val="tx1"/>
                </a:solidFill>
                <a:latin typeface="Arial" panose="020B0604020202020204" pitchFamily="34" charset="0"/>
                <a:cs typeface="Arial" panose="020B0604020202020204" pitchFamily="34" charset="0"/>
              </a:rPr>
              <a:t>; available at:</a:t>
            </a:r>
            <a:br>
              <a:rPr lang="en-GB" sz="1800" dirty="0">
                <a:solidFill>
                  <a:schemeClr val="tx1"/>
                </a:solidFill>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hlinkClick r:id="rId3"/>
              </a:rPr>
              <a:t>https://www.asda.com/creating-change-for-better/better-planet</a:t>
            </a:r>
            <a:r>
              <a:rPr lang="en-GB" sz="1800" dirty="0">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(accessed on the</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05/03/2020)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Asda (2020),available at: </a:t>
            </a:r>
            <a:r>
              <a:rPr lang="en-GB" sz="1800" dirty="0">
                <a:latin typeface="Arial" panose="020B0604020202020204" pitchFamily="34" charset="0"/>
                <a:cs typeface="Arial" panose="020B0604020202020204" pitchFamily="34" charset="0"/>
                <a:hlinkClick r:id="rId4"/>
              </a:rPr>
              <a:t>https://www.asda.com/creating-change-for-better/better-planet/packaging-and-plastic</a:t>
            </a:r>
            <a:r>
              <a:rPr lang="en-GB" sz="1800" dirty="0">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(accessed on the 08/03/2020)</a:t>
            </a:r>
            <a:br>
              <a:rPr lang="en-GB" sz="1800" dirty="0">
                <a:solidFill>
                  <a:schemeClr val="tx1"/>
                </a:solidFill>
                <a:latin typeface="Arial" panose="020B0604020202020204" pitchFamily="34" charset="0"/>
                <a:cs typeface="Arial" panose="020B0604020202020204" pitchFamily="34" charset="0"/>
              </a:rPr>
            </a:b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Asda supplier(2020), available at: </a:t>
            </a:r>
            <a:r>
              <a:rPr lang="en-GB" sz="1800" dirty="0">
                <a:latin typeface="Arial" panose="020B0604020202020204" pitchFamily="34" charset="0"/>
                <a:cs typeface="Arial" panose="020B0604020202020204" pitchFamily="34" charset="0"/>
                <a:hlinkClick r:id="rId5"/>
              </a:rPr>
              <a:t>https://www.asdasupplier.com/responsibility/our-sustainability-commitments</a:t>
            </a:r>
            <a:r>
              <a:rPr lang="en-GB" sz="1800" dirty="0">
                <a:latin typeface="Arial" panose="020B0604020202020204" pitchFamily="34" charset="0"/>
                <a:cs typeface="Arial" panose="020B0604020202020204" pitchFamily="34" charset="0"/>
              </a:rPr>
              <a:t> </a:t>
            </a:r>
            <a:r>
              <a:rPr lang="en-GB" sz="1800" dirty="0">
                <a:solidFill>
                  <a:schemeClr val="tx1"/>
                </a:solidFill>
                <a:latin typeface="Arial" panose="020B0604020202020204" pitchFamily="34" charset="0"/>
                <a:cs typeface="Arial" panose="020B0604020202020204" pitchFamily="34" charset="0"/>
              </a:rPr>
              <a:t>(accessed on the 08/03/2020)</a:t>
            </a:r>
            <a:br>
              <a:rPr lang="en-GB" sz="1800" dirty="0">
                <a:solidFill>
                  <a:schemeClr val="tx1"/>
                </a:solidFill>
                <a:latin typeface="Arial" panose="020B0604020202020204" pitchFamily="34" charset="0"/>
                <a:cs typeface="Arial" panose="020B0604020202020204" pitchFamily="34" charset="0"/>
              </a:rPr>
            </a:b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Asda(2020); Food waste, available at:</a:t>
            </a:r>
            <a:br>
              <a:rPr lang="en-GB" sz="1600" dirty="0">
                <a:solidFill>
                  <a:schemeClr val="tx1"/>
                </a:solidFill>
              </a:rPr>
            </a:br>
            <a:r>
              <a:rPr lang="en-GB" sz="1600" dirty="0">
                <a:hlinkClick r:id="rId6"/>
              </a:rPr>
              <a:t>https://www.asda.com/creating-change-for-better/better-planet/food-waste</a:t>
            </a:r>
            <a:r>
              <a:rPr lang="en-GB" sz="1600" dirty="0"/>
              <a:t> (accessed on the 08/03/2020)</a:t>
            </a:r>
            <a:br>
              <a:rPr lang="en-GB" sz="1600" dirty="0"/>
            </a:br>
            <a:br>
              <a:rPr lang="en-GB" sz="1600" dirty="0"/>
            </a:br>
            <a:r>
              <a:rPr lang="en-GB" sz="1600" dirty="0">
                <a:solidFill>
                  <a:schemeClr val="tx1"/>
                </a:solidFill>
              </a:rPr>
              <a:t>Jones, N (2019), </a:t>
            </a:r>
            <a:r>
              <a:rPr lang="en-GB" sz="1600" i="1" dirty="0">
                <a:solidFill>
                  <a:schemeClr val="tx1"/>
                </a:solidFill>
              </a:rPr>
              <a:t>our new George sustainability strategy makes our clothes and homeware better for the planet: </a:t>
            </a:r>
            <a:r>
              <a:rPr lang="en-GB" sz="1600" dirty="0">
                <a:solidFill>
                  <a:schemeClr val="tx1"/>
                </a:solidFill>
              </a:rPr>
              <a:t>available at: </a:t>
            </a:r>
            <a:r>
              <a:rPr lang="en-GB" sz="1600" dirty="0">
                <a:hlinkClick r:id="rId7"/>
              </a:rPr>
              <a:t>https://corporate.asda.com/blog/2019/03/12/our-new-george-sustainability-strategy-makes-our-clothes-and-homewares-better-for-the-planet</a:t>
            </a:r>
            <a:r>
              <a:rPr lang="en-GB" sz="1600" dirty="0"/>
              <a:t> </a:t>
            </a:r>
            <a:r>
              <a:rPr lang="en-GB" sz="1600" dirty="0">
                <a:solidFill>
                  <a:schemeClr val="tx1"/>
                </a:solidFill>
              </a:rPr>
              <a:t>(accessed on the 08/03/2020).</a:t>
            </a:r>
            <a:br>
              <a:rPr lang="en-GB" sz="1600" dirty="0">
                <a:solidFill>
                  <a:schemeClr val="tx1"/>
                </a:solidFill>
              </a:rPr>
            </a:br>
            <a:br>
              <a:rPr lang="en-GB" sz="1600" dirty="0">
                <a:solidFill>
                  <a:schemeClr val="tx1"/>
                </a:solidFill>
              </a:rPr>
            </a:br>
            <a:br>
              <a:rPr lang="en-GB" sz="1600" dirty="0">
                <a:solidFill>
                  <a:schemeClr val="tx1"/>
                </a:solidFill>
              </a:rPr>
            </a:br>
            <a:br>
              <a:rPr lang="en-GB" sz="1600" dirty="0">
                <a:solidFill>
                  <a:schemeClr val="tx1"/>
                </a:solidFill>
              </a:rPr>
            </a:br>
            <a:br>
              <a:rPr lang="en-GB" sz="1600" dirty="0">
                <a:solidFill>
                  <a:schemeClr val="tx1"/>
                </a:solidFill>
              </a:rPr>
            </a:br>
            <a:br>
              <a:rPr lang="en-US" sz="1600" u="sng" dirty="0">
                <a:solidFill>
                  <a:schemeClr val="tx1"/>
                </a:solidFill>
              </a:rPr>
            </a:br>
            <a:br>
              <a:rPr lang="en-US" sz="1600" u="sng" dirty="0">
                <a:solidFill>
                  <a:schemeClr val="tx1"/>
                </a:solidFill>
              </a:rPr>
            </a:br>
            <a:br>
              <a:rPr lang="en-US" sz="1600" dirty="0">
                <a:solidFill>
                  <a:schemeClr val="tx1"/>
                </a:solidFill>
              </a:rPr>
            </a:br>
            <a:br>
              <a:rPr lang="en-US" sz="1600" dirty="0">
                <a:solidFill>
                  <a:schemeClr val="tx1"/>
                </a:solidFill>
              </a:rPr>
            </a:br>
            <a:endParaRPr lang="en-US" sz="1600" dirty="0">
              <a:solidFill>
                <a:schemeClr val="tx1"/>
              </a:solidFill>
            </a:endParaRPr>
          </a:p>
        </p:txBody>
      </p:sp>
    </p:spTree>
    <p:extLst>
      <p:ext uri="{BB962C8B-B14F-4D97-AF65-F5344CB8AC3E}">
        <p14:creationId xmlns:p14="http://schemas.microsoft.com/office/powerpoint/2010/main" val="42849218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TotalTime>
  <Words>829</Words>
  <Application>Microsoft Macintosh PowerPoint</Application>
  <PresentationFormat>Widescreen</PresentationFormat>
  <Paragraphs>26</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Trebuchet MS</vt:lpstr>
      <vt:lpstr>Wingdings</vt:lpstr>
      <vt:lpstr>Wingdings 3</vt:lpstr>
      <vt:lpstr>Facet</vt:lpstr>
      <vt:lpstr>SUSTAINABILITY (asda)</vt:lpstr>
      <vt:lpstr>What is sustainability?</vt:lpstr>
      <vt:lpstr>Sustainability three bottom line</vt:lpstr>
      <vt:lpstr>What does sustainability mean to Asda?</vt:lpstr>
      <vt:lpstr>PowerPoint Presentation</vt:lpstr>
      <vt:lpstr>Asda sustainability commitment</vt:lpstr>
      <vt:lpstr>Packaging and plastic</vt:lpstr>
      <vt:lpstr>Environment   Asda has announced the launch its first ‘test and learn’ sustainability store in Leeds, with a mission to find new ways to reduce plastic and encourage customers to reuse and refill. From May 2020, the Leeds based store will become the first Asda in the UK where shoppers can fill up their own containers of products, including Asda’s own-brand coffee, rice and pasta. The supermarket has also asked well known household brands to work with them on the trial – Kellogg’s cereals such as Coco Pops and Rice Krispies and Unilever’s PG Tips tea will be included (Asda,2020) </vt:lpstr>
      <vt:lpstr>Economic Asda is committed to reduce food waste by 20% by 2025, halve it by 2030 and increase transparency. In 2018, Asda launched a new partnership with Fare share and anti poverty charity to help 1 million people out of poverty. By donating lines that no longer sell food with packaging error. Food that are still edible but no longer sellable (Asda,2020) </vt:lpstr>
      <vt:lpstr>Social  By 2025, Asda commitment is to use fully recycled plastic to make  any George fashion or George Home products using polyester fibres. Meaning that drinks bottles, instead of ending up in the ocean or in landfill, will be reused and made into clothes and other fabric products.  Asda first featuring a range of George Home cushions and throws made from recycled plastic bottles, blouses and dresses made from recycled polyester clothing was launch last year in Spring/Summer collection. Asda will also only sell products that contain sustainably sourced viscose and cotton by 2025, certified sustainable timber by 2020 and will continue to source only certified sustainable palm oil (Nick,2019).</vt:lpstr>
      <vt:lpstr>Swot analysis  s: Reduce waist, improve brand image, attract costumers and investors.  w: Air pollution, water pollution.  o: Attract shareholders, expand the business.  t: better quality product from other companies.  </vt:lpstr>
      <vt:lpstr>REFERENCE  Anna, M (2013), what is business sustainability, https://business.simplicable.com/business/new/what-is-business-sustainability (accessed on the 05/03/2020)  Asda(2020);better planet; available at: https://www.asda.com/creating-change-for-better/better-planet (accessed on the  05/03/2020) Asda (2020),available at: https://www.asda.com/creating-change-for-better/better-planet/packaging-and-plastic (accessed on the 08/03/2020)  Asda supplier(2020), available at: https://www.asdasupplier.com/responsibility/our-sustainability-commitments (accessed on the 08/03/2020)  Asda(2020); Food waste, available at: https://www.asda.com/creating-change-for-better/better-planet/food-waste (accessed on the 08/03/2020)  Jones, N (2019), our new George sustainability strategy makes our clothes and homeware better for the planet: available at: https://corporate.asda.com/blog/2019/03/12/our-new-george-sustainability-strategy-makes-our-clothes-and-homewares-better-for-the-planet (accessed on the 08/03/2020).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(asda)</dc:title>
  <dc:creator>Grace Kindembe (1809717)</dc:creator>
  <cp:lastModifiedBy>Grace Kindembe (1809717)</cp:lastModifiedBy>
  <cp:revision>12</cp:revision>
  <dcterms:created xsi:type="dcterms:W3CDTF">2020-03-10T22:19:51Z</dcterms:created>
  <dcterms:modified xsi:type="dcterms:W3CDTF">2020-03-25T23:39:25Z</dcterms:modified>
</cp:coreProperties>
</file>