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28F1DD-A26C-49BA-B97C-0E592D57083E}" type="datetimeFigureOut">
              <a:rPr lang="en-US" smtClean="0"/>
              <a:t>11/8/2012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19CDE4-2FC3-46F4-99A4-DDCF4D795297}" type="slidenum">
              <a:rPr lang="en-GB" smtClean="0"/>
              <a:t>‹#›</a:t>
            </a:fld>
            <a:endParaRPr lang="en-GB" dirty="0"/>
          </a:p>
        </p:txBody>
      </p:sp>
    </p:spTree>
    <p:extLst>
      <p:ext uri="{BB962C8B-B14F-4D97-AF65-F5344CB8AC3E}">
        <p14:creationId xmlns:p14="http://schemas.microsoft.com/office/powerpoint/2010/main" val="296289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019CDE4-2FC3-46F4-99A4-DDCF4D795297}" type="slidenum">
              <a:rPr lang="en-GB" smtClean="0"/>
              <a:t>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11/8/2012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9690D7-01E2-4358-A901-78D90FC5CCB9}" type="datetimeFigureOut">
              <a:rPr lang="en-US" smtClean="0"/>
              <a:t>11/8/2012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748ABA-1ABF-4AF7-9446-AF40A520E452}"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200" dirty="0">
                <a:latin typeface="Arial" pitchFamily="34" charset="0"/>
                <a:cs typeface="Arial" pitchFamily="34" charset="0"/>
              </a:rPr>
              <a:t>Stephen </a:t>
            </a:r>
            <a:r>
              <a:rPr lang="en-GB" sz="2200" dirty="0" smtClean="0">
                <a:latin typeface="Arial" pitchFamily="34" charset="0"/>
                <a:cs typeface="Arial" pitchFamily="34" charset="0"/>
              </a:rPr>
              <a:t>Griffiths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Swansea Business School</a:t>
            </a:r>
            <a:br>
              <a:rPr lang="en-GB" sz="2200" dirty="0">
                <a:latin typeface="Arial" pitchFamily="34" charset="0"/>
                <a:cs typeface="Arial" pitchFamily="34" charset="0"/>
              </a:rPr>
            </a:br>
            <a:r>
              <a:rPr lang="en-GB" sz="2200" dirty="0">
                <a:latin typeface="Arial" pitchFamily="34" charset="0"/>
                <a:cs typeface="Arial" pitchFamily="34" charset="0"/>
              </a:rPr>
              <a:t>Swansea Metropolitan University</a:t>
            </a:r>
            <a:r>
              <a:rPr lang="en-GB" dirty="0">
                <a:latin typeface="Arial" pitchFamily="34" charset="0"/>
                <a:cs typeface="Arial" pitchFamily="34" charset="0"/>
              </a:rPr>
              <a:t/>
            </a:r>
            <a:br>
              <a:rPr lang="en-GB" dirty="0">
                <a:latin typeface="Arial" pitchFamily="34" charset="0"/>
                <a:cs typeface="Arial" pitchFamily="34" charset="0"/>
              </a:rPr>
            </a:b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a:bodyPr>
          <a:lstStyle/>
          <a:p>
            <a:r>
              <a:rPr lang="en-GB" sz="2000" b="1" dirty="0">
                <a:latin typeface="Arial" pitchFamily="34" charset="0"/>
                <a:cs typeface="Arial" pitchFamily="34" charset="0"/>
              </a:rPr>
              <a:t>The relevance of Kohlberg to teaching professional </a:t>
            </a:r>
            <a:r>
              <a:rPr lang="en-GB" sz="2000" b="1" dirty="0" smtClean="0">
                <a:latin typeface="Arial" pitchFamily="34" charset="0"/>
                <a:cs typeface="Arial" pitchFamily="34" charset="0"/>
              </a:rPr>
              <a:t>ethics</a:t>
            </a:r>
          </a:p>
          <a:p>
            <a:r>
              <a:rPr lang="en-GB" sz="2000" b="1" dirty="0" smtClean="0">
                <a:latin typeface="Arial" pitchFamily="34" charset="0"/>
                <a:cs typeface="Arial" pitchFamily="34" charset="0"/>
              </a:rPr>
              <a:t>CMI-SBS Management Research Conference</a:t>
            </a:r>
          </a:p>
          <a:p>
            <a:r>
              <a:rPr lang="en-GB" sz="2000" b="1" dirty="0" smtClean="0">
                <a:latin typeface="Arial" pitchFamily="34" charset="0"/>
                <a:cs typeface="Arial" pitchFamily="34" charset="0"/>
              </a:rPr>
              <a:t>3 June 2010</a:t>
            </a:r>
            <a:endParaRPr lang="en-GB" sz="2000" dirty="0">
              <a:latin typeface="Arial" pitchFamily="34" charset="0"/>
              <a:cs typeface="Arial" pitchFamily="34" charset="0"/>
            </a:endParaRPr>
          </a:p>
        </p:txBody>
      </p:sp>
      <p:pic>
        <p:nvPicPr>
          <p:cNvPr id="4" name="Picture 3" descr="SMU-Logo-Colour-Shortline"/>
          <p:cNvPicPr/>
          <p:nvPr/>
        </p:nvPicPr>
        <p:blipFill>
          <a:blip r:embed="rId2" cstate="print"/>
          <a:srcRect/>
          <a:stretch>
            <a:fillRect/>
          </a:stretch>
        </p:blipFill>
        <p:spPr bwMode="auto">
          <a:xfrm>
            <a:off x="3428992" y="1071546"/>
            <a:ext cx="2162175" cy="4667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57554" y="357166"/>
            <a:ext cx="5572164" cy="4401205"/>
          </a:xfrm>
          <a:prstGeom prst="rect">
            <a:avLst/>
          </a:prstGeom>
        </p:spPr>
        <p:txBody>
          <a:bodyPr wrap="square">
            <a:spAutoFit/>
          </a:bodyPr>
          <a:lstStyle/>
          <a:p>
            <a:endParaRPr lang="en-GB" sz="2000" dirty="0" smtClean="0">
              <a:solidFill>
                <a:prstClr val="black"/>
              </a:solidFill>
              <a:latin typeface="Arial" pitchFamily="34" charset="0"/>
              <a:cs typeface="Arial" pitchFamily="34" charset="0"/>
            </a:endParaRPr>
          </a:p>
          <a:p>
            <a:endParaRPr lang="en-GB" sz="2000" dirty="0">
              <a:solidFill>
                <a:prstClr val="black"/>
              </a:solidFill>
              <a:latin typeface="Arial" pitchFamily="34" charset="0"/>
              <a:cs typeface="Arial" pitchFamily="34" charset="0"/>
            </a:endParaRPr>
          </a:p>
          <a:p>
            <a:endParaRPr lang="en-GB" sz="2000" dirty="0" smtClean="0">
              <a:solidFill>
                <a:prstClr val="black"/>
              </a:solidFill>
              <a:latin typeface="Arial" pitchFamily="34" charset="0"/>
              <a:cs typeface="Arial" pitchFamily="34" charset="0"/>
            </a:endParaRPr>
          </a:p>
          <a:p>
            <a:pPr algn="just"/>
            <a:r>
              <a:rPr lang="en-GB" sz="2000" dirty="0" smtClean="0">
                <a:solidFill>
                  <a:prstClr val="black"/>
                </a:solidFill>
                <a:latin typeface="Arial" pitchFamily="34" charset="0"/>
                <a:cs typeface="Arial" pitchFamily="34" charset="0"/>
              </a:rPr>
              <a:t>Lawrence Kohlberg (1927-87) of Harvard University, has </a:t>
            </a:r>
            <a:r>
              <a:rPr lang="en-GB" sz="2000" dirty="0">
                <a:solidFill>
                  <a:prstClr val="black"/>
                </a:solidFill>
                <a:latin typeface="Arial" pitchFamily="34" charset="0"/>
                <a:cs typeface="Arial" pitchFamily="34" charset="0"/>
              </a:rPr>
              <a:t>focused on moral development and has proposed a stage theory of moral </a:t>
            </a:r>
            <a:r>
              <a:rPr lang="en-GB" sz="2000" dirty="0" smtClean="0">
                <a:solidFill>
                  <a:prstClr val="black"/>
                </a:solidFill>
                <a:latin typeface="Arial" pitchFamily="34" charset="0"/>
                <a:cs typeface="Arial" pitchFamily="34" charset="0"/>
              </a:rPr>
              <a:t>thinking. In studying children’s behaviour and interviewing them, he gained an understanding of the reasoning behind and influences on moral choices. He used a  </a:t>
            </a:r>
            <a:r>
              <a:rPr lang="en-GB" sz="2000" dirty="0">
                <a:latin typeface="Arial" pitchFamily="34" charset="0"/>
                <a:cs typeface="Arial" pitchFamily="34" charset="0"/>
              </a:rPr>
              <a:t>procedure is called interrater </a:t>
            </a:r>
            <a:r>
              <a:rPr lang="en-GB" sz="2000" dirty="0" smtClean="0">
                <a:latin typeface="Arial" pitchFamily="34" charset="0"/>
                <a:cs typeface="Arial" pitchFamily="34" charset="0"/>
              </a:rPr>
              <a:t>reliability, where he compared scoring systems of other observers to verifying his assigning of stages of development to those he observed.</a:t>
            </a:r>
            <a:endParaRPr lang="en-GB" sz="2000" dirty="0">
              <a:latin typeface="Arial" pitchFamily="34" charset="0"/>
              <a:cs typeface="Arial" pitchFamily="34" charset="0"/>
            </a:endParaRPr>
          </a:p>
        </p:txBody>
      </p:sp>
      <p:pic>
        <p:nvPicPr>
          <p:cNvPr id="5" name="Picture 4" descr="http://www.chesapeake.edu/newlib/classprojects/edu214/images/Kohlberg.jpg"/>
          <p:cNvPicPr/>
          <p:nvPr/>
        </p:nvPicPr>
        <p:blipFill>
          <a:blip r:embed="rId2"/>
          <a:srcRect/>
          <a:stretch>
            <a:fillRect/>
          </a:stretch>
        </p:blipFill>
        <p:spPr bwMode="auto">
          <a:xfrm>
            <a:off x="714348" y="1142984"/>
            <a:ext cx="2500330" cy="3714776"/>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1714489"/>
            <a:ext cx="9144000"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b="1"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b="1"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Kohlberg constructed a 3 level, 6 stage development hierarchy</a:t>
            </a:r>
            <a:r>
              <a:rPr kumimoji="0" lang="en-GB" sz="2000" i="0" u="none" strike="noStrike" cap="none" normalizeH="0" dirty="0" smtClean="0">
                <a:ln>
                  <a:noFill/>
                </a:ln>
                <a:solidFill>
                  <a:srgbClr val="333333"/>
                </a:solidFill>
                <a:effectLst/>
                <a:latin typeface="Arial" pitchFamily="34" charset="0"/>
                <a:ea typeface="Times New Roman" pitchFamily="18" charset="0"/>
                <a:cs typeface="Arial" pitchFamily="34" charset="0"/>
              </a:rPr>
              <a:t> </a:t>
            </a: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with which to examine people’s moral evolution.</a:t>
            </a:r>
          </a:p>
          <a:p>
            <a:pPr marL="0" marR="0" lvl="0" indent="0" algn="just" defTabSz="914400" rtl="0" eaLnBrk="1" fontAlgn="base" latinLnBrk="0" hangingPunct="1">
              <a:lnSpc>
                <a:spcPct val="100000"/>
              </a:lnSpc>
              <a:spcBef>
                <a:spcPct val="0"/>
              </a:spcBef>
              <a:spcAft>
                <a:spcPct val="0"/>
              </a:spcAft>
              <a:buClrTx/>
              <a:buSzTx/>
              <a:tabLst/>
            </a:pPr>
            <a:endParaRPr kumimoji="0" lang="en-GB" sz="200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These stages have been widely adopted by professional associations to benchmark their moral level and future development needs.</a:t>
            </a:r>
          </a:p>
          <a:p>
            <a:pPr marL="0" marR="0" lvl="0" indent="0" defTabSz="914400" rtl="0" eaLnBrk="0" fontAlgn="base" latinLnBrk="0" hangingPunct="0">
              <a:lnSpc>
                <a:spcPct val="100000"/>
              </a:lnSpc>
              <a:spcBef>
                <a:spcPct val="0"/>
              </a:spcBef>
              <a:spcAft>
                <a:spcPct val="0"/>
              </a:spcAft>
              <a:buClrTx/>
              <a:buSzTx/>
              <a:tabLst/>
            </a:pPr>
            <a:endParaRPr lang="en-GB" sz="2000" dirty="0">
              <a:solidFill>
                <a:srgbClr val="333333"/>
              </a:solidFill>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cs typeface="Arial" pitchFamily="34" charset="0"/>
              </a:rPr>
              <a:t>Can such a model developed in a different discipline be  adapted for transfer to guide, managers, professions</a:t>
            </a:r>
            <a:r>
              <a:rPr kumimoji="0" lang="en-GB" sz="2000" i="0" u="none" strike="noStrike" cap="none" normalizeH="0" dirty="0" smtClean="0">
                <a:ln>
                  <a:noFill/>
                </a:ln>
                <a:solidFill>
                  <a:srgbClr val="333333"/>
                </a:solidFill>
                <a:effectLst/>
                <a:latin typeface="Arial" pitchFamily="34" charset="0"/>
                <a:cs typeface="Arial" pitchFamily="34" charset="0"/>
              </a:rPr>
              <a:t>  and corporations?</a:t>
            </a:r>
            <a:endParaRPr kumimoji="0" lang="en-GB" sz="200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http://quantumlearningblog.files.wordpress.com/2009/03/2218528649_6b21d27f8b.jpg"/>
          <p:cNvPicPr/>
          <p:nvPr/>
        </p:nvPicPr>
        <p:blipFill>
          <a:blip r:embed="rId3"/>
          <a:srcRect/>
          <a:stretch>
            <a:fillRect/>
          </a:stretch>
        </p:blipFill>
        <p:spPr bwMode="auto">
          <a:xfrm>
            <a:off x="1785918" y="285728"/>
            <a:ext cx="4762500" cy="318135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58204" cy="4368808"/>
          </a:xfrm>
        </p:spPr>
        <p:txBody>
          <a:bodyPr>
            <a:noAutofit/>
          </a:bodyPr>
          <a:lstStyle/>
          <a:p>
            <a:r>
              <a:rPr lang="en-GB" sz="2000" b="1" dirty="0" smtClean="0">
                <a:latin typeface="Arial" pitchFamily="34" charset="0"/>
                <a:cs typeface="Arial" pitchFamily="34" charset="0"/>
              </a:rPr>
              <a:t>Level 1. </a:t>
            </a:r>
            <a:r>
              <a:rPr lang="en-GB" sz="2000" b="1" dirty="0" err="1" smtClean="0">
                <a:latin typeface="Arial" pitchFamily="34" charset="0"/>
                <a:cs typeface="Arial" pitchFamily="34" charset="0"/>
              </a:rPr>
              <a:t>Preconventional</a:t>
            </a:r>
            <a:r>
              <a:rPr lang="en-GB" sz="2000" b="1" dirty="0" smtClean="0">
                <a:latin typeface="Arial" pitchFamily="34" charset="0"/>
                <a:cs typeface="Arial" pitchFamily="34" charset="0"/>
              </a:rPr>
              <a:t> Morality</a:t>
            </a:r>
            <a:br>
              <a:rPr lang="en-GB" sz="2000" b="1" dirty="0" smtClean="0">
                <a:latin typeface="Arial" pitchFamily="34" charset="0"/>
                <a:cs typeface="Arial" pitchFamily="34" charset="0"/>
              </a:rPr>
            </a:b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b="1" dirty="0" smtClean="0">
                <a:latin typeface="Arial" pitchFamily="34" charset="0"/>
                <a:cs typeface="Arial" pitchFamily="34" charset="0"/>
              </a:rPr>
              <a:t>Stage 1 - Obedience and Punishment</a:t>
            </a: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dirty="0" smtClean="0">
                <a:latin typeface="Arial" pitchFamily="34" charset="0"/>
                <a:cs typeface="Arial" pitchFamily="34" charset="0"/>
              </a:rPr>
              <a:t>The earliest stage of moral development is especially common in young children, but adults are capable of expressing this type of reasoning. At this stage, children see rules as fixed and absolute. Obeying the rules is important because it is a means to avoid punishment.</a:t>
            </a:r>
            <a:br>
              <a:rPr lang="en-GB" sz="2000" dirty="0" smtClean="0">
                <a:latin typeface="Arial" pitchFamily="34" charset="0"/>
                <a:cs typeface="Arial" pitchFamily="34" charset="0"/>
              </a:rPr>
            </a:b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b="1" dirty="0" smtClean="0">
                <a:latin typeface="Arial" pitchFamily="34" charset="0"/>
                <a:cs typeface="Arial" pitchFamily="34" charset="0"/>
              </a:rPr>
              <a:t>Stage 2 - Individualism and Exchange</a:t>
            </a: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dirty="0" smtClean="0">
                <a:latin typeface="Arial" pitchFamily="34" charset="0"/>
                <a:cs typeface="Arial" pitchFamily="34" charset="0"/>
              </a:rPr>
              <a:t>At this stage of moral development, children account for individual points of view and judge actions based on how they serve individual needs. In the Heinz dilemma, children argued that the best course of action was whichever best-served Heinz’s needs. Reciprocity is possible, but only if it serves one's own interests</a:t>
            </a:r>
            <a:endParaRPr lang="en-GB" sz="2000"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29642" cy="4297370"/>
          </a:xfrm>
        </p:spPr>
        <p:txBody>
          <a:bodyPr>
            <a:normAutofit fontScale="90000"/>
          </a:bodyPr>
          <a:lstStyle/>
          <a:p>
            <a:r>
              <a:rPr lang="en-GB" sz="2200" b="1" dirty="0">
                <a:latin typeface="Arial" pitchFamily="34" charset="0"/>
                <a:cs typeface="Arial" pitchFamily="34" charset="0"/>
              </a:rPr>
              <a:t>Level 2. Conventional </a:t>
            </a:r>
            <a:r>
              <a:rPr lang="en-GB" sz="2200" b="1" dirty="0" smtClean="0">
                <a:latin typeface="Arial" pitchFamily="34" charset="0"/>
                <a:cs typeface="Arial" pitchFamily="34" charset="0"/>
              </a:rPr>
              <a:t>Morality</a:t>
            </a:r>
            <a:br>
              <a:rPr lang="en-GB" sz="2200" b="1"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3 - Interpersonal Relationships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Often referred to as the "good boy-good girl" orientation, this stage of moral development is focused on living up to social expectations and roles. There is an emphasis on conformity, being "nice," and consideration of how choices influence relationships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4 - Maintaining Social Order</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At this stage of moral development, people begin to consider society as a whole when making judgments. The focus is on maintaining law and order by following the rules, doing one’s duty, and respecting authority.</a:t>
            </a:r>
            <a:r>
              <a:rPr lang="en-GB" dirty="0"/>
              <a:t/>
            </a:r>
            <a:br>
              <a:rPr lang="en-GB" dirty="0"/>
            </a:b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86766" cy="4725998"/>
          </a:xfrm>
        </p:spPr>
        <p:txBody>
          <a:bodyPr>
            <a:normAutofit fontScale="90000"/>
          </a:bodyPr>
          <a:lstStyle/>
          <a:p>
            <a:r>
              <a:rPr lang="en-GB" sz="2200" b="1" dirty="0">
                <a:latin typeface="Arial" pitchFamily="34" charset="0"/>
                <a:cs typeface="Arial" pitchFamily="34" charset="0"/>
              </a:rPr>
              <a:t>Level 3. </a:t>
            </a:r>
            <a:r>
              <a:rPr lang="en-GB" sz="2200" b="1" dirty="0" err="1">
                <a:latin typeface="Arial" pitchFamily="34" charset="0"/>
                <a:cs typeface="Arial" pitchFamily="34" charset="0"/>
              </a:rPr>
              <a:t>Postconventional</a:t>
            </a:r>
            <a:r>
              <a:rPr lang="en-GB" sz="2200" b="1" dirty="0">
                <a:latin typeface="Arial" pitchFamily="34" charset="0"/>
                <a:cs typeface="Arial" pitchFamily="34" charset="0"/>
              </a:rPr>
              <a:t> </a:t>
            </a:r>
            <a:r>
              <a:rPr lang="en-GB" sz="2200" b="1" dirty="0" smtClean="0">
                <a:latin typeface="Arial" pitchFamily="34" charset="0"/>
                <a:cs typeface="Arial" pitchFamily="34" charset="0"/>
              </a:rPr>
              <a:t>Morality</a:t>
            </a:r>
            <a:br>
              <a:rPr lang="en-GB" sz="2200" b="1"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5 - Social Contract and Individual Rights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At this stage, people begin to account for the differing values, opinions, and beliefs of other people. Rules of law are important for maintaining a society, but members of the society should agree upon these standards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6 - Universal Principles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err="1">
                <a:latin typeface="Arial" pitchFamily="34" charset="0"/>
                <a:cs typeface="Arial" pitchFamily="34" charset="0"/>
              </a:rPr>
              <a:t>Kolhberg’s</a:t>
            </a:r>
            <a:r>
              <a:rPr lang="en-GB" sz="2200" dirty="0">
                <a:latin typeface="Arial" pitchFamily="34" charset="0"/>
                <a:cs typeface="Arial" pitchFamily="34" charset="0"/>
              </a:rPr>
              <a:t> final level of moral reasoning is based upon universal ethical principles and abstract reasoning. At this stage, people follow these internalized principles of justice, even if they conflict with laws and rules. </a:t>
            </a:r>
            <a:r>
              <a:rPr lang="en-GB" dirty="0"/>
              <a:t/>
            </a:r>
            <a:br>
              <a:rPr lang="en-GB" dirty="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928802"/>
            <a:ext cx="8286808" cy="3000396"/>
          </a:xfrm>
        </p:spPr>
        <p:txBody>
          <a:bodyPr>
            <a:normAutofit fontScale="90000"/>
          </a:bodyPr>
          <a:lstStyle/>
          <a:p>
            <a:pPr marL="457200" lvl="0" indent="-457200" algn="l"/>
            <a:r>
              <a:rPr lang="en-GB" sz="2200" b="1" dirty="0" smtClean="0">
                <a:latin typeface="Arial" pitchFamily="34" charset="0"/>
                <a:cs typeface="Arial" pitchFamily="34" charset="0"/>
              </a:rPr>
              <a:t>Criticisms</a:t>
            </a: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smtClean="0">
                <a:latin typeface="Arial" pitchFamily="34" charset="0"/>
                <a:cs typeface="Arial" pitchFamily="34" charset="0"/>
              </a:rPr>
              <a:t>1. Does </a:t>
            </a:r>
            <a:r>
              <a:rPr lang="en-GB" sz="2200" dirty="0">
                <a:latin typeface="Arial" pitchFamily="34" charset="0"/>
                <a:cs typeface="Arial" pitchFamily="34" charset="0"/>
              </a:rPr>
              <a:t>moral reasoning necessarily lead to moral </a:t>
            </a:r>
            <a:r>
              <a:rPr lang="en-GB" sz="2200" dirty="0" smtClean="0">
                <a:latin typeface="Arial" pitchFamily="34" charset="0"/>
                <a:cs typeface="Arial" pitchFamily="34" charset="0"/>
              </a:rPr>
              <a:t>behaviour</a:t>
            </a:r>
            <a:r>
              <a:rPr lang="en-GB" sz="2200" dirty="0">
                <a:latin typeface="Arial" pitchFamily="34" charset="0"/>
                <a:cs typeface="Arial" pitchFamily="34" charset="0"/>
              </a:rPr>
              <a:t>? Kohlberg's theory is concerned with moral thinking, but there is a </a:t>
            </a:r>
            <a:r>
              <a:rPr lang="en-GB" sz="2200" dirty="0" smtClean="0">
                <a:latin typeface="Arial" pitchFamily="34" charset="0"/>
                <a:cs typeface="Arial" pitchFamily="34" charset="0"/>
              </a:rPr>
              <a:t>big difference </a:t>
            </a:r>
            <a:r>
              <a:rPr lang="en-GB" sz="2200" dirty="0">
                <a:latin typeface="Arial" pitchFamily="34" charset="0"/>
                <a:cs typeface="Arial" pitchFamily="34" charset="0"/>
              </a:rPr>
              <a:t>between knowing what we </a:t>
            </a:r>
            <a:r>
              <a:rPr lang="en-GB" sz="2200" i="1" dirty="0">
                <a:latin typeface="Arial" pitchFamily="34" charset="0"/>
                <a:cs typeface="Arial" pitchFamily="34" charset="0"/>
              </a:rPr>
              <a:t>ought</a:t>
            </a:r>
            <a:r>
              <a:rPr lang="en-GB" sz="2200" dirty="0">
                <a:latin typeface="Arial" pitchFamily="34" charset="0"/>
                <a:cs typeface="Arial" pitchFamily="34" charset="0"/>
              </a:rPr>
              <a:t> to do versus our actual actions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smtClean="0">
                <a:latin typeface="Arial" pitchFamily="34" charset="0"/>
                <a:cs typeface="Arial" pitchFamily="34" charset="0"/>
              </a:rPr>
              <a:t>2. Is </a:t>
            </a:r>
            <a:r>
              <a:rPr lang="en-GB" sz="2200" dirty="0">
                <a:latin typeface="Arial" pitchFamily="34" charset="0"/>
                <a:cs typeface="Arial" pitchFamily="34" charset="0"/>
              </a:rPr>
              <a:t>justice the only aspect of moral reasoning we should consider? Critics have pointed out that Kohlberg's theory of moral development overemphasizes the concept as justice when making moral choices. Other factors such as compassion, caring, and other interpersonal feelings may play an important part in moral reasoning. </a:t>
            </a:r>
            <a:br>
              <a:rPr lang="en-GB" sz="2200" dirty="0">
                <a:latin typeface="Arial" pitchFamily="34" charset="0"/>
                <a:cs typeface="Arial" pitchFamily="34" charset="0"/>
              </a:rPr>
            </a:br>
            <a:r>
              <a:rPr lang="en-GB" sz="2200" dirty="0">
                <a:latin typeface="Arial" pitchFamily="34" charset="0"/>
                <a:cs typeface="Arial" pitchFamily="34" charset="0"/>
              </a:rPr>
              <a:t> </a:t>
            </a:r>
            <a:br>
              <a:rPr lang="en-GB" sz="2200" dirty="0">
                <a:latin typeface="Arial" pitchFamily="34" charset="0"/>
                <a:cs typeface="Arial" pitchFamily="34" charset="0"/>
              </a:rPr>
            </a:br>
            <a:r>
              <a:rPr lang="en-GB" sz="2200" dirty="0" smtClean="0">
                <a:latin typeface="Arial" pitchFamily="34" charset="0"/>
                <a:cs typeface="Arial" pitchFamily="34" charset="0"/>
              </a:rPr>
              <a:t>3. Does </a:t>
            </a:r>
            <a:r>
              <a:rPr lang="en-GB" sz="2200" dirty="0">
                <a:latin typeface="Arial" pitchFamily="34" charset="0"/>
                <a:cs typeface="Arial" pitchFamily="34" charset="0"/>
              </a:rPr>
              <a:t>Kohlberg's theory overemphasize Western philosophy? Individualistic cultures emphasize personal rights while collectivist cultures stress the importance of society and community. Eastern cultures may have different moral outlooks that Kohlberg's theory does not account for.</a:t>
            </a:r>
            <a:r>
              <a:rPr lang="en-GB" dirty="0"/>
              <a:t/>
            </a:r>
            <a:br>
              <a:rPr lang="en-GB" dirty="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71810"/>
            <a:ext cx="8115328" cy="3286148"/>
          </a:xfrm>
        </p:spPr>
        <p:txBody>
          <a:bodyPr>
            <a:normAutofit/>
          </a:bodyPr>
          <a:lstStyle/>
          <a:p>
            <a:pPr algn="l"/>
            <a:r>
              <a:rPr lang="en-GB" sz="2200" dirty="0">
                <a:latin typeface="Arial" pitchFamily="34" charset="0"/>
                <a:cs typeface="Arial" pitchFamily="34" charset="0"/>
              </a:rPr>
              <a:t>My research seeks to explore</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smtClean="0">
                <a:latin typeface="Arial" pitchFamily="34" charset="0"/>
                <a:cs typeface="Arial" pitchFamily="34" charset="0"/>
              </a:rPr>
              <a:t>Is it possible that what </a:t>
            </a:r>
            <a:r>
              <a:rPr lang="en-GB" sz="2200" dirty="0">
                <a:latin typeface="Arial" pitchFamily="34" charset="0"/>
                <a:cs typeface="Arial" pitchFamily="34" charset="0"/>
              </a:rPr>
              <a:t>may help us understand individuals, may not work for </a:t>
            </a:r>
            <a:r>
              <a:rPr lang="en-GB" sz="2200" dirty="0" smtClean="0">
                <a:latin typeface="Arial" pitchFamily="34" charset="0"/>
                <a:cs typeface="Arial" pitchFamily="34" charset="0"/>
              </a:rPr>
              <a:t>collectives</a:t>
            </a:r>
            <a:r>
              <a:rPr lang="en-GB" sz="2200" dirty="0">
                <a:latin typeface="Arial" pitchFamily="34" charset="0"/>
                <a:cs typeface="Arial" pitchFamily="34" charset="0"/>
              </a:rPr>
              <a:t>?</a:t>
            </a: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Can professions and corporations be moral agents, in the same way that they can be assigned legal responsibilities?</a:t>
            </a:r>
            <a:r>
              <a:rPr lang="en-GB" dirty="0"/>
              <a:t/>
            </a:r>
            <a:br>
              <a:rPr lang="en-GB" dirty="0"/>
            </a:br>
            <a:endParaRPr lang="en-GB" dirty="0"/>
          </a:p>
        </p:txBody>
      </p:sp>
      <p:pic>
        <p:nvPicPr>
          <p:cNvPr id="3" name="Picture 2" descr="http://mdvan.org/wp-content/uploads/2010/02/ethics.jpg"/>
          <p:cNvPicPr/>
          <p:nvPr/>
        </p:nvPicPr>
        <p:blipFill>
          <a:blip r:embed="rId2"/>
          <a:srcRect/>
          <a:stretch>
            <a:fillRect/>
          </a:stretch>
        </p:blipFill>
        <p:spPr bwMode="auto">
          <a:xfrm>
            <a:off x="2786050" y="500042"/>
            <a:ext cx="2857500" cy="24098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1</a:t>
            </a:r>
            <a:endParaRPr lang="en-GB" dirty="0"/>
          </a:p>
        </p:txBody>
      </p:sp>
      <p:sp>
        <p:nvSpPr>
          <p:cNvPr id="3" name="Content Placeholder 2"/>
          <p:cNvSpPr>
            <a:spLocks noGrp="1"/>
          </p:cNvSpPr>
          <p:nvPr>
            <p:ph idx="1"/>
          </p:nvPr>
        </p:nvSpPr>
        <p:spPr/>
        <p:txBody>
          <a:bodyPr/>
          <a:lstStyle/>
          <a:p>
            <a:r>
              <a:rPr lang="en-GB" dirty="0" smtClean="0"/>
              <a:t>Interviews- phenomenological approach to gain deeper knowledge of motivation and influences</a:t>
            </a:r>
          </a:p>
          <a:p>
            <a:pPr>
              <a:buNone/>
            </a:pPr>
            <a:r>
              <a:rPr lang="en-GB" dirty="0" smtClean="0"/>
              <a:t>BUT</a:t>
            </a:r>
          </a:p>
          <a:p>
            <a:r>
              <a:rPr lang="en-GB" dirty="0" smtClean="0"/>
              <a:t>Need to agree </a:t>
            </a:r>
            <a:r>
              <a:rPr lang="en-GB" i="1" dirty="0"/>
              <a:t>interrater </a:t>
            </a:r>
            <a:r>
              <a:rPr lang="en-GB" i="1" dirty="0" smtClean="0"/>
              <a:t>reliability</a:t>
            </a:r>
            <a:r>
              <a:rPr lang="en-GB" i="1" dirty="0"/>
              <a:t> </a:t>
            </a:r>
            <a:r>
              <a:rPr lang="en-GB" i="1" dirty="0" smtClean="0"/>
              <a:t>with partner researcher</a:t>
            </a:r>
          </a:p>
          <a:p>
            <a:r>
              <a:rPr lang="en-GB" i="1" dirty="0" smtClean="0"/>
              <a:t>Respondent self awareness may be limited</a:t>
            </a:r>
          </a:p>
          <a:p>
            <a:r>
              <a:rPr lang="en-GB" i="1" dirty="0" smtClean="0"/>
              <a:t>Truth may be hidden or obscured</a:t>
            </a:r>
            <a:endParaRPr lang="en-GB" dirty="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2</a:t>
            </a:r>
            <a:endParaRPr lang="en-GB" dirty="0"/>
          </a:p>
        </p:txBody>
      </p:sp>
      <p:sp>
        <p:nvSpPr>
          <p:cNvPr id="3" name="Content Placeholder 2"/>
          <p:cNvSpPr>
            <a:spLocks noGrp="1"/>
          </p:cNvSpPr>
          <p:nvPr>
            <p:ph idx="1"/>
          </p:nvPr>
        </p:nvSpPr>
        <p:spPr/>
        <p:txBody>
          <a:bodyPr/>
          <a:lstStyle/>
          <a:p>
            <a:r>
              <a:rPr lang="en-GB" dirty="0" smtClean="0"/>
              <a:t>Content Analysis of company or professional association policies, reports and codes of behaviour.</a:t>
            </a:r>
          </a:p>
          <a:p>
            <a:pPr>
              <a:buNone/>
            </a:pPr>
            <a:r>
              <a:rPr lang="en-GB" dirty="0" smtClean="0"/>
              <a:t>BUT</a:t>
            </a:r>
          </a:p>
          <a:p>
            <a:r>
              <a:rPr lang="en-GB" dirty="0" smtClean="0"/>
              <a:t>Documents do not always reflect reality. There are few universally agreed benchmarks for evaluation</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3</a:t>
            </a:r>
            <a:endParaRPr lang="en-GB" dirty="0"/>
          </a:p>
        </p:txBody>
      </p:sp>
      <p:sp>
        <p:nvSpPr>
          <p:cNvPr id="3" name="Content Placeholder 2"/>
          <p:cNvSpPr>
            <a:spLocks noGrp="1"/>
          </p:cNvSpPr>
          <p:nvPr>
            <p:ph idx="1"/>
          </p:nvPr>
        </p:nvSpPr>
        <p:spPr/>
        <p:txBody>
          <a:bodyPr/>
          <a:lstStyle/>
          <a:p>
            <a:r>
              <a:rPr lang="en-GB" dirty="0" smtClean="0"/>
              <a:t>Surveys of professional managers- the positivist approach</a:t>
            </a:r>
          </a:p>
          <a:p>
            <a:pPr>
              <a:buNone/>
            </a:pPr>
            <a:r>
              <a:rPr lang="en-GB" dirty="0" smtClean="0"/>
              <a:t>BUT</a:t>
            </a:r>
          </a:p>
          <a:p>
            <a:r>
              <a:rPr lang="en-GB" dirty="0" smtClean="0"/>
              <a:t>Results may be superficial</a:t>
            </a:r>
          </a:p>
          <a:p>
            <a:r>
              <a:rPr lang="en-GB" dirty="0" smtClean="0"/>
              <a:t>Respondent bias will be difficult to eliminate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43890" cy="3725866"/>
          </a:xfrm>
        </p:spPr>
        <p:txBody>
          <a:bodyPr/>
          <a:lstStyle/>
          <a:p>
            <a:r>
              <a:rPr lang="en-GB" dirty="0" smtClean="0"/>
              <a:t>Questions or Suggestions</a:t>
            </a:r>
            <a:endParaRPr lang="en-GB" dirty="0"/>
          </a:p>
        </p:txBody>
      </p:sp>
      <p:sp>
        <p:nvSpPr>
          <p:cNvPr id="3" name="Content Placeholder 2"/>
          <p:cNvSpPr>
            <a:spLocks noGrp="1"/>
          </p:cNvSpPr>
          <p:nvPr>
            <p:ph idx="1"/>
          </p:nvPr>
        </p:nvSpPr>
        <p:spPr/>
        <p:txBody>
          <a:bodyPr/>
          <a:lstStyle/>
          <a:p>
            <a:pPr>
              <a:buNone/>
            </a:pP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266</Words>
  <Application>Microsoft Office PowerPoint</Application>
  <PresentationFormat>On-screen Show (4:3)</PresentationFormat>
  <Paragraphs>41</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Stephen Griffiths Swansea Business School Swansea Metropolitan University </vt:lpstr>
      <vt:lpstr>PowerPoint Presentation</vt:lpstr>
      <vt:lpstr>PowerPoint Presentation</vt:lpstr>
      <vt:lpstr>Level 1. Preconventional Morality  Stage 1 - Obedience and Punishment The earliest stage of moral development is especially common in young children, but adults are capable of expressing this type of reasoning. At this stage, children see rules as fixed and absolute. Obeying the rules is important because it is a means to avoid punishment.  Stage 2 - Individualism and Exchange At this stage of moral development, children account for individual points of view and judge actions based on how they serve individual needs. In the Heinz dilemma, children argued that the best course of action was whichever best-served Heinz’s needs. Reciprocity is possible, but only if it serves one's own interests</vt:lpstr>
      <vt:lpstr>Level 2. Conventional Morality  Stage 3 - Interpersonal Relationships Often referred to as the "good boy-good girl" orientation, this stage of moral development is focused on living up to social expectations and roles. There is an emphasis on conformity, being "nice," and consideration of how choices influence relationships.  Stage 4 - Maintaining Social Order At this stage of moral development, people begin to consider society as a whole when making judgments. The focus is on maintaining law and order by following the rules, doing one’s duty, and respecting authority. </vt:lpstr>
      <vt:lpstr>Level 3. Postconventional Morality  Stage 5 - Social Contract and Individual Rights At this stage, people begin to account for the differing values, opinions, and beliefs of other people. Rules of law are important for maintaining a society, but members of the society should agree upon these standards.  Stage 6 - Universal Principles Kolhberg’s final level of moral reasoning is based upon universal ethical principles and abstract reasoning. At this stage, people follow these internalized principles of justice, even if they conflict with laws and rules.  </vt:lpstr>
      <vt:lpstr>Criticisms  1. Does moral reasoning necessarily lead to moral behaviour? Kohlberg's theory is concerned with moral thinking, but there is a big difference between knowing what we ought to do versus our actual actions.  2. Is justice the only aspect of moral reasoning we should consider? Critics have pointed out that Kohlberg's theory of moral development overemphasizes the concept as justice when making moral choices. Other factors such as compassion, caring, and other interpersonal feelings may play an important part in moral reasoning.    3. Does Kohlberg's theory overemphasize Western philosophy? Individualistic cultures emphasize personal rights while collectivist cultures stress the importance of society and community. Eastern cultures may have different moral outlooks that Kohlberg's theory does not account for. </vt:lpstr>
      <vt:lpstr>My research seeks to explore:  Is it possible that what may help us understand individuals, may not work for collectives?  Can professions and corporations be moral agents, in the same way that they can be assigned legal responsibilities? </vt:lpstr>
      <vt:lpstr>Methodology 1</vt:lpstr>
      <vt:lpstr>Methodology 2</vt:lpstr>
      <vt:lpstr>Methodology 3</vt:lpstr>
      <vt:lpstr>Questions or Suggestions</vt:lpstr>
    </vt:vector>
  </TitlesOfParts>
  <Company>Swansea Metropolitas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Stephen Griffiths Swansea Business School Swansea Metropolitan University</dc:title>
  <dc:creator>Steve Griffiths</dc:creator>
  <cp:lastModifiedBy>Steve Griffiths</cp:lastModifiedBy>
  <cp:revision>7</cp:revision>
  <dcterms:created xsi:type="dcterms:W3CDTF">2010-06-02T17:02:23Z</dcterms:created>
  <dcterms:modified xsi:type="dcterms:W3CDTF">2012-11-08T16:27:25Z</dcterms:modified>
</cp:coreProperties>
</file>