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8" r:id="rId2"/>
    <p:sldId id="275" r:id="rId3"/>
    <p:sldId id="280" r:id="rId4"/>
    <p:sldId id="325" r:id="rId5"/>
    <p:sldId id="334" r:id="rId6"/>
    <p:sldId id="328" r:id="rId7"/>
    <p:sldId id="283" r:id="rId8"/>
    <p:sldId id="284" r:id="rId9"/>
    <p:sldId id="329" r:id="rId10"/>
    <p:sldId id="331" r:id="rId11"/>
    <p:sldId id="281" r:id="rId12"/>
    <p:sldId id="292" r:id="rId13"/>
    <p:sldId id="282" r:id="rId14"/>
    <p:sldId id="293" r:id="rId15"/>
    <p:sldId id="296" r:id="rId16"/>
    <p:sldId id="298" r:id="rId17"/>
    <p:sldId id="294" r:id="rId18"/>
    <p:sldId id="299" r:id="rId19"/>
    <p:sldId id="297" r:id="rId20"/>
    <p:sldId id="300" r:id="rId21"/>
    <p:sldId id="332" r:id="rId22"/>
    <p:sldId id="301" r:id="rId23"/>
    <p:sldId id="312" r:id="rId24"/>
    <p:sldId id="306" r:id="rId25"/>
    <p:sldId id="333" r:id="rId26"/>
    <p:sldId id="307" r:id="rId27"/>
    <p:sldId id="308" r:id="rId28"/>
    <p:sldId id="313" r:id="rId29"/>
    <p:sldId id="309" r:id="rId30"/>
    <p:sldId id="310" r:id="rId31"/>
    <p:sldId id="274"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13" autoAdjust="0"/>
    <p:restoredTop sz="94660"/>
  </p:normalViewPr>
  <p:slideViewPr>
    <p:cSldViewPr snapToGrid="0">
      <p:cViewPr varScale="1">
        <p:scale>
          <a:sx n="73" d="100"/>
          <a:sy n="73" d="100"/>
        </p:scale>
        <p:origin x="-594" y="-10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pPr/>
              <a:t>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pPr/>
              <a:t>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11/8/2018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www.b92.net/trr/eng/doc/southafrica-mandate.doc"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www.csvr.org.za/docs/trc/reconciliationthroughamnesty.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doi.org/10.1037/h0094024A:3"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ictj.org/sites/default/files/ICTJ_Briefing_Displacement_2016.pdfAccessed:2November2018" TargetMode="External"/><Relationship Id="rId2" Type="http://schemas.openxmlformats.org/officeDocument/2006/relationships/hyperlink" Target="https://www.ncbi.nlm.nih.gov/pubmed/6829726"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ncbi.nlm.nih.gov/pubmed/6829726" TargetMode="External"/><Relationship Id="rId2" Type="http://schemas.openxmlformats.org/officeDocument/2006/relationships/hyperlink" Target="https://www.ictj.org/sites/default/files/ICTJ-Book-Truth-Seeking-2013-%20English.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minds.wisconsin.edu/bitstream/handle/1793/60881/LindahlFall10.pdf?sequence=2"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b92.net/trr/eng/doc/southafrica-mandate.doc"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ape-town-south-africa-aerial-web-640-360.jpg"/>
          <p:cNvPicPr>
            <a:picLocks noGrp="1" noChangeAspect="1"/>
          </p:cNvPicPr>
          <p:nvPr>
            <p:ph type="pic" idx="1"/>
          </p:nvPr>
        </p:nvPicPr>
        <p:blipFill>
          <a:blip r:embed="rId2"/>
          <a:srcRect t="10242" b="10242"/>
          <a:stretch>
            <a:fillRect/>
          </a:stretch>
        </p:blipFill>
        <p:spPr>
          <a:xfrm>
            <a:off x="182880" y="195943"/>
            <a:ext cx="11821886" cy="4259375"/>
          </a:xfrm>
        </p:spPr>
      </p:pic>
      <p:sp>
        <p:nvSpPr>
          <p:cNvPr id="7" name="Text Placeholder 6"/>
          <p:cNvSpPr>
            <a:spLocks noGrp="1"/>
          </p:cNvSpPr>
          <p:nvPr>
            <p:ph type="body" sz="half" idx="2"/>
          </p:nvPr>
        </p:nvSpPr>
        <p:spPr>
          <a:xfrm>
            <a:off x="718457" y="4624252"/>
            <a:ext cx="8555545" cy="1332412"/>
          </a:xfrm>
        </p:spPr>
        <p:txBody>
          <a:bodyPr>
            <a:noAutofit/>
          </a:bodyPr>
          <a:lstStyle/>
          <a:p>
            <a:r>
              <a:rPr lang="en-GB" sz="3200" dirty="0" smtClean="0"/>
              <a:t>TRUTH  AND  RECONCILIATION COMMISSION (TRC)  IN SOUTH AFRICA</a:t>
            </a:r>
            <a:endParaRPr lang="en-GB" sz="3200" dirty="0"/>
          </a:p>
        </p:txBody>
      </p:sp>
      <p:sp>
        <p:nvSpPr>
          <p:cNvPr id="6" name="Title 5"/>
          <p:cNvSpPr>
            <a:spLocks noGrp="1"/>
          </p:cNvSpPr>
          <p:nvPr>
            <p:ph type="title"/>
          </p:nvPr>
        </p:nvSpPr>
        <p:spPr>
          <a:xfrm>
            <a:off x="677334" y="6021977"/>
            <a:ext cx="8596667" cy="587829"/>
          </a:xfrm>
        </p:spPr>
        <p:txBody>
          <a:bodyPr>
            <a:normAutofit/>
          </a:bodyPr>
          <a:lstStyle/>
          <a:p>
            <a:r>
              <a:rPr lang="en-GB" dirty="0" smtClean="0"/>
              <a:t>LYUDMYLA   AMERY  1651468</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7907" y="622663"/>
            <a:ext cx="6858001" cy="1320800"/>
          </a:xfrm>
        </p:spPr>
        <p:txBody>
          <a:bodyPr/>
          <a:lstStyle/>
          <a:p>
            <a:r>
              <a:rPr lang="en-GB" dirty="0" smtClean="0"/>
              <a:t>Apartheid 1948-1994</a:t>
            </a:r>
            <a:endParaRPr lang="en-GB" dirty="0"/>
          </a:p>
        </p:txBody>
      </p:sp>
      <p:pic>
        <p:nvPicPr>
          <p:cNvPr id="7" name="Content Placeholder 6" descr="Capture.PNG"/>
          <p:cNvPicPr>
            <a:picLocks noGrp="1" noChangeAspect="1"/>
          </p:cNvPicPr>
          <p:nvPr>
            <p:ph sz="half" idx="2"/>
          </p:nvPr>
        </p:nvPicPr>
        <p:blipFill>
          <a:blip r:embed="rId2"/>
          <a:stretch>
            <a:fillRect/>
          </a:stretch>
        </p:blipFill>
        <p:spPr>
          <a:xfrm>
            <a:off x="6152606" y="313511"/>
            <a:ext cx="5760719" cy="2952203"/>
          </a:xfrm>
        </p:spPr>
      </p:pic>
      <p:sp>
        <p:nvSpPr>
          <p:cNvPr id="6" name="Content Placeholder 5"/>
          <p:cNvSpPr>
            <a:spLocks noGrp="1"/>
          </p:cNvSpPr>
          <p:nvPr>
            <p:ph sz="half" idx="1"/>
          </p:nvPr>
        </p:nvSpPr>
        <p:spPr>
          <a:xfrm>
            <a:off x="481391" y="1632857"/>
            <a:ext cx="5135637" cy="4754880"/>
          </a:xfrm>
        </p:spPr>
        <p:txBody>
          <a:bodyPr>
            <a:normAutofit/>
          </a:bodyPr>
          <a:lstStyle/>
          <a:p>
            <a:r>
              <a:rPr lang="en-GB" dirty="0" smtClean="0"/>
              <a:t>Apartheid means “the state of being apart”/Racial </a:t>
            </a:r>
            <a:r>
              <a:rPr lang="en-GB" dirty="0" err="1" smtClean="0"/>
              <a:t>segration</a:t>
            </a:r>
            <a:endParaRPr lang="en-GB" dirty="0" smtClean="0"/>
          </a:p>
          <a:p>
            <a:r>
              <a:rPr lang="en-GB" dirty="0" smtClean="0"/>
              <a:t>Discrimination against black/Indians/coloured</a:t>
            </a:r>
          </a:p>
          <a:p>
            <a:r>
              <a:rPr lang="en-GB" dirty="0" smtClean="0"/>
              <a:t>Less economical /political powers</a:t>
            </a:r>
          </a:p>
          <a:p>
            <a:r>
              <a:rPr lang="en-GB" dirty="0" smtClean="0"/>
              <a:t>Prohibited to vote / mixed marriage/high education/</a:t>
            </a:r>
            <a:r>
              <a:rPr lang="en-GB" dirty="0" err="1" smtClean="0"/>
              <a:t>launguage</a:t>
            </a:r>
            <a:endParaRPr lang="en-GB" dirty="0" smtClean="0"/>
          </a:p>
          <a:p>
            <a:r>
              <a:rPr lang="en-GB" dirty="0" smtClean="0"/>
              <a:t>Black had to carry identification/kept in low paid jobs</a:t>
            </a:r>
          </a:p>
          <a:p>
            <a:r>
              <a:rPr lang="en-GB" dirty="0" smtClean="0"/>
              <a:t>Separated facilities/hospitals/beaches </a:t>
            </a:r>
          </a:p>
          <a:p>
            <a:endParaRPr lang="en-GB" dirty="0" smtClean="0"/>
          </a:p>
          <a:p>
            <a:pPr>
              <a:buNone/>
            </a:pPr>
            <a:r>
              <a:rPr lang="en-GB" dirty="0" smtClean="0"/>
              <a:t>(</a:t>
            </a:r>
            <a:r>
              <a:rPr lang="en-GB" dirty="0" err="1" smtClean="0"/>
              <a:t>Fischer,M</a:t>
            </a:r>
            <a:r>
              <a:rPr lang="en-GB" dirty="0" smtClean="0"/>
              <a:t>.; </a:t>
            </a:r>
            <a:r>
              <a:rPr lang="en-GB" dirty="0" err="1" smtClean="0"/>
              <a:t>Hayner</a:t>
            </a:r>
            <a:r>
              <a:rPr lang="en-GB" dirty="0" smtClean="0"/>
              <a:t>, P. B. (2002;2006;2011) </a:t>
            </a:r>
          </a:p>
          <a:p>
            <a:endParaRPr lang="en-GB" dirty="0" smtClean="0"/>
          </a:p>
          <a:p>
            <a:endParaRPr lang="en-GB" dirty="0" smtClean="0"/>
          </a:p>
          <a:p>
            <a:endParaRPr lang="en-GB" dirty="0" smtClean="0"/>
          </a:p>
          <a:p>
            <a:endParaRPr lang="en-GB" dirty="0" smtClean="0"/>
          </a:p>
          <a:p>
            <a:endParaRPr lang="en-GB" dirty="0" smtClean="0"/>
          </a:p>
          <a:p>
            <a:endParaRPr lang="en-GB" dirty="0" smtClean="0"/>
          </a:p>
          <a:p>
            <a:pPr>
              <a:buNone/>
            </a:pPr>
            <a:endParaRPr lang="en-GB" dirty="0" smtClean="0"/>
          </a:p>
          <a:p>
            <a:pPr>
              <a:buNone/>
            </a:pPr>
            <a:endParaRPr lang="en-GB" dirty="0"/>
          </a:p>
        </p:txBody>
      </p:sp>
      <p:pic>
        <p:nvPicPr>
          <p:cNvPr id="5" name="Picture 4" descr="download (3).jpg"/>
          <p:cNvPicPr>
            <a:picLocks noChangeAspect="1"/>
          </p:cNvPicPr>
          <p:nvPr/>
        </p:nvPicPr>
        <p:blipFill>
          <a:blip r:embed="rId3"/>
          <a:stretch>
            <a:fillRect/>
          </a:stretch>
        </p:blipFill>
        <p:spPr>
          <a:xfrm>
            <a:off x="6048103" y="3592286"/>
            <a:ext cx="5982788" cy="301752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5166" y="666208"/>
            <a:ext cx="3461657" cy="496388"/>
          </a:xfrm>
        </p:spPr>
        <p:txBody>
          <a:bodyPr>
            <a:normAutofit fontScale="90000"/>
          </a:bodyPr>
          <a:lstStyle/>
          <a:p>
            <a:r>
              <a:rPr lang="en-GB" dirty="0" smtClean="0"/>
              <a:t>History</a:t>
            </a:r>
            <a:endParaRPr lang="en-GB" dirty="0"/>
          </a:p>
        </p:txBody>
      </p:sp>
      <p:sp>
        <p:nvSpPr>
          <p:cNvPr id="3" name="Content Placeholder 2"/>
          <p:cNvSpPr>
            <a:spLocks noGrp="1"/>
          </p:cNvSpPr>
          <p:nvPr>
            <p:ph idx="1"/>
          </p:nvPr>
        </p:nvSpPr>
        <p:spPr>
          <a:xfrm>
            <a:off x="677334" y="770710"/>
            <a:ext cx="9812140" cy="5708468"/>
          </a:xfrm>
        </p:spPr>
        <p:txBody>
          <a:bodyPr>
            <a:normAutofit lnSpcReduction="10000"/>
          </a:bodyPr>
          <a:lstStyle/>
          <a:p>
            <a:endParaRPr lang="en-GB" b="1" i="1" dirty="0" smtClean="0"/>
          </a:p>
          <a:p>
            <a:endParaRPr lang="en-GB" b="1" dirty="0" smtClean="0"/>
          </a:p>
          <a:p>
            <a:r>
              <a:rPr lang="en-GB" b="1" dirty="0" smtClean="0"/>
              <a:t>1800-The British win control of the Cape Colony</a:t>
            </a:r>
          </a:p>
          <a:p>
            <a:r>
              <a:rPr lang="en-GB" b="1" dirty="0" smtClean="0"/>
              <a:t>1910-British create Union of SA AND allow Afrikaners ,white South Afrikaners to rule</a:t>
            </a:r>
          </a:p>
          <a:p>
            <a:r>
              <a:rPr lang="en-GB" dirty="0" smtClean="0"/>
              <a:t>1913--The Native Land ACT prevented native SA from buying/</a:t>
            </a:r>
            <a:r>
              <a:rPr lang="en-GB" dirty="0" err="1" smtClean="0"/>
              <a:t>hirig</a:t>
            </a:r>
            <a:r>
              <a:rPr lang="en-GB" dirty="0" smtClean="0"/>
              <a:t> / owning land outside of "schedules areas"reserves.80% of South African land given to white population</a:t>
            </a:r>
          </a:p>
          <a:p>
            <a:r>
              <a:rPr lang="en-GB" dirty="0" smtClean="0"/>
              <a:t>1948--African national Congress separate whites from non-whites/divided non-white population order to decrease their political power</a:t>
            </a:r>
          </a:p>
          <a:p>
            <a:r>
              <a:rPr lang="en-GB" dirty="0" smtClean="0"/>
              <a:t>1950-NP banned inner-racial marriage / prohibited sexual relations between white and non-white </a:t>
            </a:r>
          </a:p>
          <a:p>
            <a:r>
              <a:rPr lang="en-GB" dirty="0" smtClean="0"/>
              <a:t>1950-Population ACT Registry allowed the </a:t>
            </a:r>
            <a:r>
              <a:rPr lang="en-GB" dirty="0" err="1" smtClean="0"/>
              <a:t>goverment</a:t>
            </a:r>
            <a:r>
              <a:rPr lang="en-GB" dirty="0" smtClean="0"/>
              <a:t> to classify by race 4 categories such as: </a:t>
            </a:r>
            <a:r>
              <a:rPr lang="en-GB" dirty="0" err="1" smtClean="0"/>
              <a:t>Banty</a:t>
            </a:r>
            <a:r>
              <a:rPr lang="en-GB" dirty="0" smtClean="0"/>
              <a:t>(Black South Africans/ White; Asian/</a:t>
            </a:r>
            <a:r>
              <a:rPr lang="en-GB" dirty="0" err="1" smtClean="0"/>
              <a:t>lndian</a:t>
            </a:r>
            <a:r>
              <a:rPr lang="en-GB" dirty="0" smtClean="0"/>
              <a:t> or Pakistani/ Collared(mixed race)</a:t>
            </a:r>
          </a:p>
          <a:p>
            <a:pPr>
              <a:buFont typeface="Wingdings" pitchFamily="2" charset="2"/>
              <a:buChar char="Ø"/>
            </a:pPr>
            <a:r>
              <a:rPr lang="en-GB" dirty="0" smtClean="0"/>
              <a:t>1952-ANC held a mass demonstration/burning their pass book</a:t>
            </a:r>
          </a:p>
          <a:p>
            <a:r>
              <a:rPr lang="en-GB" dirty="0" smtClean="0"/>
              <a:t>1975-student led protests that gained international attention</a:t>
            </a:r>
          </a:p>
          <a:p>
            <a:r>
              <a:rPr lang="en-GB" dirty="0" smtClean="0"/>
              <a:t>1994-Nelson Mandela become the first democratically elected president of the SA</a:t>
            </a:r>
          </a:p>
          <a:p>
            <a:r>
              <a:rPr lang="en-GB" dirty="0" smtClean="0"/>
              <a:t>1996-Wrote a new constitution guarantees rights for all citizens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26572"/>
            <a:ext cx="8596668" cy="613954"/>
          </a:xfrm>
        </p:spPr>
        <p:txBody>
          <a:bodyPr>
            <a:normAutofit fontScale="90000"/>
          </a:bodyPr>
          <a:lstStyle/>
          <a:p>
            <a:r>
              <a:rPr lang="en-GB" dirty="0" smtClean="0"/>
              <a:t>Truth and Reconciliation Commission</a:t>
            </a:r>
            <a:endParaRPr lang="en-GB" dirty="0"/>
          </a:p>
        </p:txBody>
      </p:sp>
      <p:sp>
        <p:nvSpPr>
          <p:cNvPr id="3" name="Content Placeholder 2"/>
          <p:cNvSpPr>
            <a:spLocks noGrp="1"/>
          </p:cNvSpPr>
          <p:nvPr>
            <p:ph sz="half" idx="1"/>
          </p:nvPr>
        </p:nvSpPr>
        <p:spPr>
          <a:xfrm>
            <a:off x="300447" y="1227909"/>
            <a:ext cx="6217920" cy="5133702"/>
          </a:xfrm>
        </p:spPr>
        <p:txBody>
          <a:bodyPr>
            <a:normAutofit fontScale="92500" lnSpcReduction="20000"/>
          </a:bodyPr>
          <a:lstStyle/>
          <a:p>
            <a:r>
              <a:rPr lang="en-GB" dirty="0" smtClean="0"/>
              <a:t>(TRC) was established in 1995</a:t>
            </a:r>
          </a:p>
          <a:p>
            <a:r>
              <a:rPr lang="en-GB" dirty="0" smtClean="0"/>
              <a:t>Aim: in  to address human rights violations committed during the apartheid period. </a:t>
            </a:r>
          </a:p>
          <a:p>
            <a:endParaRPr lang="en-GB" dirty="0" smtClean="0"/>
          </a:p>
          <a:p>
            <a:r>
              <a:rPr lang="en-GB" dirty="0" smtClean="0"/>
              <a:t>  focused on the past</a:t>
            </a:r>
          </a:p>
          <a:p>
            <a:r>
              <a:rPr lang="en-GB" dirty="0" smtClean="0"/>
              <a:t>   investigate a  abuses </a:t>
            </a:r>
          </a:p>
          <a:p>
            <a:r>
              <a:rPr lang="en-GB" dirty="0" smtClean="0"/>
              <a:t>  temporary body</a:t>
            </a:r>
          </a:p>
          <a:p>
            <a:r>
              <a:rPr lang="en-GB" dirty="0" smtClean="0"/>
              <a:t> officially authorized</a:t>
            </a:r>
          </a:p>
          <a:p>
            <a:endParaRPr lang="en-GB" dirty="0" smtClean="0"/>
          </a:p>
          <a:p>
            <a:pPr>
              <a:buNone/>
            </a:pPr>
            <a:endParaRPr lang="en-GB" dirty="0" smtClean="0"/>
          </a:p>
          <a:p>
            <a:endParaRPr lang="en-GB" dirty="0" smtClean="0"/>
          </a:p>
          <a:p>
            <a:pPr>
              <a:buNone/>
            </a:pPr>
            <a:r>
              <a:rPr lang="en-GB" dirty="0" smtClean="0"/>
              <a:t>( Hayner,2011 (p.11); Goodhart,2013 </a:t>
            </a:r>
            <a:r>
              <a:rPr lang="en-GB" dirty="0" smtClean="0"/>
              <a:t>p.134; </a:t>
            </a:r>
            <a:r>
              <a:rPr lang="en-GB" dirty="0" smtClean="0"/>
              <a:t>Chapman, A.R. (2009</a:t>
            </a:r>
            <a:r>
              <a:rPr lang="en-GB" dirty="0" smtClean="0"/>
              <a:t>)</a:t>
            </a:r>
            <a:endParaRPr lang="en-GB" dirty="0" smtClean="0"/>
          </a:p>
          <a:p>
            <a:pPr>
              <a:buNone/>
            </a:pPr>
            <a:r>
              <a:rPr lang="en-GB" dirty="0" smtClean="0"/>
              <a:t> </a:t>
            </a:r>
            <a:r>
              <a:rPr lang="en-GB" dirty="0" err="1" smtClean="0"/>
              <a:t>Khulumani</a:t>
            </a:r>
            <a:r>
              <a:rPr lang="en-GB" dirty="0" smtClean="0"/>
              <a:t>. “SACTJ Highlights Potential Violations by the President of the Constitutional Court Ruling on the Special Dispensation for Presidential Pardons.” March 3, 2015.</a:t>
            </a:r>
          </a:p>
          <a:p>
            <a:endParaRPr lang="en-GB" dirty="0"/>
          </a:p>
        </p:txBody>
      </p:sp>
      <p:pic>
        <p:nvPicPr>
          <p:cNvPr id="5" name="Content Placeholder 5" descr="download (2).jpg"/>
          <p:cNvPicPr>
            <a:picLocks noGrp="1" noChangeAspect="1"/>
          </p:cNvPicPr>
          <p:nvPr>
            <p:ph sz="half" idx="2"/>
          </p:nvPr>
        </p:nvPicPr>
        <p:blipFill>
          <a:blip r:embed="rId2"/>
          <a:stretch>
            <a:fillRect/>
          </a:stretch>
        </p:blipFill>
        <p:spPr>
          <a:xfrm>
            <a:off x="6466114" y="1149532"/>
            <a:ext cx="5725886" cy="5107578"/>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Promotion of National Unity and Reconciliation Act(1960-1994)</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dirty="0" smtClean="0"/>
              <a:t>The TRC was mandated by the Promotion of National Unity and Reconciliation Act  to grant amnesty to perpetrators</a:t>
            </a:r>
          </a:p>
          <a:p>
            <a:endParaRPr lang="en-GB" dirty="0" smtClean="0"/>
          </a:p>
          <a:p>
            <a:pPr>
              <a:buNone/>
            </a:pPr>
            <a:r>
              <a:rPr lang="en-GB" dirty="0" smtClean="0"/>
              <a:t> Promotion of National Unity and Reconciliation Act No. 34. South Africa (July 26, 1995). [Online].Available: </a:t>
            </a:r>
            <a:r>
              <a:rPr lang="en-GB" u="sng" dirty="0" smtClean="0">
                <a:hlinkClick r:id="rId2"/>
              </a:rPr>
              <a:t>www.b92.net/trr/eng/doc/southafrica-mandate.doc</a:t>
            </a:r>
            <a:r>
              <a:rPr lang="en-GB" dirty="0" smtClean="0"/>
              <a:t> </a:t>
            </a:r>
          </a:p>
          <a:p>
            <a:endParaRPr lang="en-GB" dirty="0" smtClean="0"/>
          </a:p>
          <a:p>
            <a:endParaRPr lang="en-GB" dirty="0" smtClean="0"/>
          </a:p>
          <a:p>
            <a:r>
              <a:rPr lang="en-GB" dirty="0" smtClean="0"/>
              <a:t>Ross(2008)argued  that the TRC mandate as "insistence on documenting events rather than processes, a focus on gross violations humans rights rather than systemic relationships”(p.239).</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287383" y="731521"/>
            <a:ext cx="4846320" cy="5878286"/>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447212" y="679269"/>
            <a:ext cx="5982788" cy="58390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 Placeholder 2"/>
          <p:cNvSpPr>
            <a:spLocks noGrp="1"/>
          </p:cNvSpPr>
          <p:nvPr>
            <p:ph type="body" idx="1"/>
          </p:nvPr>
        </p:nvSpPr>
        <p:spPr>
          <a:xfrm>
            <a:off x="401425" y="1110343"/>
            <a:ext cx="4379581" cy="992777"/>
          </a:xfrm>
        </p:spPr>
        <p:txBody>
          <a:bodyPr/>
          <a:lstStyle/>
          <a:p>
            <a:r>
              <a:rPr lang="en-GB" dirty="0" smtClean="0"/>
              <a:t>Human Rights Violations Committee :</a:t>
            </a:r>
            <a:endParaRPr lang="en-GB" dirty="0"/>
          </a:p>
        </p:txBody>
      </p:sp>
      <p:sp>
        <p:nvSpPr>
          <p:cNvPr id="4" name="Content Placeholder 3"/>
          <p:cNvSpPr>
            <a:spLocks noGrp="1"/>
          </p:cNvSpPr>
          <p:nvPr>
            <p:ph sz="half" idx="2"/>
          </p:nvPr>
        </p:nvSpPr>
        <p:spPr>
          <a:xfrm>
            <a:off x="300446" y="2737245"/>
            <a:ext cx="4663439" cy="3859498"/>
          </a:xfrm>
        </p:spPr>
        <p:txBody>
          <a:bodyPr>
            <a:normAutofit lnSpcReduction="10000"/>
          </a:bodyPr>
          <a:lstStyle/>
          <a:p>
            <a:r>
              <a:rPr lang="en-GB" dirty="0" smtClean="0"/>
              <a:t>investigate / verify  testimony regarding to the human rights violation </a:t>
            </a:r>
          </a:p>
          <a:p>
            <a:r>
              <a:rPr lang="en-GB" dirty="0" smtClean="0"/>
              <a:t>took over 2000 testimonies </a:t>
            </a:r>
          </a:p>
          <a:p>
            <a:r>
              <a:rPr lang="en-GB" dirty="0" smtClean="0"/>
              <a:t>2000  being public hearing</a:t>
            </a:r>
          </a:p>
          <a:p>
            <a:r>
              <a:rPr lang="en-GB" dirty="0" smtClean="0"/>
              <a:t> conferring victim status</a:t>
            </a:r>
          </a:p>
          <a:p>
            <a:r>
              <a:rPr lang="en-GB" dirty="0" smtClean="0"/>
              <a:t>  determining eligibility for government reparations</a:t>
            </a:r>
          </a:p>
          <a:p>
            <a:endParaRPr lang="en-GB" dirty="0" smtClean="0"/>
          </a:p>
          <a:p>
            <a:pPr>
              <a:buNone/>
            </a:pPr>
            <a:r>
              <a:rPr lang="en-GB" dirty="0" smtClean="0"/>
              <a:t>( Allais,2011, p. 333);</a:t>
            </a:r>
            <a:r>
              <a:rPr lang="en-GB" dirty="0" err="1" smtClean="0"/>
              <a:t>Llewellyin</a:t>
            </a:r>
            <a:r>
              <a:rPr lang="en-GB" dirty="0" smtClean="0"/>
              <a:t> and </a:t>
            </a:r>
            <a:r>
              <a:rPr lang="en-GB" dirty="0" err="1" smtClean="0"/>
              <a:t>Howse</a:t>
            </a:r>
            <a:r>
              <a:rPr lang="en-GB" dirty="0" smtClean="0"/>
              <a:t>, 1999; Promotion of National Unity and Reconciliation Act No. 34, 1995)</a:t>
            </a:r>
          </a:p>
          <a:p>
            <a:endParaRPr lang="en-GB" dirty="0"/>
          </a:p>
        </p:txBody>
      </p:sp>
      <p:sp>
        <p:nvSpPr>
          <p:cNvPr id="5" name="Text Placeholder 4"/>
          <p:cNvSpPr>
            <a:spLocks noGrp="1"/>
          </p:cNvSpPr>
          <p:nvPr>
            <p:ph type="body" sz="quarter" idx="3"/>
          </p:nvPr>
        </p:nvSpPr>
        <p:spPr>
          <a:xfrm>
            <a:off x="5930536" y="744583"/>
            <a:ext cx="5617029" cy="1423851"/>
          </a:xfrm>
        </p:spPr>
        <p:txBody>
          <a:bodyPr/>
          <a:lstStyle/>
          <a:p>
            <a:r>
              <a:rPr lang="en-GB" dirty="0" smtClean="0"/>
              <a:t>The Reparation Committee:</a:t>
            </a:r>
            <a:endParaRPr lang="en-GB" dirty="0"/>
          </a:p>
        </p:txBody>
      </p:sp>
      <p:sp>
        <p:nvSpPr>
          <p:cNvPr id="6" name="Content Placeholder 5"/>
          <p:cNvSpPr>
            <a:spLocks noGrp="1"/>
          </p:cNvSpPr>
          <p:nvPr>
            <p:ph sz="quarter" idx="4"/>
          </p:nvPr>
        </p:nvSpPr>
        <p:spPr>
          <a:xfrm>
            <a:off x="5812970" y="2416629"/>
            <a:ext cx="5799909" cy="4258491"/>
          </a:xfrm>
        </p:spPr>
        <p:txBody>
          <a:bodyPr/>
          <a:lstStyle/>
          <a:p>
            <a:r>
              <a:rPr lang="en-GB" dirty="0" smtClean="0"/>
              <a:t> telling  story</a:t>
            </a:r>
          </a:p>
          <a:p>
            <a:r>
              <a:rPr lang="en-GB" dirty="0" smtClean="0"/>
              <a:t> receiving financial compensation</a:t>
            </a:r>
          </a:p>
          <a:p>
            <a:r>
              <a:rPr lang="en-GB" dirty="0" smtClean="0"/>
              <a:t>  attempting to meet victims</a:t>
            </a:r>
          </a:p>
          <a:p>
            <a:r>
              <a:rPr lang="en-GB" dirty="0" smtClean="0"/>
              <a:t> psychological</a:t>
            </a:r>
          </a:p>
          <a:p>
            <a:r>
              <a:rPr lang="en-GB" dirty="0" smtClean="0"/>
              <a:t> social</a:t>
            </a:r>
          </a:p>
          <a:p>
            <a:r>
              <a:rPr lang="en-GB" dirty="0" smtClean="0"/>
              <a:t> spiritual support</a:t>
            </a:r>
          </a:p>
          <a:p>
            <a:endParaRPr lang="en-GB" dirty="0" smtClean="0"/>
          </a:p>
          <a:p>
            <a:pPr>
              <a:buNone/>
            </a:pPr>
            <a:r>
              <a:rPr lang="en-GB" dirty="0" smtClean="0"/>
              <a:t>(</a:t>
            </a:r>
            <a:r>
              <a:rPr lang="en-GB" dirty="0" err="1" smtClean="0"/>
              <a:t>Doxtader</a:t>
            </a:r>
            <a:r>
              <a:rPr lang="en-GB" dirty="0" smtClean="0"/>
              <a:t> and Salazar 2007,pp.14–27)</a:t>
            </a:r>
          </a:p>
          <a:p>
            <a:pPr>
              <a:buNone/>
            </a:pPr>
            <a:r>
              <a:rPr lang="en-GB" dirty="0" smtClean="0"/>
              <a:t> (de la Rey and Owens, 1998; Skinner, 2000; Thomas, 2011; Thomson, 2007)</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2410" y="296092"/>
            <a:ext cx="7889339" cy="944880"/>
          </a:xfrm>
        </p:spPr>
        <p:txBody>
          <a:bodyPr/>
          <a:lstStyle/>
          <a:p>
            <a:r>
              <a:rPr lang="en-GB" dirty="0" smtClean="0"/>
              <a:t>The Reparation Committee</a:t>
            </a:r>
            <a:endParaRPr lang="en-GB" dirty="0"/>
          </a:p>
        </p:txBody>
      </p:sp>
      <p:sp>
        <p:nvSpPr>
          <p:cNvPr id="3" name="Content Placeholder 2"/>
          <p:cNvSpPr>
            <a:spLocks noGrp="1"/>
          </p:cNvSpPr>
          <p:nvPr>
            <p:ph sz="half" idx="1"/>
          </p:nvPr>
        </p:nvSpPr>
        <p:spPr>
          <a:xfrm>
            <a:off x="496389" y="653143"/>
            <a:ext cx="5590902" cy="6204857"/>
          </a:xfrm>
        </p:spPr>
        <p:txBody>
          <a:bodyPr>
            <a:normAutofit fontScale="92500" lnSpcReduction="20000"/>
          </a:bodyPr>
          <a:lstStyle/>
          <a:p>
            <a:pPr>
              <a:buNone/>
            </a:pPr>
            <a:endParaRPr lang="en-GB" dirty="0" smtClean="0"/>
          </a:p>
          <a:p>
            <a:pPr>
              <a:buNone/>
            </a:pPr>
            <a:endParaRPr lang="en-GB" dirty="0" smtClean="0"/>
          </a:p>
          <a:p>
            <a:r>
              <a:rPr lang="en-GB" dirty="0" smtClean="0"/>
              <a:t>Develop policy recommendation for the new South African government </a:t>
            </a:r>
          </a:p>
          <a:p>
            <a:r>
              <a:rPr lang="en-GB" dirty="0" smtClean="0"/>
              <a:t> reparation</a:t>
            </a:r>
          </a:p>
          <a:p>
            <a:r>
              <a:rPr lang="en-GB" dirty="0" smtClean="0"/>
              <a:t> reconciliation</a:t>
            </a:r>
          </a:p>
          <a:p>
            <a:r>
              <a:rPr lang="en-GB" dirty="0" smtClean="0"/>
              <a:t>help restoring dignity </a:t>
            </a:r>
          </a:p>
          <a:p>
            <a:r>
              <a:rPr lang="en-GB" dirty="0" smtClean="0"/>
              <a:t>education</a:t>
            </a:r>
          </a:p>
          <a:p>
            <a:r>
              <a:rPr lang="en-GB" dirty="0" smtClean="0"/>
              <a:t>prevention of future abuses(</a:t>
            </a:r>
            <a:r>
              <a:rPr lang="en-GB" dirty="0" err="1" smtClean="0"/>
              <a:t>Brahm</a:t>
            </a:r>
            <a:r>
              <a:rPr lang="en-GB" dirty="0" smtClean="0"/>
              <a:t>, 2007,p.26; Chapman, 2009,p.92).</a:t>
            </a:r>
          </a:p>
          <a:p>
            <a:pPr>
              <a:buNone/>
            </a:pPr>
            <a:r>
              <a:rPr lang="en-GB" dirty="0" smtClean="0"/>
              <a:t> </a:t>
            </a:r>
          </a:p>
          <a:p>
            <a:pPr>
              <a:buFont typeface="Wingdings" pitchFamily="2" charset="2"/>
              <a:buChar char="Ø"/>
            </a:pPr>
            <a:r>
              <a:rPr lang="en-GB" dirty="0" smtClean="0"/>
              <a:t>  respect for human rights</a:t>
            </a:r>
          </a:p>
          <a:p>
            <a:endParaRPr lang="en-GB" dirty="0" smtClean="0"/>
          </a:p>
          <a:p>
            <a:r>
              <a:rPr lang="en-GB" dirty="0" smtClean="0"/>
              <a:t>guarantees of non-repetition </a:t>
            </a:r>
          </a:p>
          <a:p>
            <a:pPr>
              <a:buNone/>
            </a:pPr>
            <a:r>
              <a:rPr lang="en-GB" dirty="0" smtClean="0"/>
              <a:t>        (</a:t>
            </a:r>
            <a:r>
              <a:rPr lang="en-GB" dirty="0" err="1" smtClean="0"/>
              <a:t>Ní</a:t>
            </a:r>
            <a:r>
              <a:rPr lang="en-GB" dirty="0" smtClean="0"/>
              <a:t> </a:t>
            </a:r>
            <a:r>
              <a:rPr lang="en-GB" dirty="0" err="1" smtClean="0"/>
              <a:t>Aoláin,F</a:t>
            </a:r>
            <a:r>
              <a:rPr lang="en-GB" dirty="0" smtClean="0"/>
              <a:t>. (2008)</a:t>
            </a:r>
          </a:p>
          <a:p>
            <a:endParaRPr lang="en-GB" dirty="0" smtClean="0"/>
          </a:p>
          <a:p>
            <a:pPr>
              <a:buNone/>
            </a:pPr>
            <a:r>
              <a:rPr lang="en-GB" dirty="0" smtClean="0"/>
              <a:t> (</a:t>
            </a:r>
            <a:r>
              <a:rPr lang="en-GB" dirty="0" err="1" smtClean="0"/>
              <a:t>Goldblatt</a:t>
            </a:r>
            <a:r>
              <a:rPr lang="en-GB" dirty="0" smtClean="0"/>
              <a:t>, 2006)</a:t>
            </a:r>
          </a:p>
          <a:p>
            <a:pPr>
              <a:buNone/>
            </a:pPr>
            <a:r>
              <a:rPr lang="en-GB" dirty="0" smtClean="0"/>
              <a:t> (Llewellyn and </a:t>
            </a:r>
            <a:r>
              <a:rPr lang="en-GB" dirty="0" err="1" smtClean="0"/>
              <a:t>Howse</a:t>
            </a:r>
            <a:r>
              <a:rPr lang="en-GB" dirty="0" smtClean="0"/>
              <a:t>, 1999; Promotion of National Unity and Reconciliation Act No. 34, 1995). </a:t>
            </a:r>
          </a:p>
          <a:p>
            <a:endParaRPr lang="en-GB" dirty="0" smtClean="0"/>
          </a:p>
          <a:p>
            <a:endParaRPr lang="en-GB" dirty="0" smtClean="0"/>
          </a:p>
          <a:p>
            <a:endParaRPr lang="en-GB" dirty="0"/>
          </a:p>
        </p:txBody>
      </p:sp>
      <p:pic>
        <p:nvPicPr>
          <p:cNvPr id="5" name="Content Placeholder 4" descr="POVERTY.jpg"/>
          <p:cNvPicPr>
            <a:picLocks noGrp="1" noChangeAspect="1"/>
          </p:cNvPicPr>
          <p:nvPr>
            <p:ph sz="half" idx="2"/>
          </p:nvPr>
        </p:nvPicPr>
        <p:blipFill>
          <a:blip r:embed="rId2"/>
          <a:stretch>
            <a:fillRect/>
          </a:stretch>
        </p:blipFill>
        <p:spPr>
          <a:xfrm>
            <a:off x="6583680" y="1828800"/>
            <a:ext cx="5329646" cy="4598126"/>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13509"/>
            <a:ext cx="8596668" cy="1123405"/>
          </a:xfrm>
        </p:spPr>
        <p:txBody>
          <a:bodyPr/>
          <a:lstStyle/>
          <a:p>
            <a:r>
              <a:rPr lang="en-GB" dirty="0" smtClean="0"/>
              <a:t>The Rehabilitation Committee</a:t>
            </a:r>
            <a:endParaRPr lang="en-GB" dirty="0"/>
          </a:p>
        </p:txBody>
      </p:sp>
      <p:sp>
        <p:nvSpPr>
          <p:cNvPr id="3" name="Content Placeholder 2"/>
          <p:cNvSpPr>
            <a:spLocks noGrp="1"/>
          </p:cNvSpPr>
          <p:nvPr>
            <p:ph sz="half" idx="1"/>
          </p:nvPr>
        </p:nvSpPr>
        <p:spPr>
          <a:xfrm>
            <a:off x="677334" y="1267097"/>
            <a:ext cx="4184035" cy="4774264"/>
          </a:xfrm>
        </p:spPr>
        <p:txBody>
          <a:bodyPr/>
          <a:lstStyle/>
          <a:p>
            <a:r>
              <a:rPr lang="en-GB" dirty="0" smtClean="0"/>
              <a:t>Aid in both victim / perpetrator rehabilitation</a:t>
            </a:r>
          </a:p>
          <a:p>
            <a:pPr>
              <a:buNone/>
            </a:pPr>
            <a:endParaRPr lang="en-GB" dirty="0" smtClean="0"/>
          </a:p>
          <a:p>
            <a:r>
              <a:rPr lang="en-GB" dirty="0" smtClean="0"/>
              <a:t>Physical/mental health assistance</a:t>
            </a:r>
          </a:p>
          <a:p>
            <a:r>
              <a:rPr lang="en-GB" dirty="0" smtClean="0"/>
              <a:t>Counselling session for women/children/education</a:t>
            </a:r>
            <a:endParaRPr lang="en-GB" dirty="0"/>
          </a:p>
        </p:txBody>
      </p:sp>
      <p:sp>
        <p:nvSpPr>
          <p:cNvPr id="4" name="Content Placeholder 3"/>
          <p:cNvSpPr>
            <a:spLocks noGrp="1"/>
          </p:cNvSpPr>
          <p:nvPr>
            <p:ph sz="half" idx="2"/>
          </p:nvPr>
        </p:nvSpPr>
        <p:spPr/>
        <p:txBody>
          <a:bodyPr/>
          <a:lstStyle/>
          <a:p>
            <a:r>
              <a:rPr lang="en-GB" dirty="0" smtClean="0"/>
              <a:t>TRC worked cautiously to resolve unity by  allowing victims to  tell their stories / help move forward </a:t>
            </a:r>
          </a:p>
          <a:p>
            <a:r>
              <a:rPr lang="en-GB" dirty="0" smtClean="0"/>
              <a:t> offer "amnesty to those who complete and publicly disclosed their politically motivated violation / crimes.</a:t>
            </a:r>
          </a:p>
          <a:p>
            <a:r>
              <a:rPr lang="en-GB" dirty="0" smtClean="0"/>
              <a:t>Took on the concept of restorative justice rather than retributive justice.( Allais (2011, p. 337) </a:t>
            </a:r>
          </a:p>
          <a:p>
            <a:endParaRPr lang="en-GB" dirty="0"/>
          </a:p>
        </p:txBody>
      </p:sp>
      <p:sp>
        <p:nvSpPr>
          <p:cNvPr id="5" name="Rectangle 4"/>
          <p:cNvSpPr/>
          <p:nvPr/>
        </p:nvSpPr>
        <p:spPr>
          <a:xfrm>
            <a:off x="1071155" y="5421130"/>
            <a:ext cx="3853543" cy="369332"/>
          </a:xfrm>
          <a:prstGeom prst="rect">
            <a:avLst/>
          </a:prstGeom>
        </p:spPr>
        <p:txBody>
          <a:bodyPr wrap="square">
            <a:spAutoFit/>
          </a:bodyPr>
          <a:lstStyle/>
          <a:p>
            <a:r>
              <a:rPr lang="en-GB" dirty="0" smtClean="0"/>
              <a:t>(</a:t>
            </a:r>
            <a:r>
              <a:rPr lang="en-GB" dirty="0" err="1" smtClean="0"/>
              <a:t>Duthie</a:t>
            </a:r>
            <a:r>
              <a:rPr lang="en-GB" dirty="0" smtClean="0"/>
              <a:t> and </a:t>
            </a:r>
            <a:r>
              <a:rPr lang="en-GB" dirty="0" err="1" smtClean="0"/>
              <a:t>Seils</a:t>
            </a:r>
            <a:r>
              <a:rPr lang="en-GB" dirty="0" smtClean="0"/>
              <a:t>, 2016)</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5042263" y="561703"/>
            <a:ext cx="6257108" cy="5878286"/>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p:cNvSpPr/>
          <p:nvPr/>
        </p:nvSpPr>
        <p:spPr>
          <a:xfrm>
            <a:off x="548640" y="600891"/>
            <a:ext cx="4415246" cy="585215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 Placeholder 2"/>
          <p:cNvSpPr>
            <a:spLocks noGrp="1"/>
          </p:cNvSpPr>
          <p:nvPr>
            <p:ph type="body" idx="1"/>
          </p:nvPr>
        </p:nvSpPr>
        <p:spPr>
          <a:xfrm>
            <a:off x="675745" y="888275"/>
            <a:ext cx="4185623" cy="875212"/>
          </a:xfrm>
        </p:spPr>
        <p:txBody>
          <a:bodyPr/>
          <a:lstStyle/>
          <a:p>
            <a:r>
              <a:rPr lang="en-GB" dirty="0" smtClean="0"/>
              <a:t>The Rehabilitation Committee:</a:t>
            </a:r>
            <a:endParaRPr lang="en-GB" dirty="0"/>
          </a:p>
        </p:txBody>
      </p:sp>
      <p:sp>
        <p:nvSpPr>
          <p:cNvPr id="4" name="Content Placeholder 3"/>
          <p:cNvSpPr>
            <a:spLocks noGrp="1"/>
          </p:cNvSpPr>
          <p:nvPr>
            <p:ph sz="half" idx="2"/>
          </p:nvPr>
        </p:nvSpPr>
        <p:spPr>
          <a:xfrm>
            <a:off x="727997" y="1920240"/>
            <a:ext cx="4185623" cy="4552197"/>
          </a:xfrm>
        </p:spPr>
        <p:txBody>
          <a:bodyPr/>
          <a:lstStyle/>
          <a:p>
            <a:endParaRPr lang="en-GB" dirty="0" smtClean="0"/>
          </a:p>
          <a:p>
            <a:r>
              <a:rPr lang="en-GB" dirty="0" smtClean="0"/>
              <a:t>Aid in both victim / perpetrator rehabilitation</a:t>
            </a:r>
          </a:p>
          <a:p>
            <a:endParaRPr lang="en-GB" dirty="0" smtClean="0"/>
          </a:p>
          <a:p>
            <a:r>
              <a:rPr lang="en-GB" dirty="0" smtClean="0"/>
              <a:t>Physical/mental health assistance</a:t>
            </a:r>
          </a:p>
          <a:p>
            <a:endParaRPr lang="en-GB" dirty="0" smtClean="0"/>
          </a:p>
          <a:p>
            <a:r>
              <a:rPr lang="en-GB" dirty="0" smtClean="0"/>
              <a:t>Counselling session for women/children/education </a:t>
            </a:r>
          </a:p>
          <a:p>
            <a:endParaRPr lang="en-GB" dirty="0" smtClean="0"/>
          </a:p>
          <a:p>
            <a:r>
              <a:rPr lang="en-GB" dirty="0" smtClean="0"/>
              <a:t>(</a:t>
            </a:r>
            <a:r>
              <a:rPr lang="en-GB" dirty="0" err="1" smtClean="0"/>
              <a:t>Duthie</a:t>
            </a:r>
            <a:r>
              <a:rPr lang="en-GB" dirty="0" smtClean="0"/>
              <a:t> and </a:t>
            </a:r>
            <a:r>
              <a:rPr lang="en-GB" dirty="0" err="1" smtClean="0"/>
              <a:t>Seils</a:t>
            </a:r>
            <a:r>
              <a:rPr lang="en-GB" dirty="0" smtClean="0"/>
              <a:t>, 2016)</a:t>
            </a:r>
          </a:p>
          <a:p>
            <a:endParaRPr lang="en-GB" dirty="0"/>
          </a:p>
        </p:txBody>
      </p:sp>
      <p:sp>
        <p:nvSpPr>
          <p:cNvPr id="5" name="Text Placeholder 4"/>
          <p:cNvSpPr>
            <a:spLocks noGrp="1"/>
          </p:cNvSpPr>
          <p:nvPr>
            <p:ph type="body" sz="quarter" idx="3"/>
          </p:nvPr>
        </p:nvSpPr>
        <p:spPr>
          <a:xfrm>
            <a:off x="5617027" y="822961"/>
            <a:ext cx="3944355" cy="640080"/>
          </a:xfrm>
        </p:spPr>
        <p:txBody>
          <a:bodyPr/>
          <a:lstStyle/>
          <a:p>
            <a:r>
              <a:rPr lang="en-GB" dirty="0" smtClean="0"/>
              <a:t>The Amnesty Committee:</a:t>
            </a:r>
            <a:endParaRPr lang="en-GB" dirty="0"/>
          </a:p>
        </p:txBody>
      </p:sp>
      <p:sp>
        <p:nvSpPr>
          <p:cNvPr id="6" name="Content Placeholder 5"/>
          <p:cNvSpPr>
            <a:spLocks noGrp="1"/>
          </p:cNvSpPr>
          <p:nvPr>
            <p:ph sz="quarter" idx="4"/>
          </p:nvPr>
        </p:nvSpPr>
        <p:spPr>
          <a:xfrm>
            <a:off x="5212082" y="1528355"/>
            <a:ext cx="4950822" cy="4127864"/>
          </a:xfrm>
        </p:spPr>
        <p:txBody>
          <a:bodyPr>
            <a:normAutofit/>
          </a:bodyPr>
          <a:lstStyle/>
          <a:p>
            <a:pPr>
              <a:buNone/>
            </a:pPr>
            <a:r>
              <a:rPr lang="en-GB" dirty="0" smtClean="0"/>
              <a:t> 7,116  amnesty applications</a:t>
            </a:r>
          </a:p>
          <a:p>
            <a:pPr>
              <a:buNone/>
            </a:pPr>
            <a:r>
              <a:rPr lang="en-GB" dirty="0" smtClean="0"/>
              <a:t>1167 applications granted full amnesty</a:t>
            </a:r>
          </a:p>
          <a:p>
            <a:pPr>
              <a:buNone/>
            </a:pPr>
            <a:r>
              <a:rPr lang="en-GB" dirty="0" smtClean="0"/>
              <a:t>362 applications  denied</a:t>
            </a:r>
          </a:p>
          <a:p>
            <a:pPr>
              <a:buNone/>
            </a:pPr>
            <a:endParaRPr lang="en-GB" dirty="0" smtClean="0"/>
          </a:p>
          <a:p>
            <a:pPr>
              <a:buNone/>
            </a:pPr>
            <a:endParaRPr lang="en-GB" dirty="0" smtClean="0"/>
          </a:p>
          <a:p>
            <a:pPr>
              <a:buNone/>
            </a:pPr>
            <a:r>
              <a:rPr lang="en-GB" dirty="0" smtClean="0"/>
              <a:t> </a:t>
            </a:r>
            <a:r>
              <a:rPr lang="en-GB" dirty="0" err="1" smtClean="0"/>
              <a:t>Brankovic</a:t>
            </a:r>
            <a:r>
              <a:rPr lang="en-GB" dirty="0" smtClean="0"/>
              <a:t>, J.(2016)</a:t>
            </a:r>
            <a:r>
              <a:rPr lang="en-GB" i="1" dirty="0" smtClean="0"/>
              <a:t> </a:t>
            </a:r>
          </a:p>
          <a:p>
            <a:pPr>
              <a:buNone/>
            </a:pPr>
            <a:r>
              <a:rPr lang="en-GB" dirty="0" err="1" smtClean="0"/>
              <a:t>Abrahamsen,T</a:t>
            </a:r>
            <a:r>
              <a:rPr lang="en-GB" dirty="0" smtClean="0"/>
              <a:t>. and van de </a:t>
            </a:r>
            <a:r>
              <a:rPr lang="en-GB" dirty="0" err="1" smtClean="0"/>
              <a:t>Merwe</a:t>
            </a:r>
            <a:r>
              <a:rPr lang="en-GB" dirty="0" smtClean="0"/>
              <a:t>(2005)</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5421086" y="1031966"/>
            <a:ext cx="5603965" cy="55255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87383" y="1071154"/>
            <a:ext cx="4898571" cy="546027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29246" y="287384"/>
            <a:ext cx="4898571" cy="731520"/>
          </a:xfrm>
        </p:spPr>
        <p:txBody>
          <a:bodyPr/>
          <a:lstStyle/>
          <a:p>
            <a:r>
              <a:rPr lang="en-GB" dirty="0" smtClean="0"/>
              <a:t>Reconciliation</a:t>
            </a:r>
            <a:endParaRPr lang="en-GB" dirty="0"/>
          </a:p>
        </p:txBody>
      </p:sp>
      <p:sp>
        <p:nvSpPr>
          <p:cNvPr id="3" name="Text Placeholder 2"/>
          <p:cNvSpPr>
            <a:spLocks noGrp="1"/>
          </p:cNvSpPr>
          <p:nvPr>
            <p:ph type="body" idx="1"/>
          </p:nvPr>
        </p:nvSpPr>
        <p:spPr>
          <a:xfrm>
            <a:off x="1332411" y="1423851"/>
            <a:ext cx="3528957" cy="457200"/>
          </a:xfrm>
        </p:spPr>
        <p:txBody>
          <a:bodyPr/>
          <a:lstStyle/>
          <a:p>
            <a:r>
              <a:rPr lang="en-GB" dirty="0" smtClean="0"/>
              <a:t>PERPETRATORS</a:t>
            </a:r>
            <a:endParaRPr lang="en-GB" dirty="0"/>
          </a:p>
        </p:txBody>
      </p:sp>
      <p:sp>
        <p:nvSpPr>
          <p:cNvPr id="4" name="Content Placeholder 3"/>
          <p:cNvSpPr>
            <a:spLocks noGrp="1"/>
          </p:cNvSpPr>
          <p:nvPr>
            <p:ph sz="half" idx="2"/>
          </p:nvPr>
        </p:nvSpPr>
        <p:spPr>
          <a:xfrm>
            <a:off x="313509" y="1959430"/>
            <a:ext cx="4754880" cy="4637314"/>
          </a:xfrm>
        </p:spPr>
        <p:txBody>
          <a:bodyPr>
            <a:normAutofit/>
          </a:bodyPr>
          <a:lstStyle/>
          <a:p>
            <a:r>
              <a:rPr lang="en-GB" dirty="0" smtClean="0"/>
              <a:t> fully confessing  crimes</a:t>
            </a:r>
          </a:p>
          <a:p>
            <a:r>
              <a:rPr lang="en-GB" dirty="0" smtClean="0"/>
              <a:t> be </a:t>
            </a:r>
            <a:r>
              <a:rPr lang="en-GB" dirty="0" smtClean="0"/>
              <a:t>genuine</a:t>
            </a:r>
            <a:endParaRPr lang="en-GB" dirty="0" smtClean="0"/>
          </a:p>
          <a:p>
            <a:r>
              <a:rPr lang="en-GB" dirty="0" smtClean="0"/>
              <a:t>  regret</a:t>
            </a:r>
          </a:p>
          <a:p>
            <a:r>
              <a:rPr lang="en-GB" dirty="0" smtClean="0"/>
              <a:t> taking ownership of crimes without </a:t>
            </a:r>
            <a:r>
              <a:rPr lang="en-GB" dirty="0" smtClean="0"/>
              <a:t>excuses</a:t>
            </a:r>
            <a:endParaRPr lang="en-GB" dirty="0" smtClean="0"/>
          </a:p>
          <a:p>
            <a:r>
              <a:rPr lang="en-GB" dirty="0" smtClean="0"/>
              <a:t> acknowledging the </a:t>
            </a:r>
            <a:r>
              <a:rPr lang="en-GB" dirty="0" smtClean="0"/>
              <a:t>harms </a:t>
            </a:r>
            <a:r>
              <a:rPr lang="en-GB" dirty="0" smtClean="0"/>
              <a:t>inflicted on victims</a:t>
            </a:r>
          </a:p>
          <a:p>
            <a:endParaRPr lang="en-GB" dirty="0" smtClean="0"/>
          </a:p>
          <a:p>
            <a:pPr>
              <a:buNone/>
            </a:pPr>
            <a:r>
              <a:rPr lang="en-GB" dirty="0" err="1" smtClean="0"/>
              <a:t>Anderlini</a:t>
            </a:r>
            <a:r>
              <a:rPr lang="en-GB" dirty="0" smtClean="0"/>
              <a:t>, </a:t>
            </a:r>
            <a:r>
              <a:rPr lang="en-GB" dirty="0" err="1" smtClean="0"/>
              <a:t>Sanam</a:t>
            </a:r>
            <a:r>
              <a:rPr lang="en-GB" dirty="0" smtClean="0"/>
              <a:t> </a:t>
            </a:r>
            <a:r>
              <a:rPr lang="en-GB" dirty="0" err="1" smtClean="0"/>
              <a:t>Naraghi</a:t>
            </a:r>
            <a:r>
              <a:rPr lang="en-GB" dirty="0" smtClean="0"/>
              <a:t>, Camille </a:t>
            </a:r>
            <a:r>
              <a:rPr lang="en-GB" dirty="0" err="1" smtClean="0"/>
              <a:t>Pampell</a:t>
            </a:r>
            <a:r>
              <a:rPr lang="en-GB" dirty="0" smtClean="0"/>
              <a:t> Conway and Lisa </a:t>
            </a:r>
            <a:r>
              <a:rPr lang="en-GB" dirty="0" err="1" smtClean="0"/>
              <a:t>Kays</a:t>
            </a:r>
            <a:r>
              <a:rPr lang="en-GB" dirty="0" smtClean="0"/>
              <a:t> (2007), p. 1.</a:t>
            </a:r>
          </a:p>
          <a:p>
            <a:pPr>
              <a:buNone/>
            </a:pPr>
            <a:r>
              <a:rPr lang="en-GB" dirty="0" smtClean="0"/>
              <a:t>  </a:t>
            </a:r>
            <a:r>
              <a:rPr lang="en-GB" dirty="0" err="1" smtClean="0"/>
              <a:t>Verdeja</a:t>
            </a:r>
            <a:r>
              <a:rPr lang="en-GB" dirty="0" smtClean="0"/>
              <a:t>, E. “Theorizing Reconciliation” http://www.temple.edu/tempress/chapters_1800/2043_ch1.</a:t>
            </a:r>
            <a:endParaRPr lang="en-GB" dirty="0"/>
          </a:p>
        </p:txBody>
      </p:sp>
      <p:sp>
        <p:nvSpPr>
          <p:cNvPr id="5" name="Text Placeholder 4"/>
          <p:cNvSpPr>
            <a:spLocks noGrp="1"/>
          </p:cNvSpPr>
          <p:nvPr>
            <p:ph type="body" sz="quarter" idx="3"/>
          </p:nvPr>
        </p:nvSpPr>
        <p:spPr>
          <a:xfrm>
            <a:off x="5721531" y="1338023"/>
            <a:ext cx="3369590" cy="576262"/>
          </a:xfrm>
        </p:spPr>
        <p:txBody>
          <a:bodyPr/>
          <a:lstStyle/>
          <a:p>
            <a:r>
              <a:rPr lang="en-GB" dirty="0" smtClean="0"/>
              <a:t>VICTIMS</a:t>
            </a:r>
            <a:endParaRPr lang="en-GB" dirty="0"/>
          </a:p>
        </p:txBody>
      </p:sp>
      <p:sp>
        <p:nvSpPr>
          <p:cNvPr id="6" name="Content Placeholder 5"/>
          <p:cNvSpPr>
            <a:spLocks noGrp="1"/>
          </p:cNvSpPr>
          <p:nvPr>
            <p:ph sz="quarter" idx="4"/>
          </p:nvPr>
        </p:nvSpPr>
        <p:spPr>
          <a:xfrm>
            <a:off x="5721531" y="1985555"/>
            <a:ext cx="4872446" cy="4558936"/>
          </a:xfrm>
        </p:spPr>
        <p:txBody>
          <a:bodyPr/>
          <a:lstStyle/>
          <a:p>
            <a:r>
              <a:rPr lang="en-GB" dirty="0" smtClean="0"/>
              <a:t>  accepted that  considered the amount of crimes </a:t>
            </a:r>
            <a:r>
              <a:rPr lang="en-GB" dirty="0" smtClean="0"/>
              <a:t>dedicated </a:t>
            </a:r>
            <a:r>
              <a:rPr lang="en-GB" dirty="0" smtClean="0"/>
              <a:t>to be more </a:t>
            </a:r>
            <a:r>
              <a:rPr lang="en-GB" dirty="0" smtClean="0"/>
              <a:t>sober </a:t>
            </a:r>
            <a:r>
              <a:rPr lang="en-GB" dirty="0" smtClean="0"/>
              <a:t>than perpetrators</a:t>
            </a:r>
          </a:p>
          <a:p>
            <a:endParaRPr lang="en-GB" dirty="0" smtClean="0"/>
          </a:p>
          <a:p>
            <a:r>
              <a:rPr lang="en-GB" dirty="0" smtClean="0"/>
              <a:t>  accepted that  might be ‘multiple truths’ about the real circumstances</a:t>
            </a:r>
          </a:p>
          <a:p>
            <a:endParaRPr lang="en-GB" dirty="0" smtClean="0"/>
          </a:p>
          <a:p>
            <a:r>
              <a:rPr lang="en-GB" dirty="0" smtClean="0"/>
              <a:t> understood that perpetrators  powerless </a:t>
            </a:r>
          </a:p>
          <a:p>
            <a:r>
              <a:rPr lang="en-GB" dirty="0" smtClean="0"/>
              <a:t> </a:t>
            </a:r>
          </a:p>
          <a:p>
            <a:endParaRPr lang="en-GB" dirty="0" smtClean="0"/>
          </a:p>
          <a:p>
            <a:pPr>
              <a:buNone/>
            </a:pPr>
            <a:r>
              <a:rPr lang="en-GB" dirty="0" smtClean="0"/>
              <a:t>(Bloomfield et al. 2003, pp.12-21; Villa-</a:t>
            </a:r>
            <a:r>
              <a:rPr lang="en-GB" dirty="0" err="1" smtClean="0"/>
              <a:t>Vicencio</a:t>
            </a:r>
            <a:r>
              <a:rPr lang="en-GB" dirty="0" smtClean="0"/>
              <a:t> (2004: 6, 8) </a:t>
            </a:r>
          </a:p>
          <a:p>
            <a:endParaRPr lang="en-GB" dirty="0" smtClean="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5794" y="156755"/>
            <a:ext cx="5133075" cy="692332"/>
          </a:xfrm>
        </p:spPr>
        <p:txBody>
          <a:bodyPr>
            <a:normAutofit/>
          </a:bodyPr>
          <a:lstStyle/>
          <a:p>
            <a:r>
              <a:rPr lang="en-GB" dirty="0" smtClean="0"/>
              <a:t>Goals of the TRC</a:t>
            </a:r>
            <a:endParaRPr lang="en-GB" dirty="0"/>
          </a:p>
        </p:txBody>
      </p:sp>
      <p:sp>
        <p:nvSpPr>
          <p:cNvPr id="3" name="Content Placeholder 2"/>
          <p:cNvSpPr>
            <a:spLocks noGrp="1"/>
          </p:cNvSpPr>
          <p:nvPr>
            <p:ph sz="half" idx="1"/>
          </p:nvPr>
        </p:nvSpPr>
        <p:spPr>
          <a:xfrm>
            <a:off x="274319" y="822960"/>
            <a:ext cx="9496697" cy="6035040"/>
          </a:xfrm>
        </p:spPr>
        <p:txBody>
          <a:bodyPr>
            <a:normAutofit/>
          </a:bodyPr>
          <a:lstStyle/>
          <a:p>
            <a:pPr>
              <a:buFont typeface="Wingdings" pitchFamily="2" charset="2"/>
              <a:buChar char="Ø"/>
            </a:pPr>
            <a:r>
              <a:rPr lang="en-GB" dirty="0" smtClean="0"/>
              <a:t>Clarify and acknowledge past abuses</a:t>
            </a:r>
          </a:p>
          <a:p>
            <a:pPr>
              <a:buFont typeface="Wingdings" pitchFamily="2" charset="2"/>
              <a:buChar char="Ø"/>
            </a:pPr>
            <a:r>
              <a:rPr lang="en-GB" dirty="0" smtClean="0"/>
              <a:t> promote / repair unity </a:t>
            </a:r>
          </a:p>
          <a:p>
            <a:pPr>
              <a:buFont typeface="Wingdings" pitchFamily="2" charset="2"/>
              <a:buChar char="Ø"/>
            </a:pPr>
            <a:r>
              <a:rPr lang="en-GB" dirty="0" smtClean="0"/>
              <a:t>Reparation/address the needs of victims </a:t>
            </a:r>
          </a:p>
          <a:p>
            <a:pPr>
              <a:buFont typeface="Wingdings" pitchFamily="2" charset="2"/>
              <a:buChar char="Ø"/>
            </a:pPr>
            <a:r>
              <a:rPr lang="en-GB" dirty="0" smtClean="0"/>
              <a:t>Rehabilitation</a:t>
            </a:r>
          </a:p>
          <a:p>
            <a:pPr>
              <a:buFont typeface="Wingdings" pitchFamily="2" charset="2"/>
              <a:buChar char="Ø"/>
            </a:pPr>
            <a:r>
              <a:rPr lang="en-GB" dirty="0" smtClean="0"/>
              <a:t>Outline institutional responsibility</a:t>
            </a:r>
          </a:p>
          <a:p>
            <a:pPr>
              <a:buFont typeface="Wingdings" pitchFamily="2" charset="2"/>
              <a:buChar char="Ø"/>
            </a:pPr>
            <a:r>
              <a:rPr lang="en-GB" dirty="0" smtClean="0"/>
              <a:t>Reforms</a:t>
            </a:r>
          </a:p>
          <a:p>
            <a:pPr>
              <a:buFont typeface="Wingdings" pitchFamily="2" charset="2"/>
              <a:buChar char="Ø"/>
            </a:pPr>
            <a:r>
              <a:rPr lang="en-GB" dirty="0" smtClean="0"/>
              <a:t>Education/Human rights (Goodhart,M.2013)</a:t>
            </a:r>
          </a:p>
          <a:p>
            <a:pPr>
              <a:buNone/>
            </a:pPr>
            <a:r>
              <a:rPr lang="en-GB" dirty="0" smtClean="0"/>
              <a:t> </a:t>
            </a:r>
            <a:r>
              <a:rPr lang="en-GB" dirty="0" err="1" smtClean="0"/>
              <a:t>Boraine</a:t>
            </a:r>
            <a:r>
              <a:rPr lang="en-GB" dirty="0" smtClean="0"/>
              <a:t>, A.( 2006;2006; </a:t>
            </a:r>
            <a:r>
              <a:rPr lang="en-GB" dirty="0" err="1" smtClean="0"/>
              <a:t>Boraine</a:t>
            </a:r>
            <a:r>
              <a:rPr lang="en-GB" dirty="0" smtClean="0"/>
              <a:t> A, Levy J, and  </a:t>
            </a:r>
            <a:r>
              <a:rPr lang="en-GB" dirty="0" err="1" smtClean="0"/>
              <a:t>Scheffer</a:t>
            </a:r>
            <a:r>
              <a:rPr lang="en-GB" dirty="0" smtClean="0"/>
              <a:t> R.(1997)</a:t>
            </a:r>
          </a:p>
          <a:p>
            <a:pPr>
              <a:buFont typeface="Wingdings" pitchFamily="2" charset="2"/>
              <a:buChar char="Ø"/>
            </a:pPr>
            <a:endParaRPr lang="en-GB" dirty="0" smtClean="0"/>
          </a:p>
          <a:p>
            <a:pPr>
              <a:buNone/>
            </a:pPr>
            <a:r>
              <a:rPr lang="en-GB" dirty="0" smtClean="0"/>
              <a:t>The promotion of Unity and Reconciliation Act /Forgiveness</a:t>
            </a:r>
          </a:p>
          <a:p>
            <a:r>
              <a:rPr lang="en-GB" dirty="0" smtClean="0"/>
              <a:t>investigation of human rights abuses committed on </a:t>
            </a:r>
            <a:r>
              <a:rPr lang="en-GB" i="1" dirty="0" smtClean="0"/>
              <a:t>both</a:t>
            </a:r>
            <a:r>
              <a:rPr lang="en-GB" dirty="0" smtClean="0"/>
              <a:t> sides of the conflict   (Allan and Allan, 2000; </a:t>
            </a:r>
            <a:r>
              <a:rPr lang="en-GB" dirty="0" err="1" smtClean="0"/>
              <a:t>Leebaw</a:t>
            </a:r>
            <a:r>
              <a:rPr lang="en-GB" dirty="0" smtClean="0"/>
              <a:t>, 2003).</a:t>
            </a:r>
          </a:p>
          <a:p>
            <a:pPr>
              <a:buFont typeface="Wingdings" pitchFamily="2" charset="2"/>
              <a:buChar char="Ø"/>
            </a:pPr>
            <a:r>
              <a:rPr lang="en-GB" dirty="0" smtClean="0"/>
              <a:t> investigated politically motivated human rights violation 1960-1994 </a:t>
            </a:r>
          </a:p>
          <a:p>
            <a:pPr>
              <a:buNone/>
            </a:pPr>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486" y="535579"/>
            <a:ext cx="4846320" cy="522512"/>
          </a:xfrm>
        </p:spPr>
        <p:txBody>
          <a:bodyPr>
            <a:normAutofit fontScale="90000"/>
          </a:bodyPr>
          <a:lstStyle/>
          <a:p>
            <a:r>
              <a:rPr lang="en-GB" dirty="0" smtClean="0"/>
              <a:t>Goals of the TRC</a:t>
            </a:r>
            <a:endParaRPr lang="en-GB" dirty="0"/>
          </a:p>
        </p:txBody>
      </p:sp>
      <p:sp>
        <p:nvSpPr>
          <p:cNvPr id="3" name="Content Placeholder 2"/>
          <p:cNvSpPr>
            <a:spLocks noGrp="1"/>
          </p:cNvSpPr>
          <p:nvPr>
            <p:ph sz="half" idx="1"/>
          </p:nvPr>
        </p:nvSpPr>
        <p:spPr>
          <a:xfrm>
            <a:off x="274320" y="1502229"/>
            <a:ext cx="5917474" cy="4963885"/>
          </a:xfrm>
        </p:spPr>
        <p:txBody>
          <a:bodyPr>
            <a:normAutofit/>
          </a:bodyPr>
          <a:lstStyle/>
          <a:p>
            <a:r>
              <a:rPr lang="en-GB" dirty="0" smtClean="0"/>
              <a:t>  provide psychological healing</a:t>
            </a:r>
          </a:p>
          <a:p>
            <a:r>
              <a:rPr lang="en-GB" dirty="0" smtClean="0"/>
              <a:t>  dignity for victims (</a:t>
            </a:r>
            <a:r>
              <a:rPr lang="en-GB" dirty="0" err="1" smtClean="0"/>
              <a:t>Elster</a:t>
            </a:r>
            <a:r>
              <a:rPr lang="en-GB" dirty="0" smtClean="0"/>
              <a:t>, 2004; </a:t>
            </a:r>
            <a:r>
              <a:rPr lang="en-GB" dirty="0" err="1" smtClean="0"/>
              <a:t>Mendeloff</a:t>
            </a:r>
            <a:r>
              <a:rPr lang="en-GB" dirty="0" smtClean="0"/>
              <a:t>, 2009,p. 619).</a:t>
            </a:r>
          </a:p>
          <a:p>
            <a:r>
              <a:rPr lang="en-GB" dirty="0" smtClean="0"/>
              <a:t>  allowing victims to  tell their stories / help move forward </a:t>
            </a:r>
          </a:p>
          <a:p>
            <a:r>
              <a:rPr lang="en-GB" dirty="0" smtClean="0"/>
              <a:t> offer </a:t>
            </a:r>
            <a:r>
              <a:rPr lang="en-GB" dirty="0" smtClean="0"/>
              <a:t>amnesty </a:t>
            </a:r>
            <a:r>
              <a:rPr lang="en-GB" dirty="0" smtClean="0"/>
              <a:t>to those who complete and publicly disclosed their politically motivated violation / </a:t>
            </a:r>
            <a:r>
              <a:rPr lang="en-GB" dirty="0" smtClean="0"/>
              <a:t>crimes</a:t>
            </a:r>
            <a:endParaRPr lang="en-GB" dirty="0" smtClean="0"/>
          </a:p>
          <a:p>
            <a:r>
              <a:rPr lang="en-GB" dirty="0" smtClean="0"/>
              <a:t>Took on the concept of restorative justice rather than retributive justice.( Allais (2011, p. 337) </a:t>
            </a:r>
          </a:p>
          <a:p>
            <a:r>
              <a:rPr lang="en-GB" dirty="0" smtClean="0"/>
              <a:t>  </a:t>
            </a:r>
            <a:r>
              <a:rPr lang="en-GB" dirty="0" smtClean="0"/>
              <a:t>the</a:t>
            </a:r>
            <a:r>
              <a:rPr lang="en-GB" dirty="0" smtClean="0"/>
              <a:t> </a:t>
            </a:r>
            <a:r>
              <a:rPr lang="en-GB" dirty="0" smtClean="0"/>
              <a:t>effectiveness of TRC hearings (Byrne, 2004; Chapman and van </a:t>
            </a:r>
            <a:r>
              <a:rPr lang="en-GB" dirty="0" err="1" smtClean="0"/>
              <a:t>der</a:t>
            </a:r>
            <a:r>
              <a:rPr lang="en-GB" dirty="0" smtClean="0"/>
              <a:t> </a:t>
            </a:r>
            <a:r>
              <a:rPr lang="en-GB" dirty="0" err="1" smtClean="0"/>
              <a:t>Merwe</a:t>
            </a:r>
            <a:r>
              <a:rPr lang="en-GB" dirty="0" smtClean="0"/>
              <a:t>, 2008; de la Rey and Owens, 1998; </a:t>
            </a:r>
            <a:r>
              <a:rPr lang="en-GB" dirty="0" err="1" smtClean="0"/>
              <a:t>Kaminer</a:t>
            </a:r>
            <a:r>
              <a:rPr lang="en-GB" dirty="0" smtClean="0"/>
              <a:t>, 2006). </a:t>
            </a:r>
          </a:p>
          <a:p>
            <a:pPr>
              <a:buNone/>
            </a:pPr>
            <a:endParaRPr lang="en-GB" dirty="0" smtClean="0"/>
          </a:p>
          <a:p>
            <a:endParaRPr lang="en-GB" dirty="0"/>
          </a:p>
        </p:txBody>
      </p:sp>
      <p:pic>
        <p:nvPicPr>
          <p:cNvPr id="5" name="Picture 4" descr="066-073_ComissaoVerdade_196-4.jpg"/>
          <p:cNvPicPr>
            <a:picLocks noChangeAspect="1"/>
          </p:cNvPicPr>
          <p:nvPr/>
        </p:nvPicPr>
        <p:blipFill>
          <a:blip r:embed="rId2"/>
          <a:stretch>
            <a:fillRect/>
          </a:stretch>
        </p:blipFill>
        <p:spPr>
          <a:xfrm>
            <a:off x="6614161" y="1227909"/>
            <a:ext cx="5312228" cy="466344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Did the TRC deliver?</a:t>
            </a:r>
            <a:endParaRPr lang="en-GB" dirty="0"/>
          </a:p>
        </p:txBody>
      </p:sp>
      <p:sp>
        <p:nvSpPr>
          <p:cNvPr id="3" name="Content Placeholder 2"/>
          <p:cNvSpPr>
            <a:spLocks noGrp="1"/>
          </p:cNvSpPr>
          <p:nvPr>
            <p:ph sz="half" idx="1"/>
          </p:nvPr>
        </p:nvSpPr>
        <p:spPr>
          <a:xfrm>
            <a:off x="677334" y="1737360"/>
            <a:ext cx="4184035" cy="4304001"/>
          </a:xfrm>
        </p:spPr>
        <p:txBody>
          <a:bodyPr>
            <a:normAutofit/>
          </a:bodyPr>
          <a:lstStyle/>
          <a:p>
            <a:pPr>
              <a:buNone/>
            </a:pPr>
            <a:endParaRPr lang="en-GB" dirty="0" smtClean="0"/>
          </a:p>
          <a:p>
            <a:r>
              <a:rPr lang="en-GB" dirty="0" smtClean="0"/>
              <a:t>the gap between truth and reconciliation</a:t>
            </a:r>
          </a:p>
          <a:p>
            <a:r>
              <a:rPr lang="en-GB" dirty="0" smtClean="0"/>
              <a:t>the extensive nature of amnesties </a:t>
            </a:r>
          </a:p>
          <a:p>
            <a:r>
              <a:rPr lang="en-GB" dirty="0" smtClean="0"/>
              <a:t>pressure to forgive/forced if victim want to forgive them</a:t>
            </a:r>
          </a:p>
          <a:p>
            <a:r>
              <a:rPr lang="en-GB" dirty="0" smtClean="0"/>
              <a:t>the TRC not going satisfied everyone</a:t>
            </a:r>
          </a:p>
          <a:p>
            <a:r>
              <a:rPr lang="en-GB" dirty="0" smtClean="0"/>
              <a:t> generally succeed as success</a:t>
            </a:r>
            <a:endParaRPr lang="en-GB" dirty="0"/>
          </a:p>
        </p:txBody>
      </p:sp>
      <p:pic>
        <p:nvPicPr>
          <p:cNvPr id="5" name="Content Placeholder 6" descr="Capture.PNG"/>
          <p:cNvPicPr>
            <a:picLocks noGrp="1" noChangeAspect="1"/>
          </p:cNvPicPr>
          <p:nvPr>
            <p:ph sz="half" idx="2"/>
          </p:nvPr>
        </p:nvPicPr>
        <p:blipFill>
          <a:blip r:embed="rId2"/>
          <a:stretch>
            <a:fillRect/>
          </a:stretch>
        </p:blipFill>
        <p:spPr>
          <a:xfrm>
            <a:off x="4999380" y="1685109"/>
            <a:ext cx="6678814" cy="4441371"/>
          </a:xfrm>
        </p:spPr>
      </p:pic>
      <p:sp>
        <p:nvSpPr>
          <p:cNvPr id="6" name="Rectangle 5"/>
          <p:cNvSpPr/>
          <p:nvPr/>
        </p:nvSpPr>
        <p:spPr>
          <a:xfrm>
            <a:off x="431074" y="6035040"/>
            <a:ext cx="5107577" cy="646331"/>
          </a:xfrm>
          <a:prstGeom prst="rect">
            <a:avLst/>
          </a:prstGeom>
        </p:spPr>
        <p:txBody>
          <a:bodyPr wrap="square">
            <a:spAutoFit/>
          </a:bodyPr>
          <a:lstStyle/>
          <a:p>
            <a:r>
              <a:rPr lang="en-GB" dirty="0" smtClean="0"/>
              <a:t>(Allais, 2011; </a:t>
            </a:r>
            <a:r>
              <a:rPr lang="en-GB" dirty="0" err="1" smtClean="0"/>
              <a:t>Leebaw</a:t>
            </a:r>
            <a:r>
              <a:rPr lang="en-GB" dirty="0" smtClean="0"/>
              <a:t>, 2003; Llewellyn and </a:t>
            </a:r>
            <a:r>
              <a:rPr lang="en-GB" dirty="0" err="1" smtClean="0"/>
              <a:t>Howse</a:t>
            </a:r>
            <a:r>
              <a:rPr lang="en-GB" dirty="0" smtClean="0"/>
              <a:t>, 1999; Stanley, 2001)</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0400" y="248195"/>
            <a:ext cx="5590903" cy="692332"/>
          </a:xfrm>
        </p:spPr>
        <p:txBody>
          <a:bodyPr>
            <a:normAutofit fontScale="90000"/>
          </a:bodyPr>
          <a:lstStyle/>
          <a:p>
            <a:r>
              <a:rPr lang="en-GB" dirty="0" smtClean="0"/>
              <a:t>Forgiveness or reconciliation?</a:t>
            </a:r>
            <a:endParaRPr lang="en-GB" dirty="0"/>
          </a:p>
        </p:txBody>
      </p:sp>
      <p:sp>
        <p:nvSpPr>
          <p:cNvPr id="4" name="Content Placeholder 3"/>
          <p:cNvSpPr>
            <a:spLocks noGrp="1"/>
          </p:cNvSpPr>
          <p:nvPr>
            <p:ph sz="half" idx="2"/>
          </p:nvPr>
        </p:nvSpPr>
        <p:spPr>
          <a:xfrm>
            <a:off x="235130" y="1267097"/>
            <a:ext cx="6740435" cy="5107576"/>
          </a:xfrm>
        </p:spPr>
        <p:txBody>
          <a:bodyPr>
            <a:normAutofit fontScale="85000" lnSpcReduction="20000"/>
          </a:bodyPr>
          <a:lstStyle/>
          <a:p>
            <a:r>
              <a:rPr lang="en-GB" dirty="0" smtClean="0"/>
              <a:t> negative impact on individuals involved in the truth telling process</a:t>
            </a:r>
          </a:p>
          <a:p>
            <a:r>
              <a:rPr lang="en-GB" dirty="0" smtClean="0"/>
              <a:t> experience traumatisation /healing</a:t>
            </a:r>
          </a:p>
          <a:p>
            <a:r>
              <a:rPr lang="en-GB" dirty="0" smtClean="0"/>
              <a:t> ill health </a:t>
            </a:r>
          </a:p>
          <a:p>
            <a:r>
              <a:rPr lang="en-GB" dirty="0" smtClean="0"/>
              <a:t> social isolation</a:t>
            </a:r>
          </a:p>
          <a:p>
            <a:pPr>
              <a:buNone/>
            </a:pPr>
            <a:r>
              <a:rPr lang="en-GB" dirty="0" smtClean="0"/>
              <a:t> (</a:t>
            </a:r>
            <a:r>
              <a:rPr lang="en-GB" dirty="0" err="1" smtClean="0"/>
              <a:t>Brahm</a:t>
            </a:r>
            <a:r>
              <a:rPr lang="en-GB" dirty="0" smtClean="0"/>
              <a:t>, 2007,p.23; </a:t>
            </a:r>
            <a:r>
              <a:rPr lang="en-GB" dirty="0" err="1" smtClean="0"/>
              <a:t>Brounéus</a:t>
            </a:r>
            <a:r>
              <a:rPr lang="en-GB" dirty="0" smtClean="0"/>
              <a:t>, 2008,p.72; </a:t>
            </a:r>
            <a:r>
              <a:rPr lang="en-GB" dirty="0" err="1" smtClean="0"/>
              <a:t>Gobodo-Madikizela</a:t>
            </a:r>
            <a:r>
              <a:rPr lang="en-GB" dirty="0" smtClean="0"/>
              <a:t>, 2011;Worton20006)</a:t>
            </a:r>
          </a:p>
          <a:p>
            <a:pPr>
              <a:buNone/>
            </a:pPr>
            <a:endParaRPr lang="en-GB" dirty="0" smtClean="0"/>
          </a:p>
          <a:p>
            <a:pPr>
              <a:buNone/>
            </a:pPr>
            <a:r>
              <a:rPr lang="en-GB" dirty="0" smtClean="0"/>
              <a:t>Positive effect  -(van </a:t>
            </a:r>
            <a:r>
              <a:rPr lang="en-GB" dirty="0" err="1" smtClean="0"/>
              <a:t>der</a:t>
            </a:r>
            <a:r>
              <a:rPr lang="en-GB" dirty="0" smtClean="0"/>
              <a:t> </a:t>
            </a:r>
            <a:r>
              <a:rPr lang="en-GB" dirty="0" err="1" smtClean="0"/>
              <a:t>Merwe</a:t>
            </a:r>
            <a:r>
              <a:rPr lang="en-GB" dirty="0" smtClean="0"/>
              <a:t>, Venter and </a:t>
            </a:r>
            <a:r>
              <a:rPr lang="en-GB" dirty="0" err="1" smtClean="0"/>
              <a:t>Temane</a:t>
            </a:r>
            <a:r>
              <a:rPr lang="en-GB" dirty="0" smtClean="0"/>
              <a:t> ,2009) </a:t>
            </a:r>
          </a:p>
          <a:p>
            <a:pPr>
              <a:buNone/>
            </a:pPr>
            <a:r>
              <a:rPr lang="en-GB" dirty="0" smtClean="0"/>
              <a:t> </a:t>
            </a:r>
          </a:p>
          <a:p>
            <a:pPr>
              <a:buNone/>
            </a:pPr>
            <a:r>
              <a:rPr lang="en-GB" dirty="0" smtClean="0"/>
              <a:t>who did what to whom/why? (</a:t>
            </a:r>
            <a:r>
              <a:rPr lang="en-GB" dirty="0" err="1" smtClean="0"/>
              <a:t>Loyle</a:t>
            </a:r>
            <a:r>
              <a:rPr lang="en-GB" dirty="0" smtClean="0"/>
              <a:t> and Davenport,2015)</a:t>
            </a:r>
          </a:p>
          <a:p>
            <a:pPr>
              <a:buNone/>
            </a:pPr>
            <a:endParaRPr lang="en-GB" dirty="0" smtClean="0"/>
          </a:p>
          <a:p>
            <a:pPr>
              <a:buNone/>
            </a:pPr>
            <a:r>
              <a:rPr lang="en-GB" dirty="0" smtClean="0"/>
              <a:t> The victims  who decide to testify in front of a truth commission experience </a:t>
            </a:r>
          </a:p>
          <a:p>
            <a:r>
              <a:rPr lang="en-GB" dirty="0" smtClean="0"/>
              <a:t>threat </a:t>
            </a:r>
          </a:p>
          <a:p>
            <a:r>
              <a:rPr lang="en-GB" dirty="0" smtClean="0"/>
              <a:t> harassment</a:t>
            </a:r>
          </a:p>
          <a:p>
            <a:pPr>
              <a:buNone/>
            </a:pPr>
            <a:r>
              <a:rPr lang="en-GB" dirty="0" smtClean="0"/>
              <a:t> (</a:t>
            </a:r>
            <a:r>
              <a:rPr lang="en-GB" dirty="0" err="1" smtClean="0"/>
              <a:t>Brounéus</a:t>
            </a:r>
            <a:r>
              <a:rPr lang="en-GB" dirty="0" smtClean="0"/>
              <a:t>, 2008,p. 72; </a:t>
            </a:r>
            <a:r>
              <a:rPr lang="en-GB" dirty="0" err="1" smtClean="0"/>
              <a:t>Samii</a:t>
            </a:r>
            <a:r>
              <a:rPr lang="en-GB" dirty="0" smtClean="0"/>
              <a:t>, 2013,p. 3; </a:t>
            </a:r>
            <a:r>
              <a:rPr lang="en-GB" dirty="0" err="1" smtClean="0"/>
              <a:t>Kaminer</a:t>
            </a:r>
            <a:r>
              <a:rPr lang="en-GB" dirty="0" smtClean="0"/>
              <a:t>, et.al 2001; </a:t>
            </a:r>
            <a:r>
              <a:rPr lang="en-GB" dirty="0" err="1" smtClean="0"/>
              <a:t>Kagee</a:t>
            </a:r>
            <a:r>
              <a:rPr lang="en-GB" dirty="0" smtClean="0"/>
              <a:t> 2006) </a:t>
            </a:r>
          </a:p>
          <a:p>
            <a:pPr>
              <a:buNone/>
            </a:pPr>
            <a:r>
              <a:rPr lang="en-GB" dirty="0" smtClean="0"/>
              <a:t> </a:t>
            </a:r>
          </a:p>
          <a:p>
            <a:endParaRPr lang="en-GB" dirty="0"/>
          </a:p>
        </p:txBody>
      </p:sp>
      <p:pic>
        <p:nvPicPr>
          <p:cNvPr id="6" name="Picture 2" descr="C:\Users\lyudmyla\Desktop\vickys stuff\New folder\PHOTO FOR CONSILLING\forgiveness_Miya_bg.jpg"/>
          <p:cNvPicPr>
            <a:picLocks noGrp="1" noChangeAspect="1" noChangeArrowheads="1"/>
          </p:cNvPicPr>
          <p:nvPr>
            <p:ph sz="half" idx="2"/>
          </p:nvPr>
        </p:nvPicPr>
        <p:blipFill>
          <a:blip r:embed="rId2"/>
          <a:srcRect/>
          <a:stretch>
            <a:fillRect/>
          </a:stretch>
        </p:blipFill>
        <p:spPr bwMode="auto">
          <a:xfrm>
            <a:off x="6818811" y="1175658"/>
            <a:ext cx="5107850" cy="5185954"/>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4904" y="339634"/>
            <a:ext cx="3696788" cy="692331"/>
          </a:xfrm>
        </p:spPr>
        <p:txBody>
          <a:bodyPr>
            <a:normAutofit/>
          </a:bodyPr>
          <a:lstStyle/>
          <a:p>
            <a:r>
              <a:rPr lang="en-GB" dirty="0" smtClean="0"/>
              <a:t>REFERENCE</a:t>
            </a:r>
            <a:endParaRPr lang="en-GB" dirty="0"/>
          </a:p>
        </p:txBody>
      </p:sp>
      <p:sp>
        <p:nvSpPr>
          <p:cNvPr id="3" name="Content Placeholder 2"/>
          <p:cNvSpPr>
            <a:spLocks noGrp="1"/>
          </p:cNvSpPr>
          <p:nvPr>
            <p:ph idx="1"/>
          </p:nvPr>
        </p:nvSpPr>
        <p:spPr>
          <a:xfrm>
            <a:off x="352697" y="979714"/>
            <a:ext cx="11299371" cy="5617029"/>
          </a:xfrm>
        </p:spPr>
        <p:txBody>
          <a:bodyPr>
            <a:normAutofit fontScale="77500" lnSpcReduction="20000"/>
          </a:bodyPr>
          <a:lstStyle/>
          <a:p>
            <a:pPr>
              <a:buNone/>
            </a:pPr>
            <a:endParaRPr lang="en-GB" dirty="0" smtClean="0"/>
          </a:p>
          <a:p>
            <a:endParaRPr lang="en-GB" dirty="0" smtClean="0"/>
          </a:p>
          <a:p>
            <a:pPr>
              <a:buNone/>
            </a:pPr>
            <a:r>
              <a:rPr lang="en-GB" dirty="0" err="1" smtClean="0">
                <a:hlinkClick r:id="rId2"/>
              </a:rPr>
              <a:t>Abrahamsen,T.and</a:t>
            </a:r>
            <a:r>
              <a:rPr lang="en-GB" dirty="0" smtClean="0">
                <a:hlinkClick r:id="rId2"/>
              </a:rPr>
              <a:t> van de </a:t>
            </a:r>
            <a:r>
              <a:rPr lang="en-GB" dirty="0" err="1" smtClean="0">
                <a:hlinkClick r:id="rId2"/>
              </a:rPr>
              <a:t>Merwe</a:t>
            </a:r>
            <a:r>
              <a:rPr lang="en-GB" dirty="0" smtClean="0">
                <a:hlinkClick r:id="rId2"/>
              </a:rPr>
              <a:t>(2005)Reconciliation through Amnesty? Amnesty Applicants' Views of the South African Truth and Reconciliation Commission Research report  for the Centre for the Study of Violence and Reconciliation, www.csvr.org.za/docs/trc/reconciliationthroughamnesty.pd</a:t>
            </a:r>
            <a:endParaRPr lang="en-GB" dirty="0" smtClean="0"/>
          </a:p>
          <a:p>
            <a:pPr>
              <a:buNone/>
            </a:pPr>
            <a:r>
              <a:rPr lang="en-GB" dirty="0" smtClean="0"/>
              <a:t> </a:t>
            </a:r>
            <a:r>
              <a:rPr lang="en-GB" dirty="0" err="1" smtClean="0"/>
              <a:t>Asmal</a:t>
            </a:r>
            <a:r>
              <a:rPr lang="en-GB" dirty="0" smtClean="0"/>
              <a:t>, K., </a:t>
            </a:r>
            <a:r>
              <a:rPr lang="en-GB" dirty="0" err="1" smtClean="0"/>
              <a:t>Asmal</a:t>
            </a:r>
            <a:r>
              <a:rPr lang="en-GB" dirty="0" smtClean="0"/>
              <a:t>, </a:t>
            </a:r>
            <a:r>
              <a:rPr lang="en-GB" dirty="0" err="1" smtClean="0"/>
              <a:t>L.and</a:t>
            </a:r>
            <a:r>
              <a:rPr lang="en-GB" dirty="0" smtClean="0"/>
              <a:t> Roberts, R.S.(1996) </a:t>
            </a:r>
            <a:r>
              <a:rPr lang="en-GB" i="1" dirty="0" smtClean="0"/>
              <a:t>Reconciliation Through Truth: A Reckoning of Apartheid's Criminal Governance.</a:t>
            </a:r>
            <a:r>
              <a:rPr lang="en-GB" dirty="0" smtClean="0"/>
              <a:t> Cape Town: David Phillip</a:t>
            </a:r>
          </a:p>
          <a:p>
            <a:pPr>
              <a:buNone/>
            </a:pPr>
            <a:r>
              <a:rPr lang="en-GB" dirty="0" smtClean="0"/>
              <a:t> </a:t>
            </a:r>
            <a:r>
              <a:rPr lang="en-GB" dirty="0" err="1" smtClean="0"/>
              <a:t>Agger</a:t>
            </a:r>
            <a:r>
              <a:rPr lang="en-GB" dirty="0" smtClean="0"/>
              <a:t>, </a:t>
            </a:r>
            <a:r>
              <a:rPr lang="en-GB" dirty="0" err="1" smtClean="0"/>
              <a:t>I.and</a:t>
            </a:r>
            <a:r>
              <a:rPr lang="en-GB" dirty="0" smtClean="0"/>
              <a:t> Jensen, J.B.(1930) Testimony as ritual and evidence in psychotherapy for political refugees. </a:t>
            </a:r>
            <a:r>
              <a:rPr lang="en-GB" i="1" dirty="0" smtClean="0"/>
              <a:t>J Traumatic Stress</a:t>
            </a:r>
            <a:r>
              <a:rPr lang="en-GB" dirty="0" smtClean="0"/>
              <a:t>. 3,pp.115–130</a:t>
            </a:r>
          </a:p>
          <a:p>
            <a:pPr>
              <a:buNone/>
            </a:pPr>
            <a:endParaRPr lang="en-GB" dirty="0" smtClean="0"/>
          </a:p>
          <a:p>
            <a:pPr>
              <a:buNone/>
            </a:pPr>
            <a:r>
              <a:rPr lang="en-GB" dirty="0" smtClean="0"/>
              <a:t>Allan, A., Allan, M., </a:t>
            </a:r>
            <a:r>
              <a:rPr lang="en-GB" dirty="0" err="1" smtClean="0"/>
              <a:t>Kaminer</a:t>
            </a:r>
            <a:r>
              <a:rPr lang="en-GB" dirty="0" smtClean="0"/>
              <a:t>, D., and Stein, D. (2006) Exploration of the association between apology and forgiveness amongst victims of human rights violations. </a:t>
            </a:r>
            <a:r>
              <a:rPr lang="en-GB" i="1" dirty="0" err="1" smtClean="0"/>
              <a:t>Behavioral</a:t>
            </a:r>
            <a:r>
              <a:rPr lang="en-GB" i="1" dirty="0" smtClean="0"/>
              <a:t> Sciences and the Law,</a:t>
            </a:r>
            <a:r>
              <a:rPr lang="en-GB" dirty="0" smtClean="0"/>
              <a:t> 24,pp. 87–102.Available </a:t>
            </a:r>
            <a:r>
              <a:rPr lang="en-GB" dirty="0" err="1" smtClean="0"/>
              <a:t>at:https</a:t>
            </a:r>
            <a:r>
              <a:rPr lang="en-GB" dirty="0" smtClean="0"/>
              <a:t>://</a:t>
            </a:r>
            <a:r>
              <a:rPr lang="en-GB" dirty="0" err="1" smtClean="0"/>
              <a:t>ncbi.nlm.nih.gov.pubmed</a:t>
            </a:r>
            <a:r>
              <a:rPr lang="en-GB" dirty="0" smtClean="0"/>
              <a:t> (Accessed:28October2018).</a:t>
            </a:r>
          </a:p>
          <a:p>
            <a:pPr>
              <a:buNone/>
            </a:pPr>
            <a:endParaRPr lang="en-GB" dirty="0" smtClean="0"/>
          </a:p>
          <a:p>
            <a:pPr>
              <a:buNone/>
            </a:pPr>
            <a:endParaRPr lang="en-GB" dirty="0" smtClean="0"/>
          </a:p>
          <a:p>
            <a:pPr>
              <a:buNone/>
            </a:pPr>
            <a:r>
              <a:rPr lang="en-GB" dirty="0" smtClean="0"/>
              <a:t>Allan, A. and Allan, M.M. (2000) The South African Truth and Reconciliation Commission as a Therapeutic Tool. </a:t>
            </a:r>
            <a:r>
              <a:rPr lang="en-GB" i="1" dirty="0" err="1" smtClean="0"/>
              <a:t>Behavioral</a:t>
            </a:r>
            <a:r>
              <a:rPr lang="en-GB" i="1" dirty="0" smtClean="0"/>
              <a:t> Sciences and the Law</a:t>
            </a:r>
            <a:r>
              <a:rPr lang="en-GB" dirty="0" smtClean="0"/>
              <a:t>, Vol. 18, pp. 459-477.Available </a:t>
            </a:r>
            <a:r>
              <a:rPr lang="en-GB" dirty="0" err="1" smtClean="0"/>
              <a:t>at:https</a:t>
            </a:r>
            <a:r>
              <a:rPr lang="en-GB" dirty="0" smtClean="0"/>
              <a:t>://</a:t>
            </a:r>
            <a:r>
              <a:rPr lang="en-GB" dirty="0" err="1" smtClean="0"/>
              <a:t>www.ncbi.com.nlm.nih.gov.pubmed</a:t>
            </a:r>
            <a:r>
              <a:rPr lang="en-GB" dirty="0" smtClean="0"/>
              <a:t>(Accessed:29October2018)</a:t>
            </a:r>
          </a:p>
          <a:p>
            <a:endParaRPr lang="en-GB" dirty="0" smtClean="0"/>
          </a:p>
          <a:p>
            <a:pPr>
              <a:buNone/>
            </a:pPr>
            <a:r>
              <a:rPr lang="en-GB" dirty="0" smtClean="0"/>
              <a:t> </a:t>
            </a:r>
          </a:p>
          <a:p>
            <a:endParaRPr lang="en-GB" dirty="0" smtClean="0"/>
          </a:p>
          <a:p>
            <a:pPr>
              <a:buNone/>
            </a:pPr>
            <a:r>
              <a:rPr lang="en-GB" dirty="0" smtClean="0"/>
              <a:t> Allais, L. (2011)Restorative Justice, Retributive Justice, and the South African Truth and Reconciliation Commission. </a:t>
            </a:r>
            <a:r>
              <a:rPr lang="en-GB" i="1" dirty="0" smtClean="0"/>
              <a:t>Philosophy &amp; Public Affairs</a:t>
            </a:r>
            <a:r>
              <a:rPr lang="en-GB" dirty="0" smtClean="0"/>
              <a:t>, 39,pp. 331–363.Available at:   </a:t>
            </a:r>
            <a:r>
              <a:rPr lang="en-GB" dirty="0" err="1" smtClean="0"/>
              <a:t>doi</a:t>
            </a:r>
            <a:r>
              <a:rPr lang="en-GB" dirty="0" smtClean="0"/>
              <a:t>: 10.1111/j.1088-4963.2012.01211(Accessed:23October2018).</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31474" y="287384"/>
            <a:ext cx="3853543" cy="496387"/>
          </a:xfrm>
        </p:spPr>
        <p:txBody>
          <a:bodyPr>
            <a:normAutofit fontScale="90000"/>
          </a:bodyPr>
          <a:lstStyle/>
          <a:p>
            <a:r>
              <a:rPr lang="en-GB" dirty="0" smtClean="0"/>
              <a:t>REFERENCE</a:t>
            </a:r>
            <a:endParaRPr lang="en-GB" dirty="0"/>
          </a:p>
        </p:txBody>
      </p:sp>
      <p:sp>
        <p:nvSpPr>
          <p:cNvPr id="3" name="Content Placeholder 2"/>
          <p:cNvSpPr>
            <a:spLocks noGrp="1"/>
          </p:cNvSpPr>
          <p:nvPr>
            <p:ph idx="1"/>
          </p:nvPr>
        </p:nvSpPr>
        <p:spPr>
          <a:xfrm>
            <a:off x="313509" y="953590"/>
            <a:ext cx="10672353" cy="5603964"/>
          </a:xfrm>
        </p:spPr>
        <p:txBody>
          <a:bodyPr>
            <a:normAutofit lnSpcReduction="10000"/>
          </a:bodyPr>
          <a:lstStyle/>
          <a:p>
            <a:pPr>
              <a:buNone/>
            </a:pPr>
            <a:r>
              <a:rPr lang="en-GB" dirty="0" smtClean="0"/>
              <a:t> </a:t>
            </a:r>
            <a:r>
              <a:rPr lang="en-GB" dirty="0" err="1" smtClean="0"/>
              <a:t>Aoláin</a:t>
            </a:r>
            <a:r>
              <a:rPr lang="en-GB" dirty="0" smtClean="0"/>
              <a:t>, F. N. (2008) Expanding the boundaries of transitional justice. </a:t>
            </a:r>
            <a:r>
              <a:rPr lang="en-GB" i="1" dirty="0" smtClean="0"/>
              <a:t>Ethics and International Affairs</a:t>
            </a:r>
            <a:r>
              <a:rPr lang="en-GB" dirty="0" smtClean="0"/>
              <a:t>, 22(2),pp. 213–222.[Online]Available: https://doi.org/10.1111/j.1747- 7093.2008.00146Accessed:23 October2018.</a:t>
            </a:r>
          </a:p>
          <a:p>
            <a:pPr>
              <a:buNone/>
            </a:pPr>
            <a:r>
              <a:rPr lang="en-GB" dirty="0" err="1" smtClean="0"/>
              <a:t>Apartheild</a:t>
            </a:r>
            <a:r>
              <a:rPr lang="en-GB" dirty="0" smtClean="0"/>
              <a:t>, </a:t>
            </a:r>
            <a:r>
              <a:rPr lang="en-GB" dirty="0" err="1" smtClean="0"/>
              <a:t>Definition,facts</a:t>
            </a:r>
            <a:r>
              <a:rPr lang="en-GB" dirty="0" smtClean="0"/>
              <a:t>, beginning and end( 2016)</a:t>
            </a:r>
            <a:r>
              <a:rPr lang="en-GB" i="1" dirty="0" smtClean="0"/>
              <a:t> </a:t>
            </a:r>
            <a:r>
              <a:rPr lang="en-GB" i="1" dirty="0" err="1" smtClean="0"/>
              <a:t>Encyclopedia</a:t>
            </a:r>
            <a:r>
              <a:rPr lang="en-GB" i="1" dirty="0" smtClean="0"/>
              <a:t> </a:t>
            </a:r>
            <a:r>
              <a:rPr lang="en-GB" i="1" dirty="0" err="1" smtClean="0"/>
              <a:t>Britanica</a:t>
            </a:r>
            <a:r>
              <a:rPr lang="en-GB" i="1" dirty="0" smtClean="0"/>
              <a:t>[Online</a:t>
            </a:r>
            <a:r>
              <a:rPr lang="en-GB" dirty="0" smtClean="0"/>
              <a:t>].</a:t>
            </a:r>
            <a:r>
              <a:rPr lang="en-GB" dirty="0" err="1" smtClean="0"/>
              <a:t>Available:htps</a:t>
            </a:r>
            <a:r>
              <a:rPr lang="en-GB" dirty="0" smtClean="0"/>
              <a:t>://</a:t>
            </a:r>
            <a:r>
              <a:rPr lang="en-GB" dirty="0" err="1" smtClean="0"/>
              <a:t>www.britanica.com</a:t>
            </a:r>
            <a:r>
              <a:rPr lang="en-GB" dirty="0" smtClean="0"/>
              <a:t>/topic/apartheildAccessed:22 October 2018.</a:t>
            </a:r>
          </a:p>
          <a:p>
            <a:pPr>
              <a:buNone/>
            </a:pPr>
            <a:r>
              <a:rPr lang="en-GB" dirty="0" smtClean="0"/>
              <a:t> </a:t>
            </a:r>
            <a:r>
              <a:rPr lang="en-GB" dirty="0" err="1" smtClean="0"/>
              <a:t>Bakiner</a:t>
            </a:r>
            <a:r>
              <a:rPr lang="en-GB" dirty="0" smtClean="0"/>
              <a:t>, O. (2014) Truth Commission Impact: An Assessment of How Commissions Influence Politics and Society, </a:t>
            </a:r>
            <a:r>
              <a:rPr lang="en-GB" i="1" dirty="0" smtClean="0"/>
              <a:t>The International Journal of Transitional Justice</a:t>
            </a:r>
            <a:r>
              <a:rPr lang="en-GB" dirty="0" smtClean="0"/>
              <a:t>, (8)1,pp. 6-30.academic.oup.com</a:t>
            </a:r>
          </a:p>
          <a:p>
            <a:endParaRPr lang="en-GB" dirty="0" smtClean="0"/>
          </a:p>
          <a:p>
            <a:pPr>
              <a:buNone/>
            </a:pPr>
            <a:r>
              <a:rPr lang="en-GB" dirty="0" err="1" smtClean="0"/>
              <a:t>Bakiner</a:t>
            </a:r>
            <a:r>
              <a:rPr lang="en-GB" dirty="0" smtClean="0"/>
              <a:t>, O. (2016) </a:t>
            </a:r>
            <a:r>
              <a:rPr lang="en-GB" i="1" dirty="0" smtClean="0"/>
              <a:t>Truth Commissions: Memory, Power, and Legitimacy </a:t>
            </a:r>
            <a:r>
              <a:rPr lang="en-GB" dirty="0" smtClean="0"/>
              <a:t>University of Pennsylvania Press: Philadelphia.</a:t>
            </a:r>
          </a:p>
          <a:p>
            <a:pPr>
              <a:buNone/>
            </a:pPr>
            <a:endParaRPr lang="en-GB" dirty="0" smtClean="0"/>
          </a:p>
          <a:p>
            <a:pPr fontAlgn="base">
              <a:buNone/>
            </a:pPr>
            <a:r>
              <a:rPr lang="en-GB" dirty="0" smtClean="0"/>
              <a:t> Bloomfield, D., </a:t>
            </a:r>
            <a:r>
              <a:rPr lang="en-GB" dirty="0" err="1" smtClean="0"/>
              <a:t>Barnes,T</a:t>
            </a:r>
            <a:r>
              <a:rPr lang="en-GB" dirty="0" smtClean="0"/>
              <a:t>. and </a:t>
            </a:r>
            <a:r>
              <a:rPr lang="en-GB" dirty="0" err="1" smtClean="0"/>
              <a:t>Huyse,L</a:t>
            </a:r>
            <a:r>
              <a:rPr lang="en-GB" dirty="0" smtClean="0"/>
              <a:t>.( 2003) </a:t>
            </a:r>
            <a:r>
              <a:rPr lang="en-GB" i="1" dirty="0" smtClean="0"/>
              <a:t>Reconciliation after Violent Conflict</a:t>
            </a:r>
            <a:r>
              <a:rPr lang="en-GB" dirty="0" smtClean="0"/>
              <a:t>. A Handbook. Stockholm: International IDEA  pp.12-21 </a:t>
            </a:r>
          </a:p>
          <a:p>
            <a:pPr fontAlgn="base">
              <a:buNone/>
            </a:pPr>
            <a:r>
              <a:rPr lang="en-GB" dirty="0" smtClean="0"/>
              <a:t> </a:t>
            </a:r>
          </a:p>
          <a:p>
            <a:pPr fontAlgn="base">
              <a:buNone/>
            </a:pPr>
            <a:r>
              <a:rPr lang="en-GB" dirty="0" smtClean="0"/>
              <a:t> </a:t>
            </a:r>
            <a:r>
              <a:rPr lang="en-GB" dirty="0" err="1" smtClean="0"/>
              <a:t>Brankovic</a:t>
            </a:r>
            <a:r>
              <a:rPr lang="en-GB" dirty="0" smtClean="0"/>
              <a:t>, J.(2013) “</a:t>
            </a:r>
            <a:r>
              <a:rPr lang="en-GB" i="1" dirty="0" smtClean="0"/>
              <a:t>Accountability and National Reconciliation in South Africa</a:t>
            </a:r>
            <a:r>
              <a:rPr lang="en-GB" dirty="0" smtClean="0"/>
              <a:t>.” </a:t>
            </a:r>
            <a:r>
              <a:rPr lang="en-GB" dirty="0" err="1" smtClean="0"/>
              <a:t>Ediciones</a:t>
            </a:r>
            <a:r>
              <a:rPr lang="en-GB" dirty="0" smtClean="0"/>
              <a:t> </a:t>
            </a:r>
            <a:r>
              <a:rPr lang="en-GB" dirty="0" err="1" smtClean="0"/>
              <a:t>InfoJus</a:t>
            </a:r>
            <a:r>
              <a:rPr lang="en-GB" dirty="0" smtClean="0"/>
              <a:t>: </a:t>
            </a:r>
            <a:r>
              <a:rPr lang="en-GB" dirty="0" err="1" smtClean="0"/>
              <a:t>Derechos</a:t>
            </a:r>
            <a:r>
              <a:rPr lang="en-GB" dirty="0" smtClean="0"/>
              <a:t> </a:t>
            </a:r>
            <a:r>
              <a:rPr lang="en-GB" dirty="0" err="1" smtClean="0"/>
              <a:t>Humanos</a:t>
            </a:r>
            <a:r>
              <a:rPr lang="en-GB" dirty="0" smtClean="0"/>
              <a:t>,  Vol. 2, No. 4, pp.55</a:t>
            </a:r>
            <a:r>
              <a:rPr lang="en-GB" dirty="0" smtClean="0">
                <a:sym typeface="Symbol"/>
              </a:rPr>
              <a:t></a:t>
            </a:r>
            <a:r>
              <a:rPr lang="en-GB" dirty="0" smtClean="0"/>
              <a:t>86.https;//www.csvr.org.za.docs</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6262" y="505097"/>
            <a:ext cx="4637315" cy="657497"/>
          </a:xfrm>
        </p:spPr>
        <p:txBody>
          <a:bodyPr/>
          <a:lstStyle/>
          <a:p>
            <a:r>
              <a:rPr lang="en-GB" dirty="0" smtClean="0"/>
              <a:t>REFERENCE</a:t>
            </a:r>
            <a:endParaRPr lang="en-GB" dirty="0"/>
          </a:p>
        </p:txBody>
      </p:sp>
      <p:sp>
        <p:nvSpPr>
          <p:cNvPr id="3" name="Content Placeholder 2"/>
          <p:cNvSpPr>
            <a:spLocks noGrp="1"/>
          </p:cNvSpPr>
          <p:nvPr>
            <p:ph idx="1"/>
          </p:nvPr>
        </p:nvSpPr>
        <p:spPr>
          <a:xfrm>
            <a:off x="182880" y="3056709"/>
            <a:ext cx="11077301" cy="4238689"/>
          </a:xfrm>
        </p:spPr>
        <p:txBody>
          <a:bodyPr>
            <a:normAutofit fontScale="92500" lnSpcReduction="10000"/>
          </a:bodyPr>
          <a:lstStyle/>
          <a:p>
            <a:pPr>
              <a:buNone/>
            </a:pPr>
            <a:r>
              <a:rPr lang="en-GB" dirty="0" smtClean="0"/>
              <a:t> </a:t>
            </a:r>
            <a:r>
              <a:rPr lang="en-GB" dirty="0" err="1" smtClean="0"/>
              <a:t>Brahm</a:t>
            </a:r>
            <a:r>
              <a:rPr lang="en-GB" dirty="0" smtClean="0"/>
              <a:t>, E. (2007) Uncovering the Truth: Examining Truth Commission Success and Impact, </a:t>
            </a:r>
            <a:r>
              <a:rPr lang="en-GB" i="1" dirty="0" smtClean="0"/>
              <a:t>International Studies Perspectives</a:t>
            </a:r>
            <a:r>
              <a:rPr lang="en-GB" dirty="0" smtClean="0"/>
              <a:t>, 8(1),pp. 16-35.Available </a:t>
            </a:r>
            <a:r>
              <a:rPr lang="en-GB" dirty="0" err="1" smtClean="0"/>
              <a:t>at:https</a:t>
            </a:r>
            <a:r>
              <a:rPr lang="en-GB" dirty="0" smtClean="0"/>
              <a:t>://</a:t>
            </a:r>
            <a:r>
              <a:rPr lang="en-GB" dirty="0" err="1" smtClean="0"/>
              <a:t>researchgate.net</a:t>
            </a:r>
            <a:r>
              <a:rPr lang="en-GB" dirty="0" smtClean="0"/>
              <a:t>(Accessed:27October2018).</a:t>
            </a:r>
          </a:p>
          <a:p>
            <a:pPr>
              <a:buNone/>
            </a:pPr>
            <a:r>
              <a:rPr lang="en-GB" dirty="0" smtClean="0"/>
              <a:t> </a:t>
            </a:r>
            <a:r>
              <a:rPr lang="en-GB" dirty="0" err="1" smtClean="0"/>
              <a:t>Brahm</a:t>
            </a:r>
            <a:r>
              <a:rPr lang="en-GB" dirty="0" smtClean="0"/>
              <a:t>, E. (2007) Transitional Justice, Civil Society, and the Development of the Rule of Law in Post Conflict Societies. </a:t>
            </a:r>
            <a:r>
              <a:rPr lang="en-GB" i="1" dirty="0" smtClean="0"/>
              <a:t>The International Journal of Not-for-Profit Law</a:t>
            </a:r>
            <a:r>
              <a:rPr lang="en-GB" dirty="0" smtClean="0"/>
              <a:t>. </a:t>
            </a:r>
            <a:r>
              <a:rPr lang="en-GB" dirty="0" err="1" smtClean="0"/>
              <a:t>Vol</a:t>
            </a:r>
            <a:r>
              <a:rPr lang="en-GB" dirty="0" smtClean="0"/>
              <a:t> 9, No. 4</a:t>
            </a:r>
          </a:p>
          <a:p>
            <a:pPr>
              <a:buNone/>
            </a:pPr>
            <a:r>
              <a:rPr lang="en-GB" dirty="0" smtClean="0"/>
              <a:t> </a:t>
            </a:r>
            <a:r>
              <a:rPr lang="en-GB" dirty="0" err="1" smtClean="0"/>
              <a:t>Bornman</a:t>
            </a:r>
            <a:r>
              <a:rPr lang="en-GB" dirty="0" smtClean="0"/>
              <a:t>, E. (2006) National symbols and nation-building in the post-apartheid South Africa. </a:t>
            </a:r>
            <a:r>
              <a:rPr lang="en-GB" i="1" dirty="0" smtClean="0"/>
              <a:t>International Journal of Intercultural Relations,</a:t>
            </a:r>
            <a:r>
              <a:rPr lang="en-GB" dirty="0" smtClean="0"/>
              <a:t> 30, pp.383–399.Available at:</a:t>
            </a:r>
          </a:p>
          <a:p>
            <a:pPr>
              <a:buNone/>
            </a:pPr>
            <a:r>
              <a:rPr lang="en-GB" dirty="0" smtClean="0"/>
              <a:t> </a:t>
            </a:r>
          </a:p>
          <a:p>
            <a:pPr>
              <a:buNone/>
            </a:pPr>
            <a:r>
              <a:rPr lang="en-GB" dirty="0" smtClean="0"/>
              <a:t> Byrne, C. (2004) Benefit or burden: Victims’ reflections on TRC participation.</a:t>
            </a:r>
            <a:r>
              <a:rPr lang="en-GB" i="1" dirty="0" smtClean="0"/>
              <a:t> Peace and conflict: Journal of Peace Psychology,</a:t>
            </a:r>
            <a:r>
              <a:rPr lang="en-GB" dirty="0" smtClean="0"/>
              <a:t> 10,pp. 237–256.Available </a:t>
            </a:r>
            <a:r>
              <a:rPr lang="en-GB" dirty="0" err="1" smtClean="0"/>
              <a:t>at:http</a:t>
            </a:r>
            <a:r>
              <a:rPr lang="en-GB" dirty="0" smtClean="0"/>
              <a:t>://</a:t>
            </a:r>
            <a:r>
              <a:rPr lang="en-GB" dirty="0" err="1" smtClean="0"/>
              <a:t>hdl.handle.net</a:t>
            </a:r>
            <a:r>
              <a:rPr lang="en-GB" dirty="0" smtClean="0"/>
              <a:t>/10500/23252(Accessed:26October2018).</a:t>
            </a:r>
          </a:p>
          <a:p>
            <a:pPr>
              <a:buNone/>
            </a:pPr>
            <a:endParaRPr lang="en-GB" dirty="0" smtClean="0"/>
          </a:p>
          <a:p>
            <a:pPr>
              <a:buNone/>
            </a:pPr>
            <a:endParaRPr lang="en-GB" dirty="0" smtClean="0"/>
          </a:p>
          <a:p>
            <a:pPr>
              <a:buNone/>
            </a:pPr>
            <a:r>
              <a:rPr lang="en-GB" dirty="0" smtClean="0"/>
              <a:t> </a:t>
            </a:r>
          </a:p>
          <a:p>
            <a:pPr>
              <a:buNone/>
            </a:pPr>
            <a:endParaRPr lang="en-GB" dirty="0" smtClean="0"/>
          </a:p>
          <a:p>
            <a:endParaRPr lang="en-GB" dirty="0"/>
          </a:p>
        </p:txBody>
      </p:sp>
      <p:sp>
        <p:nvSpPr>
          <p:cNvPr id="4" name="Rectangle 3"/>
          <p:cNvSpPr/>
          <p:nvPr/>
        </p:nvSpPr>
        <p:spPr>
          <a:xfrm>
            <a:off x="261257" y="1097280"/>
            <a:ext cx="10842172" cy="1754326"/>
          </a:xfrm>
          <a:prstGeom prst="rect">
            <a:avLst/>
          </a:prstGeom>
        </p:spPr>
        <p:txBody>
          <a:bodyPr wrap="square">
            <a:spAutoFit/>
          </a:bodyPr>
          <a:lstStyle/>
          <a:p>
            <a:r>
              <a:rPr lang="en-GB" dirty="0" err="1" smtClean="0"/>
              <a:t>Bakiner</a:t>
            </a:r>
            <a:r>
              <a:rPr lang="en-GB" dirty="0" smtClean="0"/>
              <a:t>, O. (2014) Truth Commission Impact: An Assessment of How Commissions Influence Politics and Society, </a:t>
            </a:r>
            <a:r>
              <a:rPr lang="en-GB" i="1" dirty="0" smtClean="0"/>
              <a:t>The International Journal of Transitional Justice</a:t>
            </a:r>
            <a:r>
              <a:rPr lang="en-GB" dirty="0" smtClean="0"/>
              <a:t>, (8)1,pp. 6-30.Available at:doi:10.1093/</a:t>
            </a:r>
            <a:r>
              <a:rPr lang="en-GB" dirty="0" err="1" smtClean="0"/>
              <a:t>ijtj</a:t>
            </a:r>
            <a:r>
              <a:rPr lang="en-GB" dirty="0" smtClean="0"/>
              <a:t>/ijt025(Accessed:29October2018).</a:t>
            </a:r>
          </a:p>
          <a:p>
            <a:endParaRPr lang="en-GB" dirty="0" smtClean="0"/>
          </a:p>
          <a:p>
            <a:r>
              <a:rPr lang="en-GB" dirty="0" smtClean="0"/>
              <a:t> </a:t>
            </a:r>
            <a:r>
              <a:rPr lang="en-GB" dirty="0" err="1" smtClean="0"/>
              <a:t>Bakiner</a:t>
            </a:r>
            <a:r>
              <a:rPr lang="en-GB" dirty="0" smtClean="0"/>
              <a:t>, O. (2016) </a:t>
            </a:r>
            <a:r>
              <a:rPr lang="en-GB" i="1" dirty="0" smtClean="0"/>
              <a:t>Truth Commissions: Memory, Power, and Legitimacy </a:t>
            </a:r>
            <a:r>
              <a:rPr lang="en-GB" dirty="0" smtClean="0"/>
              <a:t>University of Pennsylvania Press: </a:t>
            </a:r>
            <a:r>
              <a:rPr lang="en-GB" dirty="0" err="1" smtClean="0"/>
              <a:t>Philadelphia.Available</a:t>
            </a:r>
            <a:r>
              <a:rPr lang="en-GB" dirty="0" smtClean="0"/>
              <a:t> at: https://www.cambridge.org(Accessed:27October2018)</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5714" y="235131"/>
            <a:ext cx="4480560" cy="718457"/>
          </a:xfrm>
        </p:spPr>
        <p:txBody>
          <a:bodyPr>
            <a:normAutofit/>
          </a:bodyPr>
          <a:lstStyle/>
          <a:p>
            <a:r>
              <a:rPr lang="en-GB" dirty="0" smtClean="0"/>
              <a:t>REFERENCE</a:t>
            </a:r>
            <a:endParaRPr lang="en-GB" dirty="0"/>
          </a:p>
        </p:txBody>
      </p:sp>
      <p:sp>
        <p:nvSpPr>
          <p:cNvPr id="3" name="Content Placeholder 2"/>
          <p:cNvSpPr>
            <a:spLocks noGrp="1"/>
          </p:cNvSpPr>
          <p:nvPr>
            <p:ph idx="1"/>
          </p:nvPr>
        </p:nvSpPr>
        <p:spPr>
          <a:xfrm>
            <a:off x="287384" y="1071154"/>
            <a:ext cx="11116490" cy="5525589"/>
          </a:xfrm>
        </p:spPr>
        <p:txBody>
          <a:bodyPr>
            <a:normAutofit/>
          </a:bodyPr>
          <a:lstStyle/>
          <a:p>
            <a:pPr>
              <a:buNone/>
            </a:pPr>
            <a:r>
              <a:rPr lang="en-GB" dirty="0" smtClean="0"/>
              <a:t>Braithwaite, J. (2006)Doing Justice Intelligently in Civil Society. </a:t>
            </a:r>
            <a:r>
              <a:rPr lang="en-GB" i="1" dirty="0" smtClean="0"/>
              <a:t>Journal of Social Issues</a:t>
            </a:r>
            <a:r>
              <a:rPr lang="en-GB" dirty="0" smtClean="0"/>
              <a:t>, 62:pp. 393–409.[Online].Available : </a:t>
            </a:r>
            <a:r>
              <a:rPr lang="en-GB" dirty="0" err="1" smtClean="0"/>
              <a:t>doi</a:t>
            </a:r>
            <a:r>
              <a:rPr lang="en-GB" dirty="0" smtClean="0"/>
              <a:t>: 10.1111/j.1540-4560.2006.00456.Accessed :24October 2018.</a:t>
            </a:r>
          </a:p>
          <a:p>
            <a:pPr>
              <a:buNone/>
            </a:pPr>
            <a:r>
              <a:rPr lang="en-GB" dirty="0" smtClean="0"/>
              <a:t> </a:t>
            </a:r>
            <a:r>
              <a:rPr lang="en-GB" dirty="0" err="1" smtClean="0"/>
              <a:t>Boraine</a:t>
            </a:r>
            <a:r>
              <a:rPr lang="en-GB" dirty="0" smtClean="0"/>
              <a:t>, A.( 2006) Transitional Justice. A Holistic Interpretation,  </a:t>
            </a:r>
            <a:r>
              <a:rPr lang="en-GB" i="1" dirty="0" smtClean="0"/>
              <a:t>Journal of International Affairs 60</a:t>
            </a:r>
            <a:r>
              <a:rPr lang="en-GB" dirty="0" smtClean="0"/>
              <a:t>, 1,pp. 17-2710. 9.https;//www.questia.com.library</a:t>
            </a:r>
          </a:p>
          <a:p>
            <a:pPr>
              <a:buNone/>
            </a:pPr>
            <a:r>
              <a:rPr lang="en-GB" dirty="0" smtClean="0"/>
              <a:t> </a:t>
            </a:r>
            <a:r>
              <a:rPr lang="en-GB" dirty="0" err="1" smtClean="0"/>
              <a:t>Boraine</a:t>
            </a:r>
            <a:r>
              <a:rPr lang="en-GB" dirty="0" smtClean="0"/>
              <a:t>, A. (2000) </a:t>
            </a:r>
            <a:r>
              <a:rPr lang="en-GB" i="1" dirty="0" smtClean="0"/>
              <a:t>A country unmasked: inside South Africa’s Truth and Reconciliation Commission</a:t>
            </a:r>
            <a:r>
              <a:rPr lang="en-GB" dirty="0" smtClean="0"/>
              <a:t>. Oxford: Oxford University Press https;//www.tandfonline.com.doi.pdf</a:t>
            </a:r>
          </a:p>
          <a:p>
            <a:pPr>
              <a:buNone/>
            </a:pPr>
            <a:r>
              <a:rPr lang="en-GB" dirty="0" smtClean="0"/>
              <a:t>  </a:t>
            </a:r>
            <a:r>
              <a:rPr lang="en-GB" dirty="0" err="1" smtClean="0"/>
              <a:t>Boraine</a:t>
            </a:r>
            <a:r>
              <a:rPr lang="en-GB" dirty="0" smtClean="0"/>
              <a:t>, A., Levy, </a:t>
            </a:r>
            <a:r>
              <a:rPr lang="en-GB" dirty="0" err="1" smtClean="0"/>
              <a:t>J.and</a:t>
            </a:r>
            <a:r>
              <a:rPr lang="en-GB" dirty="0" smtClean="0"/>
              <a:t> </a:t>
            </a:r>
            <a:r>
              <a:rPr lang="en-GB" dirty="0" err="1" smtClean="0"/>
              <a:t>Scheffer</a:t>
            </a:r>
            <a:r>
              <a:rPr lang="en-GB" dirty="0" smtClean="0"/>
              <a:t>, R.(1997) </a:t>
            </a:r>
            <a:r>
              <a:rPr lang="en-GB" i="1" dirty="0" smtClean="0"/>
              <a:t>Dealing with the Past: Truth and Reconciliation in South Africa.</a:t>
            </a:r>
            <a:r>
              <a:rPr lang="en-GB" dirty="0" smtClean="0"/>
              <a:t> 2nd ed. Cape Town: IDASA.</a:t>
            </a:r>
          </a:p>
          <a:p>
            <a:pPr>
              <a:buNone/>
            </a:pPr>
            <a:r>
              <a:rPr lang="en-GB" dirty="0" smtClean="0"/>
              <a:t> </a:t>
            </a:r>
            <a:r>
              <a:rPr lang="en-GB" dirty="0" err="1" smtClean="0"/>
              <a:t>Brankovic</a:t>
            </a:r>
            <a:r>
              <a:rPr lang="en-GB" dirty="0" smtClean="0"/>
              <a:t>, J., and van </a:t>
            </a:r>
            <a:r>
              <a:rPr lang="en-GB" dirty="0" err="1" smtClean="0"/>
              <a:t>der</a:t>
            </a:r>
            <a:r>
              <a:rPr lang="en-GB" dirty="0" smtClean="0"/>
              <a:t> </a:t>
            </a:r>
            <a:r>
              <a:rPr lang="en-GB" dirty="0" err="1" smtClean="0"/>
              <a:t>Merwe</a:t>
            </a:r>
            <a:r>
              <a:rPr lang="en-GB" dirty="0" smtClean="0"/>
              <a:t>, H. (2014) Transitional justice in post-conflict societies: Conceptual foundations and debates. In </a:t>
            </a:r>
            <a:r>
              <a:rPr lang="en-GB" dirty="0" err="1" smtClean="0"/>
              <a:t>forumZFD</a:t>
            </a:r>
            <a:r>
              <a:rPr lang="en-GB" dirty="0" smtClean="0"/>
              <a:t>, Moving beyond: Towards transitional justice in the </a:t>
            </a:r>
            <a:r>
              <a:rPr lang="en-GB" dirty="0" err="1" smtClean="0"/>
              <a:t>Bangsamoro</a:t>
            </a:r>
            <a:r>
              <a:rPr lang="en-GB" dirty="0" smtClean="0"/>
              <a:t> peace process. Mindanao, Philippines: </a:t>
            </a:r>
            <a:r>
              <a:rPr lang="en-GB" dirty="0" err="1" smtClean="0"/>
              <a:t>forumZFD,pp</a:t>
            </a:r>
            <a:r>
              <a:rPr lang="en-GB" dirty="0" smtClean="0"/>
              <a:t>. 10–15. https;//www.csvr.org.za.publications </a:t>
            </a:r>
          </a:p>
          <a:p>
            <a:pPr>
              <a:buNone/>
            </a:pPr>
            <a:r>
              <a:rPr lang="en-GB" dirty="0" smtClean="0"/>
              <a:t> </a:t>
            </a:r>
            <a:r>
              <a:rPr lang="en-GB" dirty="0" err="1" smtClean="0"/>
              <a:t>Brankovic,J</a:t>
            </a:r>
            <a:r>
              <a:rPr lang="en-GB" dirty="0" smtClean="0"/>
              <a:t>.(2016)</a:t>
            </a:r>
            <a:r>
              <a:rPr lang="en-GB" i="1" dirty="0" smtClean="0"/>
              <a:t> Questioning the </a:t>
            </a:r>
            <a:r>
              <a:rPr lang="en-GB" i="1" dirty="0" err="1" smtClean="0"/>
              <a:t>model:transitional</a:t>
            </a:r>
            <a:r>
              <a:rPr lang="en-GB" i="1" dirty="0" smtClean="0"/>
              <a:t> </a:t>
            </a:r>
            <a:r>
              <a:rPr lang="en-GB" i="1" dirty="0" err="1" smtClean="0"/>
              <a:t>juistice</a:t>
            </a:r>
            <a:r>
              <a:rPr lang="en-GB" i="1" dirty="0" smtClean="0"/>
              <a:t> in South Africa after the </a:t>
            </a:r>
            <a:r>
              <a:rPr lang="en-GB" i="1" dirty="0" err="1" smtClean="0"/>
              <a:t>TRC</a:t>
            </a:r>
            <a:r>
              <a:rPr lang="en-GB" dirty="0" err="1" smtClean="0"/>
              <a:t>Available:https</a:t>
            </a:r>
            <a:r>
              <a:rPr lang="en-GB" dirty="0" smtClean="0"/>
              <a:t>://</a:t>
            </a:r>
            <a:r>
              <a:rPr lang="en-GB" dirty="0" err="1" smtClean="0"/>
              <a:t>www.researchgate.net</a:t>
            </a:r>
            <a:r>
              <a:rPr lang="en-GB" dirty="0" smtClean="0"/>
              <a:t>/publication/308331461Accessed:26 October2018.</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4355" y="352698"/>
            <a:ext cx="2769326" cy="666205"/>
          </a:xfrm>
        </p:spPr>
        <p:txBody>
          <a:bodyPr>
            <a:normAutofit/>
          </a:bodyPr>
          <a:lstStyle/>
          <a:p>
            <a:r>
              <a:rPr lang="en-GB" dirty="0" smtClean="0"/>
              <a:t>REFERENCE</a:t>
            </a:r>
            <a:endParaRPr lang="en-GB" dirty="0"/>
          </a:p>
        </p:txBody>
      </p:sp>
      <p:sp>
        <p:nvSpPr>
          <p:cNvPr id="3" name="Content Placeholder 2"/>
          <p:cNvSpPr>
            <a:spLocks noGrp="1"/>
          </p:cNvSpPr>
          <p:nvPr>
            <p:ph idx="1"/>
          </p:nvPr>
        </p:nvSpPr>
        <p:spPr>
          <a:xfrm>
            <a:off x="161364" y="496389"/>
            <a:ext cx="11497235" cy="6061166"/>
          </a:xfrm>
        </p:spPr>
        <p:txBody>
          <a:bodyPr>
            <a:normAutofit/>
          </a:bodyPr>
          <a:lstStyle/>
          <a:p>
            <a:pPr fontAlgn="base">
              <a:buNone/>
            </a:pPr>
            <a:r>
              <a:rPr lang="en-GB" dirty="0" smtClean="0"/>
              <a:t> </a:t>
            </a:r>
          </a:p>
          <a:p>
            <a:pPr>
              <a:buNone/>
            </a:pPr>
            <a:r>
              <a:rPr lang="en-GB" dirty="0" smtClean="0"/>
              <a:t>  Byrne, C.C. (2004) Benefit or burden: victims’ reflections on TRC participation. </a:t>
            </a:r>
            <a:r>
              <a:rPr lang="en-GB" i="1" dirty="0" smtClean="0"/>
              <a:t>J Peace Psychology </a:t>
            </a:r>
            <a:r>
              <a:rPr lang="en-GB" dirty="0" smtClean="0"/>
              <a:t>10, pp.237–256 Available </a:t>
            </a:r>
            <a:r>
              <a:rPr lang="en-GB" dirty="0" err="1" smtClean="0"/>
              <a:t>at:https</a:t>
            </a:r>
            <a:r>
              <a:rPr lang="en-GB" dirty="0" smtClean="0"/>
              <a:t>://doi.org/10.1207/s15327949pac1003 -2(Accessed:3 November2018).</a:t>
            </a:r>
          </a:p>
          <a:p>
            <a:pPr>
              <a:buNone/>
            </a:pPr>
            <a:r>
              <a:rPr lang="en-GB" dirty="0" smtClean="0"/>
              <a:t>Clamp, </a:t>
            </a:r>
            <a:r>
              <a:rPr lang="en-GB" dirty="0" err="1" smtClean="0"/>
              <a:t>K.and</a:t>
            </a:r>
            <a:r>
              <a:rPr lang="en-GB" dirty="0" smtClean="0"/>
              <a:t> </a:t>
            </a:r>
            <a:r>
              <a:rPr lang="en-GB" dirty="0" err="1" smtClean="0"/>
              <a:t>Doak</a:t>
            </a:r>
            <a:r>
              <a:rPr lang="en-GB" dirty="0" smtClean="0"/>
              <a:t>, J. (2012) More than Words: Restorative Justice Concepts in Transitional Justice Settings. </a:t>
            </a:r>
            <a:r>
              <a:rPr lang="en-GB" i="1" dirty="0" smtClean="0"/>
              <a:t>International Criminal Law Review</a:t>
            </a:r>
            <a:r>
              <a:rPr lang="en-GB" dirty="0" smtClean="0"/>
              <a:t>. Vol.12, No. 3, pp. 339-360. Available </a:t>
            </a:r>
            <a:r>
              <a:rPr lang="en-GB" dirty="0" err="1" smtClean="0"/>
              <a:t>at:www.juisticereparatrice.org.articles</a:t>
            </a:r>
            <a:r>
              <a:rPr lang="en-GB" dirty="0" smtClean="0"/>
              <a:t>(Accessed:3 November2018).</a:t>
            </a:r>
          </a:p>
          <a:p>
            <a:pPr>
              <a:buNone/>
            </a:pPr>
            <a:r>
              <a:rPr lang="en-GB" dirty="0" smtClean="0"/>
              <a:t>  </a:t>
            </a:r>
            <a:r>
              <a:rPr lang="en-GB" dirty="0" err="1" smtClean="0"/>
              <a:t>Campbell,P</a:t>
            </a:r>
            <a:r>
              <a:rPr lang="en-GB" dirty="0" smtClean="0"/>
              <a:t>.( 2000 ) </a:t>
            </a:r>
            <a:r>
              <a:rPr lang="en-GB" i="1" dirty="0" smtClean="0"/>
              <a:t> The Truth and Reconciliation Commission (TRC): Human Rights and State Transitions--The South Africa </a:t>
            </a:r>
            <a:r>
              <a:rPr lang="en-GB" dirty="0" smtClean="0"/>
              <a:t>Model                       African Studies Quarterly | Volume 4,3.Available at:  http://www.africa.ufl.edu/asq/v4/v4i3a2.pdf(Accessed:24October 2018).</a:t>
            </a:r>
          </a:p>
          <a:p>
            <a:pPr>
              <a:buNone/>
            </a:pPr>
            <a:r>
              <a:rPr lang="en-GB" dirty="0" smtClean="0"/>
              <a:t> Chapman, A.R.,( 2007) Truth commission and intergroup forgiveness: The case of the South African Truth and Reconciliation Commission, Peace and Conflict: </a:t>
            </a:r>
            <a:r>
              <a:rPr lang="en-GB" i="1" dirty="0" smtClean="0"/>
              <a:t>Journal of Peace and Psychology </a:t>
            </a:r>
            <a:r>
              <a:rPr lang="en-GB" dirty="0" smtClean="0"/>
              <a:t>13(1),pp. 51–69.Available at: </a:t>
            </a:r>
            <a:r>
              <a:rPr lang="en-GB" dirty="0" smtClean="0">
                <a:hlinkClick r:id="rId2"/>
              </a:rPr>
              <a:t>https://doi.org/10.1037/h0094024( Accessed:3</a:t>
            </a:r>
            <a:r>
              <a:rPr lang="en-GB" dirty="0" smtClean="0"/>
              <a:t> November2018).</a:t>
            </a:r>
          </a:p>
          <a:p>
            <a:pPr fontAlgn="base">
              <a:buNone/>
            </a:pPr>
            <a:endParaRPr lang="en-GB" dirty="0" smtClean="0"/>
          </a:p>
          <a:p>
            <a:pPr fontAlgn="base">
              <a:buNone/>
            </a:pPr>
            <a:r>
              <a:rPr lang="en-GB" dirty="0" smtClean="0"/>
              <a:t> </a:t>
            </a:r>
          </a:p>
          <a:p>
            <a:pPr>
              <a:buNone/>
            </a:pPr>
            <a:r>
              <a:rPr lang="en-GB" dirty="0" smtClean="0"/>
              <a:t> </a:t>
            </a:r>
          </a:p>
          <a:p>
            <a:pPr>
              <a:buNone/>
            </a:pPr>
            <a:r>
              <a:rPr lang="en-GB" dirty="0" smtClean="0"/>
              <a:t> </a:t>
            </a:r>
          </a:p>
          <a:p>
            <a:endParaRPr lang="en-GB" dirty="0"/>
          </a:p>
        </p:txBody>
      </p:sp>
      <p:sp>
        <p:nvSpPr>
          <p:cNvPr id="4" name="Rectangle 3"/>
          <p:cNvSpPr/>
          <p:nvPr/>
        </p:nvSpPr>
        <p:spPr>
          <a:xfrm>
            <a:off x="215153" y="4424082"/>
            <a:ext cx="11483787" cy="2308324"/>
          </a:xfrm>
          <a:prstGeom prst="rect">
            <a:avLst/>
          </a:prstGeom>
        </p:spPr>
        <p:txBody>
          <a:bodyPr wrap="square">
            <a:spAutoFit/>
          </a:bodyPr>
          <a:lstStyle/>
          <a:p>
            <a:r>
              <a:rPr lang="en-GB" dirty="0" smtClean="0"/>
              <a:t>Chapman, A.R. (2009) “Truth Finding in the Transitional Justice Process” in: Van </a:t>
            </a:r>
            <a:r>
              <a:rPr lang="en-GB" dirty="0" err="1" smtClean="0"/>
              <a:t>der</a:t>
            </a:r>
            <a:r>
              <a:rPr lang="en-GB" dirty="0" smtClean="0"/>
              <a:t> </a:t>
            </a:r>
            <a:r>
              <a:rPr lang="en-GB" dirty="0" err="1" smtClean="0"/>
              <a:t>Merwe</a:t>
            </a:r>
            <a:r>
              <a:rPr lang="en-GB" dirty="0" smtClean="0"/>
              <a:t>, H., Baxter, V. and Chapman, A.R. (eds.) (2009)</a:t>
            </a:r>
            <a:r>
              <a:rPr lang="en-GB" i="1" dirty="0" smtClean="0"/>
              <a:t> Assessing the Impact of Transitional Justice: Challenges for empirical Research ,</a:t>
            </a:r>
            <a:r>
              <a:rPr lang="en-GB" dirty="0" smtClean="0"/>
              <a:t>Washington: United States Institute of Peace.</a:t>
            </a:r>
          </a:p>
          <a:p>
            <a:r>
              <a:rPr lang="en-GB" dirty="0" smtClean="0"/>
              <a:t> Chapman, A. R., and van </a:t>
            </a:r>
            <a:r>
              <a:rPr lang="en-GB" dirty="0" err="1" smtClean="0"/>
              <a:t>der</a:t>
            </a:r>
            <a:r>
              <a:rPr lang="en-GB" dirty="0" smtClean="0"/>
              <a:t> </a:t>
            </a:r>
            <a:r>
              <a:rPr lang="en-GB" dirty="0" err="1" smtClean="0"/>
              <a:t>Merwe</a:t>
            </a:r>
            <a:r>
              <a:rPr lang="en-GB" dirty="0" smtClean="0"/>
              <a:t>, H. (Eds.). (2008) </a:t>
            </a:r>
            <a:r>
              <a:rPr lang="en-GB" i="1" dirty="0" smtClean="0"/>
              <a:t>Truth and reconciliation in South Africa: Did the TRC deliver? </a:t>
            </a:r>
            <a:r>
              <a:rPr lang="en-GB" dirty="0" smtClean="0"/>
              <a:t>Philadelphia, PA: Penn Press.</a:t>
            </a:r>
          </a:p>
          <a:p>
            <a:r>
              <a:rPr lang="en-GB" dirty="0" smtClean="0"/>
              <a:t>  Chapman, A. R., and </a:t>
            </a:r>
            <a:r>
              <a:rPr lang="en-GB" dirty="0" err="1" smtClean="0"/>
              <a:t>Spong</a:t>
            </a:r>
            <a:r>
              <a:rPr lang="en-GB" dirty="0" smtClean="0"/>
              <a:t>, B. (Eds.). (2003) </a:t>
            </a:r>
            <a:r>
              <a:rPr lang="en-GB" i="1" dirty="0" smtClean="0"/>
              <a:t>Religion and reconciliation in South Africa: Voices of religious leaders</a:t>
            </a:r>
            <a:r>
              <a:rPr lang="en-GB" dirty="0" smtClean="0"/>
              <a:t>. Philadelphia, PA: Templeton Foundation Press.</a:t>
            </a:r>
          </a:p>
          <a:p>
            <a:pPr>
              <a:buNone/>
            </a:pPr>
            <a:endParaRPr lang="en-GB" dirty="0"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87783" y="217714"/>
            <a:ext cx="3278777" cy="853440"/>
          </a:xfrm>
        </p:spPr>
        <p:txBody>
          <a:bodyPr/>
          <a:lstStyle/>
          <a:p>
            <a:r>
              <a:rPr lang="en-GB" dirty="0" smtClean="0"/>
              <a:t>REFRERENCE</a:t>
            </a:r>
            <a:endParaRPr lang="en-GB" dirty="0"/>
          </a:p>
        </p:txBody>
      </p:sp>
      <p:sp>
        <p:nvSpPr>
          <p:cNvPr id="3" name="Content Placeholder 2"/>
          <p:cNvSpPr>
            <a:spLocks noGrp="1"/>
          </p:cNvSpPr>
          <p:nvPr>
            <p:ph idx="1"/>
          </p:nvPr>
        </p:nvSpPr>
        <p:spPr>
          <a:xfrm>
            <a:off x="235130" y="692331"/>
            <a:ext cx="11678195" cy="5930538"/>
          </a:xfrm>
        </p:spPr>
        <p:txBody>
          <a:bodyPr>
            <a:normAutofit fontScale="92500" lnSpcReduction="20000"/>
          </a:bodyPr>
          <a:lstStyle/>
          <a:p>
            <a:pPr>
              <a:buNone/>
            </a:pPr>
            <a:r>
              <a:rPr lang="en-GB" dirty="0" smtClean="0"/>
              <a:t>Cienfuegos, A.J. and </a:t>
            </a:r>
            <a:r>
              <a:rPr lang="en-GB" dirty="0" err="1" smtClean="0"/>
              <a:t>Monelli</a:t>
            </a:r>
            <a:r>
              <a:rPr lang="en-GB" dirty="0" smtClean="0"/>
              <a:t>, C. (1983)The testimony of political repression as a therapeutic instrument. </a:t>
            </a:r>
            <a:r>
              <a:rPr lang="en-GB" i="1" dirty="0" smtClean="0"/>
              <a:t>Am J Orthopsych,</a:t>
            </a:r>
            <a:r>
              <a:rPr lang="en-GB" dirty="0" smtClean="0"/>
              <a:t>53pp.43–51. </a:t>
            </a:r>
            <a:r>
              <a:rPr lang="en-GB" u="sng" dirty="0" err="1" smtClean="0">
                <a:hlinkClick r:id="rId2"/>
              </a:rPr>
              <a:t>PubMed</a:t>
            </a:r>
            <a:r>
              <a:rPr lang="en-GB" dirty="0" smtClean="0"/>
              <a:t> </a:t>
            </a:r>
          </a:p>
          <a:p>
            <a:pPr>
              <a:buNone/>
            </a:pPr>
            <a:r>
              <a:rPr lang="en-GB" dirty="0" smtClean="0"/>
              <a:t>Cole, C. M. (2014). Reverberations of testimony: South Africa’s truth and reconciliation commission in art and media. In C. </a:t>
            </a:r>
            <a:r>
              <a:rPr lang="en-GB" dirty="0" err="1" smtClean="0"/>
              <a:t>Ramírez</a:t>
            </a:r>
            <a:r>
              <a:rPr lang="en-GB" dirty="0" smtClean="0"/>
              <a:t>-Barat (Ed.), Transitional justice, culture and society: Beyond outreach (pp. 397–432). New York: ICTJ.[Online].Available at: https://s3.amazonaws.com/ssrc-cdn1/crmuploads/new_publication_3/%7B222A3D3D-C177- E311-A360-001CC477EC84%7D.pdfAccesed:2 November2018.</a:t>
            </a:r>
          </a:p>
          <a:p>
            <a:pPr>
              <a:buNone/>
            </a:pPr>
            <a:r>
              <a:rPr lang="en-GB" dirty="0" smtClean="0"/>
              <a:t> Davis, D., Yang, X., </a:t>
            </a:r>
            <a:r>
              <a:rPr lang="en-GB" dirty="0" err="1" smtClean="0"/>
              <a:t>DeBlaere</a:t>
            </a:r>
            <a:r>
              <a:rPr lang="en-GB" dirty="0" smtClean="0"/>
              <a:t>, C., McElroy, S., Van </a:t>
            </a:r>
            <a:r>
              <a:rPr lang="en-GB" dirty="0" err="1" smtClean="0"/>
              <a:t>Tongeren</a:t>
            </a:r>
            <a:r>
              <a:rPr lang="en-GB" dirty="0" smtClean="0"/>
              <a:t>, D., Hook, J., and Worthington, E., Jr. (2016) The injustice gap. </a:t>
            </a:r>
            <a:r>
              <a:rPr lang="en-GB" i="1" dirty="0" smtClean="0"/>
              <a:t>Psychology of Religion and Spirituality</a:t>
            </a:r>
            <a:r>
              <a:rPr lang="en-GB" dirty="0" smtClean="0"/>
              <a:t>, 8,pp. 175–184.Available at:</a:t>
            </a:r>
          </a:p>
          <a:p>
            <a:pPr>
              <a:buNone/>
            </a:pPr>
            <a:r>
              <a:rPr lang="en-GB" dirty="0" smtClean="0"/>
              <a:t> de la Rey, C., and Owens, I. (1998) Perceptions of psychosocial healing and the Truth and Reconciliation Commission in South Africa. Peace and Conflict: </a:t>
            </a:r>
            <a:r>
              <a:rPr lang="en-GB" i="1" dirty="0" smtClean="0"/>
              <a:t>Journal of Peace Psychology,</a:t>
            </a:r>
            <a:r>
              <a:rPr lang="en-GB" dirty="0" smtClean="0"/>
              <a:t> 4,pp. 257–270.Available at: psycnet.apa.org(Accessed:28October 2018).</a:t>
            </a:r>
          </a:p>
          <a:p>
            <a:pPr>
              <a:buNone/>
            </a:pPr>
            <a:r>
              <a:rPr lang="en-GB" dirty="0" err="1" smtClean="0"/>
              <a:t>Doxtader</a:t>
            </a:r>
            <a:r>
              <a:rPr lang="en-GB" dirty="0" smtClean="0"/>
              <a:t>, E. and Salazar P.( 2007) Truth and Reconciliation in South Africa, </a:t>
            </a:r>
            <a:r>
              <a:rPr lang="en-GB" i="1" dirty="0" smtClean="0"/>
              <a:t>Institute for Justice and Reconciliation, </a:t>
            </a:r>
            <a:r>
              <a:rPr lang="en-GB" i="1" dirty="0" err="1" smtClean="0"/>
              <a:t>Claremont.</a:t>
            </a:r>
            <a:r>
              <a:rPr lang="en-GB" dirty="0" err="1" smtClean="0"/>
              <a:t>Available</a:t>
            </a:r>
            <a:r>
              <a:rPr lang="en-GB" dirty="0" smtClean="0"/>
              <a:t> </a:t>
            </a:r>
            <a:r>
              <a:rPr lang="en-GB" dirty="0" err="1" smtClean="0"/>
              <a:t>at:http</a:t>
            </a:r>
            <a:r>
              <a:rPr lang="en-GB" dirty="0" smtClean="0"/>
              <a:t>://www.oswego. </a:t>
            </a:r>
            <a:r>
              <a:rPr lang="en-GB" dirty="0" err="1" smtClean="0"/>
              <a:t>edu</a:t>
            </a:r>
            <a:r>
              <a:rPr lang="en-GB" dirty="0" smtClean="0"/>
              <a:t>/~</a:t>
            </a:r>
            <a:r>
              <a:rPr lang="en-GB" dirty="0" err="1" smtClean="0"/>
              <a:t>jayaward</a:t>
            </a:r>
            <a:r>
              <a:rPr lang="en-GB" dirty="0" smtClean="0"/>
              <a:t>/GLS%20TRCintro.pdf(Accessed:3November2018).</a:t>
            </a:r>
          </a:p>
          <a:p>
            <a:pPr>
              <a:buNone/>
            </a:pPr>
            <a:r>
              <a:rPr lang="en-GB" dirty="0" smtClean="0"/>
              <a:t> </a:t>
            </a:r>
            <a:r>
              <a:rPr lang="en-GB" dirty="0" err="1" smtClean="0"/>
              <a:t>Duthie</a:t>
            </a:r>
            <a:r>
              <a:rPr lang="en-GB" dirty="0" smtClean="0"/>
              <a:t>, R. and </a:t>
            </a:r>
            <a:r>
              <a:rPr lang="en-GB" dirty="0" err="1" smtClean="0"/>
              <a:t>Seils</a:t>
            </a:r>
            <a:r>
              <a:rPr lang="en-GB" dirty="0" smtClean="0"/>
              <a:t>, P. (2016)</a:t>
            </a:r>
            <a:r>
              <a:rPr lang="en-GB" i="1" dirty="0" smtClean="0"/>
              <a:t> The case for action on transitional justice and displacement strategies during and after conflict.</a:t>
            </a:r>
            <a:r>
              <a:rPr lang="en-GB" dirty="0" smtClean="0"/>
              <a:t> New York: ICTJ.[Online].Available at: </a:t>
            </a:r>
            <a:r>
              <a:rPr lang="en-GB" dirty="0" smtClean="0">
                <a:hlinkClick r:id="rId3"/>
              </a:rPr>
              <a:t>https://www.ictj.org/sites/default/files/ICTJ_Briefing_Displacement_2016.pdfAccessed:2November2018</a:t>
            </a:r>
            <a:r>
              <a:rPr lang="en-GB" dirty="0" smtClean="0"/>
              <a:t>.</a:t>
            </a:r>
          </a:p>
          <a:p>
            <a:pPr>
              <a:buNone/>
            </a:pPr>
            <a:endParaRPr lang="en-GB" dirty="0" smtClean="0"/>
          </a:p>
          <a:p>
            <a:pPr>
              <a:buNone/>
            </a:pPr>
            <a:r>
              <a:rPr lang="en-GB" dirty="0" smtClean="0"/>
              <a:t> </a:t>
            </a:r>
            <a:r>
              <a:rPr lang="en-GB" dirty="0" err="1" smtClean="0"/>
              <a:t>Gobodo-Madikizela</a:t>
            </a:r>
            <a:r>
              <a:rPr lang="en-GB" dirty="0" smtClean="0"/>
              <a:t>, P. (2015). Psychological repair: The </a:t>
            </a:r>
            <a:r>
              <a:rPr lang="en-GB" dirty="0" err="1" smtClean="0"/>
              <a:t>intersubjective</a:t>
            </a:r>
            <a:r>
              <a:rPr lang="en-GB" dirty="0" smtClean="0"/>
              <a:t> dialogue of remorse and forgiveness in the aftermath of gross human rights violations. Journal of the American Psychoanalytic Association, 63,pp. 1085–1123</a:t>
            </a:r>
          </a:p>
          <a:p>
            <a:pPr>
              <a:buNone/>
            </a:pPr>
            <a:endParaRPr lang="en-GB" dirty="0" smtClean="0"/>
          </a:p>
          <a:p>
            <a:pPr>
              <a:buNone/>
            </a:pPr>
            <a:r>
              <a:rPr lang="en-GB" dirty="0" smtClean="0"/>
              <a:t> </a:t>
            </a:r>
            <a:r>
              <a:rPr lang="en-GB" dirty="0" err="1" smtClean="0"/>
              <a:t>Gready</a:t>
            </a:r>
            <a:r>
              <a:rPr lang="en-GB" dirty="0" smtClean="0"/>
              <a:t>, P. (2011)</a:t>
            </a:r>
            <a:r>
              <a:rPr lang="en-GB" i="1" dirty="0" smtClean="0"/>
              <a:t>The era of transitional justice: The aftermath of the truth and reconciliation commission in South Africa and beyond </a:t>
            </a:r>
            <a:r>
              <a:rPr lang="en-GB" dirty="0" smtClean="0"/>
              <a:t>. Milton Park, </a:t>
            </a:r>
            <a:r>
              <a:rPr lang="en-GB" dirty="0" err="1" smtClean="0"/>
              <a:t>Abingdon,Oxon</a:t>
            </a:r>
            <a:r>
              <a:rPr lang="en-GB" dirty="0" smtClean="0"/>
              <a:t>, UK ; New York: </a:t>
            </a:r>
            <a:r>
              <a:rPr lang="en-GB" dirty="0" err="1" smtClean="0"/>
              <a:t>Routledge</a:t>
            </a:r>
            <a:r>
              <a:rPr lang="en-GB" dirty="0" smtClean="0"/>
              <a:t>.</a:t>
            </a:r>
          </a:p>
          <a:p>
            <a:pPr>
              <a:buNone/>
            </a:pPr>
            <a:endParaRPr lang="en-GB" dirty="0" smtClean="0"/>
          </a:p>
          <a:p>
            <a:pPr>
              <a:buNone/>
            </a:pPr>
            <a:endParaRPr lang="en-GB"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9486" y="404950"/>
            <a:ext cx="5224516" cy="731519"/>
          </a:xfrm>
        </p:spPr>
        <p:txBody>
          <a:bodyPr/>
          <a:lstStyle/>
          <a:p>
            <a:r>
              <a:rPr lang="en-GB" dirty="0" smtClean="0"/>
              <a:t>Reference</a:t>
            </a:r>
            <a:endParaRPr lang="en-GB" dirty="0"/>
          </a:p>
        </p:txBody>
      </p:sp>
      <p:sp>
        <p:nvSpPr>
          <p:cNvPr id="3" name="Content Placeholder 2"/>
          <p:cNvSpPr>
            <a:spLocks noGrp="1"/>
          </p:cNvSpPr>
          <p:nvPr>
            <p:ph idx="1"/>
          </p:nvPr>
        </p:nvSpPr>
        <p:spPr>
          <a:xfrm>
            <a:off x="222069" y="914400"/>
            <a:ext cx="11416937" cy="5721531"/>
          </a:xfrm>
        </p:spPr>
        <p:txBody>
          <a:bodyPr>
            <a:normAutofit fontScale="92500" lnSpcReduction="10000"/>
          </a:bodyPr>
          <a:lstStyle/>
          <a:p>
            <a:pPr>
              <a:buNone/>
            </a:pPr>
            <a:r>
              <a:rPr lang="en-GB" dirty="0" smtClean="0"/>
              <a:t>Gibson, J., and </a:t>
            </a:r>
            <a:r>
              <a:rPr lang="en-GB" dirty="0" err="1" smtClean="0"/>
              <a:t>Gouws</a:t>
            </a:r>
            <a:r>
              <a:rPr lang="en-GB" dirty="0" smtClean="0"/>
              <a:t>, A. (1999) Truth and reconciliation in South Africa: Attributions of blame and the struggle over apartheid. </a:t>
            </a:r>
            <a:r>
              <a:rPr lang="en-GB" i="1" dirty="0" smtClean="0"/>
              <a:t>American Political Science Review,</a:t>
            </a:r>
            <a:r>
              <a:rPr lang="en-GB" dirty="0" smtClean="0"/>
              <a:t> 93,pp. 501–517. Available </a:t>
            </a:r>
            <a:r>
              <a:rPr lang="en-GB" dirty="0" err="1" smtClean="0"/>
              <a:t>at:https</a:t>
            </a:r>
            <a:r>
              <a:rPr lang="en-GB" dirty="0" smtClean="0"/>
              <a:t>://</a:t>
            </a:r>
            <a:r>
              <a:rPr lang="en-GB" dirty="0" err="1" smtClean="0"/>
              <a:t>www.jsto.org</a:t>
            </a:r>
            <a:r>
              <a:rPr lang="en-GB" dirty="0" smtClean="0"/>
              <a:t>&gt;stable(Accessed:26October2018). </a:t>
            </a:r>
          </a:p>
          <a:p>
            <a:pPr>
              <a:buNone/>
            </a:pPr>
            <a:r>
              <a:rPr lang="en-GB" dirty="0" err="1" smtClean="0"/>
              <a:t>Gibson,J.L</a:t>
            </a:r>
            <a:r>
              <a:rPr lang="en-GB" dirty="0" smtClean="0"/>
              <a:t>.(2005 )The Truth About Truth and Reconciliation in South Africa,</a:t>
            </a:r>
            <a:r>
              <a:rPr lang="en-GB" i="1" dirty="0" smtClean="0"/>
              <a:t> International Political Science Association[Online</a:t>
            </a:r>
            <a:r>
              <a:rPr lang="en-GB" dirty="0" smtClean="0"/>
              <a:t>].Available: DOI: 10.1177/0192512105055804Accessed:22October2018.</a:t>
            </a:r>
          </a:p>
          <a:p>
            <a:pPr>
              <a:buNone/>
            </a:pPr>
            <a:r>
              <a:rPr lang="en-GB" dirty="0" smtClean="0"/>
              <a:t> </a:t>
            </a:r>
            <a:r>
              <a:rPr lang="en-GB" dirty="0" err="1" smtClean="0"/>
              <a:t>Gobodo-Madikizela</a:t>
            </a:r>
            <a:r>
              <a:rPr lang="en-GB" dirty="0" smtClean="0"/>
              <a:t>, P. (2002) Remorse, forgiveness, and </a:t>
            </a:r>
            <a:r>
              <a:rPr lang="en-GB" dirty="0" err="1" smtClean="0"/>
              <a:t>rehumanization</a:t>
            </a:r>
            <a:r>
              <a:rPr lang="en-GB" dirty="0" smtClean="0"/>
              <a:t>: Stories from South Africa. </a:t>
            </a:r>
            <a:r>
              <a:rPr lang="en-GB" i="1" dirty="0" smtClean="0"/>
              <a:t>Journal of Humanistic Psychology,</a:t>
            </a:r>
            <a:r>
              <a:rPr lang="en-GB" dirty="0" smtClean="0"/>
              <a:t> 42,pp. 7–32.Available at:</a:t>
            </a:r>
          </a:p>
          <a:p>
            <a:pPr>
              <a:buNone/>
            </a:pPr>
            <a:r>
              <a:rPr lang="en-GB" dirty="0" smtClean="0"/>
              <a:t> </a:t>
            </a:r>
            <a:r>
              <a:rPr lang="en-GB" dirty="0" err="1" smtClean="0"/>
              <a:t>Gobodo-Madikizela</a:t>
            </a:r>
            <a:r>
              <a:rPr lang="en-GB" dirty="0" smtClean="0"/>
              <a:t>, P. (2008)Trauma, forgiveness, and witnessing dance: Making public spaces intimate. </a:t>
            </a:r>
            <a:r>
              <a:rPr lang="en-GB" i="1" dirty="0" smtClean="0"/>
              <a:t>The Journal of Analytical Psychology,</a:t>
            </a:r>
            <a:r>
              <a:rPr lang="en-GB" dirty="0" smtClean="0"/>
              <a:t> 53,pp. 169–188.Available at:</a:t>
            </a:r>
          </a:p>
          <a:p>
            <a:pPr>
              <a:buNone/>
            </a:pPr>
            <a:r>
              <a:rPr lang="en-GB" dirty="0" smtClean="0"/>
              <a:t> </a:t>
            </a:r>
            <a:r>
              <a:rPr lang="en-GB" dirty="0" err="1" smtClean="0"/>
              <a:t>Gobodo-Madikizela</a:t>
            </a:r>
            <a:r>
              <a:rPr lang="en-GB" dirty="0" smtClean="0"/>
              <a:t>, P. (2011) </a:t>
            </a:r>
            <a:r>
              <a:rPr lang="en-GB" dirty="0" err="1" smtClean="0"/>
              <a:t>Intersubjectivity</a:t>
            </a:r>
            <a:r>
              <a:rPr lang="en-GB" dirty="0" smtClean="0"/>
              <a:t> and embodiment: Exploring the role of the maternal in the language of forgiveness and reconciliation. </a:t>
            </a:r>
            <a:r>
              <a:rPr lang="en-GB" i="1" dirty="0" smtClean="0"/>
              <a:t>Signs,</a:t>
            </a:r>
            <a:r>
              <a:rPr lang="en-GB" dirty="0" smtClean="0"/>
              <a:t> 36,pp. 541–551.Available </a:t>
            </a:r>
            <a:r>
              <a:rPr lang="en-GB" dirty="0" err="1" smtClean="0"/>
              <a:t>at:scholar.google.co.za</a:t>
            </a:r>
            <a:r>
              <a:rPr lang="en-GB" dirty="0" smtClean="0"/>
              <a:t>(Accessed:26October2018).</a:t>
            </a:r>
          </a:p>
          <a:p>
            <a:pPr>
              <a:buNone/>
            </a:pPr>
            <a:r>
              <a:rPr lang="en-GB" dirty="0" smtClean="0"/>
              <a:t> </a:t>
            </a:r>
            <a:r>
              <a:rPr lang="en-GB" dirty="0" err="1" smtClean="0"/>
              <a:t>Ginson,J.L</a:t>
            </a:r>
            <a:r>
              <a:rPr lang="en-GB" dirty="0" smtClean="0"/>
              <a:t>.(2006  )The contributions of Truth to Reconciliation lessons from South Africa, Department of Political Science Washington University in St. Louis and Centre for Comparative and International Politics Stellenbosch University, South Africa</a:t>
            </a:r>
            <a:r>
              <a:rPr lang="en-GB" i="1" dirty="0" smtClean="0"/>
              <a:t>, Journal of conflict and resolution</a:t>
            </a:r>
            <a:r>
              <a:rPr lang="en-GB" dirty="0" smtClean="0"/>
              <a:t>, Vol. 50 No. 3, pp. 409-432[Online]Available at: DOI: 10.1177/0022002706287115 Accessed:4 November2018.</a:t>
            </a:r>
          </a:p>
          <a:p>
            <a:pPr>
              <a:buNone/>
            </a:pPr>
            <a:r>
              <a:rPr lang="en-GB" dirty="0" smtClean="0"/>
              <a:t> </a:t>
            </a:r>
            <a:r>
              <a:rPr lang="en-GB" dirty="0" err="1" smtClean="0"/>
              <a:t>Graybill</a:t>
            </a:r>
            <a:r>
              <a:rPr lang="en-GB" dirty="0" smtClean="0"/>
              <a:t>, L.S.(2002) </a:t>
            </a:r>
            <a:r>
              <a:rPr lang="en-GB" i="1" dirty="0" smtClean="0"/>
              <a:t>Truth and Reconciliation in South Africa: Miracle or Model? </a:t>
            </a:r>
            <a:r>
              <a:rPr lang="en-GB" dirty="0" smtClean="0"/>
              <a:t>London: Lynne </a:t>
            </a:r>
            <a:r>
              <a:rPr lang="en-GB" dirty="0" err="1" smtClean="0"/>
              <a:t>Rienner</a:t>
            </a:r>
            <a:r>
              <a:rPr lang="en-GB" dirty="0" smtClean="0"/>
              <a:t> Publishers, </a:t>
            </a:r>
            <a:r>
              <a:rPr lang="en-GB" dirty="0" err="1" smtClean="0"/>
              <a:t>Inc.Exline</a:t>
            </a:r>
            <a:r>
              <a:rPr lang="en-GB" dirty="0" smtClean="0"/>
              <a:t>, J., Worthington, E., Jr., Hill, P., and McCullough, M. (2003) Forgiveness and justice: A research agenda for social and personality psychology. </a:t>
            </a:r>
            <a:r>
              <a:rPr lang="en-GB" i="1" dirty="0" smtClean="0"/>
              <a:t>Personality and Social Psychology Review,</a:t>
            </a:r>
            <a:r>
              <a:rPr lang="en-GB" dirty="0" smtClean="0"/>
              <a:t> 7,pp. 337–348.Available at: https://doi.org./10.1207/S15327957P(Accessed at:26October2018).</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62103" y="300447"/>
            <a:ext cx="3095898" cy="613954"/>
          </a:xfrm>
        </p:spPr>
        <p:txBody>
          <a:bodyPr>
            <a:normAutofit fontScale="90000"/>
          </a:bodyPr>
          <a:lstStyle/>
          <a:p>
            <a:r>
              <a:rPr lang="en-GB" dirty="0" smtClean="0"/>
              <a:t>REFERENCE</a:t>
            </a:r>
            <a:endParaRPr lang="en-GB" dirty="0"/>
          </a:p>
        </p:txBody>
      </p:sp>
      <p:sp>
        <p:nvSpPr>
          <p:cNvPr id="3" name="Content Placeholder 2"/>
          <p:cNvSpPr>
            <a:spLocks noGrp="1"/>
          </p:cNvSpPr>
          <p:nvPr>
            <p:ph idx="1"/>
          </p:nvPr>
        </p:nvSpPr>
        <p:spPr>
          <a:xfrm>
            <a:off x="182880" y="849087"/>
            <a:ext cx="11495313" cy="6008914"/>
          </a:xfrm>
        </p:spPr>
        <p:txBody>
          <a:bodyPr>
            <a:normAutofit lnSpcReduction="10000"/>
          </a:bodyPr>
          <a:lstStyle/>
          <a:p>
            <a:pPr fontAlgn="base">
              <a:buNone/>
            </a:pPr>
            <a:r>
              <a:rPr lang="en-GB" dirty="0" err="1" smtClean="0"/>
              <a:t>Goldblatt</a:t>
            </a:r>
            <a:r>
              <a:rPr lang="en-GB" dirty="0" smtClean="0"/>
              <a:t>, B. (2006) </a:t>
            </a:r>
            <a:r>
              <a:rPr lang="en-GB" i="1" dirty="0" smtClean="0"/>
              <a:t>Evaluating the gender content of reparations: Lessons from South Africa.</a:t>
            </a:r>
            <a:r>
              <a:rPr lang="en-GB" dirty="0" smtClean="0"/>
              <a:t> In R. </a:t>
            </a:r>
            <a:r>
              <a:rPr lang="en-GB" dirty="0" err="1" smtClean="0"/>
              <a:t>RubioMarin</a:t>
            </a:r>
            <a:r>
              <a:rPr lang="en-GB" dirty="0" smtClean="0"/>
              <a:t> (Ed.), What happened to the women? Gender and reparations for human rights violations (pp. 48–91). Brooklyn, NY: Social Science Research Council.</a:t>
            </a:r>
          </a:p>
          <a:p>
            <a:pPr fontAlgn="base">
              <a:buNone/>
            </a:pPr>
            <a:r>
              <a:rPr lang="en-GB" dirty="0" smtClean="0"/>
              <a:t> </a:t>
            </a:r>
            <a:r>
              <a:rPr lang="en-GB" dirty="0" err="1" smtClean="0"/>
              <a:t>Goodhart,M</a:t>
            </a:r>
            <a:r>
              <a:rPr lang="en-GB" dirty="0" smtClean="0"/>
              <a:t>.(2013)Human rights. Politics and practice.2</a:t>
            </a:r>
            <a:r>
              <a:rPr lang="en-GB" baseline="30000" dirty="0" smtClean="0"/>
              <a:t>nd</a:t>
            </a:r>
            <a:r>
              <a:rPr lang="en-GB" dirty="0" smtClean="0"/>
              <a:t>.ed.Oxford.University Press.p.334</a:t>
            </a:r>
          </a:p>
          <a:p>
            <a:pPr fontAlgn="base">
              <a:buNone/>
            </a:pPr>
            <a:r>
              <a:rPr lang="en-GB" dirty="0" smtClean="0"/>
              <a:t> </a:t>
            </a:r>
            <a:r>
              <a:rPr lang="en-GB" dirty="0" err="1" smtClean="0"/>
              <a:t>González</a:t>
            </a:r>
            <a:r>
              <a:rPr lang="en-GB" dirty="0" smtClean="0"/>
              <a:t>, E. (2013) </a:t>
            </a:r>
            <a:r>
              <a:rPr lang="en-GB" i="1" dirty="0" smtClean="0"/>
              <a:t>Drafting a truth commission mandate: A practical tool</a:t>
            </a:r>
            <a:r>
              <a:rPr lang="en-GB" dirty="0" smtClean="0"/>
              <a:t>.[Online].Available: https://www.ictj.org/sites/default/files /ICTJ-Report-DraftingMandate-Truth-Commission2013_0.pdf.Accessed:22 October2018.</a:t>
            </a:r>
          </a:p>
          <a:p>
            <a:pPr fontAlgn="base">
              <a:buNone/>
            </a:pPr>
            <a:r>
              <a:rPr lang="en-GB" dirty="0" smtClean="0"/>
              <a:t>  </a:t>
            </a:r>
            <a:r>
              <a:rPr lang="en-GB" dirty="0" err="1" smtClean="0"/>
              <a:t>González</a:t>
            </a:r>
            <a:r>
              <a:rPr lang="en-GB" dirty="0" smtClean="0"/>
              <a:t>, </a:t>
            </a:r>
            <a:r>
              <a:rPr lang="en-GB" dirty="0" err="1" smtClean="0"/>
              <a:t>E.and</a:t>
            </a:r>
            <a:r>
              <a:rPr lang="en-GB" dirty="0" smtClean="0"/>
              <a:t> Varney, H.(2013) Truth seeking elements of creating an effective truth commission. Brasilia: Amnesty Commission of the Ministry of Justice of Brazil; New York: ICTJ.[Online]Available at: </a:t>
            </a:r>
            <a:r>
              <a:rPr lang="en-GB" dirty="0" smtClean="0">
                <a:hlinkClick r:id="rId2"/>
              </a:rPr>
              <a:t>https://www.ictj.org/sites/default/files/ICTJ-Book-Truth-Seeking-2013- English.pdf</a:t>
            </a:r>
            <a:r>
              <a:rPr lang="en-GB" dirty="0" smtClean="0"/>
              <a:t> Accessed:2November2018.</a:t>
            </a:r>
          </a:p>
          <a:p>
            <a:pPr>
              <a:buNone/>
            </a:pPr>
            <a:r>
              <a:rPr lang="en-GB" dirty="0" smtClean="0"/>
              <a:t> Cienfuegos, A.J. and </a:t>
            </a:r>
            <a:r>
              <a:rPr lang="en-GB" dirty="0" err="1" smtClean="0"/>
              <a:t>Monelli</a:t>
            </a:r>
            <a:r>
              <a:rPr lang="en-GB" dirty="0" smtClean="0"/>
              <a:t>, C.(1983) The testimony of political repression as a therapeutic instrument. </a:t>
            </a:r>
            <a:r>
              <a:rPr lang="en-GB" i="1" dirty="0" smtClean="0"/>
              <a:t>Am J Orthopsych,</a:t>
            </a:r>
            <a:r>
              <a:rPr lang="en-GB" dirty="0" smtClean="0"/>
              <a:t>53,pp.43–51. [</a:t>
            </a:r>
            <a:r>
              <a:rPr lang="en-GB" u="sng" dirty="0" err="1" smtClean="0">
                <a:hlinkClick r:id="rId3"/>
              </a:rPr>
              <a:t>PubMed</a:t>
            </a:r>
            <a:r>
              <a:rPr lang="en-GB" dirty="0" smtClean="0"/>
              <a:t>] </a:t>
            </a:r>
            <a:r>
              <a:rPr lang="en-GB" dirty="0" err="1" smtClean="0"/>
              <a:t>Costello,B</a:t>
            </a:r>
            <a:r>
              <a:rPr lang="en-GB" dirty="0" smtClean="0"/>
              <a:t>., </a:t>
            </a:r>
            <a:r>
              <a:rPr lang="en-GB" dirty="0" err="1" smtClean="0"/>
              <a:t>Wachtel,J</a:t>
            </a:r>
            <a:r>
              <a:rPr lang="en-GB" dirty="0" smtClean="0"/>
              <a:t>. and </a:t>
            </a:r>
            <a:r>
              <a:rPr lang="en-GB" dirty="0" err="1" smtClean="0"/>
              <a:t>Wachtel</a:t>
            </a:r>
            <a:r>
              <a:rPr lang="en-GB" dirty="0" smtClean="0"/>
              <a:t>, T.( 2009)</a:t>
            </a:r>
            <a:r>
              <a:rPr lang="en-GB" i="1" dirty="0" smtClean="0"/>
              <a:t> The Restorative Practices Handbook for Teacher, Disciplinarian and Administrators</a:t>
            </a:r>
            <a:r>
              <a:rPr lang="en-GB" dirty="0" smtClean="0"/>
              <a:t>. Bethlehem: International Institute for Restorative Practices </a:t>
            </a:r>
          </a:p>
          <a:p>
            <a:pPr>
              <a:buNone/>
            </a:pPr>
            <a:r>
              <a:rPr lang="en-GB" dirty="0" err="1" smtClean="0"/>
              <a:t>Goodhart,M</a:t>
            </a:r>
            <a:r>
              <a:rPr lang="en-GB" dirty="0" smtClean="0"/>
              <a:t>.(2013)</a:t>
            </a:r>
            <a:r>
              <a:rPr lang="en-GB" i="1" dirty="0" smtClean="0"/>
              <a:t>Human rights. Politics and practice</a:t>
            </a:r>
            <a:r>
              <a:rPr lang="en-GB" dirty="0" smtClean="0"/>
              <a:t>.2</a:t>
            </a:r>
            <a:r>
              <a:rPr lang="en-GB" baseline="30000" dirty="0" smtClean="0"/>
              <a:t>nd</a:t>
            </a:r>
            <a:r>
              <a:rPr lang="en-GB" dirty="0" smtClean="0"/>
              <a:t>.ed.Oxford.University Press.p.334 </a:t>
            </a:r>
          </a:p>
          <a:p>
            <a:pPr>
              <a:buNone/>
            </a:pPr>
            <a:r>
              <a:rPr lang="en-GB" dirty="0" smtClean="0"/>
              <a:t>Crocker, D. (2006). Punishment, reconciliation, and democratic deliberation in </a:t>
            </a:r>
            <a:r>
              <a:rPr lang="en-GB" dirty="0" err="1" smtClean="0"/>
              <a:t>Barkan,E</a:t>
            </a:r>
            <a:r>
              <a:rPr lang="en-GB" dirty="0" smtClean="0"/>
              <a:t>., &amp; </a:t>
            </a:r>
            <a:r>
              <a:rPr lang="en-GB" dirty="0" err="1" smtClean="0"/>
              <a:t>Karn</a:t>
            </a:r>
            <a:r>
              <a:rPr lang="en-GB" dirty="0" smtClean="0"/>
              <a:t>, A. (</a:t>
            </a:r>
            <a:r>
              <a:rPr lang="en-GB" dirty="0" err="1" smtClean="0"/>
              <a:t>Eds</a:t>
            </a:r>
            <a:r>
              <a:rPr lang="en-GB" dirty="0" smtClean="0"/>
              <a:t>).</a:t>
            </a:r>
            <a:r>
              <a:rPr lang="en-GB" i="1" dirty="0" smtClean="0"/>
              <a:t>Taking wrongs seriously: Apologies and reconciliation</a:t>
            </a:r>
            <a:endParaRPr lang="en-GB" dirty="0" smtClean="0"/>
          </a:p>
          <a:p>
            <a:pPr>
              <a:buNone/>
            </a:pPr>
            <a:r>
              <a:rPr lang="en-GB" dirty="0" smtClean="0"/>
              <a:t>(pp.50-83). Stanford, CA: Stanford University Press</a:t>
            </a:r>
          </a:p>
          <a:p>
            <a:pPr fontAlgn="base">
              <a:buNone/>
            </a:pPr>
            <a:endParaRPr lang="en-GB" dirty="0" smtClean="0"/>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4720" y="313510"/>
            <a:ext cx="4402183" cy="600890"/>
          </a:xfrm>
        </p:spPr>
        <p:txBody>
          <a:bodyPr>
            <a:normAutofit fontScale="90000"/>
          </a:bodyPr>
          <a:lstStyle/>
          <a:p>
            <a:r>
              <a:rPr lang="en-GB" dirty="0" smtClean="0"/>
              <a:t>REFERENCE</a:t>
            </a:r>
            <a:endParaRPr lang="en-GB" dirty="0"/>
          </a:p>
        </p:txBody>
      </p:sp>
      <p:sp>
        <p:nvSpPr>
          <p:cNvPr id="3" name="Content Placeholder 2"/>
          <p:cNvSpPr>
            <a:spLocks noGrp="1"/>
          </p:cNvSpPr>
          <p:nvPr>
            <p:ph idx="1"/>
          </p:nvPr>
        </p:nvSpPr>
        <p:spPr>
          <a:xfrm>
            <a:off x="352697" y="1058092"/>
            <a:ext cx="11325497" cy="5512525"/>
          </a:xfrm>
        </p:spPr>
        <p:txBody>
          <a:bodyPr>
            <a:normAutofit/>
          </a:bodyPr>
          <a:lstStyle/>
          <a:p>
            <a:pPr>
              <a:buNone/>
            </a:pPr>
            <a:r>
              <a:rPr lang="en-GB" dirty="0" err="1" smtClean="0"/>
              <a:t>Gobodo-Madikizala,P</a:t>
            </a:r>
            <a:r>
              <a:rPr lang="en-GB" dirty="0" smtClean="0"/>
              <a:t>.(2008)Trauma ,forgiveness and the witnessing dance, Journal of Analytical Psychology, 2008, 53,pp. 169–188 https;//www.ncbi.nlm.nih.com</a:t>
            </a:r>
          </a:p>
          <a:p>
            <a:pPr>
              <a:buNone/>
            </a:pPr>
            <a:r>
              <a:rPr lang="en-GB" dirty="0" err="1" smtClean="0"/>
              <a:t>Hayner</a:t>
            </a:r>
            <a:r>
              <a:rPr lang="en-GB" dirty="0" smtClean="0"/>
              <a:t>, P. B. (2002) </a:t>
            </a:r>
            <a:r>
              <a:rPr lang="en-GB" i="1" dirty="0" smtClean="0"/>
              <a:t>Unspeakable truths: Facing the Challenge of Truth Commissions </a:t>
            </a:r>
            <a:r>
              <a:rPr lang="en-GB" dirty="0" smtClean="0"/>
              <a:t>,New York: </a:t>
            </a:r>
            <a:r>
              <a:rPr lang="en-GB" dirty="0" err="1" smtClean="0"/>
              <a:t>Routledge</a:t>
            </a:r>
            <a:r>
              <a:rPr lang="en-GB" dirty="0" smtClean="0"/>
              <a:t>.</a:t>
            </a:r>
          </a:p>
          <a:p>
            <a:pPr>
              <a:buNone/>
            </a:pPr>
            <a:r>
              <a:rPr lang="en-GB" dirty="0" smtClean="0"/>
              <a:t> </a:t>
            </a:r>
            <a:r>
              <a:rPr lang="en-GB" dirty="0" err="1" smtClean="0"/>
              <a:t>Hayner</a:t>
            </a:r>
            <a:r>
              <a:rPr lang="en-GB" dirty="0" smtClean="0"/>
              <a:t>, P.B. (2006) Truth commissions: a schematic overview, </a:t>
            </a:r>
            <a:r>
              <a:rPr lang="en-GB" i="1" dirty="0" smtClean="0"/>
              <a:t>International Review of the Red Cross</a:t>
            </a:r>
            <a:r>
              <a:rPr lang="en-GB" dirty="0" smtClean="0"/>
              <a:t>, 88(862),pp. 295-310.https;//www.icrc.org.irrc862hayner</a:t>
            </a:r>
          </a:p>
          <a:p>
            <a:pPr>
              <a:buNone/>
            </a:pPr>
            <a:r>
              <a:rPr lang="en-GB" dirty="0" err="1" smtClean="0"/>
              <a:t>Hayner</a:t>
            </a:r>
            <a:r>
              <a:rPr lang="en-GB" dirty="0" smtClean="0"/>
              <a:t>, P. B. (2011) </a:t>
            </a:r>
            <a:r>
              <a:rPr lang="en-GB" i="1" dirty="0" smtClean="0"/>
              <a:t>Unspeakable Truths: Transitional Justice and the Challenge of Truth Commissions</a:t>
            </a:r>
            <a:r>
              <a:rPr lang="en-GB" dirty="0" smtClean="0"/>
              <a:t>.2 </a:t>
            </a:r>
            <a:r>
              <a:rPr lang="en-GB" dirty="0" err="1" smtClean="0"/>
              <a:t>nd</a:t>
            </a:r>
            <a:r>
              <a:rPr lang="en-GB" dirty="0" smtClean="0"/>
              <a:t> ed. Abingdon, Oxon: </a:t>
            </a:r>
            <a:r>
              <a:rPr lang="en-GB" dirty="0" err="1" smtClean="0"/>
              <a:t>Routledge</a:t>
            </a:r>
            <a:r>
              <a:rPr lang="en-GB" dirty="0" smtClean="0"/>
              <a:t>.</a:t>
            </a:r>
          </a:p>
          <a:p>
            <a:pPr>
              <a:buNone/>
            </a:pPr>
            <a:r>
              <a:rPr lang="en-GB" dirty="0" smtClean="0"/>
              <a:t> </a:t>
            </a:r>
            <a:r>
              <a:rPr lang="en-GB" dirty="0" err="1" smtClean="0"/>
              <a:t>Elster</a:t>
            </a:r>
            <a:r>
              <a:rPr lang="en-GB" dirty="0" smtClean="0"/>
              <a:t>, J. (2004)</a:t>
            </a:r>
            <a:r>
              <a:rPr lang="en-GB" i="1" dirty="0" smtClean="0"/>
              <a:t> Closing the Books: Transitional Justice in Historical Perspective </a:t>
            </a:r>
            <a:r>
              <a:rPr lang="en-GB" dirty="0" smtClean="0"/>
              <a:t>,New York: Cambridge University Press. </a:t>
            </a:r>
            <a:r>
              <a:rPr lang="en-GB" dirty="0" err="1" smtClean="0"/>
              <a:t>Hazan</a:t>
            </a:r>
            <a:r>
              <a:rPr lang="en-GB" dirty="0" smtClean="0"/>
              <a:t>, P.( 2007)</a:t>
            </a:r>
            <a:r>
              <a:rPr lang="en-GB" i="1" dirty="0" smtClean="0"/>
              <a:t> Das </a:t>
            </a:r>
            <a:r>
              <a:rPr lang="en-GB" i="1" dirty="0" err="1" smtClean="0"/>
              <a:t>neue</a:t>
            </a:r>
            <a:r>
              <a:rPr lang="en-GB" i="1" dirty="0" smtClean="0"/>
              <a:t> Mantra </a:t>
            </a:r>
            <a:r>
              <a:rPr lang="en-GB" i="1" dirty="0" err="1" smtClean="0"/>
              <a:t>der</a:t>
            </a:r>
            <a:r>
              <a:rPr lang="en-GB" i="1" dirty="0" smtClean="0"/>
              <a:t> </a:t>
            </a:r>
            <a:r>
              <a:rPr lang="en-GB" i="1" dirty="0" err="1" smtClean="0"/>
              <a:t>Gerechtigkeit</a:t>
            </a:r>
            <a:r>
              <a:rPr lang="en-GB" i="1" dirty="0" smtClean="0"/>
              <a:t>. </a:t>
            </a:r>
            <a:r>
              <a:rPr lang="en-GB" i="1" dirty="0" err="1" smtClean="0"/>
              <a:t>Vom</a:t>
            </a:r>
            <a:r>
              <a:rPr lang="en-GB" i="1" dirty="0" smtClean="0"/>
              <a:t> </a:t>
            </a:r>
            <a:r>
              <a:rPr lang="en-GB" i="1" dirty="0" err="1" smtClean="0"/>
              <a:t>beschränkten</a:t>
            </a:r>
            <a:r>
              <a:rPr lang="en-GB" i="1" dirty="0" smtClean="0"/>
              <a:t> </a:t>
            </a:r>
            <a:r>
              <a:rPr lang="en-GB" i="1" dirty="0" err="1" smtClean="0"/>
              <a:t>Erfolg</a:t>
            </a:r>
            <a:r>
              <a:rPr lang="en-GB" i="1" dirty="0" smtClean="0"/>
              <a:t> international </a:t>
            </a:r>
            <a:r>
              <a:rPr lang="en-GB" i="1" dirty="0" err="1" smtClean="0"/>
              <a:t>verordneter</a:t>
            </a:r>
            <a:r>
              <a:rPr lang="en-GB" i="1" dirty="0" smtClean="0"/>
              <a:t> </a:t>
            </a:r>
            <a:r>
              <a:rPr lang="en-GB" i="1" dirty="0" err="1" smtClean="0"/>
              <a:t>Vergangenheitsbewältigung</a:t>
            </a:r>
            <a:r>
              <a:rPr lang="en-GB" i="1" dirty="0" smtClean="0"/>
              <a:t>, in: </a:t>
            </a:r>
            <a:r>
              <a:rPr lang="en-GB" i="1" dirty="0" err="1" smtClean="0"/>
              <a:t>Der</a:t>
            </a:r>
            <a:r>
              <a:rPr lang="en-GB" i="1" dirty="0" smtClean="0"/>
              <a:t> </a:t>
            </a:r>
            <a:r>
              <a:rPr lang="en-GB" i="1" dirty="0" err="1" smtClean="0"/>
              <a:t>Überblick</a:t>
            </a:r>
            <a:r>
              <a:rPr lang="en-GB" i="1" dirty="0" smtClean="0"/>
              <a:t> </a:t>
            </a:r>
            <a:r>
              <a:rPr lang="en-GB" dirty="0" smtClean="0"/>
              <a:t>43, 1-2,pp. 10-22.</a:t>
            </a:r>
          </a:p>
          <a:p>
            <a:pPr fontAlgn="base">
              <a:buNone/>
            </a:pPr>
            <a:r>
              <a:rPr lang="en-GB" dirty="0" smtClean="0"/>
              <a:t>  </a:t>
            </a:r>
            <a:r>
              <a:rPr lang="en-GB" dirty="0" err="1" smtClean="0"/>
              <a:t>Hazan</a:t>
            </a:r>
            <a:r>
              <a:rPr lang="en-GB" dirty="0" smtClean="0"/>
              <a:t>, P.(2006) </a:t>
            </a:r>
            <a:r>
              <a:rPr lang="en-GB" i="1" dirty="0" smtClean="0"/>
              <a:t>Measuring the Impact of Punishment and Forgiveness. A Framework for Evaluating Transitional Justice</a:t>
            </a:r>
            <a:r>
              <a:rPr lang="en-GB" dirty="0" smtClean="0"/>
              <a:t>, in: International Review of the Red Cross 88, 861,pp. 19-47. https;//www.researchgate.net</a:t>
            </a:r>
          </a:p>
          <a:p>
            <a:pPr fontAlgn="base">
              <a:buNone/>
            </a:pPr>
            <a:r>
              <a:rPr lang="en-GB" dirty="0" smtClean="0"/>
              <a:t>Hay, M. (1998) </a:t>
            </a:r>
            <a:r>
              <a:rPr lang="en-GB" dirty="0" err="1" smtClean="0"/>
              <a:t>Ukubuyisana</a:t>
            </a:r>
            <a:r>
              <a:rPr lang="en-GB" dirty="0" smtClean="0"/>
              <a:t>: reconciliation in South Africa. Pietermaritzburg: Cluster</a:t>
            </a:r>
          </a:p>
          <a:p>
            <a:pPr fontAlgn="base">
              <a:buNone/>
            </a:pPr>
            <a:endParaRPr lang="en-GB" dirty="0" smtClean="0"/>
          </a:p>
          <a:p>
            <a:pPr>
              <a:buNone/>
            </a:pPr>
            <a:endParaRPr lang="en-GB" dirty="0" smtClean="0"/>
          </a:p>
          <a:p>
            <a:pPr>
              <a:buNone/>
            </a:pPr>
            <a:endParaRPr lang="en-GB" dirty="0" smtClean="0"/>
          </a:p>
          <a:p>
            <a:pPr>
              <a:buNone/>
            </a:pPr>
            <a:endParaRPr lang="en-GB" dirty="0" smtClean="0"/>
          </a:p>
          <a:p>
            <a:pPr>
              <a:buNone/>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9954" y="209006"/>
            <a:ext cx="3265715" cy="731520"/>
          </a:xfrm>
        </p:spPr>
        <p:txBody>
          <a:bodyPr>
            <a:normAutofit/>
          </a:bodyPr>
          <a:lstStyle/>
          <a:p>
            <a:r>
              <a:rPr lang="en-GB" dirty="0" smtClean="0"/>
              <a:t>REFERENCE</a:t>
            </a:r>
            <a:endParaRPr lang="en-GB" dirty="0"/>
          </a:p>
        </p:txBody>
      </p:sp>
      <p:sp>
        <p:nvSpPr>
          <p:cNvPr id="3" name="Content Placeholder 2"/>
          <p:cNvSpPr>
            <a:spLocks noGrp="1"/>
          </p:cNvSpPr>
          <p:nvPr>
            <p:ph idx="1"/>
          </p:nvPr>
        </p:nvSpPr>
        <p:spPr>
          <a:xfrm>
            <a:off x="677334" y="1371600"/>
            <a:ext cx="9224312" cy="5185953"/>
          </a:xfrm>
        </p:spPr>
        <p:txBody>
          <a:bodyPr>
            <a:normAutofit lnSpcReduction="10000"/>
          </a:bodyPr>
          <a:lstStyle/>
          <a:p>
            <a:pPr fontAlgn="base">
              <a:buNone/>
            </a:pPr>
            <a:r>
              <a:rPr lang="en-GB" dirty="0" err="1" smtClean="0"/>
              <a:t>Fullard</a:t>
            </a:r>
            <a:r>
              <a:rPr lang="en-GB" dirty="0" smtClean="0"/>
              <a:t>, M.( 2004)</a:t>
            </a:r>
            <a:r>
              <a:rPr lang="en-GB" i="1" dirty="0" smtClean="0"/>
              <a:t> </a:t>
            </a:r>
            <a:r>
              <a:rPr lang="en-GB" i="1" dirty="0" err="1" smtClean="0"/>
              <a:t>Dis</a:t>
            </a:r>
            <a:r>
              <a:rPr lang="en-GB" i="1" dirty="0" smtClean="0"/>
              <a:t>-placing race: The South African Truth and Reconciliation Commission (TRC) and interpretations of violence</a:t>
            </a:r>
            <a:r>
              <a:rPr lang="en-GB" dirty="0" smtClean="0"/>
              <a:t>. Race and Citizenship in Transition Series[Online] citeseerx.ist.psu.edu.</a:t>
            </a:r>
          </a:p>
          <a:p>
            <a:pPr fontAlgn="base">
              <a:buNone/>
            </a:pPr>
            <a:r>
              <a:rPr lang="en-GB" dirty="0" smtClean="0"/>
              <a:t> </a:t>
            </a:r>
          </a:p>
          <a:p>
            <a:pPr fontAlgn="base">
              <a:buNone/>
            </a:pPr>
            <a:r>
              <a:rPr lang="en-GB" dirty="0" err="1" smtClean="0"/>
              <a:t>Nagel,T</a:t>
            </a:r>
            <a:r>
              <a:rPr lang="en-GB" dirty="0" smtClean="0"/>
              <a:t>.(1989)</a:t>
            </a:r>
            <a:r>
              <a:rPr lang="en-GB" i="1" dirty="0" smtClean="0"/>
              <a:t>Punishment or pardon. Conference</a:t>
            </a:r>
            <a:r>
              <a:rPr lang="en-GB" dirty="0" smtClean="0"/>
              <a:t>. New York, Aspen institute.</a:t>
            </a:r>
          </a:p>
          <a:p>
            <a:pPr fontAlgn="base">
              <a:buNone/>
            </a:pPr>
            <a:r>
              <a:rPr lang="en-GB" dirty="0" smtClean="0"/>
              <a:t> </a:t>
            </a:r>
          </a:p>
          <a:p>
            <a:pPr fontAlgn="base">
              <a:buNone/>
            </a:pPr>
            <a:r>
              <a:rPr lang="en-GB" dirty="0" err="1" smtClean="0"/>
              <a:t>Neir,A</a:t>
            </a:r>
            <a:r>
              <a:rPr lang="en-GB" dirty="0" smtClean="0"/>
              <a:t>.(1990)</a:t>
            </a:r>
            <a:r>
              <a:rPr lang="en-GB" i="1" dirty="0" smtClean="0"/>
              <a:t>What should be done about the quilty</a:t>
            </a:r>
            <a:r>
              <a:rPr lang="en-GB" dirty="0" smtClean="0"/>
              <a:t>?pp.34 New York.</a:t>
            </a:r>
          </a:p>
          <a:p>
            <a:pPr fontAlgn="base">
              <a:buNone/>
            </a:pPr>
            <a:r>
              <a:rPr lang="en-GB" dirty="0" smtClean="0"/>
              <a:t> </a:t>
            </a:r>
          </a:p>
          <a:p>
            <a:pPr fontAlgn="base">
              <a:buNone/>
            </a:pPr>
            <a:r>
              <a:rPr lang="en-GB" dirty="0" smtClean="0"/>
              <a:t> </a:t>
            </a:r>
            <a:r>
              <a:rPr lang="en-GB" dirty="0" err="1" smtClean="0"/>
              <a:t>Kaminer</a:t>
            </a:r>
            <a:r>
              <a:rPr lang="en-GB" dirty="0" smtClean="0"/>
              <a:t>, D., Stein, D.J., </a:t>
            </a:r>
            <a:r>
              <a:rPr lang="en-GB" dirty="0" err="1" smtClean="0"/>
              <a:t>Mbanga</a:t>
            </a:r>
            <a:r>
              <a:rPr lang="en-GB" dirty="0" smtClean="0"/>
              <a:t>, I. and  </a:t>
            </a:r>
            <a:r>
              <a:rPr lang="en-GB" dirty="0" err="1" smtClean="0"/>
              <a:t>Zungu-Dirwayi</a:t>
            </a:r>
            <a:r>
              <a:rPr lang="en-GB" dirty="0" smtClean="0"/>
              <a:t> ,N.(2001) The Truth and Reconciliation Commission in South Africa: relation to psychiatric status and forgiveness among survivors of human rights abuses. </a:t>
            </a:r>
            <a:r>
              <a:rPr lang="en-GB" i="1" dirty="0" smtClean="0"/>
              <a:t>Br J Psychiatry </a:t>
            </a:r>
            <a:r>
              <a:rPr lang="en-GB" dirty="0" smtClean="0"/>
              <a:t>178,pp.373–377  https;//www.researhgate.net.publication</a:t>
            </a:r>
          </a:p>
          <a:p>
            <a:pPr fontAlgn="base">
              <a:buNone/>
            </a:pPr>
            <a:r>
              <a:rPr lang="en-GB" dirty="0" smtClean="0"/>
              <a:t> </a:t>
            </a:r>
          </a:p>
          <a:p>
            <a:pPr fontAlgn="base">
              <a:buNone/>
            </a:pPr>
            <a:r>
              <a:rPr lang="en-GB" dirty="0" smtClean="0"/>
              <a:t> </a:t>
            </a:r>
            <a:r>
              <a:rPr lang="en-GB" dirty="0" err="1" smtClean="0"/>
              <a:t>Kriesberg</a:t>
            </a:r>
            <a:r>
              <a:rPr lang="en-GB" dirty="0" smtClean="0"/>
              <a:t>, L.(2007)</a:t>
            </a:r>
            <a:r>
              <a:rPr lang="en-GB" i="1" dirty="0" smtClean="0"/>
              <a:t>External Contributions to Post-Mass-Crime Rehabilitation, in: Beatrice </a:t>
            </a:r>
            <a:r>
              <a:rPr lang="en-GB" i="1" dirty="0" err="1" smtClean="0"/>
              <a:t>Pouligny</a:t>
            </a:r>
            <a:r>
              <a:rPr lang="en-GB" i="1" dirty="0" smtClean="0"/>
              <a:t>, Simon </a:t>
            </a:r>
            <a:r>
              <a:rPr lang="en-GB" i="1" dirty="0" err="1" smtClean="0"/>
              <a:t>Chesterman</a:t>
            </a:r>
            <a:r>
              <a:rPr lang="en-GB" i="1" dirty="0" smtClean="0"/>
              <a:t> and Albrecht Schnabel </a:t>
            </a:r>
            <a:r>
              <a:rPr lang="en-GB" dirty="0" smtClean="0"/>
              <a:t>(eds.). </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6423" y="609600"/>
            <a:ext cx="4493624" cy="526869"/>
          </a:xfrm>
        </p:spPr>
        <p:txBody>
          <a:bodyPr>
            <a:normAutofit fontScale="90000"/>
          </a:bodyPr>
          <a:lstStyle/>
          <a:p>
            <a:r>
              <a:rPr lang="en-GB" dirty="0" smtClean="0"/>
              <a:t>REFERENCES</a:t>
            </a:r>
            <a:endParaRPr lang="en-GB" dirty="0"/>
          </a:p>
        </p:txBody>
      </p:sp>
      <p:sp>
        <p:nvSpPr>
          <p:cNvPr id="3" name="Content Placeholder 2"/>
          <p:cNvSpPr>
            <a:spLocks noGrp="1"/>
          </p:cNvSpPr>
          <p:nvPr>
            <p:ph idx="1"/>
          </p:nvPr>
        </p:nvSpPr>
        <p:spPr>
          <a:xfrm>
            <a:off x="391887" y="1436914"/>
            <a:ext cx="11482250" cy="5042263"/>
          </a:xfrm>
        </p:spPr>
        <p:txBody>
          <a:bodyPr>
            <a:normAutofit fontScale="85000" lnSpcReduction="10000"/>
          </a:bodyPr>
          <a:lstStyle/>
          <a:p>
            <a:pPr>
              <a:buNone/>
            </a:pPr>
            <a:r>
              <a:rPr lang="en-GB" dirty="0" err="1" smtClean="0"/>
              <a:t>Kagee</a:t>
            </a:r>
            <a:r>
              <a:rPr lang="en-GB" dirty="0" smtClean="0"/>
              <a:t>, A., </a:t>
            </a:r>
            <a:r>
              <a:rPr lang="en-GB" dirty="0" err="1" smtClean="0"/>
              <a:t>Naidoo</a:t>
            </a:r>
            <a:r>
              <a:rPr lang="en-GB" dirty="0" smtClean="0"/>
              <a:t>, A. V., and Van </a:t>
            </a:r>
            <a:r>
              <a:rPr lang="en-GB" dirty="0" err="1" smtClean="0"/>
              <a:t>Wyk</a:t>
            </a:r>
            <a:r>
              <a:rPr lang="en-GB" dirty="0" smtClean="0"/>
              <a:t>, S. (2003)Building communities of peace: The South African experience. </a:t>
            </a:r>
            <a:r>
              <a:rPr lang="en-GB" i="1" dirty="0" smtClean="0"/>
              <a:t>International Journal for the Advancement of Counselling</a:t>
            </a:r>
            <a:r>
              <a:rPr lang="en-GB" dirty="0" smtClean="0"/>
              <a:t>, 25,pp. 225–233.Available </a:t>
            </a:r>
            <a:r>
              <a:rPr lang="en-GB" dirty="0" err="1" smtClean="0"/>
              <a:t>at:https</a:t>
            </a:r>
            <a:r>
              <a:rPr lang="en-GB" dirty="0" smtClean="0"/>
              <a:t>://</a:t>
            </a:r>
            <a:r>
              <a:rPr lang="en-GB" dirty="0" err="1" smtClean="0"/>
              <a:t>link.springer.com</a:t>
            </a:r>
            <a:r>
              <a:rPr lang="en-GB" dirty="0" smtClean="0"/>
              <a:t>(Accessed:28October2018).</a:t>
            </a:r>
          </a:p>
          <a:p>
            <a:pPr>
              <a:buNone/>
            </a:pPr>
            <a:r>
              <a:rPr lang="en-GB" dirty="0" smtClean="0"/>
              <a:t> </a:t>
            </a:r>
            <a:r>
              <a:rPr lang="en-GB" dirty="0" err="1" smtClean="0"/>
              <a:t>Kaminer</a:t>
            </a:r>
            <a:r>
              <a:rPr lang="en-GB" dirty="0" smtClean="0"/>
              <a:t>, D. (2006) Forgiveness attitudes of truth commission deponents: Relation to commission response during testimony. Peace and Conflict: </a:t>
            </a:r>
            <a:r>
              <a:rPr lang="en-GB" i="1" dirty="0" smtClean="0"/>
              <a:t>Journal of Peace Psychology</a:t>
            </a:r>
            <a:r>
              <a:rPr lang="en-GB" dirty="0" smtClean="0"/>
              <a:t>, 12,pp. 175–187.Available </a:t>
            </a:r>
            <a:r>
              <a:rPr lang="en-GB" dirty="0" err="1" smtClean="0"/>
              <a:t>at:psychet.apa.org</a:t>
            </a:r>
            <a:r>
              <a:rPr lang="en-GB" dirty="0" smtClean="0"/>
              <a:t>(Accessed:27October2018).</a:t>
            </a:r>
          </a:p>
          <a:p>
            <a:pPr>
              <a:buNone/>
            </a:pPr>
            <a:r>
              <a:rPr lang="en-GB" dirty="0" smtClean="0"/>
              <a:t> </a:t>
            </a:r>
          </a:p>
          <a:p>
            <a:pPr>
              <a:buNone/>
            </a:pPr>
            <a:r>
              <a:rPr lang="en-GB" dirty="0" smtClean="0"/>
              <a:t> </a:t>
            </a:r>
            <a:r>
              <a:rPr lang="en-GB" dirty="0" err="1" smtClean="0"/>
              <a:t>Kaminer</a:t>
            </a:r>
            <a:r>
              <a:rPr lang="en-GB" dirty="0" smtClean="0"/>
              <a:t>, D., Stein, D., </a:t>
            </a:r>
            <a:r>
              <a:rPr lang="en-GB" dirty="0" err="1" smtClean="0"/>
              <a:t>Mbanga</a:t>
            </a:r>
            <a:r>
              <a:rPr lang="en-GB" dirty="0" smtClean="0"/>
              <a:t>, I., and </a:t>
            </a:r>
            <a:r>
              <a:rPr lang="en-GB" dirty="0" err="1" smtClean="0"/>
              <a:t>Zungu-Dirwayi</a:t>
            </a:r>
            <a:r>
              <a:rPr lang="en-GB" dirty="0" smtClean="0"/>
              <a:t>, N. (2001)The Truth and Reconciliation Commission in South Africa: Relation to psychiatric status and forgiveness among survivors of human rights abuses. </a:t>
            </a:r>
            <a:r>
              <a:rPr lang="en-GB" i="1" dirty="0" smtClean="0"/>
              <a:t>The British Journal of Psychiatry,</a:t>
            </a:r>
            <a:r>
              <a:rPr lang="en-GB" dirty="0" smtClean="0"/>
              <a:t> 178,pp. 373–37.Available </a:t>
            </a:r>
            <a:r>
              <a:rPr lang="en-GB" dirty="0" err="1" smtClean="0"/>
              <a:t>at:https</a:t>
            </a:r>
            <a:r>
              <a:rPr lang="en-GB" dirty="0" smtClean="0"/>
              <a:t>://</a:t>
            </a:r>
            <a:r>
              <a:rPr lang="en-GB" dirty="0" err="1" smtClean="0"/>
              <a:t>www.researchgate.net</a:t>
            </a:r>
            <a:r>
              <a:rPr lang="en-GB" dirty="0" smtClean="0"/>
              <a:t>(Available at :28 October 2018).</a:t>
            </a:r>
          </a:p>
          <a:p>
            <a:pPr>
              <a:buNone/>
            </a:pPr>
            <a:r>
              <a:rPr lang="en-GB" dirty="0" smtClean="0"/>
              <a:t> </a:t>
            </a:r>
          </a:p>
          <a:p>
            <a:pPr>
              <a:buNone/>
            </a:pPr>
            <a:r>
              <a:rPr lang="en-GB" dirty="0" smtClean="0"/>
              <a:t>Kraft, R. (2014) </a:t>
            </a:r>
            <a:r>
              <a:rPr lang="en-GB" i="1" dirty="0" smtClean="0"/>
              <a:t>Violent accounts: Understanding the psychology of perpetrators through South Africa’s truth and reconciliation commission</a:t>
            </a:r>
            <a:r>
              <a:rPr lang="en-GB" dirty="0" smtClean="0"/>
              <a:t>. New York: New York University Press.</a:t>
            </a:r>
          </a:p>
          <a:p>
            <a:pPr>
              <a:buNone/>
            </a:pPr>
            <a:r>
              <a:rPr lang="en-GB" dirty="0" smtClean="0"/>
              <a:t> </a:t>
            </a:r>
          </a:p>
          <a:p>
            <a:pPr>
              <a:buNone/>
            </a:pPr>
            <a:r>
              <a:rPr lang="en-GB" dirty="0" smtClean="0"/>
              <a:t> </a:t>
            </a:r>
            <a:r>
              <a:rPr lang="en-GB" dirty="0" err="1" smtClean="0"/>
              <a:t>Locher</a:t>
            </a:r>
            <a:r>
              <a:rPr lang="en-GB" dirty="0" smtClean="0"/>
              <a:t>, S., </a:t>
            </a:r>
            <a:r>
              <a:rPr lang="en-GB" dirty="0" err="1" smtClean="0"/>
              <a:t>Barenblatt</a:t>
            </a:r>
            <a:r>
              <a:rPr lang="en-GB" dirty="0" smtClean="0"/>
              <a:t>, L., </a:t>
            </a:r>
            <a:r>
              <a:rPr lang="en-GB" dirty="0" err="1" smtClean="0"/>
              <a:t>Fourie</a:t>
            </a:r>
            <a:r>
              <a:rPr lang="en-GB" dirty="0" smtClean="0"/>
              <a:t>, M., Stein, D., and </a:t>
            </a:r>
            <a:r>
              <a:rPr lang="en-GB" dirty="0" err="1" smtClean="0"/>
              <a:t>Gobodo-Madikizela</a:t>
            </a:r>
            <a:r>
              <a:rPr lang="en-GB" dirty="0" smtClean="0"/>
              <a:t>, P. (2014) Empathy and childhood maltreatment: A mixed-methods investigation. </a:t>
            </a:r>
            <a:r>
              <a:rPr lang="en-GB" i="1" dirty="0" smtClean="0"/>
              <a:t>Annals of Clinical Psychiatry,</a:t>
            </a:r>
            <a:r>
              <a:rPr lang="en-GB" dirty="0" smtClean="0"/>
              <a:t> 26,pp. 97–110.Available </a:t>
            </a:r>
            <a:r>
              <a:rPr lang="en-GB" dirty="0" err="1" smtClean="0"/>
              <a:t>at:https</a:t>
            </a:r>
            <a:r>
              <a:rPr lang="en-GB" dirty="0" smtClean="0"/>
              <a:t>://</a:t>
            </a:r>
            <a:r>
              <a:rPr lang="en-GB" dirty="0" err="1" smtClean="0"/>
              <a:t>www.ncbi.nlm.nih.gov</a:t>
            </a:r>
            <a:r>
              <a:rPr lang="en-GB" dirty="0" smtClean="0"/>
              <a:t>&gt;</a:t>
            </a:r>
            <a:r>
              <a:rPr lang="en-GB" dirty="0" err="1" smtClean="0"/>
              <a:t>pubmed</a:t>
            </a:r>
            <a:r>
              <a:rPr lang="en-GB" dirty="0" smtClean="0"/>
              <a:t>(Accessed:27October2018).</a:t>
            </a:r>
          </a:p>
          <a:p>
            <a:pPr>
              <a:buNone/>
            </a:pPr>
            <a:r>
              <a:rPr lang="en-GB" dirty="0" smtClean="0"/>
              <a:t> </a:t>
            </a:r>
          </a:p>
          <a:p>
            <a:pPr>
              <a:buNone/>
            </a:pPr>
            <a:r>
              <a:rPr lang="en-GB" dirty="0" smtClean="0"/>
              <a:t> </a:t>
            </a:r>
            <a:r>
              <a:rPr lang="en-GB" dirty="0" err="1" smtClean="0"/>
              <a:t>Nqweni</a:t>
            </a:r>
            <a:r>
              <a:rPr lang="en-GB" dirty="0" smtClean="0"/>
              <a:t>, Z. (2002) A phenomenological approach to victimization of families subjected to political violence. </a:t>
            </a:r>
            <a:r>
              <a:rPr lang="en-GB" i="1" dirty="0" smtClean="0"/>
              <a:t>Journal of Psychology in Africa,</a:t>
            </a:r>
            <a:r>
              <a:rPr lang="en-GB" dirty="0" smtClean="0"/>
              <a:t> 12, pp.180–195.Available </a:t>
            </a:r>
            <a:r>
              <a:rPr lang="en-GB" dirty="0" err="1" smtClean="0"/>
              <a:t>at:https</a:t>
            </a:r>
            <a:r>
              <a:rPr lang="en-GB" dirty="0" smtClean="0"/>
              <a:t>;//www.routledgehandbooks.com(Accessed:27October2018).</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0" y="609600"/>
            <a:ext cx="3958046" cy="513806"/>
          </a:xfrm>
        </p:spPr>
        <p:txBody>
          <a:bodyPr>
            <a:normAutofit fontScale="90000"/>
          </a:bodyPr>
          <a:lstStyle/>
          <a:p>
            <a:r>
              <a:rPr lang="en-GB" dirty="0" smtClean="0"/>
              <a:t>REFERENCES</a:t>
            </a:r>
            <a:endParaRPr lang="en-GB" dirty="0"/>
          </a:p>
        </p:txBody>
      </p:sp>
      <p:sp>
        <p:nvSpPr>
          <p:cNvPr id="3" name="Content Placeholder 2"/>
          <p:cNvSpPr>
            <a:spLocks noGrp="1"/>
          </p:cNvSpPr>
          <p:nvPr>
            <p:ph idx="1"/>
          </p:nvPr>
        </p:nvSpPr>
        <p:spPr>
          <a:xfrm>
            <a:off x="222069" y="1423851"/>
            <a:ext cx="10398034" cy="5094515"/>
          </a:xfrm>
        </p:spPr>
        <p:txBody>
          <a:bodyPr>
            <a:normAutofit/>
          </a:bodyPr>
          <a:lstStyle/>
          <a:p>
            <a:pPr fontAlgn="base">
              <a:buNone/>
            </a:pPr>
            <a:r>
              <a:rPr lang="en-GB" dirty="0" smtClean="0"/>
              <a:t> </a:t>
            </a:r>
            <a:r>
              <a:rPr lang="en-GB" dirty="0" err="1" smtClean="0"/>
              <a:t>Kusafuka</a:t>
            </a:r>
            <a:r>
              <a:rPr lang="en-GB" dirty="0" smtClean="0"/>
              <a:t>, A. (2009) Truth commissions and gender: A South African case study.</a:t>
            </a:r>
            <a:r>
              <a:rPr lang="en-GB" i="1" dirty="0" smtClean="0"/>
              <a:t> African Journal on Conflict Resolution, </a:t>
            </a:r>
            <a:r>
              <a:rPr lang="en-GB" dirty="0" smtClean="0"/>
              <a:t>9(2),pp. 45–67.[Online].Available: http://www.ajol.info/index.php/ </a:t>
            </a:r>
            <a:r>
              <a:rPr lang="en-GB" dirty="0" err="1" smtClean="0"/>
              <a:t>ajcr</a:t>
            </a:r>
            <a:r>
              <a:rPr lang="en-GB" dirty="0" smtClean="0"/>
              <a:t>/article/view/52172/40798 Accessed:22October2018. </a:t>
            </a:r>
          </a:p>
          <a:p>
            <a:pPr fontAlgn="base">
              <a:buNone/>
            </a:pPr>
            <a:r>
              <a:rPr lang="en-GB" dirty="0" smtClean="0"/>
              <a:t> </a:t>
            </a:r>
            <a:r>
              <a:rPr lang="en-GB" dirty="0" err="1" smtClean="0"/>
              <a:t>Kriesberg</a:t>
            </a:r>
            <a:r>
              <a:rPr lang="en-GB" dirty="0" smtClean="0"/>
              <a:t>, L.(2004) </a:t>
            </a:r>
            <a:r>
              <a:rPr lang="en-GB" i="1" dirty="0" smtClean="0"/>
              <a:t>From Conflict Resolution to Reconciliation,</a:t>
            </a:r>
            <a:r>
              <a:rPr lang="en-GB" dirty="0" smtClean="0"/>
              <a:t> in: </a:t>
            </a:r>
            <a:r>
              <a:rPr lang="en-GB" dirty="0" err="1" smtClean="0"/>
              <a:t>Yaacov</a:t>
            </a:r>
            <a:r>
              <a:rPr lang="en-GB" dirty="0" smtClean="0"/>
              <a:t> Bar-</a:t>
            </a:r>
            <a:r>
              <a:rPr lang="en-GB" dirty="0" err="1" smtClean="0"/>
              <a:t>Siman</a:t>
            </a:r>
            <a:r>
              <a:rPr lang="en-GB" dirty="0" smtClean="0"/>
              <a:t>-</a:t>
            </a:r>
            <a:r>
              <a:rPr lang="en-GB" dirty="0" err="1" smtClean="0"/>
              <a:t>Tov</a:t>
            </a:r>
            <a:r>
              <a:rPr lang="en-GB" dirty="0" smtClean="0"/>
              <a:t> (ed.). From Conflict Resolution to Reconciliation. Oxford: Oxford University Press, pp. 81-110.</a:t>
            </a:r>
          </a:p>
          <a:p>
            <a:pPr fontAlgn="base">
              <a:buNone/>
            </a:pPr>
            <a:endParaRPr lang="en-GB" dirty="0" smtClean="0"/>
          </a:p>
          <a:p>
            <a:pPr>
              <a:buNone/>
            </a:pPr>
            <a:r>
              <a:rPr lang="en-GB" dirty="0" smtClean="0"/>
              <a:t> </a:t>
            </a:r>
            <a:r>
              <a:rPr lang="en-GB" dirty="0" err="1" smtClean="0"/>
              <a:t>Leebaw</a:t>
            </a:r>
            <a:r>
              <a:rPr lang="en-GB" dirty="0" smtClean="0"/>
              <a:t>, P. (2003) </a:t>
            </a:r>
            <a:r>
              <a:rPr lang="en-GB" dirty="0" err="1" smtClean="0"/>
              <a:t>Legitimation</a:t>
            </a:r>
            <a:r>
              <a:rPr lang="en-GB" dirty="0" smtClean="0"/>
              <a:t> or Judgment? South Africa's Restorative Approach to Transitional Justice. </a:t>
            </a:r>
            <a:r>
              <a:rPr lang="en-GB" i="1" dirty="0" err="1" smtClean="0"/>
              <a:t>Polity.</a:t>
            </a:r>
            <a:r>
              <a:rPr lang="en-GB" dirty="0" err="1" smtClean="0"/>
              <a:t>Vol</a:t>
            </a:r>
            <a:r>
              <a:rPr lang="en-GB" dirty="0" smtClean="0"/>
              <a:t>. 36, No. 1, pp. 23-51 https;//www.researchgate.net</a:t>
            </a:r>
          </a:p>
          <a:p>
            <a:pPr>
              <a:buNone/>
            </a:pPr>
            <a:r>
              <a:rPr lang="en-GB" dirty="0" smtClean="0"/>
              <a:t/>
            </a:r>
            <a:br>
              <a:rPr lang="en-GB" dirty="0" smtClean="0"/>
            </a:br>
            <a:r>
              <a:rPr lang="en-GB" dirty="0" err="1" smtClean="0"/>
              <a:t>Lederach</a:t>
            </a:r>
            <a:r>
              <a:rPr lang="en-GB" dirty="0" smtClean="0"/>
              <a:t>, J.P. (1997) </a:t>
            </a:r>
            <a:r>
              <a:rPr lang="en-GB" i="1" dirty="0" smtClean="0"/>
              <a:t>Building Peace: Sustainable Reconciliation in Divided Societies</a:t>
            </a:r>
            <a:r>
              <a:rPr lang="en-GB" dirty="0" smtClean="0"/>
              <a:t>. Washington, DC: United States Institute for Peace.</a:t>
            </a:r>
          </a:p>
          <a:p>
            <a:pPr fontAlgn="base">
              <a:buNone/>
            </a:pPr>
            <a:r>
              <a:rPr lang="en-GB" dirty="0" smtClean="0"/>
              <a:t> </a:t>
            </a:r>
          </a:p>
          <a:p>
            <a:pPr fontAlgn="base">
              <a:buNone/>
            </a:pPr>
            <a:r>
              <a:rPr lang="en-GB" dirty="0" smtClean="0"/>
              <a:t> </a:t>
            </a:r>
            <a:r>
              <a:rPr lang="en-GB" dirty="0" err="1" smtClean="0"/>
              <a:t>Lederach</a:t>
            </a:r>
            <a:r>
              <a:rPr lang="en-GB" dirty="0" smtClean="0"/>
              <a:t>, J.P.( 1995) </a:t>
            </a:r>
            <a:r>
              <a:rPr lang="en-GB" i="1" dirty="0" smtClean="0"/>
              <a:t>Preparing for Peace. Conflict Transformation Across Cultures</a:t>
            </a:r>
            <a:r>
              <a:rPr lang="en-GB" dirty="0" smtClean="0"/>
              <a:t>. Syracuse, NY: Syracuse University Press. </a:t>
            </a:r>
          </a:p>
          <a:p>
            <a:pPr>
              <a:buNone/>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31474" y="182880"/>
            <a:ext cx="3291840" cy="718457"/>
          </a:xfrm>
        </p:spPr>
        <p:txBody>
          <a:bodyPr>
            <a:normAutofit/>
          </a:bodyPr>
          <a:lstStyle/>
          <a:p>
            <a:r>
              <a:rPr lang="en-GB" dirty="0" smtClean="0"/>
              <a:t>REFERENCE</a:t>
            </a:r>
            <a:endParaRPr lang="en-GB" dirty="0"/>
          </a:p>
        </p:txBody>
      </p:sp>
      <p:sp>
        <p:nvSpPr>
          <p:cNvPr id="3" name="Content Placeholder 2"/>
          <p:cNvSpPr>
            <a:spLocks noGrp="1"/>
          </p:cNvSpPr>
          <p:nvPr>
            <p:ph idx="1"/>
          </p:nvPr>
        </p:nvSpPr>
        <p:spPr>
          <a:xfrm>
            <a:off x="161364" y="771094"/>
            <a:ext cx="11725835" cy="5826034"/>
          </a:xfrm>
        </p:spPr>
        <p:txBody>
          <a:bodyPr>
            <a:normAutofit/>
          </a:bodyPr>
          <a:lstStyle/>
          <a:p>
            <a:pPr>
              <a:buNone/>
            </a:pPr>
            <a:endParaRPr lang="en-GB" dirty="0" smtClean="0"/>
          </a:p>
          <a:p>
            <a:pPr fontAlgn="base">
              <a:buNone/>
            </a:pPr>
            <a:r>
              <a:rPr lang="en-GB" dirty="0" smtClean="0"/>
              <a:t> </a:t>
            </a:r>
            <a:r>
              <a:rPr lang="en-GB" dirty="0" err="1" smtClean="0"/>
              <a:t>Lederach</a:t>
            </a:r>
            <a:r>
              <a:rPr lang="en-GB" dirty="0" smtClean="0"/>
              <a:t>, J.P.( 1995) </a:t>
            </a:r>
            <a:r>
              <a:rPr lang="en-GB" i="1" dirty="0" smtClean="0"/>
              <a:t>Preparing for Peace. Conflict Transformation Across Cultures</a:t>
            </a:r>
            <a:r>
              <a:rPr lang="en-GB" dirty="0" smtClean="0"/>
              <a:t>. Syracuse, NY: Syracuse University Press. </a:t>
            </a:r>
          </a:p>
          <a:p>
            <a:pPr fontAlgn="base">
              <a:buNone/>
            </a:pPr>
            <a:r>
              <a:rPr lang="en-GB" dirty="0" smtClean="0"/>
              <a:t>  </a:t>
            </a:r>
            <a:r>
              <a:rPr lang="en-GB" dirty="0" err="1" smtClean="0"/>
              <a:t>Lindahl,A.and</a:t>
            </a:r>
            <a:r>
              <a:rPr lang="en-GB" dirty="0" smtClean="0"/>
              <a:t> </a:t>
            </a:r>
            <a:r>
              <a:rPr lang="en-GB" dirty="0" err="1" smtClean="0"/>
              <a:t>Wisconsin,E.C</a:t>
            </a:r>
            <a:r>
              <a:rPr lang="en-GB" dirty="0" smtClean="0"/>
              <a:t>. (2010)Restricted Reconciliation: Limitations of the Truth and Reconciliation Commission of South  Africa[Online].</a:t>
            </a:r>
            <a:r>
              <a:rPr lang="en-GB" dirty="0" err="1" smtClean="0"/>
              <a:t>Available:</a:t>
            </a:r>
            <a:r>
              <a:rPr lang="en-GB" i="1" u="sng" dirty="0" err="1" smtClean="0">
                <a:hlinkClick r:id="rId2"/>
              </a:rPr>
              <a:t>https</a:t>
            </a:r>
            <a:r>
              <a:rPr lang="en-GB" i="1" u="sng" dirty="0" smtClean="0">
                <a:hlinkClick r:id="rId2"/>
              </a:rPr>
              <a:t>://</a:t>
            </a:r>
            <a:r>
              <a:rPr lang="en-GB" i="1" u="sng" dirty="0" err="1" smtClean="0">
                <a:hlinkClick r:id="rId2"/>
              </a:rPr>
              <a:t>minds.wisconsin.edu</a:t>
            </a:r>
            <a:r>
              <a:rPr lang="en-GB" i="1" u="sng" dirty="0" smtClean="0">
                <a:hlinkClick r:id="rId2"/>
              </a:rPr>
              <a:t>/</a:t>
            </a:r>
            <a:r>
              <a:rPr lang="en-GB" i="1" u="sng" dirty="0" err="1" smtClean="0">
                <a:hlinkClick r:id="rId2"/>
              </a:rPr>
              <a:t>bitstream</a:t>
            </a:r>
            <a:r>
              <a:rPr lang="en-GB" i="1" u="sng" dirty="0" smtClean="0">
                <a:hlinkClick r:id="rId2"/>
              </a:rPr>
              <a:t>/handle/1793/60881/LindahlFall10.pdf?Accessed:24October2018.</a:t>
            </a:r>
            <a:endParaRPr lang="en-GB" dirty="0" smtClean="0"/>
          </a:p>
          <a:p>
            <a:pPr>
              <a:buNone/>
            </a:pPr>
            <a:r>
              <a:rPr lang="en-GB" dirty="0" smtClean="0"/>
              <a:t>  </a:t>
            </a:r>
            <a:r>
              <a:rPr lang="en-GB" dirty="0" err="1" smtClean="0"/>
              <a:t>Magarrell</a:t>
            </a:r>
            <a:r>
              <a:rPr lang="en-GB" dirty="0" smtClean="0"/>
              <a:t>, L., Ruben </a:t>
            </a:r>
            <a:r>
              <a:rPr lang="en-GB" dirty="0" err="1" smtClean="0"/>
              <a:t>Carranza,M.L</a:t>
            </a:r>
            <a:r>
              <a:rPr lang="en-GB" dirty="0" smtClean="0"/>
              <a:t>., </a:t>
            </a:r>
            <a:r>
              <a:rPr lang="en-GB" dirty="0" err="1" smtClean="0"/>
              <a:t>Correa,C</a:t>
            </a:r>
            <a:r>
              <a:rPr lang="en-GB" dirty="0" smtClean="0"/>
              <a:t>. and  </a:t>
            </a:r>
            <a:r>
              <a:rPr lang="en-GB" dirty="0" err="1" smtClean="0"/>
              <a:t>Ladisch,V</a:t>
            </a:r>
            <a:r>
              <a:rPr lang="en-GB" dirty="0" smtClean="0"/>
              <a:t>.(2007)</a:t>
            </a:r>
            <a:r>
              <a:rPr lang="en-GB" i="1" dirty="0" smtClean="0"/>
              <a:t>Reparations in Theory and Practice</a:t>
            </a:r>
            <a:r>
              <a:rPr lang="en-GB" dirty="0" smtClean="0"/>
              <a:t>. New York: International </a:t>
            </a:r>
            <a:r>
              <a:rPr lang="en-GB" dirty="0" err="1" smtClean="0"/>
              <a:t>Center</a:t>
            </a:r>
            <a:r>
              <a:rPr lang="en-GB" dirty="0" smtClean="0"/>
              <a:t> for Transitional Justice.[Online]. Available at: www.ictj.org/ static/Reparations/0710.Reparations.pdf Accessed:23 October2018.</a:t>
            </a:r>
          </a:p>
          <a:p>
            <a:pPr>
              <a:buNone/>
            </a:pPr>
            <a:r>
              <a:rPr lang="en-GB" dirty="0" smtClean="0"/>
              <a:t> </a:t>
            </a:r>
          </a:p>
        </p:txBody>
      </p:sp>
      <p:sp>
        <p:nvSpPr>
          <p:cNvPr id="4" name="Rectangle 3"/>
          <p:cNvSpPr/>
          <p:nvPr/>
        </p:nvSpPr>
        <p:spPr>
          <a:xfrm>
            <a:off x="13230574" y="4858822"/>
            <a:ext cx="2685351" cy="369332"/>
          </a:xfrm>
          <a:prstGeom prst="rect">
            <a:avLst/>
          </a:prstGeom>
        </p:spPr>
        <p:txBody>
          <a:bodyPr wrap="none">
            <a:spAutoFit/>
          </a:bodyPr>
          <a:lstStyle/>
          <a:p>
            <a:r>
              <a:rPr lang="en-GB" i="1" dirty="0" smtClean="0">
                <a:solidFill>
                  <a:prstClr val="black">
                    <a:lumMod val="75000"/>
                    <a:lumOff val="25000"/>
                  </a:prstClr>
                </a:solidFill>
              </a:rPr>
              <a:t>Human Rights Quarterly</a:t>
            </a:r>
            <a:endParaRPr lang="en-GB" dirty="0"/>
          </a:p>
        </p:txBody>
      </p:sp>
      <p:sp>
        <p:nvSpPr>
          <p:cNvPr id="5" name="Rectangle 4"/>
          <p:cNvSpPr/>
          <p:nvPr/>
        </p:nvSpPr>
        <p:spPr>
          <a:xfrm>
            <a:off x="174811" y="4020670"/>
            <a:ext cx="11698941" cy="2308324"/>
          </a:xfrm>
          <a:prstGeom prst="rect">
            <a:avLst/>
          </a:prstGeom>
        </p:spPr>
        <p:txBody>
          <a:bodyPr wrap="square">
            <a:spAutoFit/>
          </a:bodyPr>
          <a:lstStyle/>
          <a:p>
            <a:r>
              <a:rPr lang="en-GB" dirty="0" err="1" smtClean="0"/>
              <a:t>Mendeloff</a:t>
            </a:r>
            <a:r>
              <a:rPr lang="en-GB" dirty="0" smtClean="0"/>
              <a:t>, D. (2004) Truth-Seeking, Truth-Telling, and </a:t>
            </a:r>
            <a:r>
              <a:rPr lang="en-GB" dirty="0" err="1" smtClean="0"/>
              <a:t>Postconflict</a:t>
            </a:r>
            <a:r>
              <a:rPr lang="en-GB" dirty="0" smtClean="0"/>
              <a:t> </a:t>
            </a:r>
            <a:r>
              <a:rPr lang="en-GB" dirty="0" err="1" smtClean="0"/>
              <a:t>Peacebuilding</a:t>
            </a:r>
            <a:r>
              <a:rPr lang="en-GB" dirty="0" smtClean="0"/>
              <a:t>: Curb the Enthusiasm?, </a:t>
            </a:r>
            <a:r>
              <a:rPr lang="en-GB" i="1" dirty="0" smtClean="0"/>
              <a:t>International Studies Review, </a:t>
            </a:r>
            <a:r>
              <a:rPr lang="en-GB" dirty="0" smtClean="0"/>
              <a:t>6(3),pp. 355-380</a:t>
            </a:r>
          </a:p>
          <a:p>
            <a:endParaRPr lang="en-GB" dirty="0" smtClean="0"/>
          </a:p>
          <a:p>
            <a:r>
              <a:rPr lang="en-GB" dirty="0" smtClean="0"/>
              <a:t> </a:t>
            </a:r>
            <a:r>
              <a:rPr lang="en-GB" dirty="0" err="1" smtClean="0"/>
              <a:t>Mendeloff</a:t>
            </a:r>
            <a:r>
              <a:rPr lang="en-GB" dirty="0" smtClean="0"/>
              <a:t>, D. (2009) Trauma and vengeance: Assessing the psychological and emotional effects of post-conflict justice, </a:t>
            </a:r>
            <a:r>
              <a:rPr lang="en-GB" i="1" dirty="0" smtClean="0"/>
              <a:t>Haman Rights Quarterly, </a:t>
            </a:r>
            <a:r>
              <a:rPr lang="en-GB" dirty="0" smtClean="0"/>
              <a:t>31(3), pp.592-623.</a:t>
            </a:r>
          </a:p>
          <a:p>
            <a:endParaRPr lang="en-GB" dirty="0" smtClean="0"/>
          </a:p>
          <a:p>
            <a:r>
              <a:rPr lang="en-GB" dirty="0" smtClean="0"/>
              <a:t> </a:t>
            </a:r>
            <a:r>
              <a:rPr lang="en-GB" dirty="0" err="1" smtClean="0"/>
              <a:t>Loyle</a:t>
            </a:r>
            <a:r>
              <a:rPr lang="en-GB" dirty="0" smtClean="0"/>
              <a:t>, C.E. and Davenport, C. (2015) Transitional Injustice: Subverting Justice in Transition and </a:t>
            </a:r>
            <a:r>
              <a:rPr lang="en-GB" dirty="0" err="1" smtClean="0"/>
              <a:t>Postconflict</a:t>
            </a:r>
            <a:r>
              <a:rPr lang="en-GB" dirty="0" smtClean="0"/>
              <a:t> Societies, </a:t>
            </a:r>
            <a:r>
              <a:rPr lang="en-GB" i="1" dirty="0" smtClean="0"/>
              <a:t>Journal of Human Rights</a:t>
            </a:r>
            <a:r>
              <a:rPr lang="en-GB" dirty="0" smtClean="0"/>
              <a:t>, 15(1),pp. 126-149.</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3726" y="609600"/>
            <a:ext cx="5590276" cy="526869"/>
          </a:xfrm>
        </p:spPr>
        <p:txBody>
          <a:bodyPr>
            <a:normAutofit fontScale="90000"/>
          </a:bodyPr>
          <a:lstStyle/>
          <a:p>
            <a:r>
              <a:rPr lang="en-GB" dirty="0" smtClean="0"/>
              <a:t>REFERENCE</a:t>
            </a:r>
            <a:endParaRPr lang="en-GB" dirty="0"/>
          </a:p>
        </p:txBody>
      </p:sp>
      <p:sp>
        <p:nvSpPr>
          <p:cNvPr id="3" name="Content Placeholder 2"/>
          <p:cNvSpPr>
            <a:spLocks noGrp="1"/>
          </p:cNvSpPr>
          <p:nvPr>
            <p:ph idx="1"/>
          </p:nvPr>
        </p:nvSpPr>
        <p:spPr>
          <a:xfrm>
            <a:off x="274320" y="1097280"/>
            <a:ext cx="11181806" cy="5421085"/>
          </a:xfrm>
        </p:spPr>
        <p:txBody>
          <a:bodyPr>
            <a:normAutofit fontScale="92500" lnSpcReduction="20000"/>
          </a:bodyPr>
          <a:lstStyle/>
          <a:p>
            <a:pPr>
              <a:buNone/>
            </a:pPr>
            <a:r>
              <a:rPr lang="en-GB" dirty="0" smtClean="0"/>
              <a:t>Promotion of National Unity and Reconciliation Act No. 34. South Africa (July 26, 1995). [Online].Available: </a:t>
            </a:r>
            <a:r>
              <a:rPr lang="en-GB" u="sng" dirty="0" smtClean="0">
                <a:hlinkClick r:id="rId2"/>
              </a:rPr>
              <a:t>www.b92.net/trr/eng/doc/southafrica-mandate.doc</a:t>
            </a:r>
            <a:r>
              <a:rPr lang="en-GB" dirty="0" smtClean="0"/>
              <a:t> Accessed:24October 2018</a:t>
            </a:r>
          </a:p>
          <a:p>
            <a:pPr>
              <a:buNone/>
            </a:pPr>
            <a:r>
              <a:rPr lang="en-GB" dirty="0" smtClean="0"/>
              <a:t>Olsen, T.D., Payne, L.A. and Reiter, A.G. (2010) The Justice Balance: When Transitional Justice Improves Human Rights and Democracy, </a:t>
            </a:r>
            <a:r>
              <a:rPr lang="en-GB" i="1" dirty="0" smtClean="0"/>
              <a:t>Human Rights Quarterly, </a:t>
            </a:r>
            <a:r>
              <a:rPr lang="en-GB" dirty="0" smtClean="0"/>
              <a:t>32(4),pp. 980- 1007.</a:t>
            </a:r>
          </a:p>
          <a:p>
            <a:pPr>
              <a:buNone/>
            </a:pPr>
            <a:r>
              <a:rPr lang="en-GB" dirty="0" smtClean="0"/>
              <a:t> Olsen, T.D., Payne, L.A., Reiter, A.G. and </a:t>
            </a:r>
            <a:r>
              <a:rPr lang="en-GB" dirty="0" err="1" smtClean="0"/>
              <a:t>Wiebelhaus-Brahm</a:t>
            </a:r>
            <a:r>
              <a:rPr lang="en-GB" dirty="0" smtClean="0"/>
              <a:t>, E. (2010) When Truth Commissions Improve Human Rights,</a:t>
            </a:r>
            <a:r>
              <a:rPr lang="en-GB" i="1" dirty="0" smtClean="0"/>
              <a:t> The International Journal of Transitional Justice, </a:t>
            </a:r>
            <a:r>
              <a:rPr lang="en-GB" dirty="0" smtClean="0"/>
              <a:t>4(3),pp. 457-476.</a:t>
            </a:r>
          </a:p>
          <a:p>
            <a:pPr>
              <a:buNone/>
            </a:pPr>
            <a:r>
              <a:rPr lang="en-GB" dirty="0" smtClean="0"/>
              <a:t> Ramsey, I. (2003)</a:t>
            </a:r>
            <a:r>
              <a:rPr lang="en-GB" i="1" dirty="0" smtClean="0"/>
              <a:t> The role of empathy in facilitating forgiveness: The lived experience of six political perpetrators in South Africa. </a:t>
            </a:r>
            <a:r>
              <a:rPr lang="en-GB" dirty="0" smtClean="0"/>
              <a:t> Available </a:t>
            </a:r>
            <a:r>
              <a:rPr lang="en-GB" dirty="0" err="1" smtClean="0"/>
              <a:t>at:https</a:t>
            </a:r>
            <a:r>
              <a:rPr lang="en-GB" dirty="0" smtClean="0"/>
              <a:t>://</a:t>
            </a:r>
            <a:r>
              <a:rPr lang="en-GB" dirty="0" err="1" smtClean="0"/>
              <a:t>books.google.com</a:t>
            </a:r>
            <a:endParaRPr lang="en-GB" dirty="0" smtClean="0"/>
          </a:p>
          <a:p>
            <a:pPr>
              <a:buNone/>
            </a:pPr>
            <a:r>
              <a:rPr lang="en-GB" dirty="0" smtClean="0"/>
              <a:t>Ross, F.C. (2008) Truth and Reconciliation. In Shepherd, N., &amp; Robins, S. L. (Eds.),</a:t>
            </a:r>
            <a:r>
              <a:rPr lang="en-GB" i="1" dirty="0" smtClean="0"/>
              <a:t>New South African keywords</a:t>
            </a:r>
            <a:r>
              <a:rPr lang="en-GB" dirty="0" smtClean="0"/>
              <a:t> (pp.235-246). Johannesburg; Athens: Jacana; </a:t>
            </a:r>
            <a:r>
              <a:rPr lang="en-GB" dirty="0" err="1" smtClean="0"/>
              <a:t>OhioUniversity</a:t>
            </a:r>
            <a:r>
              <a:rPr lang="en-GB" dirty="0" smtClean="0"/>
              <a:t> Press. </a:t>
            </a:r>
          </a:p>
          <a:p>
            <a:pPr>
              <a:buNone/>
            </a:pPr>
            <a:r>
              <a:rPr lang="en-GB" dirty="0" smtClean="0"/>
              <a:t>Thomson, R. (2007) </a:t>
            </a:r>
            <a:r>
              <a:rPr lang="en-GB" i="1" dirty="0" smtClean="0"/>
              <a:t>An empirical-phenomenological study of the experience of testifying at the South African Truth and Reconciliation Commission</a:t>
            </a:r>
            <a:r>
              <a:rPr lang="en-GB" dirty="0" smtClean="0"/>
              <a:t>. </a:t>
            </a:r>
          </a:p>
          <a:p>
            <a:pPr>
              <a:buNone/>
            </a:pPr>
            <a:r>
              <a:rPr lang="en-GB" dirty="0" smtClean="0"/>
              <a:t> </a:t>
            </a:r>
          </a:p>
          <a:p>
            <a:pPr>
              <a:buNone/>
            </a:pPr>
            <a:r>
              <a:rPr lang="en-GB" dirty="0" smtClean="0"/>
              <a:t>Thomas, N. (2011) </a:t>
            </a:r>
            <a:r>
              <a:rPr lang="en-GB" i="1" dirty="0" smtClean="0"/>
              <a:t>Inevitable tensions in testimony and the search for repair</a:t>
            </a:r>
            <a:r>
              <a:rPr lang="en-GB" dirty="0" smtClean="0"/>
              <a:t>. In A. Harris and S. Botticelli (Eds.), First do no harm: The paradoxical encounters of psychoanalysis, </a:t>
            </a:r>
            <a:r>
              <a:rPr lang="en-GB" dirty="0" err="1" smtClean="0"/>
              <a:t>warmaking</a:t>
            </a:r>
            <a:r>
              <a:rPr lang="en-GB" dirty="0" smtClean="0"/>
              <a:t>, and resistance (pp. 45–63). New York: Taylor and Francis</a:t>
            </a:r>
          </a:p>
          <a:p>
            <a:pPr>
              <a:buNone/>
            </a:pPr>
            <a:endParaRPr lang="en-GB" dirty="0" smtClean="0"/>
          </a:p>
          <a:p>
            <a:pPr>
              <a:buNone/>
            </a:pPr>
            <a:r>
              <a:rPr lang="en-GB" dirty="0" smtClean="0"/>
              <a:t/>
            </a:r>
            <a:br>
              <a:rPr lang="en-GB" dirty="0" smtClean="0"/>
            </a:br>
            <a:endParaRPr lang="en-GB" dirty="0" smtClean="0"/>
          </a:p>
          <a:p>
            <a:pPr>
              <a:buNone/>
            </a:pPr>
            <a:endParaRPr lang="en-GB" dirty="0" smtClean="0"/>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6606" y="156754"/>
            <a:ext cx="3344091" cy="731521"/>
          </a:xfrm>
        </p:spPr>
        <p:txBody>
          <a:bodyPr>
            <a:normAutofit/>
          </a:bodyPr>
          <a:lstStyle/>
          <a:p>
            <a:r>
              <a:rPr lang="en-GB" dirty="0" smtClean="0"/>
              <a:t>REFERENCE</a:t>
            </a:r>
            <a:endParaRPr lang="en-GB" dirty="0"/>
          </a:p>
        </p:txBody>
      </p:sp>
      <p:sp>
        <p:nvSpPr>
          <p:cNvPr id="3" name="Content Placeholder 2"/>
          <p:cNvSpPr>
            <a:spLocks noGrp="1"/>
          </p:cNvSpPr>
          <p:nvPr>
            <p:ph idx="1"/>
          </p:nvPr>
        </p:nvSpPr>
        <p:spPr>
          <a:xfrm>
            <a:off x="222069" y="1136469"/>
            <a:ext cx="11969931" cy="5434148"/>
          </a:xfrm>
        </p:spPr>
        <p:txBody>
          <a:bodyPr>
            <a:normAutofit lnSpcReduction="10000"/>
          </a:bodyPr>
          <a:lstStyle/>
          <a:p>
            <a:pPr>
              <a:buNone/>
            </a:pPr>
            <a:r>
              <a:rPr lang="en-GB" dirty="0" smtClean="0"/>
              <a:t> </a:t>
            </a:r>
            <a:r>
              <a:rPr lang="en-GB" dirty="0" err="1" smtClean="0"/>
              <a:t>Scott,C</a:t>
            </a:r>
            <a:r>
              <a:rPr lang="en-GB" dirty="0" smtClean="0"/>
              <a:t>.(2000) “</a:t>
            </a:r>
            <a:r>
              <a:rPr lang="en-GB" i="1" dirty="0" smtClean="0"/>
              <a:t>Combating myth and building reality</a:t>
            </a:r>
            <a:r>
              <a:rPr lang="en-GB" dirty="0" smtClean="0"/>
              <a:t>”,  Villa-</a:t>
            </a:r>
            <a:r>
              <a:rPr lang="en-GB" dirty="0" err="1" smtClean="0"/>
              <a:t>Vicencio,C</a:t>
            </a:r>
            <a:r>
              <a:rPr lang="en-GB" dirty="0" smtClean="0"/>
              <a:t>. and  </a:t>
            </a:r>
            <a:r>
              <a:rPr lang="en-GB" dirty="0" err="1" smtClean="0"/>
              <a:t>Verwoerd,W</a:t>
            </a:r>
            <a:r>
              <a:rPr lang="en-GB" dirty="0" smtClean="0"/>
              <a:t>. Looking back, reaching forward: Reflections on the Truth and Reconciliation Commission of South </a:t>
            </a:r>
            <a:r>
              <a:rPr lang="en-GB" dirty="0" err="1" smtClean="0"/>
              <a:t>Africa,Cape</a:t>
            </a:r>
            <a:r>
              <a:rPr lang="en-GB" dirty="0" smtClean="0"/>
              <a:t> Town, University of Cape Town Press. p. 108. </a:t>
            </a:r>
          </a:p>
          <a:p>
            <a:pPr>
              <a:buNone/>
            </a:pPr>
            <a:r>
              <a:rPr lang="en-GB" dirty="0" smtClean="0"/>
              <a:t>Stanley, E. (2001) Evaluating the Truth and Reconciliation Commission. </a:t>
            </a:r>
            <a:r>
              <a:rPr lang="en-GB" i="1" dirty="0" smtClean="0"/>
              <a:t>The Journal of Modern</a:t>
            </a:r>
            <a:r>
              <a:rPr lang="en-GB" dirty="0" smtClean="0"/>
              <a:t> </a:t>
            </a:r>
          </a:p>
          <a:p>
            <a:pPr>
              <a:buNone/>
            </a:pPr>
            <a:r>
              <a:rPr lang="en-GB" dirty="0" smtClean="0"/>
              <a:t> </a:t>
            </a:r>
            <a:r>
              <a:rPr lang="en-GB" dirty="0" err="1" smtClean="0"/>
              <a:t>Statman</a:t>
            </a:r>
            <a:r>
              <a:rPr lang="en-GB" dirty="0" smtClean="0"/>
              <a:t>, J. (2000) Performing the truth: The social-psychological context of the TRC narratives. </a:t>
            </a:r>
            <a:r>
              <a:rPr lang="en-GB" i="1" dirty="0" smtClean="0"/>
              <a:t>South African Journal of Psychology</a:t>
            </a:r>
            <a:r>
              <a:rPr lang="en-GB" dirty="0" smtClean="0"/>
              <a:t>, 30,pp. 23–3.Available </a:t>
            </a:r>
            <a:r>
              <a:rPr lang="en-GB" dirty="0" err="1" smtClean="0"/>
              <a:t>at:https</a:t>
            </a:r>
            <a:r>
              <a:rPr lang="en-GB" dirty="0" smtClean="0"/>
              <a:t>://</a:t>
            </a:r>
            <a:r>
              <a:rPr lang="en-GB" dirty="0" err="1" smtClean="0"/>
              <a:t>doi.org</a:t>
            </a:r>
            <a:r>
              <a:rPr lang="en-GB" dirty="0" smtClean="0"/>
              <a:t>/10.1177/0081246300(Accessed:27October2018).</a:t>
            </a:r>
          </a:p>
          <a:p>
            <a:pPr>
              <a:buNone/>
            </a:pPr>
            <a:r>
              <a:rPr lang="en-GB" dirty="0" smtClean="0"/>
              <a:t> Stein, D.J., Swartz, </a:t>
            </a:r>
            <a:r>
              <a:rPr lang="en-GB" dirty="0" err="1" smtClean="0"/>
              <a:t>L.and</a:t>
            </a:r>
            <a:r>
              <a:rPr lang="en-GB" dirty="0" smtClean="0"/>
              <a:t>  </a:t>
            </a:r>
            <a:r>
              <a:rPr lang="en-GB" dirty="0" err="1" smtClean="0"/>
              <a:t>Walaza</a:t>
            </a:r>
            <a:r>
              <a:rPr lang="en-GB" dirty="0" smtClean="0"/>
              <a:t>, N.(2000) Mental Healthy Beyond the South African Truth and Reconciliation Commission. Ethnicity and Health. </a:t>
            </a:r>
          </a:p>
          <a:p>
            <a:pPr>
              <a:buNone/>
            </a:pPr>
            <a:r>
              <a:rPr lang="en-GB" dirty="0" smtClean="0"/>
              <a:t> Stein, D.J.(1998) Psychiatric aspects of the Truth and Reconciliation Commission in South Africa. The British Journal Of Psychiatry; </a:t>
            </a:r>
            <a:r>
              <a:rPr lang="en-GB" i="1" dirty="0" smtClean="0"/>
              <a:t>The Journal Of Mental Science</a:t>
            </a:r>
            <a:r>
              <a:rPr lang="en-GB" dirty="0" smtClean="0"/>
              <a:t>. 73,pp:455–457[Online]Available </a:t>
            </a:r>
            <a:r>
              <a:rPr lang="en-GB" dirty="0" err="1" smtClean="0"/>
              <a:t>at:.pubmed</a:t>
            </a:r>
            <a:r>
              <a:rPr lang="en-GB" dirty="0" smtClean="0"/>
              <a:t>( Accessed:2November2018). S</a:t>
            </a:r>
          </a:p>
          <a:p>
            <a:pPr>
              <a:buNone/>
            </a:pPr>
            <a:r>
              <a:rPr lang="en-GB" dirty="0" err="1" smtClean="0"/>
              <a:t>Stein,D.J</a:t>
            </a:r>
            <a:r>
              <a:rPr lang="en-GB" dirty="0" smtClean="0"/>
              <a:t>., </a:t>
            </a:r>
            <a:r>
              <a:rPr lang="en-GB" dirty="0" err="1" smtClean="0"/>
              <a:t>Seedat,S</a:t>
            </a:r>
            <a:r>
              <a:rPr lang="en-GB" dirty="0" smtClean="0"/>
              <a:t>., </a:t>
            </a:r>
            <a:r>
              <a:rPr lang="en-GB" dirty="0" err="1" smtClean="0"/>
              <a:t>Kaminer,D.,Moomal</a:t>
            </a:r>
            <a:r>
              <a:rPr lang="en-GB" dirty="0" smtClean="0"/>
              <a:t> .H., </a:t>
            </a:r>
            <a:r>
              <a:rPr lang="en-GB" dirty="0" err="1" smtClean="0"/>
              <a:t>Herman,A</a:t>
            </a:r>
            <a:r>
              <a:rPr lang="en-GB" dirty="0" smtClean="0"/>
              <a:t>., </a:t>
            </a:r>
            <a:r>
              <a:rPr lang="en-GB" dirty="0" err="1" smtClean="0"/>
              <a:t>Sonnega,J</a:t>
            </a:r>
            <a:r>
              <a:rPr lang="en-GB" dirty="0" smtClean="0"/>
              <a:t>. and  </a:t>
            </a:r>
            <a:r>
              <a:rPr lang="en-GB" dirty="0" err="1" smtClean="0"/>
              <a:t>Williams,D.R</a:t>
            </a:r>
            <a:r>
              <a:rPr lang="en-GB" dirty="0" smtClean="0"/>
              <a:t>. (2008 )The impact of the Truth and Reconciliation Commission on psychological distress and forgiveness in South Africa, </a:t>
            </a:r>
            <a:r>
              <a:rPr lang="en-GB" i="1" dirty="0" smtClean="0"/>
              <a:t>Soc Psychiatry Psychiatric</a:t>
            </a:r>
            <a:r>
              <a:rPr lang="en-GB" dirty="0" smtClean="0"/>
              <a:t>  Epidemiology, pp.462–468.Available: DOI 10.1007/s00127-008-0350-0Accessed:25October 2018.</a:t>
            </a:r>
          </a:p>
          <a:p>
            <a:pPr>
              <a:buNone/>
            </a:pPr>
            <a:r>
              <a:rPr lang="en-GB" i="1" dirty="0" smtClean="0"/>
              <a:t>The Natives Land Act (1913)South Africa </a:t>
            </a:r>
            <a:r>
              <a:rPr lang="en-GB" i="1" dirty="0" err="1" smtClean="0"/>
              <a:t>History.</a:t>
            </a:r>
            <a:r>
              <a:rPr lang="en-GB" dirty="0" err="1" smtClean="0"/>
              <a:t>Availiable</a:t>
            </a:r>
            <a:r>
              <a:rPr lang="en-GB" dirty="0" smtClean="0"/>
              <a:t> </a:t>
            </a:r>
            <a:r>
              <a:rPr lang="en-GB" dirty="0" err="1" smtClean="0"/>
              <a:t>at:http</a:t>
            </a:r>
            <a:r>
              <a:rPr lang="en-GB" dirty="0" smtClean="0"/>
              <a:t>://</a:t>
            </a:r>
            <a:r>
              <a:rPr lang="en-GB" dirty="0" err="1" smtClean="0"/>
              <a:t>www.sahistory.org</a:t>
            </a:r>
            <a:r>
              <a:rPr lang="en-GB" dirty="0" smtClean="0"/>
              <a:t>./topic/narrative-land-act-1913 (Accessed:23October2018).</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35976" y="300447"/>
            <a:ext cx="5538025" cy="587828"/>
          </a:xfrm>
        </p:spPr>
        <p:txBody>
          <a:bodyPr>
            <a:normAutofit fontScale="90000"/>
          </a:bodyPr>
          <a:lstStyle/>
          <a:p>
            <a:r>
              <a:rPr lang="en-GB" dirty="0" smtClean="0"/>
              <a:t>REFERENCE</a:t>
            </a:r>
            <a:endParaRPr lang="en-GB" dirty="0"/>
          </a:p>
        </p:txBody>
      </p:sp>
      <p:sp>
        <p:nvSpPr>
          <p:cNvPr id="4" name="Content Placeholder 3"/>
          <p:cNvSpPr>
            <a:spLocks noGrp="1"/>
          </p:cNvSpPr>
          <p:nvPr>
            <p:ph idx="1"/>
          </p:nvPr>
        </p:nvSpPr>
        <p:spPr>
          <a:xfrm>
            <a:off x="391886" y="927463"/>
            <a:ext cx="11194868" cy="5603965"/>
          </a:xfrm>
        </p:spPr>
        <p:txBody>
          <a:bodyPr>
            <a:normAutofit lnSpcReduction="10000"/>
          </a:bodyPr>
          <a:lstStyle/>
          <a:p>
            <a:pPr>
              <a:buNone/>
            </a:pPr>
            <a:r>
              <a:rPr lang="en-GB" dirty="0" smtClean="0"/>
              <a:t>van </a:t>
            </a:r>
            <a:r>
              <a:rPr lang="en-GB" dirty="0" err="1" smtClean="0"/>
              <a:t>der</a:t>
            </a:r>
            <a:r>
              <a:rPr lang="en-GB" dirty="0" smtClean="0"/>
              <a:t> </a:t>
            </a:r>
            <a:r>
              <a:rPr lang="en-GB" dirty="0" err="1" smtClean="0"/>
              <a:t>Merwe</a:t>
            </a:r>
            <a:r>
              <a:rPr lang="en-GB" dirty="0" smtClean="0"/>
              <a:t>, E., Venter, C. and </a:t>
            </a:r>
            <a:r>
              <a:rPr lang="en-GB" dirty="0" err="1" smtClean="0"/>
              <a:t>Temane</a:t>
            </a:r>
            <a:r>
              <a:rPr lang="en-GB" dirty="0" smtClean="0"/>
              <a:t>, M. (2009) Untold stories of a group of black South Africans about the apartheid era. </a:t>
            </a:r>
            <a:r>
              <a:rPr lang="en-GB" i="1" dirty="0" smtClean="0"/>
              <a:t>Journal of Psychology in Africa</a:t>
            </a:r>
            <a:r>
              <a:rPr lang="en-GB" dirty="0" smtClean="0"/>
              <a:t>, 19,pp. 395–400.[Online].Available at:</a:t>
            </a:r>
          </a:p>
          <a:p>
            <a:pPr>
              <a:buNone/>
            </a:pPr>
            <a:r>
              <a:rPr lang="en-GB" dirty="0" err="1" smtClean="0"/>
              <a:t>Vermeulen</a:t>
            </a:r>
            <a:r>
              <a:rPr lang="en-GB" dirty="0" smtClean="0"/>
              <a:t>, J., Venter, C., </a:t>
            </a:r>
            <a:r>
              <a:rPr lang="en-GB" dirty="0" err="1" smtClean="0"/>
              <a:t>Temane</a:t>
            </a:r>
            <a:r>
              <a:rPr lang="en-GB" dirty="0" smtClean="0"/>
              <a:t>, M. and van </a:t>
            </a:r>
            <a:r>
              <a:rPr lang="en-GB" dirty="0" err="1" smtClean="0"/>
              <a:t>der</a:t>
            </a:r>
            <a:r>
              <a:rPr lang="en-GB" dirty="0" smtClean="0"/>
              <a:t> </a:t>
            </a:r>
            <a:r>
              <a:rPr lang="en-GB" dirty="0" err="1" smtClean="0"/>
              <a:t>Merwe</a:t>
            </a:r>
            <a:r>
              <a:rPr lang="en-GB" dirty="0" smtClean="0"/>
              <a:t>, E. (2009) A group of black South Africans’ experience of telling their untold stories about the apartheid era. </a:t>
            </a:r>
            <a:r>
              <a:rPr lang="en-GB" i="1" dirty="0" smtClean="0"/>
              <a:t>Journal of Psychology in Africa, </a:t>
            </a:r>
            <a:r>
              <a:rPr lang="en-GB" dirty="0" smtClean="0"/>
              <a:t>19,pp. 557–560.Available at: https;//www.tandfonline.com&gt;doi&gt;abs(Accessed:4November2018).</a:t>
            </a:r>
          </a:p>
          <a:p>
            <a:pPr>
              <a:buNone/>
            </a:pPr>
            <a:r>
              <a:rPr lang="en-GB" dirty="0" smtClean="0"/>
              <a:t> </a:t>
            </a:r>
            <a:r>
              <a:rPr lang="en-GB" dirty="0" err="1" smtClean="0"/>
              <a:t>Vora</a:t>
            </a:r>
            <a:r>
              <a:rPr lang="en-GB" dirty="0" smtClean="0"/>
              <a:t>, J. and </a:t>
            </a:r>
            <a:r>
              <a:rPr lang="en-GB" dirty="0" err="1" smtClean="0"/>
              <a:t>Vora</a:t>
            </a:r>
            <a:r>
              <a:rPr lang="en-GB" dirty="0" smtClean="0"/>
              <a:t>, E. (2004) The effectiveness of South Africa’s Truth and Reconciliation Commission perceptions of Xhosa, Afrikaner, and English South Africans. </a:t>
            </a:r>
            <a:r>
              <a:rPr lang="en-GB" i="1" dirty="0" smtClean="0"/>
              <a:t>Journal of Black Studies</a:t>
            </a:r>
            <a:r>
              <a:rPr lang="en-GB" dirty="0" smtClean="0"/>
              <a:t>, 34, 301–322[Online].Available at: :https;//www.ncbi.nlm.nih.gov&gt;pubmed(Accessed:26October2018).</a:t>
            </a:r>
          </a:p>
          <a:p>
            <a:pPr>
              <a:buNone/>
            </a:pPr>
            <a:r>
              <a:rPr lang="en-GB" dirty="0" smtClean="0"/>
              <a:t> Worthington, E., Jr. (2005) </a:t>
            </a:r>
            <a:r>
              <a:rPr lang="en-GB" i="1" dirty="0" smtClean="0"/>
              <a:t>More questions about forgiveness: Research agenda for 2005–2015</a:t>
            </a:r>
            <a:r>
              <a:rPr lang="en-GB" dirty="0" smtClean="0"/>
              <a:t>. In E. Worthington Jr. (Ed.), Handbook of forgiveness (pp. 557–574). New York: Brunner-</a:t>
            </a:r>
            <a:r>
              <a:rPr lang="en-GB" dirty="0" err="1" smtClean="0"/>
              <a:t>Routledge</a:t>
            </a:r>
            <a:r>
              <a:rPr lang="en-GB" dirty="0" smtClean="0"/>
              <a:t>.</a:t>
            </a:r>
          </a:p>
          <a:p>
            <a:pPr>
              <a:buNone/>
            </a:pPr>
            <a:r>
              <a:rPr lang="en-GB" dirty="0" smtClean="0"/>
              <a:t> Worthington, E., Jr. (2006) </a:t>
            </a:r>
            <a:r>
              <a:rPr lang="en-GB" i="1" dirty="0" smtClean="0"/>
              <a:t>Forgiveness and reconciliation: Theory and application</a:t>
            </a:r>
            <a:r>
              <a:rPr lang="en-GB" dirty="0" smtClean="0"/>
              <a:t>. New York: </a:t>
            </a:r>
            <a:r>
              <a:rPr lang="en-GB" dirty="0" err="1" smtClean="0"/>
              <a:t>Routledge</a:t>
            </a:r>
            <a:r>
              <a:rPr lang="en-GB" dirty="0" smtClean="0"/>
              <a:t>.</a:t>
            </a:r>
          </a:p>
          <a:p>
            <a:pPr>
              <a:buNone/>
            </a:pPr>
            <a:r>
              <a:rPr lang="en-GB" dirty="0" err="1" smtClean="0"/>
              <a:t>Zehr</a:t>
            </a:r>
            <a:r>
              <a:rPr lang="en-GB" dirty="0" smtClean="0"/>
              <a:t>, H. (1990) </a:t>
            </a:r>
            <a:r>
              <a:rPr lang="en-GB" i="1" dirty="0" smtClean="0"/>
              <a:t>Changing Lenses: A New Focus for Crime and Justice</a:t>
            </a:r>
            <a:r>
              <a:rPr lang="en-GB" dirty="0" smtClean="0"/>
              <a:t>. Scottsdale, PA: Herald Press</a:t>
            </a:r>
          </a:p>
          <a:p>
            <a:pPr>
              <a:buNone/>
            </a:pPr>
            <a:r>
              <a:rPr lang="en-GB" dirty="0" smtClean="0"/>
              <a:t>Worthington, E.(2006) </a:t>
            </a:r>
            <a:r>
              <a:rPr lang="en-GB" i="1" dirty="0" smtClean="0"/>
              <a:t>Forgiveness and Reconciliation: theory and application: theory and applications</a:t>
            </a:r>
            <a:r>
              <a:rPr lang="en-GB" dirty="0" smtClean="0"/>
              <a:t>. New York: Rout ledge</a:t>
            </a:r>
          </a:p>
          <a:p>
            <a:pPr fontAlgn="base">
              <a:buNone/>
            </a:pPr>
            <a:r>
              <a:rPr lang="en-GB" dirty="0" smtClean="0"/>
              <a:t> World Bank, Gender, Justice, and Truth Commissions(2006) 12 ,6.[Online]. Available at: http://siteresources.worldbank.org/INTLAWJUSTINST/Resources/GJTClayoutrevised.pdfAccessed:24October2018</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9142" y="609600"/>
            <a:ext cx="6334859" cy="1320800"/>
          </a:xfrm>
        </p:spPr>
        <p:txBody>
          <a:bodyPr/>
          <a:lstStyle/>
          <a:p>
            <a:r>
              <a:rPr lang="en-GB" dirty="0" smtClean="0"/>
              <a:t>Any questions?????</a:t>
            </a:r>
            <a:endParaRPr lang="en-GB" dirty="0"/>
          </a:p>
        </p:txBody>
      </p:sp>
      <p:pic>
        <p:nvPicPr>
          <p:cNvPr id="4" name="Content Placeholder 3" descr="download.jpg"/>
          <p:cNvPicPr>
            <a:picLocks noGrp="1" noChangeAspect="1"/>
          </p:cNvPicPr>
          <p:nvPr>
            <p:ph idx="1"/>
          </p:nvPr>
        </p:nvPicPr>
        <p:blipFill>
          <a:blip r:embed="rId2"/>
          <a:stretch>
            <a:fillRect/>
          </a:stretch>
        </p:blipFill>
        <p:spPr>
          <a:xfrm>
            <a:off x="1202498" y="3281820"/>
            <a:ext cx="7565721" cy="3181611"/>
          </a:xfrm>
        </p:spPr>
      </p:pic>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
  <TotalTime>2130</TotalTime>
  <Words>2172</Words>
  <Application>Microsoft Office PowerPoint</Application>
  <PresentationFormat>Custom</PresentationFormat>
  <Paragraphs>343</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Facet</vt:lpstr>
      <vt:lpstr>LYUDMYLA   AMERY  1651468</vt:lpstr>
      <vt:lpstr>Apartheid 1948-1994</vt:lpstr>
      <vt:lpstr>History</vt:lpstr>
      <vt:lpstr>Truth and Reconciliation Commission</vt:lpstr>
      <vt:lpstr>The Promotion of National Unity and Reconciliation Act(1960-1994)</vt:lpstr>
      <vt:lpstr>Slide 6</vt:lpstr>
      <vt:lpstr>The Reparation Committee</vt:lpstr>
      <vt:lpstr>The Rehabilitation Committee</vt:lpstr>
      <vt:lpstr>Slide 9</vt:lpstr>
      <vt:lpstr>Reconciliation</vt:lpstr>
      <vt:lpstr>Goals of the TRC</vt:lpstr>
      <vt:lpstr>Goals of the TRC</vt:lpstr>
      <vt:lpstr>Did the TRC deliver?</vt:lpstr>
      <vt:lpstr>Forgiveness or reconciliation?</vt:lpstr>
      <vt:lpstr>REFERENCE</vt:lpstr>
      <vt:lpstr>REFERENCE</vt:lpstr>
      <vt:lpstr>REFERENCE</vt:lpstr>
      <vt:lpstr>REFERENCE</vt:lpstr>
      <vt:lpstr>REFERENCE</vt:lpstr>
      <vt:lpstr>REFRERENCE</vt:lpstr>
      <vt:lpstr>Reference</vt:lpstr>
      <vt:lpstr>REFERENCE</vt:lpstr>
      <vt:lpstr>REFERENCE</vt:lpstr>
      <vt:lpstr>REFERENCE</vt:lpstr>
      <vt:lpstr>REFERENCES</vt:lpstr>
      <vt:lpstr>REFERENCES</vt:lpstr>
      <vt:lpstr>REFERENCE</vt:lpstr>
      <vt:lpstr>REFERENCE</vt:lpstr>
      <vt:lpstr>REFERENCE</vt:lpstr>
      <vt:lpstr>REFERENCE</vt:lpstr>
      <vt:lpstr>Any questions?????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Lyudmyla Amery (1651468)</dc:creator>
  <cp:lastModifiedBy>lyudmyla Amery</cp:lastModifiedBy>
  <cp:revision>361</cp:revision>
  <dcterms:created xsi:type="dcterms:W3CDTF">2018-05-03T19:43:33Z</dcterms:created>
  <dcterms:modified xsi:type="dcterms:W3CDTF">2018-11-08T21:22:15Z</dcterms:modified>
</cp:coreProperties>
</file>