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8" r:id="rId1"/>
  </p:sldMasterIdLst>
  <p:sldIdLst>
    <p:sldId id="256" r:id="rId2"/>
    <p:sldId id="258" r:id="rId3"/>
    <p:sldId id="280" r:id="rId4"/>
    <p:sldId id="259" r:id="rId5"/>
    <p:sldId id="260" r:id="rId6"/>
    <p:sldId id="270" r:id="rId7"/>
    <p:sldId id="273" r:id="rId8"/>
    <p:sldId id="278" r:id="rId9"/>
    <p:sldId id="268" r:id="rId10"/>
    <p:sldId id="274" r:id="rId11"/>
    <p:sldId id="263" r:id="rId12"/>
    <p:sldId id="276" r:id="rId13"/>
    <p:sldId id="264" r:id="rId14"/>
    <p:sldId id="271" r:id="rId15"/>
    <p:sldId id="265" r:id="rId16"/>
    <p:sldId id="279" r:id="rId17"/>
    <p:sldId id="262"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B8B8"/>
    <a:srgbClr val="AC3EC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F53C6E-E25E-DBDC-CEE9-6A4D49A47665}" v="872" dt="2024-01-16T22:51:30.278"/>
    <p1510:client id="{1AFB7C54-A153-2A34-062A-A37575B969DA}" v="669" dt="2024-01-16T17:20:46.470"/>
    <p1510:client id="{52C113E6-CAF8-0280-27D4-EE4728F3DE54}" v="1321" dt="2024-01-16T15:33:30.038"/>
    <p1510:client id="{602824BC-6AEF-8171-3EFD-4AF389514037}" v="1848" dt="2024-01-15T19:15:58.574"/>
    <p1510:client id="{C279DD72-896B-010C-8D76-7523DFB12D03}" v="980" dt="2024-01-15T17:09:22"/>
    <p1510:client id="{E29C559B-D8A8-74BA-5A6F-3493861D8412}" v="236" dt="2024-01-16T21:30:48.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80FBB3-86C7-4537-9C16-369A97DCD6A1}"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1D4ABF7F-F2A6-46FA-A5ED-3448CF11294D}">
      <dgm:prSet/>
      <dgm:spPr/>
      <dgm:t>
        <a:bodyPr/>
        <a:lstStyle/>
        <a:p>
          <a:r>
            <a:rPr lang="en-US"/>
            <a:t>Took place 26th-28th May. </a:t>
          </a:r>
        </a:p>
      </dgm:t>
    </dgm:pt>
    <dgm:pt modelId="{C20FFC9F-B9B4-4B16-A3C3-453E4ADD6385}" type="parTrans" cxnId="{0F53AD4C-98BC-41E3-AC12-3CD3274C3DCD}">
      <dgm:prSet/>
      <dgm:spPr/>
      <dgm:t>
        <a:bodyPr/>
        <a:lstStyle/>
        <a:p>
          <a:endParaRPr lang="en-US"/>
        </a:p>
      </dgm:t>
    </dgm:pt>
    <dgm:pt modelId="{052309C4-6260-4D21-9561-1BC57A7F0117}" type="sibTrans" cxnId="{0F53AD4C-98BC-41E3-AC12-3CD3274C3DCD}">
      <dgm:prSet/>
      <dgm:spPr/>
      <dgm:t>
        <a:bodyPr/>
        <a:lstStyle/>
        <a:p>
          <a:endParaRPr lang="en-US"/>
        </a:p>
      </dgm:t>
    </dgm:pt>
    <dgm:pt modelId="{C6C248F4-ECCF-4564-9E29-ABE94830518D}">
      <dgm:prSet/>
      <dgm:spPr/>
      <dgm:t>
        <a:bodyPr/>
        <a:lstStyle/>
        <a:p>
          <a:r>
            <a:rPr lang="en-US"/>
            <a:t>Located Old Park Farm, Water Street, Margam, Port Talbot SA13 2TG.</a:t>
          </a:r>
        </a:p>
      </dgm:t>
    </dgm:pt>
    <dgm:pt modelId="{E28364A5-C67B-4384-AA7A-8D80FD07A00D}" type="parTrans" cxnId="{F979D280-2CA1-4AEF-A87E-8DA3469C9342}">
      <dgm:prSet/>
      <dgm:spPr/>
      <dgm:t>
        <a:bodyPr/>
        <a:lstStyle/>
        <a:p>
          <a:endParaRPr lang="en-US"/>
        </a:p>
      </dgm:t>
    </dgm:pt>
    <dgm:pt modelId="{26E33C4A-32C4-4DF0-AEF5-1DB5B60DA228}" type="sibTrans" cxnId="{F979D280-2CA1-4AEF-A87E-8DA3469C9342}">
      <dgm:prSet/>
      <dgm:spPr/>
      <dgm:t>
        <a:bodyPr/>
        <a:lstStyle/>
        <a:p>
          <a:endParaRPr lang="en-US"/>
        </a:p>
      </dgm:t>
    </dgm:pt>
    <dgm:pt modelId="{0541F6FC-0C4A-459A-B26C-6FD9FBB9F7A9}">
      <dgm:prSet/>
      <dgm:spPr/>
      <dgm:t>
        <a:bodyPr/>
        <a:lstStyle/>
        <a:p>
          <a:r>
            <a:rPr lang="en-US"/>
            <a:t>Offers relaxation as well as a party atmosphere.</a:t>
          </a:r>
        </a:p>
      </dgm:t>
    </dgm:pt>
    <dgm:pt modelId="{A0EE399C-A952-41D6-BC63-56F8DC0B88D4}" type="parTrans" cxnId="{A11C3EE5-7322-4F2B-BE0A-DA9E91780FDF}">
      <dgm:prSet/>
      <dgm:spPr/>
      <dgm:t>
        <a:bodyPr/>
        <a:lstStyle/>
        <a:p>
          <a:endParaRPr lang="en-US"/>
        </a:p>
      </dgm:t>
    </dgm:pt>
    <dgm:pt modelId="{373F7909-35D1-4B24-BA5B-57A49358415F}" type="sibTrans" cxnId="{A11C3EE5-7322-4F2B-BE0A-DA9E91780FDF}">
      <dgm:prSet/>
      <dgm:spPr/>
      <dgm:t>
        <a:bodyPr/>
        <a:lstStyle/>
        <a:p>
          <a:endParaRPr lang="en-US"/>
        </a:p>
      </dgm:t>
    </dgm:pt>
    <dgm:pt modelId="{BE1E32C5-8440-40D0-A7D3-71F4F10EA030}">
      <dgm:prSet/>
      <dgm:spPr/>
      <dgm:t>
        <a:bodyPr/>
        <a:lstStyle/>
        <a:p>
          <a:r>
            <a:rPr lang="en-US" b="1"/>
            <a:t>Adults can enjoy</a:t>
          </a:r>
          <a:r>
            <a:rPr lang="en-US"/>
            <a:t> without the commitment of small children.</a:t>
          </a:r>
        </a:p>
      </dgm:t>
    </dgm:pt>
    <dgm:pt modelId="{A404BEFE-069C-4400-9A9A-028E7DC4048F}" type="parTrans" cxnId="{A63C872B-5813-4996-A0A7-A7284FE66CEC}">
      <dgm:prSet/>
      <dgm:spPr/>
      <dgm:t>
        <a:bodyPr/>
        <a:lstStyle/>
        <a:p>
          <a:endParaRPr lang="en-US"/>
        </a:p>
      </dgm:t>
    </dgm:pt>
    <dgm:pt modelId="{EDC01AE2-01CB-4D21-A9B3-0878EADF8702}" type="sibTrans" cxnId="{A63C872B-5813-4996-A0A7-A7284FE66CEC}">
      <dgm:prSet/>
      <dgm:spPr/>
      <dgm:t>
        <a:bodyPr/>
        <a:lstStyle/>
        <a:p>
          <a:endParaRPr lang="en-US"/>
        </a:p>
      </dgm:t>
    </dgm:pt>
    <dgm:pt modelId="{5FBA31B2-8294-4113-B2DE-FA46AA53EE50}">
      <dgm:prSet/>
      <dgm:spPr/>
      <dgm:t>
        <a:bodyPr/>
        <a:lstStyle/>
        <a:p>
          <a:r>
            <a:rPr lang="en-US"/>
            <a:t>Community and inclusion.</a:t>
          </a:r>
        </a:p>
      </dgm:t>
    </dgm:pt>
    <dgm:pt modelId="{88D69E69-75A3-4B59-884F-F6FA4D77F16F}" type="parTrans" cxnId="{998AB8EF-A25C-4346-93F9-047130DBAF7E}">
      <dgm:prSet/>
      <dgm:spPr/>
      <dgm:t>
        <a:bodyPr/>
        <a:lstStyle/>
        <a:p>
          <a:endParaRPr lang="en-US"/>
        </a:p>
      </dgm:t>
    </dgm:pt>
    <dgm:pt modelId="{6A92C6CF-C6B6-4EB2-85C8-6F7D2C2E5A42}" type="sibTrans" cxnId="{998AB8EF-A25C-4346-93F9-047130DBAF7E}">
      <dgm:prSet/>
      <dgm:spPr/>
      <dgm:t>
        <a:bodyPr/>
        <a:lstStyle/>
        <a:p>
          <a:endParaRPr lang="en-US"/>
        </a:p>
      </dgm:t>
    </dgm:pt>
    <dgm:pt modelId="{D77D779C-D144-409C-B53C-5F096BD0DC39}">
      <dgm:prSet/>
      <dgm:spPr/>
      <dgm:t>
        <a:bodyPr/>
        <a:lstStyle/>
        <a:p>
          <a:r>
            <a:rPr lang="en-US"/>
            <a:t>The name suggests it is very </a:t>
          </a:r>
          <a:r>
            <a:rPr lang="en-US" b="1"/>
            <a:t>focused on bringing people</a:t>
          </a:r>
          <a:r>
            <a:rPr lang="en-US"/>
            <a:t> together as it ranges from toddlers to grandparents getting involved. </a:t>
          </a:r>
        </a:p>
      </dgm:t>
    </dgm:pt>
    <dgm:pt modelId="{815CA891-8A0D-439D-A23B-426179D13781}" type="parTrans" cxnId="{BDBDD415-4A4E-493F-8737-F0DFC8A9FE59}">
      <dgm:prSet/>
      <dgm:spPr/>
      <dgm:t>
        <a:bodyPr/>
        <a:lstStyle/>
        <a:p>
          <a:endParaRPr lang="en-US"/>
        </a:p>
      </dgm:t>
    </dgm:pt>
    <dgm:pt modelId="{B2654351-6969-4E63-B841-ADDB1F0A9452}" type="sibTrans" cxnId="{BDBDD415-4A4E-493F-8737-F0DFC8A9FE59}">
      <dgm:prSet/>
      <dgm:spPr/>
      <dgm:t>
        <a:bodyPr/>
        <a:lstStyle/>
        <a:p>
          <a:endParaRPr lang="en-US"/>
        </a:p>
      </dgm:t>
    </dgm:pt>
    <dgm:pt modelId="{715F71D9-EB92-4DF7-B231-51C7EF2D0CFE}" type="pres">
      <dgm:prSet presAssocID="{AC80FBB3-86C7-4537-9C16-369A97DCD6A1}" presName="linearFlow" presStyleCnt="0">
        <dgm:presLayoutVars>
          <dgm:resizeHandles val="exact"/>
        </dgm:presLayoutVars>
      </dgm:prSet>
      <dgm:spPr/>
    </dgm:pt>
    <dgm:pt modelId="{B6CCC49E-6808-40E2-9B5A-B7140D9573D3}" type="pres">
      <dgm:prSet presAssocID="{1D4ABF7F-F2A6-46FA-A5ED-3448CF11294D}" presName="node" presStyleLbl="node1" presStyleIdx="0" presStyleCnt="6">
        <dgm:presLayoutVars>
          <dgm:bulletEnabled val="1"/>
        </dgm:presLayoutVars>
      </dgm:prSet>
      <dgm:spPr/>
    </dgm:pt>
    <dgm:pt modelId="{B969E03B-D716-46FC-9779-ACD470636D36}" type="pres">
      <dgm:prSet presAssocID="{052309C4-6260-4D21-9561-1BC57A7F0117}" presName="sibTrans" presStyleLbl="sibTrans2D1" presStyleIdx="0" presStyleCnt="5"/>
      <dgm:spPr/>
    </dgm:pt>
    <dgm:pt modelId="{FE4FB870-8754-4F02-AAC6-73BA7054FBF8}" type="pres">
      <dgm:prSet presAssocID="{052309C4-6260-4D21-9561-1BC57A7F0117}" presName="connectorText" presStyleLbl="sibTrans2D1" presStyleIdx="0" presStyleCnt="5"/>
      <dgm:spPr/>
    </dgm:pt>
    <dgm:pt modelId="{C2559A98-58DE-4FFD-B06B-96B912C88EB6}" type="pres">
      <dgm:prSet presAssocID="{C6C248F4-ECCF-4564-9E29-ABE94830518D}" presName="node" presStyleLbl="node1" presStyleIdx="1" presStyleCnt="6">
        <dgm:presLayoutVars>
          <dgm:bulletEnabled val="1"/>
        </dgm:presLayoutVars>
      </dgm:prSet>
      <dgm:spPr/>
    </dgm:pt>
    <dgm:pt modelId="{C4D2BAB7-B040-4CCB-BDB3-87328301B526}" type="pres">
      <dgm:prSet presAssocID="{26E33C4A-32C4-4DF0-AEF5-1DB5B60DA228}" presName="sibTrans" presStyleLbl="sibTrans2D1" presStyleIdx="1" presStyleCnt="5"/>
      <dgm:spPr/>
    </dgm:pt>
    <dgm:pt modelId="{2DA7D200-42B6-4104-9E32-157F6B95C42B}" type="pres">
      <dgm:prSet presAssocID="{26E33C4A-32C4-4DF0-AEF5-1DB5B60DA228}" presName="connectorText" presStyleLbl="sibTrans2D1" presStyleIdx="1" presStyleCnt="5"/>
      <dgm:spPr/>
    </dgm:pt>
    <dgm:pt modelId="{BFEAB263-B636-4DB0-A2BA-C3ACB6C5FE3B}" type="pres">
      <dgm:prSet presAssocID="{0541F6FC-0C4A-459A-B26C-6FD9FBB9F7A9}" presName="node" presStyleLbl="node1" presStyleIdx="2" presStyleCnt="6">
        <dgm:presLayoutVars>
          <dgm:bulletEnabled val="1"/>
        </dgm:presLayoutVars>
      </dgm:prSet>
      <dgm:spPr/>
    </dgm:pt>
    <dgm:pt modelId="{8D47FD30-077D-47F6-A6DE-09B2E7B4470B}" type="pres">
      <dgm:prSet presAssocID="{373F7909-35D1-4B24-BA5B-57A49358415F}" presName="sibTrans" presStyleLbl="sibTrans2D1" presStyleIdx="2" presStyleCnt="5"/>
      <dgm:spPr/>
    </dgm:pt>
    <dgm:pt modelId="{FC5A6293-F8BE-424B-810C-92F96FC1DF3B}" type="pres">
      <dgm:prSet presAssocID="{373F7909-35D1-4B24-BA5B-57A49358415F}" presName="connectorText" presStyleLbl="sibTrans2D1" presStyleIdx="2" presStyleCnt="5"/>
      <dgm:spPr/>
    </dgm:pt>
    <dgm:pt modelId="{A79D293B-8BDC-4C17-8D93-BD1A15574D75}" type="pres">
      <dgm:prSet presAssocID="{BE1E32C5-8440-40D0-A7D3-71F4F10EA030}" presName="node" presStyleLbl="node1" presStyleIdx="3" presStyleCnt="6">
        <dgm:presLayoutVars>
          <dgm:bulletEnabled val="1"/>
        </dgm:presLayoutVars>
      </dgm:prSet>
      <dgm:spPr/>
    </dgm:pt>
    <dgm:pt modelId="{93EF201D-75E0-46E7-9B89-6FA04B60F85C}" type="pres">
      <dgm:prSet presAssocID="{EDC01AE2-01CB-4D21-A9B3-0878EADF8702}" presName="sibTrans" presStyleLbl="sibTrans2D1" presStyleIdx="3" presStyleCnt="5"/>
      <dgm:spPr/>
    </dgm:pt>
    <dgm:pt modelId="{08B7E1F3-AD6F-4A4B-BA76-C86364AA7A14}" type="pres">
      <dgm:prSet presAssocID="{EDC01AE2-01CB-4D21-A9B3-0878EADF8702}" presName="connectorText" presStyleLbl="sibTrans2D1" presStyleIdx="3" presStyleCnt="5"/>
      <dgm:spPr/>
    </dgm:pt>
    <dgm:pt modelId="{927CE44E-5D52-416B-9FA9-75C751C8A24F}" type="pres">
      <dgm:prSet presAssocID="{5FBA31B2-8294-4113-B2DE-FA46AA53EE50}" presName="node" presStyleLbl="node1" presStyleIdx="4" presStyleCnt="6">
        <dgm:presLayoutVars>
          <dgm:bulletEnabled val="1"/>
        </dgm:presLayoutVars>
      </dgm:prSet>
      <dgm:spPr/>
    </dgm:pt>
    <dgm:pt modelId="{3EB59946-D87B-44BA-BED7-19D8AC78B81A}" type="pres">
      <dgm:prSet presAssocID="{6A92C6CF-C6B6-4EB2-85C8-6F7D2C2E5A42}" presName="sibTrans" presStyleLbl="sibTrans2D1" presStyleIdx="4" presStyleCnt="5"/>
      <dgm:spPr/>
    </dgm:pt>
    <dgm:pt modelId="{E63B9713-EC12-4C2E-8A5C-87DF94BADFD4}" type="pres">
      <dgm:prSet presAssocID="{6A92C6CF-C6B6-4EB2-85C8-6F7D2C2E5A42}" presName="connectorText" presStyleLbl="sibTrans2D1" presStyleIdx="4" presStyleCnt="5"/>
      <dgm:spPr/>
    </dgm:pt>
    <dgm:pt modelId="{9F8F5701-2D26-4C10-AB32-9B612A8C760C}" type="pres">
      <dgm:prSet presAssocID="{D77D779C-D144-409C-B53C-5F096BD0DC39}" presName="node" presStyleLbl="node1" presStyleIdx="5" presStyleCnt="6">
        <dgm:presLayoutVars>
          <dgm:bulletEnabled val="1"/>
        </dgm:presLayoutVars>
      </dgm:prSet>
      <dgm:spPr/>
    </dgm:pt>
  </dgm:ptLst>
  <dgm:cxnLst>
    <dgm:cxn modelId="{BDBDD415-4A4E-493F-8737-F0DFC8A9FE59}" srcId="{AC80FBB3-86C7-4537-9C16-369A97DCD6A1}" destId="{D77D779C-D144-409C-B53C-5F096BD0DC39}" srcOrd="5" destOrd="0" parTransId="{815CA891-8A0D-439D-A23B-426179D13781}" sibTransId="{B2654351-6969-4E63-B841-ADDB1F0A9452}"/>
    <dgm:cxn modelId="{F1A48320-8939-4715-9A1C-BED35E5BF433}" type="presOf" srcId="{C6C248F4-ECCF-4564-9E29-ABE94830518D}" destId="{C2559A98-58DE-4FFD-B06B-96B912C88EB6}" srcOrd="0" destOrd="0" presId="urn:microsoft.com/office/officeart/2005/8/layout/process2"/>
    <dgm:cxn modelId="{A63C872B-5813-4996-A0A7-A7284FE66CEC}" srcId="{AC80FBB3-86C7-4537-9C16-369A97DCD6A1}" destId="{BE1E32C5-8440-40D0-A7D3-71F4F10EA030}" srcOrd="3" destOrd="0" parTransId="{A404BEFE-069C-4400-9A9A-028E7DC4048F}" sibTransId="{EDC01AE2-01CB-4D21-A9B3-0878EADF8702}"/>
    <dgm:cxn modelId="{33633E2D-B9BC-409E-92DE-BABB581380E4}" type="presOf" srcId="{EDC01AE2-01CB-4D21-A9B3-0878EADF8702}" destId="{93EF201D-75E0-46E7-9B89-6FA04B60F85C}" srcOrd="0" destOrd="0" presId="urn:microsoft.com/office/officeart/2005/8/layout/process2"/>
    <dgm:cxn modelId="{FB532732-F8B8-4EA6-968F-5047A0DC526C}" type="presOf" srcId="{26E33C4A-32C4-4DF0-AEF5-1DB5B60DA228}" destId="{C4D2BAB7-B040-4CCB-BDB3-87328301B526}" srcOrd="0" destOrd="0" presId="urn:microsoft.com/office/officeart/2005/8/layout/process2"/>
    <dgm:cxn modelId="{3874985E-F016-4FAF-878A-8A255E3979FD}" type="presOf" srcId="{1D4ABF7F-F2A6-46FA-A5ED-3448CF11294D}" destId="{B6CCC49E-6808-40E2-9B5A-B7140D9573D3}" srcOrd="0" destOrd="0" presId="urn:microsoft.com/office/officeart/2005/8/layout/process2"/>
    <dgm:cxn modelId="{41B5C860-0D89-4887-A970-8D435A132D5E}" type="presOf" srcId="{6A92C6CF-C6B6-4EB2-85C8-6F7D2C2E5A42}" destId="{3EB59946-D87B-44BA-BED7-19D8AC78B81A}" srcOrd="0" destOrd="0" presId="urn:microsoft.com/office/officeart/2005/8/layout/process2"/>
    <dgm:cxn modelId="{A51A5F63-4686-4CCA-ADC7-808600F79EE7}" type="presOf" srcId="{26E33C4A-32C4-4DF0-AEF5-1DB5B60DA228}" destId="{2DA7D200-42B6-4104-9E32-157F6B95C42B}" srcOrd="1" destOrd="0" presId="urn:microsoft.com/office/officeart/2005/8/layout/process2"/>
    <dgm:cxn modelId="{C9BE654A-C218-42B2-BFF4-E54E930D4FDE}" type="presOf" srcId="{D77D779C-D144-409C-B53C-5F096BD0DC39}" destId="{9F8F5701-2D26-4C10-AB32-9B612A8C760C}" srcOrd="0" destOrd="0" presId="urn:microsoft.com/office/officeart/2005/8/layout/process2"/>
    <dgm:cxn modelId="{0F53AD4C-98BC-41E3-AC12-3CD3274C3DCD}" srcId="{AC80FBB3-86C7-4537-9C16-369A97DCD6A1}" destId="{1D4ABF7F-F2A6-46FA-A5ED-3448CF11294D}" srcOrd="0" destOrd="0" parTransId="{C20FFC9F-B9B4-4B16-A3C3-453E4ADD6385}" sibTransId="{052309C4-6260-4D21-9561-1BC57A7F0117}"/>
    <dgm:cxn modelId="{E5347355-FC28-4302-9ECB-17236474ABB5}" type="presOf" srcId="{052309C4-6260-4D21-9561-1BC57A7F0117}" destId="{FE4FB870-8754-4F02-AAC6-73BA7054FBF8}" srcOrd="1" destOrd="0" presId="urn:microsoft.com/office/officeart/2005/8/layout/process2"/>
    <dgm:cxn modelId="{CF95EF55-4E30-406C-9D8D-DB26BA734C7A}" type="presOf" srcId="{0541F6FC-0C4A-459A-B26C-6FD9FBB9F7A9}" destId="{BFEAB263-B636-4DB0-A2BA-C3ACB6C5FE3B}" srcOrd="0" destOrd="0" presId="urn:microsoft.com/office/officeart/2005/8/layout/process2"/>
    <dgm:cxn modelId="{F979D280-2CA1-4AEF-A87E-8DA3469C9342}" srcId="{AC80FBB3-86C7-4537-9C16-369A97DCD6A1}" destId="{C6C248F4-ECCF-4564-9E29-ABE94830518D}" srcOrd="1" destOrd="0" parTransId="{E28364A5-C67B-4384-AA7A-8D80FD07A00D}" sibTransId="{26E33C4A-32C4-4DF0-AEF5-1DB5B60DA228}"/>
    <dgm:cxn modelId="{3E41239C-CDBE-413B-9EAA-98D99CD274B8}" type="presOf" srcId="{052309C4-6260-4D21-9561-1BC57A7F0117}" destId="{B969E03B-D716-46FC-9779-ACD470636D36}" srcOrd="0" destOrd="0" presId="urn:microsoft.com/office/officeart/2005/8/layout/process2"/>
    <dgm:cxn modelId="{887A899D-30B2-4B32-82FE-2B6BAA6CD178}" type="presOf" srcId="{6A92C6CF-C6B6-4EB2-85C8-6F7D2C2E5A42}" destId="{E63B9713-EC12-4C2E-8A5C-87DF94BADFD4}" srcOrd="1" destOrd="0" presId="urn:microsoft.com/office/officeart/2005/8/layout/process2"/>
    <dgm:cxn modelId="{FFEC4EA1-440F-4AF3-B166-381E2EB1B0E9}" type="presOf" srcId="{373F7909-35D1-4B24-BA5B-57A49358415F}" destId="{8D47FD30-077D-47F6-A6DE-09B2E7B4470B}" srcOrd="0" destOrd="0" presId="urn:microsoft.com/office/officeart/2005/8/layout/process2"/>
    <dgm:cxn modelId="{050F04A3-D3F9-451E-ADA4-2E111444DA02}" type="presOf" srcId="{5FBA31B2-8294-4113-B2DE-FA46AA53EE50}" destId="{927CE44E-5D52-416B-9FA9-75C751C8A24F}" srcOrd="0" destOrd="0" presId="urn:microsoft.com/office/officeart/2005/8/layout/process2"/>
    <dgm:cxn modelId="{868B11D2-B012-4B12-9975-D06FB4B08C0B}" type="presOf" srcId="{BE1E32C5-8440-40D0-A7D3-71F4F10EA030}" destId="{A79D293B-8BDC-4C17-8D93-BD1A15574D75}" srcOrd="0" destOrd="0" presId="urn:microsoft.com/office/officeart/2005/8/layout/process2"/>
    <dgm:cxn modelId="{6008D6D6-A25E-49DD-8E9C-A747629183AB}" type="presOf" srcId="{AC80FBB3-86C7-4537-9C16-369A97DCD6A1}" destId="{715F71D9-EB92-4DF7-B231-51C7EF2D0CFE}" srcOrd="0" destOrd="0" presId="urn:microsoft.com/office/officeart/2005/8/layout/process2"/>
    <dgm:cxn modelId="{98B69EE3-6209-4B72-B9FA-144629D1D970}" type="presOf" srcId="{EDC01AE2-01CB-4D21-A9B3-0878EADF8702}" destId="{08B7E1F3-AD6F-4A4B-BA76-C86364AA7A14}" srcOrd="1" destOrd="0" presId="urn:microsoft.com/office/officeart/2005/8/layout/process2"/>
    <dgm:cxn modelId="{A11C3EE5-7322-4F2B-BE0A-DA9E91780FDF}" srcId="{AC80FBB3-86C7-4537-9C16-369A97DCD6A1}" destId="{0541F6FC-0C4A-459A-B26C-6FD9FBB9F7A9}" srcOrd="2" destOrd="0" parTransId="{A0EE399C-A952-41D6-BC63-56F8DC0B88D4}" sibTransId="{373F7909-35D1-4B24-BA5B-57A49358415F}"/>
    <dgm:cxn modelId="{998AB8EF-A25C-4346-93F9-047130DBAF7E}" srcId="{AC80FBB3-86C7-4537-9C16-369A97DCD6A1}" destId="{5FBA31B2-8294-4113-B2DE-FA46AA53EE50}" srcOrd="4" destOrd="0" parTransId="{88D69E69-75A3-4B59-884F-F6FA4D77F16F}" sibTransId="{6A92C6CF-C6B6-4EB2-85C8-6F7D2C2E5A42}"/>
    <dgm:cxn modelId="{8C10A8FB-A74F-40DF-BBAC-48F895DDBFEA}" type="presOf" srcId="{373F7909-35D1-4B24-BA5B-57A49358415F}" destId="{FC5A6293-F8BE-424B-810C-92F96FC1DF3B}" srcOrd="1" destOrd="0" presId="urn:microsoft.com/office/officeart/2005/8/layout/process2"/>
    <dgm:cxn modelId="{D130A600-E77B-4366-8F3D-440B56CCF9F7}" type="presParOf" srcId="{715F71D9-EB92-4DF7-B231-51C7EF2D0CFE}" destId="{B6CCC49E-6808-40E2-9B5A-B7140D9573D3}" srcOrd="0" destOrd="0" presId="urn:microsoft.com/office/officeart/2005/8/layout/process2"/>
    <dgm:cxn modelId="{B1C23447-16F6-4FB2-A42F-6D6974411582}" type="presParOf" srcId="{715F71D9-EB92-4DF7-B231-51C7EF2D0CFE}" destId="{B969E03B-D716-46FC-9779-ACD470636D36}" srcOrd="1" destOrd="0" presId="urn:microsoft.com/office/officeart/2005/8/layout/process2"/>
    <dgm:cxn modelId="{D1C226C8-E20E-44E0-B6BB-0E4087C960A4}" type="presParOf" srcId="{B969E03B-D716-46FC-9779-ACD470636D36}" destId="{FE4FB870-8754-4F02-AAC6-73BA7054FBF8}" srcOrd="0" destOrd="0" presId="urn:microsoft.com/office/officeart/2005/8/layout/process2"/>
    <dgm:cxn modelId="{7AA576E7-6369-489C-9447-E75F235F798A}" type="presParOf" srcId="{715F71D9-EB92-4DF7-B231-51C7EF2D0CFE}" destId="{C2559A98-58DE-4FFD-B06B-96B912C88EB6}" srcOrd="2" destOrd="0" presId="urn:microsoft.com/office/officeart/2005/8/layout/process2"/>
    <dgm:cxn modelId="{D8A9BAF5-156F-4304-B614-B1521695128C}" type="presParOf" srcId="{715F71D9-EB92-4DF7-B231-51C7EF2D0CFE}" destId="{C4D2BAB7-B040-4CCB-BDB3-87328301B526}" srcOrd="3" destOrd="0" presId="urn:microsoft.com/office/officeart/2005/8/layout/process2"/>
    <dgm:cxn modelId="{07853796-4810-48B8-BC16-EEDB87E5DB28}" type="presParOf" srcId="{C4D2BAB7-B040-4CCB-BDB3-87328301B526}" destId="{2DA7D200-42B6-4104-9E32-157F6B95C42B}" srcOrd="0" destOrd="0" presId="urn:microsoft.com/office/officeart/2005/8/layout/process2"/>
    <dgm:cxn modelId="{1ED46638-37E3-4642-B873-5F504DBDA6A1}" type="presParOf" srcId="{715F71D9-EB92-4DF7-B231-51C7EF2D0CFE}" destId="{BFEAB263-B636-4DB0-A2BA-C3ACB6C5FE3B}" srcOrd="4" destOrd="0" presId="urn:microsoft.com/office/officeart/2005/8/layout/process2"/>
    <dgm:cxn modelId="{E296B8AB-23D1-42FA-A095-10DC17EA2EF9}" type="presParOf" srcId="{715F71D9-EB92-4DF7-B231-51C7EF2D0CFE}" destId="{8D47FD30-077D-47F6-A6DE-09B2E7B4470B}" srcOrd="5" destOrd="0" presId="urn:microsoft.com/office/officeart/2005/8/layout/process2"/>
    <dgm:cxn modelId="{8C15EEC1-D479-4EF2-A5DD-1C6537D9ABB9}" type="presParOf" srcId="{8D47FD30-077D-47F6-A6DE-09B2E7B4470B}" destId="{FC5A6293-F8BE-424B-810C-92F96FC1DF3B}" srcOrd="0" destOrd="0" presId="urn:microsoft.com/office/officeart/2005/8/layout/process2"/>
    <dgm:cxn modelId="{4AE2AB26-EFCF-4840-B049-ABBF91ECA7C1}" type="presParOf" srcId="{715F71D9-EB92-4DF7-B231-51C7EF2D0CFE}" destId="{A79D293B-8BDC-4C17-8D93-BD1A15574D75}" srcOrd="6" destOrd="0" presId="urn:microsoft.com/office/officeart/2005/8/layout/process2"/>
    <dgm:cxn modelId="{94A21C09-16E9-402F-AAC1-A6C6B837AFB5}" type="presParOf" srcId="{715F71D9-EB92-4DF7-B231-51C7EF2D0CFE}" destId="{93EF201D-75E0-46E7-9B89-6FA04B60F85C}" srcOrd="7" destOrd="0" presId="urn:microsoft.com/office/officeart/2005/8/layout/process2"/>
    <dgm:cxn modelId="{86E8B7C1-D66B-485F-A624-B71326A928A2}" type="presParOf" srcId="{93EF201D-75E0-46E7-9B89-6FA04B60F85C}" destId="{08B7E1F3-AD6F-4A4B-BA76-C86364AA7A14}" srcOrd="0" destOrd="0" presId="urn:microsoft.com/office/officeart/2005/8/layout/process2"/>
    <dgm:cxn modelId="{3C83E947-419D-4A2C-A642-1BB9D4499610}" type="presParOf" srcId="{715F71D9-EB92-4DF7-B231-51C7EF2D0CFE}" destId="{927CE44E-5D52-416B-9FA9-75C751C8A24F}" srcOrd="8" destOrd="0" presId="urn:microsoft.com/office/officeart/2005/8/layout/process2"/>
    <dgm:cxn modelId="{654909FC-D93C-4E2F-99D3-D21838367115}" type="presParOf" srcId="{715F71D9-EB92-4DF7-B231-51C7EF2D0CFE}" destId="{3EB59946-D87B-44BA-BED7-19D8AC78B81A}" srcOrd="9" destOrd="0" presId="urn:microsoft.com/office/officeart/2005/8/layout/process2"/>
    <dgm:cxn modelId="{A241CE49-665B-446F-8EC8-337471862A3B}" type="presParOf" srcId="{3EB59946-D87B-44BA-BED7-19D8AC78B81A}" destId="{E63B9713-EC12-4C2E-8A5C-87DF94BADFD4}" srcOrd="0" destOrd="0" presId="urn:microsoft.com/office/officeart/2005/8/layout/process2"/>
    <dgm:cxn modelId="{D7D728FD-AC4A-4B63-B970-82C48504E2E6}" type="presParOf" srcId="{715F71D9-EB92-4DF7-B231-51C7EF2D0CFE}" destId="{9F8F5701-2D26-4C10-AB32-9B612A8C760C}" srcOrd="10"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F840AA-E36A-41AA-A979-9521A75DF20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F198779-6C4B-4FA4-8D20-94F1E618804B}">
      <dgm:prSet/>
      <dgm:spPr/>
      <dgm:t>
        <a:bodyPr/>
        <a:lstStyle/>
        <a:p>
          <a:r>
            <a:rPr lang="en-US" dirty="0"/>
            <a:t>Offer a range of camping options, and they have a separate field from regular campers to those who are attending the festival in a family with smaller children. Noise pollution is kept at a distance.</a:t>
          </a:r>
        </a:p>
      </dgm:t>
    </dgm:pt>
    <dgm:pt modelId="{1363C2F3-CF06-4693-8721-CFD606F7C5D7}" type="parTrans" cxnId="{760034A0-9256-4B10-8C84-C59C7D0903F2}">
      <dgm:prSet/>
      <dgm:spPr/>
      <dgm:t>
        <a:bodyPr/>
        <a:lstStyle/>
        <a:p>
          <a:endParaRPr lang="en-US"/>
        </a:p>
      </dgm:t>
    </dgm:pt>
    <dgm:pt modelId="{D3EFD8F8-9084-4692-98A1-46714C433794}" type="sibTrans" cxnId="{760034A0-9256-4B10-8C84-C59C7D0903F2}">
      <dgm:prSet/>
      <dgm:spPr/>
      <dgm:t>
        <a:bodyPr/>
        <a:lstStyle/>
        <a:p>
          <a:endParaRPr lang="en-US"/>
        </a:p>
      </dgm:t>
    </dgm:pt>
    <dgm:pt modelId="{DC9954D3-2801-460D-8E16-6948AA236B87}">
      <dgm:prSet/>
      <dgm:spPr/>
      <dgm:t>
        <a:bodyPr/>
        <a:lstStyle/>
        <a:p>
          <a:r>
            <a:rPr lang="en-US" dirty="0"/>
            <a:t>Within the family camping area, there is a designated BBQ area for parents to cook their children food before/after the day. </a:t>
          </a:r>
        </a:p>
      </dgm:t>
    </dgm:pt>
    <dgm:pt modelId="{4F67883D-51E0-4F5F-A98F-7249697E2E97}" type="parTrans" cxnId="{8F3752CF-B129-4FEA-9C90-EC2F2374E747}">
      <dgm:prSet/>
      <dgm:spPr/>
      <dgm:t>
        <a:bodyPr/>
        <a:lstStyle/>
        <a:p>
          <a:endParaRPr lang="en-US"/>
        </a:p>
      </dgm:t>
    </dgm:pt>
    <dgm:pt modelId="{8BF4C04E-07D2-448D-932B-772AD816CFBA}" type="sibTrans" cxnId="{8F3752CF-B129-4FEA-9C90-EC2F2374E747}">
      <dgm:prSet/>
      <dgm:spPr/>
      <dgm:t>
        <a:bodyPr/>
        <a:lstStyle/>
        <a:p>
          <a:endParaRPr lang="en-US"/>
        </a:p>
      </dgm:t>
    </dgm:pt>
    <dgm:pt modelId="{CBE95B9C-9E8A-45B1-B95F-4294E1CD6C3A}">
      <dgm:prSet/>
      <dgm:spPr/>
      <dgm:t>
        <a:bodyPr/>
        <a:lstStyle/>
        <a:p>
          <a:r>
            <a:rPr lang="en-US" dirty="0"/>
            <a:t>They also offer trolley hire for those who have lots of bags and equipment for the weekend such as camping gear and clothing.</a:t>
          </a:r>
        </a:p>
      </dgm:t>
    </dgm:pt>
    <dgm:pt modelId="{ADA091EB-9E70-402F-AA5C-BB375EDB7695}" type="parTrans" cxnId="{08E3B444-159B-4180-B6B6-9953DF37ED93}">
      <dgm:prSet/>
      <dgm:spPr/>
      <dgm:t>
        <a:bodyPr/>
        <a:lstStyle/>
        <a:p>
          <a:endParaRPr lang="en-US"/>
        </a:p>
      </dgm:t>
    </dgm:pt>
    <dgm:pt modelId="{B7B764EF-6B30-4E3F-9D3D-DC75BEA3AD5D}" type="sibTrans" cxnId="{08E3B444-159B-4180-B6B6-9953DF37ED93}">
      <dgm:prSet/>
      <dgm:spPr/>
      <dgm:t>
        <a:bodyPr/>
        <a:lstStyle/>
        <a:p>
          <a:endParaRPr lang="en-US"/>
        </a:p>
      </dgm:t>
    </dgm:pt>
    <dgm:pt modelId="{121F37F5-03AD-43B6-AA73-081B97EAE911}">
      <dgm:prSet/>
      <dgm:spPr/>
      <dgm:t>
        <a:bodyPr/>
        <a:lstStyle/>
        <a:p>
          <a:r>
            <a:rPr lang="en-US" dirty="0"/>
            <a:t>Adults don't have the commitments of entertaining a small child for the duration.</a:t>
          </a:r>
        </a:p>
      </dgm:t>
    </dgm:pt>
    <dgm:pt modelId="{639FA979-E230-4413-B4FD-A75E00A303A2}" type="parTrans" cxnId="{E8C4B3EB-5582-4FEC-9F88-E3A4574D19B2}">
      <dgm:prSet/>
      <dgm:spPr/>
      <dgm:t>
        <a:bodyPr/>
        <a:lstStyle/>
        <a:p>
          <a:endParaRPr lang="en-US"/>
        </a:p>
      </dgm:t>
    </dgm:pt>
    <dgm:pt modelId="{4CE2E801-0C23-4EE1-921E-4097EFABED74}" type="sibTrans" cxnId="{E8C4B3EB-5582-4FEC-9F88-E3A4574D19B2}">
      <dgm:prSet/>
      <dgm:spPr/>
      <dgm:t>
        <a:bodyPr/>
        <a:lstStyle/>
        <a:p>
          <a:endParaRPr lang="en-US"/>
        </a:p>
      </dgm:t>
    </dgm:pt>
    <dgm:pt modelId="{B1EB86C7-1C96-492A-9926-7DE655B3A36E}">
      <dgm:prSet/>
      <dgm:spPr/>
      <dgm:t>
        <a:bodyPr/>
        <a:lstStyle/>
        <a:p>
          <a:r>
            <a:rPr lang="en-US" dirty="0"/>
            <a:t>Popular Headline acts – James Bay, Diversity and Jake Bugg. </a:t>
          </a:r>
        </a:p>
      </dgm:t>
    </dgm:pt>
    <dgm:pt modelId="{16EBF908-95B3-4733-BA58-6C66E751F932}" type="parTrans" cxnId="{33C5EDDF-4CDC-4CCB-9268-0BC5795B8F04}">
      <dgm:prSet/>
      <dgm:spPr/>
      <dgm:t>
        <a:bodyPr/>
        <a:lstStyle/>
        <a:p>
          <a:endParaRPr lang="en-US"/>
        </a:p>
      </dgm:t>
    </dgm:pt>
    <dgm:pt modelId="{6D3E15B3-EA9B-44B4-B70A-2577A993AF2D}" type="sibTrans" cxnId="{33C5EDDF-4CDC-4CCB-9268-0BC5795B8F04}">
      <dgm:prSet/>
      <dgm:spPr/>
      <dgm:t>
        <a:bodyPr/>
        <a:lstStyle/>
        <a:p>
          <a:endParaRPr lang="en-US"/>
        </a:p>
      </dgm:t>
    </dgm:pt>
    <dgm:pt modelId="{C212AEEE-4D4A-4EC5-B39C-4D8665F2EC41}">
      <dgm:prSet/>
      <dgm:spPr/>
      <dgm:t>
        <a:bodyPr/>
        <a:lstStyle/>
        <a:p>
          <a:pPr rtl="0"/>
          <a:r>
            <a:rPr lang="en-US" dirty="0"/>
            <a:t>Escape Retreat</a:t>
          </a:r>
          <a:r>
            <a:rPr lang="en-US" dirty="0">
              <a:latin typeface="Calibri Light" panose="020F0302020204030204"/>
            </a:rPr>
            <a:t> - Offers relaxation. </a:t>
          </a:r>
          <a:endParaRPr lang="en-US" dirty="0"/>
        </a:p>
      </dgm:t>
    </dgm:pt>
    <dgm:pt modelId="{6DD7C22A-6227-41D9-B2B8-873358DF9080}" type="parTrans" cxnId="{8A103C15-B33D-43AA-9178-3BE83B298521}">
      <dgm:prSet/>
      <dgm:spPr/>
      <dgm:t>
        <a:bodyPr/>
        <a:lstStyle/>
        <a:p>
          <a:endParaRPr lang="en-US"/>
        </a:p>
      </dgm:t>
    </dgm:pt>
    <dgm:pt modelId="{89B8E99A-8EFB-40A3-93B8-86A27395A039}" type="sibTrans" cxnId="{8A103C15-B33D-43AA-9178-3BE83B298521}">
      <dgm:prSet/>
      <dgm:spPr/>
      <dgm:t>
        <a:bodyPr/>
        <a:lstStyle/>
        <a:p>
          <a:endParaRPr lang="en-US"/>
        </a:p>
      </dgm:t>
    </dgm:pt>
    <dgm:pt modelId="{851B0CE4-3841-4675-BD01-225DC6155576}" type="pres">
      <dgm:prSet presAssocID="{BBF840AA-E36A-41AA-A979-9521A75DF200}" presName="Name0" presStyleCnt="0">
        <dgm:presLayoutVars>
          <dgm:dir/>
          <dgm:resizeHandles val="exact"/>
        </dgm:presLayoutVars>
      </dgm:prSet>
      <dgm:spPr/>
    </dgm:pt>
    <dgm:pt modelId="{8B1E4315-2B8B-4F39-8954-205F5C67CE01}" type="pres">
      <dgm:prSet presAssocID="{4F198779-6C4B-4FA4-8D20-94F1E618804B}" presName="node" presStyleLbl="node1" presStyleIdx="0" presStyleCnt="6">
        <dgm:presLayoutVars>
          <dgm:bulletEnabled val="1"/>
        </dgm:presLayoutVars>
      </dgm:prSet>
      <dgm:spPr/>
    </dgm:pt>
    <dgm:pt modelId="{64C43CD7-8DA7-4F90-BECB-1BEE2E57EB8F}" type="pres">
      <dgm:prSet presAssocID="{D3EFD8F8-9084-4692-98A1-46714C433794}" presName="sibTrans" presStyleLbl="sibTrans1D1" presStyleIdx="0" presStyleCnt="5"/>
      <dgm:spPr/>
    </dgm:pt>
    <dgm:pt modelId="{0916B14C-5078-4EB3-BADE-09A221B054F9}" type="pres">
      <dgm:prSet presAssocID="{D3EFD8F8-9084-4692-98A1-46714C433794}" presName="connectorText" presStyleLbl="sibTrans1D1" presStyleIdx="0" presStyleCnt="5"/>
      <dgm:spPr/>
    </dgm:pt>
    <dgm:pt modelId="{BEB8666B-4D84-463C-8C2F-02FEA98DB05B}" type="pres">
      <dgm:prSet presAssocID="{DC9954D3-2801-460D-8E16-6948AA236B87}" presName="node" presStyleLbl="node1" presStyleIdx="1" presStyleCnt="6">
        <dgm:presLayoutVars>
          <dgm:bulletEnabled val="1"/>
        </dgm:presLayoutVars>
      </dgm:prSet>
      <dgm:spPr/>
    </dgm:pt>
    <dgm:pt modelId="{973B1FF3-6044-4712-8CED-50DD0DCCF0C1}" type="pres">
      <dgm:prSet presAssocID="{8BF4C04E-07D2-448D-932B-772AD816CFBA}" presName="sibTrans" presStyleLbl="sibTrans1D1" presStyleIdx="1" presStyleCnt="5"/>
      <dgm:spPr/>
    </dgm:pt>
    <dgm:pt modelId="{DF381161-97D0-41B9-A189-8BB800C33220}" type="pres">
      <dgm:prSet presAssocID="{8BF4C04E-07D2-448D-932B-772AD816CFBA}" presName="connectorText" presStyleLbl="sibTrans1D1" presStyleIdx="1" presStyleCnt="5"/>
      <dgm:spPr/>
    </dgm:pt>
    <dgm:pt modelId="{FCFA686D-6307-4255-B9F3-1322075686A9}" type="pres">
      <dgm:prSet presAssocID="{CBE95B9C-9E8A-45B1-B95F-4294E1CD6C3A}" presName="node" presStyleLbl="node1" presStyleIdx="2" presStyleCnt="6">
        <dgm:presLayoutVars>
          <dgm:bulletEnabled val="1"/>
        </dgm:presLayoutVars>
      </dgm:prSet>
      <dgm:spPr/>
    </dgm:pt>
    <dgm:pt modelId="{3D66E732-4037-4D14-BD93-9D570EAC4237}" type="pres">
      <dgm:prSet presAssocID="{B7B764EF-6B30-4E3F-9D3D-DC75BEA3AD5D}" presName="sibTrans" presStyleLbl="sibTrans1D1" presStyleIdx="2" presStyleCnt="5"/>
      <dgm:spPr/>
    </dgm:pt>
    <dgm:pt modelId="{5CC59AC1-6EDD-4B30-BCA8-C4BEAE982954}" type="pres">
      <dgm:prSet presAssocID="{B7B764EF-6B30-4E3F-9D3D-DC75BEA3AD5D}" presName="connectorText" presStyleLbl="sibTrans1D1" presStyleIdx="2" presStyleCnt="5"/>
      <dgm:spPr/>
    </dgm:pt>
    <dgm:pt modelId="{A088583F-6F5E-4F52-835D-6F8D302772D6}" type="pres">
      <dgm:prSet presAssocID="{121F37F5-03AD-43B6-AA73-081B97EAE911}" presName="node" presStyleLbl="node1" presStyleIdx="3" presStyleCnt="6">
        <dgm:presLayoutVars>
          <dgm:bulletEnabled val="1"/>
        </dgm:presLayoutVars>
      </dgm:prSet>
      <dgm:spPr/>
    </dgm:pt>
    <dgm:pt modelId="{ADC8C8D4-987C-483E-BB7A-C66334190690}" type="pres">
      <dgm:prSet presAssocID="{4CE2E801-0C23-4EE1-921E-4097EFABED74}" presName="sibTrans" presStyleLbl="sibTrans1D1" presStyleIdx="3" presStyleCnt="5"/>
      <dgm:spPr/>
    </dgm:pt>
    <dgm:pt modelId="{805305C9-4058-49CA-9BDC-D9A5E640F44B}" type="pres">
      <dgm:prSet presAssocID="{4CE2E801-0C23-4EE1-921E-4097EFABED74}" presName="connectorText" presStyleLbl="sibTrans1D1" presStyleIdx="3" presStyleCnt="5"/>
      <dgm:spPr/>
    </dgm:pt>
    <dgm:pt modelId="{115FEB9F-398B-4FF3-89FD-6B805B4DE838}" type="pres">
      <dgm:prSet presAssocID="{B1EB86C7-1C96-492A-9926-7DE655B3A36E}" presName="node" presStyleLbl="node1" presStyleIdx="4" presStyleCnt="6">
        <dgm:presLayoutVars>
          <dgm:bulletEnabled val="1"/>
        </dgm:presLayoutVars>
      </dgm:prSet>
      <dgm:spPr/>
    </dgm:pt>
    <dgm:pt modelId="{62F45197-EFDD-4221-B054-C14405F8F7BC}" type="pres">
      <dgm:prSet presAssocID="{6D3E15B3-EA9B-44B4-B70A-2577A993AF2D}" presName="sibTrans" presStyleLbl="sibTrans1D1" presStyleIdx="4" presStyleCnt="5"/>
      <dgm:spPr/>
    </dgm:pt>
    <dgm:pt modelId="{5FD1A998-03E3-46C6-A53E-DD91828F025A}" type="pres">
      <dgm:prSet presAssocID="{6D3E15B3-EA9B-44B4-B70A-2577A993AF2D}" presName="connectorText" presStyleLbl="sibTrans1D1" presStyleIdx="4" presStyleCnt="5"/>
      <dgm:spPr/>
    </dgm:pt>
    <dgm:pt modelId="{EFEB9CF9-5653-4823-8E4D-EED163D4B0F2}" type="pres">
      <dgm:prSet presAssocID="{C212AEEE-4D4A-4EC5-B39C-4D8665F2EC41}" presName="node" presStyleLbl="node1" presStyleIdx="5" presStyleCnt="6">
        <dgm:presLayoutVars>
          <dgm:bulletEnabled val="1"/>
        </dgm:presLayoutVars>
      </dgm:prSet>
      <dgm:spPr/>
    </dgm:pt>
  </dgm:ptLst>
  <dgm:cxnLst>
    <dgm:cxn modelId="{BF9C140A-4FBB-4FDA-9D00-8CE5DE466552}" type="presOf" srcId="{CBE95B9C-9E8A-45B1-B95F-4294E1CD6C3A}" destId="{FCFA686D-6307-4255-B9F3-1322075686A9}" srcOrd="0" destOrd="0" presId="urn:microsoft.com/office/officeart/2016/7/layout/RepeatingBendingProcessNew"/>
    <dgm:cxn modelId="{8A103C15-B33D-43AA-9178-3BE83B298521}" srcId="{BBF840AA-E36A-41AA-A979-9521A75DF200}" destId="{C212AEEE-4D4A-4EC5-B39C-4D8665F2EC41}" srcOrd="5" destOrd="0" parTransId="{6DD7C22A-6227-41D9-B2B8-873358DF9080}" sibTransId="{89B8E99A-8EFB-40A3-93B8-86A27395A039}"/>
    <dgm:cxn modelId="{7E1C463E-98F3-4634-AAF6-320B84B636AC}" type="presOf" srcId="{6D3E15B3-EA9B-44B4-B70A-2577A993AF2D}" destId="{62F45197-EFDD-4221-B054-C14405F8F7BC}" srcOrd="0" destOrd="0" presId="urn:microsoft.com/office/officeart/2016/7/layout/RepeatingBendingProcessNew"/>
    <dgm:cxn modelId="{08E3B444-159B-4180-B6B6-9953DF37ED93}" srcId="{BBF840AA-E36A-41AA-A979-9521A75DF200}" destId="{CBE95B9C-9E8A-45B1-B95F-4294E1CD6C3A}" srcOrd="2" destOrd="0" parTransId="{ADA091EB-9E70-402F-AA5C-BB375EDB7695}" sibTransId="{B7B764EF-6B30-4E3F-9D3D-DC75BEA3AD5D}"/>
    <dgm:cxn modelId="{88FF8F65-5DE2-42F5-BB9E-C0422AD644BA}" type="presOf" srcId="{D3EFD8F8-9084-4692-98A1-46714C433794}" destId="{64C43CD7-8DA7-4F90-BECB-1BEE2E57EB8F}" srcOrd="0" destOrd="0" presId="urn:microsoft.com/office/officeart/2016/7/layout/RepeatingBendingProcessNew"/>
    <dgm:cxn modelId="{41BB9848-3F08-4860-9965-9E9064FA6C12}" type="presOf" srcId="{C212AEEE-4D4A-4EC5-B39C-4D8665F2EC41}" destId="{EFEB9CF9-5653-4823-8E4D-EED163D4B0F2}" srcOrd="0" destOrd="0" presId="urn:microsoft.com/office/officeart/2016/7/layout/RepeatingBendingProcessNew"/>
    <dgm:cxn modelId="{40DB344A-A481-4447-8558-245C51944105}" type="presOf" srcId="{B1EB86C7-1C96-492A-9926-7DE655B3A36E}" destId="{115FEB9F-398B-4FF3-89FD-6B805B4DE838}" srcOrd="0" destOrd="0" presId="urn:microsoft.com/office/officeart/2016/7/layout/RepeatingBendingProcessNew"/>
    <dgm:cxn modelId="{8639894E-5DE4-448C-B6C6-F98E788600F4}" type="presOf" srcId="{D3EFD8F8-9084-4692-98A1-46714C433794}" destId="{0916B14C-5078-4EB3-BADE-09A221B054F9}" srcOrd="1" destOrd="0" presId="urn:microsoft.com/office/officeart/2016/7/layout/RepeatingBendingProcessNew"/>
    <dgm:cxn modelId="{F929FF58-2BE4-41A9-8022-E5515101B8C7}" type="presOf" srcId="{121F37F5-03AD-43B6-AA73-081B97EAE911}" destId="{A088583F-6F5E-4F52-835D-6F8D302772D6}" srcOrd="0" destOrd="0" presId="urn:microsoft.com/office/officeart/2016/7/layout/RepeatingBendingProcessNew"/>
    <dgm:cxn modelId="{241FA085-3C7E-4587-AD9A-20696111EE95}" type="presOf" srcId="{8BF4C04E-07D2-448D-932B-772AD816CFBA}" destId="{DF381161-97D0-41B9-A189-8BB800C33220}" srcOrd="1" destOrd="0" presId="urn:microsoft.com/office/officeart/2016/7/layout/RepeatingBendingProcessNew"/>
    <dgm:cxn modelId="{629A4F86-21AF-4693-855E-758067EB3A0C}" type="presOf" srcId="{BBF840AA-E36A-41AA-A979-9521A75DF200}" destId="{851B0CE4-3841-4675-BD01-225DC6155576}" srcOrd="0" destOrd="0" presId="urn:microsoft.com/office/officeart/2016/7/layout/RepeatingBendingProcessNew"/>
    <dgm:cxn modelId="{760034A0-9256-4B10-8C84-C59C7D0903F2}" srcId="{BBF840AA-E36A-41AA-A979-9521A75DF200}" destId="{4F198779-6C4B-4FA4-8D20-94F1E618804B}" srcOrd="0" destOrd="0" parTransId="{1363C2F3-CF06-4693-8721-CFD606F7C5D7}" sibTransId="{D3EFD8F8-9084-4692-98A1-46714C433794}"/>
    <dgm:cxn modelId="{8C1332A7-AE66-4924-BCD3-BA7B6C16928D}" type="presOf" srcId="{4CE2E801-0C23-4EE1-921E-4097EFABED74}" destId="{805305C9-4058-49CA-9BDC-D9A5E640F44B}" srcOrd="1" destOrd="0" presId="urn:microsoft.com/office/officeart/2016/7/layout/RepeatingBendingProcessNew"/>
    <dgm:cxn modelId="{C16319AC-3678-4EF5-8D90-8311C758C03D}" type="presOf" srcId="{DC9954D3-2801-460D-8E16-6948AA236B87}" destId="{BEB8666B-4D84-463C-8C2F-02FEA98DB05B}" srcOrd="0" destOrd="0" presId="urn:microsoft.com/office/officeart/2016/7/layout/RepeatingBendingProcessNew"/>
    <dgm:cxn modelId="{BC0BA5B4-D91F-4B81-A7C6-65DF362F55B0}" type="presOf" srcId="{6D3E15B3-EA9B-44B4-B70A-2577A993AF2D}" destId="{5FD1A998-03E3-46C6-A53E-DD91828F025A}" srcOrd="1" destOrd="0" presId="urn:microsoft.com/office/officeart/2016/7/layout/RepeatingBendingProcessNew"/>
    <dgm:cxn modelId="{5A2DCDBA-86C3-4189-A7CE-05D9C58891E8}" type="presOf" srcId="{B7B764EF-6B30-4E3F-9D3D-DC75BEA3AD5D}" destId="{5CC59AC1-6EDD-4B30-BCA8-C4BEAE982954}" srcOrd="1" destOrd="0" presId="urn:microsoft.com/office/officeart/2016/7/layout/RepeatingBendingProcessNew"/>
    <dgm:cxn modelId="{332AC5BF-420C-4CF8-8681-4430AA2DAF88}" type="presOf" srcId="{B7B764EF-6B30-4E3F-9D3D-DC75BEA3AD5D}" destId="{3D66E732-4037-4D14-BD93-9D570EAC4237}" srcOrd="0" destOrd="0" presId="urn:microsoft.com/office/officeart/2016/7/layout/RepeatingBendingProcessNew"/>
    <dgm:cxn modelId="{8F3752CF-B129-4FEA-9C90-EC2F2374E747}" srcId="{BBF840AA-E36A-41AA-A979-9521A75DF200}" destId="{DC9954D3-2801-460D-8E16-6948AA236B87}" srcOrd="1" destOrd="0" parTransId="{4F67883D-51E0-4F5F-A98F-7249697E2E97}" sibTransId="{8BF4C04E-07D2-448D-932B-772AD816CFBA}"/>
    <dgm:cxn modelId="{5A5B1CD1-264F-47A5-9A71-C32F90F76736}" type="presOf" srcId="{4F198779-6C4B-4FA4-8D20-94F1E618804B}" destId="{8B1E4315-2B8B-4F39-8954-205F5C67CE01}" srcOrd="0" destOrd="0" presId="urn:microsoft.com/office/officeart/2016/7/layout/RepeatingBendingProcessNew"/>
    <dgm:cxn modelId="{33C5EDDF-4CDC-4CCB-9268-0BC5795B8F04}" srcId="{BBF840AA-E36A-41AA-A979-9521A75DF200}" destId="{B1EB86C7-1C96-492A-9926-7DE655B3A36E}" srcOrd="4" destOrd="0" parTransId="{16EBF908-95B3-4733-BA58-6C66E751F932}" sibTransId="{6D3E15B3-EA9B-44B4-B70A-2577A993AF2D}"/>
    <dgm:cxn modelId="{21C9F9E0-F09D-456E-9BD4-19E0EFC03721}" type="presOf" srcId="{8BF4C04E-07D2-448D-932B-772AD816CFBA}" destId="{973B1FF3-6044-4712-8CED-50DD0DCCF0C1}" srcOrd="0" destOrd="0" presId="urn:microsoft.com/office/officeart/2016/7/layout/RepeatingBendingProcessNew"/>
    <dgm:cxn modelId="{E8C4B3EB-5582-4FEC-9F88-E3A4574D19B2}" srcId="{BBF840AA-E36A-41AA-A979-9521A75DF200}" destId="{121F37F5-03AD-43B6-AA73-081B97EAE911}" srcOrd="3" destOrd="0" parTransId="{639FA979-E230-4413-B4FD-A75E00A303A2}" sibTransId="{4CE2E801-0C23-4EE1-921E-4097EFABED74}"/>
    <dgm:cxn modelId="{02E13AF3-12E7-440D-B08C-A36366720BF3}" type="presOf" srcId="{4CE2E801-0C23-4EE1-921E-4097EFABED74}" destId="{ADC8C8D4-987C-483E-BB7A-C66334190690}" srcOrd="0" destOrd="0" presId="urn:microsoft.com/office/officeart/2016/7/layout/RepeatingBendingProcessNew"/>
    <dgm:cxn modelId="{45352E4F-D3B2-48A7-B87E-6743F7DAAD95}" type="presParOf" srcId="{851B0CE4-3841-4675-BD01-225DC6155576}" destId="{8B1E4315-2B8B-4F39-8954-205F5C67CE01}" srcOrd="0" destOrd="0" presId="urn:microsoft.com/office/officeart/2016/7/layout/RepeatingBendingProcessNew"/>
    <dgm:cxn modelId="{18F2AE5A-C6DD-4700-B702-66F4A1C48A80}" type="presParOf" srcId="{851B0CE4-3841-4675-BD01-225DC6155576}" destId="{64C43CD7-8DA7-4F90-BECB-1BEE2E57EB8F}" srcOrd="1" destOrd="0" presId="urn:microsoft.com/office/officeart/2016/7/layout/RepeatingBendingProcessNew"/>
    <dgm:cxn modelId="{33ABF783-F609-43CD-BEF2-2985F43D5691}" type="presParOf" srcId="{64C43CD7-8DA7-4F90-BECB-1BEE2E57EB8F}" destId="{0916B14C-5078-4EB3-BADE-09A221B054F9}" srcOrd="0" destOrd="0" presId="urn:microsoft.com/office/officeart/2016/7/layout/RepeatingBendingProcessNew"/>
    <dgm:cxn modelId="{C5FEA95F-7B30-4A79-8D09-C85BFA504D78}" type="presParOf" srcId="{851B0CE4-3841-4675-BD01-225DC6155576}" destId="{BEB8666B-4D84-463C-8C2F-02FEA98DB05B}" srcOrd="2" destOrd="0" presId="urn:microsoft.com/office/officeart/2016/7/layout/RepeatingBendingProcessNew"/>
    <dgm:cxn modelId="{DC62F07A-ABFB-4170-8059-62FC6060A8BD}" type="presParOf" srcId="{851B0CE4-3841-4675-BD01-225DC6155576}" destId="{973B1FF3-6044-4712-8CED-50DD0DCCF0C1}" srcOrd="3" destOrd="0" presId="urn:microsoft.com/office/officeart/2016/7/layout/RepeatingBendingProcessNew"/>
    <dgm:cxn modelId="{C9BF9C23-09F5-4F4F-96A4-0FA116DF0B53}" type="presParOf" srcId="{973B1FF3-6044-4712-8CED-50DD0DCCF0C1}" destId="{DF381161-97D0-41B9-A189-8BB800C33220}" srcOrd="0" destOrd="0" presId="urn:microsoft.com/office/officeart/2016/7/layout/RepeatingBendingProcessNew"/>
    <dgm:cxn modelId="{948438A1-4F9E-4F0E-85E8-57F2F3863A2B}" type="presParOf" srcId="{851B0CE4-3841-4675-BD01-225DC6155576}" destId="{FCFA686D-6307-4255-B9F3-1322075686A9}" srcOrd="4" destOrd="0" presId="urn:microsoft.com/office/officeart/2016/7/layout/RepeatingBendingProcessNew"/>
    <dgm:cxn modelId="{3D4E0866-735F-41ED-BE60-ADC67D4E4143}" type="presParOf" srcId="{851B0CE4-3841-4675-BD01-225DC6155576}" destId="{3D66E732-4037-4D14-BD93-9D570EAC4237}" srcOrd="5" destOrd="0" presId="urn:microsoft.com/office/officeart/2016/7/layout/RepeatingBendingProcessNew"/>
    <dgm:cxn modelId="{E69776ED-B540-4436-AF8A-DAE8B04DD645}" type="presParOf" srcId="{3D66E732-4037-4D14-BD93-9D570EAC4237}" destId="{5CC59AC1-6EDD-4B30-BCA8-C4BEAE982954}" srcOrd="0" destOrd="0" presId="urn:microsoft.com/office/officeart/2016/7/layout/RepeatingBendingProcessNew"/>
    <dgm:cxn modelId="{6B13A8D0-884C-4F97-9596-75C8CC08EC1D}" type="presParOf" srcId="{851B0CE4-3841-4675-BD01-225DC6155576}" destId="{A088583F-6F5E-4F52-835D-6F8D302772D6}" srcOrd="6" destOrd="0" presId="urn:microsoft.com/office/officeart/2016/7/layout/RepeatingBendingProcessNew"/>
    <dgm:cxn modelId="{34C7ED47-1B54-4032-A4FE-ECD4E72C9CB0}" type="presParOf" srcId="{851B0CE4-3841-4675-BD01-225DC6155576}" destId="{ADC8C8D4-987C-483E-BB7A-C66334190690}" srcOrd="7" destOrd="0" presId="urn:microsoft.com/office/officeart/2016/7/layout/RepeatingBendingProcessNew"/>
    <dgm:cxn modelId="{4486CD6F-DA1A-4504-AA77-49C1D534FBC3}" type="presParOf" srcId="{ADC8C8D4-987C-483E-BB7A-C66334190690}" destId="{805305C9-4058-49CA-9BDC-D9A5E640F44B}" srcOrd="0" destOrd="0" presId="urn:microsoft.com/office/officeart/2016/7/layout/RepeatingBendingProcessNew"/>
    <dgm:cxn modelId="{395FD9DC-DA2B-45E1-B052-D39B212E44E7}" type="presParOf" srcId="{851B0CE4-3841-4675-BD01-225DC6155576}" destId="{115FEB9F-398B-4FF3-89FD-6B805B4DE838}" srcOrd="8" destOrd="0" presId="urn:microsoft.com/office/officeart/2016/7/layout/RepeatingBendingProcessNew"/>
    <dgm:cxn modelId="{201F97A7-943A-4813-930C-D71989CA23B4}" type="presParOf" srcId="{851B0CE4-3841-4675-BD01-225DC6155576}" destId="{62F45197-EFDD-4221-B054-C14405F8F7BC}" srcOrd="9" destOrd="0" presId="urn:microsoft.com/office/officeart/2016/7/layout/RepeatingBendingProcessNew"/>
    <dgm:cxn modelId="{CC0557CB-762B-4436-9B31-EF76A4552748}" type="presParOf" srcId="{62F45197-EFDD-4221-B054-C14405F8F7BC}" destId="{5FD1A998-03E3-46C6-A53E-DD91828F025A}" srcOrd="0" destOrd="0" presId="urn:microsoft.com/office/officeart/2016/7/layout/RepeatingBendingProcessNew"/>
    <dgm:cxn modelId="{C70DFD3A-F06F-4963-BEB9-B15BBC400F1A}" type="presParOf" srcId="{851B0CE4-3841-4675-BD01-225DC6155576}" destId="{EFEB9CF9-5653-4823-8E4D-EED163D4B0F2}"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E0A4C2-4681-4EBB-A360-9897CE748521}"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D6E5DC95-A07B-42E2-B244-27470DE03549}">
      <dgm:prSet/>
      <dgm:spPr/>
      <dgm:t>
        <a:bodyPr/>
        <a:lstStyle/>
        <a:p>
          <a:r>
            <a:rPr lang="en-US"/>
            <a:t>People could voice concerns because it could put children at risk if people were to have campfires as they are not permitted.</a:t>
          </a:r>
        </a:p>
      </dgm:t>
    </dgm:pt>
    <dgm:pt modelId="{DBEABCBB-EF61-4122-A123-4ACA5E4BAA13}" type="parTrans" cxnId="{6C80637A-BE9A-4EE3-8601-EFB6E5708451}">
      <dgm:prSet/>
      <dgm:spPr/>
      <dgm:t>
        <a:bodyPr/>
        <a:lstStyle/>
        <a:p>
          <a:endParaRPr lang="en-US"/>
        </a:p>
      </dgm:t>
    </dgm:pt>
    <dgm:pt modelId="{A262980D-45BD-4762-AC29-86D565245DC8}" type="sibTrans" cxnId="{6C80637A-BE9A-4EE3-8601-EFB6E5708451}">
      <dgm:prSet/>
      <dgm:spPr/>
      <dgm:t>
        <a:bodyPr/>
        <a:lstStyle/>
        <a:p>
          <a:endParaRPr lang="en-US"/>
        </a:p>
      </dgm:t>
    </dgm:pt>
    <dgm:pt modelId="{CB0D8820-1949-4F7C-8A2F-888E5C47433E}">
      <dgm:prSet/>
      <dgm:spPr/>
      <dgm:t>
        <a:bodyPr/>
        <a:lstStyle/>
        <a:p>
          <a:r>
            <a:rPr lang="en-US"/>
            <a:t>Inspires young individuals as many forms of entertainment for all ages. This helps spark inspiration for character development and future careers.</a:t>
          </a:r>
        </a:p>
      </dgm:t>
    </dgm:pt>
    <dgm:pt modelId="{950E0F97-5A26-4A3E-9809-ABAC78941694}" type="parTrans" cxnId="{E4BDBBB7-44FE-4364-BB0E-0B7D4AC2F825}">
      <dgm:prSet/>
      <dgm:spPr/>
      <dgm:t>
        <a:bodyPr/>
        <a:lstStyle/>
        <a:p>
          <a:endParaRPr lang="en-US"/>
        </a:p>
      </dgm:t>
    </dgm:pt>
    <dgm:pt modelId="{F731BE6C-6BB5-4904-ADC3-9AD00B58661A}" type="sibTrans" cxnId="{E4BDBBB7-44FE-4364-BB0E-0B7D4AC2F825}">
      <dgm:prSet/>
      <dgm:spPr/>
      <dgm:t>
        <a:bodyPr/>
        <a:lstStyle/>
        <a:p>
          <a:endParaRPr lang="en-US"/>
        </a:p>
      </dgm:t>
    </dgm:pt>
    <dgm:pt modelId="{8BEFA9C4-1F51-427F-B963-79612DEA88A0}">
      <dgm:prSet/>
      <dgm:spPr/>
      <dgm:t>
        <a:bodyPr/>
        <a:lstStyle/>
        <a:p>
          <a:r>
            <a:rPr lang="en-US"/>
            <a:t>The Welsh language is encouraged, the Paddock stage is an opportunity for local Welsh speaking bands to play, causing a language to thrive for our heritage.</a:t>
          </a:r>
        </a:p>
      </dgm:t>
    </dgm:pt>
    <dgm:pt modelId="{D2B85370-3369-481D-8973-A9A8D664F9A3}" type="parTrans" cxnId="{AA80C051-4AE4-4B00-B800-B4C11CB4424C}">
      <dgm:prSet/>
      <dgm:spPr/>
      <dgm:t>
        <a:bodyPr/>
        <a:lstStyle/>
        <a:p>
          <a:endParaRPr lang="en-US"/>
        </a:p>
      </dgm:t>
    </dgm:pt>
    <dgm:pt modelId="{19901554-C179-4130-B1CA-6D58E2EC0A01}" type="sibTrans" cxnId="{AA80C051-4AE4-4B00-B800-B4C11CB4424C}">
      <dgm:prSet/>
      <dgm:spPr/>
      <dgm:t>
        <a:bodyPr/>
        <a:lstStyle/>
        <a:p>
          <a:endParaRPr lang="en-US"/>
        </a:p>
      </dgm:t>
    </dgm:pt>
    <dgm:pt modelId="{4E639DAD-C675-4B7E-A424-856CC900FD40}">
      <dgm:prSet/>
      <dgm:spPr/>
      <dgm:t>
        <a:bodyPr/>
        <a:lstStyle/>
        <a:p>
          <a:r>
            <a:rPr lang="en-US"/>
            <a:t>It was a brilliant way for families to connect, without having to deal with stresses from work and school commitments as it is held on a weekend, so most families are free to attend.</a:t>
          </a:r>
        </a:p>
      </dgm:t>
    </dgm:pt>
    <dgm:pt modelId="{CA8CBD82-A87F-46DB-8C72-494ED62E5274}" type="parTrans" cxnId="{A7AE0C51-C91C-49DD-965B-B3F80FD4C1B5}">
      <dgm:prSet/>
      <dgm:spPr/>
      <dgm:t>
        <a:bodyPr/>
        <a:lstStyle/>
        <a:p>
          <a:endParaRPr lang="en-US"/>
        </a:p>
      </dgm:t>
    </dgm:pt>
    <dgm:pt modelId="{5BC77DCD-014D-43FB-A977-85A90BD135D4}" type="sibTrans" cxnId="{A7AE0C51-C91C-49DD-965B-B3F80FD4C1B5}">
      <dgm:prSet/>
      <dgm:spPr/>
      <dgm:t>
        <a:bodyPr/>
        <a:lstStyle/>
        <a:p>
          <a:endParaRPr lang="en-US"/>
        </a:p>
      </dgm:t>
    </dgm:pt>
    <dgm:pt modelId="{0055C618-7308-4704-9273-EF0B58A698AB}" type="pres">
      <dgm:prSet presAssocID="{5EE0A4C2-4681-4EBB-A360-9897CE748521}" presName="compositeShape" presStyleCnt="0">
        <dgm:presLayoutVars>
          <dgm:chMax val="7"/>
          <dgm:dir/>
          <dgm:resizeHandles val="exact"/>
        </dgm:presLayoutVars>
      </dgm:prSet>
      <dgm:spPr/>
    </dgm:pt>
    <dgm:pt modelId="{25518627-64C0-4CDF-95F5-14E32D5E1BD2}" type="pres">
      <dgm:prSet presAssocID="{5EE0A4C2-4681-4EBB-A360-9897CE748521}" presName="wedge1" presStyleLbl="node1" presStyleIdx="0" presStyleCnt="4"/>
      <dgm:spPr/>
    </dgm:pt>
    <dgm:pt modelId="{BFA10182-BFF3-4E08-8D57-04B0FCC5BC2D}" type="pres">
      <dgm:prSet presAssocID="{5EE0A4C2-4681-4EBB-A360-9897CE748521}" presName="wedge1Tx" presStyleLbl="node1" presStyleIdx="0" presStyleCnt="4">
        <dgm:presLayoutVars>
          <dgm:chMax val="0"/>
          <dgm:chPref val="0"/>
          <dgm:bulletEnabled val="1"/>
        </dgm:presLayoutVars>
      </dgm:prSet>
      <dgm:spPr/>
    </dgm:pt>
    <dgm:pt modelId="{F2C53550-F6B5-44A0-87C2-F863796F1ED3}" type="pres">
      <dgm:prSet presAssocID="{5EE0A4C2-4681-4EBB-A360-9897CE748521}" presName="wedge2" presStyleLbl="node1" presStyleIdx="1" presStyleCnt="4"/>
      <dgm:spPr/>
    </dgm:pt>
    <dgm:pt modelId="{31270739-BF01-42EA-B318-D2AF823BFBFE}" type="pres">
      <dgm:prSet presAssocID="{5EE0A4C2-4681-4EBB-A360-9897CE748521}" presName="wedge2Tx" presStyleLbl="node1" presStyleIdx="1" presStyleCnt="4">
        <dgm:presLayoutVars>
          <dgm:chMax val="0"/>
          <dgm:chPref val="0"/>
          <dgm:bulletEnabled val="1"/>
        </dgm:presLayoutVars>
      </dgm:prSet>
      <dgm:spPr/>
    </dgm:pt>
    <dgm:pt modelId="{D4583D4F-3E64-491E-951E-68B5242CF593}" type="pres">
      <dgm:prSet presAssocID="{5EE0A4C2-4681-4EBB-A360-9897CE748521}" presName="wedge3" presStyleLbl="node1" presStyleIdx="2" presStyleCnt="4"/>
      <dgm:spPr/>
    </dgm:pt>
    <dgm:pt modelId="{2D12F8BE-2E17-4F62-AA6E-FAD13D6F50E2}" type="pres">
      <dgm:prSet presAssocID="{5EE0A4C2-4681-4EBB-A360-9897CE748521}" presName="wedge3Tx" presStyleLbl="node1" presStyleIdx="2" presStyleCnt="4">
        <dgm:presLayoutVars>
          <dgm:chMax val="0"/>
          <dgm:chPref val="0"/>
          <dgm:bulletEnabled val="1"/>
        </dgm:presLayoutVars>
      </dgm:prSet>
      <dgm:spPr/>
    </dgm:pt>
    <dgm:pt modelId="{FA61A4A0-6AE8-40F9-9E97-89DE4D414324}" type="pres">
      <dgm:prSet presAssocID="{5EE0A4C2-4681-4EBB-A360-9897CE748521}" presName="wedge4" presStyleLbl="node1" presStyleIdx="3" presStyleCnt="4"/>
      <dgm:spPr/>
    </dgm:pt>
    <dgm:pt modelId="{2B2A325D-21E0-4371-B706-4E00437DCB49}" type="pres">
      <dgm:prSet presAssocID="{5EE0A4C2-4681-4EBB-A360-9897CE748521}" presName="wedge4Tx" presStyleLbl="node1" presStyleIdx="3" presStyleCnt="4">
        <dgm:presLayoutVars>
          <dgm:chMax val="0"/>
          <dgm:chPref val="0"/>
          <dgm:bulletEnabled val="1"/>
        </dgm:presLayoutVars>
      </dgm:prSet>
      <dgm:spPr/>
    </dgm:pt>
  </dgm:ptLst>
  <dgm:cxnLst>
    <dgm:cxn modelId="{CB785208-1CB8-46AF-A5A8-8C926FD5328F}" type="presOf" srcId="{5EE0A4C2-4681-4EBB-A360-9897CE748521}" destId="{0055C618-7308-4704-9273-EF0B58A698AB}" srcOrd="0" destOrd="0" presId="urn:microsoft.com/office/officeart/2005/8/layout/chart3"/>
    <dgm:cxn modelId="{05BD890C-1BF2-4811-A124-AA8491399D07}" type="presOf" srcId="{CB0D8820-1949-4F7C-8A2F-888E5C47433E}" destId="{F2C53550-F6B5-44A0-87C2-F863796F1ED3}" srcOrd="0" destOrd="0" presId="urn:microsoft.com/office/officeart/2005/8/layout/chart3"/>
    <dgm:cxn modelId="{750D7723-3301-428B-A30F-3A55FE85D87B}" type="presOf" srcId="{CB0D8820-1949-4F7C-8A2F-888E5C47433E}" destId="{31270739-BF01-42EA-B318-D2AF823BFBFE}" srcOrd="1" destOrd="0" presId="urn:microsoft.com/office/officeart/2005/8/layout/chart3"/>
    <dgm:cxn modelId="{834D402A-106D-452D-A4F8-A6F0AB55ADAE}" type="presOf" srcId="{D6E5DC95-A07B-42E2-B244-27470DE03549}" destId="{BFA10182-BFF3-4E08-8D57-04B0FCC5BC2D}" srcOrd="1" destOrd="0" presId="urn:microsoft.com/office/officeart/2005/8/layout/chart3"/>
    <dgm:cxn modelId="{4A01F43C-3767-4521-8ECE-FBCE8C4C6FD6}" type="presOf" srcId="{4E639DAD-C675-4B7E-A424-856CC900FD40}" destId="{2B2A325D-21E0-4371-B706-4E00437DCB49}" srcOrd="1" destOrd="0" presId="urn:microsoft.com/office/officeart/2005/8/layout/chart3"/>
    <dgm:cxn modelId="{DB814C43-2347-4921-92B5-61AD61494212}" type="presOf" srcId="{4E639DAD-C675-4B7E-A424-856CC900FD40}" destId="{FA61A4A0-6AE8-40F9-9E97-89DE4D414324}" srcOrd="0" destOrd="0" presId="urn:microsoft.com/office/officeart/2005/8/layout/chart3"/>
    <dgm:cxn modelId="{86165845-0DEE-4749-A3E4-9439BB3B0E73}" type="presOf" srcId="{D6E5DC95-A07B-42E2-B244-27470DE03549}" destId="{25518627-64C0-4CDF-95F5-14E32D5E1BD2}" srcOrd="0" destOrd="0" presId="urn:microsoft.com/office/officeart/2005/8/layout/chart3"/>
    <dgm:cxn modelId="{A7AE0C51-C91C-49DD-965B-B3F80FD4C1B5}" srcId="{5EE0A4C2-4681-4EBB-A360-9897CE748521}" destId="{4E639DAD-C675-4B7E-A424-856CC900FD40}" srcOrd="3" destOrd="0" parTransId="{CA8CBD82-A87F-46DB-8C72-494ED62E5274}" sibTransId="{5BC77DCD-014D-43FB-A977-85A90BD135D4}"/>
    <dgm:cxn modelId="{AA80C051-4AE4-4B00-B800-B4C11CB4424C}" srcId="{5EE0A4C2-4681-4EBB-A360-9897CE748521}" destId="{8BEFA9C4-1F51-427F-B963-79612DEA88A0}" srcOrd="2" destOrd="0" parTransId="{D2B85370-3369-481D-8973-A9A8D664F9A3}" sibTransId="{19901554-C179-4130-B1CA-6D58E2EC0A01}"/>
    <dgm:cxn modelId="{6C80637A-BE9A-4EE3-8601-EFB6E5708451}" srcId="{5EE0A4C2-4681-4EBB-A360-9897CE748521}" destId="{D6E5DC95-A07B-42E2-B244-27470DE03549}" srcOrd="0" destOrd="0" parTransId="{DBEABCBB-EF61-4122-A123-4ACA5E4BAA13}" sibTransId="{A262980D-45BD-4762-AC29-86D565245DC8}"/>
    <dgm:cxn modelId="{E4BDBBB7-44FE-4364-BB0E-0B7D4AC2F825}" srcId="{5EE0A4C2-4681-4EBB-A360-9897CE748521}" destId="{CB0D8820-1949-4F7C-8A2F-888E5C47433E}" srcOrd="1" destOrd="0" parTransId="{950E0F97-5A26-4A3E-9809-ABAC78941694}" sibTransId="{F731BE6C-6BB5-4904-ADC3-9AD00B58661A}"/>
    <dgm:cxn modelId="{6D0224C0-E002-4C16-B5E0-2425BA7C70DB}" type="presOf" srcId="{8BEFA9C4-1F51-427F-B963-79612DEA88A0}" destId="{D4583D4F-3E64-491E-951E-68B5242CF593}" srcOrd="0" destOrd="0" presId="urn:microsoft.com/office/officeart/2005/8/layout/chart3"/>
    <dgm:cxn modelId="{DF68CDE9-92FD-42AD-99FA-10ABF0796165}" type="presOf" srcId="{8BEFA9C4-1F51-427F-B963-79612DEA88A0}" destId="{2D12F8BE-2E17-4F62-AA6E-FAD13D6F50E2}" srcOrd="1" destOrd="0" presId="urn:microsoft.com/office/officeart/2005/8/layout/chart3"/>
    <dgm:cxn modelId="{19EA9AF4-2630-4122-930C-C1EA9665B982}" type="presParOf" srcId="{0055C618-7308-4704-9273-EF0B58A698AB}" destId="{25518627-64C0-4CDF-95F5-14E32D5E1BD2}" srcOrd="0" destOrd="0" presId="urn:microsoft.com/office/officeart/2005/8/layout/chart3"/>
    <dgm:cxn modelId="{A5DAB6A5-7DBC-41DA-97EE-2E43E265D84D}" type="presParOf" srcId="{0055C618-7308-4704-9273-EF0B58A698AB}" destId="{BFA10182-BFF3-4E08-8D57-04B0FCC5BC2D}" srcOrd="1" destOrd="0" presId="urn:microsoft.com/office/officeart/2005/8/layout/chart3"/>
    <dgm:cxn modelId="{E9567C3A-9282-423C-A9D9-29CEE6F33425}" type="presParOf" srcId="{0055C618-7308-4704-9273-EF0B58A698AB}" destId="{F2C53550-F6B5-44A0-87C2-F863796F1ED3}" srcOrd="2" destOrd="0" presId="urn:microsoft.com/office/officeart/2005/8/layout/chart3"/>
    <dgm:cxn modelId="{CFC716FF-8A45-4385-9BE0-BE25A96DC783}" type="presParOf" srcId="{0055C618-7308-4704-9273-EF0B58A698AB}" destId="{31270739-BF01-42EA-B318-D2AF823BFBFE}" srcOrd="3" destOrd="0" presId="urn:microsoft.com/office/officeart/2005/8/layout/chart3"/>
    <dgm:cxn modelId="{C21EDC20-70EF-4660-BE86-50973CEF555D}" type="presParOf" srcId="{0055C618-7308-4704-9273-EF0B58A698AB}" destId="{D4583D4F-3E64-491E-951E-68B5242CF593}" srcOrd="4" destOrd="0" presId="urn:microsoft.com/office/officeart/2005/8/layout/chart3"/>
    <dgm:cxn modelId="{72CD0FF6-06D4-47C8-89FC-548F7FA1C6C7}" type="presParOf" srcId="{0055C618-7308-4704-9273-EF0B58A698AB}" destId="{2D12F8BE-2E17-4F62-AA6E-FAD13D6F50E2}" srcOrd="5" destOrd="0" presId="urn:microsoft.com/office/officeart/2005/8/layout/chart3"/>
    <dgm:cxn modelId="{5E8E3768-5E51-4535-B86E-275CE36C1F41}" type="presParOf" srcId="{0055C618-7308-4704-9273-EF0B58A698AB}" destId="{FA61A4A0-6AE8-40F9-9E97-89DE4D414324}" srcOrd="6" destOrd="0" presId="urn:microsoft.com/office/officeart/2005/8/layout/chart3"/>
    <dgm:cxn modelId="{1D021962-5457-4FAE-B94B-F5EFC5709983}" type="presParOf" srcId="{0055C618-7308-4704-9273-EF0B58A698AB}" destId="{2B2A325D-21E0-4371-B706-4E00437DCB49}" srcOrd="7" destOrd="0" presId="urn:microsoft.com/office/officeart/2005/8/layout/chart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832E00-467B-4B6E-93CD-6D010DDB6BB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359FDF7-1F43-4F6A-A33E-A3D899537A0C}">
      <dgm:prSet/>
      <dgm:spPr/>
      <dgm:t>
        <a:bodyPr/>
        <a:lstStyle/>
        <a:p>
          <a:r>
            <a:rPr lang="en-US"/>
            <a:t>National express trips </a:t>
          </a:r>
        </a:p>
      </dgm:t>
    </dgm:pt>
    <dgm:pt modelId="{BE3CF925-CB9A-42A5-861B-C7F5758BC434}" type="parTrans" cxnId="{8987272C-09E5-484E-B967-91A9731AE4EE}">
      <dgm:prSet/>
      <dgm:spPr/>
      <dgm:t>
        <a:bodyPr/>
        <a:lstStyle/>
        <a:p>
          <a:endParaRPr lang="en-US"/>
        </a:p>
      </dgm:t>
    </dgm:pt>
    <dgm:pt modelId="{BA0D5E22-3C90-40CE-B853-8C4115099521}" type="sibTrans" cxnId="{8987272C-09E5-484E-B967-91A9731AE4EE}">
      <dgm:prSet/>
      <dgm:spPr/>
      <dgm:t>
        <a:bodyPr/>
        <a:lstStyle/>
        <a:p>
          <a:endParaRPr lang="en-US"/>
        </a:p>
      </dgm:t>
    </dgm:pt>
    <dgm:pt modelId="{E1809A6E-B18E-4F24-85FA-8372FF0BC82B}">
      <dgm:prSet/>
      <dgm:spPr/>
      <dgm:t>
        <a:bodyPr/>
        <a:lstStyle/>
        <a:p>
          <a:r>
            <a:rPr lang="en-US"/>
            <a:t>Looking at weather conditions is advised due to safety reasons.</a:t>
          </a:r>
        </a:p>
      </dgm:t>
    </dgm:pt>
    <dgm:pt modelId="{6AE4F710-8EF8-4F99-8DFC-05E87389BACA}" type="parTrans" cxnId="{31D0DF79-45AF-4D1A-B7A2-46F50D658F96}">
      <dgm:prSet/>
      <dgm:spPr/>
      <dgm:t>
        <a:bodyPr/>
        <a:lstStyle/>
        <a:p>
          <a:endParaRPr lang="en-US"/>
        </a:p>
      </dgm:t>
    </dgm:pt>
    <dgm:pt modelId="{1BE275D3-0E08-42BD-AA37-5D17037C9AFB}" type="sibTrans" cxnId="{31D0DF79-45AF-4D1A-B7A2-46F50D658F96}">
      <dgm:prSet/>
      <dgm:spPr/>
      <dgm:t>
        <a:bodyPr/>
        <a:lstStyle/>
        <a:p>
          <a:endParaRPr lang="en-US"/>
        </a:p>
      </dgm:t>
    </dgm:pt>
    <dgm:pt modelId="{92F234C1-14FE-47FE-8581-D1B215F5377A}">
      <dgm:prSet/>
      <dgm:spPr/>
      <dgm:t>
        <a:bodyPr/>
        <a:lstStyle/>
        <a:p>
          <a:r>
            <a:rPr lang="en-US"/>
            <a:t>Return start at £26</a:t>
          </a:r>
        </a:p>
      </dgm:t>
    </dgm:pt>
    <dgm:pt modelId="{673998D7-3747-4EE7-AC69-921484782068}" type="parTrans" cxnId="{AE33D81E-87A0-40C0-919A-F2743BEB4739}">
      <dgm:prSet/>
      <dgm:spPr/>
      <dgm:t>
        <a:bodyPr/>
        <a:lstStyle/>
        <a:p>
          <a:endParaRPr lang="en-US"/>
        </a:p>
      </dgm:t>
    </dgm:pt>
    <dgm:pt modelId="{5B1B8D42-A61F-4CD8-96B5-0DFD403B30B1}" type="sibTrans" cxnId="{AE33D81E-87A0-40C0-919A-F2743BEB4739}">
      <dgm:prSet/>
      <dgm:spPr/>
      <dgm:t>
        <a:bodyPr/>
        <a:lstStyle/>
        <a:p>
          <a:endParaRPr lang="en-US"/>
        </a:p>
      </dgm:t>
    </dgm:pt>
    <dgm:pt modelId="{BB0C0349-1EF1-4993-9C6B-3AD189365126}">
      <dgm:prSet/>
      <dgm:spPr/>
      <dgm:t>
        <a:bodyPr/>
        <a:lstStyle/>
        <a:p>
          <a:r>
            <a:rPr lang="en-US"/>
            <a:t>Updating accessibility </a:t>
          </a:r>
        </a:p>
      </dgm:t>
    </dgm:pt>
    <dgm:pt modelId="{B9FC7FCB-AF2E-476A-BC15-DBA6198B0201}" type="parTrans" cxnId="{CBEB65BA-C217-4B8B-9F38-5788BEF8F272}">
      <dgm:prSet/>
      <dgm:spPr/>
      <dgm:t>
        <a:bodyPr/>
        <a:lstStyle/>
        <a:p>
          <a:endParaRPr lang="en-US"/>
        </a:p>
      </dgm:t>
    </dgm:pt>
    <dgm:pt modelId="{31DC8867-561F-4177-BC74-CCBE152CB8DC}" type="sibTrans" cxnId="{CBEB65BA-C217-4B8B-9F38-5788BEF8F272}">
      <dgm:prSet/>
      <dgm:spPr/>
      <dgm:t>
        <a:bodyPr/>
        <a:lstStyle/>
        <a:p>
          <a:endParaRPr lang="en-US"/>
        </a:p>
      </dgm:t>
    </dgm:pt>
    <dgm:pt modelId="{04810ABF-30D4-4A81-AC07-616FAE604576}">
      <dgm:prSet/>
      <dgm:spPr/>
      <dgm:t>
        <a:bodyPr/>
        <a:lstStyle/>
        <a:p>
          <a:r>
            <a:rPr lang="en-US"/>
            <a:t>Camp sites are a 10–15-minute walk from site entrance.</a:t>
          </a:r>
        </a:p>
      </dgm:t>
    </dgm:pt>
    <dgm:pt modelId="{4D7C2B34-9E81-44C2-9664-B1BC2B5C67CE}" type="parTrans" cxnId="{49051F50-AF5E-467F-9220-9B641EC704A5}">
      <dgm:prSet/>
      <dgm:spPr/>
      <dgm:t>
        <a:bodyPr/>
        <a:lstStyle/>
        <a:p>
          <a:endParaRPr lang="en-US"/>
        </a:p>
      </dgm:t>
    </dgm:pt>
    <dgm:pt modelId="{029C544E-1DBC-4951-BF39-EF4B3C6869D3}" type="sibTrans" cxnId="{49051F50-AF5E-467F-9220-9B641EC704A5}">
      <dgm:prSet/>
      <dgm:spPr/>
      <dgm:t>
        <a:bodyPr/>
        <a:lstStyle/>
        <a:p>
          <a:endParaRPr lang="en-US"/>
        </a:p>
      </dgm:t>
    </dgm:pt>
    <dgm:pt modelId="{132E64A6-0D04-4EA8-BB5B-39FBE47E15F2}">
      <dgm:prSet/>
      <dgm:spPr/>
      <dgm:t>
        <a:bodyPr/>
        <a:lstStyle/>
        <a:p>
          <a:r>
            <a:rPr lang="en-US"/>
            <a:t>Carer tickets available</a:t>
          </a:r>
        </a:p>
      </dgm:t>
    </dgm:pt>
    <dgm:pt modelId="{13225AF8-FF17-41EB-8074-009402F110CA}" type="parTrans" cxnId="{AF8488CE-6EE0-47CA-9FB1-0CF838F0DE5C}">
      <dgm:prSet/>
      <dgm:spPr/>
      <dgm:t>
        <a:bodyPr/>
        <a:lstStyle/>
        <a:p>
          <a:endParaRPr lang="en-US"/>
        </a:p>
      </dgm:t>
    </dgm:pt>
    <dgm:pt modelId="{3AFBEECC-7DCF-4C52-AF28-38025E9344C2}" type="sibTrans" cxnId="{AF8488CE-6EE0-47CA-9FB1-0CF838F0DE5C}">
      <dgm:prSet/>
      <dgm:spPr/>
      <dgm:t>
        <a:bodyPr/>
        <a:lstStyle/>
        <a:p>
          <a:endParaRPr lang="en-US"/>
        </a:p>
      </dgm:t>
    </dgm:pt>
    <dgm:pt modelId="{0F0E4B04-562C-46C2-AA1D-F13D5FDA6DFE}" type="pres">
      <dgm:prSet presAssocID="{73832E00-467B-4B6E-93CD-6D010DDB6BBC}" presName="Name0" presStyleCnt="0">
        <dgm:presLayoutVars>
          <dgm:dir/>
          <dgm:resizeHandles val="exact"/>
        </dgm:presLayoutVars>
      </dgm:prSet>
      <dgm:spPr/>
    </dgm:pt>
    <dgm:pt modelId="{230B1F91-4D1B-438D-913E-783AEDC83205}" type="pres">
      <dgm:prSet presAssocID="{4359FDF7-1F43-4F6A-A33E-A3D899537A0C}" presName="node" presStyleLbl="node1" presStyleIdx="0" presStyleCnt="6">
        <dgm:presLayoutVars>
          <dgm:bulletEnabled val="1"/>
        </dgm:presLayoutVars>
      </dgm:prSet>
      <dgm:spPr/>
    </dgm:pt>
    <dgm:pt modelId="{F4E189C1-34BD-443B-9A04-9BF910B295B5}" type="pres">
      <dgm:prSet presAssocID="{BA0D5E22-3C90-40CE-B853-8C4115099521}" presName="sibTrans" presStyleLbl="sibTrans1D1" presStyleIdx="0" presStyleCnt="5"/>
      <dgm:spPr/>
    </dgm:pt>
    <dgm:pt modelId="{8127795F-95E6-433F-9157-A5F2890567C0}" type="pres">
      <dgm:prSet presAssocID="{BA0D5E22-3C90-40CE-B853-8C4115099521}" presName="connectorText" presStyleLbl="sibTrans1D1" presStyleIdx="0" presStyleCnt="5"/>
      <dgm:spPr/>
    </dgm:pt>
    <dgm:pt modelId="{4FFDA6B9-6A22-451E-B0AE-6E298A038BD1}" type="pres">
      <dgm:prSet presAssocID="{E1809A6E-B18E-4F24-85FA-8372FF0BC82B}" presName="node" presStyleLbl="node1" presStyleIdx="1" presStyleCnt="6">
        <dgm:presLayoutVars>
          <dgm:bulletEnabled val="1"/>
        </dgm:presLayoutVars>
      </dgm:prSet>
      <dgm:spPr/>
    </dgm:pt>
    <dgm:pt modelId="{C6F8471A-4FF2-42C4-AFF5-AF4996F67517}" type="pres">
      <dgm:prSet presAssocID="{1BE275D3-0E08-42BD-AA37-5D17037C9AFB}" presName="sibTrans" presStyleLbl="sibTrans1D1" presStyleIdx="1" presStyleCnt="5"/>
      <dgm:spPr/>
    </dgm:pt>
    <dgm:pt modelId="{5BE4A454-B8EB-4137-8826-863E5A596CF2}" type="pres">
      <dgm:prSet presAssocID="{1BE275D3-0E08-42BD-AA37-5D17037C9AFB}" presName="connectorText" presStyleLbl="sibTrans1D1" presStyleIdx="1" presStyleCnt="5"/>
      <dgm:spPr/>
    </dgm:pt>
    <dgm:pt modelId="{FCB750BE-2FE7-4942-AEBF-98A189606D1E}" type="pres">
      <dgm:prSet presAssocID="{92F234C1-14FE-47FE-8581-D1B215F5377A}" presName="node" presStyleLbl="node1" presStyleIdx="2" presStyleCnt="6">
        <dgm:presLayoutVars>
          <dgm:bulletEnabled val="1"/>
        </dgm:presLayoutVars>
      </dgm:prSet>
      <dgm:spPr/>
    </dgm:pt>
    <dgm:pt modelId="{87F0BCC0-C1F7-4F82-9D1C-375FB3199781}" type="pres">
      <dgm:prSet presAssocID="{5B1B8D42-A61F-4CD8-96B5-0DFD403B30B1}" presName="sibTrans" presStyleLbl="sibTrans1D1" presStyleIdx="2" presStyleCnt="5"/>
      <dgm:spPr/>
    </dgm:pt>
    <dgm:pt modelId="{63DA9941-B3BE-4239-84C8-AE1077B3DB30}" type="pres">
      <dgm:prSet presAssocID="{5B1B8D42-A61F-4CD8-96B5-0DFD403B30B1}" presName="connectorText" presStyleLbl="sibTrans1D1" presStyleIdx="2" presStyleCnt="5"/>
      <dgm:spPr/>
    </dgm:pt>
    <dgm:pt modelId="{58C5EC03-88A8-4A0C-BD09-1CA1190A9F27}" type="pres">
      <dgm:prSet presAssocID="{BB0C0349-1EF1-4993-9C6B-3AD189365126}" presName="node" presStyleLbl="node1" presStyleIdx="3" presStyleCnt="6">
        <dgm:presLayoutVars>
          <dgm:bulletEnabled val="1"/>
        </dgm:presLayoutVars>
      </dgm:prSet>
      <dgm:spPr/>
    </dgm:pt>
    <dgm:pt modelId="{74B59D11-82BD-4205-8894-E3F0A2EC9C5A}" type="pres">
      <dgm:prSet presAssocID="{31DC8867-561F-4177-BC74-CCBE152CB8DC}" presName="sibTrans" presStyleLbl="sibTrans1D1" presStyleIdx="3" presStyleCnt="5"/>
      <dgm:spPr/>
    </dgm:pt>
    <dgm:pt modelId="{7293F10E-2C36-444C-B80C-D2881033E78D}" type="pres">
      <dgm:prSet presAssocID="{31DC8867-561F-4177-BC74-CCBE152CB8DC}" presName="connectorText" presStyleLbl="sibTrans1D1" presStyleIdx="3" presStyleCnt="5"/>
      <dgm:spPr/>
    </dgm:pt>
    <dgm:pt modelId="{99C00F91-69B2-405C-87FB-DBBD9AD73634}" type="pres">
      <dgm:prSet presAssocID="{04810ABF-30D4-4A81-AC07-616FAE604576}" presName="node" presStyleLbl="node1" presStyleIdx="4" presStyleCnt="6">
        <dgm:presLayoutVars>
          <dgm:bulletEnabled val="1"/>
        </dgm:presLayoutVars>
      </dgm:prSet>
      <dgm:spPr/>
    </dgm:pt>
    <dgm:pt modelId="{BC93E345-271F-4CDE-A2C0-7F09C4AC005B}" type="pres">
      <dgm:prSet presAssocID="{029C544E-1DBC-4951-BF39-EF4B3C6869D3}" presName="sibTrans" presStyleLbl="sibTrans1D1" presStyleIdx="4" presStyleCnt="5"/>
      <dgm:spPr/>
    </dgm:pt>
    <dgm:pt modelId="{C39E6812-B4E7-4775-912A-12E50C0683D5}" type="pres">
      <dgm:prSet presAssocID="{029C544E-1DBC-4951-BF39-EF4B3C6869D3}" presName="connectorText" presStyleLbl="sibTrans1D1" presStyleIdx="4" presStyleCnt="5"/>
      <dgm:spPr/>
    </dgm:pt>
    <dgm:pt modelId="{46DAD2ED-780C-4CCE-BDB0-C45D5CDD8A6D}" type="pres">
      <dgm:prSet presAssocID="{132E64A6-0D04-4EA8-BB5B-39FBE47E15F2}" presName="node" presStyleLbl="node1" presStyleIdx="5" presStyleCnt="6">
        <dgm:presLayoutVars>
          <dgm:bulletEnabled val="1"/>
        </dgm:presLayoutVars>
      </dgm:prSet>
      <dgm:spPr/>
    </dgm:pt>
  </dgm:ptLst>
  <dgm:cxnLst>
    <dgm:cxn modelId="{6A115108-A625-47B8-9C7C-572EA59D51D2}" type="presOf" srcId="{31DC8867-561F-4177-BC74-CCBE152CB8DC}" destId="{74B59D11-82BD-4205-8894-E3F0A2EC9C5A}" srcOrd="0" destOrd="0" presId="urn:microsoft.com/office/officeart/2016/7/layout/RepeatingBendingProcessNew"/>
    <dgm:cxn modelId="{9688E613-52A9-4893-B8F4-A6E09303C5F4}" type="presOf" srcId="{E1809A6E-B18E-4F24-85FA-8372FF0BC82B}" destId="{4FFDA6B9-6A22-451E-B0AE-6E298A038BD1}" srcOrd="0" destOrd="0" presId="urn:microsoft.com/office/officeart/2016/7/layout/RepeatingBendingProcessNew"/>
    <dgm:cxn modelId="{F94EB314-B48A-41CF-980F-BA8DBD2A14D8}" type="presOf" srcId="{92F234C1-14FE-47FE-8581-D1B215F5377A}" destId="{FCB750BE-2FE7-4942-AEBF-98A189606D1E}" srcOrd="0" destOrd="0" presId="urn:microsoft.com/office/officeart/2016/7/layout/RepeatingBendingProcessNew"/>
    <dgm:cxn modelId="{AE33D81E-87A0-40C0-919A-F2743BEB4739}" srcId="{73832E00-467B-4B6E-93CD-6D010DDB6BBC}" destId="{92F234C1-14FE-47FE-8581-D1B215F5377A}" srcOrd="2" destOrd="0" parTransId="{673998D7-3747-4EE7-AC69-921484782068}" sibTransId="{5B1B8D42-A61F-4CD8-96B5-0DFD403B30B1}"/>
    <dgm:cxn modelId="{1FB2EF23-54A6-4B40-86C3-ED3C5C26FBD3}" type="presOf" srcId="{132E64A6-0D04-4EA8-BB5B-39FBE47E15F2}" destId="{46DAD2ED-780C-4CCE-BDB0-C45D5CDD8A6D}" srcOrd="0" destOrd="0" presId="urn:microsoft.com/office/officeart/2016/7/layout/RepeatingBendingProcessNew"/>
    <dgm:cxn modelId="{8987272C-09E5-484E-B967-91A9731AE4EE}" srcId="{73832E00-467B-4B6E-93CD-6D010DDB6BBC}" destId="{4359FDF7-1F43-4F6A-A33E-A3D899537A0C}" srcOrd="0" destOrd="0" parTransId="{BE3CF925-CB9A-42A5-861B-C7F5758BC434}" sibTransId="{BA0D5E22-3C90-40CE-B853-8C4115099521}"/>
    <dgm:cxn modelId="{204B0F3E-9A8B-4799-A267-9BC1EF496077}" type="presOf" srcId="{1BE275D3-0E08-42BD-AA37-5D17037C9AFB}" destId="{5BE4A454-B8EB-4137-8826-863E5A596CF2}" srcOrd="1" destOrd="0" presId="urn:microsoft.com/office/officeart/2016/7/layout/RepeatingBendingProcessNew"/>
    <dgm:cxn modelId="{2135285F-4397-4785-93BB-E7310606E428}" type="presOf" srcId="{04810ABF-30D4-4A81-AC07-616FAE604576}" destId="{99C00F91-69B2-405C-87FB-DBBD9AD73634}" srcOrd="0" destOrd="0" presId="urn:microsoft.com/office/officeart/2016/7/layout/RepeatingBendingProcessNew"/>
    <dgm:cxn modelId="{4BA7C361-33E8-451E-BE81-D1B4A77DCD2E}" type="presOf" srcId="{31DC8867-561F-4177-BC74-CCBE152CB8DC}" destId="{7293F10E-2C36-444C-B80C-D2881033E78D}" srcOrd="1" destOrd="0" presId="urn:microsoft.com/office/officeart/2016/7/layout/RepeatingBendingProcessNew"/>
    <dgm:cxn modelId="{DD597A4B-9C96-417A-BC5B-930E686BD5D9}" type="presOf" srcId="{BA0D5E22-3C90-40CE-B853-8C4115099521}" destId="{F4E189C1-34BD-443B-9A04-9BF910B295B5}" srcOrd="0" destOrd="0" presId="urn:microsoft.com/office/officeart/2016/7/layout/RepeatingBendingProcessNew"/>
    <dgm:cxn modelId="{CD9BA96C-82BE-4B42-A049-BC8E08C2A18D}" type="presOf" srcId="{73832E00-467B-4B6E-93CD-6D010DDB6BBC}" destId="{0F0E4B04-562C-46C2-AA1D-F13D5FDA6DFE}" srcOrd="0" destOrd="0" presId="urn:microsoft.com/office/officeart/2016/7/layout/RepeatingBendingProcessNew"/>
    <dgm:cxn modelId="{3475734F-6459-4A0F-8655-82CEE6371EE8}" type="presOf" srcId="{BA0D5E22-3C90-40CE-B853-8C4115099521}" destId="{8127795F-95E6-433F-9157-A5F2890567C0}" srcOrd="1" destOrd="0" presId="urn:microsoft.com/office/officeart/2016/7/layout/RepeatingBendingProcessNew"/>
    <dgm:cxn modelId="{49051F50-AF5E-467F-9220-9B641EC704A5}" srcId="{73832E00-467B-4B6E-93CD-6D010DDB6BBC}" destId="{04810ABF-30D4-4A81-AC07-616FAE604576}" srcOrd="4" destOrd="0" parTransId="{4D7C2B34-9E81-44C2-9664-B1BC2B5C67CE}" sibTransId="{029C544E-1DBC-4951-BF39-EF4B3C6869D3}"/>
    <dgm:cxn modelId="{31D0DF79-45AF-4D1A-B7A2-46F50D658F96}" srcId="{73832E00-467B-4B6E-93CD-6D010DDB6BBC}" destId="{E1809A6E-B18E-4F24-85FA-8372FF0BC82B}" srcOrd="1" destOrd="0" parTransId="{6AE4F710-8EF8-4F99-8DFC-05E87389BACA}" sibTransId="{1BE275D3-0E08-42BD-AA37-5D17037C9AFB}"/>
    <dgm:cxn modelId="{A95DC781-F364-4C25-8668-CECC19CBD26C}" type="presOf" srcId="{BB0C0349-1EF1-4993-9C6B-3AD189365126}" destId="{58C5EC03-88A8-4A0C-BD09-1CA1190A9F27}" srcOrd="0" destOrd="0" presId="urn:microsoft.com/office/officeart/2016/7/layout/RepeatingBendingProcessNew"/>
    <dgm:cxn modelId="{32EECE84-1A21-41DE-BB06-8CCDEA1EE0A0}" type="presOf" srcId="{5B1B8D42-A61F-4CD8-96B5-0DFD403B30B1}" destId="{87F0BCC0-C1F7-4F82-9D1C-375FB3199781}" srcOrd="0" destOrd="0" presId="urn:microsoft.com/office/officeart/2016/7/layout/RepeatingBendingProcessNew"/>
    <dgm:cxn modelId="{8B7408A5-0787-42BF-9223-4B9422B9BF84}" type="presOf" srcId="{029C544E-1DBC-4951-BF39-EF4B3C6869D3}" destId="{BC93E345-271F-4CDE-A2C0-7F09C4AC005B}" srcOrd="0" destOrd="0" presId="urn:microsoft.com/office/officeart/2016/7/layout/RepeatingBendingProcessNew"/>
    <dgm:cxn modelId="{65DD87A8-BB58-4015-B514-5AEAF9392A21}" type="presOf" srcId="{1BE275D3-0E08-42BD-AA37-5D17037C9AFB}" destId="{C6F8471A-4FF2-42C4-AFF5-AF4996F67517}" srcOrd="0" destOrd="0" presId="urn:microsoft.com/office/officeart/2016/7/layout/RepeatingBendingProcessNew"/>
    <dgm:cxn modelId="{CBEB65BA-C217-4B8B-9F38-5788BEF8F272}" srcId="{73832E00-467B-4B6E-93CD-6D010DDB6BBC}" destId="{BB0C0349-1EF1-4993-9C6B-3AD189365126}" srcOrd="3" destOrd="0" parTransId="{B9FC7FCB-AF2E-476A-BC15-DBA6198B0201}" sibTransId="{31DC8867-561F-4177-BC74-CCBE152CB8DC}"/>
    <dgm:cxn modelId="{AF8488CE-6EE0-47CA-9FB1-0CF838F0DE5C}" srcId="{73832E00-467B-4B6E-93CD-6D010DDB6BBC}" destId="{132E64A6-0D04-4EA8-BB5B-39FBE47E15F2}" srcOrd="5" destOrd="0" parTransId="{13225AF8-FF17-41EB-8074-009402F110CA}" sibTransId="{3AFBEECC-7DCF-4C52-AF28-38025E9344C2}"/>
    <dgm:cxn modelId="{F5E1C7CF-01F3-4870-A8B8-C3196840696E}" type="presOf" srcId="{4359FDF7-1F43-4F6A-A33E-A3D899537A0C}" destId="{230B1F91-4D1B-438D-913E-783AEDC83205}" srcOrd="0" destOrd="0" presId="urn:microsoft.com/office/officeart/2016/7/layout/RepeatingBendingProcessNew"/>
    <dgm:cxn modelId="{158D4EF6-DEF7-4D05-9B3E-7D1D458452AA}" type="presOf" srcId="{5B1B8D42-A61F-4CD8-96B5-0DFD403B30B1}" destId="{63DA9941-B3BE-4239-84C8-AE1077B3DB30}" srcOrd="1" destOrd="0" presId="urn:microsoft.com/office/officeart/2016/7/layout/RepeatingBendingProcessNew"/>
    <dgm:cxn modelId="{AA6B1AFE-95F3-4C93-B907-ED38BFD59361}" type="presOf" srcId="{029C544E-1DBC-4951-BF39-EF4B3C6869D3}" destId="{C39E6812-B4E7-4775-912A-12E50C0683D5}" srcOrd="1" destOrd="0" presId="urn:microsoft.com/office/officeart/2016/7/layout/RepeatingBendingProcessNew"/>
    <dgm:cxn modelId="{4CCB5720-E949-45C3-8FC6-6EEED55B0E9D}" type="presParOf" srcId="{0F0E4B04-562C-46C2-AA1D-F13D5FDA6DFE}" destId="{230B1F91-4D1B-438D-913E-783AEDC83205}" srcOrd="0" destOrd="0" presId="urn:microsoft.com/office/officeart/2016/7/layout/RepeatingBendingProcessNew"/>
    <dgm:cxn modelId="{89D870B5-1A5E-4777-A49A-6F70F9134EBD}" type="presParOf" srcId="{0F0E4B04-562C-46C2-AA1D-F13D5FDA6DFE}" destId="{F4E189C1-34BD-443B-9A04-9BF910B295B5}" srcOrd="1" destOrd="0" presId="urn:microsoft.com/office/officeart/2016/7/layout/RepeatingBendingProcessNew"/>
    <dgm:cxn modelId="{F17F3FB1-7FB2-44A8-8C84-C6A53C792FCF}" type="presParOf" srcId="{F4E189C1-34BD-443B-9A04-9BF910B295B5}" destId="{8127795F-95E6-433F-9157-A5F2890567C0}" srcOrd="0" destOrd="0" presId="urn:microsoft.com/office/officeart/2016/7/layout/RepeatingBendingProcessNew"/>
    <dgm:cxn modelId="{0F146C7B-C982-466A-AAC3-827108CA2105}" type="presParOf" srcId="{0F0E4B04-562C-46C2-AA1D-F13D5FDA6DFE}" destId="{4FFDA6B9-6A22-451E-B0AE-6E298A038BD1}" srcOrd="2" destOrd="0" presId="urn:microsoft.com/office/officeart/2016/7/layout/RepeatingBendingProcessNew"/>
    <dgm:cxn modelId="{02B2EE59-6B21-4E8E-A8D8-2FF925D6F65D}" type="presParOf" srcId="{0F0E4B04-562C-46C2-AA1D-F13D5FDA6DFE}" destId="{C6F8471A-4FF2-42C4-AFF5-AF4996F67517}" srcOrd="3" destOrd="0" presId="urn:microsoft.com/office/officeart/2016/7/layout/RepeatingBendingProcessNew"/>
    <dgm:cxn modelId="{6646E90C-7713-42CE-9A55-25561D8535D3}" type="presParOf" srcId="{C6F8471A-4FF2-42C4-AFF5-AF4996F67517}" destId="{5BE4A454-B8EB-4137-8826-863E5A596CF2}" srcOrd="0" destOrd="0" presId="urn:microsoft.com/office/officeart/2016/7/layout/RepeatingBendingProcessNew"/>
    <dgm:cxn modelId="{686F2DE4-E8B8-4BA8-B419-31D18691432B}" type="presParOf" srcId="{0F0E4B04-562C-46C2-AA1D-F13D5FDA6DFE}" destId="{FCB750BE-2FE7-4942-AEBF-98A189606D1E}" srcOrd="4" destOrd="0" presId="urn:microsoft.com/office/officeart/2016/7/layout/RepeatingBendingProcessNew"/>
    <dgm:cxn modelId="{501AF8CF-D6B6-4A39-A94C-62851941D793}" type="presParOf" srcId="{0F0E4B04-562C-46C2-AA1D-F13D5FDA6DFE}" destId="{87F0BCC0-C1F7-4F82-9D1C-375FB3199781}" srcOrd="5" destOrd="0" presId="urn:microsoft.com/office/officeart/2016/7/layout/RepeatingBendingProcessNew"/>
    <dgm:cxn modelId="{CF9C5501-A152-4061-B491-22121D985F73}" type="presParOf" srcId="{87F0BCC0-C1F7-4F82-9D1C-375FB3199781}" destId="{63DA9941-B3BE-4239-84C8-AE1077B3DB30}" srcOrd="0" destOrd="0" presId="urn:microsoft.com/office/officeart/2016/7/layout/RepeatingBendingProcessNew"/>
    <dgm:cxn modelId="{482F8B4A-5DD6-4E51-B8BD-D7B2C5820AA4}" type="presParOf" srcId="{0F0E4B04-562C-46C2-AA1D-F13D5FDA6DFE}" destId="{58C5EC03-88A8-4A0C-BD09-1CA1190A9F27}" srcOrd="6" destOrd="0" presId="urn:microsoft.com/office/officeart/2016/7/layout/RepeatingBendingProcessNew"/>
    <dgm:cxn modelId="{0F68DE32-B087-4736-B8AA-9467AD98A127}" type="presParOf" srcId="{0F0E4B04-562C-46C2-AA1D-F13D5FDA6DFE}" destId="{74B59D11-82BD-4205-8894-E3F0A2EC9C5A}" srcOrd="7" destOrd="0" presId="urn:microsoft.com/office/officeart/2016/7/layout/RepeatingBendingProcessNew"/>
    <dgm:cxn modelId="{9E39789A-9B74-43EF-8317-8692E2898C9E}" type="presParOf" srcId="{74B59D11-82BD-4205-8894-E3F0A2EC9C5A}" destId="{7293F10E-2C36-444C-B80C-D2881033E78D}" srcOrd="0" destOrd="0" presId="urn:microsoft.com/office/officeart/2016/7/layout/RepeatingBendingProcessNew"/>
    <dgm:cxn modelId="{6686261B-05FD-4D18-A6D9-0210630A32AD}" type="presParOf" srcId="{0F0E4B04-562C-46C2-AA1D-F13D5FDA6DFE}" destId="{99C00F91-69B2-405C-87FB-DBBD9AD73634}" srcOrd="8" destOrd="0" presId="urn:microsoft.com/office/officeart/2016/7/layout/RepeatingBendingProcessNew"/>
    <dgm:cxn modelId="{C6116A5F-E424-4B1C-8013-979F806B8708}" type="presParOf" srcId="{0F0E4B04-562C-46C2-AA1D-F13D5FDA6DFE}" destId="{BC93E345-271F-4CDE-A2C0-7F09C4AC005B}" srcOrd="9" destOrd="0" presId="urn:microsoft.com/office/officeart/2016/7/layout/RepeatingBendingProcessNew"/>
    <dgm:cxn modelId="{2C845D5A-952C-42B6-A342-1B3CECC2DF97}" type="presParOf" srcId="{BC93E345-271F-4CDE-A2C0-7F09C4AC005B}" destId="{C39E6812-B4E7-4775-912A-12E50C0683D5}" srcOrd="0" destOrd="0" presId="urn:microsoft.com/office/officeart/2016/7/layout/RepeatingBendingProcessNew"/>
    <dgm:cxn modelId="{F4F52D79-B85D-44FA-8143-53CA0180121A}" type="presParOf" srcId="{0F0E4B04-562C-46C2-AA1D-F13D5FDA6DFE}" destId="{46DAD2ED-780C-4CCE-BDB0-C45D5CDD8A6D}" srcOrd="10"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56FE1B-96B9-41F2-84E1-80298A9ED0D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B1DC49E-DD4E-459D-BE81-01C9F81B00F2}">
      <dgm:prSet/>
      <dgm:spPr/>
      <dgm:t>
        <a:bodyPr/>
        <a:lstStyle/>
        <a:p>
          <a:r>
            <a:rPr lang="en-US"/>
            <a:t>Opportunities to apply for paid and unpaid staff, as well as sponsorships. </a:t>
          </a:r>
        </a:p>
      </dgm:t>
    </dgm:pt>
    <dgm:pt modelId="{C9EA210B-A766-4AB6-8FC4-BC0DBB5A60B9}" type="parTrans" cxnId="{63D22CC0-2163-4351-8FB4-BCFDD027A03A}">
      <dgm:prSet/>
      <dgm:spPr/>
      <dgm:t>
        <a:bodyPr/>
        <a:lstStyle/>
        <a:p>
          <a:endParaRPr lang="en-US"/>
        </a:p>
      </dgm:t>
    </dgm:pt>
    <dgm:pt modelId="{2869EE35-72FD-40E6-BC5E-6DBD0300E219}" type="sibTrans" cxnId="{63D22CC0-2163-4351-8FB4-BCFDD027A03A}">
      <dgm:prSet/>
      <dgm:spPr/>
      <dgm:t>
        <a:bodyPr/>
        <a:lstStyle/>
        <a:p>
          <a:endParaRPr lang="en-US"/>
        </a:p>
      </dgm:t>
    </dgm:pt>
    <dgm:pt modelId="{DC28E709-EF7E-4071-AB64-D40930C3FF12}">
      <dgm:prSet/>
      <dgm:spPr/>
      <dgm:t>
        <a:bodyPr/>
        <a:lstStyle/>
        <a:p>
          <a:r>
            <a:rPr lang="en-US"/>
            <a:t>Brand ambassador applications.</a:t>
          </a:r>
        </a:p>
      </dgm:t>
    </dgm:pt>
    <dgm:pt modelId="{E886CF13-2B0F-498A-BAA2-57950B51DC03}" type="parTrans" cxnId="{3CDD0FC6-480A-48E2-9C48-8E2E650CEBCB}">
      <dgm:prSet/>
      <dgm:spPr/>
      <dgm:t>
        <a:bodyPr/>
        <a:lstStyle/>
        <a:p>
          <a:endParaRPr lang="en-US"/>
        </a:p>
      </dgm:t>
    </dgm:pt>
    <dgm:pt modelId="{A5647088-A5E2-4FAB-B5BD-FEF550CA7D98}" type="sibTrans" cxnId="{3CDD0FC6-480A-48E2-9C48-8E2E650CEBCB}">
      <dgm:prSet/>
      <dgm:spPr/>
      <dgm:t>
        <a:bodyPr/>
        <a:lstStyle/>
        <a:p>
          <a:endParaRPr lang="en-US"/>
        </a:p>
      </dgm:t>
    </dgm:pt>
    <dgm:pt modelId="{50C50950-59B8-4A8E-B08D-37512A5BC7F4}">
      <dgm:prSet/>
      <dgm:spPr/>
      <dgm:t>
        <a:bodyPr/>
        <a:lstStyle/>
        <a:p>
          <a:r>
            <a:rPr lang="en-US"/>
            <a:t>Staff are people who enjoy festivals themselves, which creates a warm atmosphere between attendees and the staff. </a:t>
          </a:r>
        </a:p>
      </dgm:t>
    </dgm:pt>
    <dgm:pt modelId="{E401BA9E-FD01-47ED-A78A-5CB6B7C3A467}" type="parTrans" cxnId="{1A8BDF3C-F3BD-4293-813E-D822838F04E2}">
      <dgm:prSet/>
      <dgm:spPr/>
      <dgm:t>
        <a:bodyPr/>
        <a:lstStyle/>
        <a:p>
          <a:endParaRPr lang="en-US"/>
        </a:p>
      </dgm:t>
    </dgm:pt>
    <dgm:pt modelId="{0880AF78-E42F-4881-A361-0B8F71AFC4C5}" type="sibTrans" cxnId="{1A8BDF3C-F3BD-4293-813E-D822838F04E2}">
      <dgm:prSet/>
      <dgm:spPr/>
      <dgm:t>
        <a:bodyPr/>
        <a:lstStyle/>
        <a:p>
          <a:endParaRPr lang="en-US"/>
        </a:p>
      </dgm:t>
    </dgm:pt>
    <dgm:pt modelId="{E6322634-2A11-45F9-B52E-FC43E4D15D1D}">
      <dgm:prSet/>
      <dgm:spPr/>
      <dgm:t>
        <a:bodyPr/>
        <a:lstStyle/>
        <a:p>
          <a:r>
            <a:rPr lang="en-US"/>
            <a:t>'Many events succeed because of the efforts of a pool of willing and often repeat volunteers'. (Bladen et al,. 2017)</a:t>
          </a:r>
        </a:p>
      </dgm:t>
    </dgm:pt>
    <dgm:pt modelId="{FC006DD2-1818-4DEE-B72B-8E049C1F5AEB}" type="parTrans" cxnId="{3C97B0A3-E1E9-44B8-A5ED-8B8BCB4B9A58}">
      <dgm:prSet/>
      <dgm:spPr/>
      <dgm:t>
        <a:bodyPr/>
        <a:lstStyle/>
        <a:p>
          <a:endParaRPr lang="en-US"/>
        </a:p>
      </dgm:t>
    </dgm:pt>
    <dgm:pt modelId="{0EA2F1A6-547A-45D6-BA46-2F60DDF53F38}" type="sibTrans" cxnId="{3C97B0A3-E1E9-44B8-A5ED-8B8BCB4B9A58}">
      <dgm:prSet/>
      <dgm:spPr/>
      <dgm:t>
        <a:bodyPr/>
        <a:lstStyle/>
        <a:p>
          <a:endParaRPr lang="en-US"/>
        </a:p>
      </dgm:t>
    </dgm:pt>
    <dgm:pt modelId="{27320F5B-3B76-414F-8A5D-CC5FC806A61C}">
      <dgm:prSet/>
      <dgm:spPr/>
      <dgm:t>
        <a:bodyPr/>
        <a:lstStyle/>
        <a:p>
          <a:r>
            <a:rPr lang="en-US"/>
            <a:t>Opportunities to apply for an act at the festival on various days.</a:t>
          </a:r>
        </a:p>
      </dgm:t>
    </dgm:pt>
    <dgm:pt modelId="{2396BAFB-9063-4D3E-AB4E-30C1E473E2DA}" type="parTrans" cxnId="{3028FC1C-EC9A-45DD-A9F0-7849F6C05A0C}">
      <dgm:prSet/>
      <dgm:spPr/>
      <dgm:t>
        <a:bodyPr/>
        <a:lstStyle/>
        <a:p>
          <a:endParaRPr lang="en-US"/>
        </a:p>
      </dgm:t>
    </dgm:pt>
    <dgm:pt modelId="{7E9F6851-D7EE-43D2-9104-A3663AABBC26}" type="sibTrans" cxnId="{3028FC1C-EC9A-45DD-A9F0-7849F6C05A0C}">
      <dgm:prSet/>
      <dgm:spPr/>
      <dgm:t>
        <a:bodyPr/>
        <a:lstStyle/>
        <a:p>
          <a:endParaRPr lang="en-US"/>
        </a:p>
      </dgm:t>
    </dgm:pt>
    <dgm:pt modelId="{0EFAE470-7E2A-4726-87CC-BB2A92C7D45C}" type="pres">
      <dgm:prSet presAssocID="{3556FE1B-96B9-41F2-84E1-80298A9ED0D1}" presName="linear" presStyleCnt="0">
        <dgm:presLayoutVars>
          <dgm:animLvl val="lvl"/>
          <dgm:resizeHandles val="exact"/>
        </dgm:presLayoutVars>
      </dgm:prSet>
      <dgm:spPr/>
    </dgm:pt>
    <dgm:pt modelId="{C8043E83-7438-47EE-8AE4-AB193B14B5A1}" type="pres">
      <dgm:prSet presAssocID="{BB1DC49E-DD4E-459D-BE81-01C9F81B00F2}" presName="parentText" presStyleLbl="node1" presStyleIdx="0" presStyleCnt="5">
        <dgm:presLayoutVars>
          <dgm:chMax val="0"/>
          <dgm:bulletEnabled val="1"/>
        </dgm:presLayoutVars>
      </dgm:prSet>
      <dgm:spPr/>
    </dgm:pt>
    <dgm:pt modelId="{F10AC9AE-CF48-41BF-AA56-19581F25314A}" type="pres">
      <dgm:prSet presAssocID="{2869EE35-72FD-40E6-BC5E-6DBD0300E219}" presName="spacer" presStyleCnt="0"/>
      <dgm:spPr/>
    </dgm:pt>
    <dgm:pt modelId="{EC0B4147-19A3-44F4-BC0B-BD2BD368568F}" type="pres">
      <dgm:prSet presAssocID="{DC28E709-EF7E-4071-AB64-D40930C3FF12}" presName="parentText" presStyleLbl="node1" presStyleIdx="1" presStyleCnt="5">
        <dgm:presLayoutVars>
          <dgm:chMax val="0"/>
          <dgm:bulletEnabled val="1"/>
        </dgm:presLayoutVars>
      </dgm:prSet>
      <dgm:spPr/>
    </dgm:pt>
    <dgm:pt modelId="{BAA87187-8514-4996-AB22-965BFD14C2F2}" type="pres">
      <dgm:prSet presAssocID="{A5647088-A5E2-4FAB-B5BD-FEF550CA7D98}" presName="spacer" presStyleCnt="0"/>
      <dgm:spPr/>
    </dgm:pt>
    <dgm:pt modelId="{B14D652F-3986-417B-A165-6920F5A60D9F}" type="pres">
      <dgm:prSet presAssocID="{50C50950-59B8-4A8E-B08D-37512A5BC7F4}" presName="parentText" presStyleLbl="node1" presStyleIdx="2" presStyleCnt="5">
        <dgm:presLayoutVars>
          <dgm:chMax val="0"/>
          <dgm:bulletEnabled val="1"/>
        </dgm:presLayoutVars>
      </dgm:prSet>
      <dgm:spPr/>
    </dgm:pt>
    <dgm:pt modelId="{BA87F8A5-9E7C-4C30-927A-542EA85A59AD}" type="pres">
      <dgm:prSet presAssocID="{0880AF78-E42F-4881-A361-0B8F71AFC4C5}" presName="spacer" presStyleCnt="0"/>
      <dgm:spPr/>
    </dgm:pt>
    <dgm:pt modelId="{5E135C6D-35B4-44AC-87BD-EACB255E1CEC}" type="pres">
      <dgm:prSet presAssocID="{E6322634-2A11-45F9-B52E-FC43E4D15D1D}" presName="parentText" presStyleLbl="node1" presStyleIdx="3" presStyleCnt="5">
        <dgm:presLayoutVars>
          <dgm:chMax val="0"/>
          <dgm:bulletEnabled val="1"/>
        </dgm:presLayoutVars>
      </dgm:prSet>
      <dgm:spPr/>
    </dgm:pt>
    <dgm:pt modelId="{4841C442-973C-4C61-9B4C-C52FBCC9DC71}" type="pres">
      <dgm:prSet presAssocID="{0EA2F1A6-547A-45D6-BA46-2F60DDF53F38}" presName="spacer" presStyleCnt="0"/>
      <dgm:spPr/>
    </dgm:pt>
    <dgm:pt modelId="{C2FDD800-5B2A-4713-A2C4-9E07DED95589}" type="pres">
      <dgm:prSet presAssocID="{27320F5B-3B76-414F-8A5D-CC5FC806A61C}" presName="parentText" presStyleLbl="node1" presStyleIdx="4" presStyleCnt="5">
        <dgm:presLayoutVars>
          <dgm:chMax val="0"/>
          <dgm:bulletEnabled val="1"/>
        </dgm:presLayoutVars>
      </dgm:prSet>
      <dgm:spPr/>
    </dgm:pt>
  </dgm:ptLst>
  <dgm:cxnLst>
    <dgm:cxn modelId="{DBC9210C-D845-4051-9DAD-0AE9A18AE77B}" type="presOf" srcId="{DC28E709-EF7E-4071-AB64-D40930C3FF12}" destId="{EC0B4147-19A3-44F4-BC0B-BD2BD368568F}" srcOrd="0" destOrd="0" presId="urn:microsoft.com/office/officeart/2005/8/layout/vList2"/>
    <dgm:cxn modelId="{3028FC1C-EC9A-45DD-A9F0-7849F6C05A0C}" srcId="{3556FE1B-96B9-41F2-84E1-80298A9ED0D1}" destId="{27320F5B-3B76-414F-8A5D-CC5FC806A61C}" srcOrd="4" destOrd="0" parTransId="{2396BAFB-9063-4D3E-AB4E-30C1E473E2DA}" sibTransId="{7E9F6851-D7EE-43D2-9104-A3663AABBC26}"/>
    <dgm:cxn modelId="{1A8BDF3C-F3BD-4293-813E-D822838F04E2}" srcId="{3556FE1B-96B9-41F2-84E1-80298A9ED0D1}" destId="{50C50950-59B8-4A8E-B08D-37512A5BC7F4}" srcOrd="2" destOrd="0" parTransId="{E401BA9E-FD01-47ED-A78A-5CB6B7C3A467}" sibTransId="{0880AF78-E42F-4881-A361-0B8F71AFC4C5}"/>
    <dgm:cxn modelId="{42540161-ACAE-4E86-A03F-E28347DA7A21}" type="presOf" srcId="{E6322634-2A11-45F9-B52E-FC43E4D15D1D}" destId="{5E135C6D-35B4-44AC-87BD-EACB255E1CEC}" srcOrd="0" destOrd="0" presId="urn:microsoft.com/office/officeart/2005/8/layout/vList2"/>
    <dgm:cxn modelId="{ADB5E666-A22B-45E5-B86E-8EC1344132EF}" type="presOf" srcId="{3556FE1B-96B9-41F2-84E1-80298A9ED0D1}" destId="{0EFAE470-7E2A-4726-87CC-BB2A92C7D45C}" srcOrd="0" destOrd="0" presId="urn:microsoft.com/office/officeart/2005/8/layout/vList2"/>
    <dgm:cxn modelId="{BAF1AA4E-963F-4ED2-A786-D7FFBB6171C0}" type="presOf" srcId="{BB1DC49E-DD4E-459D-BE81-01C9F81B00F2}" destId="{C8043E83-7438-47EE-8AE4-AB193B14B5A1}" srcOrd="0" destOrd="0" presId="urn:microsoft.com/office/officeart/2005/8/layout/vList2"/>
    <dgm:cxn modelId="{3C97B0A3-E1E9-44B8-A5ED-8B8BCB4B9A58}" srcId="{3556FE1B-96B9-41F2-84E1-80298A9ED0D1}" destId="{E6322634-2A11-45F9-B52E-FC43E4D15D1D}" srcOrd="3" destOrd="0" parTransId="{FC006DD2-1818-4DEE-B72B-8E049C1F5AEB}" sibTransId="{0EA2F1A6-547A-45D6-BA46-2F60DDF53F38}"/>
    <dgm:cxn modelId="{63D22CC0-2163-4351-8FB4-BCFDD027A03A}" srcId="{3556FE1B-96B9-41F2-84E1-80298A9ED0D1}" destId="{BB1DC49E-DD4E-459D-BE81-01C9F81B00F2}" srcOrd="0" destOrd="0" parTransId="{C9EA210B-A766-4AB6-8FC4-BC0DBB5A60B9}" sibTransId="{2869EE35-72FD-40E6-BC5E-6DBD0300E219}"/>
    <dgm:cxn modelId="{5DB431C1-49ED-47A9-AA86-972C025DE0FE}" type="presOf" srcId="{27320F5B-3B76-414F-8A5D-CC5FC806A61C}" destId="{C2FDD800-5B2A-4713-A2C4-9E07DED95589}" srcOrd="0" destOrd="0" presId="urn:microsoft.com/office/officeart/2005/8/layout/vList2"/>
    <dgm:cxn modelId="{3CDD0FC6-480A-48E2-9C48-8E2E650CEBCB}" srcId="{3556FE1B-96B9-41F2-84E1-80298A9ED0D1}" destId="{DC28E709-EF7E-4071-AB64-D40930C3FF12}" srcOrd="1" destOrd="0" parTransId="{E886CF13-2B0F-498A-BAA2-57950B51DC03}" sibTransId="{A5647088-A5E2-4FAB-B5BD-FEF550CA7D98}"/>
    <dgm:cxn modelId="{9B0757EC-F6CA-4C63-A874-EC8EF1C85E02}" type="presOf" srcId="{50C50950-59B8-4A8E-B08D-37512A5BC7F4}" destId="{B14D652F-3986-417B-A165-6920F5A60D9F}" srcOrd="0" destOrd="0" presId="urn:microsoft.com/office/officeart/2005/8/layout/vList2"/>
    <dgm:cxn modelId="{AEC6F6AE-40DA-4EE4-BF96-05E4EF99C21C}" type="presParOf" srcId="{0EFAE470-7E2A-4726-87CC-BB2A92C7D45C}" destId="{C8043E83-7438-47EE-8AE4-AB193B14B5A1}" srcOrd="0" destOrd="0" presId="urn:microsoft.com/office/officeart/2005/8/layout/vList2"/>
    <dgm:cxn modelId="{1235F556-BD7B-4B01-BAA3-6D04B197B470}" type="presParOf" srcId="{0EFAE470-7E2A-4726-87CC-BB2A92C7D45C}" destId="{F10AC9AE-CF48-41BF-AA56-19581F25314A}" srcOrd="1" destOrd="0" presId="urn:microsoft.com/office/officeart/2005/8/layout/vList2"/>
    <dgm:cxn modelId="{BE3DE51D-DC5A-4DC1-BDA7-5CB0F9EC636C}" type="presParOf" srcId="{0EFAE470-7E2A-4726-87CC-BB2A92C7D45C}" destId="{EC0B4147-19A3-44F4-BC0B-BD2BD368568F}" srcOrd="2" destOrd="0" presId="urn:microsoft.com/office/officeart/2005/8/layout/vList2"/>
    <dgm:cxn modelId="{FF59CE03-CD92-4A0D-9716-BA6ED8AF8021}" type="presParOf" srcId="{0EFAE470-7E2A-4726-87CC-BB2A92C7D45C}" destId="{BAA87187-8514-4996-AB22-965BFD14C2F2}" srcOrd="3" destOrd="0" presId="urn:microsoft.com/office/officeart/2005/8/layout/vList2"/>
    <dgm:cxn modelId="{8DC27B30-7251-40A3-A03E-6937A63F90DF}" type="presParOf" srcId="{0EFAE470-7E2A-4726-87CC-BB2A92C7D45C}" destId="{B14D652F-3986-417B-A165-6920F5A60D9F}" srcOrd="4" destOrd="0" presId="urn:microsoft.com/office/officeart/2005/8/layout/vList2"/>
    <dgm:cxn modelId="{EFAA156D-B2E3-4388-9A3F-8FD4CED2DFCE}" type="presParOf" srcId="{0EFAE470-7E2A-4726-87CC-BB2A92C7D45C}" destId="{BA87F8A5-9E7C-4C30-927A-542EA85A59AD}" srcOrd="5" destOrd="0" presId="urn:microsoft.com/office/officeart/2005/8/layout/vList2"/>
    <dgm:cxn modelId="{4F88D719-0498-4216-8B8B-49C62F3CCDBD}" type="presParOf" srcId="{0EFAE470-7E2A-4726-87CC-BB2A92C7D45C}" destId="{5E135C6D-35B4-44AC-87BD-EACB255E1CEC}" srcOrd="6" destOrd="0" presId="urn:microsoft.com/office/officeart/2005/8/layout/vList2"/>
    <dgm:cxn modelId="{321B4552-FE00-4854-8EC9-12B0F8F82928}" type="presParOf" srcId="{0EFAE470-7E2A-4726-87CC-BB2A92C7D45C}" destId="{4841C442-973C-4C61-9B4C-C52FBCC9DC71}" srcOrd="7" destOrd="0" presId="urn:microsoft.com/office/officeart/2005/8/layout/vList2"/>
    <dgm:cxn modelId="{75DE384C-15C1-442E-B172-74A1C39DD5F5}" type="presParOf" srcId="{0EFAE470-7E2A-4726-87CC-BB2A92C7D45C}" destId="{C2FDD800-5B2A-4713-A2C4-9E07DED9558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CC49E-6808-40E2-9B5A-B7140D9573D3}">
      <dsp:nvSpPr>
        <dsp:cNvPr id="0" name=""/>
        <dsp:cNvSpPr/>
      </dsp:nvSpPr>
      <dsp:spPr>
        <a:xfrm>
          <a:off x="612293" y="2277"/>
          <a:ext cx="1957124" cy="6748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Took place 26th-28th May. </a:t>
          </a:r>
        </a:p>
      </dsp:txBody>
      <dsp:txXfrm>
        <a:off x="632059" y="22043"/>
        <a:ext cx="1917592" cy="635338"/>
      </dsp:txXfrm>
    </dsp:sp>
    <dsp:sp modelId="{B969E03B-D716-46FC-9779-ACD470636D36}">
      <dsp:nvSpPr>
        <dsp:cNvPr id="0" name=""/>
        <dsp:cNvSpPr/>
      </dsp:nvSpPr>
      <dsp:spPr>
        <a:xfrm rot="5400000">
          <a:off x="1464317" y="694020"/>
          <a:ext cx="253076" cy="3036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99748" y="719328"/>
        <a:ext cx="182215" cy="177153"/>
      </dsp:txXfrm>
    </dsp:sp>
    <dsp:sp modelId="{C2559A98-58DE-4FFD-B06B-96B912C88EB6}">
      <dsp:nvSpPr>
        <dsp:cNvPr id="0" name=""/>
        <dsp:cNvSpPr/>
      </dsp:nvSpPr>
      <dsp:spPr>
        <a:xfrm>
          <a:off x="612293" y="1014583"/>
          <a:ext cx="1957124" cy="6748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Located Old Park Farm, Water Street, Margam, Port Talbot SA13 2TG.</a:t>
          </a:r>
        </a:p>
      </dsp:txBody>
      <dsp:txXfrm>
        <a:off x="632059" y="1034349"/>
        <a:ext cx="1917592" cy="635338"/>
      </dsp:txXfrm>
    </dsp:sp>
    <dsp:sp modelId="{C4D2BAB7-B040-4CCB-BDB3-87328301B526}">
      <dsp:nvSpPr>
        <dsp:cNvPr id="0" name=""/>
        <dsp:cNvSpPr/>
      </dsp:nvSpPr>
      <dsp:spPr>
        <a:xfrm rot="5400000">
          <a:off x="1464317" y="1706326"/>
          <a:ext cx="253076" cy="3036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99748" y="1731634"/>
        <a:ext cx="182215" cy="177153"/>
      </dsp:txXfrm>
    </dsp:sp>
    <dsp:sp modelId="{BFEAB263-B636-4DB0-A2BA-C3ACB6C5FE3B}">
      <dsp:nvSpPr>
        <dsp:cNvPr id="0" name=""/>
        <dsp:cNvSpPr/>
      </dsp:nvSpPr>
      <dsp:spPr>
        <a:xfrm>
          <a:off x="612293" y="2026889"/>
          <a:ext cx="1957124" cy="6748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Offers relaxation as well as a party atmosphere.</a:t>
          </a:r>
        </a:p>
      </dsp:txBody>
      <dsp:txXfrm>
        <a:off x="632059" y="2046655"/>
        <a:ext cx="1917592" cy="635338"/>
      </dsp:txXfrm>
    </dsp:sp>
    <dsp:sp modelId="{8D47FD30-077D-47F6-A6DE-09B2E7B4470B}">
      <dsp:nvSpPr>
        <dsp:cNvPr id="0" name=""/>
        <dsp:cNvSpPr/>
      </dsp:nvSpPr>
      <dsp:spPr>
        <a:xfrm rot="5400000">
          <a:off x="1464317" y="2718632"/>
          <a:ext cx="253076" cy="3036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99748" y="2743940"/>
        <a:ext cx="182215" cy="177153"/>
      </dsp:txXfrm>
    </dsp:sp>
    <dsp:sp modelId="{A79D293B-8BDC-4C17-8D93-BD1A15574D75}">
      <dsp:nvSpPr>
        <dsp:cNvPr id="0" name=""/>
        <dsp:cNvSpPr/>
      </dsp:nvSpPr>
      <dsp:spPr>
        <a:xfrm>
          <a:off x="612293" y="3039195"/>
          <a:ext cx="1957124" cy="6748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Adults can enjoy</a:t>
          </a:r>
          <a:r>
            <a:rPr lang="en-US" sz="1000" kern="1200"/>
            <a:t> without the commitment of small children.</a:t>
          </a:r>
        </a:p>
      </dsp:txBody>
      <dsp:txXfrm>
        <a:off x="632059" y="3058961"/>
        <a:ext cx="1917592" cy="635338"/>
      </dsp:txXfrm>
    </dsp:sp>
    <dsp:sp modelId="{93EF201D-75E0-46E7-9B89-6FA04B60F85C}">
      <dsp:nvSpPr>
        <dsp:cNvPr id="0" name=""/>
        <dsp:cNvSpPr/>
      </dsp:nvSpPr>
      <dsp:spPr>
        <a:xfrm rot="5400000">
          <a:off x="1464317" y="3730938"/>
          <a:ext cx="253076" cy="3036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99748" y="3756246"/>
        <a:ext cx="182215" cy="177153"/>
      </dsp:txXfrm>
    </dsp:sp>
    <dsp:sp modelId="{927CE44E-5D52-416B-9FA9-75C751C8A24F}">
      <dsp:nvSpPr>
        <dsp:cNvPr id="0" name=""/>
        <dsp:cNvSpPr/>
      </dsp:nvSpPr>
      <dsp:spPr>
        <a:xfrm>
          <a:off x="612293" y="4051501"/>
          <a:ext cx="1957124" cy="6748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Community and inclusion.</a:t>
          </a:r>
        </a:p>
      </dsp:txBody>
      <dsp:txXfrm>
        <a:off x="632059" y="4071267"/>
        <a:ext cx="1917592" cy="635338"/>
      </dsp:txXfrm>
    </dsp:sp>
    <dsp:sp modelId="{3EB59946-D87B-44BA-BED7-19D8AC78B81A}">
      <dsp:nvSpPr>
        <dsp:cNvPr id="0" name=""/>
        <dsp:cNvSpPr/>
      </dsp:nvSpPr>
      <dsp:spPr>
        <a:xfrm rot="5400000">
          <a:off x="1464317" y="4743244"/>
          <a:ext cx="253076" cy="3036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99748" y="4768552"/>
        <a:ext cx="182215" cy="177153"/>
      </dsp:txXfrm>
    </dsp:sp>
    <dsp:sp modelId="{9F8F5701-2D26-4C10-AB32-9B612A8C760C}">
      <dsp:nvSpPr>
        <dsp:cNvPr id="0" name=""/>
        <dsp:cNvSpPr/>
      </dsp:nvSpPr>
      <dsp:spPr>
        <a:xfrm>
          <a:off x="612293" y="5063807"/>
          <a:ext cx="1957124" cy="6748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name suggests it is very </a:t>
          </a:r>
          <a:r>
            <a:rPr lang="en-US" sz="1000" b="1" kern="1200"/>
            <a:t>focused on bringing people</a:t>
          </a:r>
          <a:r>
            <a:rPr lang="en-US" sz="1000" kern="1200"/>
            <a:t> together as it ranges from toddlers to grandparents getting involved. </a:t>
          </a:r>
        </a:p>
      </dsp:txBody>
      <dsp:txXfrm>
        <a:off x="632059" y="5083573"/>
        <a:ext cx="1917592" cy="6353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43CD7-8DA7-4F90-BECB-1BEE2E57EB8F}">
      <dsp:nvSpPr>
        <dsp:cNvPr id="0" name=""/>
        <dsp:cNvSpPr/>
      </dsp:nvSpPr>
      <dsp:spPr>
        <a:xfrm>
          <a:off x="3087579" y="619353"/>
          <a:ext cx="475668" cy="91440"/>
        </a:xfrm>
        <a:custGeom>
          <a:avLst/>
          <a:gdLst/>
          <a:ahLst/>
          <a:cxnLst/>
          <a:rect l="0" t="0" r="0" b="0"/>
          <a:pathLst>
            <a:path>
              <a:moveTo>
                <a:pt x="0" y="45720"/>
              </a:moveTo>
              <a:lnTo>
                <a:pt x="47566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12756" y="662539"/>
        <a:ext cx="25313" cy="5067"/>
      </dsp:txXfrm>
    </dsp:sp>
    <dsp:sp modelId="{8B1E4315-2B8B-4F39-8954-205F5C67CE01}">
      <dsp:nvSpPr>
        <dsp:cNvPr id="0" name=""/>
        <dsp:cNvSpPr/>
      </dsp:nvSpPr>
      <dsp:spPr>
        <a:xfrm>
          <a:off x="888214" y="4723"/>
          <a:ext cx="2201165" cy="132069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859" tIns="113217" rIns="107859" bIns="113217" numCol="1" spcCol="1270" anchor="ctr" anchorCtr="0">
          <a:noAutofit/>
        </a:bodyPr>
        <a:lstStyle/>
        <a:p>
          <a:pPr marL="0" lvl="0" indent="0" algn="ctr" defTabSz="533400">
            <a:lnSpc>
              <a:spcPct val="90000"/>
            </a:lnSpc>
            <a:spcBef>
              <a:spcPct val="0"/>
            </a:spcBef>
            <a:spcAft>
              <a:spcPct val="35000"/>
            </a:spcAft>
            <a:buNone/>
          </a:pPr>
          <a:r>
            <a:rPr lang="en-US" sz="1200" kern="1200" dirty="0"/>
            <a:t>Offer a range of camping options, and they have a separate field from regular campers to those who are attending the festival in a family with smaller children. Noise pollution is kept at a distance.</a:t>
          </a:r>
        </a:p>
      </dsp:txBody>
      <dsp:txXfrm>
        <a:off x="888214" y="4723"/>
        <a:ext cx="2201165" cy="1320699"/>
      </dsp:txXfrm>
    </dsp:sp>
    <dsp:sp modelId="{973B1FF3-6044-4712-8CED-50DD0DCCF0C1}">
      <dsp:nvSpPr>
        <dsp:cNvPr id="0" name=""/>
        <dsp:cNvSpPr/>
      </dsp:nvSpPr>
      <dsp:spPr>
        <a:xfrm>
          <a:off x="1988796" y="1323622"/>
          <a:ext cx="2707433" cy="475668"/>
        </a:xfrm>
        <a:custGeom>
          <a:avLst/>
          <a:gdLst/>
          <a:ahLst/>
          <a:cxnLst/>
          <a:rect l="0" t="0" r="0" b="0"/>
          <a:pathLst>
            <a:path>
              <a:moveTo>
                <a:pt x="2707433" y="0"/>
              </a:moveTo>
              <a:lnTo>
                <a:pt x="2707433" y="254934"/>
              </a:lnTo>
              <a:lnTo>
                <a:pt x="0" y="254934"/>
              </a:lnTo>
              <a:lnTo>
                <a:pt x="0" y="47566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3654" y="1558923"/>
        <a:ext cx="137718" cy="5067"/>
      </dsp:txXfrm>
    </dsp:sp>
    <dsp:sp modelId="{BEB8666B-4D84-463C-8C2F-02FEA98DB05B}">
      <dsp:nvSpPr>
        <dsp:cNvPr id="0" name=""/>
        <dsp:cNvSpPr/>
      </dsp:nvSpPr>
      <dsp:spPr>
        <a:xfrm>
          <a:off x="3595647" y="4723"/>
          <a:ext cx="2201165" cy="132069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859" tIns="113217" rIns="107859" bIns="113217" numCol="1" spcCol="1270" anchor="ctr" anchorCtr="0">
          <a:noAutofit/>
        </a:bodyPr>
        <a:lstStyle/>
        <a:p>
          <a:pPr marL="0" lvl="0" indent="0" algn="ctr" defTabSz="533400">
            <a:lnSpc>
              <a:spcPct val="90000"/>
            </a:lnSpc>
            <a:spcBef>
              <a:spcPct val="0"/>
            </a:spcBef>
            <a:spcAft>
              <a:spcPct val="35000"/>
            </a:spcAft>
            <a:buNone/>
          </a:pPr>
          <a:r>
            <a:rPr lang="en-US" sz="1200" kern="1200" dirty="0"/>
            <a:t>Within the family camping area, there is a designated BBQ area for parents to cook their children food before/after the day. </a:t>
          </a:r>
        </a:p>
      </dsp:txBody>
      <dsp:txXfrm>
        <a:off x="3595647" y="4723"/>
        <a:ext cx="2201165" cy="1320699"/>
      </dsp:txXfrm>
    </dsp:sp>
    <dsp:sp modelId="{3D66E732-4037-4D14-BD93-9D570EAC4237}">
      <dsp:nvSpPr>
        <dsp:cNvPr id="0" name=""/>
        <dsp:cNvSpPr/>
      </dsp:nvSpPr>
      <dsp:spPr>
        <a:xfrm>
          <a:off x="3087579" y="2446320"/>
          <a:ext cx="475668" cy="91440"/>
        </a:xfrm>
        <a:custGeom>
          <a:avLst/>
          <a:gdLst/>
          <a:ahLst/>
          <a:cxnLst/>
          <a:rect l="0" t="0" r="0" b="0"/>
          <a:pathLst>
            <a:path>
              <a:moveTo>
                <a:pt x="0" y="45720"/>
              </a:moveTo>
              <a:lnTo>
                <a:pt x="47566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12756" y="2489506"/>
        <a:ext cx="25313" cy="5067"/>
      </dsp:txXfrm>
    </dsp:sp>
    <dsp:sp modelId="{FCFA686D-6307-4255-B9F3-1322075686A9}">
      <dsp:nvSpPr>
        <dsp:cNvPr id="0" name=""/>
        <dsp:cNvSpPr/>
      </dsp:nvSpPr>
      <dsp:spPr>
        <a:xfrm>
          <a:off x="888214" y="1831690"/>
          <a:ext cx="2201165" cy="132069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859" tIns="113217" rIns="107859" bIns="113217" numCol="1" spcCol="1270" anchor="ctr" anchorCtr="0">
          <a:noAutofit/>
        </a:bodyPr>
        <a:lstStyle/>
        <a:p>
          <a:pPr marL="0" lvl="0" indent="0" algn="ctr" defTabSz="533400">
            <a:lnSpc>
              <a:spcPct val="90000"/>
            </a:lnSpc>
            <a:spcBef>
              <a:spcPct val="0"/>
            </a:spcBef>
            <a:spcAft>
              <a:spcPct val="35000"/>
            </a:spcAft>
            <a:buNone/>
          </a:pPr>
          <a:r>
            <a:rPr lang="en-US" sz="1200" kern="1200" dirty="0"/>
            <a:t>They also offer trolley hire for those who have lots of bags and equipment for the weekend such as camping gear and clothing.</a:t>
          </a:r>
        </a:p>
      </dsp:txBody>
      <dsp:txXfrm>
        <a:off x="888214" y="1831690"/>
        <a:ext cx="2201165" cy="1320699"/>
      </dsp:txXfrm>
    </dsp:sp>
    <dsp:sp modelId="{ADC8C8D4-987C-483E-BB7A-C66334190690}">
      <dsp:nvSpPr>
        <dsp:cNvPr id="0" name=""/>
        <dsp:cNvSpPr/>
      </dsp:nvSpPr>
      <dsp:spPr>
        <a:xfrm>
          <a:off x="1988796" y="3150590"/>
          <a:ext cx="2707433" cy="475668"/>
        </a:xfrm>
        <a:custGeom>
          <a:avLst/>
          <a:gdLst/>
          <a:ahLst/>
          <a:cxnLst/>
          <a:rect l="0" t="0" r="0" b="0"/>
          <a:pathLst>
            <a:path>
              <a:moveTo>
                <a:pt x="2707433" y="0"/>
              </a:moveTo>
              <a:lnTo>
                <a:pt x="2707433" y="254934"/>
              </a:lnTo>
              <a:lnTo>
                <a:pt x="0" y="254934"/>
              </a:lnTo>
              <a:lnTo>
                <a:pt x="0" y="47566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3654" y="3385890"/>
        <a:ext cx="137718" cy="5067"/>
      </dsp:txXfrm>
    </dsp:sp>
    <dsp:sp modelId="{A088583F-6F5E-4F52-835D-6F8D302772D6}">
      <dsp:nvSpPr>
        <dsp:cNvPr id="0" name=""/>
        <dsp:cNvSpPr/>
      </dsp:nvSpPr>
      <dsp:spPr>
        <a:xfrm>
          <a:off x="3595647" y="1831690"/>
          <a:ext cx="2201165" cy="132069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859" tIns="113217" rIns="107859" bIns="113217" numCol="1" spcCol="1270" anchor="ctr" anchorCtr="0">
          <a:noAutofit/>
        </a:bodyPr>
        <a:lstStyle/>
        <a:p>
          <a:pPr marL="0" lvl="0" indent="0" algn="ctr" defTabSz="533400">
            <a:lnSpc>
              <a:spcPct val="90000"/>
            </a:lnSpc>
            <a:spcBef>
              <a:spcPct val="0"/>
            </a:spcBef>
            <a:spcAft>
              <a:spcPct val="35000"/>
            </a:spcAft>
            <a:buNone/>
          </a:pPr>
          <a:r>
            <a:rPr lang="en-US" sz="1200" kern="1200" dirty="0"/>
            <a:t>Adults don't have the commitments of entertaining a small child for the duration.</a:t>
          </a:r>
        </a:p>
      </dsp:txBody>
      <dsp:txXfrm>
        <a:off x="3595647" y="1831690"/>
        <a:ext cx="2201165" cy="1320699"/>
      </dsp:txXfrm>
    </dsp:sp>
    <dsp:sp modelId="{62F45197-EFDD-4221-B054-C14405F8F7BC}">
      <dsp:nvSpPr>
        <dsp:cNvPr id="0" name=""/>
        <dsp:cNvSpPr/>
      </dsp:nvSpPr>
      <dsp:spPr>
        <a:xfrm>
          <a:off x="3087579" y="4273287"/>
          <a:ext cx="475668" cy="91440"/>
        </a:xfrm>
        <a:custGeom>
          <a:avLst/>
          <a:gdLst/>
          <a:ahLst/>
          <a:cxnLst/>
          <a:rect l="0" t="0" r="0" b="0"/>
          <a:pathLst>
            <a:path>
              <a:moveTo>
                <a:pt x="0" y="45720"/>
              </a:moveTo>
              <a:lnTo>
                <a:pt x="47566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12756" y="4316473"/>
        <a:ext cx="25313" cy="5067"/>
      </dsp:txXfrm>
    </dsp:sp>
    <dsp:sp modelId="{115FEB9F-398B-4FF3-89FD-6B805B4DE838}">
      <dsp:nvSpPr>
        <dsp:cNvPr id="0" name=""/>
        <dsp:cNvSpPr/>
      </dsp:nvSpPr>
      <dsp:spPr>
        <a:xfrm>
          <a:off x="888214" y="3658658"/>
          <a:ext cx="2201165" cy="132069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859" tIns="113217" rIns="107859" bIns="113217" numCol="1" spcCol="1270" anchor="ctr" anchorCtr="0">
          <a:noAutofit/>
        </a:bodyPr>
        <a:lstStyle/>
        <a:p>
          <a:pPr marL="0" lvl="0" indent="0" algn="ctr" defTabSz="533400">
            <a:lnSpc>
              <a:spcPct val="90000"/>
            </a:lnSpc>
            <a:spcBef>
              <a:spcPct val="0"/>
            </a:spcBef>
            <a:spcAft>
              <a:spcPct val="35000"/>
            </a:spcAft>
            <a:buNone/>
          </a:pPr>
          <a:r>
            <a:rPr lang="en-US" sz="1200" kern="1200" dirty="0"/>
            <a:t>Popular Headline acts – James Bay, Diversity and Jake Bugg. </a:t>
          </a:r>
        </a:p>
      </dsp:txBody>
      <dsp:txXfrm>
        <a:off x="888214" y="3658658"/>
        <a:ext cx="2201165" cy="1320699"/>
      </dsp:txXfrm>
    </dsp:sp>
    <dsp:sp modelId="{EFEB9CF9-5653-4823-8E4D-EED163D4B0F2}">
      <dsp:nvSpPr>
        <dsp:cNvPr id="0" name=""/>
        <dsp:cNvSpPr/>
      </dsp:nvSpPr>
      <dsp:spPr>
        <a:xfrm>
          <a:off x="3595647" y="3658658"/>
          <a:ext cx="2201165" cy="132069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859" tIns="113217" rIns="107859" bIns="113217" numCol="1" spcCol="1270" anchor="ctr" anchorCtr="0">
          <a:noAutofit/>
        </a:bodyPr>
        <a:lstStyle/>
        <a:p>
          <a:pPr marL="0" lvl="0" indent="0" algn="ctr" defTabSz="533400" rtl="0">
            <a:lnSpc>
              <a:spcPct val="90000"/>
            </a:lnSpc>
            <a:spcBef>
              <a:spcPct val="0"/>
            </a:spcBef>
            <a:spcAft>
              <a:spcPct val="35000"/>
            </a:spcAft>
            <a:buNone/>
          </a:pPr>
          <a:r>
            <a:rPr lang="en-US" sz="1200" kern="1200" dirty="0"/>
            <a:t>Escape Retreat</a:t>
          </a:r>
          <a:r>
            <a:rPr lang="en-US" sz="1200" kern="1200" dirty="0">
              <a:latin typeface="Calibri Light" panose="020F0302020204030204"/>
            </a:rPr>
            <a:t> - Offers relaxation. </a:t>
          </a:r>
          <a:endParaRPr lang="en-US" sz="1200" kern="1200" dirty="0"/>
        </a:p>
      </dsp:txBody>
      <dsp:txXfrm>
        <a:off x="3595647" y="3658658"/>
        <a:ext cx="2201165" cy="13206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18627-64C0-4CDF-95F5-14E32D5E1BD2}">
      <dsp:nvSpPr>
        <dsp:cNvPr id="0" name=""/>
        <dsp:cNvSpPr/>
      </dsp:nvSpPr>
      <dsp:spPr>
        <a:xfrm>
          <a:off x="572237" y="432491"/>
          <a:ext cx="4919958" cy="4919958"/>
        </a:xfrm>
        <a:prstGeom prst="pie">
          <a:avLst>
            <a:gd name="adj1" fmla="val 16200000"/>
            <a:gd name="adj2" fmla="val 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People could voice concerns because it could put children at risk if people were to have campfires as they are not permitted.</a:t>
          </a:r>
        </a:p>
      </dsp:txBody>
      <dsp:txXfrm>
        <a:off x="3088445" y="1342684"/>
        <a:ext cx="1815698" cy="1464273"/>
      </dsp:txXfrm>
    </dsp:sp>
    <dsp:sp modelId="{F2C53550-F6B5-44A0-87C2-F863796F1ED3}">
      <dsp:nvSpPr>
        <dsp:cNvPr id="0" name=""/>
        <dsp:cNvSpPr/>
      </dsp:nvSpPr>
      <dsp:spPr>
        <a:xfrm>
          <a:off x="364896" y="639832"/>
          <a:ext cx="4919958" cy="4919958"/>
        </a:xfrm>
        <a:prstGeom prst="pie">
          <a:avLst>
            <a:gd name="adj1" fmla="val 0"/>
            <a:gd name="adj2" fmla="val 54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Inspires young individuals as many forms of entertainment for all ages. This helps spark inspiration for character development and future careers.</a:t>
          </a:r>
        </a:p>
      </dsp:txBody>
      <dsp:txXfrm>
        <a:off x="2912732" y="3187668"/>
        <a:ext cx="1815698" cy="1464273"/>
      </dsp:txXfrm>
    </dsp:sp>
    <dsp:sp modelId="{D4583D4F-3E64-491E-951E-68B5242CF593}">
      <dsp:nvSpPr>
        <dsp:cNvPr id="0" name=""/>
        <dsp:cNvSpPr/>
      </dsp:nvSpPr>
      <dsp:spPr>
        <a:xfrm>
          <a:off x="364896" y="639832"/>
          <a:ext cx="4919958" cy="4919958"/>
        </a:xfrm>
        <a:prstGeom prst="pie">
          <a:avLst>
            <a:gd name="adj1" fmla="val 5400000"/>
            <a:gd name="adj2" fmla="val 108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The Welsh language is encouraged, the Paddock stage is an opportunity for local Welsh speaking bands to play, causing a language to thrive for our heritage.</a:t>
          </a:r>
        </a:p>
      </dsp:txBody>
      <dsp:txXfrm>
        <a:off x="921320" y="3187668"/>
        <a:ext cx="1815698" cy="1464273"/>
      </dsp:txXfrm>
    </dsp:sp>
    <dsp:sp modelId="{FA61A4A0-6AE8-40F9-9E97-89DE4D414324}">
      <dsp:nvSpPr>
        <dsp:cNvPr id="0" name=""/>
        <dsp:cNvSpPr/>
      </dsp:nvSpPr>
      <dsp:spPr>
        <a:xfrm>
          <a:off x="364896" y="639832"/>
          <a:ext cx="4919958" cy="4919958"/>
        </a:xfrm>
        <a:prstGeom prst="pie">
          <a:avLst>
            <a:gd name="adj1" fmla="val 108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It was a brilliant way for families to connect, without having to deal with stresses from work and school commitments as it is held on a weekend, so most families are free to attend.</a:t>
          </a:r>
        </a:p>
      </dsp:txBody>
      <dsp:txXfrm>
        <a:off x="921320" y="1547682"/>
        <a:ext cx="1815698" cy="14642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189C1-34BD-443B-9A04-9BF910B295B5}">
      <dsp:nvSpPr>
        <dsp:cNvPr id="0" name=""/>
        <dsp:cNvSpPr/>
      </dsp:nvSpPr>
      <dsp:spPr>
        <a:xfrm>
          <a:off x="2385040" y="562333"/>
          <a:ext cx="434803" cy="91440"/>
        </a:xfrm>
        <a:custGeom>
          <a:avLst/>
          <a:gdLst/>
          <a:ahLst/>
          <a:cxnLst/>
          <a:rect l="0" t="0" r="0" b="0"/>
          <a:pathLst>
            <a:path>
              <a:moveTo>
                <a:pt x="0" y="45720"/>
              </a:moveTo>
              <a:lnTo>
                <a:pt x="434803"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0807" y="605726"/>
        <a:ext cx="23270" cy="4654"/>
      </dsp:txXfrm>
    </dsp:sp>
    <dsp:sp modelId="{230B1F91-4D1B-438D-913E-783AEDC83205}">
      <dsp:nvSpPr>
        <dsp:cNvPr id="0" name=""/>
        <dsp:cNvSpPr/>
      </dsp:nvSpPr>
      <dsp:spPr>
        <a:xfrm>
          <a:off x="363346" y="1004"/>
          <a:ext cx="2023494" cy="12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3" tIns="104078" rIns="99153" bIns="104078" numCol="1" spcCol="1270" anchor="ctr" anchorCtr="0">
          <a:noAutofit/>
        </a:bodyPr>
        <a:lstStyle/>
        <a:p>
          <a:pPr marL="0" lvl="0" indent="0" algn="ctr" defTabSz="800100">
            <a:lnSpc>
              <a:spcPct val="90000"/>
            </a:lnSpc>
            <a:spcBef>
              <a:spcPct val="0"/>
            </a:spcBef>
            <a:spcAft>
              <a:spcPct val="35000"/>
            </a:spcAft>
            <a:buNone/>
          </a:pPr>
          <a:r>
            <a:rPr lang="en-US" sz="1800" kern="1200"/>
            <a:t>National express trips </a:t>
          </a:r>
        </a:p>
      </dsp:txBody>
      <dsp:txXfrm>
        <a:off x="363346" y="1004"/>
        <a:ext cx="2023494" cy="1214096"/>
      </dsp:txXfrm>
    </dsp:sp>
    <dsp:sp modelId="{C6F8471A-4FF2-42C4-AFF5-AF4996F67517}">
      <dsp:nvSpPr>
        <dsp:cNvPr id="0" name=""/>
        <dsp:cNvSpPr/>
      </dsp:nvSpPr>
      <dsp:spPr>
        <a:xfrm>
          <a:off x="1375093" y="1213301"/>
          <a:ext cx="2488897" cy="434803"/>
        </a:xfrm>
        <a:custGeom>
          <a:avLst/>
          <a:gdLst/>
          <a:ahLst/>
          <a:cxnLst/>
          <a:rect l="0" t="0" r="0" b="0"/>
          <a:pathLst>
            <a:path>
              <a:moveTo>
                <a:pt x="2488897" y="0"/>
              </a:moveTo>
              <a:lnTo>
                <a:pt x="2488897" y="234501"/>
              </a:lnTo>
              <a:lnTo>
                <a:pt x="0" y="234501"/>
              </a:lnTo>
              <a:lnTo>
                <a:pt x="0" y="434803"/>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6241" y="1428376"/>
        <a:ext cx="126601" cy="4654"/>
      </dsp:txXfrm>
    </dsp:sp>
    <dsp:sp modelId="{4FFDA6B9-6A22-451E-B0AE-6E298A038BD1}">
      <dsp:nvSpPr>
        <dsp:cNvPr id="0" name=""/>
        <dsp:cNvSpPr/>
      </dsp:nvSpPr>
      <dsp:spPr>
        <a:xfrm>
          <a:off x="2852244" y="1004"/>
          <a:ext cx="2023494" cy="12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3" tIns="104078" rIns="99153" bIns="104078" numCol="1" spcCol="1270" anchor="ctr" anchorCtr="0">
          <a:noAutofit/>
        </a:bodyPr>
        <a:lstStyle/>
        <a:p>
          <a:pPr marL="0" lvl="0" indent="0" algn="ctr" defTabSz="800100">
            <a:lnSpc>
              <a:spcPct val="90000"/>
            </a:lnSpc>
            <a:spcBef>
              <a:spcPct val="0"/>
            </a:spcBef>
            <a:spcAft>
              <a:spcPct val="35000"/>
            </a:spcAft>
            <a:buNone/>
          </a:pPr>
          <a:r>
            <a:rPr lang="en-US" sz="1800" kern="1200"/>
            <a:t>Looking at weather conditions is advised due to safety reasons.</a:t>
          </a:r>
        </a:p>
      </dsp:txBody>
      <dsp:txXfrm>
        <a:off x="2852244" y="1004"/>
        <a:ext cx="2023494" cy="1214096"/>
      </dsp:txXfrm>
    </dsp:sp>
    <dsp:sp modelId="{87F0BCC0-C1F7-4F82-9D1C-375FB3199781}">
      <dsp:nvSpPr>
        <dsp:cNvPr id="0" name=""/>
        <dsp:cNvSpPr/>
      </dsp:nvSpPr>
      <dsp:spPr>
        <a:xfrm>
          <a:off x="2385040" y="2241833"/>
          <a:ext cx="434803" cy="91440"/>
        </a:xfrm>
        <a:custGeom>
          <a:avLst/>
          <a:gdLst/>
          <a:ahLst/>
          <a:cxnLst/>
          <a:rect l="0" t="0" r="0" b="0"/>
          <a:pathLst>
            <a:path>
              <a:moveTo>
                <a:pt x="0" y="45720"/>
              </a:moveTo>
              <a:lnTo>
                <a:pt x="434803"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0807" y="2285226"/>
        <a:ext cx="23270" cy="4654"/>
      </dsp:txXfrm>
    </dsp:sp>
    <dsp:sp modelId="{FCB750BE-2FE7-4942-AEBF-98A189606D1E}">
      <dsp:nvSpPr>
        <dsp:cNvPr id="0" name=""/>
        <dsp:cNvSpPr/>
      </dsp:nvSpPr>
      <dsp:spPr>
        <a:xfrm>
          <a:off x="363346" y="1680505"/>
          <a:ext cx="2023494" cy="12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3" tIns="104078" rIns="99153" bIns="104078" numCol="1" spcCol="1270" anchor="ctr" anchorCtr="0">
          <a:noAutofit/>
        </a:bodyPr>
        <a:lstStyle/>
        <a:p>
          <a:pPr marL="0" lvl="0" indent="0" algn="ctr" defTabSz="800100">
            <a:lnSpc>
              <a:spcPct val="90000"/>
            </a:lnSpc>
            <a:spcBef>
              <a:spcPct val="0"/>
            </a:spcBef>
            <a:spcAft>
              <a:spcPct val="35000"/>
            </a:spcAft>
            <a:buNone/>
          </a:pPr>
          <a:r>
            <a:rPr lang="en-US" sz="1800" kern="1200"/>
            <a:t>Return start at £26</a:t>
          </a:r>
        </a:p>
      </dsp:txBody>
      <dsp:txXfrm>
        <a:off x="363346" y="1680505"/>
        <a:ext cx="2023494" cy="1214096"/>
      </dsp:txXfrm>
    </dsp:sp>
    <dsp:sp modelId="{74B59D11-82BD-4205-8894-E3F0A2EC9C5A}">
      <dsp:nvSpPr>
        <dsp:cNvPr id="0" name=""/>
        <dsp:cNvSpPr/>
      </dsp:nvSpPr>
      <dsp:spPr>
        <a:xfrm>
          <a:off x="1375093" y="2892801"/>
          <a:ext cx="2488897" cy="434803"/>
        </a:xfrm>
        <a:custGeom>
          <a:avLst/>
          <a:gdLst/>
          <a:ahLst/>
          <a:cxnLst/>
          <a:rect l="0" t="0" r="0" b="0"/>
          <a:pathLst>
            <a:path>
              <a:moveTo>
                <a:pt x="2488897" y="0"/>
              </a:moveTo>
              <a:lnTo>
                <a:pt x="2488897" y="234501"/>
              </a:lnTo>
              <a:lnTo>
                <a:pt x="0" y="234501"/>
              </a:lnTo>
              <a:lnTo>
                <a:pt x="0" y="434803"/>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6241" y="3107876"/>
        <a:ext cx="126601" cy="4654"/>
      </dsp:txXfrm>
    </dsp:sp>
    <dsp:sp modelId="{58C5EC03-88A8-4A0C-BD09-1CA1190A9F27}">
      <dsp:nvSpPr>
        <dsp:cNvPr id="0" name=""/>
        <dsp:cNvSpPr/>
      </dsp:nvSpPr>
      <dsp:spPr>
        <a:xfrm>
          <a:off x="2852244" y="1680505"/>
          <a:ext cx="2023494" cy="12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3" tIns="104078" rIns="99153" bIns="104078" numCol="1" spcCol="1270" anchor="ctr" anchorCtr="0">
          <a:noAutofit/>
        </a:bodyPr>
        <a:lstStyle/>
        <a:p>
          <a:pPr marL="0" lvl="0" indent="0" algn="ctr" defTabSz="800100">
            <a:lnSpc>
              <a:spcPct val="90000"/>
            </a:lnSpc>
            <a:spcBef>
              <a:spcPct val="0"/>
            </a:spcBef>
            <a:spcAft>
              <a:spcPct val="35000"/>
            </a:spcAft>
            <a:buNone/>
          </a:pPr>
          <a:r>
            <a:rPr lang="en-US" sz="1800" kern="1200"/>
            <a:t>Updating accessibility </a:t>
          </a:r>
        </a:p>
      </dsp:txBody>
      <dsp:txXfrm>
        <a:off x="2852244" y="1680505"/>
        <a:ext cx="2023494" cy="1214096"/>
      </dsp:txXfrm>
    </dsp:sp>
    <dsp:sp modelId="{BC93E345-271F-4CDE-A2C0-7F09C4AC005B}">
      <dsp:nvSpPr>
        <dsp:cNvPr id="0" name=""/>
        <dsp:cNvSpPr/>
      </dsp:nvSpPr>
      <dsp:spPr>
        <a:xfrm>
          <a:off x="2385040" y="3921333"/>
          <a:ext cx="434803" cy="91440"/>
        </a:xfrm>
        <a:custGeom>
          <a:avLst/>
          <a:gdLst/>
          <a:ahLst/>
          <a:cxnLst/>
          <a:rect l="0" t="0" r="0" b="0"/>
          <a:pathLst>
            <a:path>
              <a:moveTo>
                <a:pt x="0" y="45720"/>
              </a:moveTo>
              <a:lnTo>
                <a:pt x="434803"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0807" y="3964726"/>
        <a:ext cx="23270" cy="4654"/>
      </dsp:txXfrm>
    </dsp:sp>
    <dsp:sp modelId="{99C00F91-69B2-405C-87FB-DBBD9AD73634}">
      <dsp:nvSpPr>
        <dsp:cNvPr id="0" name=""/>
        <dsp:cNvSpPr/>
      </dsp:nvSpPr>
      <dsp:spPr>
        <a:xfrm>
          <a:off x="363346" y="3360005"/>
          <a:ext cx="2023494" cy="12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3" tIns="104078" rIns="99153" bIns="104078" numCol="1" spcCol="1270" anchor="ctr" anchorCtr="0">
          <a:noAutofit/>
        </a:bodyPr>
        <a:lstStyle/>
        <a:p>
          <a:pPr marL="0" lvl="0" indent="0" algn="ctr" defTabSz="800100">
            <a:lnSpc>
              <a:spcPct val="90000"/>
            </a:lnSpc>
            <a:spcBef>
              <a:spcPct val="0"/>
            </a:spcBef>
            <a:spcAft>
              <a:spcPct val="35000"/>
            </a:spcAft>
            <a:buNone/>
          </a:pPr>
          <a:r>
            <a:rPr lang="en-US" sz="1800" kern="1200"/>
            <a:t>Camp sites are a 10–15-minute walk from site entrance.</a:t>
          </a:r>
        </a:p>
      </dsp:txBody>
      <dsp:txXfrm>
        <a:off x="363346" y="3360005"/>
        <a:ext cx="2023494" cy="1214096"/>
      </dsp:txXfrm>
    </dsp:sp>
    <dsp:sp modelId="{46DAD2ED-780C-4CCE-BDB0-C45D5CDD8A6D}">
      <dsp:nvSpPr>
        <dsp:cNvPr id="0" name=""/>
        <dsp:cNvSpPr/>
      </dsp:nvSpPr>
      <dsp:spPr>
        <a:xfrm>
          <a:off x="2852244" y="3360005"/>
          <a:ext cx="2023494" cy="12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3" tIns="104078" rIns="99153" bIns="104078" numCol="1" spcCol="1270" anchor="ctr" anchorCtr="0">
          <a:noAutofit/>
        </a:bodyPr>
        <a:lstStyle/>
        <a:p>
          <a:pPr marL="0" lvl="0" indent="0" algn="ctr" defTabSz="800100">
            <a:lnSpc>
              <a:spcPct val="90000"/>
            </a:lnSpc>
            <a:spcBef>
              <a:spcPct val="0"/>
            </a:spcBef>
            <a:spcAft>
              <a:spcPct val="35000"/>
            </a:spcAft>
            <a:buNone/>
          </a:pPr>
          <a:r>
            <a:rPr lang="en-US" sz="1800" kern="1200"/>
            <a:t>Carer tickets available</a:t>
          </a:r>
        </a:p>
      </dsp:txBody>
      <dsp:txXfrm>
        <a:off x="2852244" y="3360005"/>
        <a:ext cx="2023494" cy="12140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43E83-7438-47EE-8AE4-AB193B14B5A1}">
      <dsp:nvSpPr>
        <dsp:cNvPr id="0" name=""/>
        <dsp:cNvSpPr/>
      </dsp:nvSpPr>
      <dsp:spPr>
        <a:xfrm>
          <a:off x="0" y="473587"/>
          <a:ext cx="5776912" cy="6762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Opportunities to apply for paid and unpaid staff, as well as sponsorships. </a:t>
          </a:r>
        </a:p>
      </dsp:txBody>
      <dsp:txXfrm>
        <a:off x="33012" y="506599"/>
        <a:ext cx="5710888" cy="610236"/>
      </dsp:txXfrm>
    </dsp:sp>
    <dsp:sp modelId="{EC0B4147-19A3-44F4-BC0B-BD2BD368568F}">
      <dsp:nvSpPr>
        <dsp:cNvPr id="0" name=""/>
        <dsp:cNvSpPr/>
      </dsp:nvSpPr>
      <dsp:spPr>
        <a:xfrm>
          <a:off x="0" y="1198807"/>
          <a:ext cx="5776912" cy="6762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Brand ambassador applications.</a:t>
          </a:r>
        </a:p>
      </dsp:txBody>
      <dsp:txXfrm>
        <a:off x="33012" y="1231819"/>
        <a:ext cx="5710888" cy="610236"/>
      </dsp:txXfrm>
    </dsp:sp>
    <dsp:sp modelId="{B14D652F-3986-417B-A165-6920F5A60D9F}">
      <dsp:nvSpPr>
        <dsp:cNvPr id="0" name=""/>
        <dsp:cNvSpPr/>
      </dsp:nvSpPr>
      <dsp:spPr>
        <a:xfrm>
          <a:off x="0" y="1924027"/>
          <a:ext cx="5776912" cy="6762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Staff are people who enjoy festivals themselves, which creates a warm atmosphere between attendees and the staff. </a:t>
          </a:r>
        </a:p>
      </dsp:txBody>
      <dsp:txXfrm>
        <a:off x="33012" y="1957039"/>
        <a:ext cx="5710888" cy="610236"/>
      </dsp:txXfrm>
    </dsp:sp>
    <dsp:sp modelId="{5E135C6D-35B4-44AC-87BD-EACB255E1CEC}">
      <dsp:nvSpPr>
        <dsp:cNvPr id="0" name=""/>
        <dsp:cNvSpPr/>
      </dsp:nvSpPr>
      <dsp:spPr>
        <a:xfrm>
          <a:off x="0" y="2649247"/>
          <a:ext cx="5776912" cy="6762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'Many events succeed because of the efforts of a pool of willing and often repeat volunteers'. (Bladen et al,. 2017)</a:t>
          </a:r>
        </a:p>
      </dsp:txBody>
      <dsp:txXfrm>
        <a:off x="33012" y="2682259"/>
        <a:ext cx="5710888" cy="610236"/>
      </dsp:txXfrm>
    </dsp:sp>
    <dsp:sp modelId="{C2FDD800-5B2A-4713-A2C4-9E07DED95589}">
      <dsp:nvSpPr>
        <dsp:cNvPr id="0" name=""/>
        <dsp:cNvSpPr/>
      </dsp:nvSpPr>
      <dsp:spPr>
        <a:xfrm>
          <a:off x="0" y="3374467"/>
          <a:ext cx="5776912" cy="6762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Opportunities to apply for an act at the festival on various days.</a:t>
          </a:r>
        </a:p>
      </dsp:txBody>
      <dsp:txXfrm>
        <a:off x="33012" y="3407479"/>
        <a:ext cx="5710888"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360390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6246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5519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3740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1726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1183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552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8439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4892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7696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2148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0623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65041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2022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37504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821290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4121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1/16/2024</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90119194"/>
      </p:ext>
    </p:extLst>
  </p:cSld>
  <p:clrMap bg1="dk1" tx1="lt1" bg2="dk2" tx2="lt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 id="21474837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15.png"/><Relationship Id="rId5" Type="http://schemas.openxmlformats.org/officeDocument/2006/relationships/diagramQuickStyle" Target="../diagrams/quickStyle2.xml"/><Relationship Id="rId10" Type="http://schemas.openxmlformats.org/officeDocument/2006/relationships/image" Target="../media/image14.jpeg"/><Relationship Id="rId4" Type="http://schemas.openxmlformats.org/officeDocument/2006/relationships/diagramLayout" Target="../diagrams/layout2.xml"/><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7.png"/><Relationship Id="rId7" Type="http://schemas.openxmlformats.org/officeDocument/2006/relationships/diagramLayout" Target="../diagrams/layout3.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image" Target="../media/image19.png"/><Relationship Id="rId10" Type="http://schemas.microsoft.com/office/2007/relationships/diagramDrawing" Target="../diagrams/drawing3.xml"/><Relationship Id="rId4" Type="http://schemas.openxmlformats.org/officeDocument/2006/relationships/image" Target="../media/image18.pn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3.png"/><Relationship Id="rId7" Type="http://schemas.openxmlformats.org/officeDocument/2006/relationships/diagramData" Target="../diagrams/data4.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26.jpeg"/><Relationship Id="rId11" Type="http://schemas.microsoft.com/office/2007/relationships/diagramDrawing" Target="../diagrams/drawing4.xml"/><Relationship Id="rId5" Type="http://schemas.openxmlformats.org/officeDocument/2006/relationships/image" Target="../media/image25.jpeg"/><Relationship Id="rId10" Type="http://schemas.openxmlformats.org/officeDocument/2006/relationships/diagramColors" Target="../diagrams/colors4.xml"/><Relationship Id="rId4" Type="http://schemas.openxmlformats.org/officeDocument/2006/relationships/image" Target="../media/image24.png"/><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facebook.com/profile/100071213216666/search/?q=2023%20vendors" TargetMode="External"/><Relationship Id="rId2" Type="http://schemas.openxmlformats.org/officeDocument/2006/relationships/hyperlink" Target="http://www.beatportal.com/beatport-news/race-representation-and-reshaping-festival-culture/" TargetMode="External"/><Relationship Id="rId1" Type="http://schemas.openxmlformats.org/officeDocument/2006/relationships/slideLayout" Target="../slideLayouts/slideLayout2.xml"/><Relationship Id="rId5" Type="http://schemas.openxmlformats.org/officeDocument/2006/relationships/hyperlink" Target="http://www.walesonline.co.uk/whats-on/music-nightlife-news/together-festival-review-new-music-24141532" TargetMode="External"/><Relationship Id="rId4" Type="http://schemas.openxmlformats.org/officeDocument/2006/relationships/hyperlink" Target="http://www.officeh2o.com/blog/water-news/why-are-disposable-water-bottles-harmful-to-the-environment/#:~:text=The%20water%20bottling%20process%20release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ww.ukri.org" TargetMode="External"/><Relationship Id="rId2" Type="http://schemas.openxmlformats.org/officeDocument/2006/relationships/hyperlink" Target="https://inittogetherfestival.com/accessibility/" TargetMode="External"/><Relationship Id="rId1" Type="http://schemas.openxmlformats.org/officeDocument/2006/relationships/slideLayout" Target="../slideLayouts/slideLayout2.xml"/><Relationship Id="rId5" Type="http://schemas.openxmlformats.org/officeDocument/2006/relationships/hyperlink" Target="https://inittogetherfestival.com/" TargetMode="External"/><Relationship Id="rId4" Type="http://schemas.openxmlformats.org/officeDocument/2006/relationships/hyperlink" Target="https://www.ukri.org/blog/why-festivals-and-special-events-matter-now-more-than-e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descr="A large crowd of people at a concert&#10;&#10;Description automatically generated">
            <a:extLst>
              <a:ext uri="{FF2B5EF4-FFF2-40B4-BE49-F238E27FC236}">
                <a16:creationId xmlns:a16="http://schemas.microsoft.com/office/drawing/2014/main" id="{5C323332-0F95-4DA3-C9B9-7E28B9E76B51}"/>
              </a:ext>
            </a:extLst>
          </p:cNvPr>
          <p:cNvPicPr>
            <a:picLocks noChangeAspect="1"/>
          </p:cNvPicPr>
          <p:nvPr/>
        </p:nvPicPr>
        <p:blipFill rotWithShape="1">
          <a:blip r:embed="rId2"/>
          <a:srcRect b="28798"/>
          <a:stretch/>
        </p:blipFill>
        <p:spPr>
          <a:xfrm>
            <a:off x="20" y="-2"/>
            <a:ext cx="12191980" cy="6858000"/>
          </a:xfrm>
          <a:prstGeom prst="rect">
            <a:avLst/>
          </a:prstGeom>
        </p:spPr>
      </p:pic>
      <p:sp>
        <p:nvSpPr>
          <p:cNvPr id="2" name="Title 1"/>
          <p:cNvSpPr>
            <a:spLocks noGrp="1"/>
          </p:cNvSpPr>
          <p:nvPr>
            <p:ph type="ctrTitle"/>
          </p:nvPr>
        </p:nvSpPr>
        <p:spPr>
          <a:xfrm>
            <a:off x="-1769745" y="5039802"/>
            <a:ext cx="6022449" cy="1622451"/>
          </a:xfrm>
        </p:spPr>
        <p:txBody>
          <a:bodyPr vert="horz" lIns="91440" tIns="45720" rIns="91440" bIns="45720" rtlCol="0">
            <a:normAutofit/>
          </a:bodyPr>
          <a:lstStyle/>
          <a:p>
            <a:pPr algn="r"/>
            <a:r>
              <a:rPr lang="en-US" sz="3800">
                <a:latin typeface="Bembo"/>
              </a:rPr>
              <a:t>The </a:t>
            </a:r>
            <a:br>
              <a:rPr lang="en-US" sz="3800">
                <a:latin typeface="Bembo"/>
              </a:rPr>
            </a:br>
            <a:r>
              <a:rPr lang="en-US" sz="3800">
                <a:latin typeface="Bembo"/>
              </a:rPr>
              <a:t>In It Together Festival</a:t>
            </a:r>
            <a:endParaRPr lang="en-US" sz="3800"/>
          </a:p>
        </p:txBody>
      </p:sp>
      <p:sp>
        <p:nvSpPr>
          <p:cNvPr id="3" name="Subtitle 2"/>
          <p:cNvSpPr>
            <a:spLocks noGrp="1"/>
          </p:cNvSpPr>
          <p:nvPr>
            <p:ph type="subTitle" idx="1"/>
          </p:nvPr>
        </p:nvSpPr>
        <p:spPr>
          <a:xfrm>
            <a:off x="8391904" y="4952337"/>
            <a:ext cx="3798190" cy="1709917"/>
          </a:xfrm>
        </p:spPr>
        <p:txBody>
          <a:bodyPr vert="horz" lIns="91440" tIns="45720" rIns="91440" bIns="45720" rtlCol="0" anchor="ctr">
            <a:normAutofit lnSpcReduction="10000"/>
          </a:bodyPr>
          <a:lstStyle/>
          <a:p>
            <a:pPr indent="-182880"/>
            <a:r>
              <a:rPr lang="en-US" sz="1700" dirty="0">
                <a:latin typeface="Bembo"/>
              </a:rPr>
              <a:t>Dems Davies and Nia Moores</a:t>
            </a:r>
            <a:endParaRPr lang="en-US" sz="1700" dirty="0"/>
          </a:p>
          <a:p>
            <a:pPr indent="-182880"/>
            <a:r>
              <a:rPr lang="en-US" sz="1700" dirty="0">
                <a:latin typeface="Bembo"/>
              </a:rPr>
              <a:t>BMTP4018</a:t>
            </a:r>
          </a:p>
          <a:p>
            <a:pPr indent="-182880"/>
            <a:r>
              <a:rPr lang="en-US" sz="1700" dirty="0">
                <a:latin typeface="Bembo"/>
              </a:rPr>
              <a:t>Tourism, Events and Leisure Industry</a:t>
            </a:r>
          </a:p>
          <a:p>
            <a:pPr indent="-182880"/>
            <a:r>
              <a:rPr lang="en-US" sz="1700" dirty="0">
                <a:latin typeface="Bembo"/>
              </a:rPr>
              <a:t>Debbie Jenkins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6398-613E-6165-76F6-23BFE646874C}"/>
              </a:ext>
            </a:extLst>
          </p:cNvPr>
          <p:cNvSpPr>
            <a:spLocks noGrp="1"/>
          </p:cNvSpPr>
          <p:nvPr>
            <p:ph type="title"/>
          </p:nvPr>
        </p:nvSpPr>
        <p:spPr>
          <a:xfrm>
            <a:off x="4973863" y="-79698"/>
            <a:ext cx="7295546" cy="960540"/>
          </a:xfrm>
        </p:spPr>
        <p:txBody>
          <a:bodyPr>
            <a:noAutofit/>
          </a:bodyPr>
          <a:lstStyle/>
          <a:p>
            <a:r>
              <a:rPr lang="en-US" sz="3600" dirty="0">
                <a:latin typeface="Bembo"/>
              </a:rPr>
              <a:t>The In It Together Festival</a:t>
            </a:r>
            <a:r>
              <a:rPr lang="en-US" sz="3600" dirty="0"/>
              <a:t> </a:t>
            </a:r>
            <a:endParaRPr lang="en-US" dirty="0"/>
          </a:p>
        </p:txBody>
      </p:sp>
      <p:pic>
        <p:nvPicPr>
          <p:cNvPr id="4" name="Picture 3" descr="A group of men on a stage with a crowd watching&#10;&#10;Description automatically generated">
            <a:extLst>
              <a:ext uri="{FF2B5EF4-FFF2-40B4-BE49-F238E27FC236}">
                <a16:creationId xmlns:a16="http://schemas.microsoft.com/office/drawing/2014/main" id="{AED029C1-EC9C-281E-33F0-0419C609BDD6}"/>
              </a:ext>
            </a:extLst>
          </p:cNvPr>
          <p:cNvPicPr>
            <a:picLocks noChangeAspect="1"/>
          </p:cNvPicPr>
          <p:nvPr/>
        </p:nvPicPr>
        <p:blipFill rotWithShape="1">
          <a:blip r:embed="rId2"/>
          <a:srcRect b="35377"/>
          <a:stretch/>
        </p:blipFill>
        <p:spPr>
          <a:xfrm>
            <a:off x="250100" y="598811"/>
            <a:ext cx="4618299" cy="232162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descr="A person and person posing for a picture&#10;&#10;Description automatically generated">
            <a:extLst>
              <a:ext uri="{FF2B5EF4-FFF2-40B4-BE49-F238E27FC236}">
                <a16:creationId xmlns:a16="http://schemas.microsoft.com/office/drawing/2014/main" id="{CDE6510A-0871-EF56-61D2-FC3149BC79E2}"/>
              </a:ext>
            </a:extLst>
          </p:cNvPr>
          <p:cNvPicPr>
            <a:picLocks noChangeAspect="1"/>
          </p:cNvPicPr>
          <p:nvPr/>
        </p:nvPicPr>
        <p:blipFill rotWithShape="1">
          <a:blip r:embed="rId3"/>
          <a:srcRect l="15576" t="10539" r="8411" b="234"/>
          <a:stretch/>
        </p:blipFill>
        <p:spPr>
          <a:xfrm>
            <a:off x="8501632" y="1278191"/>
            <a:ext cx="3317438" cy="517623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TextBox 7">
            <a:extLst>
              <a:ext uri="{FF2B5EF4-FFF2-40B4-BE49-F238E27FC236}">
                <a16:creationId xmlns:a16="http://schemas.microsoft.com/office/drawing/2014/main" id="{12E8C24A-744C-7F50-E138-5EB26481D3E4}"/>
              </a:ext>
            </a:extLst>
          </p:cNvPr>
          <p:cNvSpPr txBox="1"/>
          <p:nvPr/>
        </p:nvSpPr>
        <p:spPr>
          <a:xfrm>
            <a:off x="209791" y="3185448"/>
            <a:ext cx="493732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Bembo"/>
              </a:rPr>
              <a:t>The Maslow Theory: -</a:t>
            </a:r>
          </a:p>
          <a:p>
            <a:pPr marL="285750" indent="-285750">
              <a:buFont typeface="Arial"/>
              <a:buChar char="•"/>
            </a:pPr>
            <a:r>
              <a:rPr lang="en-US" dirty="0">
                <a:latin typeface="Bembo"/>
              </a:rPr>
              <a:t>Ensures all needs are accommodated to: -</a:t>
            </a:r>
          </a:p>
          <a:p>
            <a:pPr marL="285750" indent="-285750">
              <a:buFont typeface="Arial"/>
              <a:buChar char="•"/>
            </a:pPr>
            <a:r>
              <a:rPr lang="en-US" dirty="0">
                <a:latin typeface="Bembo"/>
              </a:rPr>
              <a:t>Self-fulfillment needs</a:t>
            </a:r>
          </a:p>
          <a:p>
            <a:pPr marL="285750" indent="-285750">
              <a:buFont typeface="Arial"/>
              <a:buChar char="•"/>
            </a:pPr>
            <a:r>
              <a:rPr lang="en-US" dirty="0">
                <a:latin typeface="Bembo"/>
              </a:rPr>
              <a:t>Ranges from creative activities within children to </a:t>
            </a:r>
            <a:r>
              <a:rPr lang="en-US" b="1" dirty="0">
                <a:latin typeface="Bembo"/>
              </a:rPr>
              <a:t>spark interest.</a:t>
            </a:r>
          </a:p>
          <a:p>
            <a:pPr marL="285750" indent="-285750">
              <a:buFont typeface="Arial"/>
              <a:buChar char="•"/>
            </a:pPr>
            <a:r>
              <a:rPr lang="en-US" dirty="0">
                <a:latin typeface="Bembo"/>
              </a:rPr>
              <a:t>Psychological needs </a:t>
            </a:r>
          </a:p>
          <a:p>
            <a:pPr marL="285750" indent="-285750">
              <a:buFont typeface="Arial"/>
              <a:buChar char="•"/>
            </a:pPr>
            <a:r>
              <a:rPr lang="en-US" dirty="0">
                <a:latin typeface="Bembo"/>
              </a:rPr>
              <a:t>Great connectivity within friends and families for a </a:t>
            </a:r>
            <a:r>
              <a:rPr lang="en-US" b="1" dirty="0">
                <a:latin typeface="Bembo"/>
              </a:rPr>
              <a:t>well-deserved break.</a:t>
            </a:r>
          </a:p>
          <a:p>
            <a:pPr marL="285750" indent="-285750">
              <a:buFont typeface="Arial"/>
              <a:buChar char="•"/>
            </a:pPr>
            <a:r>
              <a:rPr lang="en-US" dirty="0">
                <a:latin typeface="Bembo"/>
              </a:rPr>
              <a:t>Basic needs.</a:t>
            </a:r>
          </a:p>
          <a:p>
            <a:pPr marL="285750" indent="-285750">
              <a:buFont typeface="Arial"/>
              <a:buChar char="•"/>
            </a:pPr>
            <a:r>
              <a:rPr lang="en-US" dirty="0">
                <a:latin typeface="Bembo"/>
              </a:rPr>
              <a:t>SIA officers are always on site </a:t>
            </a:r>
            <a:r>
              <a:rPr lang="en-US" b="1" dirty="0">
                <a:latin typeface="Bembo"/>
              </a:rPr>
              <a:t>to ensure safety</a:t>
            </a:r>
            <a:r>
              <a:rPr lang="en-US" dirty="0">
                <a:latin typeface="Bembo"/>
              </a:rPr>
              <a:t> as children under 18 are on site.</a:t>
            </a:r>
          </a:p>
          <a:p>
            <a:pPr marL="285750" indent="-285750">
              <a:buFont typeface="Arial"/>
              <a:buChar char="•"/>
            </a:pPr>
            <a:endParaRPr lang="en-US"/>
          </a:p>
        </p:txBody>
      </p:sp>
      <p:graphicFrame>
        <p:nvGraphicFramePr>
          <p:cNvPr id="10" name="TextBox 6">
            <a:extLst>
              <a:ext uri="{FF2B5EF4-FFF2-40B4-BE49-F238E27FC236}">
                <a16:creationId xmlns:a16="http://schemas.microsoft.com/office/drawing/2014/main" id="{BEF1BA50-E810-0AE8-7B7E-515BB1AC32C6}"/>
              </a:ext>
            </a:extLst>
          </p:cNvPr>
          <p:cNvGraphicFramePr/>
          <p:nvPr>
            <p:extLst>
              <p:ext uri="{D42A27DB-BD31-4B8C-83A1-F6EECF244321}">
                <p14:modId xmlns:p14="http://schemas.microsoft.com/office/powerpoint/2010/main" val="2065233895"/>
              </p:ext>
            </p:extLst>
          </p:nvPr>
        </p:nvGraphicFramePr>
        <p:xfrm>
          <a:off x="5227898" y="954308"/>
          <a:ext cx="3181712" cy="57409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69633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E148-F2B1-9DF2-C116-27FD0752623D}"/>
              </a:ext>
            </a:extLst>
          </p:cNvPr>
          <p:cNvSpPr>
            <a:spLocks noGrp="1"/>
          </p:cNvSpPr>
          <p:nvPr>
            <p:ph type="title"/>
          </p:nvPr>
        </p:nvSpPr>
        <p:spPr>
          <a:xfrm>
            <a:off x="100619" y="160317"/>
            <a:ext cx="5900321" cy="486889"/>
          </a:xfrm>
        </p:spPr>
        <p:txBody>
          <a:bodyPr>
            <a:noAutofit/>
          </a:bodyPr>
          <a:lstStyle/>
          <a:p>
            <a:pPr>
              <a:lnSpc>
                <a:spcPct val="90000"/>
              </a:lnSpc>
            </a:pPr>
            <a:r>
              <a:rPr lang="en-US" u="sng" dirty="0">
                <a:cs typeface="Calibri Light"/>
              </a:rPr>
              <a:t>Forms of Entertainment</a:t>
            </a:r>
          </a:p>
        </p:txBody>
      </p:sp>
      <p:sp>
        <p:nvSpPr>
          <p:cNvPr id="14" name="Freeform 32">
            <a:extLst>
              <a:ext uri="{FF2B5EF4-FFF2-40B4-BE49-F238E27FC236}">
                <a16:creationId xmlns:a16="http://schemas.microsoft.com/office/drawing/2014/main" id="{E545A3A7-0274-4836-9219-39AB75069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805" y="990599"/>
            <a:ext cx="4965113" cy="4800599"/>
          </a:xfrm>
          <a:custGeom>
            <a:avLst/>
            <a:gdLst>
              <a:gd name="connsiteX0" fmla="*/ 2555085 w 4965113"/>
              <a:gd name="connsiteY0" fmla="*/ 2479677 h 4800599"/>
              <a:gd name="connsiteX1" fmla="*/ 4965113 w 4965113"/>
              <a:gd name="connsiteY1" fmla="*/ 2479677 h 4800599"/>
              <a:gd name="connsiteX2" fmla="*/ 4965113 w 4965113"/>
              <a:gd name="connsiteY2" fmla="*/ 4545255 h 4800599"/>
              <a:gd name="connsiteX3" fmla="*/ 4709769 w 4965113"/>
              <a:gd name="connsiteY3" fmla="*/ 4800599 h 4800599"/>
              <a:gd name="connsiteX4" fmla="*/ 2555085 w 4965113"/>
              <a:gd name="connsiteY4" fmla="*/ 4800599 h 4800599"/>
              <a:gd name="connsiteX5" fmla="*/ 0 w 4965113"/>
              <a:gd name="connsiteY5" fmla="*/ 2479677 h 4800599"/>
              <a:gd name="connsiteX6" fmla="*/ 2404209 w 4965113"/>
              <a:gd name="connsiteY6" fmla="*/ 2479677 h 4800599"/>
              <a:gd name="connsiteX7" fmla="*/ 2404209 w 4965113"/>
              <a:gd name="connsiteY7" fmla="*/ 4800599 h 4800599"/>
              <a:gd name="connsiteX8" fmla="*/ 255344 w 4965113"/>
              <a:gd name="connsiteY8" fmla="*/ 4800599 h 4800599"/>
              <a:gd name="connsiteX9" fmla="*/ 0 w 4965113"/>
              <a:gd name="connsiteY9" fmla="*/ 4545255 h 4800599"/>
              <a:gd name="connsiteX10" fmla="*/ 255344 w 4965113"/>
              <a:gd name="connsiteY10" fmla="*/ 0 h 4800599"/>
              <a:gd name="connsiteX11" fmla="*/ 4709769 w 4965113"/>
              <a:gd name="connsiteY11" fmla="*/ 0 h 4800599"/>
              <a:gd name="connsiteX12" fmla="*/ 4965113 w 4965113"/>
              <a:gd name="connsiteY12" fmla="*/ 255344 h 4800599"/>
              <a:gd name="connsiteX13" fmla="*/ 4965113 w 4965113"/>
              <a:gd name="connsiteY13" fmla="*/ 2328801 h 4800599"/>
              <a:gd name="connsiteX14" fmla="*/ 0 w 4965113"/>
              <a:gd name="connsiteY14" fmla="*/ 2328801 h 4800599"/>
              <a:gd name="connsiteX15" fmla="*/ 0 w 4965113"/>
              <a:gd name="connsiteY15" fmla="*/ 255344 h 4800599"/>
              <a:gd name="connsiteX16" fmla="*/ 255344 w 4965113"/>
              <a:gd name="connsiteY16" fmla="*/ 0 h 480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65113" h="4800599">
                <a:moveTo>
                  <a:pt x="2555085" y="2479677"/>
                </a:moveTo>
                <a:lnTo>
                  <a:pt x="4965113" y="2479677"/>
                </a:lnTo>
                <a:lnTo>
                  <a:pt x="4965113" y="4545255"/>
                </a:lnTo>
                <a:cubicBezTo>
                  <a:pt x="4965113" y="4686278"/>
                  <a:pt x="4850792" y="4800599"/>
                  <a:pt x="4709769" y="4800599"/>
                </a:cubicBezTo>
                <a:lnTo>
                  <a:pt x="2555085" y="4800599"/>
                </a:lnTo>
                <a:close/>
                <a:moveTo>
                  <a:pt x="0" y="2479677"/>
                </a:moveTo>
                <a:lnTo>
                  <a:pt x="2404209" y="2479677"/>
                </a:lnTo>
                <a:lnTo>
                  <a:pt x="2404209" y="4800599"/>
                </a:lnTo>
                <a:lnTo>
                  <a:pt x="255344" y="4800599"/>
                </a:lnTo>
                <a:cubicBezTo>
                  <a:pt x="114321" y="4800599"/>
                  <a:pt x="0" y="4686278"/>
                  <a:pt x="0" y="4545255"/>
                </a:cubicBezTo>
                <a:close/>
                <a:moveTo>
                  <a:pt x="255344" y="0"/>
                </a:moveTo>
                <a:lnTo>
                  <a:pt x="4709769" y="0"/>
                </a:lnTo>
                <a:cubicBezTo>
                  <a:pt x="4850792" y="0"/>
                  <a:pt x="4965113" y="114321"/>
                  <a:pt x="4965113" y="255344"/>
                </a:cubicBezTo>
                <a:lnTo>
                  <a:pt x="4965113" y="2328801"/>
                </a:lnTo>
                <a:lnTo>
                  <a:pt x="0" y="2328801"/>
                </a:lnTo>
                <a:lnTo>
                  <a:pt x="0" y="255344"/>
                </a:lnTo>
                <a:cubicBezTo>
                  <a:pt x="0" y="114321"/>
                  <a:pt x="114321" y="0"/>
                  <a:pt x="255344" y="0"/>
                </a:cubicBezTo>
                <a:close/>
              </a:path>
            </a:pathLst>
          </a:cu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poster with cartoon characters&#10;&#10;Description automatically generated">
            <a:extLst>
              <a:ext uri="{FF2B5EF4-FFF2-40B4-BE49-F238E27FC236}">
                <a16:creationId xmlns:a16="http://schemas.microsoft.com/office/drawing/2014/main" id="{F4C6445D-E923-AB37-9A1E-D43AA5E094D7}"/>
              </a:ext>
            </a:extLst>
          </p:cNvPr>
          <p:cNvPicPr>
            <a:picLocks noChangeAspect="1"/>
          </p:cNvPicPr>
          <p:nvPr/>
        </p:nvPicPr>
        <p:blipFill rotWithShape="1">
          <a:blip r:embed="rId3"/>
          <a:srcRect t="34880" r="3" b="17948"/>
          <a:stretch/>
        </p:blipFill>
        <p:spPr>
          <a:xfrm>
            <a:off x="689805" y="930443"/>
            <a:ext cx="4936645" cy="2388957"/>
          </a:xfrm>
          <a:custGeom>
            <a:avLst/>
            <a:gdLst/>
            <a:ahLst/>
            <a:cxnLst/>
            <a:rect l="l" t="t" r="r" b="b"/>
            <a:pathLst>
              <a:path w="4936645" h="2328800">
                <a:moveTo>
                  <a:pt x="210266" y="0"/>
                </a:moveTo>
                <a:lnTo>
                  <a:pt x="4726379" y="0"/>
                </a:lnTo>
                <a:cubicBezTo>
                  <a:pt x="4842506" y="0"/>
                  <a:pt x="4936645" y="94139"/>
                  <a:pt x="4936645" y="210266"/>
                </a:cubicBezTo>
                <a:lnTo>
                  <a:pt x="4936645" y="2328800"/>
                </a:lnTo>
                <a:lnTo>
                  <a:pt x="0" y="2328800"/>
                </a:lnTo>
                <a:lnTo>
                  <a:pt x="0" y="210266"/>
                </a:lnTo>
                <a:cubicBezTo>
                  <a:pt x="0" y="94139"/>
                  <a:pt x="94139" y="0"/>
                  <a:pt x="210266" y="0"/>
                </a:cubicBezTo>
                <a:close/>
              </a:path>
            </a:pathLst>
          </a:custGeom>
          <a:solidFill>
            <a:srgbClr val="FFFFFF">
              <a:shade val="85000"/>
            </a:srgbClr>
          </a:solidFill>
          <a:ln w="50800" cap="sq" cmpd="dbl">
            <a:noFill/>
            <a:miter lim="800000"/>
          </a:ln>
          <a:effectLst/>
          <a:scene3d>
            <a:camera prst="orthographicFront"/>
            <a:lightRig rig="twoPt" dir="t">
              <a:rot lat="0" lon="0" rev="7200000"/>
            </a:lightRig>
          </a:scene3d>
          <a:sp3d>
            <a:bevelT w="25400" h="19050"/>
            <a:contourClr>
              <a:srgbClr val="FFFFFF"/>
            </a:contourClr>
          </a:sp3d>
        </p:spPr>
      </p:pic>
      <p:pic>
        <p:nvPicPr>
          <p:cNvPr id="7" name="Picture 6" descr="A poster of a circus show&#10;&#10;Description automatically generated">
            <a:extLst>
              <a:ext uri="{FF2B5EF4-FFF2-40B4-BE49-F238E27FC236}">
                <a16:creationId xmlns:a16="http://schemas.microsoft.com/office/drawing/2014/main" id="{0989BF0A-5BD7-A527-6AFB-A339B2A8B57C}"/>
              </a:ext>
            </a:extLst>
          </p:cNvPr>
          <p:cNvPicPr>
            <a:picLocks noChangeAspect="1"/>
          </p:cNvPicPr>
          <p:nvPr/>
        </p:nvPicPr>
        <p:blipFill rotWithShape="1">
          <a:blip r:embed="rId4"/>
          <a:srcRect t="2734" r="8" b="8"/>
          <a:stretch/>
        </p:blipFill>
        <p:spPr>
          <a:xfrm>
            <a:off x="689806" y="3470276"/>
            <a:ext cx="2404209" cy="2320923"/>
          </a:xfrm>
          <a:custGeom>
            <a:avLst/>
            <a:gdLst/>
            <a:ahLst/>
            <a:cxnLst/>
            <a:rect l="l" t="t" r="r" b="b"/>
            <a:pathLst>
              <a:path w="2404209" h="2320923">
                <a:moveTo>
                  <a:pt x="0" y="0"/>
                </a:moveTo>
                <a:lnTo>
                  <a:pt x="2404209" y="0"/>
                </a:lnTo>
                <a:lnTo>
                  <a:pt x="2404209" y="2320923"/>
                </a:lnTo>
                <a:lnTo>
                  <a:pt x="210266" y="2320923"/>
                </a:lnTo>
                <a:cubicBezTo>
                  <a:pt x="94139" y="2320923"/>
                  <a:pt x="0" y="2226784"/>
                  <a:pt x="0" y="2110657"/>
                </a:cubicBezTo>
                <a:close/>
              </a:path>
            </a:pathLst>
          </a:custGeom>
          <a:solidFill>
            <a:srgbClr val="FFFFFF">
              <a:shade val="85000"/>
            </a:srgbClr>
          </a:solidFill>
          <a:ln w="50800" cap="sq" cmpd="dbl">
            <a:noFill/>
            <a:miter lim="800000"/>
          </a:ln>
          <a:effectLst/>
          <a:scene3d>
            <a:camera prst="orthographicFront"/>
            <a:lightRig rig="twoPt" dir="t">
              <a:rot lat="0" lon="0" rev="7200000"/>
            </a:lightRig>
          </a:scene3d>
          <a:sp3d>
            <a:bevelT w="25400" h="19050"/>
            <a:contourClr>
              <a:srgbClr val="FFFFFF"/>
            </a:contourClr>
          </a:sp3d>
        </p:spPr>
      </p:pic>
      <p:pic>
        <p:nvPicPr>
          <p:cNvPr id="5" name="Picture 4" descr="A person with fire in front of a crowd of people&#10;&#10;Description automatically generated">
            <a:extLst>
              <a:ext uri="{FF2B5EF4-FFF2-40B4-BE49-F238E27FC236}">
                <a16:creationId xmlns:a16="http://schemas.microsoft.com/office/drawing/2014/main" id="{D89A3071-A385-E9A9-4999-C6F3984558B5}"/>
              </a:ext>
            </a:extLst>
          </p:cNvPr>
          <p:cNvPicPr>
            <a:picLocks noChangeAspect="1"/>
          </p:cNvPicPr>
          <p:nvPr/>
        </p:nvPicPr>
        <p:blipFill rotWithShape="1">
          <a:blip r:embed="rId5"/>
          <a:srcRect r="2" b="2303"/>
          <a:stretch/>
        </p:blipFill>
        <p:spPr>
          <a:xfrm>
            <a:off x="3244890" y="3470276"/>
            <a:ext cx="2381560" cy="2320923"/>
          </a:xfrm>
          <a:custGeom>
            <a:avLst/>
            <a:gdLst/>
            <a:ahLst/>
            <a:cxnLst/>
            <a:rect l="l" t="t" r="r" b="b"/>
            <a:pathLst>
              <a:path w="2381560" h="2320923">
                <a:moveTo>
                  <a:pt x="0" y="0"/>
                </a:moveTo>
                <a:lnTo>
                  <a:pt x="2381560" y="0"/>
                </a:lnTo>
                <a:lnTo>
                  <a:pt x="2381560" y="2110657"/>
                </a:lnTo>
                <a:cubicBezTo>
                  <a:pt x="2381560" y="2226784"/>
                  <a:pt x="2287421" y="2320923"/>
                  <a:pt x="2171294" y="2320923"/>
                </a:cubicBezTo>
                <a:lnTo>
                  <a:pt x="0" y="2320923"/>
                </a:lnTo>
                <a:close/>
              </a:path>
            </a:pathLst>
          </a:custGeom>
          <a:solidFill>
            <a:srgbClr val="FFFFFF">
              <a:shade val="85000"/>
            </a:srgbClr>
          </a:solidFill>
          <a:ln w="50800" cap="sq" cmpd="dbl">
            <a:noFill/>
            <a:miter lim="800000"/>
          </a:ln>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3C084354-3869-101B-F54A-84715EC638DE}"/>
              </a:ext>
            </a:extLst>
          </p:cNvPr>
          <p:cNvSpPr>
            <a:spLocks noGrp="1"/>
          </p:cNvSpPr>
          <p:nvPr>
            <p:ph idx="1"/>
          </p:nvPr>
        </p:nvSpPr>
        <p:spPr>
          <a:xfrm>
            <a:off x="5839733" y="251536"/>
            <a:ext cx="6228525" cy="6359535"/>
          </a:xfrm>
        </p:spPr>
        <p:txBody>
          <a:bodyPr vert="horz" lIns="91440" tIns="45720" rIns="91440" bIns="45720" rtlCol="0" anchor="ctr">
            <a:noAutofit/>
          </a:bodyPr>
          <a:lstStyle/>
          <a:p>
            <a:pPr marL="0" indent="0">
              <a:lnSpc>
                <a:spcPct val="90000"/>
              </a:lnSpc>
              <a:spcAft>
                <a:spcPts val="600"/>
              </a:spcAft>
              <a:buNone/>
            </a:pPr>
            <a:r>
              <a:rPr lang="en-US" u="sng" dirty="0">
                <a:latin typeface="Bembo"/>
                <a:cs typeface="Segoe UI"/>
              </a:rPr>
              <a:t>Stages/Tents: -</a:t>
            </a:r>
            <a:endParaRPr lang="en-US" dirty="0">
              <a:latin typeface="Bembo"/>
              <a:cs typeface="Segoe UI"/>
            </a:endParaRPr>
          </a:p>
          <a:p>
            <a:pPr>
              <a:lnSpc>
                <a:spcPct val="90000"/>
              </a:lnSpc>
              <a:spcAft>
                <a:spcPts val="600"/>
              </a:spcAft>
              <a:buClr>
                <a:srgbClr val="FFFFFF"/>
              </a:buClr>
              <a:buFont typeface="Arial,Sans-Serif"/>
              <a:buChar char="•"/>
            </a:pPr>
            <a:r>
              <a:rPr lang="en-US" dirty="0">
                <a:latin typeface="Bembo"/>
                <a:cs typeface="Arial"/>
              </a:rPr>
              <a:t>Parc Stage (Main Stage)</a:t>
            </a:r>
          </a:p>
          <a:p>
            <a:pPr>
              <a:lnSpc>
                <a:spcPct val="90000"/>
              </a:lnSpc>
              <a:spcAft>
                <a:spcPts val="600"/>
              </a:spcAft>
              <a:buClr>
                <a:srgbClr val="FFFFFF"/>
              </a:buClr>
              <a:buFont typeface="Arial,Sans-Serif"/>
              <a:buChar char="•"/>
            </a:pPr>
            <a:r>
              <a:rPr lang="en-US" dirty="0">
                <a:latin typeface="Bembo"/>
                <a:cs typeface="Arial"/>
              </a:rPr>
              <a:t>Panchaia (Dance Music)</a:t>
            </a:r>
          </a:p>
          <a:p>
            <a:pPr>
              <a:lnSpc>
                <a:spcPct val="90000"/>
              </a:lnSpc>
              <a:spcAft>
                <a:spcPts val="600"/>
              </a:spcAft>
              <a:buClr>
                <a:srgbClr val="FFFFFF"/>
              </a:buClr>
              <a:buFont typeface="Arial,Sans-Serif"/>
              <a:buChar char="•"/>
            </a:pPr>
            <a:r>
              <a:rPr lang="en-US" dirty="0">
                <a:latin typeface="Bembo"/>
                <a:cs typeface="Arial"/>
              </a:rPr>
              <a:t>Steelworks (Reggae and Hardstyle)</a:t>
            </a:r>
          </a:p>
          <a:p>
            <a:pPr>
              <a:lnSpc>
                <a:spcPct val="90000"/>
              </a:lnSpc>
              <a:spcAft>
                <a:spcPts val="600"/>
              </a:spcAft>
              <a:buClr>
                <a:srgbClr val="FFFFFF"/>
              </a:buClr>
              <a:buFont typeface="Arial,Sans-Serif"/>
              <a:buChar char="•"/>
            </a:pPr>
            <a:r>
              <a:rPr lang="en-US" dirty="0">
                <a:latin typeface="Bembo"/>
                <a:cs typeface="Arial"/>
              </a:rPr>
              <a:t>Rewind (UK Garage Spectrums)</a:t>
            </a:r>
          </a:p>
          <a:p>
            <a:pPr>
              <a:lnSpc>
                <a:spcPct val="90000"/>
              </a:lnSpc>
              <a:spcAft>
                <a:spcPts val="600"/>
              </a:spcAft>
              <a:buClr>
                <a:srgbClr val="FFFFFF"/>
              </a:buClr>
              <a:buFont typeface="Arial,Sans-Serif"/>
              <a:buChar char="•"/>
            </a:pPr>
            <a:r>
              <a:rPr lang="en-US" dirty="0">
                <a:latin typeface="Bembo"/>
                <a:cs typeface="Arial"/>
              </a:rPr>
              <a:t>The Paddock (Welsh and English Music – Local Artists)</a:t>
            </a:r>
          </a:p>
          <a:p>
            <a:pPr>
              <a:lnSpc>
                <a:spcPct val="90000"/>
              </a:lnSpc>
              <a:spcAft>
                <a:spcPts val="600"/>
              </a:spcAft>
              <a:buClr>
                <a:srgbClr val="FFFFFF"/>
              </a:buClr>
              <a:buFont typeface="Arial,Sans-Serif"/>
              <a:buChar char="•"/>
            </a:pPr>
            <a:r>
              <a:rPr lang="en-US" dirty="0">
                <a:latin typeface="Bembo"/>
                <a:cs typeface="Arial"/>
              </a:rPr>
              <a:t>Wonky Lizard (Family Entertainment)</a:t>
            </a:r>
            <a:endParaRPr lang="en-US" dirty="0">
              <a:latin typeface="Bembo"/>
              <a:cs typeface="Calibri" panose="020F0502020204030204"/>
            </a:endParaRPr>
          </a:p>
          <a:p>
            <a:pPr>
              <a:lnSpc>
                <a:spcPct val="90000"/>
              </a:lnSpc>
              <a:spcAft>
                <a:spcPts val="600"/>
              </a:spcAft>
              <a:buClr>
                <a:srgbClr val="FFFFFF"/>
              </a:buClr>
              <a:buFont typeface="Arial,Sans-Serif"/>
              <a:buChar char="•"/>
            </a:pPr>
            <a:endParaRPr lang="en-US" dirty="0">
              <a:latin typeface="Bembo"/>
              <a:cs typeface="Arial"/>
            </a:endParaRPr>
          </a:p>
          <a:p>
            <a:pPr>
              <a:lnSpc>
                <a:spcPct val="90000"/>
              </a:lnSpc>
              <a:spcAft>
                <a:spcPts val="600"/>
              </a:spcAft>
              <a:buClr>
                <a:srgbClr val="FFFFFF"/>
              </a:buClr>
              <a:buFont typeface="Arial"/>
              <a:buChar char="•"/>
            </a:pPr>
            <a:r>
              <a:rPr lang="en-US" u="sng" dirty="0">
                <a:latin typeface="Bembo"/>
                <a:cs typeface="Segoe UI"/>
              </a:rPr>
              <a:t>Tic Tac Toe: - </a:t>
            </a:r>
            <a:endParaRPr lang="en-US" dirty="0">
              <a:latin typeface="Bembo"/>
              <a:cs typeface="Segoe UI"/>
            </a:endParaRPr>
          </a:p>
          <a:p>
            <a:pPr>
              <a:lnSpc>
                <a:spcPct val="90000"/>
              </a:lnSpc>
              <a:spcAft>
                <a:spcPts val="600"/>
              </a:spcAft>
              <a:buClr>
                <a:srgbClr val="FFFFFF"/>
              </a:buClr>
              <a:buFont typeface="Arial,Sans-Serif"/>
              <a:buChar char="•"/>
            </a:pPr>
            <a:r>
              <a:rPr lang="en-US" dirty="0">
                <a:latin typeface="Bembo"/>
                <a:cs typeface="Arial"/>
              </a:rPr>
              <a:t>Ranges from baby soft play, toddler tent, junior jungle, early science lessons.</a:t>
            </a:r>
          </a:p>
          <a:p>
            <a:pPr>
              <a:lnSpc>
                <a:spcPct val="90000"/>
              </a:lnSpc>
              <a:spcAft>
                <a:spcPts val="600"/>
              </a:spcAft>
              <a:buClr>
                <a:srgbClr val="FFFFFF"/>
              </a:buClr>
              <a:buFont typeface="Arial,Sans-Serif"/>
              <a:buChar char="•"/>
            </a:pPr>
            <a:r>
              <a:rPr lang="en-US" dirty="0">
                <a:latin typeface="Bembo"/>
                <a:cs typeface="Arial"/>
              </a:rPr>
              <a:t>Sports arena displaying BMX shows and Tic Tac skate school.</a:t>
            </a:r>
          </a:p>
          <a:p>
            <a:pPr>
              <a:lnSpc>
                <a:spcPct val="90000"/>
              </a:lnSpc>
              <a:spcAft>
                <a:spcPts val="600"/>
              </a:spcAft>
              <a:buClr>
                <a:srgbClr val="FFFFFF"/>
              </a:buClr>
              <a:buFont typeface="Arial,Sans-Serif"/>
              <a:buChar char="•"/>
            </a:pPr>
            <a:r>
              <a:rPr lang="en-US" dirty="0">
                <a:latin typeface="Bembo"/>
                <a:cs typeface="Arial"/>
              </a:rPr>
              <a:t>Child friendly food options available such as hot dogs and chips and various burgers.</a:t>
            </a:r>
          </a:p>
          <a:p>
            <a:pPr>
              <a:lnSpc>
                <a:spcPct val="90000"/>
              </a:lnSpc>
              <a:spcAft>
                <a:spcPts val="600"/>
              </a:spcAft>
              <a:buClr>
                <a:srgbClr val="FFFFFF"/>
              </a:buClr>
              <a:buFont typeface="Arial,Sans-Serif"/>
              <a:buChar char="•"/>
            </a:pPr>
            <a:r>
              <a:rPr lang="en-US" dirty="0">
                <a:latin typeface="Bembo"/>
                <a:cs typeface="Arial"/>
              </a:rPr>
              <a:t>Tent that you can get festival themed hair accessories.</a:t>
            </a:r>
            <a:endParaRPr lang="en-US" dirty="0">
              <a:latin typeface="Bembo"/>
              <a:cs typeface="Calibri" panose="020F0502020204030204"/>
            </a:endParaRPr>
          </a:p>
          <a:p>
            <a:pPr>
              <a:lnSpc>
                <a:spcPct val="90000"/>
              </a:lnSpc>
              <a:spcAft>
                <a:spcPts val="600"/>
              </a:spcAft>
              <a:buClr>
                <a:srgbClr val="FFFFFF"/>
              </a:buClr>
              <a:buFont typeface="Arial,Sans-Serif"/>
              <a:buChar char="•"/>
            </a:pPr>
            <a:endParaRPr lang="en-US" dirty="0">
              <a:latin typeface="Bembo"/>
              <a:cs typeface="Arial"/>
            </a:endParaRPr>
          </a:p>
          <a:p>
            <a:pPr>
              <a:lnSpc>
                <a:spcPct val="90000"/>
              </a:lnSpc>
              <a:spcAft>
                <a:spcPts val="600"/>
              </a:spcAft>
              <a:buClr>
                <a:srgbClr val="FFFFFF"/>
              </a:buClr>
              <a:buFont typeface="Arial"/>
              <a:buChar char="•"/>
            </a:pPr>
            <a:r>
              <a:rPr lang="en-US" u="sng" dirty="0">
                <a:latin typeface="Bembo"/>
                <a:cs typeface="Segoe UI"/>
              </a:rPr>
              <a:t>Food and Beverages: -</a:t>
            </a:r>
            <a:endParaRPr lang="en-US" dirty="0">
              <a:latin typeface="Bembo"/>
              <a:cs typeface="Segoe UI"/>
            </a:endParaRPr>
          </a:p>
          <a:p>
            <a:pPr>
              <a:lnSpc>
                <a:spcPct val="90000"/>
              </a:lnSpc>
              <a:spcAft>
                <a:spcPts val="600"/>
              </a:spcAft>
              <a:buClr>
                <a:srgbClr val="FFFFFF"/>
              </a:buClr>
              <a:buFont typeface="Arial,Sans-Serif"/>
              <a:buChar char="•"/>
            </a:pPr>
            <a:r>
              <a:rPr lang="en-US" dirty="0">
                <a:latin typeface="Bembo"/>
                <a:cs typeface="Arial"/>
              </a:rPr>
              <a:t>Stalls open from 7AM offering teas, coffee, smoothies and food.</a:t>
            </a:r>
          </a:p>
          <a:p>
            <a:pPr>
              <a:lnSpc>
                <a:spcPct val="90000"/>
              </a:lnSpc>
              <a:spcAft>
                <a:spcPts val="600"/>
              </a:spcAft>
              <a:buClr>
                <a:srgbClr val="FFFFFF"/>
              </a:buClr>
              <a:buFont typeface="Arial,Sans-Serif"/>
              <a:buChar char="•"/>
            </a:pPr>
            <a:r>
              <a:rPr lang="en-US" dirty="0">
                <a:latin typeface="Bembo"/>
                <a:cs typeface="Arial"/>
              </a:rPr>
              <a:t>Vegetarian, vegan and gluten free options are available.</a:t>
            </a:r>
            <a:endParaRPr lang="en-US" dirty="0">
              <a:latin typeface="Bembo"/>
            </a:endParaRPr>
          </a:p>
        </p:txBody>
      </p:sp>
    </p:spTree>
    <p:extLst>
      <p:ext uri="{BB962C8B-B14F-4D97-AF65-F5344CB8AC3E}">
        <p14:creationId xmlns:p14="http://schemas.microsoft.com/office/powerpoint/2010/main" val="22313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CAC75-1ED4-A275-8CFC-FE1691B626CC}"/>
              </a:ext>
            </a:extLst>
          </p:cNvPr>
          <p:cNvSpPr>
            <a:spLocks noGrp="1"/>
          </p:cNvSpPr>
          <p:nvPr>
            <p:ph type="title"/>
          </p:nvPr>
        </p:nvSpPr>
        <p:spPr>
          <a:xfrm>
            <a:off x="700958" y="687028"/>
            <a:ext cx="4632269" cy="911586"/>
          </a:xfrm>
        </p:spPr>
        <p:txBody>
          <a:bodyPr>
            <a:normAutofit/>
          </a:bodyPr>
          <a:lstStyle/>
          <a:p>
            <a:r>
              <a:rPr lang="en-US" b="1"/>
              <a:t>Visitor Typology</a:t>
            </a:r>
          </a:p>
        </p:txBody>
      </p:sp>
      <p:sp>
        <p:nvSpPr>
          <p:cNvPr id="6" name="Rectangle 5">
            <a:extLst>
              <a:ext uri="{FF2B5EF4-FFF2-40B4-BE49-F238E27FC236}">
                <a16:creationId xmlns:a16="http://schemas.microsoft.com/office/drawing/2014/main" id="{8125A0E1-DB34-B404-09D0-30897BC1A05B}"/>
              </a:ext>
            </a:extLst>
          </p:cNvPr>
          <p:cNvSpPr/>
          <p:nvPr/>
        </p:nvSpPr>
        <p:spPr>
          <a:xfrm>
            <a:off x="169829" y="1938519"/>
            <a:ext cx="3425541" cy="3776267"/>
          </a:xfrm>
          <a:prstGeom prst="rect">
            <a:avLst/>
          </a:prstGeom>
          <a:solidFill>
            <a:srgbClr val="C6B8B8">
              <a:alpha val="7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t>Families </a:t>
            </a:r>
          </a:p>
          <a:p>
            <a:pPr algn="ctr"/>
            <a:endParaRPr lang="en-US"/>
          </a:p>
          <a:p>
            <a:pPr algn="ctr"/>
            <a:r>
              <a:rPr lang="en-US" sz="2000"/>
              <a:t>There's a family camp site for those with children aged under 16. Wonky Lizard area with live music, comedy and cabaret</a:t>
            </a:r>
            <a:endParaRPr lang="en-US" sz="2000">
              <a:cs typeface="Calibri"/>
            </a:endParaRPr>
          </a:p>
          <a:p>
            <a:pPr algn="ctr"/>
            <a:endParaRPr lang="en-US"/>
          </a:p>
        </p:txBody>
      </p:sp>
      <p:sp>
        <p:nvSpPr>
          <p:cNvPr id="7" name="Rectangle 6">
            <a:extLst>
              <a:ext uri="{FF2B5EF4-FFF2-40B4-BE49-F238E27FC236}">
                <a16:creationId xmlns:a16="http://schemas.microsoft.com/office/drawing/2014/main" id="{E7D68B17-4E16-F4A7-E374-43E79002EC2E}"/>
              </a:ext>
            </a:extLst>
          </p:cNvPr>
          <p:cNvSpPr/>
          <p:nvPr/>
        </p:nvSpPr>
        <p:spPr>
          <a:xfrm>
            <a:off x="3957281" y="1932972"/>
            <a:ext cx="3433735" cy="3784461"/>
          </a:xfrm>
          <a:prstGeom prst="rect">
            <a:avLst/>
          </a:prstGeom>
          <a:solidFill>
            <a:srgbClr val="C6B8B8">
              <a:alpha val="7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t>Teenagers</a:t>
            </a:r>
            <a:r>
              <a:rPr lang="en-US" sz="2800"/>
              <a:t> </a:t>
            </a:r>
          </a:p>
          <a:p>
            <a:pPr algn="ctr"/>
            <a:endParaRPr lang="en-US"/>
          </a:p>
          <a:p>
            <a:pPr algn="ctr"/>
            <a:r>
              <a:rPr lang="en-US"/>
              <a:t>Teens are allocated their own campsite during the festival. All teens must be accompanied with an adult for safety</a:t>
            </a:r>
          </a:p>
        </p:txBody>
      </p:sp>
      <p:sp>
        <p:nvSpPr>
          <p:cNvPr id="8" name="Rectangle 7">
            <a:extLst>
              <a:ext uri="{FF2B5EF4-FFF2-40B4-BE49-F238E27FC236}">
                <a16:creationId xmlns:a16="http://schemas.microsoft.com/office/drawing/2014/main" id="{BF7EF4CD-4AD0-FCC8-967B-7147240E784F}"/>
              </a:ext>
            </a:extLst>
          </p:cNvPr>
          <p:cNvSpPr/>
          <p:nvPr/>
        </p:nvSpPr>
        <p:spPr>
          <a:xfrm>
            <a:off x="7756816" y="1935985"/>
            <a:ext cx="3425541" cy="3784461"/>
          </a:xfrm>
          <a:prstGeom prst="rect">
            <a:avLst/>
          </a:prstGeom>
          <a:solidFill>
            <a:srgbClr val="C6B8B8">
              <a:alpha val="7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FFFFFF"/>
                </a:solidFill>
              </a:rPr>
              <a:t>Adults</a:t>
            </a:r>
          </a:p>
          <a:p>
            <a:pPr algn="ctr"/>
            <a:endParaRPr lang="en-US" sz="2800" b="1">
              <a:solidFill>
                <a:srgbClr val="FFFFFF"/>
              </a:solidFill>
            </a:endParaRPr>
          </a:p>
          <a:p>
            <a:pPr algn="ctr"/>
            <a:r>
              <a:rPr lang="en-US">
                <a:solidFill>
                  <a:srgbClr val="FFFFFF"/>
                </a:solidFill>
              </a:rPr>
              <a:t>There's different options for adults including the general camp or motorhome area. They also have full access to different stages and areas of the festival</a:t>
            </a:r>
          </a:p>
        </p:txBody>
      </p:sp>
      <p:sp>
        <p:nvSpPr>
          <p:cNvPr id="10" name="TextBox 9">
            <a:extLst>
              <a:ext uri="{FF2B5EF4-FFF2-40B4-BE49-F238E27FC236}">
                <a16:creationId xmlns:a16="http://schemas.microsoft.com/office/drawing/2014/main" id="{89F090D1-328F-F74E-B3F9-60AD96CA77E0}"/>
              </a:ext>
            </a:extLst>
          </p:cNvPr>
          <p:cNvSpPr txBox="1"/>
          <p:nvPr/>
        </p:nvSpPr>
        <p:spPr>
          <a:xfrm>
            <a:off x="120126" y="4987822"/>
            <a:ext cx="3420804"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dirty="0">
                <a:solidFill>
                  <a:srgbClr val="FFFFFF"/>
                </a:solidFill>
                <a:latin typeface="Times New Roman"/>
                <a:cs typeface="Times New Roman"/>
              </a:rPr>
              <a:t>(In It Together)</a:t>
            </a:r>
          </a:p>
          <a:p>
            <a:r>
              <a:rPr lang="en-US" sz="700" dirty="0">
                <a:latin typeface="Times New Roman"/>
                <a:cs typeface="Times New Roman"/>
              </a:rPr>
              <a:t>(In It Together, “Age Restrictions | in It Together Festival – in It Together Festival”)</a:t>
            </a:r>
            <a:endParaRPr lang="en-US" sz="700">
              <a:cs typeface="Calibri"/>
            </a:endParaRPr>
          </a:p>
          <a:p>
            <a:r>
              <a:rPr lang="en-US" sz="700" dirty="0">
                <a:latin typeface="Times New Roman"/>
                <a:cs typeface="Times New Roman"/>
              </a:rPr>
              <a:t>(In It Together, “Family Camping | in It Together Festival – in It Together Festival”)</a:t>
            </a:r>
          </a:p>
          <a:p>
            <a:r>
              <a:rPr lang="en-US" sz="1000" dirty="0">
                <a:latin typeface="Times New Roman"/>
                <a:cs typeface="Times New Roman"/>
              </a:rPr>
              <a:t>(In It Together, “Ticketing Information | in It Together Festival – in It Together Festival”)</a:t>
            </a:r>
            <a:endParaRPr lang="en-US" sz="1000" dirty="0"/>
          </a:p>
        </p:txBody>
      </p:sp>
      <p:sp>
        <p:nvSpPr>
          <p:cNvPr id="14" name="TextBox 13">
            <a:extLst>
              <a:ext uri="{FF2B5EF4-FFF2-40B4-BE49-F238E27FC236}">
                <a16:creationId xmlns:a16="http://schemas.microsoft.com/office/drawing/2014/main" id="{C19CE312-D405-3595-FB49-85045E6205A5}"/>
              </a:ext>
            </a:extLst>
          </p:cNvPr>
          <p:cNvSpPr txBox="1"/>
          <p:nvPr/>
        </p:nvSpPr>
        <p:spPr>
          <a:xfrm>
            <a:off x="3954677" y="5080000"/>
            <a:ext cx="276941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solidFill>
                  <a:srgbClr val="FFFFFF"/>
                </a:solidFill>
                <a:latin typeface="Times New Roman"/>
                <a:cs typeface="Times New Roman"/>
              </a:rPr>
              <a:t>---. “Terms &amp; Conditions | in It Together Festival – in It Together Festival.” </a:t>
            </a:r>
            <a:r>
              <a:rPr lang="en-US" sz="900" i="1">
                <a:solidFill>
                  <a:srgbClr val="FFFFFF"/>
                </a:solidFill>
                <a:latin typeface="Times New Roman"/>
                <a:cs typeface="Times New Roman"/>
              </a:rPr>
              <a:t>Inittogetherfestival.com</a:t>
            </a:r>
            <a:r>
              <a:rPr lang="en-US" sz="900">
                <a:solidFill>
                  <a:srgbClr val="FFFFFF"/>
                </a:solidFill>
                <a:latin typeface="Times New Roman"/>
                <a:cs typeface="Times New Roman"/>
              </a:rPr>
              <a:t>, 2022, inittogetherfestival.com/terms-conditions/. Accessed 11 Jan. 2024.</a:t>
            </a:r>
            <a:endParaRPr lang="en-US" sz="1100">
              <a:solidFill>
                <a:srgbClr val="FFFFFF"/>
              </a:solidFill>
            </a:endParaRPr>
          </a:p>
          <a:p>
            <a:pPr algn="l"/>
            <a:endParaRPr lang="en-US" sz="1100">
              <a:solidFill>
                <a:srgbClr val="FFFFFF"/>
              </a:solidFill>
            </a:endParaRPr>
          </a:p>
        </p:txBody>
      </p:sp>
      <p:sp>
        <p:nvSpPr>
          <p:cNvPr id="15" name="TextBox 14">
            <a:extLst>
              <a:ext uri="{FF2B5EF4-FFF2-40B4-BE49-F238E27FC236}">
                <a16:creationId xmlns:a16="http://schemas.microsoft.com/office/drawing/2014/main" id="{ABF097D8-79AE-D847-73FD-D570517DF640}"/>
              </a:ext>
            </a:extLst>
          </p:cNvPr>
          <p:cNvSpPr txBox="1"/>
          <p:nvPr/>
        </p:nvSpPr>
        <p:spPr>
          <a:xfrm>
            <a:off x="7728088" y="5210478"/>
            <a:ext cx="3310192"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solidFill>
                  <a:srgbClr val="FFFFFF"/>
                </a:solidFill>
                <a:latin typeface="Times New Roman"/>
                <a:cs typeface="Times New Roman"/>
              </a:rPr>
              <a:t>In It Together. “Camping | in It Together Festival – in It Together Festival.” </a:t>
            </a:r>
            <a:r>
              <a:rPr lang="en-US" sz="1050" i="1">
                <a:solidFill>
                  <a:srgbClr val="FFFFFF"/>
                </a:solidFill>
                <a:latin typeface="Times New Roman"/>
                <a:cs typeface="Times New Roman"/>
              </a:rPr>
              <a:t>Inittogetherfestival.com</a:t>
            </a:r>
            <a:r>
              <a:rPr lang="en-US" sz="1050">
                <a:solidFill>
                  <a:srgbClr val="FFFFFF"/>
                </a:solidFill>
                <a:latin typeface="Times New Roman"/>
                <a:cs typeface="Times New Roman"/>
              </a:rPr>
              <a:t>, 2022, inittogetherfestival.com/camping/. Accessed 11 Jan. 2024.</a:t>
            </a:r>
            <a:endParaRPr lang="en-US" sz="1050">
              <a:solidFill>
                <a:srgbClr val="FFFFFF"/>
              </a:solidFill>
            </a:endParaRPr>
          </a:p>
        </p:txBody>
      </p:sp>
    </p:spTree>
    <p:extLst>
      <p:ext uri="{BB962C8B-B14F-4D97-AF65-F5344CB8AC3E}">
        <p14:creationId xmlns:p14="http://schemas.microsoft.com/office/powerpoint/2010/main" val="631860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CCB8D76-E24A-B3E3-AF66-6F1F120F570C}"/>
              </a:ext>
            </a:extLst>
          </p:cNvPr>
          <p:cNvSpPr>
            <a:spLocks noGrp="1"/>
          </p:cNvSpPr>
          <p:nvPr>
            <p:ph type="title"/>
          </p:nvPr>
        </p:nvSpPr>
        <p:spPr>
          <a:xfrm>
            <a:off x="5898146" y="46660"/>
            <a:ext cx="4787900" cy="799042"/>
          </a:xfrm>
        </p:spPr>
        <p:txBody>
          <a:bodyPr>
            <a:normAutofit/>
          </a:bodyPr>
          <a:lstStyle/>
          <a:p>
            <a:r>
              <a:rPr lang="en-US" u="sng"/>
              <a:t>Unique Selling Point</a:t>
            </a:r>
          </a:p>
        </p:txBody>
      </p:sp>
      <p:graphicFrame>
        <p:nvGraphicFramePr>
          <p:cNvPr id="11" name="Content Placeholder 6">
            <a:extLst>
              <a:ext uri="{FF2B5EF4-FFF2-40B4-BE49-F238E27FC236}">
                <a16:creationId xmlns:a16="http://schemas.microsoft.com/office/drawing/2014/main" id="{0C0D200C-93D6-0D55-F06B-C47D6FC5CA9A}"/>
              </a:ext>
            </a:extLst>
          </p:cNvPr>
          <p:cNvGraphicFramePr>
            <a:graphicFrameLocks/>
          </p:cNvGraphicFramePr>
          <p:nvPr>
            <p:extLst>
              <p:ext uri="{D42A27DB-BD31-4B8C-83A1-F6EECF244321}">
                <p14:modId xmlns:p14="http://schemas.microsoft.com/office/powerpoint/2010/main" val="2215367278"/>
              </p:ext>
            </p:extLst>
          </p:nvPr>
        </p:nvGraphicFramePr>
        <p:xfrm>
          <a:off x="4956015" y="927791"/>
          <a:ext cx="6685027" cy="4984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Image result for diversity dance group 2023">
            <a:extLst>
              <a:ext uri="{FF2B5EF4-FFF2-40B4-BE49-F238E27FC236}">
                <a16:creationId xmlns:a16="http://schemas.microsoft.com/office/drawing/2014/main" id="{B27CAB26-2F32-4BE0-3F63-DBED797CF1A4}"/>
              </a:ext>
            </a:extLst>
          </p:cNvPr>
          <p:cNvPicPr>
            <a:picLocks noChangeAspect="1"/>
          </p:cNvPicPr>
          <p:nvPr/>
        </p:nvPicPr>
        <p:blipFill rotWithShape="1">
          <a:blip r:embed="rId8"/>
          <a:srcRect l="770" r="11763" b="-3"/>
          <a:stretch/>
        </p:blipFill>
        <p:spPr>
          <a:xfrm>
            <a:off x="233789" y="262793"/>
            <a:ext cx="2228543" cy="2495052"/>
          </a:xfrm>
          <a:prstGeom prst="rect">
            <a:avLst/>
          </a:prstGeom>
        </p:spPr>
      </p:pic>
      <p:pic>
        <p:nvPicPr>
          <p:cNvPr id="2" name="Picture 1" descr="A group of people lying on mats in a grassy area&#10;&#10;Description automatically generated">
            <a:extLst>
              <a:ext uri="{FF2B5EF4-FFF2-40B4-BE49-F238E27FC236}">
                <a16:creationId xmlns:a16="http://schemas.microsoft.com/office/drawing/2014/main" id="{EFB77B37-737E-42C3-1D52-7433C1E60ED2}"/>
              </a:ext>
            </a:extLst>
          </p:cNvPr>
          <p:cNvPicPr>
            <a:picLocks noChangeAspect="1"/>
          </p:cNvPicPr>
          <p:nvPr/>
        </p:nvPicPr>
        <p:blipFill rotWithShape="1">
          <a:blip r:embed="rId9"/>
          <a:srcRect l="14696" t="3971" r="11502" b="4332"/>
          <a:stretch/>
        </p:blipFill>
        <p:spPr>
          <a:xfrm>
            <a:off x="233788" y="2900643"/>
            <a:ext cx="2224047" cy="2708291"/>
          </a:xfrm>
          <a:prstGeom prst="rect">
            <a:avLst/>
          </a:prstGeom>
        </p:spPr>
      </p:pic>
      <p:pic>
        <p:nvPicPr>
          <p:cNvPr id="4" name="Picture 3" descr="Image result for jake bugg">
            <a:extLst>
              <a:ext uri="{FF2B5EF4-FFF2-40B4-BE49-F238E27FC236}">
                <a16:creationId xmlns:a16="http://schemas.microsoft.com/office/drawing/2014/main" id="{9F5CB7F1-7A8D-CFDF-D98C-09B0BED831A0}"/>
              </a:ext>
            </a:extLst>
          </p:cNvPr>
          <p:cNvPicPr>
            <a:picLocks noChangeAspect="1"/>
          </p:cNvPicPr>
          <p:nvPr/>
        </p:nvPicPr>
        <p:blipFill rotWithShape="1">
          <a:blip r:embed="rId10"/>
          <a:srcRect l="4760" r="10799" b="1"/>
          <a:stretch/>
        </p:blipFill>
        <p:spPr>
          <a:xfrm>
            <a:off x="2593597" y="3419850"/>
            <a:ext cx="2226976" cy="2661724"/>
          </a:xfrm>
          <a:prstGeom prst="rect">
            <a:avLst/>
          </a:prstGeom>
        </p:spPr>
      </p:pic>
      <p:sp>
        <p:nvSpPr>
          <p:cNvPr id="8" name="TextBox 7">
            <a:extLst>
              <a:ext uri="{FF2B5EF4-FFF2-40B4-BE49-F238E27FC236}">
                <a16:creationId xmlns:a16="http://schemas.microsoft.com/office/drawing/2014/main" id="{C61CDD10-9EBC-2BE8-52C7-F50316CB5C19}"/>
              </a:ext>
            </a:extLst>
          </p:cNvPr>
          <p:cNvSpPr txBox="1"/>
          <p:nvPr/>
        </p:nvSpPr>
        <p:spPr>
          <a:xfrm>
            <a:off x="4707072" y="5935951"/>
            <a:ext cx="718151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493776">
              <a:spcAft>
                <a:spcPts val="600"/>
              </a:spcAft>
            </a:pPr>
            <a:r>
              <a:rPr lang="en-US" dirty="0">
                <a:latin typeface="Bembo"/>
                <a:cs typeface="Calibri"/>
              </a:rPr>
              <a:t> ‘Free interactive well-being talks and classes, healthy smoothies and meals and a few stalls’. </a:t>
            </a:r>
            <a:r>
              <a:rPr lang="en-US" kern="1200" dirty="0">
                <a:latin typeface="Bembo"/>
              </a:rPr>
              <a:t>(Escape Retreat / In It Together Festival – In It Together Festival, no date)</a:t>
            </a:r>
            <a:endParaRPr lang="en-US">
              <a:cs typeface="Calibri" panose="020F0502020204030204"/>
            </a:endParaRPr>
          </a:p>
        </p:txBody>
      </p:sp>
      <p:pic>
        <p:nvPicPr>
          <p:cNvPr id="9" name="Picture 8" descr="A person and person sitting in chairs next to tents&#10;&#10;Description automatically generated">
            <a:extLst>
              <a:ext uri="{FF2B5EF4-FFF2-40B4-BE49-F238E27FC236}">
                <a16:creationId xmlns:a16="http://schemas.microsoft.com/office/drawing/2014/main" id="{EF569782-CBA2-365E-BE1E-2D51CA0F64C5}"/>
              </a:ext>
            </a:extLst>
          </p:cNvPr>
          <p:cNvPicPr>
            <a:picLocks noChangeAspect="1"/>
          </p:cNvPicPr>
          <p:nvPr/>
        </p:nvPicPr>
        <p:blipFill rotWithShape="1">
          <a:blip r:embed="rId11"/>
          <a:srcRect l="10922" t="-165" r="13265" b="373"/>
          <a:stretch/>
        </p:blipFill>
        <p:spPr>
          <a:xfrm>
            <a:off x="2593020" y="716435"/>
            <a:ext cx="2225892" cy="2495205"/>
          </a:xfrm>
          <a:prstGeom prst="rect">
            <a:avLst/>
          </a:prstGeom>
        </p:spPr>
      </p:pic>
    </p:spTree>
    <p:extLst>
      <p:ext uri="{BB962C8B-B14F-4D97-AF65-F5344CB8AC3E}">
        <p14:creationId xmlns:p14="http://schemas.microsoft.com/office/powerpoint/2010/main" val="1796227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0CE97-B521-C9E0-2392-87933D2B6329}"/>
              </a:ext>
            </a:extLst>
          </p:cNvPr>
          <p:cNvSpPr>
            <a:spLocks noGrp="1"/>
          </p:cNvSpPr>
          <p:nvPr>
            <p:ph type="title"/>
          </p:nvPr>
        </p:nvSpPr>
        <p:spPr/>
        <p:txBody>
          <a:bodyPr>
            <a:normAutofit/>
          </a:bodyPr>
          <a:lstStyle/>
          <a:p>
            <a:r>
              <a:rPr lang="en-US" sz="4000" b="1" dirty="0"/>
              <a:t>Cost </a:t>
            </a:r>
          </a:p>
        </p:txBody>
      </p:sp>
      <p:sp>
        <p:nvSpPr>
          <p:cNvPr id="5" name="Rectangle: Rounded Corners 4">
            <a:extLst>
              <a:ext uri="{FF2B5EF4-FFF2-40B4-BE49-F238E27FC236}">
                <a16:creationId xmlns:a16="http://schemas.microsoft.com/office/drawing/2014/main" id="{7EE1A162-7402-534A-0991-4FE408D79A63}"/>
              </a:ext>
            </a:extLst>
          </p:cNvPr>
          <p:cNvSpPr/>
          <p:nvPr/>
        </p:nvSpPr>
        <p:spPr>
          <a:xfrm>
            <a:off x="515004" y="2064826"/>
            <a:ext cx="3709744" cy="1771439"/>
          </a:xfrm>
          <a:prstGeom prst="roundRect">
            <a:avLst/>
          </a:prstGeom>
          <a:solidFill>
            <a:srgbClr val="C6B8B8">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13232">
              <a:lnSpc>
                <a:spcPct val="95000"/>
              </a:lnSpc>
              <a:spcBef>
                <a:spcPts val="1092"/>
              </a:spcBef>
              <a:spcAft>
                <a:spcPts val="156"/>
              </a:spcAft>
            </a:pPr>
            <a:r>
              <a:rPr lang="en-US" sz="702" kern="1200" dirty="0">
                <a:solidFill>
                  <a:srgbClr val="000000"/>
                </a:solidFill>
                <a:latin typeface="Times New Roman"/>
                <a:ea typeface="+mn-ea"/>
                <a:cs typeface="Times New Roman"/>
              </a:rPr>
              <a:t> </a:t>
            </a:r>
            <a:r>
              <a:rPr lang="en-US" sz="1404" kern="1200" dirty="0">
                <a:solidFill>
                  <a:srgbClr val="000000"/>
                </a:solidFill>
                <a:latin typeface="Arial"/>
                <a:ea typeface="+mn-ea"/>
                <a:cs typeface="Arial"/>
              </a:rPr>
              <a:t>Weekend general camping - £197.15 </a:t>
            </a:r>
            <a:endParaRPr lang="en-US" sz="1404" kern="1200" dirty="0">
              <a:solidFill>
                <a:srgbClr val="FFFFFF"/>
              </a:solidFill>
              <a:latin typeface="Century Schoolbook" panose="02040604050505020304"/>
              <a:ea typeface="+mn-ea"/>
              <a:cs typeface="Times New Roman"/>
            </a:endParaRPr>
          </a:p>
          <a:p>
            <a:pPr algn="ctr" defTabSz="713232">
              <a:lnSpc>
                <a:spcPct val="95000"/>
              </a:lnSpc>
              <a:spcBef>
                <a:spcPts val="1092"/>
              </a:spcBef>
              <a:spcAft>
                <a:spcPts val="156"/>
              </a:spcAft>
            </a:pPr>
            <a:r>
              <a:rPr lang="en-US" sz="702" kern="1200" dirty="0">
                <a:solidFill>
                  <a:srgbClr val="000000"/>
                </a:solidFill>
                <a:latin typeface="Times New Roman"/>
                <a:ea typeface="+mn-ea"/>
                <a:cs typeface="Times New Roman"/>
              </a:rPr>
              <a:t>  </a:t>
            </a:r>
            <a:r>
              <a:rPr lang="en-US" sz="1404" kern="1200" dirty="0">
                <a:solidFill>
                  <a:srgbClr val="000000"/>
                </a:solidFill>
                <a:latin typeface="Arial"/>
                <a:ea typeface="+mn-ea"/>
                <a:cs typeface="Arial"/>
              </a:rPr>
              <a:t>Weekend general camping</a:t>
            </a:r>
            <a:r>
              <a:rPr lang="en-US" sz="1872" kern="1200" dirty="0">
                <a:solidFill>
                  <a:srgbClr val="000000"/>
                </a:solidFill>
                <a:latin typeface="Arial"/>
                <a:ea typeface="+mn-ea"/>
                <a:cs typeface="Arial"/>
              </a:rPr>
              <a:t> VIP - £307.15</a:t>
            </a:r>
            <a:endParaRPr lang="en-US" sz="2400" dirty="0"/>
          </a:p>
        </p:txBody>
      </p:sp>
      <p:sp>
        <p:nvSpPr>
          <p:cNvPr id="15" name="Rectangle: Rounded Corners 14">
            <a:extLst>
              <a:ext uri="{FF2B5EF4-FFF2-40B4-BE49-F238E27FC236}">
                <a16:creationId xmlns:a16="http://schemas.microsoft.com/office/drawing/2014/main" id="{08688A4D-4AA0-F4E0-76FA-968D17173D9A}"/>
              </a:ext>
            </a:extLst>
          </p:cNvPr>
          <p:cNvSpPr/>
          <p:nvPr/>
        </p:nvSpPr>
        <p:spPr>
          <a:xfrm>
            <a:off x="2390385" y="4236450"/>
            <a:ext cx="3703498" cy="1771439"/>
          </a:xfrm>
          <a:prstGeom prst="roundRect">
            <a:avLst/>
          </a:prstGeom>
          <a:solidFill>
            <a:srgbClr val="C6B8B8">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713232">
              <a:lnSpc>
                <a:spcPct val="95000"/>
              </a:lnSpc>
              <a:spcBef>
                <a:spcPts val="1092"/>
              </a:spcBef>
              <a:spcAft>
                <a:spcPts val="156"/>
              </a:spcAft>
            </a:pPr>
            <a:r>
              <a:rPr lang="en-US" sz="1400" kern="1200" dirty="0">
                <a:solidFill>
                  <a:srgbClr val="000000"/>
                </a:solidFill>
                <a:latin typeface="Times New Roman"/>
                <a:ea typeface="+mn-ea"/>
                <a:cs typeface="Times New Roman"/>
              </a:rPr>
              <a:t> </a:t>
            </a:r>
            <a:r>
              <a:rPr lang="en-US" sz="1400" kern="1200" dirty="0">
                <a:solidFill>
                  <a:srgbClr val="000000"/>
                </a:solidFill>
                <a:latin typeface="Arial"/>
                <a:ea typeface="+mn-ea"/>
                <a:cs typeface="Arial"/>
              </a:rPr>
              <a:t>Weekend </a:t>
            </a:r>
            <a:r>
              <a:rPr lang="en-US" sz="1400" dirty="0">
                <a:solidFill>
                  <a:srgbClr val="000000"/>
                </a:solidFill>
                <a:latin typeface="Arial"/>
                <a:cs typeface="Arial"/>
              </a:rPr>
              <a:t>festival entry only </a:t>
            </a:r>
            <a:r>
              <a:rPr lang="en-US" sz="1400" kern="1200" dirty="0">
                <a:solidFill>
                  <a:srgbClr val="000000"/>
                </a:solidFill>
                <a:latin typeface="Arial"/>
                <a:ea typeface="+mn-ea"/>
                <a:cs typeface="Arial"/>
              </a:rPr>
              <a:t>-</a:t>
            </a:r>
            <a:r>
              <a:rPr lang="en-US" sz="1400" dirty="0">
                <a:solidFill>
                  <a:srgbClr val="000000"/>
                </a:solidFill>
                <a:latin typeface="Arial"/>
                <a:cs typeface="Arial"/>
              </a:rPr>
              <a:t> </a:t>
            </a:r>
            <a:r>
              <a:rPr lang="en-US" sz="1400" kern="1200" dirty="0">
                <a:solidFill>
                  <a:srgbClr val="000000"/>
                </a:solidFill>
                <a:latin typeface="Arial"/>
                <a:ea typeface="+mn-ea"/>
                <a:cs typeface="Arial"/>
              </a:rPr>
              <a:t>£</a:t>
            </a:r>
            <a:r>
              <a:rPr lang="en-US" sz="1400" dirty="0">
                <a:solidFill>
                  <a:srgbClr val="000000"/>
                </a:solidFill>
                <a:latin typeface="Arial"/>
                <a:cs typeface="Arial"/>
              </a:rPr>
              <a:t>175.15 </a:t>
            </a:r>
            <a:endParaRPr lang="en-US" sz="1400" kern="1200" dirty="0">
              <a:solidFill>
                <a:srgbClr val="000000"/>
              </a:solidFill>
              <a:latin typeface="Arial"/>
              <a:cs typeface="Arial"/>
            </a:endParaRPr>
          </a:p>
          <a:p>
            <a:pPr algn="ctr" defTabSz="713232">
              <a:lnSpc>
                <a:spcPct val="95000"/>
              </a:lnSpc>
              <a:spcBef>
                <a:spcPts val="1092"/>
              </a:spcBef>
              <a:spcAft>
                <a:spcPts val="156"/>
              </a:spcAft>
            </a:pPr>
            <a:r>
              <a:rPr lang="en-US" sz="1400" kern="1200" dirty="0">
                <a:solidFill>
                  <a:srgbClr val="000000"/>
                </a:solidFill>
                <a:latin typeface="Times New Roman"/>
                <a:ea typeface="+mn-ea"/>
                <a:cs typeface="Times New Roman"/>
              </a:rPr>
              <a:t> </a:t>
            </a:r>
            <a:r>
              <a:rPr lang="en-US" sz="1400" dirty="0">
                <a:solidFill>
                  <a:srgbClr val="000000"/>
                </a:solidFill>
                <a:latin typeface="Arial"/>
                <a:cs typeface="Arial"/>
              </a:rPr>
              <a:t>Family festival entry only </a:t>
            </a:r>
            <a:r>
              <a:rPr lang="en-US" sz="1400" kern="1200" dirty="0">
                <a:solidFill>
                  <a:srgbClr val="000000"/>
                </a:solidFill>
                <a:latin typeface="Arial"/>
                <a:ea typeface="+mn-ea"/>
                <a:cs typeface="Arial"/>
              </a:rPr>
              <a:t>- £</a:t>
            </a:r>
            <a:r>
              <a:rPr lang="en-US" sz="1400" dirty="0">
                <a:solidFill>
                  <a:srgbClr val="000000"/>
                </a:solidFill>
                <a:latin typeface="Arial"/>
                <a:cs typeface="Arial"/>
              </a:rPr>
              <a:t>351.15</a:t>
            </a:r>
            <a:endParaRPr lang="en-US" dirty="0"/>
          </a:p>
        </p:txBody>
      </p:sp>
      <p:sp>
        <p:nvSpPr>
          <p:cNvPr id="16" name="Rectangle: Rounded Corners 15">
            <a:extLst>
              <a:ext uri="{FF2B5EF4-FFF2-40B4-BE49-F238E27FC236}">
                <a16:creationId xmlns:a16="http://schemas.microsoft.com/office/drawing/2014/main" id="{E486E11B-D1CB-5407-3DDA-371A0AE4FB08}"/>
              </a:ext>
            </a:extLst>
          </p:cNvPr>
          <p:cNvSpPr/>
          <p:nvPr/>
        </p:nvSpPr>
        <p:spPr>
          <a:xfrm>
            <a:off x="4927700" y="2062876"/>
            <a:ext cx="3709744" cy="1771440"/>
          </a:xfrm>
          <a:prstGeom prst="roundRect">
            <a:avLst/>
          </a:prstGeom>
          <a:solidFill>
            <a:srgbClr val="C6B8B8">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713232">
              <a:lnSpc>
                <a:spcPct val="95000"/>
              </a:lnSpc>
              <a:spcBef>
                <a:spcPts val="1092"/>
              </a:spcBef>
              <a:spcAft>
                <a:spcPts val="156"/>
              </a:spcAft>
            </a:pPr>
            <a:r>
              <a:rPr lang="en-US" sz="1400" kern="1200" dirty="0">
                <a:solidFill>
                  <a:srgbClr val="000000"/>
                </a:solidFill>
                <a:latin typeface="Times New Roman"/>
                <a:ea typeface="+mn-ea"/>
                <a:cs typeface="Times New Roman"/>
              </a:rPr>
              <a:t> </a:t>
            </a:r>
            <a:r>
              <a:rPr lang="en-US" sz="1400" kern="1200" dirty="0">
                <a:solidFill>
                  <a:srgbClr val="000000"/>
                </a:solidFill>
                <a:latin typeface="Arial"/>
                <a:ea typeface="+mn-ea"/>
                <a:cs typeface="Arial"/>
              </a:rPr>
              <a:t>Weekend </a:t>
            </a:r>
            <a:r>
              <a:rPr lang="en-US" sz="1400" dirty="0">
                <a:solidFill>
                  <a:srgbClr val="000000"/>
                </a:solidFill>
                <a:latin typeface="Arial"/>
                <a:cs typeface="Arial"/>
              </a:rPr>
              <a:t>family </a:t>
            </a:r>
            <a:r>
              <a:rPr lang="en-US" sz="1400" kern="1200" dirty="0">
                <a:solidFill>
                  <a:srgbClr val="000000"/>
                </a:solidFill>
                <a:latin typeface="Arial"/>
                <a:ea typeface="+mn-ea"/>
                <a:cs typeface="Arial"/>
              </a:rPr>
              <a:t>camping </a:t>
            </a:r>
            <a:r>
              <a:rPr lang="en-US" sz="1400" dirty="0">
                <a:solidFill>
                  <a:srgbClr val="000000"/>
                </a:solidFill>
                <a:latin typeface="Arial"/>
                <a:cs typeface="Arial"/>
              </a:rPr>
              <a:t>(2 adults 2 children) </a:t>
            </a:r>
            <a:r>
              <a:rPr lang="en-US" sz="1400" kern="1200" dirty="0">
                <a:solidFill>
                  <a:srgbClr val="000000"/>
                </a:solidFill>
                <a:latin typeface="Arial"/>
                <a:ea typeface="+mn-ea"/>
                <a:cs typeface="Arial"/>
              </a:rPr>
              <a:t>- £</a:t>
            </a:r>
            <a:r>
              <a:rPr lang="en-US" sz="1400" dirty="0">
                <a:solidFill>
                  <a:srgbClr val="000000"/>
                </a:solidFill>
                <a:latin typeface="Arial"/>
                <a:cs typeface="Arial"/>
              </a:rPr>
              <a:t>395.15 </a:t>
            </a:r>
            <a:endParaRPr lang="en-US" sz="1400" kern="1200" dirty="0">
              <a:solidFill>
                <a:srgbClr val="000000"/>
              </a:solidFill>
              <a:latin typeface="Arial"/>
              <a:cs typeface="Arial"/>
            </a:endParaRPr>
          </a:p>
          <a:p>
            <a:pPr algn="ctr" defTabSz="713232">
              <a:lnSpc>
                <a:spcPct val="95000"/>
              </a:lnSpc>
              <a:spcBef>
                <a:spcPts val="1092"/>
              </a:spcBef>
              <a:spcAft>
                <a:spcPts val="156"/>
              </a:spcAft>
            </a:pPr>
            <a:r>
              <a:rPr lang="en-US" sz="1400" kern="1200" dirty="0">
                <a:solidFill>
                  <a:srgbClr val="000000"/>
                </a:solidFill>
                <a:latin typeface="Arial"/>
                <a:ea typeface="+mn-ea"/>
                <a:cs typeface="Arial"/>
              </a:rPr>
              <a:t>Weekend </a:t>
            </a:r>
            <a:r>
              <a:rPr lang="en-US" sz="1400" dirty="0">
                <a:solidFill>
                  <a:srgbClr val="000000"/>
                </a:solidFill>
                <a:latin typeface="Arial"/>
                <a:cs typeface="Arial"/>
              </a:rPr>
              <a:t>family </a:t>
            </a:r>
            <a:r>
              <a:rPr lang="en-US" sz="1400" kern="1200" dirty="0">
                <a:solidFill>
                  <a:srgbClr val="000000"/>
                </a:solidFill>
                <a:latin typeface="Arial"/>
                <a:ea typeface="+mn-ea"/>
                <a:cs typeface="Arial"/>
              </a:rPr>
              <a:t>camping</a:t>
            </a:r>
            <a:r>
              <a:rPr lang="en-US" sz="1400" dirty="0">
                <a:solidFill>
                  <a:srgbClr val="000000"/>
                </a:solidFill>
                <a:latin typeface="Arial"/>
                <a:cs typeface="Arial"/>
              </a:rPr>
              <a:t> (2 adults 2 children)</a:t>
            </a:r>
            <a:r>
              <a:rPr lang="en-US" sz="1400" kern="1200" dirty="0">
                <a:solidFill>
                  <a:srgbClr val="000000"/>
                </a:solidFill>
                <a:latin typeface="Arial"/>
                <a:ea typeface="+mn-ea"/>
                <a:cs typeface="Arial"/>
              </a:rPr>
              <a:t> VIP - £</a:t>
            </a:r>
            <a:r>
              <a:rPr lang="en-US" sz="1400" dirty="0">
                <a:solidFill>
                  <a:srgbClr val="000000"/>
                </a:solidFill>
                <a:latin typeface="Arial"/>
                <a:cs typeface="Arial"/>
              </a:rPr>
              <a:t>721.85 </a:t>
            </a:r>
            <a:endParaRPr lang="en-US" dirty="0"/>
          </a:p>
        </p:txBody>
      </p:sp>
      <p:sp>
        <p:nvSpPr>
          <p:cNvPr id="7" name="TextBox 6">
            <a:extLst>
              <a:ext uri="{FF2B5EF4-FFF2-40B4-BE49-F238E27FC236}">
                <a16:creationId xmlns:a16="http://schemas.microsoft.com/office/drawing/2014/main" id="{62E369E4-0237-D246-F397-855BCABAD253}"/>
              </a:ext>
            </a:extLst>
          </p:cNvPr>
          <p:cNvSpPr txBox="1"/>
          <p:nvPr/>
        </p:nvSpPr>
        <p:spPr>
          <a:xfrm>
            <a:off x="8259096" y="49161"/>
            <a:ext cx="393290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00000"/>
                </a:solidFill>
                <a:latin typeface="Times New Roman"/>
                <a:cs typeface="Times New Roman"/>
              </a:rPr>
              <a:t>(In It Together, “Book Tickets | in It Together Festival – in It Together Festival”)</a:t>
            </a:r>
            <a:endParaRPr lang="en-US" dirty="0">
              <a:solidFill>
                <a:srgbClr val="FFFFFF"/>
              </a:solidFill>
              <a:latin typeface="Calibri" panose="020F0502020204030204"/>
              <a:cs typeface="Calibri" panose="020F0502020204030204"/>
            </a:endParaRPr>
          </a:p>
          <a:p>
            <a:endParaRPr lang="en-US" dirty="0">
              <a:cs typeface="Calibri" panose="020F0502020204030204"/>
            </a:endParaRPr>
          </a:p>
        </p:txBody>
      </p:sp>
      <p:sp>
        <p:nvSpPr>
          <p:cNvPr id="8" name="Rectangle: Rounded Corners 7">
            <a:extLst>
              <a:ext uri="{FF2B5EF4-FFF2-40B4-BE49-F238E27FC236}">
                <a16:creationId xmlns:a16="http://schemas.microsoft.com/office/drawing/2014/main" id="{F7F65131-F85C-6282-FD31-DACCE24410B7}"/>
              </a:ext>
            </a:extLst>
          </p:cNvPr>
          <p:cNvSpPr/>
          <p:nvPr/>
        </p:nvSpPr>
        <p:spPr>
          <a:xfrm>
            <a:off x="7274679" y="4236114"/>
            <a:ext cx="3709744" cy="1771439"/>
          </a:xfrm>
          <a:prstGeom prst="roundRect">
            <a:avLst/>
          </a:prstGeom>
          <a:solidFill>
            <a:srgbClr val="C6B8B8">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713232">
              <a:lnSpc>
                <a:spcPct val="95000"/>
              </a:lnSpc>
              <a:spcBef>
                <a:spcPts val="1092"/>
              </a:spcBef>
              <a:spcAft>
                <a:spcPts val="156"/>
              </a:spcAft>
            </a:pPr>
            <a:r>
              <a:rPr lang="en-US" sz="1400" dirty="0">
                <a:solidFill>
                  <a:srgbClr val="141414"/>
                </a:solidFill>
                <a:ea typeface="+mn-lt"/>
                <a:cs typeface="+mn-lt"/>
              </a:rPr>
              <a:t>chicken noodles priced at £12, fish and chips at £10, a pint at £6 and £5 for an ice cream,</a:t>
            </a:r>
            <a:endParaRPr lang="en-US" sz="1400" dirty="0"/>
          </a:p>
        </p:txBody>
      </p:sp>
    </p:spTree>
    <p:extLst>
      <p:ext uri="{BB962C8B-B14F-4D97-AF65-F5344CB8AC3E}">
        <p14:creationId xmlns:p14="http://schemas.microsoft.com/office/powerpoint/2010/main" val="2117530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7F6FBD-6506-7A72-AC05-3C7BADB5009C}"/>
              </a:ext>
            </a:extLst>
          </p:cNvPr>
          <p:cNvSpPr txBox="1"/>
          <p:nvPr/>
        </p:nvSpPr>
        <p:spPr>
          <a:xfrm>
            <a:off x="7523805" y="-86328"/>
            <a:ext cx="3190093" cy="101811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u="sng" cap="all" spc="-50">
                <a:ln w="3175" cmpd="sng">
                  <a:noFill/>
                </a:ln>
                <a:latin typeface="Bembo"/>
                <a:ea typeface="+mj-ea"/>
                <a:cs typeface="+mj-cs"/>
              </a:rPr>
              <a:t>Advantages</a:t>
            </a:r>
          </a:p>
        </p:txBody>
      </p:sp>
      <p:pic>
        <p:nvPicPr>
          <p:cNvPr id="4" name="Picture 3" descr="A person in a helmet and a skateboarder on a ramp&#10;&#10;Description automatically generated">
            <a:extLst>
              <a:ext uri="{FF2B5EF4-FFF2-40B4-BE49-F238E27FC236}">
                <a16:creationId xmlns:a16="http://schemas.microsoft.com/office/drawing/2014/main" id="{0A3AF1B4-B2B7-74DA-3F59-708D9024CC49}"/>
              </a:ext>
            </a:extLst>
          </p:cNvPr>
          <p:cNvPicPr>
            <a:picLocks noChangeAspect="1"/>
          </p:cNvPicPr>
          <p:nvPr/>
        </p:nvPicPr>
        <p:blipFill rotWithShape="1">
          <a:blip r:embed="rId3"/>
          <a:srcRect t="6639" r="3" b="12891"/>
          <a:stretch/>
        </p:blipFill>
        <p:spPr>
          <a:xfrm>
            <a:off x="-3665" y="10"/>
            <a:ext cx="3056158" cy="2623343"/>
          </a:xfrm>
          <a:prstGeom prst="rect">
            <a:avLst/>
          </a:prstGeom>
        </p:spPr>
      </p:pic>
      <p:pic>
        <p:nvPicPr>
          <p:cNvPr id="7" name="Picture 6" descr="A poster with cartoon characters&#10;&#10;Description automatically generated">
            <a:extLst>
              <a:ext uri="{FF2B5EF4-FFF2-40B4-BE49-F238E27FC236}">
                <a16:creationId xmlns:a16="http://schemas.microsoft.com/office/drawing/2014/main" id="{01648215-DA13-AD25-ADB8-48200E7A843F}"/>
              </a:ext>
            </a:extLst>
          </p:cNvPr>
          <p:cNvPicPr>
            <a:picLocks noChangeAspect="1"/>
          </p:cNvPicPr>
          <p:nvPr/>
        </p:nvPicPr>
        <p:blipFill rotWithShape="1">
          <a:blip r:embed="rId4"/>
          <a:srcRect t="13750" r="-2" b="-2"/>
          <a:stretch/>
        </p:blipFill>
        <p:spPr>
          <a:xfrm>
            <a:off x="3052494" y="975"/>
            <a:ext cx="3056852" cy="2623353"/>
          </a:xfrm>
          <a:prstGeom prst="rect">
            <a:avLst/>
          </a:prstGeom>
        </p:spPr>
      </p:pic>
      <p:pic>
        <p:nvPicPr>
          <p:cNvPr id="3" name="Picture 2" descr="A group of people at a concert&#10;&#10;Description automatically generated">
            <a:extLst>
              <a:ext uri="{FF2B5EF4-FFF2-40B4-BE49-F238E27FC236}">
                <a16:creationId xmlns:a16="http://schemas.microsoft.com/office/drawing/2014/main" id="{93EDF678-75DA-E471-3A93-7CC1C4DA4C0F}"/>
              </a:ext>
            </a:extLst>
          </p:cNvPr>
          <p:cNvPicPr>
            <a:picLocks noChangeAspect="1"/>
          </p:cNvPicPr>
          <p:nvPr/>
        </p:nvPicPr>
        <p:blipFill rotWithShape="1">
          <a:blip r:embed="rId5"/>
          <a:srcRect l="1743" t="15965" r="1355" b="7018"/>
          <a:stretch/>
        </p:blipFill>
        <p:spPr>
          <a:xfrm>
            <a:off x="-1590" y="2624328"/>
            <a:ext cx="6117797" cy="4236126"/>
          </a:xfrm>
          <a:prstGeom prst="rect">
            <a:avLst/>
          </a:prstGeom>
        </p:spPr>
      </p:pic>
      <p:graphicFrame>
        <p:nvGraphicFramePr>
          <p:cNvPr id="271" name="TextBox 4">
            <a:extLst>
              <a:ext uri="{FF2B5EF4-FFF2-40B4-BE49-F238E27FC236}">
                <a16:creationId xmlns:a16="http://schemas.microsoft.com/office/drawing/2014/main" id="{90894324-8B98-8C76-AB4E-6873C9E1CC67}"/>
              </a:ext>
            </a:extLst>
          </p:cNvPr>
          <p:cNvGraphicFramePr/>
          <p:nvPr>
            <p:extLst>
              <p:ext uri="{D42A27DB-BD31-4B8C-83A1-F6EECF244321}">
                <p14:modId xmlns:p14="http://schemas.microsoft.com/office/powerpoint/2010/main" val="1385908212"/>
              </p:ext>
            </p:extLst>
          </p:nvPr>
        </p:nvGraphicFramePr>
        <p:xfrm>
          <a:off x="6188858" y="487008"/>
          <a:ext cx="5857093" cy="59922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6" name="TextBox 25">
            <a:extLst>
              <a:ext uri="{FF2B5EF4-FFF2-40B4-BE49-F238E27FC236}">
                <a16:creationId xmlns:a16="http://schemas.microsoft.com/office/drawing/2014/main" id="{A5FC593C-9037-8285-05A4-A6D28F9B08ED}"/>
              </a:ext>
            </a:extLst>
          </p:cNvPr>
          <p:cNvSpPr txBox="1"/>
          <p:nvPr/>
        </p:nvSpPr>
        <p:spPr>
          <a:xfrm>
            <a:off x="6315436" y="6161106"/>
            <a:ext cx="56969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Bembo"/>
                <a:cs typeface="Calibri" panose="020F0502020204030204"/>
              </a:rPr>
              <a:t>'Festivals and major cultural events offer such a platform' (Garcia, 2021)</a:t>
            </a:r>
            <a:endParaRPr lang="en-US" dirty="0">
              <a:cs typeface="Calibri" panose="020F0502020204030204"/>
            </a:endParaRPr>
          </a:p>
        </p:txBody>
      </p:sp>
    </p:spTree>
    <p:extLst>
      <p:ext uri="{BB962C8B-B14F-4D97-AF65-F5344CB8AC3E}">
        <p14:creationId xmlns:p14="http://schemas.microsoft.com/office/powerpoint/2010/main" val="2861483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B7001BD7-F07F-9A8B-A10A-ED115F9102B5}"/>
            </a:ext>
          </a:extLst>
        </p:cNvPr>
        <p:cNvGrpSpPr/>
        <p:nvPr/>
      </p:nvGrpSpPr>
      <p:grpSpPr>
        <a:xfrm>
          <a:off x="0" y="0"/>
          <a:ext cx="0" cy="0"/>
          <a:chOff x="0" y="0"/>
          <a:chExt cx="0" cy="0"/>
        </a:xfrm>
      </p:grpSpPr>
      <p:pic>
        <p:nvPicPr>
          <p:cNvPr id="27" name="Picture 26">
            <a:extLst>
              <a:ext uri="{FF2B5EF4-FFF2-40B4-BE49-F238E27FC236}">
                <a16:creationId xmlns:a16="http://schemas.microsoft.com/office/drawing/2014/main" id="{359865F3-E7DF-4981-A87F-1A5A79716B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814BD71C-176A-CCE0-83B2-B859AD672FCA}"/>
              </a:ext>
            </a:extLst>
          </p:cNvPr>
          <p:cNvSpPr txBox="1"/>
          <p:nvPr/>
        </p:nvSpPr>
        <p:spPr>
          <a:xfrm>
            <a:off x="632651" y="643464"/>
            <a:ext cx="3785181" cy="55710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u="sng" cap="all" spc="-50">
                <a:ln w="3175" cmpd="sng">
                  <a:noFill/>
                </a:ln>
                <a:latin typeface="+mj-lt"/>
                <a:ea typeface="+mj-ea"/>
                <a:cs typeface="+mj-cs"/>
              </a:rPr>
              <a:t>Disadvantages </a:t>
            </a:r>
          </a:p>
        </p:txBody>
      </p:sp>
      <p:pic>
        <p:nvPicPr>
          <p:cNvPr id="14" name="Picture 13" descr="A red and white sign with black text&#10;&#10;Description automatically generated">
            <a:extLst>
              <a:ext uri="{FF2B5EF4-FFF2-40B4-BE49-F238E27FC236}">
                <a16:creationId xmlns:a16="http://schemas.microsoft.com/office/drawing/2014/main" id="{9C18CE99-F3C3-D343-B85D-C598DBCA7108}"/>
              </a:ext>
            </a:extLst>
          </p:cNvPr>
          <p:cNvPicPr>
            <a:picLocks noChangeAspect="1"/>
          </p:cNvPicPr>
          <p:nvPr/>
        </p:nvPicPr>
        <p:blipFill>
          <a:blip r:embed="rId4"/>
          <a:stretch>
            <a:fillRect/>
          </a:stretch>
        </p:blipFill>
        <p:spPr>
          <a:xfrm>
            <a:off x="4958571" y="637281"/>
            <a:ext cx="1672033" cy="1672033"/>
          </a:xfrm>
          <a:prstGeom prst="roundRect">
            <a:avLst>
              <a:gd name="adj" fmla="val 1045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10" name="Picture 9" descr="A train on the tracks&#10;&#10;Description automatically generated">
            <a:extLst>
              <a:ext uri="{FF2B5EF4-FFF2-40B4-BE49-F238E27FC236}">
                <a16:creationId xmlns:a16="http://schemas.microsoft.com/office/drawing/2014/main" id="{A021E14C-7127-3486-103B-B683EDCAE725}"/>
              </a:ext>
            </a:extLst>
          </p:cNvPr>
          <p:cNvPicPr>
            <a:picLocks noChangeAspect="1"/>
          </p:cNvPicPr>
          <p:nvPr/>
        </p:nvPicPr>
        <p:blipFill>
          <a:blip r:embed="rId5"/>
          <a:stretch>
            <a:fillRect/>
          </a:stretch>
        </p:blipFill>
        <p:spPr>
          <a:xfrm>
            <a:off x="7047800" y="732829"/>
            <a:ext cx="2169871" cy="1480936"/>
          </a:xfrm>
          <a:prstGeom prst="roundRect">
            <a:avLst>
              <a:gd name="adj" fmla="val 1045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9" name="Picture 8" descr="A large crowd of people at a concert&#10;&#10;Description automatically generated">
            <a:extLst>
              <a:ext uri="{FF2B5EF4-FFF2-40B4-BE49-F238E27FC236}">
                <a16:creationId xmlns:a16="http://schemas.microsoft.com/office/drawing/2014/main" id="{B5F09219-5EB5-23FF-8D3C-F3F06FA00732}"/>
              </a:ext>
            </a:extLst>
          </p:cNvPr>
          <p:cNvPicPr>
            <a:picLocks noChangeAspect="1"/>
          </p:cNvPicPr>
          <p:nvPr/>
        </p:nvPicPr>
        <p:blipFill>
          <a:blip r:embed="rId6"/>
          <a:stretch>
            <a:fillRect/>
          </a:stretch>
        </p:blipFill>
        <p:spPr>
          <a:xfrm>
            <a:off x="9385948" y="935931"/>
            <a:ext cx="2169871" cy="1074732"/>
          </a:xfrm>
          <a:prstGeom prst="roundRect">
            <a:avLst>
              <a:gd name="adj" fmla="val 1045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8" name="Content Placeholder 2">
            <a:extLst>
              <a:ext uri="{FF2B5EF4-FFF2-40B4-BE49-F238E27FC236}">
                <a16:creationId xmlns:a16="http://schemas.microsoft.com/office/drawing/2014/main" id="{1F08F90D-4F56-584E-5FD8-1D9109EF9225}"/>
              </a:ext>
            </a:extLst>
          </p:cNvPr>
          <p:cNvSpPr txBox="1">
            <a:spLocks/>
          </p:cNvSpPr>
          <p:nvPr/>
        </p:nvSpPr>
        <p:spPr>
          <a:xfrm>
            <a:off x="4709649" y="2496138"/>
            <a:ext cx="6838885" cy="3718398"/>
          </a:xfrm>
          <a:prstGeom prst="rect">
            <a:avLst/>
          </a:prstGeom>
        </p:spPr>
        <p:txBody>
          <a:bodyPr vert="horz" lIns="91440" tIns="45720" rIns="91440" bIns="45720" rtlCol="0" anchor="ct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285750" indent="-285750" defTabSz="457200">
              <a:spcBef>
                <a:spcPts val="0"/>
              </a:spcBef>
              <a:spcAft>
                <a:spcPts val="1000"/>
              </a:spcAft>
              <a:buClr>
                <a:schemeClr val="tx1"/>
              </a:buClr>
              <a:buSzPct val="100000"/>
              <a:buFont typeface="Arial"/>
              <a:buChar char="•"/>
            </a:pPr>
            <a:r>
              <a:rPr lang="en-US"/>
              <a:t>No liquids allowed on site, yet the water stations promised weren't provided</a:t>
            </a:r>
          </a:p>
          <a:p>
            <a:pPr marL="285750" indent="-285750" defTabSz="457200">
              <a:spcBef>
                <a:spcPts val="0"/>
              </a:spcBef>
              <a:spcAft>
                <a:spcPts val="1000"/>
              </a:spcAft>
              <a:buClr>
                <a:schemeClr val="tx1"/>
              </a:buClr>
              <a:buSzPct val="100000"/>
              <a:buFont typeface="Arial"/>
              <a:buChar char="•"/>
            </a:pPr>
            <a:r>
              <a:rPr lang="en-US"/>
              <a:t>Disturbance of the local community as fields are reserved, noise pollution from heavy music.</a:t>
            </a:r>
          </a:p>
          <a:p>
            <a:pPr marL="285750" indent="-285750" defTabSz="457200">
              <a:spcBef>
                <a:spcPts val="0"/>
              </a:spcBef>
              <a:spcAft>
                <a:spcPts val="1000"/>
              </a:spcAft>
              <a:buClr>
                <a:schemeClr val="tx1"/>
              </a:buClr>
              <a:buSzPct val="100000"/>
              <a:buFont typeface="Arial"/>
              <a:buChar char="•"/>
            </a:pPr>
            <a:r>
              <a:rPr lang="en-US"/>
              <a:t>Overcrowding could lead to small children getting hurt.</a:t>
            </a:r>
          </a:p>
          <a:p>
            <a:pPr marL="285750" indent="-285750" defTabSz="457200">
              <a:spcBef>
                <a:spcPts val="0"/>
              </a:spcBef>
              <a:spcAft>
                <a:spcPts val="1000"/>
              </a:spcAft>
              <a:buClr>
                <a:schemeClr val="tx1"/>
              </a:buClr>
              <a:buSzPct val="100000"/>
              <a:buFont typeface="Arial"/>
              <a:buChar char="•"/>
            </a:pPr>
            <a:r>
              <a:rPr lang="en-US"/>
              <a:t>If you are only attending one day out of the possible four days, it may be a struggle to get home if you live in surrounding areas such as Swansea and Cardiff because trains don’t run late enough, and headliners normally show up later</a:t>
            </a:r>
            <a:r>
              <a:rPr lang="en-US" i="1"/>
              <a:t>.</a:t>
            </a:r>
            <a:endParaRPr lang="en-US"/>
          </a:p>
          <a:p>
            <a:pPr defTabSz="457200">
              <a:spcBef>
                <a:spcPts val="0"/>
              </a:spcBef>
              <a:spcAft>
                <a:spcPts val="1000"/>
              </a:spcAft>
              <a:buClr>
                <a:schemeClr val="tx1"/>
              </a:buClr>
              <a:buSzPct val="100000"/>
              <a:buFont typeface="Arial"/>
              <a:buChar char="•"/>
            </a:pPr>
            <a:endParaRPr lang="en-US"/>
          </a:p>
        </p:txBody>
      </p:sp>
      <p:sp>
        <p:nvSpPr>
          <p:cNvPr id="3" name="TextBox 2">
            <a:extLst>
              <a:ext uri="{FF2B5EF4-FFF2-40B4-BE49-F238E27FC236}">
                <a16:creationId xmlns:a16="http://schemas.microsoft.com/office/drawing/2014/main" id="{EDC1BB36-72F2-4DF1-A66A-C24EE86F67B4}"/>
              </a:ext>
            </a:extLst>
          </p:cNvPr>
          <p:cNvSpPr txBox="1"/>
          <p:nvPr/>
        </p:nvSpPr>
        <p:spPr>
          <a:xfrm>
            <a:off x="10454967" y="6210709"/>
            <a:ext cx="17370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Times New Roman"/>
                <a:cs typeface="Times New Roman"/>
              </a:rPr>
              <a:t>(</a:t>
            </a:r>
            <a:r>
              <a:rPr lang="en-US" sz="1200" err="1">
                <a:latin typeface="Times New Roman"/>
                <a:cs typeface="Times New Roman"/>
              </a:rPr>
              <a:t>Mosalski</a:t>
            </a:r>
            <a:r>
              <a:rPr lang="en-US" sz="1200" dirty="0">
                <a:latin typeface="Times New Roman"/>
                <a:cs typeface="Times New Roman"/>
              </a:rPr>
              <a:t>)</a:t>
            </a:r>
          </a:p>
          <a:p>
            <a:r>
              <a:rPr lang="en-US" sz="1200" dirty="0">
                <a:latin typeface="Times New Roman"/>
                <a:cs typeface="Times New Roman"/>
              </a:rPr>
              <a:t>(Welsh Government)</a:t>
            </a:r>
            <a:endParaRPr lang="en-US" dirty="0"/>
          </a:p>
          <a:p>
            <a:endParaRPr lang="en-US" sz="1200" dirty="0">
              <a:latin typeface="Times New Roman"/>
              <a:cs typeface="Times New Roman"/>
            </a:endParaRPr>
          </a:p>
        </p:txBody>
      </p:sp>
    </p:spTree>
    <p:extLst>
      <p:ext uri="{BB962C8B-B14F-4D97-AF65-F5344CB8AC3E}">
        <p14:creationId xmlns:p14="http://schemas.microsoft.com/office/powerpoint/2010/main" val="1530609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15472-A90D-479A-FF51-67755B9FCA25}"/>
              </a:ext>
            </a:extLst>
          </p:cNvPr>
          <p:cNvSpPr>
            <a:spLocks noGrp="1"/>
          </p:cNvSpPr>
          <p:nvPr>
            <p:ph type="title"/>
          </p:nvPr>
        </p:nvSpPr>
        <p:spPr>
          <a:xfrm>
            <a:off x="685801" y="1358900"/>
            <a:ext cx="3771899" cy="1651000"/>
          </a:xfrm>
        </p:spPr>
        <p:txBody>
          <a:bodyPr anchor="b">
            <a:normAutofit/>
          </a:bodyPr>
          <a:lstStyle/>
          <a:p>
            <a:r>
              <a:rPr lang="en-US" sz="2400" b="1"/>
              <a:t>Customer satisfaction and engagement </a:t>
            </a:r>
            <a:endParaRPr lang="en-US" sz="2400"/>
          </a:p>
        </p:txBody>
      </p:sp>
      <p:sp>
        <p:nvSpPr>
          <p:cNvPr id="3" name="Content Placeholder 2">
            <a:extLst>
              <a:ext uri="{FF2B5EF4-FFF2-40B4-BE49-F238E27FC236}">
                <a16:creationId xmlns:a16="http://schemas.microsoft.com/office/drawing/2014/main" id="{E3315002-5518-5E1F-5BD2-3FB43F73FCD0}"/>
              </a:ext>
            </a:extLst>
          </p:cNvPr>
          <p:cNvSpPr>
            <a:spLocks noGrp="1"/>
          </p:cNvSpPr>
          <p:nvPr>
            <p:ph idx="1"/>
          </p:nvPr>
        </p:nvSpPr>
        <p:spPr>
          <a:xfrm>
            <a:off x="587478" y="3083642"/>
            <a:ext cx="3771899" cy="1699752"/>
          </a:xfrm>
        </p:spPr>
        <p:txBody>
          <a:bodyPr vert="horz" lIns="91440" tIns="45720" rIns="91440" bIns="45720" rtlCol="0" anchor="t">
            <a:normAutofit/>
          </a:bodyPr>
          <a:lstStyle/>
          <a:p>
            <a:pPr marL="0" indent="0">
              <a:buNone/>
            </a:pPr>
            <a:r>
              <a:rPr lang="en-US" sz="1600"/>
              <a:t>The Tic Tac Toe area is full of different activities, this will let people explore new hobbies and things they’ve never experienced before. This will give them a sense of achievement. Which Mclelland's theory proves is the driving factor of life.</a:t>
            </a:r>
          </a:p>
          <a:p>
            <a:endParaRPr lang="en-US" sz="1600"/>
          </a:p>
          <a:p>
            <a:endParaRPr lang="en-US" sz="1600"/>
          </a:p>
          <a:p>
            <a:endParaRPr lang="en-US" sz="1600"/>
          </a:p>
          <a:p>
            <a:endParaRPr lang="en-US" sz="1600"/>
          </a:p>
          <a:p>
            <a:endParaRPr lang="en-US" sz="1600"/>
          </a:p>
          <a:p>
            <a:endParaRPr lang="en-US" sz="1600"/>
          </a:p>
        </p:txBody>
      </p:sp>
      <p:pic>
        <p:nvPicPr>
          <p:cNvPr id="4" name="Picture 3" descr="A screenshot of a social media post&#10;&#10;Description automatically generated">
            <a:extLst>
              <a:ext uri="{FF2B5EF4-FFF2-40B4-BE49-F238E27FC236}">
                <a16:creationId xmlns:a16="http://schemas.microsoft.com/office/drawing/2014/main" id="{1E90AD1C-154A-8426-EDCE-C0AF16355CB9}"/>
              </a:ext>
            </a:extLst>
          </p:cNvPr>
          <p:cNvPicPr>
            <a:picLocks noChangeAspect="1"/>
          </p:cNvPicPr>
          <p:nvPr/>
        </p:nvPicPr>
        <p:blipFill rotWithShape="1">
          <a:blip r:embed="rId3"/>
          <a:srcRect l="942" r="15080" b="-1"/>
          <a:stretch/>
        </p:blipFill>
        <p:spPr>
          <a:xfrm>
            <a:off x="4930903" y="609601"/>
            <a:ext cx="5794120" cy="526097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77753DA5-9FB5-9C6F-CD76-48E059E2A4F9}"/>
              </a:ext>
            </a:extLst>
          </p:cNvPr>
          <p:cNvSpPr txBox="1"/>
          <p:nvPr/>
        </p:nvSpPr>
        <p:spPr>
          <a:xfrm>
            <a:off x="655483" y="6325419"/>
            <a:ext cx="290051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Times New Roman"/>
                <a:cs typeface="Times New Roman"/>
              </a:rPr>
              <a:t>(McClelland)</a:t>
            </a:r>
            <a:endParaRPr lang="en-US" dirty="0">
              <a:cs typeface="Times New Roman"/>
            </a:endParaRPr>
          </a:p>
          <a:p>
            <a:endParaRPr lang="en-US"/>
          </a:p>
        </p:txBody>
      </p:sp>
    </p:spTree>
    <p:extLst>
      <p:ext uri="{BB962C8B-B14F-4D97-AF65-F5344CB8AC3E}">
        <p14:creationId xmlns:p14="http://schemas.microsoft.com/office/powerpoint/2010/main" val="1083487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59865F3-E7DF-4981-A87F-1A5A79716B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2D1FBB1C-1438-519F-AF53-388EA6A9D8D0}"/>
              </a:ext>
            </a:extLst>
          </p:cNvPr>
          <p:cNvSpPr txBox="1"/>
          <p:nvPr/>
        </p:nvSpPr>
        <p:spPr>
          <a:xfrm>
            <a:off x="1211604" y="216203"/>
            <a:ext cx="3985644" cy="6979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u="sng" cap="all" spc="-50">
                <a:ln w="3175" cmpd="sng">
                  <a:noFill/>
                </a:ln>
                <a:latin typeface="+mj-lt"/>
                <a:ea typeface="+mj-ea"/>
                <a:cs typeface="+mj-cs"/>
              </a:rPr>
              <a:t>Access/Transport</a:t>
            </a:r>
          </a:p>
        </p:txBody>
      </p:sp>
      <p:pic>
        <p:nvPicPr>
          <p:cNvPr id="7" name="Picture 6" descr="Walking Logo - LogoDix">
            <a:extLst>
              <a:ext uri="{FF2B5EF4-FFF2-40B4-BE49-F238E27FC236}">
                <a16:creationId xmlns:a16="http://schemas.microsoft.com/office/drawing/2014/main" id="{65EEF5F3-F561-EE3E-ACCA-CECF52F0C667}"/>
              </a:ext>
            </a:extLst>
          </p:cNvPr>
          <p:cNvPicPr>
            <a:picLocks noChangeAspect="1"/>
          </p:cNvPicPr>
          <p:nvPr/>
        </p:nvPicPr>
        <p:blipFill rotWithShape="1">
          <a:blip r:embed="rId4"/>
          <a:srcRect t="7423" b="9122"/>
          <a:stretch/>
        </p:blipFill>
        <p:spPr>
          <a:xfrm>
            <a:off x="6706527" y="1030289"/>
            <a:ext cx="1457946" cy="1830386"/>
          </a:xfrm>
          <a:prstGeom prst="roundRect">
            <a:avLst>
              <a:gd name="adj" fmla="val 730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5" name="Picture 4" descr="Image result for disability access logo">
            <a:extLst>
              <a:ext uri="{FF2B5EF4-FFF2-40B4-BE49-F238E27FC236}">
                <a16:creationId xmlns:a16="http://schemas.microsoft.com/office/drawing/2014/main" id="{06762E41-85ED-F2DE-32E3-9264856F37D4}"/>
              </a:ext>
            </a:extLst>
          </p:cNvPr>
          <p:cNvPicPr>
            <a:picLocks noChangeAspect="1"/>
          </p:cNvPicPr>
          <p:nvPr/>
        </p:nvPicPr>
        <p:blipFill rotWithShape="1">
          <a:blip r:embed="rId5"/>
          <a:srcRect l="4192" t="2695" r="16168" b="2927"/>
          <a:stretch/>
        </p:blipFill>
        <p:spPr>
          <a:xfrm>
            <a:off x="9482535" y="1030289"/>
            <a:ext cx="1544554" cy="1830386"/>
          </a:xfrm>
          <a:prstGeom prst="roundRect">
            <a:avLst>
              <a:gd name="adj" fmla="val 730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4" name="Picture 3" descr="Image result for national express coaches uk">
            <a:extLst>
              <a:ext uri="{FF2B5EF4-FFF2-40B4-BE49-F238E27FC236}">
                <a16:creationId xmlns:a16="http://schemas.microsoft.com/office/drawing/2014/main" id="{719ED8C5-EE40-80BB-322B-03E056D9C98F}"/>
              </a:ext>
            </a:extLst>
          </p:cNvPr>
          <p:cNvPicPr>
            <a:picLocks noChangeAspect="1"/>
          </p:cNvPicPr>
          <p:nvPr/>
        </p:nvPicPr>
        <p:blipFill rotWithShape="1">
          <a:blip r:embed="rId6"/>
          <a:srcRect l="10831" r="2840" b="1"/>
          <a:stretch/>
        </p:blipFill>
        <p:spPr>
          <a:xfrm>
            <a:off x="6617016" y="3031808"/>
            <a:ext cx="4462203" cy="2791142"/>
          </a:xfrm>
          <a:prstGeom prst="roundRect">
            <a:avLst>
              <a:gd name="adj" fmla="val 730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9" name="TextBox 2">
            <a:extLst>
              <a:ext uri="{FF2B5EF4-FFF2-40B4-BE49-F238E27FC236}">
                <a16:creationId xmlns:a16="http://schemas.microsoft.com/office/drawing/2014/main" id="{47243B96-831A-4672-DFDD-5D28F1D66682}"/>
              </a:ext>
            </a:extLst>
          </p:cNvPr>
          <p:cNvGraphicFramePr/>
          <p:nvPr>
            <p:extLst>
              <p:ext uri="{D42A27DB-BD31-4B8C-83A1-F6EECF244321}">
                <p14:modId xmlns:p14="http://schemas.microsoft.com/office/powerpoint/2010/main" val="793328534"/>
              </p:ext>
            </p:extLst>
          </p:nvPr>
        </p:nvGraphicFramePr>
        <p:xfrm>
          <a:off x="492889" y="1071410"/>
          <a:ext cx="5239085" cy="45751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8" name="TextBox 57">
            <a:extLst>
              <a:ext uri="{FF2B5EF4-FFF2-40B4-BE49-F238E27FC236}">
                <a16:creationId xmlns:a16="http://schemas.microsoft.com/office/drawing/2014/main" id="{5298F95D-0B30-E6AF-140F-0700533FF41B}"/>
              </a:ext>
            </a:extLst>
          </p:cNvPr>
          <p:cNvSpPr txBox="1"/>
          <p:nvPr/>
        </p:nvSpPr>
        <p:spPr>
          <a:xfrm>
            <a:off x="67519" y="5788547"/>
            <a:ext cx="651437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Bembo"/>
              </a:rPr>
              <a:t>'There will be a number of accessible toilets located on the festival site and within the campsite'. (Accessibility / In It Together Festival – In It Together Festival , no date)</a:t>
            </a:r>
            <a:endParaRPr lang="en-US" dirty="0">
              <a:cs typeface="Calibri" panose="020F0502020204030204"/>
            </a:endParaRPr>
          </a:p>
        </p:txBody>
      </p:sp>
    </p:spTree>
    <p:extLst>
      <p:ext uri="{BB962C8B-B14F-4D97-AF65-F5344CB8AC3E}">
        <p14:creationId xmlns:p14="http://schemas.microsoft.com/office/powerpoint/2010/main" val="1871851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3D510-83D9-87E0-18C1-F9B33CE659EA}"/>
              </a:ext>
            </a:extLst>
          </p:cNvPr>
          <p:cNvSpPr>
            <a:spLocks noGrp="1"/>
          </p:cNvSpPr>
          <p:nvPr>
            <p:ph type="title"/>
          </p:nvPr>
        </p:nvSpPr>
        <p:spPr>
          <a:xfrm>
            <a:off x="685801" y="609600"/>
            <a:ext cx="5219699" cy="1456267"/>
          </a:xfrm>
        </p:spPr>
        <p:txBody>
          <a:bodyPr>
            <a:normAutofit/>
          </a:bodyPr>
          <a:lstStyle/>
          <a:p>
            <a:r>
              <a:rPr lang="en-US"/>
              <a:t>Sustainability </a:t>
            </a:r>
          </a:p>
        </p:txBody>
      </p:sp>
      <p:sp>
        <p:nvSpPr>
          <p:cNvPr id="3" name="Content Placeholder 2">
            <a:extLst>
              <a:ext uri="{FF2B5EF4-FFF2-40B4-BE49-F238E27FC236}">
                <a16:creationId xmlns:a16="http://schemas.microsoft.com/office/drawing/2014/main" id="{B8ACBC1A-9CDC-CD2D-8FED-E0E0BC316B95}"/>
              </a:ext>
            </a:extLst>
          </p:cNvPr>
          <p:cNvSpPr>
            <a:spLocks noGrp="1"/>
          </p:cNvSpPr>
          <p:nvPr>
            <p:ph idx="1"/>
          </p:nvPr>
        </p:nvSpPr>
        <p:spPr>
          <a:xfrm>
            <a:off x="685801" y="2142067"/>
            <a:ext cx="5219699" cy="3649133"/>
          </a:xfrm>
        </p:spPr>
        <p:txBody>
          <a:bodyPr vert="horz" lIns="91440" tIns="45720" rIns="91440" bIns="45720" rtlCol="0">
            <a:normAutofit/>
          </a:bodyPr>
          <a:lstStyle/>
          <a:p>
            <a:r>
              <a:rPr lang="en-US"/>
              <a:t>All tickets for the event are digital to reduce paper waste. At the gate these will be exchanged for fabric bracelets. This allows people to walk around the event freely without the need of paper or passes. These can even be seen in the logo. </a:t>
            </a:r>
          </a:p>
          <a:p>
            <a:r>
              <a:rPr lang="en-US"/>
              <a:t>In the future they should provide the water stands like promised for their customers as this would avoid negative reviews.</a:t>
            </a:r>
          </a:p>
        </p:txBody>
      </p:sp>
      <p:pic>
        <p:nvPicPr>
          <p:cNvPr id="4" name="Picture 3" descr="A heart shaped sign with hands and text&#10;&#10;Description automatically generated">
            <a:extLst>
              <a:ext uri="{FF2B5EF4-FFF2-40B4-BE49-F238E27FC236}">
                <a16:creationId xmlns:a16="http://schemas.microsoft.com/office/drawing/2014/main" id="{EA9A7CE7-1C3F-FA67-74FC-9D73B66EB44B}"/>
              </a:ext>
            </a:extLst>
          </p:cNvPr>
          <p:cNvPicPr>
            <a:picLocks noChangeAspect="1"/>
          </p:cNvPicPr>
          <p:nvPr/>
        </p:nvPicPr>
        <p:blipFill rotWithShape="1">
          <a:blip r:embed="rId3"/>
          <a:srcRect r="2" b="3612"/>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F6893259-C394-62D9-54A3-F3B5DE70CB4F}"/>
              </a:ext>
            </a:extLst>
          </p:cNvPr>
          <p:cNvSpPr txBox="1"/>
          <p:nvPr/>
        </p:nvSpPr>
        <p:spPr>
          <a:xfrm>
            <a:off x="81934" y="6489289"/>
            <a:ext cx="339212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Times New Roman"/>
                <a:cs typeface="Times New Roman"/>
              </a:rPr>
              <a:t>(</a:t>
            </a:r>
            <a:r>
              <a:rPr lang="en-US" sz="1200" err="1">
                <a:latin typeface="Times New Roman"/>
                <a:cs typeface="Times New Roman"/>
              </a:rPr>
              <a:t>Mosalski</a:t>
            </a:r>
            <a:r>
              <a:rPr lang="en-US" sz="1200" dirty="0">
                <a:latin typeface="Times New Roman"/>
                <a:cs typeface="Times New Roman"/>
              </a:rPr>
              <a:t>)</a:t>
            </a:r>
            <a:endParaRPr lang="en-US" dirty="0"/>
          </a:p>
        </p:txBody>
      </p:sp>
    </p:spTree>
    <p:extLst>
      <p:ext uri="{BB962C8B-B14F-4D97-AF65-F5344CB8AC3E}">
        <p14:creationId xmlns:p14="http://schemas.microsoft.com/office/powerpoint/2010/main" val="1008707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02D8D7-AB65-A59E-A06B-A14A2ACA9386}"/>
              </a:ext>
            </a:extLst>
          </p:cNvPr>
          <p:cNvSpPr txBox="1"/>
          <p:nvPr/>
        </p:nvSpPr>
        <p:spPr>
          <a:xfrm>
            <a:off x="6186487" y="609599"/>
            <a:ext cx="496609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u="sng">
                <a:latin typeface="Bembo"/>
              </a:rPr>
              <a:t>Staffing / The Crew: -</a:t>
            </a:r>
            <a:endParaRPr lang="en-US" u="sng"/>
          </a:p>
        </p:txBody>
      </p:sp>
      <p:pic>
        <p:nvPicPr>
          <p:cNvPr id="6" name="Picture 5" descr="Image result for in it together festival traders">
            <a:extLst>
              <a:ext uri="{FF2B5EF4-FFF2-40B4-BE49-F238E27FC236}">
                <a16:creationId xmlns:a16="http://schemas.microsoft.com/office/drawing/2014/main" id="{E9D0C00D-832F-3D5C-8357-AEE05FD0D139}"/>
              </a:ext>
            </a:extLst>
          </p:cNvPr>
          <p:cNvPicPr>
            <a:picLocks noChangeAspect="1"/>
          </p:cNvPicPr>
          <p:nvPr/>
        </p:nvPicPr>
        <p:blipFill>
          <a:blip r:embed="rId2"/>
          <a:stretch>
            <a:fillRect/>
          </a:stretch>
        </p:blipFill>
        <p:spPr>
          <a:xfrm>
            <a:off x="138113" y="180975"/>
            <a:ext cx="5295900" cy="6086475"/>
          </a:xfrm>
          <a:prstGeom prst="rect">
            <a:avLst/>
          </a:prstGeom>
        </p:spPr>
      </p:pic>
      <p:graphicFrame>
        <p:nvGraphicFramePr>
          <p:cNvPr id="8" name="TextBox 2">
            <a:extLst>
              <a:ext uri="{FF2B5EF4-FFF2-40B4-BE49-F238E27FC236}">
                <a16:creationId xmlns:a16="http://schemas.microsoft.com/office/drawing/2014/main" id="{5B37FD6B-9214-C5A6-FE36-92CB22E248AC}"/>
              </a:ext>
            </a:extLst>
          </p:cNvPr>
          <p:cNvGraphicFramePr/>
          <p:nvPr>
            <p:extLst>
              <p:ext uri="{D42A27DB-BD31-4B8C-83A1-F6EECF244321}">
                <p14:modId xmlns:p14="http://schemas.microsoft.com/office/powerpoint/2010/main" val="4218623725"/>
              </p:ext>
            </p:extLst>
          </p:nvPr>
        </p:nvGraphicFramePr>
        <p:xfrm>
          <a:off x="5663802" y="1245394"/>
          <a:ext cx="5776912"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50E6A26B-1A32-2A3F-31E9-F595402467F5}"/>
              </a:ext>
            </a:extLst>
          </p:cNvPr>
          <p:cNvSpPr txBox="1"/>
          <p:nvPr/>
        </p:nvSpPr>
        <p:spPr>
          <a:xfrm>
            <a:off x="5687268" y="5494357"/>
            <a:ext cx="57294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Bembo"/>
                <a:cs typeface="Calibri"/>
              </a:rPr>
              <a:t>'A successful career in events depends on applicants identifying their own skills and interests' (Bowdin et al,. 2006)</a:t>
            </a:r>
            <a:endParaRPr lang="en-US" dirty="0">
              <a:latin typeface="Bembo"/>
            </a:endParaRPr>
          </a:p>
        </p:txBody>
      </p:sp>
    </p:spTree>
    <p:extLst>
      <p:ext uri="{BB962C8B-B14F-4D97-AF65-F5344CB8AC3E}">
        <p14:creationId xmlns:p14="http://schemas.microsoft.com/office/powerpoint/2010/main" val="856690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large crowd of people at a concert&#10;&#10;Description automatically generated">
            <a:extLst>
              <a:ext uri="{FF2B5EF4-FFF2-40B4-BE49-F238E27FC236}">
                <a16:creationId xmlns:a16="http://schemas.microsoft.com/office/drawing/2014/main" id="{15F86EB5-964C-3BBD-E123-D32A435CA571}"/>
              </a:ext>
            </a:extLst>
          </p:cNvPr>
          <p:cNvPicPr>
            <a:picLocks noChangeAspect="1"/>
          </p:cNvPicPr>
          <p:nvPr/>
        </p:nvPicPr>
        <p:blipFill rotWithShape="1">
          <a:blip r:embed="rId2"/>
          <a:srcRect t="21662" r="-93" b="35948"/>
          <a:stretch/>
        </p:blipFill>
        <p:spPr>
          <a:xfrm>
            <a:off x="188068" y="3617068"/>
            <a:ext cx="11823977" cy="3074392"/>
          </a:xfrm>
          <a:prstGeom prst="rect">
            <a:avLst/>
          </a:prstGeom>
        </p:spPr>
      </p:pic>
      <p:sp>
        <p:nvSpPr>
          <p:cNvPr id="4" name="TextBox 3">
            <a:extLst>
              <a:ext uri="{FF2B5EF4-FFF2-40B4-BE49-F238E27FC236}">
                <a16:creationId xmlns:a16="http://schemas.microsoft.com/office/drawing/2014/main" id="{E18BF6B2-1712-884D-6632-79C066E4C524}"/>
              </a:ext>
            </a:extLst>
          </p:cNvPr>
          <p:cNvSpPr txBox="1"/>
          <p:nvPr/>
        </p:nvSpPr>
        <p:spPr>
          <a:xfrm>
            <a:off x="140074" y="3618585"/>
            <a:ext cx="299299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(H2O, 2020)</a:t>
            </a:r>
            <a:endParaRPr lang="en-US" sz="1200">
              <a:solidFill>
                <a:schemeClr val="bg1"/>
              </a:solidFill>
              <a:latin typeface="Bembo"/>
              <a:cs typeface="Times New Roman"/>
            </a:endParaRPr>
          </a:p>
          <a:p>
            <a:r>
              <a:rPr lang="en-US" sz="1200">
                <a:solidFill>
                  <a:schemeClr val="bg1"/>
                </a:solidFill>
                <a:latin typeface="Times New Roman"/>
                <a:cs typeface="Times New Roman"/>
              </a:rPr>
              <a:t>(Barnes,2020)</a:t>
            </a:r>
            <a:endParaRPr lang="en-US" sz="1200">
              <a:solidFill>
                <a:schemeClr val="bg1"/>
              </a:solidFill>
              <a:latin typeface="Bembo"/>
              <a:cs typeface="Times New Roman"/>
            </a:endParaRPr>
          </a:p>
          <a:p>
            <a:r>
              <a:rPr lang="en-US" sz="1200">
                <a:solidFill>
                  <a:schemeClr val="bg1"/>
                </a:solidFill>
                <a:latin typeface="Times New Roman"/>
                <a:cs typeface="Times New Roman"/>
              </a:rPr>
              <a:t>(Facebook,2022)</a:t>
            </a:r>
            <a:endParaRPr lang="en-US" sz="1200">
              <a:solidFill>
                <a:schemeClr val="bg1"/>
              </a:solidFill>
              <a:latin typeface="Bembo"/>
              <a:cs typeface="Times New Roman"/>
            </a:endParaRPr>
          </a:p>
          <a:p>
            <a:r>
              <a:rPr lang="en-US" sz="1200">
                <a:solidFill>
                  <a:schemeClr val="bg1"/>
                </a:solidFill>
                <a:latin typeface="Times New Roman"/>
                <a:cs typeface="Times New Roman"/>
              </a:rPr>
              <a:t>(</a:t>
            </a:r>
            <a:r>
              <a:rPr lang="en-US" sz="1200" err="1">
                <a:solidFill>
                  <a:schemeClr val="bg1"/>
                </a:solidFill>
                <a:latin typeface="Times New Roman"/>
                <a:cs typeface="Times New Roman"/>
              </a:rPr>
              <a:t>Mosalski</a:t>
            </a:r>
            <a:r>
              <a:rPr lang="en-US" sz="1200">
                <a:solidFill>
                  <a:schemeClr val="bg1"/>
                </a:solidFill>
                <a:latin typeface="Times New Roman"/>
                <a:cs typeface="Times New Roman"/>
              </a:rPr>
              <a:t>, 2022)</a:t>
            </a:r>
          </a:p>
          <a:p>
            <a:r>
              <a:rPr lang="en-US" sz="1200">
                <a:solidFill>
                  <a:schemeClr val="bg1"/>
                </a:solidFill>
                <a:latin typeface="Times New Roman"/>
                <a:cs typeface="Times New Roman"/>
              </a:rPr>
              <a:t>(In It Together, </a:t>
            </a:r>
            <a:r>
              <a:rPr lang="en-US" sz="1200" i="1">
                <a:solidFill>
                  <a:schemeClr val="bg1"/>
                </a:solidFill>
                <a:latin typeface="Times New Roman"/>
                <a:cs typeface="Times New Roman"/>
              </a:rPr>
              <a:t>Line up 2023)</a:t>
            </a:r>
          </a:p>
          <a:p>
            <a:r>
              <a:rPr lang="en-US" sz="1200">
                <a:solidFill>
                  <a:schemeClr val="bg1"/>
                </a:solidFill>
                <a:latin typeface="Times New Roman"/>
                <a:cs typeface="Times New Roman"/>
              </a:rPr>
              <a:t>(In It Together, “Book Tickets | in It Together Festival – in It Together Festival”)</a:t>
            </a:r>
            <a:endParaRPr lang="en-US" sz="1200">
              <a:solidFill>
                <a:schemeClr val="bg1"/>
              </a:solidFill>
            </a:endParaRPr>
          </a:p>
        </p:txBody>
      </p:sp>
      <p:sp>
        <p:nvSpPr>
          <p:cNvPr id="10" name="Rectangle 9">
            <a:extLst>
              <a:ext uri="{FF2B5EF4-FFF2-40B4-BE49-F238E27FC236}">
                <a16:creationId xmlns:a16="http://schemas.microsoft.com/office/drawing/2014/main" id="{0BCBAF0B-85B6-1258-7E16-BCF0998AA530}"/>
              </a:ext>
            </a:extLst>
          </p:cNvPr>
          <p:cNvSpPr/>
          <p:nvPr/>
        </p:nvSpPr>
        <p:spPr>
          <a:xfrm>
            <a:off x="6097117" y="222898"/>
            <a:ext cx="2614904" cy="3265566"/>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t>Social </a:t>
            </a:r>
          </a:p>
          <a:p>
            <a:pPr algn="ctr"/>
            <a:r>
              <a:rPr lang="en-US" b="1"/>
              <a:t>There were 30 food traders and 10 bars. Reviews complained that there could be more local business involvement to support the community.</a:t>
            </a:r>
          </a:p>
        </p:txBody>
      </p:sp>
      <p:sp>
        <p:nvSpPr>
          <p:cNvPr id="12" name="Rectangle 11">
            <a:extLst>
              <a:ext uri="{FF2B5EF4-FFF2-40B4-BE49-F238E27FC236}">
                <a16:creationId xmlns:a16="http://schemas.microsoft.com/office/drawing/2014/main" id="{ADB55A7B-8C8D-9961-8F8C-085256EB44AB}"/>
              </a:ext>
            </a:extLst>
          </p:cNvPr>
          <p:cNvSpPr/>
          <p:nvPr/>
        </p:nvSpPr>
        <p:spPr>
          <a:xfrm>
            <a:off x="3129944" y="224844"/>
            <a:ext cx="2614904" cy="3265566"/>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t>Economic</a:t>
            </a:r>
            <a:endParaRPr lang="en-US">
              <a:cs typeface="Calibri"/>
            </a:endParaRPr>
          </a:p>
          <a:p>
            <a:pPr algn="ctr"/>
            <a:r>
              <a:rPr lang="en-US" b="1"/>
              <a:t>An adult's weekend ticket is £175.15</a:t>
            </a:r>
          </a:p>
          <a:p>
            <a:pPr algn="ctr"/>
            <a:r>
              <a:rPr lang="en-US" b="1"/>
              <a:t>While a family camping ticket is £395.15</a:t>
            </a:r>
          </a:p>
          <a:p>
            <a:pPr algn="ctr"/>
            <a:endParaRPr lang="en-US"/>
          </a:p>
          <a:p>
            <a:pPr algn="ctr"/>
            <a:endParaRPr lang="en-US" sz="2000"/>
          </a:p>
          <a:p>
            <a:pPr algn="ctr"/>
            <a:endParaRPr lang="en-US"/>
          </a:p>
        </p:txBody>
      </p:sp>
      <p:sp>
        <p:nvSpPr>
          <p:cNvPr id="13" name="Rectangle 12">
            <a:extLst>
              <a:ext uri="{FF2B5EF4-FFF2-40B4-BE49-F238E27FC236}">
                <a16:creationId xmlns:a16="http://schemas.microsoft.com/office/drawing/2014/main" id="{F002A911-E058-7E66-46FD-8033A97A3DF0}"/>
              </a:ext>
            </a:extLst>
          </p:cNvPr>
          <p:cNvSpPr/>
          <p:nvPr/>
        </p:nvSpPr>
        <p:spPr>
          <a:xfrm>
            <a:off x="9164115" y="221037"/>
            <a:ext cx="2614904" cy="3265566"/>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t>Environmental</a:t>
            </a:r>
          </a:p>
          <a:p>
            <a:pPr algn="ctr"/>
            <a:r>
              <a:rPr lang="en-US" b="1"/>
              <a:t>Customers were promised water stands, they arrive and found crates of plastic bottled water</a:t>
            </a:r>
          </a:p>
        </p:txBody>
      </p:sp>
      <p:sp>
        <p:nvSpPr>
          <p:cNvPr id="14" name="Rectangle 13">
            <a:extLst>
              <a:ext uri="{FF2B5EF4-FFF2-40B4-BE49-F238E27FC236}">
                <a16:creationId xmlns:a16="http://schemas.microsoft.com/office/drawing/2014/main" id="{1DB4CE2D-A794-C42D-234E-70CC510F8475}"/>
              </a:ext>
            </a:extLst>
          </p:cNvPr>
          <p:cNvSpPr/>
          <p:nvPr/>
        </p:nvSpPr>
        <p:spPr>
          <a:xfrm>
            <a:off x="139213" y="265812"/>
            <a:ext cx="2614904" cy="3265566"/>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t>Political </a:t>
            </a:r>
          </a:p>
          <a:p>
            <a:pPr algn="ctr"/>
            <a:r>
              <a:rPr lang="en-US"/>
              <a:t>In the headliners there were 21 males and only 6 females. This has been an issue over the years of the festival and many other festivals over the world</a:t>
            </a:r>
          </a:p>
          <a:p>
            <a:pPr algn="ctr"/>
            <a:endParaRPr lang="en-US" sz="2000"/>
          </a:p>
          <a:p>
            <a:pPr algn="ctr"/>
            <a:endParaRPr lang="en-US"/>
          </a:p>
        </p:txBody>
      </p:sp>
    </p:spTree>
    <p:extLst>
      <p:ext uri="{BB962C8B-B14F-4D97-AF65-F5344CB8AC3E}">
        <p14:creationId xmlns:p14="http://schemas.microsoft.com/office/powerpoint/2010/main" val="3661430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1EA16-29E7-5F9B-9135-7E0CEA918A4D}"/>
              </a:ext>
            </a:extLst>
          </p:cNvPr>
          <p:cNvSpPr>
            <a:spLocks noGrp="1"/>
          </p:cNvSpPr>
          <p:nvPr>
            <p:ph type="title"/>
          </p:nvPr>
        </p:nvSpPr>
        <p:spPr>
          <a:xfrm>
            <a:off x="1368383" y="723901"/>
            <a:ext cx="6679940" cy="1288884"/>
          </a:xfrm>
        </p:spPr>
        <p:txBody>
          <a:bodyPr anchor="b">
            <a:normAutofit/>
          </a:bodyPr>
          <a:lstStyle/>
          <a:p>
            <a:pPr algn="ctr"/>
            <a:r>
              <a:rPr lang="en-US"/>
              <a:t>Partnership </a:t>
            </a:r>
          </a:p>
        </p:txBody>
      </p:sp>
      <p:sp>
        <p:nvSpPr>
          <p:cNvPr id="3" name="Content Placeholder 2">
            <a:extLst>
              <a:ext uri="{FF2B5EF4-FFF2-40B4-BE49-F238E27FC236}">
                <a16:creationId xmlns:a16="http://schemas.microsoft.com/office/drawing/2014/main" id="{B370890A-8702-557E-68AB-199096F8890C}"/>
              </a:ext>
            </a:extLst>
          </p:cNvPr>
          <p:cNvSpPr>
            <a:spLocks noGrp="1"/>
          </p:cNvSpPr>
          <p:nvPr>
            <p:ph idx="1"/>
          </p:nvPr>
        </p:nvSpPr>
        <p:spPr>
          <a:xfrm>
            <a:off x="1111084" y="2841402"/>
            <a:ext cx="7194538" cy="3211934"/>
          </a:xfrm>
          <a:prstGeom prst="roundRect">
            <a:avLst/>
          </a:prstGeom>
          <a:solidFill>
            <a:schemeClr val="bg2">
              <a:lumMod val="75000"/>
            </a:schemeClr>
          </a:solidFill>
        </p:spPr>
        <p:txBody>
          <a:bodyPr vert="horz" lIns="91440" tIns="45720" rIns="91440" bIns="45720" rtlCol="0" anchor="t">
            <a:noAutofit/>
          </a:bodyPr>
          <a:lstStyle/>
          <a:p>
            <a:pPr marL="0" indent="0" algn="ctr">
              <a:buNone/>
            </a:pPr>
            <a:r>
              <a:rPr lang="en-US" sz="2800"/>
              <a:t>These help attract new target markets. Existing customers will want to support brands. AU Vodka are a well-known Swansea company and seeing their partnership with a festival that can be a drinking environment will drive customers to want to attend.</a:t>
            </a:r>
            <a:endParaRPr lang="en-US"/>
          </a:p>
          <a:p>
            <a:pPr algn="ctr"/>
            <a:endParaRPr lang="en-US"/>
          </a:p>
          <a:p>
            <a:pPr algn="ctr"/>
            <a:endParaRPr lang="en-US"/>
          </a:p>
        </p:txBody>
      </p:sp>
      <p:pic>
        <p:nvPicPr>
          <p:cNvPr id="4" name="Picture 3" descr="A blue text with a smiling face&#10;&#10;Description automatically generated">
            <a:extLst>
              <a:ext uri="{FF2B5EF4-FFF2-40B4-BE49-F238E27FC236}">
                <a16:creationId xmlns:a16="http://schemas.microsoft.com/office/drawing/2014/main" id="{8AD9A091-F25B-7680-8333-A0B6FED1B036}"/>
              </a:ext>
            </a:extLst>
          </p:cNvPr>
          <p:cNvPicPr>
            <a:picLocks noChangeAspect="1"/>
          </p:cNvPicPr>
          <p:nvPr/>
        </p:nvPicPr>
        <p:blipFill>
          <a:blip r:embed="rId2"/>
          <a:stretch>
            <a:fillRect/>
          </a:stretch>
        </p:blipFill>
        <p:spPr>
          <a:xfrm>
            <a:off x="8815777" y="5195227"/>
            <a:ext cx="2388463" cy="949413"/>
          </a:xfrm>
          <a:prstGeom prst="rect">
            <a:avLst/>
          </a:prstGeom>
        </p:spPr>
      </p:pic>
      <p:pic>
        <p:nvPicPr>
          <p:cNvPr id="7" name="Picture 6" descr="A group of colorful logos&#10;&#10;Description automatically generated">
            <a:extLst>
              <a:ext uri="{FF2B5EF4-FFF2-40B4-BE49-F238E27FC236}">
                <a16:creationId xmlns:a16="http://schemas.microsoft.com/office/drawing/2014/main" id="{5EB003F4-5C4E-AA07-6BE3-807D579F5CC7}"/>
              </a:ext>
            </a:extLst>
          </p:cNvPr>
          <p:cNvPicPr>
            <a:picLocks noChangeAspect="1"/>
          </p:cNvPicPr>
          <p:nvPr/>
        </p:nvPicPr>
        <p:blipFill>
          <a:blip r:embed="rId3">
            <a:alphaModFix/>
          </a:blip>
          <a:stretch>
            <a:fillRect/>
          </a:stretch>
        </p:blipFill>
        <p:spPr>
          <a:xfrm>
            <a:off x="8814891" y="3625795"/>
            <a:ext cx="2388457" cy="1080776"/>
          </a:xfrm>
          <a:prstGeom prst="rect">
            <a:avLst/>
          </a:prstGeom>
        </p:spPr>
      </p:pic>
      <p:pic>
        <p:nvPicPr>
          <p:cNvPr id="6" name="Picture 5" descr="A black square with gold text&#10;&#10;Description automatically generated">
            <a:extLst>
              <a:ext uri="{FF2B5EF4-FFF2-40B4-BE49-F238E27FC236}">
                <a16:creationId xmlns:a16="http://schemas.microsoft.com/office/drawing/2014/main" id="{BAB50697-4DD4-13E5-79B4-DDBACB5008AA}"/>
              </a:ext>
            </a:extLst>
          </p:cNvPr>
          <p:cNvPicPr>
            <a:picLocks noChangeAspect="1"/>
          </p:cNvPicPr>
          <p:nvPr/>
        </p:nvPicPr>
        <p:blipFill>
          <a:blip r:embed="rId4"/>
          <a:stretch>
            <a:fillRect/>
          </a:stretch>
        </p:blipFill>
        <p:spPr>
          <a:xfrm>
            <a:off x="9356775" y="2059597"/>
            <a:ext cx="1304687" cy="1210097"/>
          </a:xfrm>
          <a:prstGeom prst="rect">
            <a:avLst/>
          </a:prstGeom>
        </p:spPr>
      </p:pic>
      <p:pic>
        <p:nvPicPr>
          <p:cNvPr id="5" name="Picture 4" descr="A red and white logo with a dragon and wings&#10;&#10;Description automatically generated">
            <a:extLst>
              <a:ext uri="{FF2B5EF4-FFF2-40B4-BE49-F238E27FC236}">
                <a16:creationId xmlns:a16="http://schemas.microsoft.com/office/drawing/2014/main" id="{1536E452-4567-0827-93CE-6FA038E08B61}"/>
              </a:ext>
            </a:extLst>
          </p:cNvPr>
          <p:cNvPicPr>
            <a:picLocks noChangeAspect="1"/>
          </p:cNvPicPr>
          <p:nvPr/>
        </p:nvPicPr>
        <p:blipFill>
          <a:blip r:embed="rId5"/>
          <a:stretch>
            <a:fillRect/>
          </a:stretch>
        </p:blipFill>
        <p:spPr>
          <a:xfrm>
            <a:off x="9102758" y="509483"/>
            <a:ext cx="1812723" cy="1209993"/>
          </a:xfrm>
          <a:prstGeom prst="rect">
            <a:avLst/>
          </a:prstGeom>
        </p:spPr>
      </p:pic>
      <p:sp>
        <p:nvSpPr>
          <p:cNvPr id="8" name="TextBox 7">
            <a:extLst>
              <a:ext uri="{FF2B5EF4-FFF2-40B4-BE49-F238E27FC236}">
                <a16:creationId xmlns:a16="http://schemas.microsoft.com/office/drawing/2014/main" id="{788777E8-6443-26A3-6D24-F9A94A5779C8}"/>
              </a:ext>
            </a:extLst>
          </p:cNvPr>
          <p:cNvSpPr txBox="1"/>
          <p:nvPr/>
        </p:nvSpPr>
        <p:spPr>
          <a:xfrm>
            <a:off x="57355" y="6456515"/>
            <a:ext cx="411316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(In It Together, “In It Together”)</a:t>
            </a:r>
            <a:endParaRPr lang="en-US" dirty="0"/>
          </a:p>
        </p:txBody>
      </p:sp>
    </p:spTree>
    <p:extLst>
      <p:ext uri="{BB962C8B-B14F-4D97-AF65-F5344CB8AC3E}">
        <p14:creationId xmlns:p14="http://schemas.microsoft.com/office/powerpoint/2010/main" val="1417834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977967-9ED5-2FE8-8E15-6B86505DC650}"/>
              </a:ext>
            </a:extLst>
          </p:cNvPr>
          <p:cNvPicPr>
            <a:picLocks noChangeAspect="1"/>
          </p:cNvPicPr>
          <p:nvPr/>
        </p:nvPicPr>
        <p:blipFill rotWithShape="1">
          <a:blip r:embed="rId2"/>
          <a:srcRect t="63704" r="283"/>
          <a:stretch/>
        </p:blipFill>
        <p:spPr>
          <a:xfrm>
            <a:off x="131873" y="1823120"/>
            <a:ext cx="3390132" cy="1421267"/>
          </a:xfrm>
          <a:prstGeom prst="rect">
            <a:avLst/>
          </a:prstGeom>
        </p:spPr>
      </p:pic>
      <p:pic>
        <p:nvPicPr>
          <p:cNvPr id="7" name="Content Placeholder 6">
            <a:extLst>
              <a:ext uri="{FF2B5EF4-FFF2-40B4-BE49-F238E27FC236}">
                <a16:creationId xmlns:a16="http://schemas.microsoft.com/office/drawing/2014/main" id="{7126F4DF-2F5F-38B8-C487-1970753FB8F2}"/>
              </a:ext>
            </a:extLst>
          </p:cNvPr>
          <p:cNvPicPr>
            <a:picLocks noGrp="1" noChangeAspect="1"/>
          </p:cNvPicPr>
          <p:nvPr>
            <p:ph idx="1"/>
          </p:nvPr>
        </p:nvPicPr>
        <p:blipFill rotWithShape="1">
          <a:blip r:embed="rId3"/>
          <a:srcRect l="10471" t="17013" r="10471" b="8696"/>
          <a:stretch/>
        </p:blipFill>
        <p:spPr>
          <a:xfrm>
            <a:off x="3820240" y="312456"/>
            <a:ext cx="3971321" cy="5157816"/>
          </a:xfrm>
        </p:spPr>
      </p:pic>
      <p:pic>
        <p:nvPicPr>
          <p:cNvPr id="5" name="Picture 4" descr="A screenshot of a phone&#10;&#10;Description automatically generated">
            <a:extLst>
              <a:ext uri="{FF2B5EF4-FFF2-40B4-BE49-F238E27FC236}">
                <a16:creationId xmlns:a16="http://schemas.microsoft.com/office/drawing/2014/main" id="{03562E48-2A2D-9585-23CA-CA549FC2EAA7}"/>
              </a:ext>
            </a:extLst>
          </p:cNvPr>
          <p:cNvPicPr>
            <a:picLocks noChangeAspect="1"/>
          </p:cNvPicPr>
          <p:nvPr/>
        </p:nvPicPr>
        <p:blipFill rotWithShape="1">
          <a:blip r:embed="rId4"/>
          <a:srcRect l="21706" r="24944" b="36257"/>
          <a:stretch/>
        </p:blipFill>
        <p:spPr>
          <a:xfrm>
            <a:off x="77883" y="3723552"/>
            <a:ext cx="2838018" cy="1297575"/>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E4814155-31A8-2B53-C20F-94649D528074}"/>
              </a:ext>
            </a:extLst>
          </p:cNvPr>
          <p:cNvPicPr>
            <a:picLocks noChangeAspect="1"/>
          </p:cNvPicPr>
          <p:nvPr/>
        </p:nvPicPr>
        <p:blipFill>
          <a:blip r:embed="rId5"/>
          <a:stretch>
            <a:fillRect/>
          </a:stretch>
        </p:blipFill>
        <p:spPr>
          <a:xfrm>
            <a:off x="7997263" y="1373229"/>
            <a:ext cx="3973251" cy="5326283"/>
          </a:xfrm>
          <a:prstGeom prst="rect">
            <a:avLst/>
          </a:prstGeom>
        </p:spPr>
      </p:pic>
      <p:pic>
        <p:nvPicPr>
          <p:cNvPr id="2" name="Picture 1" descr="A screenshot of a video chat&#10;&#10;Description automatically generated">
            <a:extLst>
              <a:ext uri="{FF2B5EF4-FFF2-40B4-BE49-F238E27FC236}">
                <a16:creationId xmlns:a16="http://schemas.microsoft.com/office/drawing/2014/main" id="{4FE9BD77-DCBA-0F3F-D561-8E900636798D}"/>
              </a:ext>
            </a:extLst>
          </p:cNvPr>
          <p:cNvPicPr>
            <a:picLocks noChangeAspect="1"/>
          </p:cNvPicPr>
          <p:nvPr/>
        </p:nvPicPr>
        <p:blipFill rotWithShape="1">
          <a:blip r:embed="rId6"/>
          <a:srcRect l="8861" t="23301" r="6296" b="14563"/>
          <a:stretch/>
        </p:blipFill>
        <p:spPr>
          <a:xfrm>
            <a:off x="715048" y="5195738"/>
            <a:ext cx="2831339" cy="1351125"/>
          </a:xfrm>
          <a:prstGeom prst="rect">
            <a:avLst/>
          </a:prstGeom>
        </p:spPr>
      </p:pic>
      <p:sp>
        <p:nvSpPr>
          <p:cNvPr id="3" name="TextBox 2">
            <a:extLst>
              <a:ext uri="{FF2B5EF4-FFF2-40B4-BE49-F238E27FC236}">
                <a16:creationId xmlns:a16="http://schemas.microsoft.com/office/drawing/2014/main" id="{0990EDBB-0A83-02A2-E16C-781289121E57}"/>
              </a:ext>
            </a:extLst>
          </p:cNvPr>
          <p:cNvSpPr txBox="1"/>
          <p:nvPr/>
        </p:nvSpPr>
        <p:spPr>
          <a:xfrm>
            <a:off x="201352" y="309864"/>
            <a:ext cx="33855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u="sng" dirty="0">
                <a:latin typeface="Bembo"/>
                <a:cs typeface="Calibri"/>
              </a:rPr>
              <a:t>Showing Teamwork and Team Building for preparation.</a:t>
            </a:r>
            <a:endParaRPr lang="en-US" sz="2400" u="sng" dirty="0">
              <a:latin typeface="Bembo"/>
            </a:endParaRPr>
          </a:p>
        </p:txBody>
      </p:sp>
    </p:spTree>
    <p:extLst>
      <p:ext uri="{BB962C8B-B14F-4D97-AF65-F5344CB8AC3E}">
        <p14:creationId xmlns:p14="http://schemas.microsoft.com/office/powerpoint/2010/main" val="3106745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3A02A-616A-8FC0-D596-99C2437BA480}"/>
              </a:ext>
            </a:extLst>
          </p:cNvPr>
          <p:cNvSpPr>
            <a:spLocks noGrp="1"/>
          </p:cNvSpPr>
          <p:nvPr>
            <p:ph type="title"/>
          </p:nvPr>
        </p:nvSpPr>
        <p:spPr/>
        <p:txBody>
          <a:bodyPr/>
          <a:lstStyle/>
          <a:p>
            <a:r>
              <a:rPr lang="en-US" dirty="0">
                <a:cs typeface="Calibri Light"/>
              </a:rPr>
              <a:t> Conclusion</a:t>
            </a:r>
          </a:p>
        </p:txBody>
      </p:sp>
      <p:sp>
        <p:nvSpPr>
          <p:cNvPr id="6" name="Rectangle: Rounded Corners 5">
            <a:extLst>
              <a:ext uri="{FF2B5EF4-FFF2-40B4-BE49-F238E27FC236}">
                <a16:creationId xmlns:a16="http://schemas.microsoft.com/office/drawing/2014/main" id="{0F09AFF0-D5FC-315F-EF4B-A2CD6193653B}"/>
              </a:ext>
            </a:extLst>
          </p:cNvPr>
          <p:cNvSpPr/>
          <p:nvPr/>
        </p:nvSpPr>
        <p:spPr>
          <a:xfrm>
            <a:off x="1249594" y="1938740"/>
            <a:ext cx="3709744" cy="1771439"/>
          </a:xfrm>
          <a:prstGeom prst="roundRect">
            <a:avLst/>
          </a:prstGeom>
          <a:solidFill>
            <a:srgbClr val="C6B8B8">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713232">
              <a:lnSpc>
                <a:spcPct val="95000"/>
              </a:lnSpc>
              <a:spcBef>
                <a:spcPts val="1092"/>
              </a:spcBef>
              <a:spcAft>
                <a:spcPts val="156"/>
              </a:spcAft>
            </a:pPr>
            <a:r>
              <a:rPr lang="en-US" sz="1400">
                <a:solidFill>
                  <a:srgbClr val="000000"/>
                </a:solidFill>
                <a:latin typeface="Times New Roman"/>
                <a:cs typeface="Times New Roman"/>
              </a:rPr>
              <a:t>Large Range of communities </a:t>
            </a:r>
          </a:p>
        </p:txBody>
      </p:sp>
      <p:sp>
        <p:nvSpPr>
          <p:cNvPr id="7" name="Rectangle: Rounded Corners 6">
            <a:extLst>
              <a:ext uri="{FF2B5EF4-FFF2-40B4-BE49-F238E27FC236}">
                <a16:creationId xmlns:a16="http://schemas.microsoft.com/office/drawing/2014/main" id="{FD6FDE40-A7D9-CFEA-EAC3-4F9CC3FBB126}"/>
              </a:ext>
            </a:extLst>
          </p:cNvPr>
          <p:cNvSpPr/>
          <p:nvPr/>
        </p:nvSpPr>
        <p:spPr>
          <a:xfrm>
            <a:off x="5810630" y="4230222"/>
            <a:ext cx="3709744" cy="1771439"/>
          </a:xfrm>
          <a:prstGeom prst="roundRect">
            <a:avLst/>
          </a:prstGeom>
          <a:solidFill>
            <a:srgbClr val="C6B8B8">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713232">
              <a:lnSpc>
                <a:spcPct val="95000"/>
              </a:lnSpc>
              <a:spcBef>
                <a:spcPts val="1092"/>
              </a:spcBef>
              <a:spcAft>
                <a:spcPts val="156"/>
              </a:spcAft>
            </a:pPr>
            <a:r>
              <a:rPr lang="en-US" sz="1400">
                <a:solidFill>
                  <a:srgbClr val="000000"/>
                </a:solidFill>
                <a:latin typeface="Times New Roman"/>
                <a:cs typeface="Times New Roman"/>
              </a:rPr>
              <a:t>Encourages Welsh heritage </a:t>
            </a:r>
          </a:p>
        </p:txBody>
      </p:sp>
      <p:sp>
        <p:nvSpPr>
          <p:cNvPr id="8" name="Rectangle: Rounded Corners 7">
            <a:extLst>
              <a:ext uri="{FF2B5EF4-FFF2-40B4-BE49-F238E27FC236}">
                <a16:creationId xmlns:a16="http://schemas.microsoft.com/office/drawing/2014/main" id="{D3B5035B-79FA-17F3-10F8-E1993C411356}"/>
              </a:ext>
            </a:extLst>
          </p:cNvPr>
          <p:cNvSpPr/>
          <p:nvPr/>
        </p:nvSpPr>
        <p:spPr>
          <a:xfrm>
            <a:off x="1249593" y="4230221"/>
            <a:ext cx="3709744" cy="1771439"/>
          </a:xfrm>
          <a:prstGeom prst="roundRect">
            <a:avLst/>
          </a:prstGeom>
          <a:solidFill>
            <a:srgbClr val="C6B8B8">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713232">
              <a:lnSpc>
                <a:spcPct val="95000"/>
              </a:lnSpc>
              <a:spcBef>
                <a:spcPts val="1092"/>
              </a:spcBef>
              <a:spcAft>
                <a:spcPts val="156"/>
              </a:spcAft>
            </a:pPr>
            <a:r>
              <a:rPr lang="en-US" sz="1400">
                <a:solidFill>
                  <a:srgbClr val="000000"/>
                </a:solidFill>
                <a:latin typeface="Times New Roman"/>
                <a:cs typeface="Times New Roman"/>
              </a:rPr>
              <a:t>Family Friendly</a:t>
            </a:r>
          </a:p>
        </p:txBody>
      </p:sp>
      <p:sp>
        <p:nvSpPr>
          <p:cNvPr id="9" name="Rectangle: Rounded Corners 8">
            <a:extLst>
              <a:ext uri="{FF2B5EF4-FFF2-40B4-BE49-F238E27FC236}">
                <a16:creationId xmlns:a16="http://schemas.microsoft.com/office/drawing/2014/main" id="{364D7CB3-8369-1728-1521-71A79285A416}"/>
              </a:ext>
            </a:extLst>
          </p:cNvPr>
          <p:cNvSpPr/>
          <p:nvPr/>
        </p:nvSpPr>
        <p:spPr>
          <a:xfrm>
            <a:off x="5810630" y="1938740"/>
            <a:ext cx="3709744" cy="1771439"/>
          </a:xfrm>
          <a:prstGeom prst="roundRect">
            <a:avLst/>
          </a:prstGeom>
          <a:solidFill>
            <a:srgbClr val="C6B8B8">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713232">
              <a:lnSpc>
                <a:spcPct val="95000"/>
              </a:lnSpc>
              <a:spcBef>
                <a:spcPts val="1092"/>
              </a:spcBef>
              <a:spcAft>
                <a:spcPts val="156"/>
              </a:spcAft>
            </a:pPr>
            <a:r>
              <a:rPr lang="en-US" sz="1400">
                <a:solidFill>
                  <a:srgbClr val="000000"/>
                </a:solidFill>
                <a:latin typeface="Times New Roman"/>
                <a:cs typeface="Times New Roman"/>
              </a:rPr>
              <a:t>New experiences </a:t>
            </a:r>
          </a:p>
        </p:txBody>
      </p:sp>
    </p:spTree>
    <p:extLst>
      <p:ext uri="{BB962C8B-B14F-4D97-AF65-F5344CB8AC3E}">
        <p14:creationId xmlns:p14="http://schemas.microsoft.com/office/powerpoint/2010/main" val="4082214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F70CB-9F6A-8DB1-586C-DE1B133D024F}"/>
              </a:ext>
            </a:extLst>
          </p:cNvPr>
          <p:cNvSpPr>
            <a:spLocks noGrp="1"/>
          </p:cNvSpPr>
          <p:nvPr>
            <p:ph type="title"/>
          </p:nvPr>
        </p:nvSpPr>
        <p:spPr/>
        <p:txBody>
          <a:bodyPr/>
          <a:lstStyle/>
          <a:p>
            <a:r>
              <a:rPr lang="en-US"/>
              <a:t>Nia's References</a:t>
            </a:r>
          </a:p>
        </p:txBody>
      </p:sp>
      <p:sp>
        <p:nvSpPr>
          <p:cNvPr id="3" name="Content Placeholder 2">
            <a:extLst>
              <a:ext uri="{FF2B5EF4-FFF2-40B4-BE49-F238E27FC236}">
                <a16:creationId xmlns:a16="http://schemas.microsoft.com/office/drawing/2014/main" id="{3FA7BBF3-03FD-8A72-70A4-742C3A34910A}"/>
              </a:ext>
            </a:extLst>
          </p:cNvPr>
          <p:cNvSpPr>
            <a:spLocks noGrp="1"/>
          </p:cNvSpPr>
          <p:nvPr>
            <p:ph idx="1"/>
          </p:nvPr>
        </p:nvSpPr>
        <p:spPr/>
        <p:txBody>
          <a:bodyPr vert="horz" lIns="91440" tIns="45720" rIns="91440" bIns="45720" rtlCol="0" anchor="t">
            <a:normAutofit fontScale="70000" lnSpcReduction="20000"/>
          </a:bodyPr>
          <a:lstStyle/>
          <a:p>
            <a:r>
              <a:rPr lang="en-US" sz="900" dirty="0">
                <a:latin typeface="Times New Roman"/>
                <a:cs typeface="Times New Roman"/>
              </a:rPr>
              <a:t>Barnes, Marcus. “Race, Representation, and Reshaping Festival Culture.” </a:t>
            </a:r>
            <a:r>
              <a:rPr lang="en-US" sz="900" i="1" err="1">
                <a:latin typeface="Times New Roman"/>
                <a:cs typeface="Times New Roman"/>
              </a:rPr>
              <a:t>Beatportal</a:t>
            </a:r>
            <a:r>
              <a:rPr lang="en-US" sz="900" dirty="0">
                <a:latin typeface="Times New Roman"/>
                <a:cs typeface="Times New Roman"/>
              </a:rPr>
              <a:t>, 23 Nov. 2020, </a:t>
            </a:r>
            <a:r>
              <a:rPr lang="en-US" sz="900" dirty="0">
                <a:latin typeface="Times New Roman"/>
                <a:cs typeface="Times New Roman"/>
                <a:hlinkClick r:id="rId2"/>
              </a:rPr>
              <a:t>www.beatportal.com/beatport-news/race-representation-and-reshaping-festival-culture/</a:t>
            </a:r>
            <a:r>
              <a:rPr lang="en-US" sz="900" dirty="0">
                <a:latin typeface="Times New Roman"/>
                <a:cs typeface="Times New Roman"/>
              </a:rPr>
              <a:t>. Accessed 11 Jan. 2024.</a:t>
            </a:r>
            <a:endParaRPr lang="en-US" sz="1600" dirty="0"/>
          </a:p>
          <a:p>
            <a:r>
              <a:rPr lang="en-US" sz="900" dirty="0">
                <a:latin typeface="Times New Roman"/>
                <a:cs typeface="Times New Roman"/>
              </a:rPr>
              <a:t>Facebook. “2023 Vendors.” </a:t>
            </a:r>
            <a:r>
              <a:rPr lang="en-US" sz="900" i="1" dirty="0">
                <a:latin typeface="Times New Roman"/>
                <a:cs typeface="Times New Roman"/>
              </a:rPr>
              <a:t>Facebook</a:t>
            </a:r>
            <a:r>
              <a:rPr lang="en-US" sz="900" dirty="0">
                <a:latin typeface="Times New Roman"/>
                <a:cs typeface="Times New Roman"/>
              </a:rPr>
              <a:t>, In It Together, 13 Dec. 2022, </a:t>
            </a:r>
            <a:r>
              <a:rPr lang="en-US" sz="900" dirty="0">
                <a:latin typeface="Times New Roman"/>
                <a:cs typeface="Times New Roman"/>
                <a:hlinkClick r:id="rId3"/>
              </a:rPr>
              <a:t>www.facebook.com/profile/100071213216666/search/?q=2023%20vendors</a:t>
            </a:r>
            <a:r>
              <a:rPr lang="en-US" sz="900" dirty="0">
                <a:latin typeface="Times New Roman"/>
                <a:cs typeface="Times New Roman"/>
              </a:rPr>
              <a:t>. Accessed 11 Jan. 2024.</a:t>
            </a:r>
            <a:endParaRPr lang="en-US" sz="1600" dirty="0"/>
          </a:p>
          <a:p>
            <a:r>
              <a:rPr lang="en-US" sz="900" dirty="0">
                <a:latin typeface="Times New Roman"/>
                <a:cs typeface="Times New Roman"/>
              </a:rPr>
              <a:t>H2O, Office. “Why Are Disposable Water Bottles Harmful to the Environment?” </a:t>
            </a:r>
            <a:r>
              <a:rPr lang="en-US" sz="900" i="1" dirty="0">
                <a:latin typeface="Times New Roman"/>
                <a:cs typeface="Times New Roman"/>
              </a:rPr>
              <a:t>Office H2O</a:t>
            </a:r>
            <a:r>
              <a:rPr lang="en-US" sz="900" dirty="0">
                <a:latin typeface="Times New Roman"/>
                <a:cs typeface="Times New Roman"/>
              </a:rPr>
              <a:t>, 27 Feb. 2020, </a:t>
            </a:r>
            <a:r>
              <a:rPr lang="en-US" sz="900" dirty="0">
                <a:latin typeface="Times New Roman"/>
                <a:cs typeface="Times New Roman"/>
                <a:hlinkClick r:id="rId4"/>
              </a:rPr>
              <a:t>www.officeh2o.com/blog/water-news/why-are-disposable-water-bottles-harmful-to-the-environment/#:~:text=The%20water%20bottling%20process%20releases</a:t>
            </a:r>
            <a:r>
              <a:rPr lang="en-US" sz="900" dirty="0">
                <a:latin typeface="Times New Roman"/>
                <a:cs typeface="Times New Roman"/>
              </a:rPr>
              <a:t>. Accessed 11 Jan. 2024.</a:t>
            </a:r>
            <a:endParaRPr lang="en-US" sz="1600" dirty="0"/>
          </a:p>
          <a:p>
            <a:pPr>
              <a:buClr>
                <a:srgbClr val="FFFFFF"/>
              </a:buClr>
            </a:pPr>
            <a:r>
              <a:rPr lang="en-US" sz="1200" dirty="0">
                <a:solidFill>
                  <a:srgbClr val="000000"/>
                </a:solidFill>
                <a:latin typeface="Times New Roman"/>
                <a:cs typeface="Times New Roman"/>
              </a:rPr>
              <a:t>In It Together. “Age Restrictions | in It Together Festival – in It Together Festival.” </a:t>
            </a:r>
            <a:r>
              <a:rPr lang="en-US" sz="1200" i="1" dirty="0">
                <a:solidFill>
                  <a:srgbClr val="000000"/>
                </a:solidFill>
                <a:latin typeface="Times New Roman"/>
                <a:cs typeface="Times New Roman"/>
              </a:rPr>
              <a:t>Inittogetherfestival.com</a:t>
            </a:r>
            <a:r>
              <a:rPr lang="en-US" sz="1200" dirty="0">
                <a:solidFill>
                  <a:srgbClr val="000000"/>
                </a:solidFill>
                <a:latin typeface="Times New Roman"/>
                <a:cs typeface="Times New Roman"/>
              </a:rPr>
              <a:t>, 2022, inittogetherfestival.com/age-restrictions/. Accessed 16 Jan. 2024.</a:t>
            </a:r>
            <a:endParaRPr lang="en-US" sz="900" dirty="0">
              <a:latin typeface="Times New Roman"/>
              <a:cs typeface="Times New Roman"/>
            </a:endParaRPr>
          </a:p>
          <a:p>
            <a:r>
              <a:rPr lang="en-US" sz="900" dirty="0">
                <a:latin typeface="Times New Roman"/>
                <a:cs typeface="Times New Roman"/>
              </a:rPr>
              <a:t>In It Together. “Book Tickets | in It Together Festival – in It Together Festival.” </a:t>
            </a:r>
            <a:r>
              <a:rPr lang="en-US" sz="900" i="1" dirty="0">
                <a:latin typeface="Times New Roman"/>
                <a:cs typeface="Times New Roman"/>
              </a:rPr>
              <a:t>Inittogetherfestival.com</a:t>
            </a:r>
            <a:r>
              <a:rPr lang="en-US" sz="900" dirty="0">
                <a:latin typeface="Times New Roman"/>
                <a:cs typeface="Times New Roman"/>
              </a:rPr>
              <a:t>, 2022, inittogetherfestival.com/book-tickets/. Accessed 11 Jan. 2024.</a:t>
            </a:r>
            <a:endParaRPr lang="en-US" sz="1600" dirty="0"/>
          </a:p>
          <a:p>
            <a:r>
              <a:rPr lang="en-US" sz="900" dirty="0">
                <a:latin typeface="Times New Roman"/>
                <a:cs typeface="Times New Roman"/>
              </a:rPr>
              <a:t>---. “Camping | in It Together Festival – in It Together Festival.” </a:t>
            </a:r>
            <a:r>
              <a:rPr lang="en-US" sz="900" i="1" dirty="0">
                <a:latin typeface="Times New Roman"/>
                <a:cs typeface="Times New Roman"/>
              </a:rPr>
              <a:t>Inittogetherfestival.com</a:t>
            </a:r>
            <a:r>
              <a:rPr lang="en-US" sz="900" dirty="0">
                <a:latin typeface="Times New Roman"/>
                <a:cs typeface="Times New Roman"/>
              </a:rPr>
              <a:t>, 2022, inittogetherfestival.com/camping/. Accessed 11 Jan. 2024.</a:t>
            </a:r>
            <a:endParaRPr lang="en-US" sz="1600" dirty="0"/>
          </a:p>
          <a:p>
            <a:r>
              <a:rPr lang="en-US" sz="900" dirty="0">
                <a:latin typeface="Times New Roman"/>
                <a:cs typeface="Times New Roman"/>
              </a:rPr>
              <a:t>---. “Family Camping | in It Together Festival – in It Together Festival.” </a:t>
            </a:r>
            <a:r>
              <a:rPr lang="en-US" sz="900" i="1" dirty="0">
                <a:latin typeface="Times New Roman"/>
                <a:cs typeface="Times New Roman"/>
              </a:rPr>
              <a:t>Inittogetherfestival.com</a:t>
            </a:r>
            <a:r>
              <a:rPr lang="en-US" sz="900" dirty="0">
                <a:latin typeface="Times New Roman"/>
                <a:cs typeface="Times New Roman"/>
              </a:rPr>
              <a:t>, 2022, inittogetherfestival.com/family-camping/. Accessed 11 Jan. 2024.</a:t>
            </a:r>
            <a:endParaRPr lang="en-US" sz="1600" dirty="0"/>
          </a:p>
          <a:p>
            <a:pPr>
              <a:buClr>
                <a:srgbClr val="FFFFFF"/>
              </a:buClr>
            </a:pPr>
            <a:r>
              <a:rPr lang="en-US" sz="1400" dirty="0">
                <a:solidFill>
                  <a:srgbClr val="000000"/>
                </a:solidFill>
                <a:latin typeface="Times New Roman"/>
                <a:cs typeface="Times New Roman"/>
              </a:rPr>
              <a:t>---. “In It Together.” </a:t>
            </a:r>
            <a:r>
              <a:rPr lang="en-US" sz="1400" i="1" dirty="0">
                <a:solidFill>
                  <a:srgbClr val="000000"/>
                </a:solidFill>
                <a:latin typeface="Times New Roman"/>
                <a:cs typeface="Times New Roman"/>
              </a:rPr>
              <a:t>Inittogetherfestival.com</a:t>
            </a:r>
            <a:r>
              <a:rPr lang="en-US" sz="1400" dirty="0">
                <a:solidFill>
                  <a:srgbClr val="000000"/>
                </a:solidFill>
                <a:latin typeface="Times New Roman"/>
                <a:cs typeface="Times New Roman"/>
              </a:rPr>
              <a:t>, inittogetherfestival.com. Accessed 16 Jan. 2024.</a:t>
            </a:r>
            <a:endParaRPr lang="en-US" sz="900" dirty="0">
              <a:latin typeface="Times New Roman"/>
              <a:cs typeface="Times New Roman"/>
            </a:endParaRPr>
          </a:p>
          <a:p>
            <a:r>
              <a:rPr lang="en-US" sz="900" dirty="0">
                <a:latin typeface="Times New Roman"/>
                <a:cs typeface="Times New Roman"/>
              </a:rPr>
              <a:t>---. </a:t>
            </a:r>
            <a:r>
              <a:rPr lang="en-US" sz="900" i="1" dirty="0">
                <a:latin typeface="Times New Roman"/>
                <a:cs typeface="Times New Roman"/>
              </a:rPr>
              <a:t>Line up 2023</a:t>
            </a:r>
            <a:r>
              <a:rPr lang="en-US" sz="900" dirty="0">
                <a:latin typeface="Times New Roman"/>
                <a:cs typeface="Times New Roman"/>
              </a:rPr>
              <a:t>, 2022, i0.wp.com/thefestivals.uk/wp-content/uploads/2022/11/</a:t>
            </a:r>
            <a:r>
              <a:rPr lang="en-US" sz="900" dirty="0" err="1">
                <a:latin typeface="Times New Roman"/>
                <a:cs typeface="Times New Roman"/>
              </a:rPr>
              <a:t>IIT-Line-Up-Poster.jpg?ssl</a:t>
            </a:r>
            <a:r>
              <a:rPr lang="en-US" sz="900" dirty="0">
                <a:latin typeface="Times New Roman"/>
                <a:cs typeface="Times New Roman"/>
              </a:rPr>
              <a:t>=1. Accessed 11 Jan. 2024.</a:t>
            </a:r>
            <a:endParaRPr lang="en-US" sz="1600" dirty="0"/>
          </a:p>
          <a:p>
            <a:r>
              <a:rPr lang="en-US" sz="900" dirty="0">
                <a:latin typeface="Times New Roman"/>
                <a:cs typeface="Times New Roman"/>
              </a:rPr>
              <a:t>---. “Terms &amp; Conditions | in It Together Festival – in It Together Festival.” </a:t>
            </a:r>
            <a:r>
              <a:rPr lang="en-US" sz="900" i="1" dirty="0">
                <a:latin typeface="Times New Roman"/>
                <a:cs typeface="Times New Roman"/>
              </a:rPr>
              <a:t>Inittogetherfestival.com</a:t>
            </a:r>
            <a:r>
              <a:rPr lang="en-US" sz="900" dirty="0">
                <a:latin typeface="Times New Roman"/>
                <a:cs typeface="Times New Roman"/>
              </a:rPr>
              <a:t>, 2022, inittogetherfestival.com/terms-conditions/. Accessed 11 Jan. 2024.</a:t>
            </a:r>
            <a:endParaRPr lang="en-US" sz="1600" dirty="0"/>
          </a:p>
          <a:p>
            <a:pPr>
              <a:buClr>
                <a:srgbClr val="FFFFFF"/>
              </a:buClr>
            </a:pPr>
            <a:r>
              <a:rPr lang="en-US" sz="1500" dirty="0">
                <a:solidFill>
                  <a:srgbClr val="000000"/>
                </a:solidFill>
                <a:latin typeface="Times New Roman"/>
                <a:cs typeface="Times New Roman"/>
              </a:rPr>
              <a:t>---. “Ticketing Information | in It Together Festival – in It Together Festival.” </a:t>
            </a:r>
            <a:r>
              <a:rPr lang="en-US" sz="1500" i="1" dirty="0">
                <a:solidFill>
                  <a:srgbClr val="000000"/>
                </a:solidFill>
                <a:latin typeface="Times New Roman"/>
                <a:cs typeface="Times New Roman"/>
              </a:rPr>
              <a:t>Inittogetherfestival.com</a:t>
            </a:r>
            <a:r>
              <a:rPr lang="en-US" sz="1500" dirty="0">
                <a:solidFill>
                  <a:srgbClr val="000000"/>
                </a:solidFill>
                <a:latin typeface="Times New Roman"/>
                <a:cs typeface="Times New Roman"/>
              </a:rPr>
              <a:t>, inittogetherfestival.com/ticketing-information/. Accessed 16 Jan. 2024.</a:t>
            </a:r>
            <a:endParaRPr lang="en-US" sz="900" dirty="0">
              <a:latin typeface="Times New Roman"/>
              <a:cs typeface="Times New Roman"/>
            </a:endParaRPr>
          </a:p>
          <a:p>
            <a:r>
              <a:rPr lang="en-US" sz="900" dirty="0">
                <a:latin typeface="Times New Roman"/>
                <a:cs typeface="Times New Roman"/>
              </a:rPr>
              <a:t>---. “Wonky Lizard | in It Together Festival – in It Together Festival.” </a:t>
            </a:r>
            <a:r>
              <a:rPr lang="en-US" sz="900" i="1" dirty="0">
                <a:latin typeface="Times New Roman"/>
                <a:cs typeface="Times New Roman"/>
              </a:rPr>
              <a:t>Inittogetherfestival.com</a:t>
            </a:r>
            <a:r>
              <a:rPr lang="en-US" sz="900" dirty="0">
                <a:latin typeface="Times New Roman"/>
                <a:cs typeface="Times New Roman"/>
              </a:rPr>
              <a:t>, 2022, inittogetherfestival.com/wonky-lizard/. Accessed 11 Jan. 2024.</a:t>
            </a:r>
            <a:endParaRPr lang="en-US" sz="1600" dirty="0"/>
          </a:p>
          <a:p>
            <a:pPr>
              <a:buClr>
                <a:srgbClr val="FFFFFF"/>
              </a:buClr>
            </a:pPr>
            <a:r>
              <a:rPr lang="en-US" sz="1200" dirty="0">
                <a:solidFill>
                  <a:srgbClr val="000000"/>
                </a:solidFill>
                <a:latin typeface="Times New Roman"/>
                <a:cs typeface="Times New Roman"/>
              </a:rPr>
              <a:t>McClelland, David C. </a:t>
            </a:r>
            <a:r>
              <a:rPr lang="en-US" sz="1200" i="1" dirty="0">
                <a:solidFill>
                  <a:srgbClr val="000000"/>
                </a:solidFill>
                <a:latin typeface="Times New Roman"/>
                <a:cs typeface="Times New Roman"/>
              </a:rPr>
              <a:t>Human Motivation</a:t>
            </a:r>
            <a:r>
              <a:rPr lang="en-US" sz="1200" dirty="0">
                <a:solidFill>
                  <a:srgbClr val="000000"/>
                </a:solidFill>
                <a:latin typeface="Times New Roman"/>
                <a:cs typeface="Times New Roman"/>
              </a:rPr>
              <a:t>. 2005. Cambridge University Press, 29 Jan. 1988.</a:t>
            </a:r>
            <a:endParaRPr lang="en-US" sz="900" dirty="0">
              <a:latin typeface="Times New Roman"/>
              <a:cs typeface="Times New Roman"/>
            </a:endParaRPr>
          </a:p>
          <a:p>
            <a:r>
              <a:rPr lang="en-US" sz="1050" err="1">
                <a:latin typeface="Times New Roman"/>
                <a:cs typeface="Times New Roman"/>
              </a:rPr>
              <a:t>Mosalski</a:t>
            </a:r>
            <a:r>
              <a:rPr lang="en-US" sz="1050" dirty="0">
                <a:latin typeface="Times New Roman"/>
                <a:cs typeface="Times New Roman"/>
              </a:rPr>
              <a:t>, Ruth. “Review of Wales’ Brand New in It Together Festival.” </a:t>
            </a:r>
            <a:r>
              <a:rPr lang="en-US" sz="1050" i="1" dirty="0">
                <a:latin typeface="Times New Roman"/>
                <a:cs typeface="Times New Roman"/>
              </a:rPr>
              <a:t>Wales Online</a:t>
            </a:r>
            <a:r>
              <a:rPr lang="en-US" sz="1050" dirty="0">
                <a:latin typeface="Times New Roman"/>
                <a:cs typeface="Times New Roman"/>
              </a:rPr>
              <a:t>, 3 June 2022, </a:t>
            </a:r>
            <a:r>
              <a:rPr lang="en-US" sz="1050" dirty="0">
                <a:latin typeface="Times New Roman"/>
                <a:cs typeface="Times New Roman"/>
                <a:hlinkClick r:id="rId5"/>
              </a:rPr>
              <a:t>www.walesonline.co.uk/whats-on/music-nightlife-news/together-festival-review-new-music-24141532</a:t>
            </a:r>
            <a:r>
              <a:rPr lang="en-US" sz="1050" dirty="0">
                <a:latin typeface="Times New Roman"/>
                <a:cs typeface="Times New Roman"/>
              </a:rPr>
              <a:t>. Accessed 11 Jan. 2024.</a:t>
            </a:r>
            <a:endParaRPr lang="en-US" sz="1600" dirty="0"/>
          </a:p>
          <a:p>
            <a:pPr>
              <a:buClr>
                <a:srgbClr val="FFFFFF"/>
              </a:buClr>
            </a:pPr>
            <a:r>
              <a:rPr lang="en-US" sz="1300" dirty="0">
                <a:solidFill>
                  <a:srgbClr val="000000"/>
                </a:solidFill>
                <a:latin typeface="Times New Roman"/>
                <a:cs typeface="Times New Roman"/>
              </a:rPr>
              <a:t>Welsh Government. “Petition: Improve Vital Late Night Public Transport Infrastructure in South and South West Wales.” </a:t>
            </a:r>
            <a:r>
              <a:rPr lang="en-US" sz="1300" i="1" dirty="0">
                <a:solidFill>
                  <a:srgbClr val="000000"/>
                </a:solidFill>
                <a:latin typeface="Times New Roman"/>
                <a:cs typeface="Times New Roman"/>
              </a:rPr>
              <a:t>Petitions - Senedd</a:t>
            </a:r>
            <a:r>
              <a:rPr lang="en-US" sz="1300" dirty="0">
                <a:solidFill>
                  <a:srgbClr val="000000"/>
                </a:solidFill>
                <a:latin typeface="Times New Roman"/>
                <a:cs typeface="Times New Roman"/>
              </a:rPr>
              <a:t>, </a:t>
            </a:r>
            <a:r>
              <a:rPr lang="en-US" sz="1300" dirty="0" err="1">
                <a:solidFill>
                  <a:srgbClr val="000000"/>
                </a:solidFill>
                <a:latin typeface="Times New Roman"/>
                <a:cs typeface="Times New Roman"/>
              </a:rPr>
              <a:t>petitions.senedd.wales</a:t>
            </a:r>
            <a:r>
              <a:rPr lang="en-US" sz="1300" dirty="0">
                <a:solidFill>
                  <a:srgbClr val="000000"/>
                </a:solidFill>
                <a:latin typeface="Times New Roman"/>
                <a:cs typeface="Times New Roman"/>
              </a:rPr>
              <a:t>/petitions/245912. Accessed 16 Jan. 2024.</a:t>
            </a:r>
            <a:endParaRPr lang="en-US" sz="1050" dirty="0">
              <a:latin typeface="Times New Roman"/>
              <a:cs typeface="Times New Roman"/>
            </a:endParaRPr>
          </a:p>
          <a:p>
            <a:pPr>
              <a:buClr>
                <a:srgbClr val="FFFFFF"/>
              </a:buClr>
            </a:pPr>
            <a:endParaRPr lang="en-US" sz="1050" dirty="0">
              <a:latin typeface="Times New Roman"/>
              <a:cs typeface="Times New Roman"/>
            </a:endParaRPr>
          </a:p>
          <a:p>
            <a:endParaRPr lang="en-US" sz="900">
              <a:latin typeface="Times New Roman"/>
              <a:cs typeface="Times New Roman"/>
            </a:endParaRPr>
          </a:p>
          <a:p>
            <a:endParaRPr lang="en-US" sz="900">
              <a:latin typeface="Times New Roman"/>
              <a:cs typeface="Times New Roman"/>
            </a:endParaRPr>
          </a:p>
          <a:p>
            <a:endParaRPr lang="en-US" sz="900">
              <a:latin typeface="Times New Roman"/>
              <a:cs typeface="Times New Roman"/>
            </a:endParaRPr>
          </a:p>
        </p:txBody>
      </p:sp>
    </p:spTree>
    <p:extLst>
      <p:ext uri="{BB962C8B-B14F-4D97-AF65-F5344CB8AC3E}">
        <p14:creationId xmlns:p14="http://schemas.microsoft.com/office/powerpoint/2010/main" val="2680141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4F074-116A-887F-8111-4FE68F940589}"/>
              </a:ext>
            </a:extLst>
          </p:cNvPr>
          <p:cNvSpPr>
            <a:spLocks noGrp="1"/>
          </p:cNvSpPr>
          <p:nvPr>
            <p:ph type="title"/>
          </p:nvPr>
        </p:nvSpPr>
        <p:spPr/>
        <p:txBody>
          <a:bodyPr/>
          <a:lstStyle/>
          <a:p>
            <a:r>
              <a:rPr lang="en-US"/>
              <a:t>Dixie's References </a:t>
            </a:r>
          </a:p>
        </p:txBody>
      </p:sp>
      <p:sp>
        <p:nvSpPr>
          <p:cNvPr id="3" name="Content Placeholder 2">
            <a:extLst>
              <a:ext uri="{FF2B5EF4-FFF2-40B4-BE49-F238E27FC236}">
                <a16:creationId xmlns:a16="http://schemas.microsoft.com/office/drawing/2014/main" id="{0759E1D7-E99C-D5A4-7B4D-C1BC22F57C2F}"/>
              </a:ext>
            </a:extLst>
          </p:cNvPr>
          <p:cNvSpPr>
            <a:spLocks noGrp="1"/>
          </p:cNvSpPr>
          <p:nvPr>
            <p:ph idx="1"/>
          </p:nvPr>
        </p:nvSpPr>
        <p:spPr/>
        <p:txBody>
          <a:bodyPr vert="horz" lIns="91440" tIns="45720" rIns="91440" bIns="45720" rtlCol="0" anchor="t">
            <a:normAutofit/>
          </a:bodyPr>
          <a:lstStyle/>
          <a:p>
            <a:r>
              <a:rPr lang="en-US" sz="1400" i="1" dirty="0">
                <a:latin typeface="Bembo"/>
                <a:cs typeface="Calibri"/>
              </a:rPr>
              <a:t>Accessibility | In It Together Festival – In It Together Festival</a:t>
            </a:r>
            <a:r>
              <a:rPr lang="en-US" sz="1400" dirty="0">
                <a:latin typeface="Bembo"/>
                <a:cs typeface="Calibri"/>
              </a:rPr>
              <a:t> (no date) </a:t>
            </a:r>
            <a:r>
              <a:rPr lang="en-US" sz="1400" i="1" dirty="0">
                <a:latin typeface="Bembo"/>
                <a:cs typeface="Calibri"/>
              </a:rPr>
              <a:t>inittogetherfestival.com</a:t>
            </a:r>
            <a:r>
              <a:rPr lang="en-US" sz="1400" dirty="0">
                <a:latin typeface="Bembo"/>
                <a:cs typeface="Calibri"/>
              </a:rPr>
              <a:t>. Available at: </a:t>
            </a:r>
            <a:r>
              <a:rPr lang="en-US" sz="1400" dirty="0">
                <a:latin typeface="Bembo"/>
                <a:cs typeface="Calibri"/>
                <a:hlinkClick r:id="rId2">
                  <a:extLst>
                    <a:ext uri="{A12FA001-AC4F-418D-AE19-62706E023703}">
                      <ahyp:hlinkClr xmlns:ahyp="http://schemas.microsoft.com/office/drawing/2018/hyperlinkcolor" val="tx"/>
                    </a:ext>
                  </a:extLst>
                </a:hlinkClick>
              </a:rPr>
              <a:t>https://inittogetherfestival.com/accessibility/</a:t>
            </a:r>
            <a:r>
              <a:rPr lang="en-US" sz="1400" dirty="0">
                <a:latin typeface="Bembo"/>
                <a:cs typeface="Calibri"/>
              </a:rPr>
              <a:t>.</a:t>
            </a:r>
          </a:p>
          <a:p>
            <a:pPr>
              <a:buClr>
                <a:srgbClr val="FFFFFF"/>
              </a:buClr>
            </a:pPr>
            <a:r>
              <a:rPr lang="en-US" sz="1400" dirty="0">
                <a:latin typeface="Bembo"/>
                <a:cs typeface="Calibri"/>
              </a:rPr>
              <a:t>Bladen, C. </a:t>
            </a:r>
            <a:r>
              <a:rPr lang="en-US" sz="1400" i="1" dirty="0">
                <a:latin typeface="Bembo"/>
                <a:cs typeface="Calibri"/>
              </a:rPr>
              <a:t>et al.</a:t>
            </a:r>
            <a:r>
              <a:rPr lang="en-US" sz="1400" dirty="0">
                <a:latin typeface="Bembo"/>
                <a:cs typeface="Calibri"/>
              </a:rPr>
              <a:t> (2017) </a:t>
            </a:r>
            <a:r>
              <a:rPr lang="en-US" sz="1400" i="1" dirty="0">
                <a:latin typeface="Bembo"/>
                <a:cs typeface="Calibri"/>
              </a:rPr>
              <a:t>Events Management : an Introduction</a:t>
            </a:r>
            <a:r>
              <a:rPr lang="en-US" sz="1400" dirty="0">
                <a:latin typeface="Bembo"/>
                <a:cs typeface="Calibri"/>
              </a:rPr>
              <a:t>. 2nd </a:t>
            </a:r>
            <a:r>
              <a:rPr lang="en-US" sz="1400" dirty="0" err="1">
                <a:latin typeface="Bembo"/>
                <a:cs typeface="Calibri"/>
              </a:rPr>
              <a:t>edn</a:t>
            </a:r>
            <a:r>
              <a:rPr lang="en-US" sz="1400" dirty="0">
                <a:latin typeface="Bembo"/>
                <a:cs typeface="Calibri"/>
              </a:rPr>
              <a:t>. Abingdon, Oxon ; New York, Ny: Routledge.</a:t>
            </a:r>
            <a:endParaRPr lang="en-US">
              <a:latin typeface="Bembo"/>
            </a:endParaRPr>
          </a:p>
          <a:p>
            <a:pPr>
              <a:buClr>
                <a:srgbClr val="FFFFFF"/>
              </a:buClr>
            </a:pPr>
            <a:r>
              <a:rPr lang="en-US" sz="1400" dirty="0">
                <a:latin typeface="Bembo"/>
                <a:cs typeface="Calibri"/>
              </a:rPr>
              <a:t>Bowdin, G. </a:t>
            </a:r>
            <a:r>
              <a:rPr lang="en-US" sz="1400" i="1" dirty="0">
                <a:latin typeface="Bembo"/>
                <a:cs typeface="Calibri"/>
              </a:rPr>
              <a:t>et al.</a:t>
            </a:r>
            <a:r>
              <a:rPr lang="en-US" sz="1400" dirty="0">
                <a:latin typeface="Bembo"/>
                <a:cs typeface="Calibri"/>
              </a:rPr>
              <a:t> (2006) </a:t>
            </a:r>
            <a:r>
              <a:rPr lang="en-US" sz="1400" i="1" dirty="0">
                <a:latin typeface="Bembo"/>
                <a:cs typeface="Calibri"/>
              </a:rPr>
              <a:t>Events management.</a:t>
            </a:r>
            <a:r>
              <a:rPr lang="en-US" sz="1400" dirty="0">
                <a:latin typeface="Bembo"/>
                <a:cs typeface="Calibri"/>
              </a:rPr>
              <a:t> Oxford: Butterworth-Heinemann.</a:t>
            </a:r>
          </a:p>
          <a:p>
            <a:pPr>
              <a:buClr>
                <a:srgbClr val="FFFFFF"/>
              </a:buClr>
            </a:pPr>
            <a:r>
              <a:rPr lang="en-US" sz="1400" dirty="0">
                <a:latin typeface="Bembo"/>
                <a:cs typeface="Calibri"/>
              </a:rPr>
              <a:t>Garcia, B. (2021) </a:t>
            </a:r>
            <a:r>
              <a:rPr lang="en-US" sz="1400" i="1" dirty="0">
                <a:latin typeface="Bembo"/>
                <a:cs typeface="Calibri"/>
              </a:rPr>
              <a:t>Why festivals and special events matter now more than ever</a:t>
            </a:r>
            <a:r>
              <a:rPr lang="en-US" sz="1400" dirty="0">
                <a:latin typeface="Bembo"/>
                <a:cs typeface="Calibri"/>
              </a:rPr>
              <a:t>, </a:t>
            </a:r>
            <a:r>
              <a:rPr lang="en-US" sz="1400" i="1" dirty="0">
                <a:latin typeface="Bembo"/>
                <a:cs typeface="Calibri"/>
                <a:hlinkClick r:id="rId3">
                  <a:extLst>
                    <a:ext uri="{A12FA001-AC4F-418D-AE19-62706E023703}">
                      <ahyp:hlinkClr xmlns:ahyp="http://schemas.microsoft.com/office/drawing/2018/hyperlinkcolor" val="tx"/>
                    </a:ext>
                  </a:extLst>
                </a:hlinkClick>
              </a:rPr>
              <a:t>www.ukri.org</a:t>
            </a:r>
            <a:r>
              <a:rPr lang="en-US" sz="1400" dirty="0">
                <a:latin typeface="Bembo"/>
                <a:cs typeface="Calibri"/>
              </a:rPr>
              <a:t>. Available at: </a:t>
            </a:r>
            <a:r>
              <a:rPr lang="en-US" sz="1400" dirty="0">
                <a:latin typeface="Bembo"/>
                <a:cs typeface="Calibri"/>
                <a:hlinkClick r:id="rId4">
                  <a:extLst>
                    <a:ext uri="{A12FA001-AC4F-418D-AE19-62706E023703}">
                      <ahyp:hlinkClr xmlns:ahyp="http://schemas.microsoft.com/office/drawing/2018/hyperlinkcolor" val="tx"/>
                    </a:ext>
                  </a:extLst>
                </a:hlinkClick>
              </a:rPr>
              <a:t>https://www.ukri.org/blog/why-festivals-and-special-events-matter-now-more-than-ever/</a:t>
            </a:r>
            <a:r>
              <a:rPr lang="en-US" sz="1400" dirty="0">
                <a:latin typeface="Bembo"/>
                <a:cs typeface="Calibri"/>
              </a:rPr>
              <a:t>.</a:t>
            </a:r>
          </a:p>
          <a:p>
            <a:pPr>
              <a:buClr>
                <a:srgbClr val="FFFFFF"/>
              </a:buClr>
            </a:pPr>
            <a:r>
              <a:rPr lang="en-US" sz="1400" i="1" dirty="0">
                <a:latin typeface="Bembo"/>
                <a:cs typeface="Calibri"/>
              </a:rPr>
              <a:t>In It Together</a:t>
            </a:r>
            <a:r>
              <a:rPr lang="en-US" sz="1400" dirty="0">
                <a:latin typeface="Bembo"/>
                <a:cs typeface="Calibri"/>
              </a:rPr>
              <a:t> (no date) </a:t>
            </a:r>
            <a:r>
              <a:rPr lang="en-US" sz="1400" i="1" dirty="0">
                <a:latin typeface="Bembo"/>
                <a:cs typeface="Calibri"/>
              </a:rPr>
              <a:t>inittogetherfestival.com</a:t>
            </a:r>
            <a:r>
              <a:rPr lang="en-US" sz="1400" dirty="0">
                <a:latin typeface="Bembo"/>
                <a:cs typeface="Calibri"/>
              </a:rPr>
              <a:t>. Available at: </a:t>
            </a:r>
            <a:r>
              <a:rPr lang="en-US" sz="1400" dirty="0">
                <a:latin typeface="Bembo"/>
                <a:cs typeface="Calibri"/>
                <a:hlinkClick r:id="rId5">
                  <a:extLst>
                    <a:ext uri="{A12FA001-AC4F-418D-AE19-62706E023703}">
                      <ahyp:hlinkClr xmlns:ahyp="http://schemas.microsoft.com/office/drawing/2018/hyperlinkcolor" val="tx"/>
                    </a:ext>
                  </a:extLst>
                </a:hlinkClick>
              </a:rPr>
              <a:t>https://inittogetherfestival.com/</a:t>
            </a:r>
            <a:r>
              <a:rPr lang="en-US" sz="1400" dirty="0">
                <a:latin typeface="Bembo"/>
                <a:cs typeface="Calibri"/>
              </a:rPr>
              <a:t>.</a:t>
            </a:r>
          </a:p>
          <a:p>
            <a:pPr>
              <a:buClr>
                <a:srgbClr val="FFFFFF"/>
              </a:buClr>
            </a:pPr>
            <a:endParaRPr lang="en-US" sz="1400" dirty="0">
              <a:solidFill>
                <a:srgbClr val="FFFFFF"/>
              </a:solidFill>
              <a:latin typeface="Bembo"/>
              <a:cs typeface="Calibri"/>
            </a:endParaRPr>
          </a:p>
          <a:p>
            <a:pPr>
              <a:buClr>
                <a:srgbClr val="FFFFFF"/>
              </a:buClr>
            </a:pPr>
            <a:endParaRPr lang="en-US" sz="1400" dirty="0">
              <a:solidFill>
                <a:srgbClr val="FFFFFF"/>
              </a:solidFill>
              <a:cs typeface="Calibri"/>
            </a:endParaRPr>
          </a:p>
          <a:p>
            <a:pPr>
              <a:buClr>
                <a:prstClr val="white"/>
              </a:buClr>
            </a:pPr>
            <a:endParaRPr lang="en-US">
              <a:latin typeface="Calibri"/>
              <a:cs typeface="Calibri"/>
            </a:endParaRPr>
          </a:p>
        </p:txBody>
      </p:sp>
    </p:spTree>
    <p:extLst>
      <p:ext uri="{BB962C8B-B14F-4D97-AF65-F5344CB8AC3E}">
        <p14:creationId xmlns:p14="http://schemas.microsoft.com/office/powerpoint/2010/main" val="6654125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Celestial</vt:lpstr>
      <vt:lpstr>The  In It Together Festival</vt:lpstr>
      <vt:lpstr>The In It Together Festival </vt:lpstr>
      <vt:lpstr>Forms of Entertainment</vt:lpstr>
      <vt:lpstr>Visitor Typology</vt:lpstr>
      <vt:lpstr>Unique Selling Point</vt:lpstr>
      <vt:lpstr>Cost </vt:lpstr>
      <vt:lpstr>PowerPoint Presentation</vt:lpstr>
      <vt:lpstr>PowerPoint Presentation</vt:lpstr>
      <vt:lpstr>Customer satisfaction and engagement </vt:lpstr>
      <vt:lpstr>PowerPoint Presentation</vt:lpstr>
      <vt:lpstr>Sustainability </vt:lpstr>
      <vt:lpstr>PowerPoint Presentation</vt:lpstr>
      <vt:lpstr>PowerPoint Presentation</vt:lpstr>
      <vt:lpstr>Partnership </vt:lpstr>
      <vt:lpstr>PowerPoint Presentation</vt:lpstr>
      <vt:lpstr> Conclusion</vt:lpstr>
      <vt:lpstr>Nia's References</vt:lpstr>
      <vt:lpstr>Dixie's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514</cp:revision>
  <dcterms:created xsi:type="dcterms:W3CDTF">2024-01-10T02:44:16Z</dcterms:created>
  <dcterms:modified xsi:type="dcterms:W3CDTF">2024-01-16T22:53:10Z</dcterms:modified>
</cp:coreProperties>
</file>