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7" r:id="rId1"/>
  </p:sldMasterIdLst>
  <p:notesMasterIdLst>
    <p:notesMasterId r:id="rId18"/>
  </p:notesMasterIdLst>
  <p:handoutMasterIdLst>
    <p:handoutMasterId r:id="rId19"/>
  </p:handoutMasterIdLst>
  <p:sldIdLst>
    <p:sldId id="352" r:id="rId2"/>
    <p:sldId id="388" r:id="rId3"/>
    <p:sldId id="372" r:id="rId4"/>
    <p:sldId id="365" r:id="rId5"/>
    <p:sldId id="359" r:id="rId6"/>
    <p:sldId id="390" r:id="rId7"/>
    <p:sldId id="366" r:id="rId8"/>
    <p:sldId id="391" r:id="rId9"/>
    <p:sldId id="382" r:id="rId10"/>
    <p:sldId id="368" r:id="rId11"/>
    <p:sldId id="375" r:id="rId12"/>
    <p:sldId id="351" r:id="rId13"/>
    <p:sldId id="367" r:id="rId14"/>
    <p:sldId id="373" r:id="rId15"/>
    <p:sldId id="386" r:id="rId16"/>
    <p:sldId id="389" r:id="rId17"/>
  </p:sldIdLst>
  <p:sldSz cx="9144000" cy="6858000" type="screen4x3"/>
  <p:notesSz cx="6669088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  <a:srgbClr val="0000FF"/>
    <a:srgbClr val="CC3300"/>
    <a:srgbClr val="9966FF"/>
    <a:srgbClr val="CC9900"/>
    <a:srgbClr val="FFCC00"/>
    <a:srgbClr val="FFFF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479" autoAdjust="0"/>
    <p:restoredTop sz="95969" autoAdjust="0"/>
  </p:normalViewPr>
  <p:slideViewPr>
    <p:cSldViewPr>
      <p:cViewPr varScale="1">
        <p:scale>
          <a:sx n="114" d="100"/>
          <a:sy n="114" d="100"/>
        </p:scale>
        <p:origin x="2052" y="-204"/>
      </p:cViewPr>
      <p:guideLst>
        <p:guide orient="horz"/>
        <p:guide/>
      </p:guideLst>
    </p:cSldViewPr>
  </p:slideViewPr>
  <p:outlineViewPr>
    <p:cViewPr>
      <p:scale>
        <a:sx n="33" d="100"/>
        <a:sy n="33" d="100"/>
      </p:scale>
      <p:origin x="0" y="-610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1" d="100"/>
          <a:sy n="81" d="100"/>
        </p:scale>
        <p:origin x="-1998" y="-90"/>
      </p:cViewPr>
      <p:guideLst>
        <p:guide orient="horz" pos="3127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eem Mirza" userId="3599fbe9-8146-4601-8b21-97c0986fd19c" providerId="ADAL" clId="{C2E00736-CEBE-47C3-A665-F73253E0AAA9}"/>
    <pc:docChg chg="addSld modSld">
      <pc:chgData name="Nadeem Mirza" userId="3599fbe9-8146-4601-8b21-97c0986fd19c" providerId="ADAL" clId="{C2E00736-CEBE-47C3-A665-F73253E0AAA9}" dt="2023-06-16T09:32:40.392" v="18" actId="20577"/>
      <pc:docMkLst>
        <pc:docMk/>
      </pc:docMkLst>
      <pc:sldChg chg="modSp new mod">
        <pc:chgData name="Nadeem Mirza" userId="3599fbe9-8146-4601-8b21-97c0986fd19c" providerId="ADAL" clId="{C2E00736-CEBE-47C3-A665-F73253E0AAA9}" dt="2023-06-16T09:32:40.392" v="18" actId="20577"/>
        <pc:sldMkLst>
          <pc:docMk/>
          <pc:sldMk cId="3905267879" sldId="390"/>
        </pc:sldMkLst>
        <pc:spChg chg="mod">
          <ac:chgData name="Nadeem Mirza" userId="3599fbe9-8146-4601-8b21-97c0986fd19c" providerId="ADAL" clId="{C2E00736-CEBE-47C3-A665-F73253E0AAA9}" dt="2023-06-16T09:32:40.392" v="18" actId="20577"/>
          <ac:spMkLst>
            <pc:docMk/>
            <pc:sldMk cId="3905267879" sldId="390"/>
            <ac:spMk id="2" creationId="{F562A157-224E-0BA1-84B8-09327C87A776}"/>
          </ac:spMkLst>
        </pc:spChg>
        <pc:spChg chg="mod">
          <ac:chgData name="Nadeem Mirza" userId="3599fbe9-8146-4601-8b21-97c0986fd19c" providerId="ADAL" clId="{C2E00736-CEBE-47C3-A665-F73253E0AAA9}" dt="2023-06-16T09:32:33.320" v="2" actId="20577"/>
          <ac:spMkLst>
            <pc:docMk/>
            <pc:sldMk cId="3905267879" sldId="390"/>
            <ac:spMk id="3" creationId="{64AED3BC-EAE6-FE49-A5D8-BFDA57D64F6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1895A24-12D6-4E9C-A74F-7CCDDE193D2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96955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89BCE34-3CC9-4952-B82D-22CBA4A5D90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34444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E1BFE9A-F0C1-4902-A47B-A50A1DEB5CCA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969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Charles Darwin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89BCE34-3CC9-4952-B82D-22CBA4A5D906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4619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89BCE34-3CC9-4952-B82D-22CBA4A5D906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0448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https://www.youtube.com/watch?v=ADm3Hdhh34I&amp;feature=youtu.be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89BCE34-3CC9-4952-B82D-22CBA4A5D906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52026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u="sng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+mn-cs"/>
              </a:rPr>
              <a:t>https://www.youtube.com/watch?v=4o5HeUAYJiw&amp;feature=youtu.be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u="sng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+mn-cs"/>
              </a:rPr>
              <a:t>Royal College of Surgeons in Ireland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89BCE34-3CC9-4952-B82D-22CBA4A5D906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01757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fld id="{A081195E-9C90-421C-B387-2657FC3F9D7E}" type="datetime1">
              <a:rPr lang="en-GB" smtClean="0"/>
              <a:t>17/02/2024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50879E-D489-49D5-94C3-32BB8143E67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770075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0832FC-96C9-48D8-A5A1-17B09BEC3C0B}" type="datetime1">
              <a:rPr lang="en-GB" smtClean="0"/>
              <a:t>17/02/2024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65642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011D-9E13-4B9B-8964-20A27DF59A82}" type="datetime1">
              <a:rPr lang="en-GB" smtClean="0"/>
              <a:t>17/02/2024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C83493-F145-4F15-BCB1-5B6A45828B1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3239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A1D055C-7C07-4303-8065-4A7AF3523C47}" type="datetime1">
              <a:rPr lang="en-GB" smtClean="0"/>
              <a:t>17/02/2024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8BB47-A1AF-4FEA-AA27-B17141B6D12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1184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832CAF-BCFE-4526-9E0B-EB2E47E18A80}" type="datetime1">
              <a:rPr lang="en-GB" smtClean="0"/>
              <a:t>17/02/2024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20CC21-79BC-4B21-A0FF-A8FDC357F6E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721084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DA3695-3839-42DA-86AB-B1DCE4A1C79A}" type="datetime1">
              <a:rPr lang="en-GB" smtClean="0"/>
              <a:t>17/02/2024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FA1E7F-43EB-4559-ADA1-532113A2CB6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743567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1E2E5A2-6EC7-4FDB-B0B8-C3697C3183AF}" type="datetime1">
              <a:rPr lang="en-GB" smtClean="0"/>
              <a:t>17/02/2024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D25C6B-2093-40D0-BBF5-90A14430DC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02598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279AB3-5F27-4733-BCD5-DBB31B13C4FD}" type="datetime1">
              <a:rPr lang="en-GB" smtClean="0"/>
              <a:t>17/02/2024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C90599-9B2C-4671-BA1A-4484AEA6B3E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61669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678779-906F-4FB1-9D2B-B905C8ED84C9}" type="datetime1">
              <a:rPr lang="en-GB" smtClean="0"/>
              <a:t>17/02/2024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667246-0775-47C2-8FA6-7E7B67B2EA0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58630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10905B-0301-4555-8880-409315E4C832}" type="datetime1">
              <a:rPr lang="en-GB" smtClean="0"/>
              <a:t>17/02/2024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4296A6-ADD2-48B9-A9B4-6C24E850672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578872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54019BB-13DB-4AB3-A7B9-76F030155008}" type="datetime1">
              <a:rPr lang="en-GB" smtClean="0"/>
              <a:t>17/02/2024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60DAB7-6878-41D9-826B-89F35D4D7DB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91690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FC93793-6593-49C1-B21A-396B313B9ED8}" type="datetime1">
              <a:rPr lang="en-GB" smtClean="0"/>
              <a:t>17/02/2024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2F0694F-8E07-4282-BCC9-97AD1A54DA9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35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topandlearnenglish.blogspot.com/2011/11/charles-darwin-by-j-modesto-suarez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tackoverflow.com/users/1723672/homer-simpsons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xVgd8h1svU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nalmes.deviantart.com/art/four-seasons-149221264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consilpa16.blogspot.com/" TargetMode="External"/><Relationship Id="rId5" Type="http://schemas.openxmlformats.org/officeDocument/2006/relationships/image" Target="../media/image9.jpg"/><Relationship Id="rId4" Type="http://schemas.openxmlformats.org/officeDocument/2006/relationships/hyperlink" Target="http://www.justiceandchaos.com/2016/05/loops-or-no-loops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4o5HeUAYJiw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ctrTitle"/>
          </p:nvPr>
        </p:nvSpPr>
        <p:spPr>
          <a:xfrm>
            <a:off x="762000" y="1447800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dirty="0"/>
              <a:t>Leading and implementing workplace change</a:t>
            </a:r>
          </a:p>
        </p:txBody>
      </p:sp>
      <p:sp>
        <p:nvSpPr>
          <p:cNvPr id="18435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2 – Introduction to Change Management.</a:t>
            </a:r>
          </a:p>
        </p:txBody>
      </p:sp>
      <p:sp>
        <p:nvSpPr>
          <p:cNvPr id="18436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900">
                <a:solidFill>
                  <a:srgbClr val="898989"/>
                </a:solidFill>
              </a:rPr>
              <a:t>Workshop 1 EMPL6003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DDAB89-FC06-4E43-9931-461CCB525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DD87A9-2A7C-4584-B398-DC9DEEA8B851}" type="datetime1">
              <a:rPr lang="en-GB" smtClean="0"/>
              <a:t>17/02/2024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A6EC510-C312-49D5-A12F-06BA0468E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50879E-D489-49D5-94C3-32BB8143E679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F0615-B9FE-4EE1-B1E9-A0A8A92A8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B6D94-39D7-46FB-A72F-059ADBC1DA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session, you should be able to:</a:t>
            </a:r>
          </a:p>
          <a:p>
            <a:r>
              <a:rPr lang="en-US" dirty="0"/>
              <a:t>Understand the meaning of change</a:t>
            </a:r>
          </a:p>
          <a:p>
            <a:r>
              <a:rPr lang="en-US" dirty="0"/>
              <a:t>Appreciate why changes happen</a:t>
            </a:r>
          </a:p>
          <a:p>
            <a:r>
              <a:rPr lang="en-US" dirty="0"/>
              <a:t>Have an overview  of the impact of change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647D23-EEBF-4A9E-A64D-D6899ED6F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4B1E2A-C48A-456D-9982-7FECEE40E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272367-2A2D-43D9-9434-1B1E9C97B6BC}" type="datetime1">
              <a:rPr lang="en-GB" smtClean="0"/>
              <a:t>17/02/2024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219F2-B56B-4748-BC6B-AF1CE150A6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520078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 Definitions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1"/>
            <a:ext cx="8991600" cy="3917032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0000"/>
                </a:solidFill>
              </a:rPr>
              <a:t>Change</a:t>
            </a:r>
            <a:r>
              <a:rPr lang="en-GB" sz="3600" dirty="0"/>
              <a:t> – To make or to ensure something becomes different</a:t>
            </a:r>
          </a:p>
          <a:p>
            <a:r>
              <a:rPr lang="en-GB" sz="3600" dirty="0">
                <a:solidFill>
                  <a:srgbClr val="FF0000"/>
                </a:solidFill>
              </a:rPr>
              <a:t>Change Management </a:t>
            </a:r>
            <a:r>
              <a:rPr lang="en-GB" sz="3600" dirty="0"/>
              <a:t>– process, tools and techniques that are required to manage people and other resources to achieve a business outcome.</a:t>
            </a:r>
            <a:endParaRPr lang="en-US" altLang="en-US" sz="3600" b="1" i="1" dirty="0">
              <a:solidFill>
                <a:srgbClr val="AC6404"/>
              </a:solidFill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Workshop 1 EMPL6003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725744-726C-49CC-A512-860D65C93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F9E94BC-B0A4-4821-BC30-6648B12356E8}" type="datetime1">
              <a:rPr lang="en-GB" smtClean="0"/>
              <a:t>17/02/2024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AEF3C1-CD09-4B83-B4B0-45A2CEBBD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170407"/>
      </p:ext>
    </p:extLst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B4353-9680-40CD-A166-1B69A85D7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Wise words…..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74C92D-0A5B-4FC6-A42F-701D729F20F6}"/>
              </a:ext>
            </a:extLst>
          </p:cNvPr>
          <p:cNvSpPr txBox="1"/>
          <p:nvPr/>
        </p:nvSpPr>
        <p:spPr>
          <a:xfrm>
            <a:off x="152400" y="1752600"/>
            <a:ext cx="8686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0000FF"/>
                </a:solidFill>
                <a:latin typeface="+mj-lt"/>
              </a:rPr>
              <a:t>“It’s not the strongest, nor most intelligent of the species that survive; it is the one most adaptable to change.”</a:t>
            </a:r>
          </a:p>
        </p:txBody>
      </p:sp>
      <p:pic>
        <p:nvPicPr>
          <p:cNvPr id="8" name="Picture 7" descr="A picture containing mammal, animal, primate, looking&#10;&#10;Description generated with very high confidence">
            <a:extLst>
              <a:ext uri="{FF2B5EF4-FFF2-40B4-BE49-F238E27FC236}">
                <a16:creationId xmlns:a16="http://schemas.microsoft.com/office/drawing/2014/main" id="{1978BE40-CFDC-4C57-85F8-161C272621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248025" y="3733800"/>
            <a:ext cx="2647950" cy="1988285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1317AF-7526-4BB9-88BB-E5D23C214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7F4B18-FE75-4883-BE02-2C36AEE8EF67}" type="datetime1">
              <a:rPr lang="en-GB" smtClean="0"/>
              <a:t>17/02/2024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020520-753A-4FC5-9C95-CADA22A8A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370D5C-4A16-4678-BC2B-B9AD7BD86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072977"/>
      </p:ext>
    </p:extLst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000" dirty="0"/>
              <a:t>Forecasting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464" y="1066800"/>
            <a:ext cx="8229600" cy="3917032"/>
          </a:xfrm>
        </p:spPr>
        <p:txBody>
          <a:bodyPr>
            <a:normAutofit fontScale="62500" lnSpcReduction="20000"/>
          </a:bodyPr>
          <a:lstStyle/>
          <a:p>
            <a:pPr marL="342900" indent="-342900" defTabSz="9144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altLang="en-US" sz="3400" kern="0" dirty="0">
                <a:latin typeface="+mj-lt"/>
              </a:rPr>
              <a:t>‘I think there is maybe a world market for five computers’</a:t>
            </a:r>
          </a:p>
          <a:p>
            <a:pPr marL="742950" lvl="1" indent="-285750" defTabSz="914400" eaLnBrk="1" hangingPunct="1">
              <a:spcBef>
                <a:spcPct val="20000"/>
              </a:spcBef>
              <a:buFontTx/>
              <a:buChar char="–"/>
              <a:defRPr/>
            </a:pPr>
            <a:r>
              <a:rPr lang="en-US" altLang="en-US" sz="3400" kern="0" dirty="0">
                <a:solidFill>
                  <a:srgbClr val="00B050"/>
                </a:solidFill>
                <a:latin typeface="+mj-lt"/>
              </a:rPr>
              <a:t>Thomas Watson, IBM, 1943</a:t>
            </a:r>
          </a:p>
          <a:p>
            <a:pPr marL="342900" indent="-342900" defTabSz="9144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altLang="en-US" sz="3400" kern="0" dirty="0">
                <a:latin typeface="+mj-lt"/>
              </a:rPr>
              <a:t>‘Who the hell wants to hear actors talk’</a:t>
            </a:r>
          </a:p>
          <a:p>
            <a:pPr marL="742950" lvl="1" indent="-285750" defTabSz="914400" eaLnBrk="1" hangingPunct="1">
              <a:spcBef>
                <a:spcPct val="20000"/>
              </a:spcBef>
              <a:buFontTx/>
              <a:buChar char="–"/>
              <a:defRPr/>
            </a:pPr>
            <a:r>
              <a:rPr lang="en-US" altLang="en-US" sz="3400" kern="0" dirty="0">
                <a:solidFill>
                  <a:srgbClr val="00B050"/>
                </a:solidFill>
                <a:latin typeface="+mj-lt"/>
              </a:rPr>
              <a:t>HM Warner, Warner Bros, 1927</a:t>
            </a:r>
          </a:p>
          <a:p>
            <a:pPr marL="342900" indent="-342900" defTabSz="9144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altLang="en-US" sz="3400" kern="0" dirty="0">
                <a:latin typeface="+mj-lt"/>
              </a:rPr>
              <a:t>‘We don’t like their sound and guitar music is on the way out’</a:t>
            </a:r>
          </a:p>
          <a:p>
            <a:pPr marL="742950" lvl="1" indent="-285750" defTabSz="914400" eaLnBrk="1" hangingPunct="1">
              <a:spcBef>
                <a:spcPct val="20000"/>
              </a:spcBef>
              <a:buFontTx/>
              <a:buChar char="–"/>
              <a:defRPr/>
            </a:pPr>
            <a:r>
              <a:rPr lang="en-US" altLang="en-US" sz="3400" kern="0" dirty="0">
                <a:solidFill>
                  <a:srgbClr val="00B050"/>
                </a:solidFill>
                <a:latin typeface="+mj-lt"/>
              </a:rPr>
              <a:t>Decca Recording Co, rejecting the Beatles in 1962</a:t>
            </a:r>
          </a:p>
          <a:p>
            <a:pPr marL="742950" lvl="1" indent="-285750" defTabSz="914400" eaLnBrk="1" hangingPunct="1">
              <a:spcBef>
                <a:spcPct val="20000"/>
              </a:spcBef>
              <a:buFontTx/>
              <a:buChar char="–"/>
              <a:defRPr/>
            </a:pPr>
            <a:endParaRPr lang="en-US" altLang="en-US" sz="3400" kern="0" dirty="0">
              <a:solidFill>
                <a:srgbClr val="00B050"/>
              </a:solidFill>
              <a:latin typeface="+mj-lt"/>
            </a:endParaRPr>
          </a:p>
          <a:p>
            <a:pPr marL="742950" lvl="1" indent="-285750" defTabSz="914400" eaLnBrk="1" hangingPunct="1">
              <a:spcBef>
                <a:spcPct val="20000"/>
              </a:spcBef>
              <a:buFontTx/>
              <a:buChar char="–"/>
              <a:defRPr/>
            </a:pPr>
            <a:endParaRPr lang="en-US" altLang="en-US" sz="3400" kern="0" dirty="0">
              <a:solidFill>
                <a:srgbClr val="00B050"/>
              </a:solidFill>
              <a:latin typeface="+mj-lt"/>
            </a:endParaRPr>
          </a:p>
          <a:p>
            <a:pPr marL="742950" lvl="1" indent="-285750" defTabSz="914400" eaLnBrk="1" hangingPunct="1">
              <a:spcBef>
                <a:spcPct val="20000"/>
              </a:spcBef>
              <a:buFontTx/>
              <a:buChar char="–"/>
              <a:defRPr/>
            </a:pPr>
            <a:endParaRPr lang="en-US" altLang="en-US" sz="3400" kern="0" dirty="0">
              <a:solidFill>
                <a:srgbClr val="00B050"/>
              </a:solidFill>
              <a:latin typeface="+mj-lt"/>
            </a:endParaRPr>
          </a:p>
          <a:p>
            <a:r>
              <a:rPr lang="en-US" sz="3400" b="1" dirty="0">
                <a:solidFill>
                  <a:srgbClr val="FF0000"/>
                </a:solidFill>
              </a:rPr>
              <a:t>“Not liking the look of this”, tweeted Helen </a:t>
            </a:r>
            <a:r>
              <a:rPr lang="en-US" sz="3400" b="1" dirty="0" err="1">
                <a:solidFill>
                  <a:srgbClr val="FF0000"/>
                </a:solidFill>
              </a:rPr>
              <a:t>Branswelll</a:t>
            </a:r>
            <a:r>
              <a:rPr lang="en-US" sz="3400" b="1" dirty="0">
                <a:solidFill>
                  <a:srgbClr val="FF0000"/>
                </a:solidFill>
              </a:rPr>
              <a:t>, science journalist for </a:t>
            </a:r>
            <a:r>
              <a:rPr lang="en-US" sz="3400" b="1" dirty="0" err="1">
                <a:solidFill>
                  <a:srgbClr val="FF0000"/>
                </a:solidFill>
              </a:rPr>
              <a:t>statnews</a:t>
            </a:r>
            <a:r>
              <a:rPr lang="en-US" sz="3400" b="1" dirty="0">
                <a:solidFill>
                  <a:srgbClr val="FF0000"/>
                </a:solidFill>
              </a:rPr>
              <a:t>, on January 2 2020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Picture 3" descr="A close up of a logo&#10;&#10;Description generated with high confidence">
            <a:extLst>
              <a:ext uri="{FF2B5EF4-FFF2-40B4-BE49-F238E27FC236}">
                <a16:creationId xmlns:a16="http://schemas.microsoft.com/office/drawing/2014/main" id="{0A3F6E7B-3E85-4EB6-B7F4-790310B1B6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86600" y="3810000"/>
            <a:ext cx="1927653" cy="1774770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3C6E13-8AD5-4F25-98B4-C8534F4BE7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2635E3-7CC9-4EE1-B761-E2E7CB922B1C}" type="datetime1">
              <a:rPr lang="en-GB" smtClean="0"/>
              <a:t>17/02/2024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B985AC-F8F9-480F-8589-848A865CC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58ED2-AEEE-4920-8D12-9B99BE48E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2A157-224E-0BA1-84B8-09327C87A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Watch this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ED3BC-EAE6-FE49-A5D8-BFDA57D64F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https://www.youtube.com/watch?v=wxVgd8h1svU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01E4E-E6B8-AAF4-AFCD-EEB2B5A992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0832FC-96C9-48D8-A5A1-17B09BEC3C0B}" type="datetime1">
              <a:rPr lang="en-GB" smtClean="0"/>
              <a:t>17/02/2024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478C8-04F4-6A89-5C30-592714F48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5D3520-C8F1-AA4F-828A-4A6BF399D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267879"/>
      </p:ext>
    </p:extLst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08789-D473-4986-B4FB-9EF72EF25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Another thought…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93C9A-D98F-4D11-9284-F66E5D5F9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29540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rgbClr val="0000FF"/>
                </a:solidFill>
              </a:rPr>
              <a:t>In any business, change is the only reliable constant.  Managing change well is a form of creating the future</a:t>
            </a:r>
          </a:p>
        </p:txBody>
      </p:sp>
      <p:pic>
        <p:nvPicPr>
          <p:cNvPr id="6" name="Picture 5" descr="A picture containing tree&#10;&#10;Description generated with very high confidence">
            <a:extLst>
              <a:ext uri="{FF2B5EF4-FFF2-40B4-BE49-F238E27FC236}">
                <a16:creationId xmlns:a16="http://schemas.microsoft.com/office/drawing/2014/main" id="{835623D1-6357-49D1-A523-171302BC07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00300" y="3040485"/>
            <a:ext cx="4343400" cy="266623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B82D97-8496-4AAD-8D3D-02920C44A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FC77C5-7670-4FFF-9C97-F1582FA54EC0}" type="datetime1">
              <a:rPr lang="en-GB" smtClean="0"/>
              <a:t>17/02/2024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835CA3-4D3F-4B6C-B2FF-127CAFD1B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A3DB19-DB16-47EA-843D-6A64F62C2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139704"/>
      </p:ext>
    </p:extLst>
  </p:cSld>
  <p:clrMapOvr>
    <a:masterClrMapping/>
  </p:clrMapOvr>
  <p:transition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E341D-A5BC-B289-4747-AC68D8C55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56164-A23A-2C81-6D93-B41107F58F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Discuss the factors/reasons or triggers for change within </a:t>
            </a:r>
            <a:r>
              <a:rPr lang="en-GB" dirty="0" err="1"/>
              <a:t>organsiations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dirty="0"/>
              <a:t>Internal triggers ( with some examples)</a:t>
            </a:r>
          </a:p>
          <a:p>
            <a:r>
              <a:rPr lang="en-GB" dirty="0"/>
              <a:t>External triggers  (with some examples)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15 Minutes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8B609-0687-4DA2-7C76-BBEC6BB9A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0832FC-96C9-48D8-A5A1-17B09BEC3C0B}" type="datetime1">
              <a:rPr lang="en-GB" smtClean="0"/>
              <a:t>17/02/2024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878E88-FF42-2591-B8AF-5E28D4BA0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59B910-8194-FF60-A3DE-DFF1F108D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293499"/>
      </p:ext>
    </p:extLst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change necessary?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altLang="en-US" dirty="0"/>
              <a:t>To support regulatory requirements?</a:t>
            </a:r>
          </a:p>
          <a:p>
            <a:r>
              <a:rPr lang="en-US" altLang="en-US" dirty="0"/>
              <a:t>To survive in today's changing market?</a:t>
            </a:r>
          </a:p>
          <a:p>
            <a:r>
              <a:rPr lang="en-US" altLang="en-US" dirty="0"/>
              <a:t>To keep up with changing customer needs?</a:t>
            </a:r>
          </a:p>
          <a:p>
            <a:r>
              <a:rPr lang="en-US" altLang="en-US" dirty="0"/>
              <a:t>To achieve our goal of leading the sector of xxx product?</a:t>
            </a:r>
          </a:p>
          <a:p>
            <a:r>
              <a:rPr lang="en-US" altLang="en-US" dirty="0"/>
              <a:t>Increase efficiency and customer satisfaction and therefore profit?</a:t>
            </a:r>
          </a:p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FDC725-D2A4-4770-81B4-CDAE28FA2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63ACB35-D5AE-49A5-A45B-2F9CC6B86DB9}" type="datetime1">
              <a:rPr lang="en-GB" smtClean="0"/>
              <a:t>17/02/2024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B376EC-390C-4FA9-BB8A-43BA02729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306500"/>
      </p:ext>
    </p:extLst>
  </p:cSld>
  <p:clrMapOvr>
    <a:masterClrMapping/>
  </p:clrMapOvr>
  <p:transition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CEC62-90FE-4FF0-A9B4-FD9AB7932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How Internal and External Factors Drive Organizational Change </a:t>
            </a:r>
            <a:endParaRPr lang="en-GB" sz="36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2514600"/>
            <a:ext cx="4331493" cy="1443831"/>
          </a:xfrm>
        </p:spPr>
      </p:pic>
      <p:sp>
        <p:nvSpPr>
          <p:cNvPr id="6" name="Rectangle 5"/>
          <p:cNvSpPr/>
          <p:nvPr/>
        </p:nvSpPr>
        <p:spPr>
          <a:xfrm>
            <a:off x="2482970" y="4191000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https://www.youtube.com/watch?v=ADm3Hdhh34I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133600" y="5103167"/>
            <a:ext cx="877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2016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6ECABF-E883-4D20-A025-DB8414F7BF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503F59E-6BE9-41D5-B777-BC3B6D372E34}" type="datetime1">
              <a:rPr lang="en-GB" smtClean="0"/>
              <a:t>17/02/2024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6D0C4-601A-4079-ADA6-D6E887C89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8FD21ED-3B3F-48BD-953C-DA82622C8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414074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should we manage change?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People often resist change - Why do they do that?</a:t>
            </a:r>
          </a:p>
          <a:p>
            <a:r>
              <a:rPr lang="en-GB" dirty="0"/>
              <a:t>We manage change to increase the probability of success. </a:t>
            </a:r>
          </a:p>
          <a:p>
            <a:r>
              <a:rPr lang="en-GB" dirty="0"/>
              <a:t>We manage change to make it happen as quickly as possible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F6557E-5179-4702-8AF6-F4AF3049B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6A7B3E3-79DF-4FA3-88A2-FE662DA7CA38}" type="datetime1">
              <a:rPr lang="en-GB" smtClean="0"/>
              <a:t>17/02/2024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7B122-65E9-464D-80A2-5CC98CA15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703427"/>
      </p:ext>
    </p:extLst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72013"/>
            <a:ext cx="8077200" cy="982662"/>
          </a:xfrm>
        </p:spPr>
        <p:txBody>
          <a:bodyPr/>
          <a:lstStyle/>
          <a:p>
            <a:pPr algn="ctr" eaLnBrk="1" hangingPunct="1"/>
            <a:r>
              <a:rPr lang="en-US" altLang="en-US" sz="4400" b="1" dirty="0"/>
              <a:t>Your Perceptions of Change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idx="1"/>
          </p:nvPr>
        </p:nvSpPr>
        <p:spPr>
          <a:xfrm>
            <a:off x="76200" y="1159521"/>
            <a:ext cx="6248400" cy="2526866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spcAft>
                <a:spcPct val="35000"/>
              </a:spcAft>
              <a:buFont typeface="Wingdings" panose="05000000000000000000" pitchFamily="2" charset="2"/>
              <a:buNone/>
              <a:defRPr/>
            </a:pPr>
            <a:r>
              <a:rPr lang="en-US" altLang="en-US" sz="3200" dirty="0">
                <a:solidFill>
                  <a:srgbClr val="CC3300"/>
                </a:solidFill>
                <a:latin typeface="+mj-lt"/>
              </a:rPr>
              <a:t>What are your reactions when you hear the word ‘change’?</a:t>
            </a:r>
          </a:p>
          <a:p>
            <a:pPr lvl="1" eaLnBrk="1" hangingPunct="1">
              <a:spcAft>
                <a:spcPct val="35000"/>
              </a:spcAft>
              <a:defRPr/>
            </a:pPr>
            <a:r>
              <a:rPr lang="en-US" altLang="en-US" sz="3200" dirty="0">
                <a:solidFill>
                  <a:srgbClr val="FF0000"/>
                </a:solidFill>
                <a:latin typeface="+mj-lt"/>
              </a:rPr>
              <a:t>Negative perceptions</a:t>
            </a:r>
          </a:p>
          <a:p>
            <a:pPr lvl="1" eaLnBrk="1" hangingPunct="1">
              <a:spcAft>
                <a:spcPct val="35000"/>
              </a:spcAft>
              <a:defRPr/>
            </a:pPr>
            <a:r>
              <a:rPr lang="en-US" altLang="en-US" sz="3200" dirty="0">
                <a:solidFill>
                  <a:srgbClr val="0000FF"/>
                </a:solidFill>
                <a:latin typeface="+mj-lt"/>
              </a:rPr>
              <a:t>Positive perceptions</a:t>
            </a:r>
          </a:p>
        </p:txBody>
      </p:sp>
      <p:pic>
        <p:nvPicPr>
          <p:cNvPr id="2253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232" y="1420091"/>
            <a:ext cx="2457450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5DE29B49-88CE-49FF-8963-E15B39D912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81000" y="3669615"/>
            <a:ext cx="2170454" cy="2014181"/>
          </a:xfrm>
          <a:prstGeom prst="rect">
            <a:avLst/>
          </a:prstGeom>
        </p:spPr>
      </p:pic>
      <p:pic>
        <p:nvPicPr>
          <p:cNvPr id="6" name="Picture 5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104FBD32-A5DA-475F-8FCF-2D137FAE176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851794" y="3379646"/>
            <a:ext cx="2945611" cy="1958831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017DF7-F415-4E5C-A7A2-6326FC13E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D72FB56-7A90-48D7-A6C2-4AF9A08CE615}" type="datetime1">
              <a:rPr lang="en-GB" smtClean="0"/>
              <a:t>17/02/2024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203925-BE46-47BC-9A5D-89D1A809C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D454D6-B469-42C2-B4B0-A8D0C2061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5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25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25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 autoUpdateAnimBg="0"/>
      <p:bldP spid="125955" grpId="0" build="p" bldLvl="2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6A1A4-4BB5-42C0-B232-FDC9762F2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is organisational change so difficult?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8960" y="2583021"/>
            <a:ext cx="2926080" cy="1950720"/>
          </a:xfrm>
        </p:spPr>
      </p:pic>
      <p:sp>
        <p:nvSpPr>
          <p:cNvPr id="6" name="Rectangle 5"/>
          <p:cNvSpPr/>
          <p:nvPr/>
        </p:nvSpPr>
        <p:spPr>
          <a:xfrm>
            <a:off x="2514600" y="464820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4"/>
              </a:rPr>
              <a:t>https://www.youtube.com/watch?v=4o5HeUAYJiw</a:t>
            </a:r>
            <a:endParaRPr lang="en-GB" dirty="0"/>
          </a:p>
          <a:p>
            <a:r>
              <a:rPr lang="en-GB" dirty="0"/>
              <a:t>2014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1FED28-CE32-4762-872B-1AD694C73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55F6D2-FE70-4303-A69A-B22D1A5E35AC}" type="datetime1">
              <a:rPr lang="en-GB" smtClean="0"/>
              <a:t>17/02/2024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896DAB-3D74-4C2A-A319-C7720D1032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E9C887-C6FB-4B6F-9D5C-864C4753A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637752"/>
      </p:ext>
    </p:extLst>
  </p:cSld>
  <p:clrMapOvr>
    <a:masterClrMapping/>
  </p:clrMapOvr>
  <p:transition>
    <p:dissolv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1"/>
            <a:ext cx="8991600" cy="3917032"/>
          </a:xfrm>
        </p:spPr>
        <p:txBody>
          <a:bodyPr>
            <a:noAutofit/>
          </a:bodyPr>
          <a:lstStyle/>
          <a:p>
            <a:r>
              <a:rPr lang="en-GB" sz="3600" dirty="0"/>
              <a:t>What are key opportunities that change can bring?</a:t>
            </a:r>
          </a:p>
          <a:p>
            <a:endParaRPr lang="en-GB" sz="3600" dirty="0"/>
          </a:p>
          <a:p>
            <a:r>
              <a:rPr lang="en-GB" sz="3600" dirty="0"/>
              <a:t>What are the potential barriers to change?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51651C-4A3D-4C0A-9E94-19D3529A8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3DF1EBC-6380-44F5-AC38-1B4DB8D52685}" type="datetime1">
              <a:rPr lang="en-GB" smtClean="0"/>
              <a:t>17/02/2024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30FCE-1C79-4BE0-95B2-237593B7E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761573"/>
      </p:ext>
    </p:extLst>
  </p:cSld>
  <p:clrMapOvr>
    <a:masterClrMapping/>
  </p:clrMapOvr>
  <p:transition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the impact – to employees and the organisation?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dirty="0"/>
              <a:t>More successful company which can invest in its resources</a:t>
            </a:r>
          </a:p>
          <a:p>
            <a:r>
              <a:rPr lang="en-US" altLang="en-US" dirty="0"/>
              <a:t>Increased stock value and profit sharing</a:t>
            </a:r>
          </a:p>
          <a:p>
            <a:r>
              <a:rPr lang="en-US" altLang="en-US" dirty="0"/>
              <a:t>Employer of choice		talented, challenging co-workers.</a:t>
            </a:r>
          </a:p>
          <a:p>
            <a:r>
              <a:rPr lang="en-US" altLang="en-US" dirty="0"/>
              <a:t>Working for a globally recognized industry leader</a:t>
            </a:r>
          </a:p>
          <a:p>
            <a:r>
              <a:rPr lang="en-US" altLang="en-US" dirty="0"/>
              <a:t>More enjoyable work environment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1748CA-EF88-42F7-B4CE-6DE301985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795A9E-0594-444A-8108-98F99F35D4A6}" type="datetime1">
              <a:rPr lang="en-GB" smtClean="0"/>
              <a:t>17/02/2024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0D156-EE2D-4A51-8B37-30B6904DD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410447"/>
      </p:ext>
    </p:extLst>
  </p:cSld>
  <p:clrMapOvr>
    <a:masterClrMapping/>
  </p:clrMapOvr>
  <p:transition>
    <p:dissolv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6B482-8F71-45DD-8B5F-C2ED3530D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5C0A6-7641-49BD-99DA-74F9DE963F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session, you should be able to:</a:t>
            </a:r>
          </a:p>
          <a:p>
            <a:r>
              <a:rPr lang="en-US" dirty="0"/>
              <a:t>Explain why change happens</a:t>
            </a:r>
          </a:p>
          <a:p>
            <a:r>
              <a:rPr lang="en-US" dirty="0"/>
              <a:t>Understand that change can impact on all parts of an organization</a:t>
            </a:r>
          </a:p>
          <a:p>
            <a:r>
              <a:rPr lang="en-US" dirty="0"/>
              <a:t>Appreciate the importance of managing change 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980D27-9CD4-4990-8B24-B8BAE1649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80E997-9F84-4B88-8BC8-4000319F8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E319E1-D328-4993-AE4D-1293E116E353}" type="datetime1">
              <a:rPr lang="en-GB" smtClean="0"/>
              <a:t>17/02/2024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A8592E-7F6F-43E2-A2DC-626FEB298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426503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2835</TotalTime>
  <Words>640</Words>
  <Application>Microsoft Office PowerPoint</Application>
  <PresentationFormat>On-screen Show (4:3)</PresentationFormat>
  <Paragraphs>126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Myriad Pro</vt:lpstr>
      <vt:lpstr>Arial</vt:lpstr>
      <vt:lpstr>Times New Roman</vt:lpstr>
      <vt:lpstr>Wingdings</vt:lpstr>
      <vt:lpstr>20140311PresentationUWTSDTemplate</vt:lpstr>
      <vt:lpstr>Leading and implementing workplace change</vt:lpstr>
      <vt:lpstr>Learning Aims</vt:lpstr>
      <vt:lpstr>Some Definitions </vt:lpstr>
      <vt:lpstr>Wise words…..</vt:lpstr>
      <vt:lpstr>Forecasting Change</vt:lpstr>
      <vt:lpstr>Watch this video</vt:lpstr>
      <vt:lpstr>Another thought…</vt:lpstr>
      <vt:lpstr>Class Activity </vt:lpstr>
      <vt:lpstr>Why is change necessary?</vt:lpstr>
      <vt:lpstr>How Internal and External Factors Drive Organizational Change </vt:lpstr>
      <vt:lpstr>Why should we manage change?</vt:lpstr>
      <vt:lpstr>Your Perceptions of Change</vt:lpstr>
      <vt:lpstr>Why is organisational change so difficult?</vt:lpstr>
      <vt:lpstr>Class discussion</vt:lpstr>
      <vt:lpstr>What is the impact – to employees and the organisation?</vt:lpstr>
      <vt:lpstr>Learning Outcomes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Leading, Managing &amp; Supervising Others</dc:title>
  <dc:creator>Jeffrey L. Russell</dc:creator>
  <cp:lastModifiedBy>Nadeem Mirza</cp:lastModifiedBy>
  <cp:revision>334</cp:revision>
  <cp:lastPrinted>2015-05-08T17:50:00Z</cp:lastPrinted>
  <dcterms:created xsi:type="dcterms:W3CDTF">2002-09-05T14:12:18Z</dcterms:created>
  <dcterms:modified xsi:type="dcterms:W3CDTF">2024-02-17T15:59:43Z</dcterms:modified>
</cp:coreProperties>
</file>