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1" r:id="rId1"/>
  </p:sldMasterIdLst>
  <p:notesMasterIdLst>
    <p:notesMasterId r:id="rId21"/>
  </p:notesMasterIdLst>
  <p:sldIdLst>
    <p:sldId id="256" r:id="rId2"/>
    <p:sldId id="257" r:id="rId3"/>
    <p:sldId id="258" r:id="rId4"/>
    <p:sldId id="259" r:id="rId5"/>
    <p:sldId id="260" r:id="rId6"/>
    <p:sldId id="262" r:id="rId7"/>
    <p:sldId id="263" r:id="rId8"/>
    <p:sldId id="274" r:id="rId9"/>
    <p:sldId id="265" r:id="rId10"/>
    <p:sldId id="266" r:id="rId11"/>
    <p:sldId id="267" r:id="rId12"/>
    <p:sldId id="268" r:id="rId13"/>
    <p:sldId id="270" r:id="rId14"/>
    <p:sldId id="269" r:id="rId15"/>
    <p:sldId id="271" r:id="rId16"/>
    <p:sldId id="272" r:id="rId17"/>
    <p:sldId id="273" r:id="rId18"/>
    <p:sldId id="261"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80F20C-1995-43C5-ABDE-DF77F8EA67E6}" v="335" dt="2026-03-01T15:44:39.414"/>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016F89-AA98-44DB-879E-5FD5C19E2DBE}" type="datetimeFigureOut">
              <a:rPr lang="en-GB" smtClean="0"/>
              <a:t>01/03/2026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7AC75A-C903-4E4D-BE2E-09EDC50C8D30}" type="slidenum">
              <a:rPr lang="en-GB" smtClean="0"/>
              <a:t>‹#›</a:t>
            </a:fld>
            <a:endParaRPr lang="en-GB"/>
          </a:p>
        </p:txBody>
      </p:sp>
    </p:spTree>
    <p:extLst>
      <p:ext uri="{BB962C8B-B14F-4D97-AF65-F5344CB8AC3E}">
        <p14:creationId xmlns:p14="http://schemas.microsoft.com/office/powerpoint/2010/main" val="1595651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FDEEE54-DFF0-4930-840D-7C29B1A48E02}"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3803431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DEEE54-DFF0-4930-840D-7C29B1A48E02}"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2062546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FDEEE54-DFF0-4930-840D-7C29B1A48E02}"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125940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FDEEE54-DFF0-4930-840D-7C29B1A48E02}" type="datetimeFigureOut">
              <a:rPr lang="en-GB" smtClean="0"/>
              <a:t>01/03/2026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907997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FDEEE54-DFF0-4930-840D-7C29B1A48E02}" type="datetimeFigureOut">
              <a:rPr lang="en-GB" smtClean="0"/>
              <a:t>01/03/2026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853840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FDEEE54-DFF0-4930-840D-7C29B1A48E02}" type="datetimeFigureOut">
              <a:rPr lang="en-GB" smtClean="0"/>
              <a:t>01/03/2026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3632282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DEEE54-DFF0-4930-840D-7C29B1A48E02}" type="datetimeFigureOut">
              <a:rPr lang="en-GB" smtClean="0"/>
              <a:t>01/03/2026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37776197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FDEEE54-DFF0-4930-840D-7C29B1A48E02}" type="datetimeFigureOut">
              <a:rPr lang="en-GB" smtClean="0"/>
              <a:t>01/03/2026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1504886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FDEEE54-DFF0-4930-840D-7C29B1A48E02}" type="datetimeFigureOut">
              <a:rPr lang="en-GB" smtClean="0"/>
              <a:t>01/03/2026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693233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FDEEE54-DFF0-4930-840D-7C29B1A48E02}"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736940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FDEEE54-DFF0-4930-840D-7C29B1A48E02}"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14DE8-DB35-4048-A29D-AEBE842FD56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98851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FDEEE54-DFF0-4930-840D-7C29B1A48E02}"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20524008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FDEEE54-DFF0-4930-840D-7C29B1A48E02}"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14DE8-DB35-4048-A29D-AEBE842FD56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954357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FDEEE54-DFF0-4930-840D-7C29B1A48E02}"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2281689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DEEE54-DFF0-4930-840D-7C29B1A48E02}"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95798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DEEE54-DFF0-4930-840D-7C29B1A48E02}"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4194289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FDEEE54-DFF0-4930-840D-7C29B1A48E02}" type="datetimeFigureOut">
              <a:rPr lang="en-GB" smtClean="0"/>
              <a:t>01/03/2026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B214DE8-DB35-4048-A29D-AEBE842FD563}" type="slidenum">
              <a:rPr lang="en-GB" smtClean="0"/>
              <a:t>‹#›</a:t>
            </a:fld>
            <a:endParaRPr lang="en-GB"/>
          </a:p>
        </p:txBody>
      </p:sp>
    </p:spTree>
    <p:extLst>
      <p:ext uri="{BB962C8B-B14F-4D97-AF65-F5344CB8AC3E}">
        <p14:creationId xmlns:p14="http://schemas.microsoft.com/office/powerpoint/2010/main" val="3322830704"/>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 id="2147483833" r:id="rId12"/>
    <p:sldLayoutId id="2147483834" r:id="rId13"/>
    <p:sldLayoutId id="2147483835" r:id="rId14"/>
    <p:sldLayoutId id="2147483836" r:id="rId15"/>
    <p:sldLayoutId id="214748383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5.png"/><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6.pn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7.png"/><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8.png"/><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9.png"/><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2B3E80-CF0A-CE41-4BF5-68829C9E8D34}"/>
              </a:ext>
            </a:extLst>
          </p:cNvPr>
          <p:cNvSpPr txBox="1"/>
          <p:nvPr/>
        </p:nvSpPr>
        <p:spPr>
          <a:xfrm>
            <a:off x="283578" y="374226"/>
            <a:ext cx="9931079" cy="6463308"/>
          </a:xfrm>
          <a:prstGeom prst="rect">
            <a:avLst/>
          </a:prstGeom>
          <a:noFill/>
        </p:spPr>
        <p:txBody>
          <a:bodyPr wrap="square" rtlCol="0">
            <a:spAutoFit/>
          </a:bodyPr>
          <a:lstStyle/>
          <a:p>
            <a:r>
              <a:rPr lang="en-GB" sz="2400" b="1" i="1" dirty="0">
                <a:latin typeface="Arial" panose="020B0604020202020204" pitchFamily="34" charset="0"/>
                <a:cs typeface="Arial" panose="020B0604020202020204" pitchFamily="34" charset="0"/>
              </a:rPr>
              <a:t>Component 1: Individual Presentation (PowerPoint with Voice-Over)</a:t>
            </a:r>
          </a:p>
          <a:p>
            <a:endParaRPr lang="en-GB" sz="2400" b="1" i="1" dirty="0">
              <a:latin typeface="Arial" panose="020B0604020202020204" pitchFamily="34" charset="0"/>
              <a:cs typeface="Arial" panose="020B0604020202020204" pitchFamily="34" charset="0"/>
            </a:endParaRPr>
          </a:p>
          <a:p>
            <a:r>
              <a:rPr lang="en-GB" sz="2400" b="1" i="1" dirty="0">
                <a:latin typeface="Arial" panose="020B0604020202020204" pitchFamily="34" charset="0"/>
                <a:cs typeface="Arial" panose="020B0604020202020204" pitchFamily="34" charset="0"/>
              </a:rPr>
              <a:t>Empowering the Older Person</a:t>
            </a:r>
          </a:p>
          <a:p>
            <a:endParaRPr lang="en-GB" sz="2400" b="1" i="1" dirty="0">
              <a:latin typeface="Arial" panose="020B0604020202020204" pitchFamily="34" charset="0"/>
              <a:cs typeface="Arial" panose="020B0604020202020204" pitchFamily="34" charset="0"/>
            </a:endParaRPr>
          </a:p>
          <a:p>
            <a:r>
              <a:rPr lang="en-GB" sz="2400" b="1" i="1" dirty="0">
                <a:latin typeface="Arial" panose="020B0604020202020204" pitchFamily="34" charset="0"/>
                <a:cs typeface="Arial" panose="020B0604020202020204" pitchFamily="34" charset="0"/>
              </a:rPr>
              <a:t>BMHP6027</a:t>
            </a:r>
          </a:p>
          <a:p>
            <a:endParaRPr lang="en-GB" sz="2400" b="1" i="1" dirty="0">
              <a:latin typeface="Arial" panose="020B0604020202020204" pitchFamily="34" charset="0"/>
              <a:cs typeface="Arial" panose="020B0604020202020204" pitchFamily="34" charset="0"/>
            </a:endParaRPr>
          </a:p>
          <a:p>
            <a:r>
              <a:rPr lang="en-GB" sz="2400" b="1" i="1" dirty="0">
                <a:latin typeface="Arial" panose="020B0604020202020204" pitchFamily="34" charset="0"/>
                <a:cs typeface="Arial" panose="020B0604020202020204" pitchFamily="34" charset="0"/>
              </a:rPr>
              <a:t>Evaluating the Care and Support Needs of Older People in the UK</a:t>
            </a:r>
          </a:p>
          <a:p>
            <a:endParaRPr lang="en-GB" sz="2400" b="1" i="1" dirty="0">
              <a:latin typeface="Arial" panose="020B0604020202020204" pitchFamily="34" charset="0"/>
              <a:cs typeface="Arial" panose="020B0604020202020204" pitchFamily="34" charset="0"/>
            </a:endParaRPr>
          </a:p>
          <a:p>
            <a:r>
              <a:rPr lang="en-GB" sz="2400" b="1" i="1" dirty="0">
                <a:latin typeface="Arial" panose="020B0604020202020204" pitchFamily="34" charset="0"/>
                <a:cs typeface="Arial" panose="020B0604020202020204" pitchFamily="34" charset="0"/>
              </a:rPr>
              <a:t>The impact of social care policy on older people’s wellbeing</a:t>
            </a:r>
            <a:endParaRPr lang="en-US" sz="2400" b="1" i="1" dirty="0">
              <a:latin typeface="Arial" panose="020B0604020202020204" pitchFamily="34" charset="0"/>
              <a:cs typeface="Arial" panose="020B0604020202020204" pitchFamily="34" charset="0"/>
            </a:endParaRPr>
          </a:p>
          <a:p>
            <a:endParaRPr lang="en-GB" sz="2400" b="1" i="1" dirty="0">
              <a:latin typeface="Arial" panose="020B0604020202020204" pitchFamily="34" charset="0"/>
              <a:cs typeface="Arial" panose="020B0604020202020204" pitchFamily="34" charset="0"/>
            </a:endParaRPr>
          </a:p>
          <a:p>
            <a:endParaRPr lang="en-GB" b="1" i="1" dirty="0">
              <a:latin typeface="Arial" panose="020B0604020202020204" pitchFamily="34" charset="0"/>
              <a:cs typeface="Arial" panose="020B0604020202020204" pitchFamily="34" charset="0"/>
            </a:endParaRPr>
          </a:p>
          <a:p>
            <a:endParaRPr lang="en-GB" b="1" i="1" dirty="0">
              <a:latin typeface="Arial" panose="020B0604020202020204" pitchFamily="34" charset="0"/>
              <a:cs typeface="Arial" panose="020B0604020202020204" pitchFamily="34" charset="0"/>
            </a:endParaRPr>
          </a:p>
          <a:p>
            <a:endParaRPr lang="en-GB" b="1" i="1" dirty="0">
              <a:latin typeface="Arial" panose="020B0604020202020204" pitchFamily="34" charset="0"/>
              <a:cs typeface="Arial" panose="020B0604020202020204" pitchFamily="34" charset="0"/>
            </a:endParaRPr>
          </a:p>
          <a:p>
            <a:endParaRPr lang="en-GB" b="1" i="1"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2311851: Saira Khan </a:t>
            </a:r>
            <a:br>
              <a:rPr lang="en-GB" b="1" i="1" dirty="0">
                <a:latin typeface="Arial" panose="020B0604020202020204" pitchFamily="34" charset="0"/>
                <a:cs typeface="Arial" panose="020B0604020202020204" pitchFamily="34" charset="0"/>
              </a:rPr>
            </a:br>
            <a:br>
              <a:rPr lang="en-GB" b="1" i="1" dirty="0">
                <a:latin typeface="Arial" panose="020B0604020202020204" pitchFamily="34" charset="0"/>
                <a:cs typeface="Arial" panose="020B0604020202020204" pitchFamily="34" charset="0"/>
              </a:rPr>
            </a:br>
            <a:r>
              <a:rPr lang="en-GB" b="1" i="1" dirty="0">
                <a:latin typeface="Arial" panose="020B0604020202020204" pitchFamily="34" charset="0"/>
                <a:cs typeface="Arial" panose="020B0604020202020204" pitchFamily="34" charset="0"/>
              </a:rPr>
              <a:t>Lecturer: Kennedy Obohwemu</a:t>
            </a:r>
          </a:p>
          <a:p>
            <a:endParaRPr lang="en-GB" sz="2400" dirty="0"/>
          </a:p>
        </p:txBody>
      </p:sp>
      <p:pic>
        <p:nvPicPr>
          <p:cNvPr id="23" name="Audio 22">
            <a:hlinkClick r:id="" action="ppaction://media"/>
            <a:extLst>
              <a:ext uri="{FF2B5EF4-FFF2-40B4-BE49-F238E27FC236}">
                <a16:creationId xmlns:a16="http://schemas.microsoft.com/office/drawing/2014/main" id="{FEBFF3A8-F9CA-65FB-5BDA-4562DFAECAE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08280583"/>
      </p:ext>
    </p:extLst>
  </p:cSld>
  <p:clrMapOvr>
    <a:masterClrMapping/>
  </p:clrMapOvr>
  <mc:AlternateContent xmlns:mc="http://schemas.openxmlformats.org/markup-compatibility/2006" xmlns:p14="http://schemas.microsoft.com/office/powerpoint/2010/main">
    <mc:Choice Requires="p14">
      <p:transition spd="slow" p14:dur="2000" advTm="24302"/>
    </mc:Choice>
    <mc:Fallback xmlns="">
      <p:transition spd="slow" advTm="243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B2684-26D3-1697-1133-48D1536BBB02}"/>
              </a:ext>
            </a:extLst>
          </p:cNvPr>
          <p:cNvSpPr>
            <a:spLocks noGrp="1"/>
          </p:cNvSpPr>
          <p:nvPr>
            <p:ph type="title"/>
          </p:nvPr>
        </p:nvSpPr>
        <p:spPr>
          <a:xfrm>
            <a:off x="560439" y="0"/>
            <a:ext cx="10515600" cy="1325563"/>
          </a:xfrm>
        </p:spPr>
        <p:txBody>
          <a:bodyPr>
            <a:normAutofit/>
          </a:bodyPr>
          <a:lstStyle/>
          <a:p>
            <a:r>
              <a:rPr lang="en-GB" sz="2000" b="1" i="1" u="sng" dirty="0">
                <a:latin typeface="Arial" panose="020B0604020202020204" pitchFamily="34" charset="0"/>
                <a:cs typeface="Arial" panose="020B0604020202020204" pitchFamily="34" charset="0"/>
              </a:rPr>
              <a:t>Introduction</a:t>
            </a:r>
          </a:p>
        </p:txBody>
      </p:sp>
      <p:pic>
        <p:nvPicPr>
          <p:cNvPr id="17" name="Audio 16">
            <a:hlinkClick r:id="" action="ppaction://media"/>
            <a:extLst>
              <a:ext uri="{FF2B5EF4-FFF2-40B4-BE49-F238E27FC236}">
                <a16:creationId xmlns:a16="http://schemas.microsoft.com/office/drawing/2014/main" id="{E91C49FB-0F89-CE0E-1777-318FEE1B448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
        <p:nvSpPr>
          <p:cNvPr id="3" name="TextBox 2">
            <a:extLst>
              <a:ext uri="{FF2B5EF4-FFF2-40B4-BE49-F238E27FC236}">
                <a16:creationId xmlns:a16="http://schemas.microsoft.com/office/drawing/2014/main" id="{F6DB6D21-A304-DA0D-B776-F5EB110B1527}"/>
              </a:ext>
            </a:extLst>
          </p:cNvPr>
          <p:cNvSpPr txBox="1"/>
          <p:nvPr/>
        </p:nvSpPr>
        <p:spPr>
          <a:xfrm>
            <a:off x="385823" y="1303597"/>
            <a:ext cx="11245738" cy="1107996"/>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In this presentation, I will look at the care, empowerment, and support needs of older people in the UK. This presentation will critically analyse the theoretical frameworks policy and legislation existing services and technological advancements. I will also use learning to a case study and make recommendations.</a:t>
            </a:r>
            <a:endParaRPr lang="en-US" sz="1600" dirty="0">
              <a:latin typeface="Arial" panose="020B060402020202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ED39656C-67DE-109E-868A-2CE2BAB93309}"/>
              </a:ext>
            </a:extLst>
          </p:cNvPr>
          <p:cNvSpPr txBox="1"/>
          <p:nvPr/>
        </p:nvSpPr>
        <p:spPr>
          <a:xfrm>
            <a:off x="385823" y="2519295"/>
            <a:ext cx="10597556" cy="646331"/>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It will also examine the implications of the social care policy to the wellbeing of the older people</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C1A405EF-92FD-9A2E-6340-537251DE36C5}"/>
              </a:ext>
            </a:extLst>
          </p:cNvPr>
          <p:cNvSpPr txBox="1"/>
          <p:nvPr/>
        </p:nvSpPr>
        <p:spPr>
          <a:xfrm>
            <a:off x="385823" y="3337255"/>
            <a:ext cx="11392074" cy="1107996"/>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Ageing can be described as a gradual biological, psychological and social process which is related to the late life. According to (WHO) World Health Organisation, healthy ageing is the ability to be functionally capable to promote wellbeing in old age.</a:t>
            </a:r>
            <a:endParaRPr lang="en-US" sz="1600" dirty="0">
              <a:latin typeface="Arial" panose="020B0604020202020204" pitchFamily="34" charset="0"/>
              <a:cs typeface="Arial" panose="020B0604020202020204" pitchFamily="34" charset="0"/>
            </a:endParaRPr>
          </a:p>
          <a:p>
            <a:endParaRPr lang="en-GB" dirty="0"/>
          </a:p>
        </p:txBody>
      </p:sp>
      <p:sp>
        <p:nvSpPr>
          <p:cNvPr id="7" name="TextBox 6">
            <a:extLst>
              <a:ext uri="{FF2B5EF4-FFF2-40B4-BE49-F238E27FC236}">
                <a16:creationId xmlns:a16="http://schemas.microsoft.com/office/drawing/2014/main" id="{9CDD32E9-0537-FCDD-264D-6AD964DD7718}"/>
              </a:ext>
            </a:extLst>
          </p:cNvPr>
          <p:cNvSpPr txBox="1"/>
          <p:nvPr/>
        </p:nvSpPr>
        <p:spPr>
          <a:xfrm>
            <a:off x="385823" y="4570132"/>
            <a:ext cx="9711159" cy="1107996"/>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Lastly, it will also be able to recognise the views of the world regarding ageing and ageism effects and how the attitude of society can determine policy, practice and the quality of care that the older individuals receive.</a:t>
            </a:r>
            <a:endParaRPr lang="en-US"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01279591"/>
      </p:ext>
    </p:extLst>
  </p:cSld>
  <p:clrMapOvr>
    <a:masterClrMapping/>
  </p:clrMapOvr>
  <mc:AlternateContent xmlns:mc="http://schemas.openxmlformats.org/markup-compatibility/2006" xmlns:p14="http://schemas.microsoft.com/office/powerpoint/2010/main">
    <mc:Choice Requires="p14">
      <p:transition spd="slow" p14:dur="2000" advTm="65818"/>
    </mc:Choice>
    <mc:Fallback xmlns="">
      <p:transition spd="slow" advTm="658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F342303-3828-8941-7756-4D72DD38968C}"/>
              </a:ext>
            </a:extLst>
          </p:cNvPr>
          <p:cNvSpPr txBox="1"/>
          <p:nvPr/>
        </p:nvSpPr>
        <p:spPr>
          <a:xfrm>
            <a:off x="329816" y="247313"/>
            <a:ext cx="9881419" cy="400110"/>
          </a:xfrm>
          <a:prstGeom prst="rect">
            <a:avLst/>
          </a:prstGeom>
          <a:noFill/>
        </p:spPr>
        <p:txBody>
          <a:bodyPr wrap="square" rtlCol="0">
            <a:spAutoFit/>
          </a:bodyPr>
          <a:lstStyle/>
          <a:p>
            <a:r>
              <a:rPr lang="en-GB" sz="2000" b="1" i="1" u="sng" dirty="0">
                <a:latin typeface="Arial" panose="020B0604020202020204" pitchFamily="34" charset="0"/>
                <a:cs typeface="Arial" panose="020B0604020202020204" pitchFamily="34" charset="0"/>
              </a:rPr>
              <a:t>The Ageing Population: Setting the Scene</a:t>
            </a:r>
          </a:p>
        </p:txBody>
      </p:sp>
      <p:pic>
        <p:nvPicPr>
          <p:cNvPr id="14" name="Audio 13">
            <a:hlinkClick r:id="" action="ppaction://media"/>
            <a:extLst>
              <a:ext uri="{FF2B5EF4-FFF2-40B4-BE49-F238E27FC236}">
                <a16:creationId xmlns:a16="http://schemas.microsoft.com/office/drawing/2014/main" id="{80E14C18-C888-57B0-37ED-B7D0437186C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583246" y="-357244"/>
            <a:ext cx="2057400" cy="2057400"/>
          </a:xfrm>
          <a:prstGeom prst="ellipse">
            <a:avLst/>
          </a:prstGeom>
        </p:spPr>
      </p:pic>
      <p:sp>
        <p:nvSpPr>
          <p:cNvPr id="3" name="TextBox 2">
            <a:extLst>
              <a:ext uri="{FF2B5EF4-FFF2-40B4-BE49-F238E27FC236}">
                <a16:creationId xmlns:a16="http://schemas.microsoft.com/office/drawing/2014/main" id="{54B7FBC4-350A-787A-481D-E0F57FCB5FE4}"/>
              </a:ext>
            </a:extLst>
          </p:cNvPr>
          <p:cNvSpPr txBox="1"/>
          <p:nvPr/>
        </p:nvSpPr>
        <p:spPr>
          <a:xfrm>
            <a:off x="403123" y="1894662"/>
            <a:ext cx="10435538" cy="1107996"/>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age population is increasing at a higher rate as compared to the younger age groups such that, a greater percentage of older adults exist compared to working-age people. This change has great consequences on the economy, social support systems and the public services. (Age Uk)</a:t>
            </a:r>
            <a:endParaRPr lang="en-US" sz="1600" dirty="0">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48EA99B7-D6E3-5A4C-02B7-5D51D683361A}"/>
              </a:ext>
            </a:extLst>
          </p:cNvPr>
          <p:cNvSpPr txBox="1"/>
          <p:nvPr/>
        </p:nvSpPr>
        <p:spPr>
          <a:xfrm>
            <a:off x="403123" y="843225"/>
            <a:ext cx="10913960" cy="1107996"/>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There are varying care needs of older adults. Physical needs like help with daily living and long-term conditions are experienced by many; emotional and psychological needs like help with mental health, loneliness and age-cognitive problems are there; and social needs, like sustaining ties and community involvement. (NHS England, 2019)</a:t>
            </a: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p>
        </p:txBody>
      </p:sp>
      <p:sp>
        <p:nvSpPr>
          <p:cNvPr id="8" name="TextBox 7">
            <a:extLst>
              <a:ext uri="{FF2B5EF4-FFF2-40B4-BE49-F238E27FC236}">
                <a16:creationId xmlns:a16="http://schemas.microsoft.com/office/drawing/2014/main" id="{E89C0B36-57B8-FAC2-50C5-B54E2128FF72}"/>
              </a:ext>
            </a:extLst>
          </p:cNvPr>
          <p:cNvSpPr txBox="1"/>
          <p:nvPr/>
        </p:nvSpPr>
        <p:spPr>
          <a:xfrm>
            <a:off x="403122" y="3002658"/>
            <a:ext cx="11345181" cy="1354217"/>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To satisfy these needs, innovation, empowerment, and policy are important. The quality of life and service efficiency can be improved with technological and service innovations; older adults and carers should be empowered to support their independence and dignity, and robust policies required to create sustainable and integrated health and social care systems which meet the current gaps but will be able to meet the future pressures.</a:t>
            </a:r>
            <a:endParaRPr lang="en-US" sz="1600" dirty="0">
              <a:latin typeface="Arial" panose="020B0604020202020204" pitchFamily="34" charset="0"/>
              <a:cs typeface="Arial" panose="020B0604020202020204" pitchFamily="34" charset="0"/>
            </a:endParaRPr>
          </a:p>
          <a:p>
            <a:endParaRPr lang="en-GB" dirty="0"/>
          </a:p>
        </p:txBody>
      </p:sp>
      <p:sp>
        <p:nvSpPr>
          <p:cNvPr id="9" name="TextBox 8">
            <a:extLst>
              <a:ext uri="{FF2B5EF4-FFF2-40B4-BE49-F238E27FC236}">
                <a16:creationId xmlns:a16="http://schemas.microsoft.com/office/drawing/2014/main" id="{A721A736-7539-D91B-3F27-4E0430BF9EB5}"/>
              </a:ext>
            </a:extLst>
          </p:cNvPr>
          <p:cNvSpPr txBox="1"/>
          <p:nvPr/>
        </p:nvSpPr>
        <p:spPr>
          <a:xfrm>
            <a:off x="403122" y="4225864"/>
            <a:ext cx="4041060" cy="1354217"/>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Strategic reactions are used to enhance the results and to regulate the socioeconomic effect of an ageing population.</a:t>
            </a:r>
            <a:endParaRPr lang="en-US" sz="1600" dirty="0">
              <a:latin typeface="Arial" panose="020B0604020202020204" pitchFamily="34" charset="0"/>
              <a:cs typeface="Arial" panose="020B0604020202020204" pitchFamily="34" charset="0"/>
            </a:endParaRPr>
          </a:p>
          <a:p>
            <a:endParaRPr lang="en-GB" dirty="0"/>
          </a:p>
        </p:txBody>
      </p:sp>
      <p:pic>
        <p:nvPicPr>
          <p:cNvPr id="11" name="Picture 10">
            <a:extLst>
              <a:ext uri="{FF2B5EF4-FFF2-40B4-BE49-F238E27FC236}">
                <a16:creationId xmlns:a16="http://schemas.microsoft.com/office/drawing/2014/main" id="{554FE7C8-228E-EFCA-8AC3-F0EC0448603C}"/>
              </a:ext>
            </a:extLst>
          </p:cNvPr>
          <p:cNvPicPr>
            <a:picLocks noChangeAspect="1"/>
          </p:cNvPicPr>
          <p:nvPr/>
        </p:nvPicPr>
        <p:blipFill>
          <a:blip r:embed="rId5"/>
          <a:stretch>
            <a:fillRect/>
          </a:stretch>
        </p:blipFill>
        <p:spPr>
          <a:xfrm>
            <a:off x="7150941" y="4160546"/>
            <a:ext cx="4637937" cy="2608650"/>
          </a:xfrm>
          <a:prstGeom prst="rect">
            <a:avLst/>
          </a:prstGeom>
        </p:spPr>
      </p:pic>
    </p:spTree>
    <p:extLst>
      <p:ext uri="{BB962C8B-B14F-4D97-AF65-F5344CB8AC3E}">
        <p14:creationId xmlns:p14="http://schemas.microsoft.com/office/powerpoint/2010/main" val="1591154109"/>
      </p:ext>
    </p:extLst>
  </p:cSld>
  <p:clrMapOvr>
    <a:masterClrMapping/>
  </p:clrMapOvr>
  <mc:AlternateContent xmlns:mc="http://schemas.openxmlformats.org/markup-compatibility/2006" xmlns:p14="http://schemas.microsoft.com/office/powerpoint/2010/main">
    <mc:Choice Requires="p14">
      <p:transition spd="slow" p14:dur="2000" advTm="59830"/>
    </mc:Choice>
    <mc:Fallback xmlns="">
      <p:transition spd="slow" advTm="59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C3BBAD-6FCB-2053-319C-280AC361CCD9}"/>
              </a:ext>
            </a:extLst>
          </p:cNvPr>
          <p:cNvSpPr txBox="1"/>
          <p:nvPr/>
        </p:nvSpPr>
        <p:spPr>
          <a:xfrm>
            <a:off x="185817" y="251781"/>
            <a:ext cx="10363200" cy="400110"/>
          </a:xfrm>
          <a:prstGeom prst="rect">
            <a:avLst/>
          </a:prstGeom>
          <a:noFill/>
        </p:spPr>
        <p:txBody>
          <a:bodyPr wrap="square" rtlCol="0">
            <a:spAutoFit/>
          </a:bodyPr>
          <a:lstStyle/>
          <a:p>
            <a:r>
              <a:rPr lang="en-GB" sz="2000" b="1" i="1" u="sng" dirty="0">
                <a:latin typeface="Arial" panose="020B0604020202020204" pitchFamily="34" charset="0"/>
                <a:cs typeface="Arial" panose="020B0604020202020204" pitchFamily="34" charset="0"/>
              </a:rPr>
              <a:t>Theoretical Frameworks</a:t>
            </a:r>
          </a:p>
        </p:txBody>
      </p:sp>
      <p:pic>
        <p:nvPicPr>
          <p:cNvPr id="9" name="Audio 8">
            <a:hlinkClick r:id="" action="ppaction://media"/>
            <a:extLst>
              <a:ext uri="{FF2B5EF4-FFF2-40B4-BE49-F238E27FC236}">
                <a16:creationId xmlns:a16="http://schemas.microsoft.com/office/drawing/2014/main" id="{6A9B5CA1-FAA4-2E4E-7DBF-96A70CD98A9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41381" y="0"/>
            <a:ext cx="2057400" cy="2057400"/>
          </a:xfrm>
          <a:prstGeom prst="ellipse">
            <a:avLst/>
          </a:prstGeom>
        </p:spPr>
      </p:pic>
      <p:sp>
        <p:nvSpPr>
          <p:cNvPr id="3" name="TextBox 2">
            <a:extLst>
              <a:ext uri="{FF2B5EF4-FFF2-40B4-BE49-F238E27FC236}">
                <a16:creationId xmlns:a16="http://schemas.microsoft.com/office/drawing/2014/main" id="{9A969075-4DB6-BEDA-C5FB-E01B66FE7923}"/>
              </a:ext>
            </a:extLst>
          </p:cNvPr>
          <p:cNvSpPr txBox="1"/>
          <p:nvPr/>
        </p:nvSpPr>
        <p:spPr>
          <a:xfrm>
            <a:off x="255638" y="293244"/>
            <a:ext cx="10072960" cy="4031873"/>
          </a:xfrm>
          <a:prstGeom prst="rect">
            <a:avLst/>
          </a:prstGeom>
          <a:noFill/>
        </p:spPr>
        <p:txBody>
          <a:bodyPr wrap="square" rtlCol="0">
            <a:spAutoFit/>
          </a:bodyPr>
          <a:lstStyle/>
          <a:p>
            <a:endParaRPr lang="en-US"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According to disengagement theory, disengagement as a form of withdrawal in the process of ageing is a normal aspect of role transition in society that facilitates role transition but has been heavily criticised due to failure to consider individual choice and the benefits of engagement. (Foster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,2015)</a:t>
            </a:r>
            <a:endParaRPr lang="en-US"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continuity theory explains that the better wellbeing is the more the older people stick to familiar lifestyles and relationships and adjust them to their aging.</a:t>
            </a:r>
          </a:p>
          <a:p>
            <a:pPr marL="285750" indent="-285750">
              <a:buFont typeface="Arial" panose="020B0604020202020204" pitchFamily="34" charset="0"/>
              <a:buChar char="•"/>
            </a:pP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The theory of life course focuses on the influence of life experience on later-life outcomes, and states that the past social and economic status does affect health and ageing. A combination of these frameworks enables practitioners and policymakers to look at care instead of only physical needs but social roles, identity, and history</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They oppose the policies of ageism, and champion social care that promotes autonomy participation, and later life wellbeing.</a:t>
            </a:r>
            <a:endParaRPr lang="en-US" dirty="0"/>
          </a:p>
        </p:txBody>
      </p:sp>
      <p:pic>
        <p:nvPicPr>
          <p:cNvPr id="4" name="Picture 3">
            <a:extLst>
              <a:ext uri="{FF2B5EF4-FFF2-40B4-BE49-F238E27FC236}">
                <a16:creationId xmlns:a16="http://schemas.microsoft.com/office/drawing/2014/main" id="{986FE5C1-2982-9545-EF0B-28D76353DA8A}"/>
              </a:ext>
            </a:extLst>
          </p:cNvPr>
          <p:cNvPicPr>
            <a:picLocks noChangeAspect="1"/>
          </p:cNvPicPr>
          <p:nvPr/>
        </p:nvPicPr>
        <p:blipFill>
          <a:blip r:embed="rId5"/>
          <a:stretch>
            <a:fillRect/>
          </a:stretch>
        </p:blipFill>
        <p:spPr>
          <a:xfrm>
            <a:off x="7401969" y="4119716"/>
            <a:ext cx="4696812" cy="2641957"/>
          </a:xfrm>
          <a:prstGeom prst="rect">
            <a:avLst/>
          </a:prstGeom>
        </p:spPr>
      </p:pic>
    </p:spTree>
    <p:extLst>
      <p:ext uri="{BB962C8B-B14F-4D97-AF65-F5344CB8AC3E}">
        <p14:creationId xmlns:p14="http://schemas.microsoft.com/office/powerpoint/2010/main" val="335613972"/>
      </p:ext>
    </p:extLst>
  </p:cSld>
  <p:clrMapOvr>
    <a:masterClrMapping/>
  </p:clrMapOvr>
  <mc:AlternateContent xmlns:mc="http://schemas.openxmlformats.org/markup-compatibility/2006" xmlns:p14="http://schemas.microsoft.com/office/powerpoint/2010/main">
    <mc:Choice Requires="p14">
      <p:transition spd="slow" p14:dur="2000" advTm="41741"/>
    </mc:Choice>
    <mc:Fallback xmlns="">
      <p:transition spd="slow" advTm="41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63A98-5C9A-522F-A303-A2981C1B28B8}"/>
              </a:ext>
            </a:extLst>
          </p:cNvPr>
          <p:cNvSpPr>
            <a:spLocks noGrp="1"/>
          </p:cNvSpPr>
          <p:nvPr>
            <p:ph type="title"/>
          </p:nvPr>
        </p:nvSpPr>
        <p:spPr>
          <a:xfrm>
            <a:off x="293225" y="187760"/>
            <a:ext cx="10515600" cy="1325563"/>
          </a:xfrm>
        </p:spPr>
        <p:txBody>
          <a:bodyPr>
            <a:normAutofit/>
          </a:bodyPr>
          <a:lstStyle/>
          <a:p>
            <a:r>
              <a:rPr lang="en-GB" sz="2000" b="1" i="1" u="sng" dirty="0">
                <a:latin typeface="Arial" panose="020B0604020202020204" pitchFamily="34" charset="0"/>
                <a:cs typeface="Arial" panose="020B0604020202020204" pitchFamily="34" charset="0"/>
              </a:rPr>
              <a:t>Policy and Legislation</a:t>
            </a:r>
          </a:p>
        </p:txBody>
      </p:sp>
      <p:sp>
        <p:nvSpPr>
          <p:cNvPr id="3" name="TextBox 2">
            <a:extLst>
              <a:ext uri="{FF2B5EF4-FFF2-40B4-BE49-F238E27FC236}">
                <a16:creationId xmlns:a16="http://schemas.microsoft.com/office/drawing/2014/main" id="{3658D4F0-05FE-0D2B-AE17-8E6FC13B7887}"/>
              </a:ext>
            </a:extLst>
          </p:cNvPr>
          <p:cNvSpPr txBox="1"/>
          <p:nvPr/>
        </p:nvSpPr>
        <p:spPr>
          <a:xfrm>
            <a:off x="82296" y="684379"/>
            <a:ext cx="11655707" cy="4862870"/>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Policy and legislation have a great influence on the care provided to the older people as the rights, responsibilities, funding, and practice standards are established.</a:t>
            </a:r>
            <a:endParaRPr lang="en-US"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Care Act 2014 prioritises wellbeing in care assessment, prevention and integration, and specifies the local authority responsibilities (Glasby, 2018).</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Equality Act 2010 mitigates against age discrimination thus, providing equal access to services (Barnes, 2012).</a:t>
            </a:r>
            <a:endParaRPr lang="en-US"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Dignity, autonomy and protection against inhuman treatment during care environments are based on Human Rights Act 1998 (Kinney, 2012).</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NHS Long Term Plan also highlights individualised care, prevention and increased integration with social care to aid ageing in place (Seasonal et al., 2020).</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All these frameworks in collaboration shape the standards of practice, the distribution of resources, as well as empower older people to take part in the decisions impacting their care.</a:t>
            </a:r>
            <a:endParaRPr lang="en-US" sz="1600" dirty="0">
              <a:latin typeface="Arial" panose="020B0604020202020204" pitchFamily="34" charset="0"/>
              <a:cs typeface="Arial" panose="020B0604020202020204" pitchFamily="34" charset="0"/>
            </a:endParaRPr>
          </a:p>
          <a:p>
            <a:endParaRPr lang="en-US" dirty="0"/>
          </a:p>
          <a:p>
            <a:endParaRPr lang="en-US" dirty="0"/>
          </a:p>
          <a:p>
            <a:endParaRPr lang="en-GB" dirty="0"/>
          </a:p>
        </p:txBody>
      </p:sp>
      <p:pic>
        <p:nvPicPr>
          <p:cNvPr id="12" name="Audio 11">
            <a:hlinkClick r:id="" action="ppaction://media"/>
            <a:extLst>
              <a:ext uri="{FF2B5EF4-FFF2-40B4-BE49-F238E27FC236}">
                <a16:creationId xmlns:a16="http://schemas.microsoft.com/office/drawing/2014/main" id="{1660A10E-1A3B-E315-12E6-4DA23DB65C9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pic>
        <p:nvPicPr>
          <p:cNvPr id="4" name="Picture 3">
            <a:extLst>
              <a:ext uri="{FF2B5EF4-FFF2-40B4-BE49-F238E27FC236}">
                <a16:creationId xmlns:a16="http://schemas.microsoft.com/office/drawing/2014/main" id="{22599C24-78D0-59EA-8D5E-C0ECA9BAF734}"/>
              </a:ext>
            </a:extLst>
          </p:cNvPr>
          <p:cNvPicPr>
            <a:picLocks noChangeAspect="1"/>
          </p:cNvPicPr>
          <p:nvPr/>
        </p:nvPicPr>
        <p:blipFill>
          <a:blip r:embed="rId5"/>
          <a:stretch>
            <a:fillRect/>
          </a:stretch>
        </p:blipFill>
        <p:spPr>
          <a:xfrm>
            <a:off x="453997" y="4622296"/>
            <a:ext cx="2360540" cy="2235704"/>
          </a:xfrm>
          <a:prstGeom prst="rect">
            <a:avLst/>
          </a:prstGeom>
        </p:spPr>
      </p:pic>
    </p:spTree>
    <p:extLst>
      <p:ext uri="{BB962C8B-B14F-4D97-AF65-F5344CB8AC3E}">
        <p14:creationId xmlns:p14="http://schemas.microsoft.com/office/powerpoint/2010/main" val="4191476901"/>
      </p:ext>
    </p:extLst>
  </p:cSld>
  <p:clrMapOvr>
    <a:masterClrMapping/>
  </p:clrMapOvr>
  <mc:AlternateContent xmlns:mc="http://schemas.openxmlformats.org/markup-compatibility/2006" xmlns:p14="http://schemas.microsoft.com/office/powerpoint/2010/main">
    <mc:Choice Requires="p14">
      <p:transition spd="slow" p14:dur="2000" advTm="53980"/>
    </mc:Choice>
    <mc:Fallback xmlns="">
      <p:transition spd="slow" advTm="53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E0891-24CB-BE5B-9CF4-061D64DF8C58}"/>
              </a:ext>
            </a:extLst>
          </p:cNvPr>
          <p:cNvSpPr>
            <a:spLocks noGrp="1"/>
          </p:cNvSpPr>
          <p:nvPr>
            <p:ph type="title"/>
          </p:nvPr>
        </p:nvSpPr>
        <p:spPr>
          <a:xfrm>
            <a:off x="245805" y="363794"/>
            <a:ext cx="10300197" cy="730276"/>
          </a:xfrm>
        </p:spPr>
        <p:txBody>
          <a:bodyPr>
            <a:normAutofit/>
          </a:bodyPr>
          <a:lstStyle/>
          <a:p>
            <a:r>
              <a:rPr lang="en-GB" sz="2000" b="1" i="1" u="sng" dirty="0">
                <a:latin typeface="Arial" panose="020B0604020202020204" pitchFamily="34" charset="0"/>
                <a:cs typeface="Arial" panose="020B0604020202020204" pitchFamily="34" charset="0"/>
              </a:rPr>
              <a:t>Evaluation of Current Care Provisions (Critical Analysis)</a:t>
            </a:r>
          </a:p>
        </p:txBody>
      </p:sp>
      <p:sp>
        <p:nvSpPr>
          <p:cNvPr id="3" name="TextBox 2">
            <a:extLst>
              <a:ext uri="{FF2B5EF4-FFF2-40B4-BE49-F238E27FC236}">
                <a16:creationId xmlns:a16="http://schemas.microsoft.com/office/drawing/2014/main" id="{75218B01-1309-0972-07D6-D9BFB9C80335}"/>
              </a:ext>
            </a:extLst>
          </p:cNvPr>
          <p:cNvSpPr txBox="1"/>
          <p:nvPr/>
        </p:nvSpPr>
        <p:spPr>
          <a:xfrm rot="10800000" flipH="1" flipV="1">
            <a:off x="103709" y="1257572"/>
            <a:ext cx="9213912" cy="5816977"/>
          </a:xfrm>
          <a:prstGeom prst="rect">
            <a:avLst/>
          </a:prstGeom>
          <a:noFill/>
        </p:spPr>
        <p:txBody>
          <a:bodyPr wrap="square" rtlCol="0">
            <a:spAutoFit/>
          </a:bodyPr>
          <a:lstStyle/>
          <a:p>
            <a:pPr lvl="0"/>
            <a:r>
              <a:rPr lang="en-GB" sz="1600" b="1" dirty="0">
                <a:latin typeface="Arial" panose="020B0604020202020204" pitchFamily="34" charset="0"/>
                <a:cs typeface="Arial" panose="020B0604020202020204" pitchFamily="34" charset="0"/>
              </a:rPr>
              <a:t>The UK has a well-developed but increasingly strained system of care provisions for older adults, designed to support physical, emotional, and social well-being. Current services include:</a:t>
            </a:r>
          </a:p>
          <a:p>
            <a:pPr marL="285750" lvl="0" indent="-285750">
              <a:buFont typeface="Arial" panose="020B0604020202020204" pitchFamily="34" charset="0"/>
              <a:buChar char="•"/>
            </a:pPr>
            <a:endParaRPr lang="en-GB" sz="16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Residential and Nursing Care Homes – Provide 24-hour care for older adults with complex health or mobility needs.</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Domiciliary (Home) Care – Enables older adults to remain in their homes while receiving personal or medical support.</a:t>
            </a:r>
          </a:p>
          <a:p>
            <a:pPr marL="285750" lvl="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Day Centres – Offer social interaction, meals, and leisure activities, often targeting those experiencing isolation.</a:t>
            </a:r>
          </a:p>
          <a:p>
            <a:pPr marL="285750" lvl="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Hospice and Palliative Care – Provide end-of-life care focusing on comfort, dignity, and holistic well-being.</a:t>
            </a:r>
          </a:p>
          <a:p>
            <a:pPr marL="285750" lvl="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Community Health and Social Support – Includes local authority services, voluntary organisations (e.g., Age UK), and NHS community teams.</a:t>
            </a:r>
          </a:p>
          <a:p>
            <a:pPr marL="285750" lvl="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Together, these services aim to promote independence, social inclusion, and quality of life while reducing hospital admissions.</a:t>
            </a:r>
            <a:endParaRPr lang="en-US" sz="1600" dirty="0">
              <a:latin typeface="Arial" panose="020B0604020202020204" pitchFamily="34" charset="0"/>
              <a:cs typeface="Arial" panose="020B0604020202020204" pitchFamily="34" charset="0"/>
            </a:endParaRPr>
          </a:p>
          <a:p>
            <a:endParaRPr lang="en-US" dirty="0"/>
          </a:p>
          <a:p>
            <a:pPr lvl="0"/>
            <a:endParaRPr lang="en-US" b="1" dirty="0"/>
          </a:p>
        </p:txBody>
      </p:sp>
      <p:pic>
        <p:nvPicPr>
          <p:cNvPr id="8" name="Audio 7">
            <a:hlinkClick r:id="" action="ppaction://media"/>
            <a:extLst>
              <a:ext uri="{FF2B5EF4-FFF2-40B4-BE49-F238E27FC236}">
                <a16:creationId xmlns:a16="http://schemas.microsoft.com/office/drawing/2014/main" id="{DC7517A9-527C-0720-392A-0F9B8064D59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81019324"/>
      </p:ext>
    </p:extLst>
  </p:cSld>
  <p:clrMapOvr>
    <a:masterClrMapping/>
  </p:clrMapOvr>
  <mc:AlternateContent xmlns:mc="http://schemas.openxmlformats.org/markup-compatibility/2006" xmlns:p14="http://schemas.microsoft.com/office/powerpoint/2010/main">
    <mc:Choice Requires="p14">
      <p:transition spd="slow" p14:dur="2000" advTm="35504"/>
    </mc:Choice>
    <mc:Fallback xmlns="">
      <p:transition spd="slow" advTm="35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Content Placeholder 2">
            <a:extLst>
              <a:ext uri="{FF2B5EF4-FFF2-40B4-BE49-F238E27FC236}">
                <a16:creationId xmlns:a16="http://schemas.microsoft.com/office/drawing/2014/main" id="{AFF08AE0-BF8B-884C-3911-B9038C6FAE3E}"/>
              </a:ext>
            </a:extLst>
          </p:cNvPr>
          <p:cNvSpPr>
            <a:spLocks noGrp="1"/>
          </p:cNvSpPr>
          <p:nvPr>
            <p:ph idx="1"/>
          </p:nvPr>
        </p:nvSpPr>
        <p:spPr>
          <a:xfrm>
            <a:off x="869891" y="-236844"/>
            <a:ext cx="10429853" cy="6841327"/>
          </a:xfrm>
        </p:spPr>
        <p:txBody>
          <a:bodyPr anchor="ctr">
            <a:noAutofit/>
          </a:bodyPr>
          <a:lstStyle/>
          <a:p>
            <a:r>
              <a:rPr lang="en-GB" sz="1600" dirty="0">
                <a:latin typeface="Arial" panose="020B0604020202020204" pitchFamily="34" charset="0"/>
                <a:cs typeface="Arial" panose="020B0604020202020204" pitchFamily="34" charset="0"/>
              </a:rPr>
              <a:t>Critical Analysis of Effectiveness</a:t>
            </a:r>
          </a:p>
          <a:p>
            <a:r>
              <a:rPr lang="en-GB" sz="1600" dirty="0">
                <a:latin typeface="Arial" panose="020B0604020202020204" pitchFamily="34" charset="0"/>
                <a:cs typeface="Arial" panose="020B0604020202020204" pitchFamily="34" charset="0"/>
              </a:rPr>
              <a:t>Person-centred frameworks (e.g., NHS Long Term Plan, 2019) encourage tailored support that prioritises the individual’s preferences and autonomy.</a:t>
            </a:r>
          </a:p>
          <a:p>
            <a:r>
              <a:rPr lang="en-GB" sz="1600" dirty="0">
                <a:latin typeface="Arial" panose="020B0604020202020204" pitchFamily="34" charset="0"/>
                <a:cs typeface="Arial" panose="020B0604020202020204" pitchFamily="34" charset="0"/>
              </a:rPr>
              <a:t>Integration efforts between the NHS and social care (e.g., Integrated Care Systems, ICSs) improve coordination, reducing duplication of services.</a:t>
            </a:r>
          </a:p>
          <a:p>
            <a:r>
              <a:rPr lang="en-GB" sz="1600" dirty="0">
                <a:latin typeface="Arial" panose="020B0604020202020204" pitchFamily="34" charset="0"/>
                <a:cs typeface="Arial" panose="020B0604020202020204" pitchFamily="34" charset="0"/>
              </a:rPr>
              <a:t>Quality oversight from bodies like the Care Quality Commission (CQC) provides accountability and performance monitoring across organisations.</a:t>
            </a:r>
          </a:p>
          <a:p>
            <a:r>
              <a:rPr lang="en-GB" sz="1600" dirty="0">
                <a:latin typeface="Arial" panose="020B0604020202020204" pitchFamily="34" charset="0"/>
                <a:cs typeface="Arial" panose="020B0604020202020204" pitchFamily="34" charset="0"/>
              </a:rPr>
              <a:t>Limitations and Gaps</a:t>
            </a:r>
          </a:p>
          <a:p>
            <a:r>
              <a:rPr lang="en-GB" sz="1600" dirty="0">
                <a:latin typeface="Arial" panose="020B0604020202020204" pitchFamily="34" charset="0"/>
                <a:cs typeface="Arial" panose="020B0604020202020204" pitchFamily="34" charset="0"/>
              </a:rPr>
              <a:t>Chronic underfunding and inconsistent local budgets create variable service quality. According to The King’s Fund (2023), the social care sector faces a funding gap exceeding £2 billion annually.</a:t>
            </a:r>
          </a:p>
          <a:p>
            <a:r>
              <a:rPr lang="en-GB" sz="1600" dirty="0">
                <a:latin typeface="Arial" panose="020B0604020202020204" pitchFamily="34" charset="0"/>
                <a:cs typeface="Arial" panose="020B0604020202020204" pitchFamily="34" charset="0"/>
              </a:rPr>
              <a:t>Theoretical Perspective</a:t>
            </a:r>
          </a:p>
          <a:p>
            <a:r>
              <a:rPr lang="en-GB" sz="1600" dirty="0">
                <a:latin typeface="Arial" panose="020B0604020202020204" pitchFamily="34" charset="0"/>
                <a:cs typeface="Arial" panose="020B0604020202020204" pitchFamily="34" charset="0"/>
              </a:rPr>
              <a:t>The Social Model of Care advocates independence. Using Maslow’s Hierarchy of Needs (1943) as a lens, current provisions show progress in promoting dignity, safety, and belonging; however, they often fall short in fully supporting higher-level needs such as esteem and self-actualisation, as structural and resource constraints compromise full implementation.</a:t>
            </a:r>
          </a:p>
          <a:p>
            <a:endParaRPr lang="en-GB" sz="1600" dirty="0">
              <a:latin typeface="Arial" panose="020B0604020202020204" pitchFamily="34" charset="0"/>
              <a:cs typeface="Arial" panose="020B0604020202020204" pitchFamily="34" charset="0"/>
            </a:endParaRPr>
          </a:p>
        </p:txBody>
      </p:sp>
      <p:pic>
        <p:nvPicPr>
          <p:cNvPr id="4" name="Audio 3">
            <a:hlinkClick r:id="" action="ppaction://media"/>
            <a:extLst>
              <a:ext uri="{FF2B5EF4-FFF2-40B4-BE49-F238E27FC236}">
                <a16:creationId xmlns:a16="http://schemas.microsoft.com/office/drawing/2014/main" id="{C840A4F9-1DAD-9562-79FB-84E79AA2F09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293409" y="-236844"/>
            <a:ext cx="2057400" cy="2057400"/>
          </a:xfrm>
          <a:prstGeom prst="ellipse">
            <a:avLst/>
          </a:prstGeom>
        </p:spPr>
      </p:pic>
      <p:pic>
        <p:nvPicPr>
          <p:cNvPr id="1032" name="Picture 8">
            <a:extLst>
              <a:ext uri="{FF2B5EF4-FFF2-40B4-BE49-F238E27FC236}">
                <a16:creationId xmlns:a16="http://schemas.microsoft.com/office/drawing/2014/main" id="{0490F245-8E55-C615-CCF8-FC4C912BF6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3413" y="5164203"/>
            <a:ext cx="3741439" cy="1567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8364959"/>
      </p:ext>
    </p:extLst>
  </p:cSld>
  <p:clrMapOvr>
    <a:masterClrMapping/>
  </p:clrMapOvr>
  <mc:AlternateContent xmlns:mc="http://schemas.openxmlformats.org/markup-compatibility/2006" xmlns:p14="http://schemas.microsoft.com/office/powerpoint/2010/main">
    <mc:Choice Requires="p14">
      <p:transition spd="slow" p14:dur="2000" advTm="61039"/>
    </mc:Choice>
    <mc:Fallback xmlns="">
      <p:transition spd="slow" advTm="610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07F1C-D98D-B988-9DFA-CDD63A5A6DC7}"/>
              </a:ext>
            </a:extLst>
          </p:cNvPr>
          <p:cNvSpPr>
            <a:spLocks noGrp="1"/>
          </p:cNvSpPr>
          <p:nvPr>
            <p:ph type="title"/>
          </p:nvPr>
        </p:nvSpPr>
        <p:spPr>
          <a:xfrm>
            <a:off x="619760" y="1"/>
            <a:ext cx="10734040" cy="782319"/>
          </a:xfrm>
        </p:spPr>
        <p:txBody>
          <a:bodyPr>
            <a:normAutofit fontScale="90000"/>
          </a:bodyPr>
          <a:lstStyle/>
          <a:p>
            <a:br>
              <a:rPr lang="en-GB" sz="20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Focus on Two Key Settings</a:t>
            </a:r>
            <a:br>
              <a:rPr lang="en-GB" dirty="0"/>
            </a:br>
            <a:endParaRPr lang="en-GB" dirty="0"/>
          </a:p>
        </p:txBody>
      </p:sp>
      <p:sp>
        <p:nvSpPr>
          <p:cNvPr id="3" name="Content Placeholder 2">
            <a:extLst>
              <a:ext uri="{FF2B5EF4-FFF2-40B4-BE49-F238E27FC236}">
                <a16:creationId xmlns:a16="http://schemas.microsoft.com/office/drawing/2014/main" id="{D26F5386-3D8C-3D20-7574-1838FD0D39E8}"/>
              </a:ext>
            </a:extLst>
          </p:cNvPr>
          <p:cNvSpPr>
            <a:spLocks noGrp="1"/>
          </p:cNvSpPr>
          <p:nvPr>
            <p:ph idx="1"/>
          </p:nvPr>
        </p:nvSpPr>
        <p:spPr>
          <a:xfrm>
            <a:off x="640943" y="1607132"/>
            <a:ext cx="9424901" cy="4565892"/>
          </a:xfrm>
        </p:spPr>
        <p:txBody>
          <a:bodyPr>
            <a:noAutofit/>
          </a:body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Residential Care Homes</a:t>
            </a:r>
          </a:p>
          <a:p>
            <a:r>
              <a:rPr lang="en-GB" sz="1600" dirty="0">
                <a:latin typeface="Arial" panose="020B0604020202020204" pitchFamily="34" charset="0"/>
                <a:cs typeface="Arial" panose="020B0604020202020204" pitchFamily="34" charset="0"/>
              </a:rPr>
              <a:t>Makes continuous care, on a structured basis, where it is not adequate at home.</a:t>
            </a:r>
          </a:p>
          <a:p>
            <a:r>
              <a:rPr lang="en-GB" sz="1600" dirty="0">
                <a:latin typeface="Arial" panose="020B0604020202020204" pitchFamily="34" charset="0"/>
                <a:cs typeface="Arial" panose="020B0604020202020204" pitchFamily="34" charset="0"/>
              </a:rPr>
              <a:t>Residential units of hospice level provide quality end-of-life care. (CQC,2025)</a:t>
            </a:r>
          </a:p>
          <a:p>
            <a:r>
              <a:rPr lang="en-GB" sz="1600" dirty="0">
                <a:latin typeface="Arial" panose="020B0604020202020204" pitchFamily="34" charset="0"/>
                <a:cs typeface="Arial" panose="020B0604020202020204" pitchFamily="34" charset="0"/>
              </a:rPr>
              <a:t>The supply is insufficient: it is possible to note only small increases in care home bed capacity, though the demand is rising, and it is predicted that shortages will be substantial in the future.</a:t>
            </a:r>
          </a:p>
          <a:p>
            <a:pPr marL="0" indent="0">
              <a:buNone/>
            </a:pPr>
            <a:r>
              <a:rPr lang="en-GB" sz="1600" dirty="0">
                <a:latin typeface="Arial" panose="020B0604020202020204" pitchFamily="34" charset="0"/>
                <a:cs typeface="Arial" panose="020B0604020202020204" pitchFamily="34" charset="0"/>
              </a:rPr>
              <a:t>Day Centres and Community Services</a:t>
            </a:r>
          </a:p>
          <a:p>
            <a:r>
              <a:rPr lang="en-GB" sz="1600" dirty="0">
                <a:latin typeface="Arial" panose="020B0604020202020204" pitchFamily="34" charset="0"/>
                <a:cs typeface="Arial" panose="020B0604020202020204" pitchFamily="34" charset="0"/>
              </a:rPr>
              <a:t>Provide socialisation, psychological stimulation and relief to carers.</a:t>
            </a:r>
          </a:p>
          <a:p>
            <a:r>
              <a:rPr lang="en-GB" sz="1600" dirty="0">
                <a:latin typeface="Arial" panose="020B0604020202020204" pitchFamily="34" charset="0"/>
                <a:cs typeface="Arial" panose="020B0604020202020204" pitchFamily="34" charset="0"/>
              </a:rPr>
              <a:t>Close and replacement of services occurring (e.g. council proposals to cease operation of some day services).</a:t>
            </a:r>
          </a:p>
          <a:p>
            <a:r>
              <a:rPr lang="en-GB" sz="1600" dirty="0">
                <a:latin typeface="Arial" panose="020B0604020202020204" pitchFamily="34" charset="0"/>
                <a:cs typeface="Arial" panose="020B0604020202020204" pitchFamily="34" charset="0"/>
              </a:rPr>
              <a:t>Other options such as personal care in the home environment might not be as effective in terms of social inclusion as day centres. (Hampshire County Council, 2025)</a:t>
            </a:r>
          </a:p>
          <a:p>
            <a:r>
              <a:rPr lang="en-GB" sz="1600" dirty="0">
                <a:latin typeface="Arial" panose="020B0604020202020204" pitchFamily="34" charset="0"/>
                <a:cs typeface="Arial" panose="020B0604020202020204" pitchFamily="34" charset="0"/>
              </a:rPr>
              <a:t>Community services do not abundantly have safe funding and are perceived to be peripheral to the well being of older adults.</a:t>
            </a:r>
          </a:p>
          <a:p>
            <a:endParaRPr lang="en-GB" sz="1600" dirty="0">
              <a:latin typeface="Arial" panose="020B060402020202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05632F88-A9DD-DBFF-DE5D-ABE3F53B3E8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9914653" y="-335476"/>
            <a:ext cx="2057400" cy="2057400"/>
          </a:xfrm>
          <a:prstGeom prst="ellipse">
            <a:avLst/>
          </a:prstGeom>
        </p:spPr>
      </p:pic>
      <p:pic>
        <p:nvPicPr>
          <p:cNvPr id="2050" name="Picture 2">
            <a:extLst>
              <a:ext uri="{FF2B5EF4-FFF2-40B4-BE49-F238E27FC236}">
                <a16:creationId xmlns:a16="http://schemas.microsoft.com/office/drawing/2014/main" id="{650BF352-7776-C0E3-DCA8-885DAFE87F4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37024" y="298393"/>
            <a:ext cx="4121283" cy="1907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0149310"/>
      </p:ext>
    </p:extLst>
  </p:cSld>
  <p:clrMapOvr>
    <a:masterClrMapping/>
  </p:clrMapOvr>
  <mc:AlternateContent xmlns:mc="http://schemas.openxmlformats.org/markup-compatibility/2006" xmlns:p14="http://schemas.microsoft.com/office/powerpoint/2010/main">
    <mc:Choice Requires="p14">
      <p:transition spd="slow" p14:dur="2000" advTm="65709"/>
    </mc:Choice>
    <mc:Fallback xmlns="">
      <p:transition spd="slow" advTm="65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05A3FEE-5E97-56A0-0FC7-AB7CDA24F893}"/>
              </a:ext>
            </a:extLst>
          </p:cNvPr>
          <p:cNvSpPr txBox="1"/>
          <p:nvPr/>
        </p:nvSpPr>
        <p:spPr>
          <a:xfrm>
            <a:off x="284480" y="4201479"/>
            <a:ext cx="9337040" cy="86177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It is estimated that the adult population over 65 years of age will grow by more than 40 percent as early as 2040 (Office for National Statistics, 2023). </a:t>
            </a:r>
            <a:endParaRPr lang="en-US" sz="1600" dirty="0">
              <a:latin typeface="Arial" panose="020B0604020202020204" pitchFamily="34" charset="0"/>
              <a:cs typeface="Arial" panose="020B0604020202020204" pitchFamily="34" charset="0"/>
            </a:endParaRPr>
          </a:p>
          <a:p>
            <a:endParaRPr lang="en-GB" dirty="0"/>
          </a:p>
        </p:txBody>
      </p:sp>
      <p:sp>
        <p:nvSpPr>
          <p:cNvPr id="3" name="TextBox 2">
            <a:extLst>
              <a:ext uri="{FF2B5EF4-FFF2-40B4-BE49-F238E27FC236}">
                <a16:creationId xmlns:a16="http://schemas.microsoft.com/office/drawing/2014/main" id="{70DD2140-68FB-3EF8-8ACE-61E9810759EE}"/>
              </a:ext>
            </a:extLst>
          </p:cNvPr>
          <p:cNvSpPr txBox="1"/>
          <p:nvPr/>
        </p:nvSpPr>
        <p:spPr>
          <a:xfrm>
            <a:off x="274320" y="2988270"/>
            <a:ext cx="9215120" cy="86177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By 2035, care homes demand is likely to increase by 31 percent whereas the labour force in the care sector is likely to decrease by almost half a million employees (Health Foundation, 2023).</a:t>
            </a:r>
            <a:endParaRPr lang="en-US" sz="1600" dirty="0">
              <a:latin typeface="Arial" panose="020B060402020202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84541748-BF87-0B30-01DD-76198E3F05C7}"/>
              </a:ext>
            </a:extLst>
          </p:cNvPr>
          <p:cNvSpPr txBox="1"/>
          <p:nvPr/>
        </p:nvSpPr>
        <p:spPr>
          <a:xfrm>
            <a:off x="274320" y="5124809"/>
            <a:ext cx="9916160" cy="615553"/>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This population stress increases the need of integrative preventative and community based-interventions. </a:t>
            </a:r>
            <a:endParaRPr lang="en-US" sz="1600" dirty="0">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B648E871-CFD1-FD6F-48E8-43C381752555}"/>
              </a:ext>
            </a:extLst>
          </p:cNvPr>
          <p:cNvSpPr txBox="1"/>
          <p:nvPr/>
        </p:nvSpPr>
        <p:spPr>
          <a:xfrm>
            <a:off x="274320" y="1775061"/>
            <a:ext cx="10952480" cy="1107996"/>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The trend of ageing in place where older people desire to stay at home exerts pressure to have sustainable home-care models whereby the application of technology (telecare remote monitoring) and person-centred social support are integrated.</a:t>
            </a:r>
            <a:endParaRPr lang="en-US" sz="1600" dirty="0">
              <a:latin typeface="Arial" panose="020B0604020202020204" pitchFamily="34" charset="0"/>
              <a:cs typeface="Arial" panose="020B0604020202020204" pitchFamily="34" charset="0"/>
            </a:endParaRPr>
          </a:p>
          <a:p>
            <a:endParaRPr lang="en-GB" dirty="0"/>
          </a:p>
        </p:txBody>
      </p:sp>
      <p:sp>
        <p:nvSpPr>
          <p:cNvPr id="6" name="TextBox 5">
            <a:extLst>
              <a:ext uri="{FF2B5EF4-FFF2-40B4-BE49-F238E27FC236}">
                <a16:creationId xmlns:a16="http://schemas.microsoft.com/office/drawing/2014/main" id="{80B289B2-AAF4-B05F-511B-17957F210AC0}"/>
              </a:ext>
            </a:extLst>
          </p:cNvPr>
          <p:cNvSpPr txBox="1"/>
          <p:nvPr/>
        </p:nvSpPr>
        <p:spPr>
          <a:xfrm>
            <a:off x="447040" y="497840"/>
            <a:ext cx="10353040" cy="400110"/>
          </a:xfrm>
          <a:prstGeom prst="rect">
            <a:avLst/>
          </a:prstGeom>
          <a:noFill/>
        </p:spPr>
        <p:txBody>
          <a:bodyPr wrap="square" rtlCol="0">
            <a:spAutoFit/>
          </a:bodyPr>
          <a:lstStyle/>
          <a:p>
            <a:r>
              <a:rPr lang="en-GB" sz="2000" b="1" i="1" dirty="0">
                <a:latin typeface="Arial" panose="020B0604020202020204" pitchFamily="34" charset="0"/>
                <a:cs typeface="Arial" panose="020B0604020202020204" pitchFamily="34" charset="0"/>
              </a:rPr>
              <a:t>Impact of Population Trends</a:t>
            </a:r>
          </a:p>
        </p:txBody>
      </p:sp>
      <p:pic>
        <p:nvPicPr>
          <p:cNvPr id="8" name="Audio 7">
            <a:hlinkClick r:id="" action="ppaction://media"/>
            <a:extLst>
              <a:ext uri="{FF2B5EF4-FFF2-40B4-BE49-F238E27FC236}">
                <a16:creationId xmlns:a16="http://schemas.microsoft.com/office/drawing/2014/main" id="{66BF23DA-1178-D620-676E-A4716DF31A3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0585141"/>
      </p:ext>
    </p:extLst>
  </p:cSld>
  <p:clrMapOvr>
    <a:masterClrMapping/>
  </p:clrMapOvr>
  <mc:AlternateContent xmlns:mc="http://schemas.openxmlformats.org/markup-compatibility/2006" xmlns:p14="http://schemas.microsoft.com/office/powerpoint/2010/main">
    <mc:Choice Requires="p14">
      <p:transition spd="slow" p14:dur="2000" advTm="34280"/>
    </mc:Choice>
    <mc:Fallback xmlns="">
      <p:transition spd="slow" advTm="34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F463D-8F3D-3EA8-34A7-3D519622FE66}"/>
              </a:ext>
            </a:extLst>
          </p:cNvPr>
          <p:cNvSpPr>
            <a:spLocks noGrp="1"/>
          </p:cNvSpPr>
          <p:nvPr>
            <p:ph type="title"/>
          </p:nvPr>
        </p:nvSpPr>
        <p:spPr>
          <a:xfrm>
            <a:off x="609599" y="162458"/>
            <a:ext cx="9895951" cy="1033669"/>
          </a:xfrm>
        </p:spPr>
        <p:txBody>
          <a:bodyPr>
            <a:normAutofit/>
          </a:bodyPr>
          <a:lstStyle/>
          <a:p>
            <a:r>
              <a:rPr lang="en-GB" sz="2000" b="1" i="1" u="sng" dirty="0">
                <a:latin typeface="Arial" panose="020B0604020202020204" pitchFamily="34" charset="0"/>
                <a:cs typeface="Arial" panose="020B0604020202020204" pitchFamily="34" charset="0"/>
              </a:rPr>
              <a:t>Technological Innovations in Elderly Care</a:t>
            </a:r>
          </a:p>
        </p:txBody>
      </p:sp>
      <p:sp>
        <p:nvSpPr>
          <p:cNvPr id="3" name="Content Placeholder 2">
            <a:extLst>
              <a:ext uri="{FF2B5EF4-FFF2-40B4-BE49-F238E27FC236}">
                <a16:creationId xmlns:a16="http://schemas.microsoft.com/office/drawing/2014/main" id="{89A07821-6C6C-6555-BEE5-9BE24CEEE762}"/>
              </a:ext>
            </a:extLst>
          </p:cNvPr>
          <p:cNvSpPr>
            <a:spLocks noGrp="1"/>
          </p:cNvSpPr>
          <p:nvPr>
            <p:ph idx="1"/>
          </p:nvPr>
        </p:nvSpPr>
        <p:spPr>
          <a:xfrm>
            <a:off x="501445" y="-688257"/>
            <a:ext cx="10579559" cy="6558115"/>
          </a:xfrm>
        </p:spPr>
        <p:txBody>
          <a:bodyPr anchor="ctr">
            <a:normAutofit/>
          </a:bodyPr>
          <a:lstStyle/>
          <a:p>
            <a:r>
              <a:rPr lang="en-GB" sz="1600" dirty="0">
                <a:latin typeface="Arial" panose="020B0604020202020204" pitchFamily="34" charset="0"/>
                <a:cs typeface="Arial" panose="020B0604020202020204" pitchFamily="34" charset="0"/>
              </a:rPr>
              <a:t>The process of technological innovation is also being integrated into the process of elderly care in the United Kingdom, specifically in reaction to the ageing demographics, labour market pressures and the increased safeguarding issue (NHS England, 2023).</a:t>
            </a:r>
          </a:p>
          <a:p>
            <a:r>
              <a:rPr lang="en-GB" sz="1600" dirty="0">
                <a:latin typeface="Arial" panose="020B0604020202020204" pitchFamily="34" charset="0"/>
                <a:cs typeface="Arial" panose="020B0604020202020204" pitchFamily="34" charset="0"/>
              </a:rPr>
              <a:t>The development of technologies like NHS virtual wards and remote monitoring solutions helps clinicians to keep track of vital signs of patients at home and helps avoid hospitalisation and early intervention.</a:t>
            </a:r>
          </a:p>
          <a:p>
            <a:r>
              <a:rPr lang="en-GB" sz="1600" dirty="0">
                <a:latin typeface="Arial" panose="020B0604020202020204" pitchFamily="34" charset="0"/>
                <a:cs typeface="Arial" panose="020B0604020202020204" pitchFamily="34" charset="0"/>
              </a:rPr>
              <a:t>Fall detectors, motion sensors and automated medication dispensers are also among the popular smart home technologies that are often packaged as part of local authority telecare offerings.</a:t>
            </a:r>
          </a:p>
          <a:p>
            <a:r>
              <a:rPr lang="en-GB" sz="1600" dirty="0">
                <a:latin typeface="Arial" panose="020B0604020202020204" pitchFamily="34" charset="0"/>
                <a:cs typeface="Arial" panose="020B0604020202020204" pitchFamily="34" charset="0"/>
              </a:rPr>
              <a:t>These changes are in line with preventative and wellbeing responsibilities of the Care Act 2014, which focuses on risk mitigation and creation of independence (Department of Health and Social Care, 2014).</a:t>
            </a:r>
          </a:p>
          <a:p>
            <a:r>
              <a:rPr lang="en-GB" sz="1600" dirty="0">
                <a:latin typeface="Arial" panose="020B0604020202020204" pitchFamily="34" charset="0"/>
                <a:cs typeface="Arial" panose="020B0604020202020204" pitchFamily="34" charset="0"/>
              </a:rPr>
              <a:t>GPS tracking and reminder gadgets can improve the safety of people with dementia but also increase their freedom of movement, which can minimize institutionalisation (Alzheimer’s Society, 2022).</a:t>
            </a:r>
          </a:p>
        </p:txBody>
      </p:sp>
      <p:pic>
        <p:nvPicPr>
          <p:cNvPr id="5" name="Audio 4">
            <a:hlinkClick r:id="" action="ppaction://media"/>
            <a:extLst>
              <a:ext uri="{FF2B5EF4-FFF2-40B4-BE49-F238E27FC236}">
                <a16:creationId xmlns:a16="http://schemas.microsoft.com/office/drawing/2014/main" id="{A2E4FC28-9FEE-5835-A8A1-89F320A7A99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pic>
        <p:nvPicPr>
          <p:cNvPr id="4" name="Picture 3">
            <a:extLst>
              <a:ext uri="{FF2B5EF4-FFF2-40B4-BE49-F238E27FC236}">
                <a16:creationId xmlns:a16="http://schemas.microsoft.com/office/drawing/2014/main" id="{B5635294-ACC0-865E-B120-DE65AECC7669}"/>
              </a:ext>
            </a:extLst>
          </p:cNvPr>
          <p:cNvPicPr>
            <a:picLocks noChangeAspect="1"/>
          </p:cNvPicPr>
          <p:nvPr/>
        </p:nvPicPr>
        <p:blipFill>
          <a:blip r:embed="rId5"/>
          <a:stretch>
            <a:fillRect/>
          </a:stretch>
        </p:blipFill>
        <p:spPr>
          <a:xfrm>
            <a:off x="995407" y="4292231"/>
            <a:ext cx="4562167" cy="2428342"/>
          </a:xfrm>
          <a:prstGeom prst="rect">
            <a:avLst/>
          </a:prstGeom>
        </p:spPr>
      </p:pic>
    </p:spTree>
    <p:extLst>
      <p:ext uri="{BB962C8B-B14F-4D97-AF65-F5344CB8AC3E}">
        <p14:creationId xmlns:p14="http://schemas.microsoft.com/office/powerpoint/2010/main" val="1406068120"/>
      </p:ext>
    </p:extLst>
  </p:cSld>
  <p:clrMapOvr>
    <a:masterClrMapping/>
  </p:clrMapOvr>
  <mc:AlternateContent xmlns:mc="http://schemas.openxmlformats.org/markup-compatibility/2006" xmlns:p14="http://schemas.microsoft.com/office/powerpoint/2010/main">
    <mc:Choice Requires="p14">
      <p:transition spd="slow" p14:dur="2000" advTm="30202"/>
    </mc:Choice>
    <mc:Fallback xmlns="">
      <p:transition spd="slow" advTm="30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BA7BE86-6992-BE9B-F214-3D140D7EE46B}"/>
              </a:ext>
            </a:extLst>
          </p:cNvPr>
          <p:cNvSpPr>
            <a:spLocks noGrp="1"/>
          </p:cNvSpPr>
          <p:nvPr>
            <p:ph type="subTitle" idx="1"/>
          </p:nvPr>
        </p:nvSpPr>
        <p:spPr>
          <a:xfrm>
            <a:off x="1066800" y="650240"/>
            <a:ext cx="9978551" cy="5564281"/>
          </a:xfrm>
        </p:spPr>
        <p:txBody>
          <a:bodyPr anchor="t">
            <a:normAutofit/>
          </a:bodyPr>
          <a:lstStyle/>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However, the integration of technology into safeguarding practice raises significant ethical and practical concerns. </a:t>
            </a: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According to the Mental Capacity Act 2005, any intervention should be based on the principles of capacity assessment, best interests as well as the least restrictive option (Department for Constitutional Affairs, 2005).</a:t>
            </a: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Constant online surveillance especially in instances of cognitive incapacity would pose a threat to privacy and autonomy in cases where it is applied without justifiable permission.</a:t>
            </a: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Moreover, the problem of digital exclusion persists; not all older adults are digitally literate or have a stable internet connection, which is why they cannot use telehealth services, and this fact may worsen the situation with health disparities (Age UK, 2023).</a:t>
            </a: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Local authorities are also limited by financial pressures since initial funding on assistive technologies and training of workforce may be expensive (Skills for Care, 2022).</a:t>
            </a: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In the absence of proper professional training, the data collected based on monitoring systems can be used inadequately and reinforcement of protection efficacy will be undermined. </a:t>
            </a: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Overall, although technological innovation can provide the major potential to enhance protection mechanisms and encourage the independent living, the success of this approach is preconditioned with the ethical governance, fair access and readiness to work.</a:t>
            </a:r>
          </a:p>
        </p:txBody>
      </p:sp>
      <p:pic>
        <p:nvPicPr>
          <p:cNvPr id="4" name="Audio 3">
            <a:hlinkClick r:id="" action="ppaction://media"/>
            <a:extLst>
              <a:ext uri="{FF2B5EF4-FFF2-40B4-BE49-F238E27FC236}">
                <a16:creationId xmlns:a16="http://schemas.microsoft.com/office/drawing/2014/main" id="{FD2537FA-52A0-900C-B5E4-28390838AFF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64072152"/>
      </p:ext>
    </p:extLst>
  </p:cSld>
  <p:clrMapOvr>
    <a:masterClrMapping/>
  </p:clrMapOvr>
  <mc:AlternateContent xmlns:mc="http://schemas.openxmlformats.org/markup-compatibility/2006" xmlns:p14="http://schemas.microsoft.com/office/powerpoint/2010/main">
    <mc:Choice Requires="p14">
      <p:transition spd="slow" p14:dur="2000" advTm="38855"/>
    </mc:Choice>
    <mc:Fallback xmlns="">
      <p:transition spd="slow" advTm="388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13B1E-2DCD-42C7-535C-5F001CEC29D9}"/>
              </a:ext>
            </a:extLst>
          </p:cNvPr>
          <p:cNvSpPr>
            <a:spLocks noGrp="1"/>
          </p:cNvSpPr>
          <p:nvPr>
            <p:ph type="title"/>
          </p:nvPr>
        </p:nvSpPr>
        <p:spPr>
          <a:xfrm>
            <a:off x="466722" y="586855"/>
            <a:ext cx="3201366" cy="3387497"/>
          </a:xfrm>
        </p:spPr>
        <p:txBody>
          <a:bodyPr anchor="b">
            <a:normAutofit/>
          </a:bodyPr>
          <a:lstStyle/>
          <a:p>
            <a:pPr algn="r"/>
            <a:r>
              <a:rPr lang="en-GB" sz="4000" b="1" u="sng" dirty="0">
                <a:solidFill>
                  <a:srgbClr val="FFFFFF"/>
                </a:solidFill>
                <a:latin typeface="Arial" panose="020B0604020202020204" pitchFamily="34" charset="0"/>
                <a:cs typeface="Arial" panose="020B0604020202020204" pitchFamily="34" charset="0"/>
              </a:rPr>
              <a:t>Case Studies</a:t>
            </a:r>
          </a:p>
        </p:txBody>
      </p:sp>
      <p:sp>
        <p:nvSpPr>
          <p:cNvPr id="3" name="Content Placeholder 2">
            <a:extLst>
              <a:ext uri="{FF2B5EF4-FFF2-40B4-BE49-F238E27FC236}">
                <a16:creationId xmlns:a16="http://schemas.microsoft.com/office/drawing/2014/main" id="{664F5DC7-1336-4860-F62C-0CCA2FE64A66}"/>
              </a:ext>
            </a:extLst>
          </p:cNvPr>
          <p:cNvSpPr>
            <a:spLocks noGrp="1"/>
          </p:cNvSpPr>
          <p:nvPr>
            <p:ph idx="1"/>
          </p:nvPr>
        </p:nvSpPr>
        <p:spPr>
          <a:xfrm>
            <a:off x="176981" y="-1042219"/>
            <a:ext cx="11464413" cy="7817923"/>
          </a:xfrm>
        </p:spPr>
        <p:txBody>
          <a:bodyPr anchor="ctr">
            <a:normAutofit/>
          </a:bodyPr>
          <a:lstStyle/>
          <a:p>
            <a:pPr marL="0" indent="0">
              <a:buNone/>
            </a:pPr>
            <a:r>
              <a:rPr lang="en-GB" sz="1700" dirty="0">
                <a:latin typeface="Arial" panose="020B0604020202020204" pitchFamily="34" charset="0"/>
                <a:cs typeface="Arial" panose="020B0604020202020204" pitchFamily="34" charset="0"/>
              </a:rPr>
              <a:t>Case Study 1 — Digital Technology to Improve Wellbeing in Care Home Residents (South Devon &amp; Torbay)</a:t>
            </a:r>
          </a:p>
          <a:p>
            <a:pPr marL="0" indent="0">
              <a:buNone/>
            </a:pPr>
            <a:r>
              <a:rPr lang="en-GB" sz="1700" dirty="0">
                <a:latin typeface="Arial" panose="020B0604020202020204" pitchFamily="34" charset="0"/>
                <a:cs typeface="Arial" panose="020B0604020202020204" pitchFamily="34" charset="0"/>
              </a:rPr>
              <a:t>Background &amp; Intervention.</a:t>
            </a:r>
          </a:p>
          <a:p>
            <a:pPr marL="0" indent="0">
              <a:buNone/>
            </a:pPr>
            <a:r>
              <a:rPr lang="en-GB" sz="1700" dirty="0">
                <a:latin typeface="Arial" panose="020B0604020202020204" pitchFamily="34" charset="0"/>
                <a:cs typeface="Arial" panose="020B0604020202020204" pitchFamily="34" charset="0"/>
              </a:rPr>
              <a:t>In South Devon and Torbay, a partnership-based model was developed by Digital Health Devon, the NHS in collaboration with Torbay Council and local Healthwatch to introduce digital technologies to care environments to improve the wellbeing and connectedness of older people. (Digital Health Devon, 2023; Torbay Council, 2023).</a:t>
            </a:r>
          </a:p>
          <a:p>
            <a:pPr marL="0" indent="0">
              <a:buNone/>
            </a:pPr>
            <a:r>
              <a:rPr lang="en-GB" sz="1700" dirty="0">
                <a:latin typeface="Arial" panose="020B0604020202020204" pitchFamily="34" charset="0"/>
                <a:cs typeface="Arial" panose="020B0604020202020204" pitchFamily="34" charset="0"/>
              </a:rPr>
              <a:t>The project availed a collection of intelligent gadgets such as Amazon Alexa voice-activated aide, Meta Portal video machines, cell phones, and Wi-Fi routers to care homes. Employees were trained and supported to know how to set up and support the technology and volunteers were to assist the residents to use the technology in their daily activities (</a:t>
            </a:r>
            <a:r>
              <a:rPr lang="en-GB" sz="1700" dirty="0" err="1">
                <a:latin typeface="Arial" panose="020B0604020202020204" pitchFamily="34" charset="0"/>
                <a:cs typeface="Arial" panose="020B0604020202020204" pitchFamily="34" charset="0"/>
              </a:rPr>
              <a:t>e.g</a:t>
            </a:r>
            <a:r>
              <a:rPr lang="en-GB" sz="1700" dirty="0">
                <a:latin typeface="Arial" panose="020B0604020202020204" pitchFamily="34" charset="0"/>
                <a:cs typeface="Arial" panose="020B0604020202020204" pitchFamily="34" charset="0"/>
              </a:rPr>
              <a:t> video calling family, music, reminders).</a:t>
            </a:r>
          </a:p>
          <a:p>
            <a:pPr marL="0" indent="0">
              <a:buNone/>
            </a:pPr>
            <a:r>
              <a:rPr lang="en-GB" sz="1700" dirty="0">
                <a:latin typeface="Arial" panose="020B0604020202020204" pitchFamily="34" charset="0"/>
                <a:cs typeface="Arial" panose="020B0604020202020204" pitchFamily="34" charset="0"/>
              </a:rPr>
              <a:t>Meanwhile, voice control allowed the not-so-mobile residents to control elements of their surroundings on their own.</a:t>
            </a:r>
          </a:p>
          <a:p>
            <a:pPr marL="0" indent="0">
              <a:buNone/>
            </a:pPr>
            <a:r>
              <a:rPr lang="en-GB" sz="1700" dirty="0">
                <a:latin typeface="Arial" panose="020B0604020202020204" pitchFamily="34" charset="0"/>
                <a:cs typeface="Arial" panose="020B0604020202020204" pitchFamily="34" charset="0"/>
              </a:rPr>
              <a:t>Policy and Care Models References:</a:t>
            </a:r>
          </a:p>
          <a:p>
            <a:pPr marL="0" indent="0">
              <a:buNone/>
            </a:pPr>
            <a:r>
              <a:rPr lang="en-GB" sz="1700" dirty="0">
                <a:latin typeface="Arial" panose="020B0604020202020204" pitchFamily="34" charset="0"/>
                <a:cs typeface="Arial" panose="020B0604020202020204" pitchFamily="34" charset="0"/>
              </a:rPr>
              <a:t>The case reflects the Integrated Care Systems (ICS) and NHS digital inclusion strategy in the UK, which focuses on digitally enabled and person-centred care and minimising social isolation in later life.</a:t>
            </a:r>
          </a:p>
          <a:p>
            <a:pPr marL="0" indent="0">
              <a:buNone/>
            </a:pPr>
            <a:r>
              <a:rPr lang="en-GB" sz="1700" dirty="0">
                <a:latin typeface="Arial" panose="020B0604020202020204" pitchFamily="34" charset="0"/>
                <a:cs typeface="Arial" panose="020B0604020202020204" pitchFamily="34" charset="0"/>
              </a:rPr>
              <a:t>The inclusion of digital technology in an appropriate training system demonstrates the social care theory that technology should be integrated into relationships and cannot be used in its isolated form of independent devices to be effective.</a:t>
            </a:r>
          </a:p>
          <a:p>
            <a:pPr marL="0" indent="0">
              <a:buNone/>
            </a:pPr>
            <a:endParaRPr lang="en-GB" sz="1100" dirty="0">
              <a:latin typeface="Arial" panose="020B060402020202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31E0CDCE-A7FC-CBDC-51DE-F231BF215A8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pic>
        <p:nvPicPr>
          <p:cNvPr id="4" name="Picture 3">
            <a:extLst>
              <a:ext uri="{FF2B5EF4-FFF2-40B4-BE49-F238E27FC236}">
                <a16:creationId xmlns:a16="http://schemas.microsoft.com/office/drawing/2014/main" id="{0E82B492-4891-034D-E1A4-60BA79121D19}"/>
              </a:ext>
            </a:extLst>
          </p:cNvPr>
          <p:cNvPicPr>
            <a:picLocks noChangeAspect="1"/>
          </p:cNvPicPr>
          <p:nvPr/>
        </p:nvPicPr>
        <p:blipFill>
          <a:blip r:embed="rId5"/>
          <a:stretch>
            <a:fillRect/>
          </a:stretch>
        </p:blipFill>
        <p:spPr>
          <a:xfrm>
            <a:off x="1761843" y="5102944"/>
            <a:ext cx="3606570" cy="1596830"/>
          </a:xfrm>
          <a:prstGeom prst="rect">
            <a:avLst/>
          </a:prstGeom>
        </p:spPr>
      </p:pic>
    </p:spTree>
    <p:extLst>
      <p:ext uri="{BB962C8B-B14F-4D97-AF65-F5344CB8AC3E}">
        <p14:creationId xmlns:p14="http://schemas.microsoft.com/office/powerpoint/2010/main" val="132206857"/>
      </p:ext>
    </p:extLst>
  </p:cSld>
  <p:clrMapOvr>
    <a:masterClrMapping/>
  </p:clrMapOvr>
  <mc:AlternateContent xmlns:mc="http://schemas.openxmlformats.org/markup-compatibility/2006" xmlns:p14="http://schemas.microsoft.com/office/powerpoint/2010/main">
    <mc:Choice Requires="p14">
      <p:transition spd="slow" p14:dur="2000" advTm="50486"/>
    </mc:Choice>
    <mc:Fallback xmlns="">
      <p:transition spd="slow" advTm="50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15B48E-CAE5-0E88-1174-25F21C02CFDA}"/>
              </a:ext>
            </a:extLst>
          </p:cNvPr>
          <p:cNvSpPr>
            <a:spLocks noGrp="1"/>
          </p:cNvSpPr>
          <p:nvPr>
            <p:ph idx="1"/>
          </p:nvPr>
        </p:nvSpPr>
        <p:spPr>
          <a:xfrm>
            <a:off x="363793" y="-2054941"/>
            <a:ext cx="11208291" cy="8170605"/>
          </a:xfrm>
        </p:spPr>
        <p:txBody>
          <a:bodyPr anchor="ctr">
            <a:normAutofit/>
          </a:bodyPr>
          <a:lstStyle/>
          <a:p>
            <a:pPr marL="0" indent="0">
              <a:buNone/>
            </a:pPr>
            <a:endParaRPr lang="en-GB" sz="11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As case study 1 shows, the elderly care in England is more oriented towards the holistic wellbeing, digital inclusion and person-centred practice, instead of addressing the needs of the physical care.</a:t>
            </a:r>
          </a:p>
          <a:p>
            <a:r>
              <a:rPr lang="en-GB" sz="1600" dirty="0">
                <a:latin typeface="Arial" panose="020B0604020202020204" pitchFamily="34" charset="0"/>
                <a:cs typeface="Arial" panose="020B0604020202020204" pitchFamily="34" charset="0"/>
              </a:rPr>
              <a:t>The South Devon and Torbay initiative demonstrates the application of technology in solving the various levels of Maslow's Hierarchy of Needs (Maslow, 1943).</a:t>
            </a:r>
          </a:p>
          <a:p>
            <a:r>
              <a:rPr lang="en-GB" sz="1600" dirty="0">
                <a:latin typeface="Arial" panose="020B0604020202020204" pitchFamily="34" charset="0"/>
                <a:cs typeface="Arial" panose="020B0604020202020204" pitchFamily="34" charset="0"/>
              </a:rPr>
              <a:t>Although care homes have long provided physiological and safety needs, in digital connectivity, the need of belongingness and love are satisfied through the support of family relationships via video calls.</a:t>
            </a:r>
          </a:p>
          <a:p>
            <a:r>
              <a:rPr lang="en-GB" sz="1600" dirty="0">
                <a:latin typeface="Arial" panose="020B0604020202020204" pitchFamily="34" charset="0"/>
                <a:cs typeface="Arial" panose="020B0604020202020204" pitchFamily="34" charset="0"/>
              </a:rPr>
              <a:t>The case of the resident reading bedtime stories is an aspect of identity and appreciated roles, that is, satisfying the needs of esteem.</a:t>
            </a:r>
          </a:p>
          <a:p>
            <a:r>
              <a:rPr lang="en-GB" sz="1600" dirty="0">
                <a:latin typeface="Arial" panose="020B0604020202020204" pitchFamily="34" charset="0"/>
                <a:cs typeface="Arial" panose="020B0604020202020204" pitchFamily="34" charset="0"/>
              </a:rPr>
              <a:t>Tasks that promote independence by using voice-activated devices also enhance the psychological wellbeing by building autonomy and confidence at the higher levels.</a:t>
            </a:r>
          </a:p>
          <a:p>
            <a:r>
              <a:rPr lang="en-GB" sz="1600" dirty="0">
                <a:latin typeface="Arial" panose="020B0604020202020204" pitchFamily="34" charset="0"/>
                <a:cs typeface="Arial" panose="020B0604020202020204" pitchFamily="34" charset="0"/>
              </a:rPr>
              <a:t>Person-centred care theory is reflected in the programme that focuses on dignity, identity and meaningful engagement (Kitwood, 1997).</a:t>
            </a:r>
          </a:p>
          <a:p>
            <a:endParaRPr lang="en-GB" sz="1600" dirty="0">
              <a:latin typeface="Arial" panose="020B0604020202020204" pitchFamily="34" charset="0"/>
              <a:cs typeface="Arial" panose="020B0604020202020204" pitchFamily="34" charset="0"/>
            </a:endParaRPr>
          </a:p>
        </p:txBody>
      </p:sp>
      <p:pic>
        <p:nvPicPr>
          <p:cNvPr id="4" name="Audio 3">
            <a:hlinkClick r:id="" action="ppaction://media"/>
            <a:extLst>
              <a:ext uri="{FF2B5EF4-FFF2-40B4-BE49-F238E27FC236}">
                <a16:creationId xmlns:a16="http://schemas.microsoft.com/office/drawing/2014/main" id="{890EB3FA-5846-BE4D-4BEB-AEC0F7110E8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543384" y="0"/>
            <a:ext cx="2057400" cy="2057400"/>
          </a:xfrm>
          <a:prstGeom prst="ellipse">
            <a:avLst/>
          </a:prstGeom>
        </p:spPr>
      </p:pic>
      <p:pic>
        <p:nvPicPr>
          <p:cNvPr id="3074" name="Picture 2">
            <a:extLst>
              <a:ext uri="{FF2B5EF4-FFF2-40B4-BE49-F238E27FC236}">
                <a16:creationId xmlns:a16="http://schemas.microsoft.com/office/drawing/2014/main" id="{BF9A57EE-566F-41B7-19A1-1C19EF469D3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49466" y="3618270"/>
            <a:ext cx="4557812" cy="31709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7874273"/>
      </p:ext>
    </p:extLst>
  </p:cSld>
  <p:clrMapOvr>
    <a:masterClrMapping/>
  </p:clrMapOvr>
  <mc:AlternateContent xmlns:mc="http://schemas.openxmlformats.org/markup-compatibility/2006" xmlns:p14="http://schemas.microsoft.com/office/powerpoint/2010/main">
    <mc:Choice Requires="p14">
      <p:transition spd="slow" p14:dur="2000" advTm="24348"/>
    </mc:Choice>
    <mc:Fallback xmlns="">
      <p:transition spd="slow" advTm="24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90188A-CA84-F19E-FA98-B257ADFFB843}"/>
              </a:ext>
            </a:extLst>
          </p:cNvPr>
          <p:cNvSpPr>
            <a:spLocks noGrp="1"/>
          </p:cNvSpPr>
          <p:nvPr>
            <p:ph idx="1"/>
          </p:nvPr>
        </p:nvSpPr>
        <p:spPr>
          <a:xfrm>
            <a:off x="812801" y="457200"/>
            <a:ext cx="10552806" cy="5738327"/>
          </a:xfrm>
        </p:spPr>
        <p:txBody>
          <a:bodyPr anchor="ctr">
            <a:normAutofit/>
          </a:bodyPr>
          <a:lstStyle/>
          <a:p>
            <a:pPr marL="0" indent="0">
              <a:buNone/>
            </a:pPr>
            <a:r>
              <a:rPr lang="en-GB" sz="1600" dirty="0">
                <a:latin typeface="Arial" panose="020B0604020202020204" pitchFamily="34" charset="0"/>
                <a:cs typeface="Arial" panose="020B0604020202020204" pitchFamily="34" charset="0"/>
              </a:rPr>
              <a:t>Case Study 2 — Remote Monitoring and Reduced Hospital Admissions in Care Homes</a:t>
            </a:r>
          </a:p>
          <a:p>
            <a:pPr marL="0" indent="0">
              <a:buNone/>
            </a:pPr>
            <a:r>
              <a:rPr lang="en-GB" sz="1600" dirty="0">
                <a:latin typeface="Arial" panose="020B0604020202020204" pitchFamily="34" charset="0"/>
                <a:cs typeface="Arial" panose="020B0604020202020204" pitchFamily="34" charset="0"/>
              </a:rPr>
              <a:t>Background &amp; Intervention</a:t>
            </a:r>
          </a:p>
          <a:p>
            <a:pPr marL="0" indent="0">
              <a:buNone/>
            </a:pPr>
            <a:r>
              <a:rPr lang="en-GB" sz="1600" dirty="0">
                <a:latin typeface="Arial" panose="020B0604020202020204" pitchFamily="34" charset="0"/>
                <a:cs typeface="Arial" panose="020B0604020202020204" pitchFamily="34" charset="0"/>
              </a:rPr>
              <a:t>A digital health initiative in care homes in the Northeast of England used an NHS-owned smartphone app to record residents' observations, vital signs, and clinical assessments using tools such as SBAR and NEWS2 (National Early Warning Score). </a:t>
            </a:r>
          </a:p>
          <a:p>
            <a:pPr marL="0" indent="0">
              <a:buNone/>
            </a:pPr>
            <a:r>
              <a:rPr lang="en-GB" sz="1600" dirty="0">
                <a:latin typeface="Arial" panose="020B0604020202020204" pitchFamily="34" charset="0"/>
                <a:cs typeface="Arial" panose="020B0604020202020204" pitchFamily="34" charset="0"/>
              </a:rPr>
              <a:t>Clinical teams examined the results centrally, allowing them to respond earlier, triage correctly, and provide proactive care direction.</a:t>
            </a:r>
          </a:p>
          <a:p>
            <a:pPr marL="0" indent="0">
              <a:buNone/>
            </a:pPr>
            <a:r>
              <a:rPr lang="en-GB" sz="1600" dirty="0">
                <a:latin typeface="Arial" panose="020B0604020202020204" pitchFamily="34" charset="0"/>
                <a:cs typeface="Arial" panose="020B0604020202020204" pitchFamily="34" charset="0"/>
              </a:rPr>
              <a:t>Research financed by Health Data Research UK (HDR UK, 2023) found that remote monitoring was connected with an 11% drop in A&amp;E attendances and a 25% reduction in emergency hospital admissions among care home residents, as well as cost savings per resident. </a:t>
            </a:r>
          </a:p>
          <a:p>
            <a:pPr marL="0" indent="0">
              <a:buNone/>
            </a:pPr>
            <a:r>
              <a:rPr lang="en-GB" sz="1600" dirty="0">
                <a:latin typeface="Arial" panose="020B0604020202020204" pitchFamily="34" charset="0"/>
                <a:cs typeface="Arial" panose="020B0604020202020204" pitchFamily="34" charset="0"/>
              </a:rPr>
              <a:t>Staff in care homes also expressed improved confidence in identifying deterioration enabling prompt clinical decision-making and minimising unnecessary hospital visits (NHS England, 2023).</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Link to Policy and Care Models.</a:t>
            </a:r>
          </a:p>
          <a:p>
            <a:pPr marL="0" indent="0">
              <a:buNone/>
            </a:pPr>
            <a:r>
              <a:rPr lang="en-GB" sz="1600" dirty="0">
                <a:latin typeface="Arial" panose="020B0604020202020204" pitchFamily="34" charset="0"/>
                <a:cs typeface="Arial" panose="020B0604020202020204" pitchFamily="34" charset="0"/>
              </a:rPr>
              <a:t>This case highlights preventive and integrated healthcare strategies espoused in (NHS England) 2023, focusing care closer to home, reducing acute admissions, and providing data-driven decision assistance. It demonstrates how digital technology can be used to put models of anticipatory care planning and risk stratification into practice in real-world care pathways.</a:t>
            </a:r>
          </a:p>
        </p:txBody>
      </p:sp>
      <p:pic>
        <p:nvPicPr>
          <p:cNvPr id="4" name="Audio 3">
            <a:hlinkClick r:id="" action="ppaction://media"/>
            <a:extLst>
              <a:ext uri="{FF2B5EF4-FFF2-40B4-BE49-F238E27FC236}">
                <a16:creationId xmlns:a16="http://schemas.microsoft.com/office/drawing/2014/main" id="{13884E82-00C1-0F07-B5A9-98C9E13E8A6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1301617"/>
      </p:ext>
    </p:extLst>
  </p:cSld>
  <p:clrMapOvr>
    <a:masterClrMapping/>
  </p:clrMapOvr>
  <mc:AlternateContent xmlns:mc="http://schemas.openxmlformats.org/markup-compatibility/2006" xmlns:p14="http://schemas.microsoft.com/office/powerpoint/2010/main">
    <mc:Choice Requires="p14">
      <p:transition spd="slow" p14:dur="2000" advTm="44069"/>
    </mc:Choice>
    <mc:Fallback xmlns="">
      <p:transition spd="slow" advTm="440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65B90-712B-7A75-0B2F-EE7C353B7170}"/>
              </a:ext>
            </a:extLst>
          </p:cNvPr>
          <p:cNvSpPr>
            <a:spLocks noGrp="1"/>
          </p:cNvSpPr>
          <p:nvPr>
            <p:ph type="title"/>
          </p:nvPr>
        </p:nvSpPr>
        <p:spPr>
          <a:xfrm>
            <a:off x="665541" y="179409"/>
            <a:ext cx="10688260" cy="434049"/>
          </a:xfrm>
        </p:spPr>
        <p:txBody>
          <a:bodyPr>
            <a:normAutofit/>
          </a:bodyPr>
          <a:lstStyle/>
          <a:p>
            <a:r>
              <a:rPr lang="en-GB" sz="2000" b="1" i="1" u="sng" dirty="0">
                <a:latin typeface="Arial" panose="020B0604020202020204" pitchFamily="34" charset="0"/>
                <a:cs typeface="Arial" panose="020B0604020202020204" pitchFamily="34" charset="0"/>
              </a:rPr>
              <a:t>Analysis and Learning Points</a:t>
            </a:r>
          </a:p>
        </p:txBody>
      </p:sp>
      <p:sp>
        <p:nvSpPr>
          <p:cNvPr id="3" name="Content Placeholder 2">
            <a:extLst>
              <a:ext uri="{FF2B5EF4-FFF2-40B4-BE49-F238E27FC236}">
                <a16:creationId xmlns:a16="http://schemas.microsoft.com/office/drawing/2014/main" id="{89B2D353-A049-E97A-4263-A63222CA0320}"/>
              </a:ext>
            </a:extLst>
          </p:cNvPr>
          <p:cNvSpPr>
            <a:spLocks noGrp="1"/>
          </p:cNvSpPr>
          <p:nvPr>
            <p:ph idx="1"/>
          </p:nvPr>
        </p:nvSpPr>
        <p:spPr>
          <a:xfrm>
            <a:off x="665540" y="613458"/>
            <a:ext cx="10601931" cy="6244541"/>
          </a:xfrm>
        </p:spPr>
        <p:txBody>
          <a:bodyPr>
            <a:normAutofit fontScale="92500" lnSpcReduction="20000"/>
          </a:bodyPr>
          <a:lstStyle/>
          <a:p>
            <a:pPr marL="0" indent="0">
              <a:buNone/>
            </a:pPr>
            <a:r>
              <a:rPr lang="en-GB" sz="1700" dirty="0">
                <a:latin typeface="Arial" panose="020B0604020202020204" pitchFamily="34" charset="0"/>
                <a:cs typeface="Arial" panose="020B0604020202020204" pitchFamily="34" charset="0"/>
              </a:rPr>
              <a:t>This case study demonstrates how elderly care in England is shifting toward a more preventive, integrated, and digitally enabled model, moving away from reactive hospital-based interventions and toward proactive management within care homes.</a:t>
            </a:r>
          </a:p>
          <a:p>
            <a:pPr marL="0" indent="0">
              <a:buNone/>
            </a:pPr>
            <a:r>
              <a:rPr lang="en-GB" sz="1700" dirty="0">
                <a:latin typeface="Arial" panose="020B0604020202020204" pitchFamily="34" charset="0"/>
                <a:cs typeface="Arial" panose="020B0604020202020204" pitchFamily="34" charset="0"/>
              </a:rPr>
              <a:t>The use of remote monitoring technologies such as NEWS2 and SBAR enables early detection of deterioration and structured clinician communication. According to HDR UK (2023), the programme achieved measurable improvements in both outcomes and system efficiency.</a:t>
            </a:r>
          </a:p>
          <a:p>
            <a:pPr marL="0" indent="0">
              <a:buNone/>
            </a:pPr>
            <a:r>
              <a:rPr lang="en-GB" sz="1700" b="1" dirty="0">
                <a:latin typeface="Arial" panose="020B0604020202020204" pitchFamily="34" charset="0"/>
                <a:cs typeface="Arial" panose="020B0604020202020204" pitchFamily="34" charset="0"/>
              </a:rPr>
              <a:t>Key Reported Outcomes</a:t>
            </a:r>
          </a:p>
          <a:p>
            <a:pPr marL="0" indent="0">
              <a:buNone/>
            </a:pPr>
            <a:r>
              <a:rPr lang="en-GB" sz="1600" dirty="0">
                <a:latin typeface="Arial" panose="020B0604020202020204" pitchFamily="34" charset="0"/>
                <a:cs typeface="Arial" panose="020B0604020202020204" pitchFamily="34" charset="0"/>
              </a:rPr>
              <a:t>				Reduced emergency department </a:t>
            </a:r>
            <a:r>
              <a:rPr lang="en-GB" sz="1600" dirty="0" err="1">
                <a:latin typeface="Arial" panose="020B0604020202020204" pitchFamily="34" charset="0"/>
                <a:cs typeface="Arial" panose="020B0604020202020204" pitchFamily="34" charset="0"/>
              </a:rPr>
              <a:t>pressu</a:t>
            </a: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Emergency hospital admissions25%				Lower inpatient demand and costs</a:t>
            </a:r>
          </a:p>
          <a:p>
            <a:pPr marL="0" indent="0">
              <a:buNone/>
            </a:pPr>
            <a:r>
              <a:rPr lang="en-GB" sz="1600" dirty="0">
                <a:latin typeface="Arial" panose="020B0604020202020204" pitchFamily="34" charset="0"/>
                <a:cs typeface="Arial" panose="020B0604020202020204" pitchFamily="34" charset="0"/>
              </a:rPr>
              <a:t>Clinical communication 	Improved structure			Earlier detection of deterioration</a:t>
            </a:r>
          </a:p>
          <a:p>
            <a:pPr marL="0" indent="0">
              <a:buNone/>
            </a:pPr>
            <a:r>
              <a:rPr lang="en-GB" sz="1600" dirty="0">
                <a:latin typeface="Arial" panose="020B0604020202020204" pitchFamily="34" charset="0"/>
                <a:cs typeface="Arial" panose="020B0604020202020204" pitchFamily="34" charset="0"/>
              </a:rPr>
              <a:t>Using Maslow’s Hierarchy of Needs developed by Abraham Maslow (1943), the programme can be interpreted </a:t>
            </a:r>
          </a:p>
          <a:p>
            <a:pPr marL="0" indent="0">
              <a:buNone/>
            </a:pPr>
            <a:r>
              <a:rPr lang="en-GB" sz="1600" b="1" dirty="0">
                <a:latin typeface="Arial" panose="020B0604020202020204" pitchFamily="34" charset="0"/>
                <a:cs typeface="Arial" panose="020B0604020202020204" pitchFamily="34" charset="0"/>
              </a:rPr>
              <a:t>Maslow’s level of Need	How the Programme Supports It</a:t>
            </a:r>
            <a:endParaRPr lang="en-GB" sz="1600" dirty="0">
              <a:latin typeface="Arial" panose="020B0604020202020204" pitchFamily="34" charset="0"/>
              <a:cs typeface="Arial" panose="020B0604020202020204" pitchFamily="34" charset="0"/>
            </a:endParaRPr>
          </a:p>
          <a:p>
            <a:pPr marL="0" indent="0">
              <a:buNone/>
            </a:pPr>
            <a:endParaRPr lang="en-GB" sz="1600" b="1" dirty="0">
              <a:latin typeface="Arial" panose="020B0604020202020204" pitchFamily="34" charset="0"/>
              <a:cs typeface="Arial" panose="020B0604020202020204" pitchFamily="34" charset="0"/>
            </a:endParaRPr>
          </a:p>
          <a:p>
            <a:pPr marL="0" indent="0">
              <a:buNone/>
            </a:pPr>
            <a:r>
              <a:rPr lang="en-GB" sz="1700" b="1" dirty="0">
                <a:latin typeface="Arial" panose="020B0604020202020204" pitchFamily="34" charset="0"/>
                <a:cs typeface="Arial" panose="020B0604020202020204" pitchFamily="34" charset="0"/>
              </a:rPr>
              <a:t>Maslow’s Level of Need	How the Programme Supports It</a:t>
            </a:r>
            <a:endParaRPr lang="en-GB" sz="1700"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Physiological Needs		Early detection of illness ensures timely treatment and health stability</a:t>
            </a:r>
          </a:p>
          <a:p>
            <a:pPr marL="0" indent="0">
              <a:buNone/>
            </a:pPr>
            <a:r>
              <a:rPr lang="en-GB" sz="1700" dirty="0">
                <a:latin typeface="Arial" panose="020B0604020202020204" pitchFamily="34" charset="0"/>
                <a:cs typeface="Arial" panose="020B0604020202020204" pitchFamily="34" charset="0"/>
              </a:rPr>
              <a:t>Safety Needs		Fewer preventable emergencies increase physical security</a:t>
            </a:r>
          </a:p>
          <a:p>
            <a:pPr marL="0" indent="0">
              <a:buNone/>
            </a:pPr>
            <a:r>
              <a:rPr lang="en-GB" sz="1700" dirty="0">
                <a:latin typeface="Arial" panose="020B0604020202020204" pitchFamily="34" charset="0"/>
                <a:cs typeface="Arial" panose="020B0604020202020204" pitchFamily="34" charset="0"/>
              </a:rPr>
              <a:t>Belonging &amp; Love		Reduced hospital transfers maintain continuity with familiar carers</a:t>
            </a:r>
          </a:p>
          <a:p>
            <a:pPr marL="0" indent="0">
              <a:buNone/>
            </a:pPr>
            <a:r>
              <a:rPr lang="en-GB" sz="1700" dirty="0">
                <a:latin typeface="Arial" panose="020B0604020202020204" pitchFamily="34" charset="0"/>
                <a:cs typeface="Arial" panose="020B0604020202020204" pitchFamily="34" charset="0"/>
              </a:rPr>
              <a:t>Esteem			Residents may feel more secure and respected through proactive care</a:t>
            </a:r>
          </a:p>
          <a:p>
            <a:pPr marL="0" indent="0">
              <a:buNone/>
            </a:pPr>
            <a:r>
              <a:rPr lang="en-GB" sz="1700" dirty="0">
                <a:latin typeface="Arial" panose="020B0604020202020204" pitchFamily="34" charset="0"/>
                <a:cs typeface="Arial" panose="020B0604020202020204" pitchFamily="34" charset="0"/>
              </a:rPr>
              <a:t>Psychological Security	Stable care environments reduce anxiety linked to hospital admissions</a:t>
            </a:r>
          </a:p>
          <a:p>
            <a:pPr marL="0" indent="0">
              <a:buNone/>
            </a:pPr>
            <a:r>
              <a:rPr lang="en-GB" sz="1700" dirty="0">
                <a:latin typeface="Arial" panose="020B0604020202020204" pitchFamily="34" charset="0"/>
                <a:cs typeface="Arial" panose="020B0604020202020204" pitchFamily="34" charset="0"/>
              </a:rPr>
              <a:t>By minimising disruptive hospital admissions and improving early intervention, the programme strengthens safety, continuity of care, and emotional stability—supporting both physical health outcomes and broader psychosocial wellbeing.</a:t>
            </a:r>
          </a:p>
        </p:txBody>
      </p:sp>
      <p:graphicFrame>
        <p:nvGraphicFramePr>
          <p:cNvPr id="8" name="Table 7">
            <a:extLst>
              <a:ext uri="{FF2B5EF4-FFF2-40B4-BE49-F238E27FC236}">
                <a16:creationId xmlns:a16="http://schemas.microsoft.com/office/drawing/2014/main" id="{90598A38-DC5A-3FE2-92F7-8BE3E2A79BBF}"/>
              </a:ext>
            </a:extLst>
          </p:cNvPr>
          <p:cNvGraphicFramePr>
            <a:graphicFrameLocks noGrp="1"/>
          </p:cNvGraphicFramePr>
          <p:nvPr>
            <p:extLst>
              <p:ext uri="{D42A27DB-BD31-4B8C-83A1-F6EECF244321}">
                <p14:modId xmlns:p14="http://schemas.microsoft.com/office/powerpoint/2010/main" val="750922472"/>
              </p:ext>
            </p:extLst>
          </p:nvPr>
        </p:nvGraphicFramePr>
        <p:xfrm>
          <a:off x="838200" y="2595563"/>
          <a:ext cx="9988952" cy="1569756"/>
        </p:xfrm>
        <a:graphic>
          <a:graphicData uri="http://schemas.openxmlformats.org/drawingml/2006/table">
            <a:tbl>
              <a:tblPr lastRow="1">
                <a:tableStyleId>{2D5ABB26-0587-4C30-8999-92F81FD0307C}</a:tableStyleId>
              </a:tblPr>
              <a:tblGrid>
                <a:gridCol w="9988952">
                  <a:extLst>
                    <a:ext uri="{9D8B030D-6E8A-4147-A177-3AD203B41FA5}">
                      <a16:colId xmlns:a16="http://schemas.microsoft.com/office/drawing/2014/main" val="2972416911"/>
                    </a:ext>
                  </a:extLst>
                </a:gridCol>
              </a:tblGrid>
              <a:tr h="1569756">
                <a:tc>
                  <a:txBody>
                    <a:bodyPr/>
                    <a:lstStyle/>
                    <a:p>
                      <a:endParaRPr lang="en-GB" dirty="0"/>
                    </a:p>
                  </a:txBody>
                  <a:tcPr/>
                </a:tc>
                <a:extLst>
                  <a:ext uri="{0D108BD9-81ED-4DB2-BD59-A6C34878D82A}">
                    <a16:rowId xmlns:a16="http://schemas.microsoft.com/office/drawing/2014/main" val="2446607752"/>
                  </a:ext>
                </a:extLst>
              </a:tr>
            </a:tbl>
          </a:graphicData>
        </a:graphic>
      </p:graphicFrame>
      <p:graphicFrame>
        <p:nvGraphicFramePr>
          <p:cNvPr id="9" name="Table 8">
            <a:extLst>
              <a:ext uri="{FF2B5EF4-FFF2-40B4-BE49-F238E27FC236}">
                <a16:creationId xmlns:a16="http://schemas.microsoft.com/office/drawing/2014/main" id="{84C900D1-5774-3EAF-3619-9A915C8E089A}"/>
              </a:ext>
            </a:extLst>
          </p:cNvPr>
          <p:cNvGraphicFramePr>
            <a:graphicFrameLocks noGrp="1"/>
          </p:cNvGraphicFramePr>
          <p:nvPr>
            <p:extLst>
              <p:ext uri="{D42A27DB-BD31-4B8C-83A1-F6EECF244321}">
                <p14:modId xmlns:p14="http://schemas.microsoft.com/office/powerpoint/2010/main" val="2916671001"/>
              </p:ext>
            </p:extLst>
          </p:nvPr>
        </p:nvGraphicFramePr>
        <p:xfrm>
          <a:off x="579210" y="2379406"/>
          <a:ext cx="10432919" cy="1688006"/>
        </p:xfrm>
        <a:graphic>
          <a:graphicData uri="http://schemas.openxmlformats.org/drawingml/2006/table">
            <a:tbl>
              <a:tblPr firstRow="1" bandRow="1">
                <a:tableStyleId>{5C22544A-7EE6-4342-B048-85BDC9FD1C3A}</a:tableStyleId>
              </a:tblPr>
              <a:tblGrid>
                <a:gridCol w="3298715">
                  <a:extLst>
                    <a:ext uri="{9D8B030D-6E8A-4147-A177-3AD203B41FA5}">
                      <a16:colId xmlns:a16="http://schemas.microsoft.com/office/drawing/2014/main" val="916007806"/>
                    </a:ext>
                  </a:extLst>
                </a:gridCol>
                <a:gridCol w="3298715">
                  <a:extLst>
                    <a:ext uri="{9D8B030D-6E8A-4147-A177-3AD203B41FA5}">
                      <a16:colId xmlns:a16="http://schemas.microsoft.com/office/drawing/2014/main" val="355532988"/>
                    </a:ext>
                  </a:extLst>
                </a:gridCol>
                <a:gridCol w="3835489">
                  <a:extLst>
                    <a:ext uri="{9D8B030D-6E8A-4147-A177-3AD203B41FA5}">
                      <a16:colId xmlns:a16="http://schemas.microsoft.com/office/drawing/2014/main" val="3505019511"/>
                    </a:ext>
                  </a:extLst>
                </a:gridCol>
              </a:tblGrid>
              <a:tr h="390933">
                <a:tc>
                  <a:txBody>
                    <a:bodyPr/>
                    <a:lstStyle/>
                    <a:p>
                      <a:r>
                        <a:rPr lang="en-GB" dirty="0"/>
                        <a:t>Indicator</a:t>
                      </a:r>
                    </a:p>
                  </a:txBody>
                  <a:tcPr/>
                </a:tc>
                <a:tc>
                  <a:txBody>
                    <a:bodyPr/>
                    <a:lstStyle/>
                    <a:p>
                      <a:r>
                        <a:rPr lang="en-GB" dirty="0"/>
                        <a:t>Reported Reduction</a:t>
                      </a:r>
                    </a:p>
                  </a:txBody>
                  <a:tcPr/>
                </a:tc>
                <a:tc>
                  <a:txBody>
                    <a:bodyPr/>
                    <a:lstStyle/>
                    <a:p>
                      <a:r>
                        <a:rPr lang="en-GB" dirty="0"/>
                        <a:t>Impact on System</a:t>
                      </a:r>
                    </a:p>
                  </a:txBody>
                  <a:tcPr/>
                </a:tc>
                <a:extLst>
                  <a:ext uri="{0D108BD9-81ED-4DB2-BD59-A6C34878D82A}">
                    <a16:rowId xmlns:a16="http://schemas.microsoft.com/office/drawing/2014/main" val="3076378226"/>
                  </a:ext>
                </a:extLst>
              </a:tr>
              <a:tr h="485648">
                <a:tc>
                  <a:txBody>
                    <a:bodyPr/>
                    <a:lstStyle/>
                    <a:p>
                      <a:r>
                        <a:rPr lang="en-GB" sz="1400" dirty="0">
                          <a:latin typeface="Arial" panose="020B0604020202020204" pitchFamily="34" charset="0"/>
                          <a:cs typeface="Arial" panose="020B0604020202020204" pitchFamily="34" charset="0"/>
                        </a:rPr>
                        <a:t>A&amp;E attendances</a:t>
                      </a:r>
                    </a:p>
                  </a:txBody>
                  <a:tcPr/>
                </a:tc>
                <a:tc>
                  <a:txBody>
                    <a:bodyPr/>
                    <a:lstStyle/>
                    <a:p>
                      <a:r>
                        <a:rPr lang="en-GB" sz="1400" dirty="0">
                          <a:latin typeface="Arial" panose="020B0604020202020204" pitchFamily="34" charset="0"/>
                          <a:cs typeface="Arial" panose="020B0604020202020204" pitchFamily="34" charset="0"/>
                        </a:rPr>
                        <a:t>11%</a:t>
                      </a:r>
                    </a:p>
                  </a:txBody>
                  <a:tcPr/>
                </a:tc>
                <a:tc>
                  <a:txBody>
                    <a:bodyPr/>
                    <a:lstStyle/>
                    <a:p>
                      <a:r>
                        <a:rPr lang="en-GB" sz="1400" dirty="0">
                          <a:latin typeface="Arial" panose="020B0604020202020204" pitchFamily="34" charset="0"/>
                          <a:cs typeface="Arial" panose="020B0604020202020204" pitchFamily="34" charset="0"/>
                        </a:rPr>
                        <a:t>Reduced emergency department pressure</a:t>
                      </a:r>
                    </a:p>
                  </a:txBody>
                  <a:tcPr/>
                </a:tc>
                <a:extLst>
                  <a:ext uri="{0D108BD9-81ED-4DB2-BD59-A6C34878D82A}">
                    <a16:rowId xmlns:a16="http://schemas.microsoft.com/office/drawing/2014/main" val="2135552910"/>
                  </a:ext>
                </a:extLst>
              </a:tr>
              <a:tr h="485648">
                <a:tc>
                  <a:txBody>
                    <a:bodyPr/>
                    <a:lstStyle/>
                    <a:p>
                      <a:r>
                        <a:rPr lang="en-GB" sz="1400" dirty="0">
                          <a:latin typeface="Arial" panose="020B0604020202020204" pitchFamily="34" charset="0"/>
                          <a:cs typeface="Arial" panose="020B0604020202020204" pitchFamily="34" charset="0"/>
                        </a:rPr>
                        <a:t>Emergency hospital admissions</a:t>
                      </a:r>
                    </a:p>
                  </a:txBody>
                  <a:tcPr/>
                </a:tc>
                <a:tc>
                  <a:txBody>
                    <a:bodyPr/>
                    <a:lstStyle/>
                    <a:p>
                      <a:r>
                        <a:rPr lang="en-GB" sz="1400" dirty="0">
                          <a:latin typeface="Arial" panose="020B0604020202020204" pitchFamily="34" charset="0"/>
                          <a:cs typeface="Arial" panose="020B0604020202020204" pitchFamily="34" charset="0"/>
                        </a:rPr>
                        <a:t>25%</a:t>
                      </a:r>
                    </a:p>
                  </a:txBody>
                  <a:tcPr/>
                </a:tc>
                <a:tc>
                  <a:txBody>
                    <a:bodyPr/>
                    <a:lstStyle/>
                    <a:p>
                      <a:r>
                        <a:rPr lang="en-GB" sz="1400" dirty="0">
                          <a:latin typeface="Arial" panose="020B0604020202020204" pitchFamily="34" charset="0"/>
                          <a:cs typeface="Arial" panose="020B0604020202020204" pitchFamily="34" charset="0"/>
                        </a:rPr>
                        <a:t>Lower impatient demand and costs</a:t>
                      </a:r>
                    </a:p>
                  </a:txBody>
                  <a:tcPr/>
                </a:tc>
                <a:extLst>
                  <a:ext uri="{0D108BD9-81ED-4DB2-BD59-A6C34878D82A}">
                    <a16:rowId xmlns:a16="http://schemas.microsoft.com/office/drawing/2014/main" val="606944186"/>
                  </a:ext>
                </a:extLst>
              </a:tr>
              <a:tr h="325777">
                <a:tc>
                  <a:txBody>
                    <a:bodyPr/>
                    <a:lstStyle/>
                    <a:p>
                      <a:r>
                        <a:rPr lang="en-GB" sz="1400" dirty="0">
                          <a:latin typeface="Arial" panose="020B0604020202020204" pitchFamily="34" charset="0"/>
                          <a:cs typeface="Arial" panose="020B0604020202020204" pitchFamily="34" charset="0"/>
                        </a:rPr>
                        <a:t>Clinical communication</a:t>
                      </a:r>
                    </a:p>
                  </a:txBody>
                  <a:tcPr/>
                </a:tc>
                <a:tc>
                  <a:txBody>
                    <a:bodyPr/>
                    <a:lstStyle/>
                    <a:p>
                      <a:r>
                        <a:rPr lang="en-GB" sz="1400" dirty="0">
                          <a:latin typeface="Arial" panose="020B0604020202020204" pitchFamily="34" charset="0"/>
                          <a:cs typeface="Arial" panose="020B0604020202020204" pitchFamily="34" charset="0"/>
                        </a:rPr>
                        <a:t>Improved structure</a:t>
                      </a:r>
                    </a:p>
                  </a:txBody>
                  <a:tcPr/>
                </a:tc>
                <a:tc>
                  <a:txBody>
                    <a:bodyPr/>
                    <a:lstStyle/>
                    <a:p>
                      <a:r>
                        <a:rPr lang="en-GB" sz="1400" dirty="0">
                          <a:latin typeface="Arial" panose="020B0604020202020204" pitchFamily="34" charset="0"/>
                          <a:cs typeface="Arial" panose="020B0604020202020204" pitchFamily="34" charset="0"/>
                        </a:rPr>
                        <a:t>Earlier detection of deterioration</a:t>
                      </a:r>
                    </a:p>
                  </a:txBody>
                  <a:tcPr/>
                </a:tc>
                <a:extLst>
                  <a:ext uri="{0D108BD9-81ED-4DB2-BD59-A6C34878D82A}">
                    <a16:rowId xmlns:a16="http://schemas.microsoft.com/office/drawing/2014/main" val="4062457281"/>
                  </a:ext>
                </a:extLst>
              </a:tr>
            </a:tbl>
          </a:graphicData>
        </a:graphic>
      </p:graphicFrame>
      <p:pic>
        <p:nvPicPr>
          <p:cNvPr id="5" name="Audio 4">
            <a:hlinkClick r:id="" action="ppaction://media"/>
            <a:extLst>
              <a:ext uri="{FF2B5EF4-FFF2-40B4-BE49-F238E27FC236}">
                <a16:creationId xmlns:a16="http://schemas.microsoft.com/office/drawing/2014/main" id="{E29A8D01-7360-8C0C-67CE-AEDDAD98F53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82175987"/>
      </p:ext>
    </p:extLst>
  </p:cSld>
  <p:clrMapOvr>
    <a:masterClrMapping/>
  </p:clrMapOvr>
  <mc:AlternateContent xmlns:mc="http://schemas.openxmlformats.org/markup-compatibility/2006" xmlns:p14="http://schemas.microsoft.com/office/powerpoint/2010/main">
    <mc:Choice Requires="p14">
      <p:transition spd="slow" p14:dur="2000" advTm="35957"/>
    </mc:Choice>
    <mc:Fallback xmlns="">
      <p:transition spd="slow" advTm="359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6D111-F1EF-04B4-25EF-950B11FCF24E}"/>
              </a:ext>
            </a:extLst>
          </p:cNvPr>
          <p:cNvSpPr>
            <a:spLocks noGrp="1"/>
          </p:cNvSpPr>
          <p:nvPr>
            <p:ph type="title"/>
          </p:nvPr>
        </p:nvSpPr>
        <p:spPr>
          <a:xfrm>
            <a:off x="466722" y="586855"/>
            <a:ext cx="3201366" cy="3387497"/>
          </a:xfrm>
        </p:spPr>
        <p:txBody>
          <a:bodyPr anchor="b">
            <a:normAutofit/>
          </a:bodyPr>
          <a:lstStyle/>
          <a:p>
            <a:pPr algn="r"/>
            <a:r>
              <a:rPr lang="en-GB" sz="2500" b="1">
                <a:solidFill>
                  <a:srgbClr val="FFFFFF"/>
                </a:solidFill>
                <a:latin typeface="Arial" panose="020B0604020202020204" pitchFamily="34" charset="0"/>
                <a:cs typeface="Arial" panose="020B0604020202020204" pitchFamily="34" charset="0"/>
              </a:rPr>
              <a:t>Recommendations for Improvement</a:t>
            </a:r>
            <a:br>
              <a:rPr lang="en-GB" sz="2500">
                <a:solidFill>
                  <a:srgbClr val="FFFFFF"/>
                </a:solidFill>
              </a:rPr>
            </a:br>
            <a:endParaRPr lang="en-GB" sz="2500">
              <a:solidFill>
                <a:srgbClr val="FFFFFF"/>
              </a:solidFill>
            </a:endParaRPr>
          </a:p>
        </p:txBody>
      </p:sp>
      <p:sp>
        <p:nvSpPr>
          <p:cNvPr id="3" name="Content Placeholder 2">
            <a:extLst>
              <a:ext uri="{FF2B5EF4-FFF2-40B4-BE49-F238E27FC236}">
                <a16:creationId xmlns:a16="http://schemas.microsoft.com/office/drawing/2014/main" id="{4F764C00-18B8-6991-FD29-277133E39ED3}"/>
              </a:ext>
            </a:extLst>
          </p:cNvPr>
          <p:cNvSpPr>
            <a:spLocks noGrp="1"/>
          </p:cNvSpPr>
          <p:nvPr>
            <p:ph idx="1"/>
          </p:nvPr>
        </p:nvSpPr>
        <p:spPr>
          <a:xfrm>
            <a:off x="812800" y="1188720"/>
            <a:ext cx="10552807" cy="5598160"/>
          </a:xfrm>
        </p:spPr>
        <p:txBody>
          <a:bodyPr anchor="ctr">
            <a:noAutofit/>
          </a:bodyPr>
          <a:lstStyle/>
          <a:p>
            <a:r>
              <a:rPr lang="en-GB" sz="1600" dirty="0">
                <a:latin typeface="Arial" panose="020B0604020202020204" pitchFamily="34" charset="0"/>
                <a:cs typeface="Arial" panose="020B0604020202020204" pitchFamily="34" charset="0"/>
              </a:rPr>
              <a:t>Evaluating older people's care and support requirements in the UK reveals chronic gaps in prevention, integration, and equity, which are heavily influenced by social care policy and finance arrangements. (Barnes, 2012)</a:t>
            </a:r>
          </a:p>
          <a:p>
            <a:r>
              <a:rPr lang="en-GB" sz="1600" dirty="0">
                <a:latin typeface="Arial" panose="020B0604020202020204" pitchFamily="34" charset="0"/>
                <a:cs typeface="Arial" panose="020B0604020202020204" pitchFamily="34" charset="0"/>
              </a:rPr>
              <a:t>Strategic improvements should highlight proactive, community-based evaluation models that are supported by digital tools for early detection of frailty and loneliness. </a:t>
            </a:r>
          </a:p>
          <a:p>
            <a:r>
              <a:rPr lang="en-GB" sz="1600" dirty="0">
                <a:latin typeface="Arial" panose="020B0604020202020204" pitchFamily="34" charset="0"/>
                <a:cs typeface="Arial" panose="020B0604020202020204" pitchFamily="34" charset="0"/>
              </a:rPr>
              <a:t>Evidence suggests that preventive measures reduce hospital admissions and enhance outcomes (NHS England, 2019).</a:t>
            </a:r>
          </a:p>
          <a:p>
            <a:r>
              <a:rPr lang="en-GB" sz="1600" dirty="0">
                <a:latin typeface="Arial" panose="020B0604020202020204" pitchFamily="34" charset="0"/>
                <a:cs typeface="Arial" panose="020B0604020202020204" pitchFamily="34" charset="0"/>
              </a:rPr>
              <a:t> Expanding digital inclusion activities in care facilities and at home can improve access to services and minimise isolation (Age UK, 2023). </a:t>
            </a:r>
          </a:p>
          <a:p>
            <a:r>
              <a:rPr lang="en-GB" sz="1600" dirty="0">
                <a:latin typeface="Arial" panose="020B0604020202020204" pitchFamily="34" charset="0"/>
                <a:cs typeface="Arial" panose="020B0604020202020204" pitchFamily="34" charset="0"/>
              </a:rPr>
              <a:t>Integrated digital records for health and social care would help to coordinate decision-making within Integrated Care Systems (NHS England, 2023).</a:t>
            </a:r>
          </a:p>
          <a:p>
            <a:r>
              <a:rPr lang="en-GB" sz="1600" dirty="0">
                <a:latin typeface="Arial" panose="020B0604020202020204" pitchFamily="34" charset="0"/>
                <a:cs typeface="Arial" panose="020B0604020202020204" pitchFamily="34" charset="0"/>
              </a:rPr>
              <a:t>From a theoretical standpoint, using the biopsychosocial model (Engel, 1977) guarantees that assessments consider physical, psychological, and social factors of wellbeing. </a:t>
            </a:r>
          </a:p>
          <a:p>
            <a:r>
              <a:rPr lang="en-GB" sz="1600" dirty="0">
                <a:latin typeface="Arial" panose="020B0604020202020204" pitchFamily="34" charset="0"/>
                <a:cs typeface="Arial" panose="020B0604020202020204" pitchFamily="34" charset="0"/>
              </a:rPr>
              <a:t>Maslow's hierarchy of needs Maslow (1943) emphasises the significance of going beyond safety and physiological care to promote belonging, respect, and autonomy. </a:t>
            </a:r>
          </a:p>
          <a:p>
            <a:r>
              <a:rPr lang="en-GB" sz="1600" dirty="0">
                <a:latin typeface="Arial" panose="020B0604020202020204" pitchFamily="34" charset="0"/>
                <a:cs typeface="Arial" panose="020B0604020202020204" pitchFamily="34" charset="0"/>
              </a:rPr>
              <a:t>Person-centred methods (Kitwood, 1997) justify co-produced care planning to maintain dignity and identity.</a:t>
            </a:r>
          </a:p>
          <a:p>
            <a:r>
              <a:rPr lang="en-GB" sz="1600" dirty="0">
                <a:latin typeface="Arial" panose="020B0604020202020204" pitchFamily="34" charset="0"/>
                <a:cs typeface="Arial" panose="020B0604020202020204" pitchFamily="34" charset="0"/>
              </a:rPr>
              <a:t>Policy implications include ensuring long-term social care financing, clarifying national eligibility limits, and incorporating wellbeing indicators into Care Quality Commission standards. </a:t>
            </a:r>
          </a:p>
          <a:p>
            <a:r>
              <a:rPr lang="en-GB" sz="1600" dirty="0">
                <a:latin typeface="Arial" panose="020B0604020202020204" pitchFamily="34" charset="0"/>
                <a:cs typeface="Arial" panose="020B0604020202020204" pitchFamily="34" charset="0"/>
              </a:rPr>
              <a:t>The Care Act of 2014 makes wellbeing a legislative requirement (DHSC, 2014), but underfunding hinders implementation (The King's Fund, 2022).</a:t>
            </a:r>
          </a:p>
          <a:p>
            <a:r>
              <a:rPr lang="en-GB" sz="1600" dirty="0">
                <a:latin typeface="Arial" panose="020B0604020202020204" pitchFamily="34" charset="0"/>
                <a:cs typeface="Arial" panose="020B0604020202020204" pitchFamily="34" charset="0"/>
              </a:rPr>
              <a:t>Critical constraints include labour shortages, digital marginalisation, and regional disparities. </a:t>
            </a:r>
          </a:p>
          <a:p>
            <a:r>
              <a:rPr lang="en-GB" sz="1600" dirty="0">
                <a:latin typeface="Arial" panose="020B0604020202020204" pitchFamily="34" charset="0"/>
                <a:cs typeface="Arial" panose="020B0604020202020204" pitchFamily="34" charset="0"/>
              </a:rPr>
              <a:t>Addressing these issues demands worker investment, digital literacy training, and ring-fenced finance. Finally, social care policy directly influences older people's well-being.</a:t>
            </a:r>
          </a:p>
        </p:txBody>
      </p:sp>
      <p:sp>
        <p:nvSpPr>
          <p:cNvPr id="4" name="TextBox 3">
            <a:extLst>
              <a:ext uri="{FF2B5EF4-FFF2-40B4-BE49-F238E27FC236}">
                <a16:creationId xmlns:a16="http://schemas.microsoft.com/office/drawing/2014/main" id="{D9A23FBC-E723-5CF2-007D-8882DA3C43C3}"/>
              </a:ext>
            </a:extLst>
          </p:cNvPr>
          <p:cNvSpPr txBox="1"/>
          <p:nvPr/>
        </p:nvSpPr>
        <p:spPr>
          <a:xfrm>
            <a:off x="812800" y="71120"/>
            <a:ext cx="10535920" cy="400110"/>
          </a:xfrm>
          <a:prstGeom prst="rect">
            <a:avLst/>
          </a:prstGeom>
          <a:noFill/>
        </p:spPr>
        <p:txBody>
          <a:bodyPr wrap="square" rtlCol="0">
            <a:spAutoFit/>
          </a:bodyPr>
          <a:lstStyle/>
          <a:p>
            <a:r>
              <a:rPr lang="en-GB" sz="2000" b="1" i="1" u="sng" dirty="0">
                <a:latin typeface="Arial" panose="020B0604020202020204" pitchFamily="34" charset="0"/>
                <a:cs typeface="Arial" panose="020B0604020202020204" pitchFamily="34" charset="0"/>
              </a:rPr>
              <a:t>Recommendations for Improvement</a:t>
            </a:r>
          </a:p>
        </p:txBody>
      </p:sp>
      <p:pic>
        <p:nvPicPr>
          <p:cNvPr id="6" name="Audio 5">
            <a:hlinkClick r:id="" action="ppaction://media"/>
            <a:extLst>
              <a:ext uri="{FF2B5EF4-FFF2-40B4-BE49-F238E27FC236}">
                <a16:creationId xmlns:a16="http://schemas.microsoft.com/office/drawing/2014/main" id="{61641EB3-C2C9-D2D8-8F35-F4589286867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85434755"/>
      </p:ext>
    </p:extLst>
  </p:cSld>
  <p:clrMapOvr>
    <a:masterClrMapping/>
  </p:clrMapOvr>
  <mc:AlternateContent xmlns:mc="http://schemas.openxmlformats.org/markup-compatibility/2006" xmlns:p14="http://schemas.microsoft.com/office/powerpoint/2010/main">
    <mc:Choice Requires="p14">
      <p:transition spd="slow" p14:dur="2000" advTm="55779"/>
    </mc:Choice>
    <mc:Fallback xmlns="">
      <p:transition spd="slow" advTm="55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628FA-2CF8-3B83-A558-12EEC8C6938B}"/>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E813641F-CF39-01EE-1A8E-FAACEBD0B758}"/>
              </a:ext>
            </a:extLst>
          </p:cNvPr>
          <p:cNvSpPr>
            <a:spLocks noGrp="1"/>
          </p:cNvSpPr>
          <p:nvPr>
            <p:ph idx="1"/>
          </p:nvPr>
        </p:nvSpPr>
        <p:spPr>
          <a:xfrm>
            <a:off x="768728" y="1060212"/>
            <a:ext cx="10596879" cy="5135315"/>
          </a:xfrm>
        </p:spPr>
        <p:txBody>
          <a:bodyPr anchor="ctr">
            <a:normAutofit fontScale="25000" lnSpcReduction="20000"/>
          </a:bodyPr>
          <a:lstStyle/>
          <a:p>
            <a:pPr marL="0" indent="0">
              <a:buNone/>
            </a:pPr>
            <a:endParaRPr lang="en-GB" sz="2900" dirty="0">
              <a:latin typeface="Arial" panose="020B0604020202020204" pitchFamily="34" charset="0"/>
              <a:cs typeface="Arial" panose="020B0604020202020204" pitchFamily="34" charset="0"/>
            </a:endParaRPr>
          </a:p>
          <a:p>
            <a:pPr marL="0" indent="0">
              <a:buNone/>
            </a:pPr>
            <a:r>
              <a:rPr lang="en-GB" sz="6400" dirty="0">
                <a:latin typeface="Arial" panose="020B0604020202020204" pitchFamily="34" charset="0"/>
                <a:cs typeface="Arial" panose="020B0604020202020204" pitchFamily="34" charset="0"/>
              </a:rPr>
              <a:t>Finally, assessing the care and support needs of older people in the UK demonstrates the importance of social care policy in determining wellbeing results. </a:t>
            </a:r>
          </a:p>
          <a:p>
            <a:pPr marL="0" indent="0">
              <a:buNone/>
            </a:pPr>
            <a:r>
              <a:rPr lang="en-GB" sz="6400" dirty="0">
                <a:latin typeface="Arial" panose="020B0604020202020204" pitchFamily="34" charset="0"/>
                <a:cs typeface="Arial" panose="020B0604020202020204" pitchFamily="34" charset="0"/>
              </a:rPr>
              <a:t>Policies shaped by the Care Act 2014, as well as strategic frameworks such as the Health and Social Care Act 2012, have sought to encourage person-centred care, service integration, and enhanced safeguarding. </a:t>
            </a:r>
          </a:p>
          <a:p>
            <a:pPr marL="0" indent="0">
              <a:buNone/>
            </a:pPr>
            <a:r>
              <a:rPr lang="en-GB" sz="6400" dirty="0">
                <a:latin typeface="Arial" panose="020B0604020202020204" pitchFamily="34" charset="0"/>
                <a:cs typeface="Arial" panose="020B0604020202020204" pitchFamily="34" charset="0"/>
              </a:rPr>
              <a:t>However, persistent difficulties such as funding limits, workforce shortages, and regional differences continue to impact service quality and accessibility (Glasby, 2017). </a:t>
            </a:r>
          </a:p>
          <a:p>
            <a:pPr marL="0" indent="0">
              <a:buNone/>
            </a:pPr>
            <a:r>
              <a:rPr lang="en-GB" sz="6400" dirty="0">
                <a:latin typeface="Arial" panose="020B0604020202020204" pitchFamily="34" charset="0"/>
                <a:cs typeface="Arial" panose="020B0604020202020204" pitchFamily="34" charset="0"/>
              </a:rPr>
              <a:t>The presentation emphasised the importance of tailored care techniques that address demographic ageing, complex health issues, and social isolation. Integrating technology advancements like telecare, assistive equipment, and digital health monitoring systems is becoming increasingly important in boosting independence and quality of life (NHS Digital, 2022).</a:t>
            </a:r>
          </a:p>
          <a:p>
            <a:pPr marL="0" indent="0">
              <a:buNone/>
            </a:pPr>
            <a:r>
              <a:rPr lang="en-GB" sz="6400" dirty="0">
                <a:latin typeface="Arial" panose="020B0604020202020204" pitchFamily="34" charset="0"/>
                <a:cs typeface="Arial" panose="020B0604020202020204" pitchFamily="34" charset="0"/>
              </a:rPr>
              <a:t>Aligning social policy with theoretical frameworks—such as person-centred care and the biopsychosocial model—is critical for ensuring that treatments address not only physical needs but also psychological and social welfare. </a:t>
            </a:r>
          </a:p>
          <a:p>
            <a:pPr marL="0" indent="0">
              <a:buNone/>
            </a:pPr>
            <a:r>
              <a:rPr lang="en-GB" sz="6400" dirty="0">
                <a:latin typeface="Arial" panose="020B0604020202020204" pitchFamily="34" charset="0"/>
                <a:cs typeface="Arial" panose="020B0604020202020204" pitchFamily="34" charset="0"/>
              </a:rPr>
              <a:t>Future advancements are expected to focus on digital transformation, preventative community-based models, and individualised care planning.</a:t>
            </a:r>
          </a:p>
          <a:p>
            <a:pPr marL="0" indent="0">
              <a:buNone/>
            </a:pPr>
            <a:r>
              <a:rPr lang="en-GB" sz="6400" dirty="0">
                <a:latin typeface="Arial" panose="020B0604020202020204" pitchFamily="34" charset="0"/>
                <a:cs typeface="Arial" panose="020B0604020202020204" pitchFamily="34" charset="0"/>
              </a:rPr>
              <a:t>Further research is needed to assess the long-term effects of technology-enabled care, address disparities in service delivery, and investigate novel funding strategies. </a:t>
            </a:r>
          </a:p>
          <a:p>
            <a:pPr marL="0" indent="0">
              <a:buNone/>
            </a:pPr>
            <a:r>
              <a:rPr lang="en-GB" sz="6400" dirty="0">
                <a:latin typeface="Arial" panose="020B0604020202020204" pitchFamily="34" charset="0"/>
                <a:cs typeface="Arial" panose="020B0604020202020204" pitchFamily="34" charset="0"/>
              </a:rPr>
              <a:t>Improving collaboration among policymakers, practitioners, and researchers will be critical in developing resilient senior care plans that effectively adjust to the changing requirements of the UK's ageing population.</a:t>
            </a: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br>
              <a:rPr lang="en-GB" sz="1000" dirty="0">
                <a:latin typeface="Arial" panose="020B0604020202020204" pitchFamily="34" charset="0"/>
                <a:cs typeface="Arial" panose="020B0604020202020204" pitchFamily="34" charset="0"/>
              </a:rPr>
            </a:br>
            <a:endParaRPr lang="en-GB" sz="1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5D18FF2-B8C4-6B60-6D65-970F8B60E588}"/>
              </a:ext>
            </a:extLst>
          </p:cNvPr>
          <p:cNvSpPr txBox="1"/>
          <p:nvPr/>
        </p:nvSpPr>
        <p:spPr>
          <a:xfrm>
            <a:off x="822960" y="690880"/>
            <a:ext cx="10596880" cy="400110"/>
          </a:xfrm>
          <a:prstGeom prst="rect">
            <a:avLst/>
          </a:prstGeom>
          <a:noFill/>
        </p:spPr>
        <p:txBody>
          <a:bodyPr wrap="square" rtlCol="0">
            <a:spAutoFit/>
          </a:bodyPr>
          <a:lstStyle/>
          <a:p>
            <a:r>
              <a:rPr lang="en-GB" sz="2000" b="1" i="1" u="sng" dirty="0">
                <a:latin typeface="Arial" panose="020B0604020202020204" pitchFamily="34" charset="0"/>
                <a:cs typeface="Arial" panose="020B0604020202020204" pitchFamily="34" charset="0"/>
              </a:rPr>
              <a:t>Conclusion</a:t>
            </a:r>
          </a:p>
        </p:txBody>
      </p:sp>
      <p:pic>
        <p:nvPicPr>
          <p:cNvPr id="6" name="Audio 5">
            <a:hlinkClick r:id="" action="ppaction://media"/>
            <a:extLst>
              <a:ext uri="{FF2B5EF4-FFF2-40B4-BE49-F238E27FC236}">
                <a16:creationId xmlns:a16="http://schemas.microsoft.com/office/drawing/2014/main" id="{FFD43EE3-9EB8-5DDD-7C07-FBF35D32129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32601719"/>
      </p:ext>
    </p:extLst>
  </p:cSld>
  <p:clrMapOvr>
    <a:masterClrMapping/>
  </p:clrMapOvr>
  <mc:AlternateContent xmlns:mc="http://schemas.openxmlformats.org/markup-compatibility/2006" xmlns:p14="http://schemas.microsoft.com/office/powerpoint/2010/main">
    <mc:Choice Requires="p14">
      <p:transition spd="slow" p14:dur="2000" advTm="134026"/>
    </mc:Choice>
    <mc:Fallback xmlns="">
      <p:transition spd="slow" advTm="134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5ACEC0-B3EC-95A7-4A66-0872CA579824}"/>
              </a:ext>
            </a:extLst>
          </p:cNvPr>
          <p:cNvSpPr>
            <a:spLocks noGrp="1"/>
          </p:cNvSpPr>
          <p:nvPr>
            <p:ph idx="1"/>
          </p:nvPr>
        </p:nvSpPr>
        <p:spPr>
          <a:xfrm>
            <a:off x="644013" y="135030"/>
            <a:ext cx="10820235" cy="6895690"/>
          </a:xfrm>
        </p:spPr>
        <p:txBody>
          <a:bodyPr>
            <a:noAutofit/>
          </a:bodyPr>
          <a:lstStyle/>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Age UK (2023) Digital inclusion and older people. London: Age UK.</a:t>
            </a:r>
          </a:p>
          <a:p>
            <a:pPr marL="0" indent="0">
              <a:buNone/>
            </a:pPr>
            <a:r>
              <a:rPr lang="en-GB" sz="1400" dirty="0">
                <a:latin typeface="Arial" panose="020B0604020202020204" pitchFamily="34" charset="0"/>
                <a:cs typeface="Arial" panose="020B0604020202020204" pitchFamily="34" charset="0"/>
              </a:rPr>
              <a:t>Alzheimer’s Society (2022) Using technology to support people living with dementia. London:</a:t>
            </a:r>
          </a:p>
          <a:p>
            <a:pPr marL="0" indent="0">
              <a:buNone/>
            </a:pPr>
            <a:r>
              <a:rPr lang="en-GB" sz="1400" dirty="0">
                <a:latin typeface="Arial" panose="020B0604020202020204" pitchFamily="34" charset="0"/>
                <a:cs typeface="Arial" panose="020B0604020202020204" pitchFamily="34" charset="0"/>
              </a:rPr>
              <a:t>Alzheimer’s Society (2025) Using technology to support independent living. Available at: https://www.alzheimers.org.uk/for-researchers/using-technology-support-independent-living-world-dementia-summit (Accessed: 20 February 2026).</a:t>
            </a:r>
          </a:p>
          <a:p>
            <a:pPr marL="0" indent="0">
              <a:buNone/>
            </a:pPr>
            <a:r>
              <a:rPr lang="en-GB" sz="1400" dirty="0">
                <a:latin typeface="Arial" panose="020B0604020202020204" pitchFamily="34" charset="0"/>
                <a:cs typeface="Arial" panose="020B0604020202020204" pitchFamily="34" charset="0"/>
              </a:rPr>
              <a:t>Barnes, C. (2012). Age equality and social care.</a:t>
            </a:r>
          </a:p>
          <a:p>
            <a:pPr marL="0" indent="0">
              <a:buNone/>
            </a:pPr>
            <a:r>
              <a:rPr lang="en-GB" sz="1400" dirty="0">
                <a:latin typeface="Arial" panose="020B0604020202020204" pitchFamily="34" charset="0"/>
                <a:cs typeface="Arial" panose="020B0604020202020204" pitchFamily="34" charset="0"/>
              </a:rPr>
              <a:t>Bowey, L., &amp; McGlaughlin, A. (2022). Quality of life in residential care: A relational perspective.</a:t>
            </a:r>
          </a:p>
          <a:p>
            <a:pPr marL="0" indent="0">
              <a:buNone/>
            </a:pPr>
            <a:r>
              <a:rPr lang="en-GB" sz="1400" dirty="0">
                <a:latin typeface="Arial" panose="020B0604020202020204" pitchFamily="34" charset="0"/>
                <a:cs typeface="Arial" panose="020B0604020202020204" pitchFamily="34" charset="0"/>
              </a:rPr>
              <a:t>Department of Health &amp; Social Care (2014) Care Act 2014. London: DHSC.</a:t>
            </a:r>
          </a:p>
          <a:p>
            <a:pPr marL="0" indent="0">
              <a:buNone/>
            </a:pPr>
            <a:r>
              <a:rPr lang="en-GB" sz="1400" dirty="0">
                <a:latin typeface="Arial" panose="020B0604020202020204" pitchFamily="34" charset="0"/>
                <a:cs typeface="Arial" panose="020B0604020202020204" pitchFamily="34" charset="0"/>
              </a:rPr>
              <a:t>Digital Health Devon (2023) Using digital technology to support care home residents’ wellbeing: South Devon &amp; Torbay pilot project. South Devon: Digital Health Devon.</a:t>
            </a:r>
          </a:p>
          <a:p>
            <a:pPr marL="0" indent="0">
              <a:buNone/>
            </a:pPr>
            <a:r>
              <a:rPr lang="fr-FR" sz="1400" dirty="0">
                <a:latin typeface="Arial" panose="020B0604020202020204" pitchFamily="34" charset="0"/>
                <a:cs typeface="Arial" panose="020B0604020202020204" pitchFamily="34" charset="0"/>
              </a:rPr>
              <a:t>Engel, G.L. (1977) Science, 196(4286), pp. 129–136.</a:t>
            </a:r>
          </a:p>
          <a:p>
            <a:pPr marL="0" indent="0">
              <a:buNone/>
            </a:pPr>
            <a:r>
              <a:rPr lang="en-GB" sz="1400" dirty="0">
                <a:latin typeface="Arial" panose="020B0604020202020204" pitchFamily="34" charset="0"/>
                <a:cs typeface="Arial" panose="020B0604020202020204" pitchFamily="34" charset="0"/>
              </a:rPr>
              <a:t>Foster, L., &amp; Walker, A. (2015). Active and successful aging: A European policy perspective. The Gerontologist, 55(1), 83–90.</a:t>
            </a:r>
          </a:p>
          <a:p>
            <a:pPr marL="0" indent="0">
              <a:buNone/>
            </a:pPr>
            <a:r>
              <a:rPr lang="en-GB" sz="1400" dirty="0">
                <a:latin typeface="Arial" panose="020B0604020202020204" pitchFamily="34" charset="0"/>
                <a:cs typeface="Arial" panose="020B0604020202020204" pitchFamily="34" charset="0"/>
              </a:rPr>
              <a:t>Glasby, J. (2018). The Care Act 2014.</a:t>
            </a:r>
          </a:p>
          <a:p>
            <a:pPr marL="0" indent="0">
              <a:buNone/>
            </a:pPr>
            <a:r>
              <a:rPr lang="en-GB" sz="1400" dirty="0">
                <a:latin typeface="Arial" panose="020B0604020202020204" pitchFamily="34" charset="0"/>
                <a:cs typeface="Arial" panose="020B0604020202020204" pitchFamily="34" charset="0"/>
              </a:rPr>
              <a:t>Glasby, J. (2017) Understanding Health and Social Care. 3rd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Bristol: Policy Press.</a:t>
            </a:r>
          </a:p>
          <a:p>
            <a:pPr marL="0" indent="0">
              <a:buNone/>
            </a:pPr>
            <a:r>
              <a:rPr lang="en-GB" sz="1400" dirty="0">
                <a:latin typeface="Arial" panose="020B0604020202020204" pitchFamily="34" charset="0"/>
                <a:cs typeface="Arial" panose="020B0604020202020204" pitchFamily="34" charset="0"/>
              </a:rPr>
              <a:t>Hampshire County Council (2025) Older Adults’ Day Services Proposal Insight Summary. Available at: https://www.hants.gov.uk/aboutthecouncil/haveyoursay/consultations/future-services-consultation-spring-2025/older-adults-day-services-insight-summary (Accessed: 27 February 2026).</a:t>
            </a:r>
          </a:p>
          <a:p>
            <a:pPr marL="0" indent="0">
              <a:buNone/>
            </a:pPr>
            <a:r>
              <a:rPr lang="en-GB" sz="1400" dirty="0">
                <a:latin typeface="Arial" panose="020B0604020202020204" pitchFamily="34" charset="0"/>
                <a:cs typeface="Arial" panose="020B0604020202020204" pitchFamily="34" charset="0"/>
              </a:rPr>
              <a:t>Health Foundation (2023). Future demand for health and social care.</a:t>
            </a:r>
          </a:p>
          <a:p>
            <a:pPr marL="0" indent="0">
              <a:buNone/>
            </a:pPr>
            <a:r>
              <a:rPr lang="en-GB" sz="1400" dirty="0">
                <a:latin typeface="Arial" panose="020B0604020202020204" pitchFamily="34" charset="0"/>
                <a:cs typeface="Arial" panose="020B0604020202020204" pitchFamily="34" charset="0"/>
              </a:rPr>
              <a:t>Health Data Research UK (HDR UK) (2023) Remote monitoring in care homes: Reducing hospital admissions through digital observation tools. London: HDR UK.</a:t>
            </a:r>
          </a:p>
          <a:p>
            <a:pPr marL="0" indent="0">
              <a:buNone/>
            </a:pPr>
            <a:r>
              <a:rPr lang="en-GB" sz="1400" dirty="0">
                <a:latin typeface="Arial" panose="020B0604020202020204" pitchFamily="34" charset="0"/>
                <a:cs typeface="Arial" panose="020B0604020202020204" pitchFamily="34" charset="0"/>
              </a:rPr>
              <a:t>Kinney, S. (2012). Human Rights in Social Care.</a:t>
            </a:r>
          </a:p>
          <a:p>
            <a:pPr marL="0" indent="0">
              <a:buNone/>
            </a:pPr>
            <a:r>
              <a:rPr lang="en-GB" sz="1400" dirty="0">
                <a:latin typeface="Arial" panose="020B0604020202020204" pitchFamily="34" charset="0"/>
                <a:cs typeface="Arial" panose="020B0604020202020204" pitchFamily="34" charset="0"/>
              </a:rPr>
              <a:t>Kitwood, T. (1997). Dementia Reconsidered: The Person Comes First.</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Maslow, A.H. (1943) Psychological Review, 50(4), pp. 370–396.</a:t>
            </a:r>
          </a:p>
          <a:p>
            <a:pPr marL="0" indent="0">
              <a:buNone/>
            </a:pPr>
            <a:r>
              <a:rPr lang="en-GB" sz="1400" dirty="0">
                <a:latin typeface="Arial" panose="020B0604020202020204" pitchFamily="34" charset="0"/>
                <a:cs typeface="Arial" panose="020B0604020202020204" pitchFamily="34" charset="0"/>
              </a:rPr>
              <a:t>Office for National Statistics (2023). UK population projections.</a:t>
            </a:r>
          </a:p>
        </p:txBody>
      </p:sp>
      <p:sp>
        <p:nvSpPr>
          <p:cNvPr id="4" name="TextBox 3">
            <a:extLst>
              <a:ext uri="{FF2B5EF4-FFF2-40B4-BE49-F238E27FC236}">
                <a16:creationId xmlns:a16="http://schemas.microsoft.com/office/drawing/2014/main" id="{10CF4E13-BDD9-9CC6-56A5-9A4BA751531D}"/>
              </a:ext>
            </a:extLst>
          </p:cNvPr>
          <p:cNvSpPr txBox="1"/>
          <p:nvPr/>
        </p:nvSpPr>
        <p:spPr>
          <a:xfrm>
            <a:off x="1032387" y="216310"/>
            <a:ext cx="10515600" cy="400110"/>
          </a:xfrm>
          <a:prstGeom prst="rect">
            <a:avLst/>
          </a:prstGeom>
          <a:noFill/>
        </p:spPr>
        <p:txBody>
          <a:bodyPr wrap="square" rtlCol="0">
            <a:spAutoFit/>
          </a:bodyPr>
          <a:lstStyle/>
          <a:p>
            <a:r>
              <a:rPr lang="en-GB" sz="2000" b="1" i="1" u="sng" dirty="0">
                <a:latin typeface="Arial" panose="020B0604020202020204" pitchFamily="34" charset="0"/>
                <a:cs typeface="Arial" panose="020B0604020202020204" pitchFamily="34" charset="0"/>
              </a:rPr>
              <a:t>References</a:t>
            </a:r>
          </a:p>
        </p:txBody>
      </p:sp>
      <p:pic>
        <p:nvPicPr>
          <p:cNvPr id="5" name="Audio 4">
            <a:hlinkClick r:id="" action="ppaction://media"/>
            <a:extLst>
              <a:ext uri="{FF2B5EF4-FFF2-40B4-BE49-F238E27FC236}">
                <a16:creationId xmlns:a16="http://schemas.microsoft.com/office/drawing/2014/main" id="{09D98ACB-C0E2-C993-32E4-E15F1E71DA2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67358170"/>
      </p:ext>
    </p:extLst>
  </p:cSld>
  <p:clrMapOvr>
    <a:masterClrMapping/>
  </p:clrMapOvr>
  <mc:AlternateContent xmlns:mc="http://schemas.openxmlformats.org/markup-compatibility/2006" xmlns:p14="http://schemas.microsoft.com/office/powerpoint/2010/main">
    <mc:Choice Requires="p14">
      <p:transition spd="slow" p14:dur="2000" advTm="15476"/>
    </mc:Choice>
    <mc:Fallback xmlns="">
      <p:transition spd="slow" advTm="15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F3D69D-C4C3-75B4-2B3A-2E5DFFFBD55A}"/>
              </a:ext>
            </a:extLst>
          </p:cNvPr>
          <p:cNvSpPr txBox="1"/>
          <p:nvPr/>
        </p:nvSpPr>
        <p:spPr>
          <a:xfrm>
            <a:off x="538480" y="152400"/>
            <a:ext cx="9997440" cy="5539978"/>
          </a:xfrm>
          <a:prstGeom prst="rect">
            <a:avLst/>
          </a:prstGeom>
          <a:noFill/>
        </p:spPr>
        <p:txBody>
          <a:bodyPr wrap="square" rtlCol="0">
            <a:spAutoFit/>
          </a:bodyPr>
          <a:lstStyle/>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NHS Digital (2022) Adult Social Care Activity and Finance Report. London: NHS Digital.</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NHS England (2019) The NHS Long Term Plan. London: NHS England. Available at: https://www.longtermplan.nhs.uk/publication/nhs-long-term-plan/ (Accessed: 28 February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NHS England (2023) Integrated care systems: design framework. London: NHS England.</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NHS England (2024) Remote monitoring and telehealth services in adult care. Available at: https://www.homecareassociation.org.uk/resource/homecare-association-response-to-nhs-remote-monitoring-expansion.html (Accessed: 20 February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NHS England (2025) Inclusive digital healthcare: a framework for NHS action on digital inclusion. Available at: https://www.england.nhs.uk/long-read/inclusive-digital-healthcare-a-framework-for-nhs-action-on-digital-inclusion (Accessed: 20 February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Skills for Care (2023). The state of the adult social care sector and workforce in England.</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King’s Fund (2023). Social care funding and workforce challenges.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Unique Senior Care (2026) UK elderly care statistics 2025 to 2026. Available at: https://www.uniquecare.co.uk/uk-elderly-care-statistics-2025-2026/ (Accessed: 27 February 2026).</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88443945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Empowering the older person Component 1</Template>
  <TotalTime>0</TotalTime>
  <Words>3829</Words>
  <Application>Microsoft Office PowerPoint</Application>
  <PresentationFormat>Widescreen</PresentationFormat>
  <Paragraphs>222</Paragraphs>
  <Slides>19</Slides>
  <Notes>0</Notes>
  <HiddenSlides>0</HiddenSlides>
  <MMClips>18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Aptos</vt:lpstr>
      <vt:lpstr>Arial</vt:lpstr>
      <vt:lpstr>Trebuchet MS</vt:lpstr>
      <vt:lpstr>Wingdings 3</vt:lpstr>
      <vt:lpstr>Facet</vt:lpstr>
      <vt:lpstr>PowerPoint Presentation</vt:lpstr>
      <vt:lpstr>Introduction</vt:lpstr>
      <vt:lpstr>PowerPoint Presentation</vt:lpstr>
      <vt:lpstr>PowerPoint Presentation</vt:lpstr>
      <vt:lpstr>Policy and Legislation</vt:lpstr>
      <vt:lpstr>Evaluation of Current Care Provisions (Critical Analysis)</vt:lpstr>
      <vt:lpstr>PowerPoint Presentation</vt:lpstr>
      <vt:lpstr> Focus on Two Key Settings </vt:lpstr>
      <vt:lpstr>PowerPoint Presentation</vt:lpstr>
      <vt:lpstr>Technological Innovations in Elderly Care</vt:lpstr>
      <vt:lpstr>PowerPoint Presentation</vt:lpstr>
      <vt:lpstr>Case Studies</vt:lpstr>
      <vt:lpstr>PowerPoint Presentation</vt:lpstr>
      <vt:lpstr>PowerPoint Presentation</vt:lpstr>
      <vt:lpstr>Analysis and Learning Points</vt:lpstr>
      <vt:lpstr>Recommendations for Improvement </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Saira Khan</dc:creator>
  <cp:lastModifiedBy>Saira Khan</cp:lastModifiedBy>
  <cp:revision>1</cp:revision>
  <dcterms:created xsi:type="dcterms:W3CDTF">2026-03-01T16:03:56Z</dcterms:created>
  <dcterms:modified xsi:type="dcterms:W3CDTF">2026-03-01T16:09:15Z</dcterms:modified>
</cp:coreProperties>
</file>