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il mediu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10/31/22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u 1">
            <a:extLst>
              <a:ext uri="{FF2B5EF4-FFF2-40B4-BE49-F238E27FC236}">
                <a16:creationId xmlns:a16="http://schemas.microsoft.com/office/drawing/2014/main" id="{3A8DB86C-3874-50BF-6420-96691420A01F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0"/>
              </a:rPr>
              <a:t>SOLVING THE PROBLEM</a:t>
            </a:r>
            <a:r>
              <a:rPr lang="ro-RO" dirty="0">
                <a:latin typeface="Arial Rounded MT Bold" panose="020F070403050403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0"/>
              </a:rPr>
              <a:t>OF PROFIT DECLINE IN TM LEWIN </a:t>
            </a:r>
            <a:endParaRPr lang="ro-GB" dirty="0">
              <a:latin typeface="Arial Rounded MT Bold" panose="020F0704030504030204" pitchFamily="34" charset="0"/>
            </a:endParaRPr>
          </a:p>
        </p:txBody>
      </p:sp>
      <p:sp>
        <p:nvSpPr>
          <p:cNvPr id="15" name="Substituent conținut 2">
            <a:extLst>
              <a:ext uri="{FF2B5EF4-FFF2-40B4-BE49-F238E27FC236}">
                <a16:creationId xmlns:a16="http://schemas.microsoft.com/office/drawing/2014/main" id="{BB92EB64-E857-8836-1871-8E0A3374AB60}"/>
              </a:ext>
            </a:extLst>
          </p:cNvPr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1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Costel- Lucian Isop</a:t>
            </a:r>
            <a:endParaRPr lang="ro-RO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1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201745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ro-RO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100" b="1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  <a:p>
            <a:r>
              <a:rPr lang="ro-RO" sz="21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BMSW4004</a:t>
            </a:r>
          </a:p>
          <a:p>
            <a:r>
              <a:rPr lang="ro-RO" sz="2100" b="1" dirty="0">
                <a:latin typeface="Arial" panose="020B0604020202020204" pitchFamily="34" charset="0"/>
                <a:cs typeface="Arial" panose="020B0604020202020204" pitchFamily="34" charset="0"/>
              </a:rPr>
              <a:t>LECTURER: CHIJIOKE UBA</a:t>
            </a:r>
            <a:endParaRPr lang="ro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135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67F86B4C-F32A-776E-C6C2-B1DE8C699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ro-RO" sz="1800" b="1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1800" b="1" dirty="0">
                <a:latin typeface="Arial" panose="020B0604020202020204" pitchFamily="34" charset="0"/>
                <a:cs typeface="Arial" panose="020B0604020202020204" pitchFamily="34" charset="0"/>
              </a:rPr>
              <a:t>Nature of the profit decline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Caused by different complex factors 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Strategic level problem with long term consequences 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Lockdown restrictions and pandemic period </a:t>
            </a: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of profit decline on TM Lewin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 rates continued to decline 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Reducing profits leading to administration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Closure of all shops</a:t>
            </a: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1800" b="1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of profil decline on TM Lewin employees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overtime available </a:t>
            </a:r>
          </a:p>
          <a:p>
            <a:pPr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Massive job losses </a:t>
            </a: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GB" dirty="0"/>
          </a:p>
        </p:txBody>
      </p:sp>
      <p:sp>
        <p:nvSpPr>
          <p:cNvPr id="6" name="Titlu 1">
            <a:extLst>
              <a:ext uri="{FF2B5EF4-FFF2-40B4-BE49-F238E27FC236}">
                <a16:creationId xmlns:a16="http://schemas.microsoft.com/office/drawing/2014/main" id="{A7DBB496-12C5-A5A5-B254-10E69AC9479C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ro-RO" sz="2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Understanding  the nature and impact of Profit Decline on TM Lewin </a:t>
            </a:r>
            <a:endParaRPr lang="ro-GB" sz="2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153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8732CA2-82DE-8E6F-083A-DA886A57D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PESTEL analysis define</a:t>
            </a:r>
            <a:br>
              <a:rPr lang="ro-GB" sz="2800" dirty="0">
                <a:solidFill>
                  <a:schemeClr val="tx1"/>
                </a:solidFill>
                <a:latin typeface="Arial Rounded MT Bold" panose="020F0704030504030204" pitchFamily="34" charset="0"/>
              </a:rPr>
            </a:br>
            <a:endParaRPr lang="ro-GB" sz="2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4382139-2D49-4E74-0BB0-5E9DA0E7D4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PESTLE analysis </a:t>
            </a:r>
            <a:r>
              <a:rPr lang="ro-RO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studies the key external factors (Political, Economic, Sociological, Technological, Legal and Environmental) that influence an organisation. </a:t>
            </a:r>
            <a:endParaRPr lang="en-GB" i="0" u="none" strike="noStrike" dirty="0">
              <a:solidFill>
                <a:srgbClr val="4D5156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CF5FE852-2B00-DDD2-AE3D-B5051AC983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82508" y="3606922"/>
            <a:ext cx="7167677" cy="2687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178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CE41A42-95F9-5D9E-9DA7-BEDC00416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PESTLE analysis to identify external environmental causes of profit decline at TM Lewin</a:t>
            </a:r>
            <a:endParaRPr lang="ro-GB" sz="28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graphicFrame>
        <p:nvGraphicFramePr>
          <p:cNvPr id="4" name="Tabel 4">
            <a:extLst>
              <a:ext uri="{FF2B5EF4-FFF2-40B4-BE49-F238E27FC236}">
                <a16:creationId xmlns:a16="http://schemas.microsoft.com/office/drawing/2014/main" id="{D8A904DC-B7B8-A942-E720-2DF895281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557637"/>
              </p:ext>
            </p:extLst>
          </p:nvPr>
        </p:nvGraphicFramePr>
        <p:xfrm>
          <a:off x="677862" y="2160588"/>
          <a:ext cx="8596140" cy="480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070">
                  <a:extLst>
                    <a:ext uri="{9D8B030D-6E8A-4147-A177-3AD203B41FA5}">
                      <a16:colId xmlns:a16="http://schemas.microsoft.com/office/drawing/2014/main" val="193412416"/>
                    </a:ext>
                  </a:extLst>
                </a:gridCol>
                <a:gridCol w="4298070">
                  <a:extLst>
                    <a:ext uri="{9D8B030D-6E8A-4147-A177-3AD203B41FA5}">
                      <a16:colId xmlns:a16="http://schemas.microsoft.com/office/drawing/2014/main" val="3558273512"/>
                    </a:ext>
                  </a:extLst>
                </a:gridCol>
              </a:tblGrid>
              <a:tr h="583973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PESTLE</a:t>
                      </a:r>
                      <a:endParaRPr lang="ro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How did this affect TM Lewin?</a:t>
                      </a:r>
                      <a:endParaRPr lang="ro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827945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Lockdown legislation caused reduced sales at people working from home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0362250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It was reported that 1,400 firms went bankrupt in September 2021, the highest level since the beginning of the pandemic.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284850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Rising inflation is a continued concern for both retailers and consumers 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50246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Technological 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6851490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o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947217"/>
                  </a:ext>
                </a:extLst>
              </a:tr>
              <a:tr h="583973">
                <a:tc>
                  <a:txBody>
                    <a:bodyPr/>
                    <a:lstStyle/>
                    <a:p>
                      <a:r>
                        <a:rPr lang="en-GB" dirty="0"/>
                        <a:t>Environmental 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8927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5967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EC0E473-7DCF-AF04-0B84-A8D943CF5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51452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1900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fishbone diagram is a cause-and-effect discovery tool that helps figure out the reason(s) for defects, variations or failures within a process. In other words, it helps break down, in successive layers, root causes that potentially contribute to an effect.Sometimes called an Ishikawa diagram or cause-and-effect analysis, a fishbone diagram is one of the main tools used in a </a:t>
            </a:r>
            <a:r>
              <a:rPr lang="en-GB" sz="1900" strike="noStrik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 causes analysis.</a:t>
            </a:r>
          </a:p>
          <a:p>
            <a:pPr marL="0" indent="0">
              <a:buNone/>
            </a:pPr>
            <a:endParaRPr lang="en-GB" sz="1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u 1">
            <a:extLst>
              <a:ext uri="{FF2B5EF4-FFF2-40B4-BE49-F238E27FC236}">
                <a16:creationId xmlns:a16="http://schemas.microsoft.com/office/drawing/2014/main" id="{73DFC7B0-A15E-E257-B272-FFA42F71F5DA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300" dirty="0">
                <a:solidFill>
                  <a:schemeClr val="tx1"/>
                </a:solidFill>
              </a:rPr>
              <a:t>Fishbone diagram define</a:t>
            </a:r>
            <a:endParaRPr lang="ro-GB" sz="3300" dirty="0">
              <a:solidFill>
                <a:schemeClr val="tx1"/>
              </a:solidFill>
            </a:endParaRPr>
          </a:p>
        </p:txBody>
      </p:sp>
      <p:pic>
        <p:nvPicPr>
          <p:cNvPr id="7" name="Imagine 7">
            <a:extLst>
              <a:ext uri="{FF2B5EF4-FFF2-40B4-BE49-F238E27FC236}">
                <a16:creationId xmlns:a16="http://schemas.microsoft.com/office/drawing/2014/main" id="{7418A06B-38BA-4ACC-4703-56DE8A070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391" y="4743663"/>
            <a:ext cx="3510554" cy="1504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548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B86B524-B88F-7AE7-14BE-06D1983A0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o-RO" sz="3600" dirty="0"/>
              <a:t>Cause And effect of profit decline in TM Lewin</a:t>
            </a:r>
            <a:r>
              <a:rPr lang="en-GB" sz="3600" dirty="0"/>
              <a:t> using fishbone diagram</a:t>
            </a:r>
            <a:br>
              <a:rPr lang="ro-GB" sz="3600" dirty="0"/>
            </a:br>
            <a:endParaRPr lang="ro-GB" dirty="0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077F7C8-DF30-A8E0-114A-C68A53E37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5" y="1930400"/>
            <a:ext cx="8199298" cy="4513179"/>
          </a:xfrm>
        </p:spPr>
      </p:pic>
    </p:spTree>
    <p:extLst>
      <p:ext uri="{BB962C8B-B14F-4D97-AF65-F5344CB8AC3E}">
        <p14:creationId xmlns:p14="http://schemas.microsoft.com/office/powerpoint/2010/main" val="329985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CDF03D3-1124-1C84-5C80-AD78E4341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  <a:latin typeface="Open Sans" panose="020F0502020204030204" pitchFamily="34" charset="0"/>
            </a:endParaRPr>
          </a:p>
          <a:p>
            <a:endParaRPr lang="en-GB" dirty="0">
              <a:solidFill>
                <a:schemeClr val="tx1"/>
              </a:solidFill>
              <a:latin typeface="Open Sans" panose="020F0502020204030204" pitchFamily="34" charset="0"/>
            </a:endParaRPr>
          </a:p>
          <a:p>
            <a:r>
              <a:rPr lang="en-GB" b="0" i="0" u="none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Increasing </a:t>
            </a:r>
            <a:r>
              <a:rPr lang="ro-RO" b="0" i="0" u="none" strike="noStrike" dirty="0">
                <a:solidFill>
                  <a:srgbClr val="E36B00"/>
                </a:solidFill>
                <a:effectLst/>
                <a:latin typeface="Open Sans" panose="020F0502020204030204" pitchFamily="34" charset="0"/>
              </a:rPr>
              <a:t> </a:t>
            </a:r>
            <a:r>
              <a:rPr lang="en-GB" b="0" i="0" u="none" strike="noStrike" dirty="0">
                <a:solidFill>
                  <a:srgbClr val="252525"/>
                </a:solidFill>
                <a:effectLst/>
                <a:latin typeface="Open Sans" panose="020F0502020204030204" pitchFamily="34" charset="0"/>
              </a:rPr>
              <a:t>inflation</a:t>
            </a:r>
            <a:r>
              <a:rPr lang="ro-RO" b="0" i="0" u="none" strike="noStrike" dirty="0">
                <a:solidFill>
                  <a:srgbClr val="252525"/>
                </a:solidFill>
                <a:effectLst/>
                <a:latin typeface="Open Sans" panose="020F0502020204030204" pitchFamily="34" charset="0"/>
              </a:rPr>
              <a:t> </a:t>
            </a:r>
            <a:r>
              <a:rPr lang="en-GB" b="0" i="0" u="none" strike="noStrike" dirty="0">
                <a:solidFill>
                  <a:srgbClr val="252525"/>
                </a:solidFill>
                <a:effectLst/>
                <a:latin typeface="Open Sans" panose="020F0502020204030204" pitchFamily="34" charset="0"/>
              </a:rPr>
              <a:t>-</a:t>
            </a:r>
            <a:r>
              <a:rPr lang="ro-RO" b="0" i="0" u="none" strike="noStrike" dirty="0">
                <a:solidFill>
                  <a:srgbClr val="252525"/>
                </a:solidFill>
                <a:effectLst/>
                <a:latin typeface="Open Sans" panose="020F0502020204030204" pitchFamily="34" charset="0"/>
              </a:rPr>
              <a:t>all </a:t>
            </a:r>
            <a:r>
              <a:rPr lang="en-GB" b="0" i="0" u="none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expenditure’s</a:t>
            </a:r>
            <a:r>
              <a:rPr lang="ro-RO" b="0" i="0" u="none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 (such as transportation, electricity, etc.) are not covered by the profit, which results in a reduction in pr</a:t>
            </a:r>
            <a:r>
              <a:rPr lang="ro-RO" b="0" i="0" u="none" strike="noStrike" dirty="0">
                <a:solidFill>
                  <a:srgbClr val="252525"/>
                </a:solidFill>
                <a:effectLst/>
                <a:latin typeface="Open Sans" panose="020F0502020204030204" pitchFamily="34" charset="0"/>
              </a:rPr>
              <a:t>ofit</a:t>
            </a:r>
            <a:endParaRPr lang="en-GB" b="0" i="0" u="none" strike="noStrike" dirty="0">
              <a:solidFill>
                <a:srgbClr val="252525"/>
              </a:solidFill>
              <a:effectLst/>
              <a:latin typeface="Open Sans" panose="020F0502020204030204" pitchFamily="34" charset="0"/>
            </a:endParaRPr>
          </a:p>
          <a:p>
            <a:endParaRPr lang="en-GB" b="0" i="0" u="none" strike="noStrike" dirty="0">
              <a:solidFill>
                <a:srgbClr val="252525"/>
              </a:solidFill>
              <a:effectLst/>
              <a:latin typeface="Open Sans" panose="020F0502020204030204" pitchFamily="34" charset="0"/>
            </a:endParaRPr>
          </a:p>
          <a:p>
            <a:r>
              <a:rPr lang="ro-RO" b="0" i="0" u="none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Low variety stock is caused by</a:t>
            </a:r>
            <a:r>
              <a:rPr lang="en-GB" dirty="0">
                <a:solidFill>
                  <a:schemeClr val="tx1"/>
                </a:solidFill>
                <a:latin typeface="Open Sans" panose="020F0502020204030204" pitchFamily="34" charset="0"/>
              </a:rPr>
              <a:t> the </a:t>
            </a:r>
            <a:r>
              <a:rPr lang="ro-RO" b="0" i="0" u="none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transportation problem and a supply chain difficulty.</a:t>
            </a:r>
            <a:endParaRPr lang="en-GB" b="0" i="0" u="none" strike="noStrike" dirty="0">
              <a:solidFill>
                <a:schemeClr val="tx1"/>
              </a:solidFill>
              <a:effectLst/>
              <a:latin typeface="Open Sans" panose="020F0502020204030204" pitchFamily="34" charset="0"/>
            </a:endParaRPr>
          </a:p>
          <a:p>
            <a:endParaRPr lang="en-GB" b="0" i="0" u="none" strike="noStrike" dirty="0">
              <a:solidFill>
                <a:schemeClr val="tx1"/>
              </a:solidFill>
              <a:effectLst/>
              <a:latin typeface="Open Sans" panose="020F050202020403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Lockdown ,as people stay at home, they don’t need official clothes for workplace(low demand)</a:t>
            </a:r>
          </a:p>
          <a:p>
            <a:endParaRPr lang="ro-GB" dirty="0">
              <a:solidFill>
                <a:schemeClr val="tx1"/>
              </a:solidFill>
            </a:endParaRPr>
          </a:p>
        </p:txBody>
      </p:sp>
      <p:sp>
        <p:nvSpPr>
          <p:cNvPr id="6" name="Titlu 1">
            <a:extLst>
              <a:ext uri="{FF2B5EF4-FFF2-40B4-BE49-F238E27FC236}">
                <a16:creationId xmlns:a16="http://schemas.microsoft.com/office/drawing/2014/main" id="{B3433318-91C8-A79B-9B9F-F0A8D199AE6D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PESTEL and FISHBONE analysis underline the following main causes of Profit Decline at TM Lewis:</a:t>
            </a:r>
            <a:br>
              <a:rPr lang="ro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GB" sz="2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244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16B8184-2EF4-F712-5240-61ED01477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that target the main causes</a:t>
            </a:r>
            <a:br>
              <a:rPr lang="ro-GB" dirty="0"/>
            </a:b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5ADC6B-ED84-BAA1-F9C1-A4203AF04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Switch to online shops and orders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Update the variety with different styles of clothes that could be worn at home also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Reducing staff can be a good solution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2739395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8646CC3-7138-A840-E967-D2BE96E43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Evaluation of the most appropriate solution using Grid Analysis decision making tool </a:t>
            </a:r>
            <a:br>
              <a:rPr lang="ro-GB" sz="2400" dirty="0">
                <a:solidFill>
                  <a:schemeClr val="tx1"/>
                </a:solidFill>
                <a:latin typeface="Arial Rounded MT Bold" panose="020F0704030504030204" pitchFamily="34" charset="0"/>
              </a:rPr>
            </a:br>
            <a:endParaRPr lang="ro-GB" sz="24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graphicFrame>
        <p:nvGraphicFramePr>
          <p:cNvPr id="4" name="Tabel 4">
            <a:extLst>
              <a:ext uri="{FF2B5EF4-FFF2-40B4-BE49-F238E27FC236}">
                <a16:creationId xmlns:a16="http://schemas.microsoft.com/office/drawing/2014/main" id="{126FF714-1B0F-2201-1967-F1341731A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0125736"/>
              </p:ext>
            </p:extLst>
          </p:nvPr>
        </p:nvGraphicFramePr>
        <p:xfrm>
          <a:off x="677692" y="2804161"/>
          <a:ext cx="859631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262">
                  <a:extLst>
                    <a:ext uri="{9D8B030D-6E8A-4147-A177-3AD203B41FA5}">
                      <a16:colId xmlns:a16="http://schemas.microsoft.com/office/drawing/2014/main" val="1179307922"/>
                    </a:ext>
                  </a:extLst>
                </a:gridCol>
                <a:gridCol w="1719262">
                  <a:extLst>
                    <a:ext uri="{9D8B030D-6E8A-4147-A177-3AD203B41FA5}">
                      <a16:colId xmlns:a16="http://schemas.microsoft.com/office/drawing/2014/main" val="3327815341"/>
                    </a:ext>
                  </a:extLst>
                </a:gridCol>
                <a:gridCol w="1719262">
                  <a:extLst>
                    <a:ext uri="{9D8B030D-6E8A-4147-A177-3AD203B41FA5}">
                      <a16:colId xmlns:a16="http://schemas.microsoft.com/office/drawing/2014/main" val="4070624172"/>
                    </a:ext>
                  </a:extLst>
                </a:gridCol>
                <a:gridCol w="1719262">
                  <a:extLst>
                    <a:ext uri="{9D8B030D-6E8A-4147-A177-3AD203B41FA5}">
                      <a16:colId xmlns:a16="http://schemas.microsoft.com/office/drawing/2014/main" val="2822580101"/>
                    </a:ext>
                  </a:extLst>
                </a:gridCol>
                <a:gridCol w="1719262">
                  <a:extLst>
                    <a:ext uri="{9D8B030D-6E8A-4147-A177-3AD203B41FA5}">
                      <a16:colId xmlns:a16="http://schemas.microsoft.com/office/drawing/2014/main" val="3997117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 demand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65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Weights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/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6360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 A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137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 B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1360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 C 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endParaRPr lang="ro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  <a:endParaRPr lang="ro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294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1392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123570E-D15B-2F34-B148-0F9BA46E7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Evaluation of the most appropriate solution using PMI decision making tool</a:t>
            </a:r>
            <a:br>
              <a:rPr lang="ro-GB" sz="2400" dirty="0">
                <a:solidFill>
                  <a:schemeClr val="tx1"/>
                </a:solidFill>
                <a:latin typeface="Arial Rounded MT Bold" panose="020F0704030504030204" pitchFamily="34" charset="0"/>
              </a:rPr>
            </a:br>
            <a:endParaRPr lang="ro-GB" sz="24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415BB12-A0D1-E5EA-35AD-ABF10E09B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4737"/>
            <a:ext cx="8596668" cy="50532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Open an online marked and increase the variety stock with new models</a:t>
            </a:r>
          </a:p>
          <a:p>
            <a:pPr marL="0" indent="0">
              <a:buNone/>
            </a:pPr>
            <a:r>
              <a:rPr lang="en-GB" b="1" dirty="0"/>
              <a:t>Plus (+) </a:t>
            </a:r>
          </a:p>
          <a:p>
            <a:r>
              <a:rPr lang="en-GB" dirty="0">
                <a:latin typeface="Trebuchet MS" panose="020B0603020202020204" pitchFamily="34" charset="0"/>
              </a:rPr>
              <a:t>New variety stock </a:t>
            </a:r>
          </a:p>
          <a:p>
            <a:r>
              <a:rPr lang="ro-RO" b="0" i="0" u="none" strike="noStrike" dirty="0">
                <a:solidFill>
                  <a:srgbClr val="4A4A4A"/>
                </a:solidFill>
                <a:effectLst/>
                <a:latin typeface="Trebuchet MS" panose="020B0603020202020204" pitchFamily="34" charset="0"/>
              </a:rPr>
              <a:t>Reduced overheads - selling online can remove the need for expensive retail premises and customer-facing staff, allowing you to invest in better marketing and customer experience on your</a:t>
            </a:r>
            <a:endParaRPr lang="en-GB" dirty="0">
              <a:latin typeface="Trebuchet MS" panose="020B0603020202020204" pitchFamily="34" charset="0"/>
            </a:endParaRPr>
          </a:p>
          <a:p>
            <a:r>
              <a:rPr lang="en-GB" dirty="0">
                <a:latin typeface="Trebuchet MS" panose="020B0603020202020204" pitchFamily="34" charset="0"/>
              </a:rPr>
              <a:t>Online shops 24/7</a:t>
            </a:r>
          </a:p>
          <a:p>
            <a:pPr marL="0" indent="0">
              <a:buNone/>
            </a:pPr>
            <a:r>
              <a:rPr lang="en-GB" b="1" dirty="0">
                <a:latin typeface="Trebuchet MS" panose="020B0603020202020204" pitchFamily="34" charset="0"/>
              </a:rPr>
              <a:t>Minus(-)</a:t>
            </a:r>
          </a:p>
          <a:p>
            <a:r>
              <a:rPr lang="en-GB" dirty="0">
                <a:latin typeface="Trebuchet MS" panose="020B0603020202020204" pitchFamily="34" charset="0"/>
              </a:rPr>
              <a:t>Higher marketing costs</a:t>
            </a:r>
          </a:p>
          <a:p>
            <a:r>
              <a:rPr lang="en-GB" dirty="0">
                <a:latin typeface="Trebuchet MS" panose="020B0603020202020204" pitchFamily="34" charset="0"/>
              </a:rPr>
              <a:t>Higher product return rates</a:t>
            </a:r>
          </a:p>
          <a:p>
            <a:pPr marL="0" indent="0">
              <a:buNone/>
            </a:pPr>
            <a:r>
              <a:rPr lang="en-GB" b="1" dirty="0">
                <a:latin typeface="Trebuchet MS" panose="020B0603020202020204" pitchFamily="34" charset="0"/>
              </a:rPr>
              <a:t>Interesting?!</a:t>
            </a:r>
          </a:p>
          <a:p>
            <a:pPr marL="0" indent="0">
              <a:buNone/>
            </a:pPr>
            <a:r>
              <a:rPr lang="en-GB" dirty="0">
                <a:latin typeface="Trebuchet MS" panose="020B0603020202020204" pitchFamily="34" charset="0"/>
              </a:rPr>
              <a:t>Mostly every big Clothes company has online shops!</a:t>
            </a:r>
          </a:p>
          <a:p>
            <a:pPr marL="0" indent="0">
              <a:buNone/>
            </a:pPr>
            <a:endParaRPr lang="en-GB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br>
              <a:rPr lang="ro-RO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i="0" u="none" strike="noStrike" cap="all" dirty="0">
              <a:solidFill>
                <a:srgbClr val="161616"/>
              </a:solidFill>
              <a:effectLst/>
              <a:latin typeface="Trebuchet MS" panose="020B0603020202020204" pitchFamily="34" charset="0"/>
            </a:endParaRPr>
          </a:p>
          <a:p>
            <a:endParaRPr lang="ro-RO" i="0" u="none" strike="noStrike" cap="all" dirty="0">
              <a:solidFill>
                <a:srgbClr val="161616"/>
              </a:solidFill>
              <a:effectLst/>
              <a:latin typeface="Trebuchet MS" panose="020B0603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2047110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1C859FE-30D9-93B4-BD35-C531B6B2D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Conclusion </a:t>
            </a:r>
            <a:endParaRPr lang="ro-GB" sz="3000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6FDC442-AE78-0340-8D21-B296794C9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analysing the results from the PMI in my opinion the best solution idea for TM Lewin is to create an online market and enlarge the stock variety.</a:t>
            </a:r>
          </a:p>
          <a:p>
            <a:r>
              <a:rPr lang="ro-RO" b="0" i="0" u="none" strike="noStrike" dirty="0">
                <a:solidFill>
                  <a:srgbClr val="161616"/>
                </a:solidFill>
                <a:effectLst/>
                <a:latin typeface="Trebuchet MS" panose="020B0603020202020204" pitchFamily="34" charset="0"/>
              </a:rPr>
              <a:t>You don’t have to worry about paying rent, utilities, repairs, or staff with an online store. Instead, you just need a domain and develop an e-commerce website - then you’re good to go!</a:t>
            </a:r>
          </a:p>
          <a:p>
            <a:r>
              <a:rPr lang="en-GB" dirty="0"/>
              <a:t>Lockdown proves TM Lewin have to be independent towards they’re staff and be flexible to the customers either in shops or online!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455191005"/>
      </p:ext>
    </p:extLst>
  </p:cSld>
  <p:clrMapOvr>
    <a:masterClrMapping/>
  </p:clrMapOvr>
</p:sld>
</file>

<file path=ppt/theme/theme1.xml><?xml version="1.0" encoding="utf-8"?>
<a:theme xmlns:a="http://schemas.openxmlformats.org/drawingml/2006/main" name="Fațetă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Fațetă</vt:lpstr>
      <vt:lpstr>SOLVING THE PROBLEM OF PROFIT DECLINE IN TM LEWIN </vt:lpstr>
      <vt:lpstr>Understanding  the nature and impact of Profit Decline on TM Lewin </vt:lpstr>
      <vt:lpstr>PESTEL analysis define </vt:lpstr>
      <vt:lpstr>PESTLE analysis to identify external environmental causes of profit decline at TM Lewin</vt:lpstr>
      <vt:lpstr>Fishbone diagram define</vt:lpstr>
      <vt:lpstr>Cause And effect of profit decline in TM Lewin using fishbone diagram </vt:lpstr>
      <vt:lpstr>From PESTEL and FISHBONE analysis underline the following main causes of Profit Decline at TM Lewis: </vt:lpstr>
      <vt:lpstr>Solutions that target the main causes </vt:lpstr>
      <vt:lpstr>Evaluation of the most appropriate solution using Grid Analysis decision making tool  </vt:lpstr>
      <vt:lpstr>Evaluation of the most appropriate solution using PMI decision making tool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PROBLEM OF PROFIT DECLINE IN TM LEWIN </dc:title>
  <dc:creator>Ioana Vasiliu (2017455)</dc:creator>
  <cp:lastModifiedBy>Costel Isop (2017454)</cp:lastModifiedBy>
  <cp:revision>2</cp:revision>
  <dcterms:created xsi:type="dcterms:W3CDTF">2022-10-30T22:56:20Z</dcterms:created>
  <dcterms:modified xsi:type="dcterms:W3CDTF">2022-10-31T08:37:16Z</dcterms:modified>
</cp:coreProperties>
</file>