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3" r:id="rId19"/>
    <p:sldId id="274" r:id="rId20"/>
    <p:sldId id="275" r:id="rId21"/>
    <p:sldId id="280" r:id="rId22"/>
    <p:sldId id="276" r:id="rId23"/>
    <p:sldId id="277" r:id="rId24"/>
    <p:sldId id="278" r:id="rId25"/>
    <p:sldId id="279" r:id="rId26"/>
  </p:sldIdLst>
  <p:sldSz cx="18288000" cy="10287000"/>
  <p:notesSz cx="6858000" cy="9144000"/>
  <p:embeddedFontLst>
    <p:embeddedFont>
      <p:font typeface="Arial Italics" panose="020B0604020202020204" charset="0"/>
      <p:regular r:id="rId28"/>
    </p:embeddedFont>
    <p:embeddedFont>
      <p:font typeface="Canva Sans" panose="020B0604020202020204" charset="0"/>
      <p:regular r:id="rId29"/>
    </p:embeddedFont>
    <p:embeddedFont>
      <p:font typeface="Canva Sans Bold" panose="020B0604020202020204" charset="0"/>
      <p:regular r:id="rId30"/>
    </p:embeddedFont>
    <p:embeddedFont>
      <p:font typeface="Elika Gorica" panose="020B0604020202020204" charset="0"/>
      <p:regular r:id="rId31"/>
    </p:embeddedFont>
    <p:embeddedFont>
      <p:font typeface="Futura" panose="020B0604020202020204" charset="0"/>
      <p:regular r:id="rId32"/>
    </p:embeddedFont>
    <p:embeddedFont>
      <p:font typeface="Futura Bold" panose="020B0604020202020204" charset="0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53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31.10.2025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you can record, write, draw or whatever works for you for reflecting. I record myself during busy times and write it down after. it's about benefit of realisation.</a:t>
            </a:r>
          </a:p>
          <a:p>
            <a:endParaRPr lang="en-US"/>
          </a:p>
          <a:p>
            <a:r>
              <a:rPr lang="en-US"/>
              <a:t>There is no right or wrong.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5C240-A29B-0A78-AA60-781F45876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6EE822-C7BF-CA77-516E-30DFB6747B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ADB90-4D42-FD1F-48FD-6C3D51C924F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4782AFA-068D-E9C3-C678-2EA7D29D19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3EB19F5-E905-D2A4-E8C3-A07B28CF08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8D52B4-688E-233B-DEEA-ADD3E701B8C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D589C-B25D-EC0C-7CD6-86ACD62D21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463645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9.sv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6.svg"/><Relationship Id="rId7" Type="http://schemas.openxmlformats.org/officeDocument/2006/relationships/image" Target="../media/image28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Relationship Id="rId9" Type="http://schemas.openxmlformats.org/officeDocument/2006/relationships/image" Target="../media/image3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18" Type="http://schemas.openxmlformats.org/officeDocument/2006/relationships/image" Target="../media/image46.svg"/><Relationship Id="rId26" Type="http://schemas.openxmlformats.org/officeDocument/2006/relationships/image" Target="../media/image20.svg"/><Relationship Id="rId3" Type="http://schemas.openxmlformats.org/officeDocument/2006/relationships/image" Target="../media/image31.png"/><Relationship Id="rId21" Type="http://schemas.openxmlformats.org/officeDocument/2006/relationships/image" Target="../media/image49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17" Type="http://schemas.openxmlformats.org/officeDocument/2006/relationships/image" Target="../media/image45.png"/><Relationship Id="rId25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4.svg"/><Relationship Id="rId20" Type="http://schemas.openxmlformats.org/officeDocument/2006/relationships/image" Target="../media/image4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24" Type="http://schemas.openxmlformats.org/officeDocument/2006/relationships/image" Target="../media/image52.sv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23" Type="http://schemas.openxmlformats.org/officeDocument/2006/relationships/image" Target="../media/image51.png"/><Relationship Id="rId10" Type="http://schemas.openxmlformats.org/officeDocument/2006/relationships/image" Target="../media/image38.svg"/><Relationship Id="rId19" Type="http://schemas.openxmlformats.org/officeDocument/2006/relationships/image" Target="../media/image47.pn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Relationship Id="rId22" Type="http://schemas.openxmlformats.org/officeDocument/2006/relationships/image" Target="../media/image5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28.sv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54.jpeg"/><Relationship Id="rId4" Type="http://schemas.openxmlformats.org/officeDocument/2006/relationships/image" Target="../media/image22.png"/><Relationship Id="rId9" Type="http://schemas.openxmlformats.org/officeDocument/2006/relationships/image" Target="../media/image28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55.jpeg"/><Relationship Id="rId4" Type="http://schemas.openxmlformats.org/officeDocument/2006/relationships/image" Target="../media/image22.png"/><Relationship Id="rId9" Type="http://schemas.openxmlformats.org/officeDocument/2006/relationships/image" Target="../media/image28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56.jpeg"/><Relationship Id="rId4" Type="http://schemas.openxmlformats.org/officeDocument/2006/relationships/image" Target="../media/image22.png"/><Relationship Id="rId9" Type="http://schemas.openxmlformats.org/officeDocument/2006/relationships/image" Target="../media/image28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57.jpeg"/><Relationship Id="rId4" Type="http://schemas.openxmlformats.org/officeDocument/2006/relationships/image" Target="../media/image22.png"/><Relationship Id="rId9" Type="http://schemas.openxmlformats.org/officeDocument/2006/relationships/image" Target="../media/image28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3.svg"/><Relationship Id="rId10" Type="http://schemas.openxmlformats.org/officeDocument/2006/relationships/image" Target="../media/image58.jpeg"/><Relationship Id="rId4" Type="http://schemas.openxmlformats.org/officeDocument/2006/relationships/image" Target="../media/image22.png"/><Relationship Id="rId9" Type="http://schemas.openxmlformats.org/officeDocument/2006/relationships/image" Target="../media/image28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30.svg"/><Relationship Id="rId4" Type="http://schemas.openxmlformats.org/officeDocument/2006/relationships/image" Target="../media/image26.svg"/><Relationship Id="rId9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30.svg"/><Relationship Id="rId4" Type="http://schemas.openxmlformats.org/officeDocument/2006/relationships/image" Target="../media/image26.svg"/><Relationship Id="rId9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11" Type="http://schemas.openxmlformats.org/officeDocument/2006/relationships/image" Target="../media/image28.sv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6.svg"/><Relationship Id="rId9" Type="http://schemas.openxmlformats.org/officeDocument/2006/relationships/image" Target="../media/image5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7" Type="http://schemas.openxmlformats.org/officeDocument/2006/relationships/image" Target="../media/image44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9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61.svg"/><Relationship Id="rId7" Type="http://schemas.openxmlformats.org/officeDocument/2006/relationships/image" Target="../media/image65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image" Target="../media/image67.svg"/><Relationship Id="rId5" Type="http://schemas.openxmlformats.org/officeDocument/2006/relationships/image" Target="../media/image63.svg"/><Relationship Id="rId10" Type="http://schemas.openxmlformats.org/officeDocument/2006/relationships/image" Target="../media/image66.png"/><Relationship Id="rId4" Type="http://schemas.openxmlformats.org/officeDocument/2006/relationships/image" Target="../media/image62.png"/><Relationship Id="rId9" Type="http://schemas.openxmlformats.org/officeDocument/2006/relationships/image" Target="../media/image26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7" Type="http://schemas.openxmlformats.org/officeDocument/2006/relationships/image" Target="../media/image65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asiapacificjournals.org/media/media/article/crc/IJTIM-2024-05-02-03.pdf" TargetMode="External"/><Relationship Id="rId3" Type="http://schemas.openxmlformats.org/officeDocument/2006/relationships/image" Target="../media/image69.svg"/><Relationship Id="rId7" Type="http://schemas.openxmlformats.org/officeDocument/2006/relationships/image" Target="../media/image65.svg"/><Relationship Id="rId12" Type="http://schemas.openxmlformats.org/officeDocument/2006/relationships/hyperlink" Target="https://www.6sigma.us/six-sigma-in-focus/hansei-self-reflection-for-continuous-improvement/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hyperlink" Target="https://doi.org/10.1080/1528008X.2021.2012735" TargetMode="External"/><Relationship Id="rId5" Type="http://schemas.openxmlformats.org/officeDocument/2006/relationships/image" Target="../media/image28.svg"/><Relationship Id="rId10" Type="http://schemas.openxmlformats.org/officeDocument/2006/relationships/hyperlink" Target="https://files.eric.ed.gov/fulltext/EJ1254614.pdf" TargetMode="External"/><Relationship Id="rId4" Type="http://schemas.openxmlformats.org/officeDocument/2006/relationships/image" Target="../media/image27.png"/><Relationship Id="rId9" Type="http://schemas.openxmlformats.org/officeDocument/2006/relationships/hyperlink" Target="https://ecampusontario.pressbooks.pub/reflectivepracticeinearlyyears/chapter/3-2-beginning-theories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ac.umn.edu/tww-program/teaching-resources/using-reflective-writing" TargetMode="External"/><Relationship Id="rId3" Type="http://schemas.openxmlformats.org/officeDocument/2006/relationships/image" Target="../media/image69.svg"/><Relationship Id="rId7" Type="http://schemas.openxmlformats.org/officeDocument/2006/relationships/image" Target="../media/image65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hyperlink" Target="https://westcotts.uk/recruitment-retention-and-training-challenges-and-strategies-in-the-uk-hospitality-indust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074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365385" y="2178151"/>
            <a:ext cx="6134465" cy="6356958"/>
          </a:xfrm>
          <a:custGeom>
            <a:avLst/>
            <a:gdLst/>
            <a:ahLst/>
            <a:cxnLst/>
            <a:rect l="l" t="t" r="r" b="b"/>
            <a:pathLst>
              <a:path w="6134465" h="6356958">
                <a:moveTo>
                  <a:pt x="0" y="0"/>
                </a:moveTo>
                <a:lnTo>
                  <a:pt x="6134464" y="0"/>
                </a:lnTo>
                <a:lnTo>
                  <a:pt x="6134464" y="6356959"/>
                </a:lnTo>
                <a:lnTo>
                  <a:pt x="0" y="63569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018046" y="2178151"/>
            <a:ext cx="6134465" cy="6356958"/>
          </a:xfrm>
          <a:custGeom>
            <a:avLst/>
            <a:gdLst/>
            <a:ahLst/>
            <a:cxnLst/>
            <a:rect l="l" t="t" r="r" b="b"/>
            <a:pathLst>
              <a:path w="6134465" h="6356958">
                <a:moveTo>
                  <a:pt x="0" y="0"/>
                </a:moveTo>
                <a:lnTo>
                  <a:pt x="6134465" y="0"/>
                </a:lnTo>
                <a:lnTo>
                  <a:pt x="6134465" y="6356959"/>
                </a:lnTo>
                <a:lnTo>
                  <a:pt x="0" y="63569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CC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97046" y="1262023"/>
            <a:ext cx="15962254" cy="8416164"/>
            <a:chOff x="0" y="0"/>
            <a:chExt cx="4204050" cy="22166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04050" cy="2216603"/>
            </a:xfrm>
            <a:custGeom>
              <a:avLst/>
              <a:gdLst/>
              <a:ahLst/>
              <a:cxnLst/>
              <a:rect l="l" t="t" r="r" b="b"/>
              <a:pathLst>
                <a:path w="4204050" h="2216603">
                  <a:moveTo>
                    <a:pt x="24736" y="0"/>
                  </a:moveTo>
                  <a:lnTo>
                    <a:pt x="4179315" y="0"/>
                  </a:lnTo>
                  <a:cubicBezTo>
                    <a:pt x="4192976" y="0"/>
                    <a:pt x="4204050" y="11075"/>
                    <a:pt x="4204050" y="24736"/>
                  </a:cubicBezTo>
                  <a:lnTo>
                    <a:pt x="4204050" y="2191867"/>
                  </a:lnTo>
                  <a:cubicBezTo>
                    <a:pt x="4204050" y="2198427"/>
                    <a:pt x="4201444" y="2204719"/>
                    <a:pt x="4196805" y="2209358"/>
                  </a:cubicBezTo>
                  <a:cubicBezTo>
                    <a:pt x="4192167" y="2213997"/>
                    <a:pt x="4185875" y="2216603"/>
                    <a:pt x="4179315" y="2216603"/>
                  </a:cubicBezTo>
                  <a:lnTo>
                    <a:pt x="24736" y="2216603"/>
                  </a:lnTo>
                  <a:cubicBezTo>
                    <a:pt x="11075" y="2216603"/>
                    <a:pt x="0" y="2205528"/>
                    <a:pt x="0" y="2191867"/>
                  </a:cubicBezTo>
                  <a:lnTo>
                    <a:pt x="0" y="24736"/>
                  </a:lnTo>
                  <a:cubicBezTo>
                    <a:pt x="0" y="11075"/>
                    <a:pt x="11075" y="0"/>
                    <a:pt x="2473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04050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0455" y="935418"/>
            <a:ext cx="15962254" cy="8416164"/>
            <a:chOff x="0" y="0"/>
            <a:chExt cx="4204050" cy="2216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04050" cy="2216603"/>
            </a:xfrm>
            <a:custGeom>
              <a:avLst/>
              <a:gdLst/>
              <a:ahLst/>
              <a:cxnLst/>
              <a:rect l="l" t="t" r="r" b="b"/>
              <a:pathLst>
                <a:path w="4204050" h="2216603">
                  <a:moveTo>
                    <a:pt x="24736" y="0"/>
                  </a:moveTo>
                  <a:lnTo>
                    <a:pt x="4179315" y="0"/>
                  </a:lnTo>
                  <a:cubicBezTo>
                    <a:pt x="4192976" y="0"/>
                    <a:pt x="4204050" y="11075"/>
                    <a:pt x="4204050" y="24736"/>
                  </a:cubicBezTo>
                  <a:lnTo>
                    <a:pt x="4204050" y="2191867"/>
                  </a:lnTo>
                  <a:cubicBezTo>
                    <a:pt x="4204050" y="2198427"/>
                    <a:pt x="4201444" y="2204719"/>
                    <a:pt x="4196805" y="2209358"/>
                  </a:cubicBezTo>
                  <a:cubicBezTo>
                    <a:pt x="4192167" y="2213997"/>
                    <a:pt x="4185875" y="2216603"/>
                    <a:pt x="4179315" y="2216603"/>
                  </a:cubicBezTo>
                  <a:lnTo>
                    <a:pt x="24736" y="2216603"/>
                  </a:lnTo>
                  <a:cubicBezTo>
                    <a:pt x="11075" y="2216603"/>
                    <a:pt x="0" y="2205528"/>
                    <a:pt x="0" y="2191867"/>
                  </a:cubicBezTo>
                  <a:lnTo>
                    <a:pt x="0" y="24736"/>
                  </a:lnTo>
                  <a:cubicBezTo>
                    <a:pt x="0" y="11075"/>
                    <a:pt x="11075" y="0"/>
                    <a:pt x="2473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204050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8519806">
            <a:off x="-191997" y="-193467"/>
            <a:ext cx="2978086" cy="4114800"/>
          </a:xfrm>
          <a:custGeom>
            <a:avLst/>
            <a:gdLst/>
            <a:ahLst/>
            <a:cxnLst/>
            <a:rect l="l" t="t" r="r" b="b"/>
            <a:pathLst>
              <a:path w="2978086" h="4114800">
                <a:moveTo>
                  <a:pt x="0" y="0"/>
                </a:moveTo>
                <a:lnTo>
                  <a:pt x="2978087" y="0"/>
                </a:lnTo>
                <a:lnTo>
                  <a:pt x="297808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073701" y="1494958"/>
            <a:ext cx="5312874" cy="5505568"/>
          </a:xfrm>
          <a:custGeom>
            <a:avLst/>
            <a:gdLst/>
            <a:ahLst/>
            <a:cxnLst/>
            <a:rect l="l" t="t" r="r" b="b"/>
            <a:pathLst>
              <a:path w="5312874" h="5505568">
                <a:moveTo>
                  <a:pt x="0" y="0"/>
                </a:moveTo>
                <a:lnTo>
                  <a:pt x="5312874" y="0"/>
                </a:lnTo>
                <a:lnTo>
                  <a:pt x="5312874" y="5505569"/>
                </a:lnTo>
                <a:lnTo>
                  <a:pt x="0" y="55055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6594525">
            <a:off x="10959370" y="-983853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5" y="0"/>
                </a:lnTo>
                <a:lnTo>
                  <a:pt x="222713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381451" y="7138073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868048" y="6240735"/>
            <a:ext cx="9301808" cy="749562"/>
            <a:chOff x="0" y="0"/>
            <a:chExt cx="12402411" cy="999417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2402411" cy="999417"/>
              <a:chOff x="0" y="0"/>
              <a:chExt cx="2449859" cy="197416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449859" cy="197416"/>
              </a:xfrm>
              <a:custGeom>
                <a:avLst/>
                <a:gdLst/>
                <a:ahLst/>
                <a:cxnLst/>
                <a:rect l="l" t="t" r="r" b="b"/>
                <a:pathLst>
                  <a:path w="2449859" h="197416">
                    <a:moveTo>
                      <a:pt x="42447" y="0"/>
                    </a:moveTo>
                    <a:lnTo>
                      <a:pt x="2407412" y="0"/>
                    </a:lnTo>
                    <a:cubicBezTo>
                      <a:pt x="2430855" y="0"/>
                      <a:pt x="2449859" y="19004"/>
                      <a:pt x="2449859" y="42447"/>
                    </a:cubicBezTo>
                    <a:lnTo>
                      <a:pt x="2449859" y="154968"/>
                    </a:lnTo>
                    <a:cubicBezTo>
                      <a:pt x="2449859" y="166226"/>
                      <a:pt x="2445387" y="177023"/>
                      <a:pt x="2437426" y="184983"/>
                    </a:cubicBezTo>
                    <a:cubicBezTo>
                      <a:pt x="2429466" y="192943"/>
                      <a:pt x="2418669" y="197416"/>
                      <a:pt x="2407412" y="197416"/>
                    </a:cubicBezTo>
                    <a:lnTo>
                      <a:pt x="42447" y="197416"/>
                    </a:lnTo>
                    <a:cubicBezTo>
                      <a:pt x="31190" y="197416"/>
                      <a:pt x="20393" y="192943"/>
                      <a:pt x="12433" y="184983"/>
                    </a:cubicBezTo>
                    <a:cubicBezTo>
                      <a:pt x="4472" y="177023"/>
                      <a:pt x="0" y="166226"/>
                      <a:pt x="0" y="154968"/>
                    </a:cubicBezTo>
                    <a:lnTo>
                      <a:pt x="0" y="42447"/>
                    </a:lnTo>
                    <a:cubicBezTo>
                      <a:pt x="0" y="31190"/>
                      <a:pt x="4472" y="20393"/>
                      <a:pt x="12433" y="12433"/>
                    </a:cubicBezTo>
                    <a:cubicBezTo>
                      <a:pt x="20393" y="4472"/>
                      <a:pt x="31190" y="0"/>
                      <a:pt x="42447" y="0"/>
                    </a:cubicBezTo>
                    <a:close/>
                  </a:path>
                </a:pathLst>
              </a:custGeom>
              <a:solidFill>
                <a:srgbClr val="EB9C7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38100"/>
                <a:ext cx="2449859" cy="2355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381962" y="71083"/>
              <a:ext cx="11638488" cy="733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000000"/>
                  </a:solidFill>
                  <a:latin typeface="Futura"/>
                  <a:ea typeface="Futura"/>
                  <a:cs typeface="Futura"/>
                  <a:sym typeface="Futura"/>
                </a:rPr>
                <a:t>Professional Development and Service Excellence</a:t>
              </a:r>
            </a:p>
          </p:txBody>
        </p:sp>
      </p:grpSp>
      <p:sp>
        <p:nvSpPr>
          <p:cNvPr id="17" name="Freeform 17"/>
          <p:cNvSpPr/>
          <p:nvPr/>
        </p:nvSpPr>
        <p:spPr>
          <a:xfrm>
            <a:off x="11934610" y="2821157"/>
            <a:ext cx="6839157" cy="6839157"/>
          </a:xfrm>
          <a:custGeom>
            <a:avLst/>
            <a:gdLst/>
            <a:ahLst/>
            <a:cxnLst/>
            <a:rect l="l" t="t" r="r" b="b"/>
            <a:pathLst>
              <a:path w="6839157" h="6839157">
                <a:moveTo>
                  <a:pt x="0" y="0"/>
                </a:moveTo>
                <a:lnTo>
                  <a:pt x="6839157" y="0"/>
                </a:lnTo>
                <a:lnTo>
                  <a:pt x="6839157" y="6839157"/>
                </a:lnTo>
                <a:lnTo>
                  <a:pt x="0" y="683915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2010577" y="2540013"/>
            <a:ext cx="6544462" cy="3234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98"/>
              </a:lnSpc>
            </a:pPr>
            <a:r>
              <a:rPr lang="en-US" sz="9284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Self Reflection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0455" y="5442540"/>
            <a:ext cx="9024046" cy="684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</a:pPr>
            <a:r>
              <a:rPr lang="en-US" sz="4199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Why does it Matter in Hospitality</a:t>
            </a:r>
            <a:r>
              <a:rPr lang="en-US" sz="4199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01355" y="7564388"/>
            <a:ext cx="8035194" cy="144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Presented by: Mark Jeffrey Pascual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Module: BMGM6003 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           Specialist Placement: Leading Staff Development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Lecturer: Antoinette Milne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CC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54959" y="2792448"/>
            <a:ext cx="10161516" cy="6480140"/>
            <a:chOff x="0" y="0"/>
            <a:chExt cx="3475858" cy="22166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75858" cy="2216603"/>
            </a:xfrm>
            <a:custGeom>
              <a:avLst/>
              <a:gdLst/>
              <a:ahLst/>
              <a:cxnLst/>
              <a:rect l="l" t="t" r="r" b="b"/>
              <a:pathLst>
                <a:path w="3475858" h="2216603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177747"/>
                  </a:lnTo>
                  <a:cubicBezTo>
                    <a:pt x="3475858" y="2199206"/>
                    <a:pt x="3458461" y="2216603"/>
                    <a:pt x="3437002" y="2216603"/>
                  </a:cubicBezTo>
                  <a:lnTo>
                    <a:pt x="38856" y="2216603"/>
                  </a:lnTo>
                  <a:cubicBezTo>
                    <a:pt x="17397" y="2216603"/>
                    <a:pt x="0" y="2199206"/>
                    <a:pt x="0" y="2177747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75858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064997" y="2502486"/>
            <a:ext cx="10147229" cy="6480140"/>
            <a:chOff x="0" y="0"/>
            <a:chExt cx="3470971" cy="221660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70971" cy="2216603"/>
            </a:xfrm>
            <a:custGeom>
              <a:avLst/>
              <a:gdLst/>
              <a:ahLst/>
              <a:cxnLst/>
              <a:rect l="l" t="t" r="r" b="b"/>
              <a:pathLst>
                <a:path w="3470971" h="22166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177692"/>
                  </a:lnTo>
                  <a:cubicBezTo>
                    <a:pt x="3470971" y="2188012"/>
                    <a:pt x="3466872" y="2197909"/>
                    <a:pt x="3459574" y="2205206"/>
                  </a:cubicBezTo>
                  <a:cubicBezTo>
                    <a:pt x="3452277" y="2212503"/>
                    <a:pt x="3442380" y="2216603"/>
                    <a:pt x="3432060" y="2216603"/>
                  </a:cubicBezTo>
                  <a:lnTo>
                    <a:pt x="38911" y="2216603"/>
                  </a:lnTo>
                  <a:cubicBezTo>
                    <a:pt x="28591" y="2216603"/>
                    <a:pt x="18694" y="2212503"/>
                    <a:pt x="11397" y="2205206"/>
                  </a:cubicBezTo>
                  <a:cubicBezTo>
                    <a:pt x="4100" y="2197909"/>
                    <a:pt x="0" y="2188012"/>
                    <a:pt x="0" y="21776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470971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722576" y="1535515"/>
            <a:ext cx="1559194" cy="1842475"/>
          </a:xfrm>
          <a:custGeom>
            <a:avLst/>
            <a:gdLst/>
            <a:ahLst/>
            <a:cxnLst/>
            <a:rect l="l" t="t" r="r" b="b"/>
            <a:pathLst>
              <a:path w="1559194" h="1842475">
                <a:moveTo>
                  <a:pt x="0" y="0"/>
                </a:moveTo>
                <a:lnTo>
                  <a:pt x="1559194" y="0"/>
                </a:lnTo>
                <a:lnTo>
                  <a:pt x="1559194" y="1842474"/>
                </a:lnTo>
                <a:lnTo>
                  <a:pt x="0" y="18424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921494" y="1881115"/>
            <a:ext cx="4885604" cy="254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2"/>
              </a:lnSpc>
            </a:pPr>
            <a:r>
              <a:rPr lang="en-US" sz="728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Learning Outcome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02173" y="2678148"/>
            <a:ext cx="9101913" cy="6347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Self Reflection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S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ee yourself – Understand what self-reflection is and why it matters in hospitality.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E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xplore benefits – Know how reflection helps you grow and helps the team/</a:t>
            </a:r>
            <a:r>
              <a:rPr lang="en-US" sz="3035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organisation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L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earn from experience – Use models like Gibbs to think about what happened.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F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ix and plan – Make a small action plan to improve your work.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 err="1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R</a:t>
            </a:r>
            <a:r>
              <a:rPr lang="en-US" sz="3035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ecognise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impact – See how reflecting improves teamwork, service, and guest satisfaction.</a:t>
            </a:r>
          </a:p>
          <a:p>
            <a:pPr algn="l">
              <a:lnSpc>
                <a:spcPts val="2557"/>
              </a:lnSpc>
            </a:pPr>
            <a:endParaRPr lang="en-US" sz="3035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CC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54959" y="2792448"/>
            <a:ext cx="10161516" cy="7064908"/>
            <a:chOff x="0" y="0"/>
            <a:chExt cx="3475858" cy="24166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75858" cy="2416629"/>
            </a:xfrm>
            <a:custGeom>
              <a:avLst/>
              <a:gdLst/>
              <a:ahLst/>
              <a:cxnLst/>
              <a:rect l="l" t="t" r="r" b="b"/>
              <a:pathLst>
                <a:path w="3475858" h="2416629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377773"/>
                  </a:lnTo>
                  <a:cubicBezTo>
                    <a:pt x="3475858" y="2399233"/>
                    <a:pt x="3458461" y="2416629"/>
                    <a:pt x="3437002" y="2416629"/>
                  </a:cubicBezTo>
                  <a:lnTo>
                    <a:pt x="38856" y="2416629"/>
                  </a:lnTo>
                  <a:cubicBezTo>
                    <a:pt x="17397" y="2416629"/>
                    <a:pt x="0" y="2399233"/>
                    <a:pt x="0" y="2377773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75858" cy="24547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064997" y="2502486"/>
            <a:ext cx="10147229" cy="7037352"/>
            <a:chOff x="0" y="0"/>
            <a:chExt cx="3470971" cy="24072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70971" cy="2407203"/>
            </a:xfrm>
            <a:custGeom>
              <a:avLst/>
              <a:gdLst/>
              <a:ahLst/>
              <a:cxnLst/>
              <a:rect l="l" t="t" r="r" b="b"/>
              <a:pathLst>
                <a:path w="3470971" h="24072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368292"/>
                  </a:lnTo>
                  <a:cubicBezTo>
                    <a:pt x="3470971" y="2378612"/>
                    <a:pt x="3466872" y="2388509"/>
                    <a:pt x="3459574" y="2395807"/>
                  </a:cubicBezTo>
                  <a:cubicBezTo>
                    <a:pt x="3452277" y="2403104"/>
                    <a:pt x="3442380" y="2407203"/>
                    <a:pt x="3432060" y="2407203"/>
                  </a:cubicBezTo>
                  <a:lnTo>
                    <a:pt x="38911" y="2407203"/>
                  </a:lnTo>
                  <a:cubicBezTo>
                    <a:pt x="28591" y="2407203"/>
                    <a:pt x="18694" y="2403104"/>
                    <a:pt x="11397" y="2395807"/>
                  </a:cubicBezTo>
                  <a:cubicBezTo>
                    <a:pt x="4100" y="2388509"/>
                    <a:pt x="0" y="2378612"/>
                    <a:pt x="0" y="23682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470971" cy="24453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286714" y="2588828"/>
            <a:ext cx="4155165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60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Introduction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171500" y="2610719"/>
            <a:ext cx="8528434" cy="6414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The hospitality industry’s focus on service excellence and </a:t>
            </a:r>
            <a:r>
              <a:rPr lang="en-US" sz="29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personalisation</a:t>
            </a:r>
            <a:r>
              <a:rPr lang="en-US" sz="29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. It has expanded beyond traditional settings, shaping a global “hospitality economy” where customer-centric experiences drive differentiation and loyalty.</a:t>
            </a:r>
          </a:p>
          <a:p>
            <a:pPr algn="l">
              <a:lnSpc>
                <a:spcPts val="2800"/>
              </a:lnSpc>
            </a:pPr>
            <a:endParaRPr lang="en-US" sz="29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The industry faces significant challenges with recruitment and retention due to high turnover and a declining number of skilled candidates. Factors such as, limited career progression, and poor work-life balance contribute to employee dissatisfaction and departures. 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     (ONS,2021) (Wescotts,2023) ( CIPD, 2024) (Mishra, 2025)</a:t>
            </a:r>
          </a:p>
        </p:txBody>
      </p:sp>
      <p:sp>
        <p:nvSpPr>
          <p:cNvPr id="18" name="Freeform 18"/>
          <p:cNvSpPr/>
          <p:nvPr/>
        </p:nvSpPr>
        <p:spPr>
          <a:xfrm>
            <a:off x="3211652" y="6032518"/>
            <a:ext cx="4460453" cy="3824838"/>
          </a:xfrm>
          <a:custGeom>
            <a:avLst/>
            <a:gdLst/>
            <a:ahLst/>
            <a:cxnLst/>
            <a:rect l="l" t="t" r="r" b="b"/>
            <a:pathLst>
              <a:path w="4460453" h="3824838">
                <a:moveTo>
                  <a:pt x="0" y="0"/>
                </a:moveTo>
                <a:lnTo>
                  <a:pt x="4460453" y="0"/>
                </a:lnTo>
                <a:lnTo>
                  <a:pt x="4460453" y="3824838"/>
                </a:lnTo>
                <a:lnTo>
                  <a:pt x="0" y="382483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CC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54959" y="2792448"/>
            <a:ext cx="10161516" cy="6480140"/>
            <a:chOff x="0" y="0"/>
            <a:chExt cx="3475858" cy="22166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75858" cy="2216603"/>
            </a:xfrm>
            <a:custGeom>
              <a:avLst/>
              <a:gdLst/>
              <a:ahLst/>
              <a:cxnLst/>
              <a:rect l="l" t="t" r="r" b="b"/>
              <a:pathLst>
                <a:path w="3475858" h="2216603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177747"/>
                  </a:lnTo>
                  <a:cubicBezTo>
                    <a:pt x="3475858" y="2199206"/>
                    <a:pt x="3458461" y="2216603"/>
                    <a:pt x="3437002" y="2216603"/>
                  </a:cubicBezTo>
                  <a:lnTo>
                    <a:pt x="38856" y="2216603"/>
                  </a:lnTo>
                  <a:cubicBezTo>
                    <a:pt x="17397" y="2216603"/>
                    <a:pt x="0" y="2199206"/>
                    <a:pt x="0" y="2177747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75858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064997" y="2502486"/>
            <a:ext cx="10147229" cy="6480140"/>
            <a:chOff x="0" y="0"/>
            <a:chExt cx="3470971" cy="221660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70971" cy="2216603"/>
            </a:xfrm>
            <a:custGeom>
              <a:avLst/>
              <a:gdLst/>
              <a:ahLst/>
              <a:cxnLst/>
              <a:rect l="l" t="t" r="r" b="b"/>
              <a:pathLst>
                <a:path w="3470971" h="22166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177692"/>
                  </a:lnTo>
                  <a:cubicBezTo>
                    <a:pt x="3470971" y="2188012"/>
                    <a:pt x="3466872" y="2197909"/>
                    <a:pt x="3459574" y="2205206"/>
                  </a:cubicBezTo>
                  <a:cubicBezTo>
                    <a:pt x="3452277" y="2212503"/>
                    <a:pt x="3442380" y="2216603"/>
                    <a:pt x="3432060" y="2216603"/>
                  </a:cubicBezTo>
                  <a:lnTo>
                    <a:pt x="38911" y="2216603"/>
                  </a:lnTo>
                  <a:cubicBezTo>
                    <a:pt x="28591" y="2216603"/>
                    <a:pt x="18694" y="2212503"/>
                    <a:pt x="11397" y="2205206"/>
                  </a:cubicBezTo>
                  <a:cubicBezTo>
                    <a:pt x="4100" y="2197909"/>
                    <a:pt x="0" y="2188012"/>
                    <a:pt x="0" y="21776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470971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722576" y="1535515"/>
            <a:ext cx="1559194" cy="1842475"/>
          </a:xfrm>
          <a:custGeom>
            <a:avLst/>
            <a:gdLst/>
            <a:ahLst/>
            <a:cxnLst/>
            <a:rect l="l" t="t" r="r" b="b"/>
            <a:pathLst>
              <a:path w="1559194" h="1842475">
                <a:moveTo>
                  <a:pt x="0" y="0"/>
                </a:moveTo>
                <a:lnTo>
                  <a:pt x="1559194" y="0"/>
                </a:lnTo>
                <a:lnTo>
                  <a:pt x="1559194" y="1842474"/>
                </a:lnTo>
                <a:lnTo>
                  <a:pt x="0" y="18424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3203629" y="4066833"/>
            <a:ext cx="5078141" cy="5078141"/>
          </a:xfrm>
          <a:custGeom>
            <a:avLst/>
            <a:gdLst/>
            <a:ahLst/>
            <a:cxnLst/>
            <a:rect l="l" t="t" r="r" b="b"/>
            <a:pathLst>
              <a:path w="5078141" h="5078141">
                <a:moveTo>
                  <a:pt x="0" y="0"/>
                </a:moveTo>
                <a:lnTo>
                  <a:pt x="5078141" y="0"/>
                </a:lnTo>
                <a:lnTo>
                  <a:pt x="5078141" y="5078141"/>
                </a:lnTo>
                <a:lnTo>
                  <a:pt x="0" y="507814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120204" y="1790352"/>
            <a:ext cx="4488184" cy="2736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36"/>
              </a:lnSpc>
            </a:pPr>
            <a:r>
              <a:rPr lang="en-US" sz="5168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Staff are the face of the brand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874394" y="3001261"/>
            <a:ext cx="8528434" cy="6448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Hospitality has increasingly focused on understanding factors that influence guest satisfaction, such as service quality and employee experience (Shyju et al., 2023; Barreto &amp; Mayya, 2024). 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Well-trained staff are essential in this sector for delivering exceptional customer experiences, enhancing satisfaction, and fostering loyalty (</a:t>
            </a:r>
            <a:r>
              <a:rPr lang="en-US" sz="30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Deffieraz</a:t>
            </a:r>
            <a:r>
              <a:rPr lang="en-US" sz="3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, 2024; </a:t>
            </a:r>
            <a:r>
              <a:rPr lang="en-US" sz="30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Oguna</a:t>
            </a:r>
            <a:r>
              <a:rPr lang="en-US" sz="3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&amp; Alaob,2023).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CC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54959" y="2792448"/>
            <a:ext cx="10161516" cy="7064908"/>
            <a:chOff x="0" y="0"/>
            <a:chExt cx="3475858" cy="24166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75858" cy="2416629"/>
            </a:xfrm>
            <a:custGeom>
              <a:avLst/>
              <a:gdLst/>
              <a:ahLst/>
              <a:cxnLst/>
              <a:rect l="l" t="t" r="r" b="b"/>
              <a:pathLst>
                <a:path w="3475858" h="2416629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377773"/>
                  </a:lnTo>
                  <a:cubicBezTo>
                    <a:pt x="3475858" y="2399233"/>
                    <a:pt x="3458461" y="2416629"/>
                    <a:pt x="3437002" y="2416629"/>
                  </a:cubicBezTo>
                  <a:lnTo>
                    <a:pt x="38856" y="2416629"/>
                  </a:lnTo>
                  <a:cubicBezTo>
                    <a:pt x="17397" y="2416629"/>
                    <a:pt x="0" y="2399233"/>
                    <a:pt x="0" y="2377773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75858" cy="24547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064997" y="2502486"/>
            <a:ext cx="10147229" cy="7037352"/>
            <a:chOff x="0" y="0"/>
            <a:chExt cx="3470971" cy="24072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70971" cy="2407203"/>
            </a:xfrm>
            <a:custGeom>
              <a:avLst/>
              <a:gdLst/>
              <a:ahLst/>
              <a:cxnLst/>
              <a:rect l="l" t="t" r="r" b="b"/>
              <a:pathLst>
                <a:path w="3470971" h="24072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368292"/>
                  </a:lnTo>
                  <a:cubicBezTo>
                    <a:pt x="3470971" y="2378612"/>
                    <a:pt x="3466872" y="2388509"/>
                    <a:pt x="3459574" y="2395807"/>
                  </a:cubicBezTo>
                  <a:cubicBezTo>
                    <a:pt x="3452277" y="2403104"/>
                    <a:pt x="3442380" y="2407203"/>
                    <a:pt x="3432060" y="2407203"/>
                  </a:cubicBezTo>
                  <a:lnTo>
                    <a:pt x="38911" y="2407203"/>
                  </a:lnTo>
                  <a:cubicBezTo>
                    <a:pt x="28591" y="2407203"/>
                    <a:pt x="18694" y="2403104"/>
                    <a:pt x="11397" y="2395807"/>
                  </a:cubicBezTo>
                  <a:cubicBezTo>
                    <a:pt x="4100" y="2388509"/>
                    <a:pt x="0" y="2378612"/>
                    <a:pt x="0" y="23682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470971" cy="24453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398953" y="2040779"/>
            <a:ext cx="4042925" cy="1962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16"/>
              </a:lnSpc>
            </a:pPr>
            <a:r>
              <a:rPr lang="en-US" sz="5725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What is Self Reflection?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72105" y="2851911"/>
            <a:ext cx="9163070" cy="5857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Self-reflection is a thoughtful process that helps individuals understand themselves better, including their values, thoughts, emotions, and </a:t>
            </a:r>
            <a:r>
              <a:rPr lang="en-US" sz="25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behaviours</a:t>
            </a: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. By becoming more aware of what influences their actions and decisions, people can make meaningful changes that support personal growth and improvement.</a:t>
            </a: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It allows employees to </a:t>
            </a:r>
            <a:r>
              <a:rPr lang="en-US" sz="25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analyse</a:t>
            </a: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actions, learn from mistakes, and improve performance.</a:t>
            </a: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Turns daily experiences into measurable growth</a:t>
            </a:r>
          </a:p>
          <a:p>
            <a:pPr marL="539754" lvl="1" indent="-269877" algn="l">
              <a:lnSpc>
                <a:spcPts val="35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Encourages staff to evaluate their performance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Identifies strengths, weaknesses, and areas for improvement</a:t>
            </a:r>
          </a:p>
          <a:p>
            <a:pPr algn="l">
              <a:lnSpc>
                <a:spcPts val="3500"/>
              </a:lnSpc>
            </a:pPr>
            <a:endParaRPr lang="en-US" sz="30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35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     (Kolb, 1984; </a:t>
            </a:r>
            <a:r>
              <a:rPr lang="en-US" sz="20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Giousmpasoglou</a:t>
            </a: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, 2024; Schon, 1983)( Davis, 2025)</a:t>
            </a:r>
          </a:p>
        </p:txBody>
      </p:sp>
      <p:sp>
        <p:nvSpPr>
          <p:cNvPr id="18" name="Freeform 18"/>
          <p:cNvSpPr/>
          <p:nvPr/>
        </p:nvSpPr>
        <p:spPr>
          <a:xfrm>
            <a:off x="3211652" y="6032518"/>
            <a:ext cx="4460453" cy="3824838"/>
          </a:xfrm>
          <a:custGeom>
            <a:avLst/>
            <a:gdLst/>
            <a:ahLst/>
            <a:cxnLst/>
            <a:rect l="l" t="t" r="r" b="b"/>
            <a:pathLst>
              <a:path w="4460453" h="3824838">
                <a:moveTo>
                  <a:pt x="0" y="0"/>
                </a:moveTo>
                <a:lnTo>
                  <a:pt x="4460453" y="0"/>
                </a:lnTo>
                <a:lnTo>
                  <a:pt x="4460453" y="3824838"/>
                </a:lnTo>
                <a:lnTo>
                  <a:pt x="0" y="382483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26"/>
          <p:cNvSpPr/>
          <p:nvPr/>
        </p:nvSpPr>
        <p:spPr>
          <a:xfrm rot="-3514911">
            <a:off x="4066490" y="-1132589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5" y="0"/>
                </a:lnTo>
                <a:lnTo>
                  <a:pt x="222713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" name="Group 2"/>
          <p:cNvGrpSpPr/>
          <p:nvPr/>
        </p:nvGrpSpPr>
        <p:grpSpPr>
          <a:xfrm>
            <a:off x="7963739" y="1115311"/>
            <a:ext cx="8970052" cy="2327091"/>
            <a:chOff x="0" y="0"/>
            <a:chExt cx="3068305" cy="7960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6139" y="2398435"/>
            <a:ext cx="6589540" cy="1938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63"/>
              </a:lnSpc>
            </a:pPr>
            <a:r>
              <a:rPr lang="en-US" sz="5545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Why Self reflection Matters?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7758951" y="924811"/>
            <a:ext cx="8970052" cy="2327091"/>
            <a:chOff x="0" y="0"/>
            <a:chExt cx="3068305" cy="79600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066132" y="4075204"/>
            <a:ext cx="8970052" cy="2327091"/>
            <a:chOff x="0" y="0"/>
            <a:chExt cx="3068305" cy="79600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861345" y="3884704"/>
            <a:ext cx="8970052" cy="2327091"/>
            <a:chOff x="0" y="0"/>
            <a:chExt cx="3068305" cy="79600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168526" y="7035098"/>
            <a:ext cx="8970052" cy="2327091"/>
            <a:chOff x="0" y="0"/>
            <a:chExt cx="3068305" cy="79600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963739" y="6844598"/>
            <a:ext cx="8970052" cy="2327091"/>
            <a:chOff x="0" y="0"/>
            <a:chExt cx="3068305" cy="79600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068305" cy="796007"/>
            </a:xfrm>
            <a:custGeom>
              <a:avLst/>
              <a:gdLst/>
              <a:ahLst/>
              <a:cxnLst/>
              <a:rect l="l" t="t" r="r" b="b"/>
              <a:pathLst>
                <a:path w="3068305" h="796007">
                  <a:moveTo>
                    <a:pt x="44017" y="0"/>
                  </a:moveTo>
                  <a:lnTo>
                    <a:pt x="3024287" y="0"/>
                  </a:lnTo>
                  <a:cubicBezTo>
                    <a:pt x="3048597" y="0"/>
                    <a:pt x="3068305" y="19707"/>
                    <a:pt x="3068305" y="44017"/>
                  </a:cubicBezTo>
                  <a:lnTo>
                    <a:pt x="3068305" y="751990"/>
                  </a:lnTo>
                  <a:cubicBezTo>
                    <a:pt x="3068305" y="763664"/>
                    <a:pt x="3063667" y="774860"/>
                    <a:pt x="3055412" y="783115"/>
                  </a:cubicBezTo>
                  <a:cubicBezTo>
                    <a:pt x="3047158" y="791370"/>
                    <a:pt x="3035962" y="796007"/>
                    <a:pt x="3024287" y="796007"/>
                  </a:cubicBezTo>
                  <a:lnTo>
                    <a:pt x="44017" y="796007"/>
                  </a:lnTo>
                  <a:cubicBezTo>
                    <a:pt x="19707" y="796007"/>
                    <a:pt x="0" y="776300"/>
                    <a:pt x="0" y="751990"/>
                  </a:cubicBezTo>
                  <a:lnTo>
                    <a:pt x="0" y="44017"/>
                  </a:lnTo>
                  <a:cubicBezTo>
                    <a:pt x="0" y="19707"/>
                    <a:pt x="19707" y="0"/>
                    <a:pt x="4401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3068305" cy="8341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8170626" y="1029586"/>
            <a:ext cx="8146703" cy="2446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40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Professional Development</a:t>
            </a:r>
          </a:p>
          <a:p>
            <a:pPr marL="431802" lvl="1" indent="-215901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Helps identify strengths, weaknesses, and skill gaps (Johns, 2025).</a:t>
            </a:r>
          </a:p>
          <a:p>
            <a:pPr marL="431802" lvl="1" indent="-215901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Encourages accountability and growth mindset (Moon, 2013).</a:t>
            </a:r>
          </a:p>
          <a:p>
            <a:pPr marL="431802" lvl="1" indent="-215901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Builds emotional intelligence and confidence in decision-making (Kolb, 1984).</a:t>
            </a:r>
          </a:p>
          <a:p>
            <a:pPr algn="ctr">
              <a:lnSpc>
                <a:spcPts val="6300"/>
              </a:lnSpc>
            </a:pPr>
            <a:endParaRPr lang="en-US" sz="20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75414" y="3914140"/>
            <a:ext cx="8146703" cy="2372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40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Service Excellence</a:t>
            </a:r>
          </a:p>
          <a:p>
            <a:pPr marL="388623" lvl="1" indent="-194312" algn="l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It helps professionals understand their emotions, </a:t>
            </a:r>
            <a:r>
              <a:rPr lang="en-US" sz="18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behaviours</a:t>
            </a: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and impact on others (Lurie, 2025).</a:t>
            </a:r>
          </a:p>
          <a:p>
            <a:pPr marL="388623" lvl="1" indent="-194312" algn="l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Leads to better decision -making and service delivery (Sigma, 2024)</a:t>
            </a:r>
          </a:p>
          <a:p>
            <a:pPr marL="388623" lvl="1" indent="-194312" algn="l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Reduces repeated mistakes by learning from experiences (Boud et al., 2013).</a:t>
            </a:r>
          </a:p>
          <a:p>
            <a:pPr marL="388623" lvl="1" indent="-194312" algn="l">
              <a:lnSpc>
                <a:spcPts val="2520"/>
              </a:lnSpc>
              <a:buFont typeface="Arial"/>
              <a:buChar char="•"/>
            </a:pP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Strengthens communication and teamwork (Ractham &amp; </a:t>
            </a:r>
            <a:r>
              <a:rPr lang="en-US" sz="1800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Srisamram</a:t>
            </a:r>
            <a:r>
              <a:rPr lang="en-US" sz="18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, 2018).</a:t>
            </a:r>
          </a:p>
          <a:p>
            <a:pPr algn="ctr">
              <a:lnSpc>
                <a:spcPts val="3359"/>
              </a:lnSpc>
            </a:pPr>
            <a:endParaRPr lang="en-US" sz="1800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580201" y="7268369"/>
            <a:ext cx="8146703" cy="1032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40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Outcome</a:t>
            </a:r>
          </a:p>
          <a:p>
            <a:pPr algn="l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Reflective employees deliver more consistent and exceptional service.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(Lundgren et.al, 2017; Jaiyeola,2025)</a:t>
            </a:r>
          </a:p>
        </p:txBody>
      </p:sp>
      <p:sp>
        <p:nvSpPr>
          <p:cNvPr id="25" name="Freeform 25"/>
          <p:cNvSpPr/>
          <p:nvPr/>
        </p:nvSpPr>
        <p:spPr>
          <a:xfrm rot="6594525">
            <a:off x="16145732" y="-1282380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552035" y="4336828"/>
            <a:ext cx="5863082" cy="5863082"/>
          </a:xfrm>
          <a:custGeom>
            <a:avLst/>
            <a:gdLst/>
            <a:ahLst/>
            <a:cxnLst/>
            <a:rect l="l" t="t" r="r" b="b"/>
            <a:pathLst>
              <a:path w="5863082" h="5863082">
                <a:moveTo>
                  <a:pt x="0" y="0"/>
                </a:moveTo>
                <a:lnTo>
                  <a:pt x="5863083" y="0"/>
                </a:lnTo>
                <a:lnTo>
                  <a:pt x="5863083" y="5863083"/>
                </a:lnTo>
                <a:lnTo>
                  <a:pt x="0" y="58630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-9953985">
            <a:off x="6402726" y="8164170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41603" y="3293799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954494"/>
            <a:ext cx="12780287" cy="4647677"/>
            <a:chOff x="0" y="0"/>
            <a:chExt cx="3627361" cy="131912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319125"/>
            </a:xfrm>
            <a:custGeom>
              <a:avLst/>
              <a:gdLst/>
              <a:ahLst/>
              <a:cxnLst/>
              <a:rect l="l" t="t" r="r" b="b"/>
              <a:pathLst>
                <a:path w="3627361" h="1319125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288231"/>
                  </a:lnTo>
                  <a:cubicBezTo>
                    <a:pt x="3627361" y="1305294"/>
                    <a:pt x="3613529" y="1319125"/>
                    <a:pt x="3596467" y="1319125"/>
                  </a:cubicBezTo>
                  <a:lnTo>
                    <a:pt x="30894" y="1319125"/>
                  </a:lnTo>
                  <a:cubicBezTo>
                    <a:pt x="22701" y="1319125"/>
                    <a:pt x="14843" y="1315871"/>
                    <a:pt x="9049" y="1310077"/>
                  </a:cubicBezTo>
                  <a:cubicBezTo>
                    <a:pt x="3255" y="1304283"/>
                    <a:pt x="0" y="1296425"/>
                    <a:pt x="0" y="1288231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3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137141" y="2930612"/>
            <a:ext cx="11759172" cy="71867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3101" lvl="1" indent="-351551" algn="l">
              <a:lnSpc>
                <a:spcPts val="4559"/>
              </a:lnSpc>
              <a:buFont typeface="Arial"/>
              <a:buChar char="•"/>
            </a:pPr>
            <a:r>
              <a:rPr lang="en-US" sz="3256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Reflective writing supports long term personal and professional development.</a:t>
            </a:r>
          </a:p>
          <a:p>
            <a:pPr marL="703101" lvl="1" indent="-351551" algn="l">
              <a:lnSpc>
                <a:spcPts val="4559"/>
              </a:lnSpc>
              <a:buFont typeface="Arial"/>
              <a:buChar char="•"/>
            </a:pPr>
            <a:r>
              <a:rPr lang="en-US" sz="3256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Enhances self awareness and learning transfer.</a:t>
            </a:r>
          </a:p>
          <a:p>
            <a:pPr marL="703101" lvl="1" indent="-351551" algn="l">
              <a:lnSpc>
                <a:spcPts val="4559"/>
              </a:lnSpc>
              <a:buFont typeface="Arial"/>
              <a:buChar char="•"/>
            </a:pPr>
            <a:r>
              <a:rPr lang="en-US" sz="3256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Our experiences define who we become, and when reflection is integrated into the learning process, it adds meaning and relevance, fostering personal growth and transformation (Dewey, 1933).</a:t>
            </a:r>
          </a:p>
          <a:p>
            <a:pPr algn="l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     (Alt et.al, 2022; University of Minnesota, n.d.; Yadav, 2022)</a:t>
            </a:r>
          </a:p>
          <a:p>
            <a:pPr algn="l">
              <a:lnSpc>
                <a:spcPts val="5399"/>
              </a:lnSpc>
            </a:pPr>
            <a:endParaRPr lang="en-US" sz="2499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5399"/>
              </a:lnSpc>
            </a:pPr>
            <a:endParaRPr lang="en-US" sz="2499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5399"/>
              </a:lnSpc>
            </a:pPr>
            <a:endParaRPr lang="en-US" sz="2499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5399"/>
              </a:lnSpc>
            </a:pPr>
            <a:endParaRPr lang="en-US" sz="2499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115152" y="998947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Reflective Writing</a:t>
            </a:r>
          </a:p>
        </p:txBody>
      </p:sp>
      <p:sp>
        <p:nvSpPr>
          <p:cNvPr id="10" name="Freeform 10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636341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91886" y="929573"/>
            <a:ext cx="14309016" cy="2041341"/>
            <a:chOff x="0" y="0"/>
            <a:chExt cx="4894556" cy="69826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94556" cy="698263"/>
            </a:xfrm>
            <a:custGeom>
              <a:avLst/>
              <a:gdLst/>
              <a:ahLst/>
              <a:cxnLst/>
              <a:rect l="l" t="t" r="r" b="b"/>
              <a:pathLst>
                <a:path w="4894556" h="698263">
                  <a:moveTo>
                    <a:pt x="27594" y="0"/>
                  </a:moveTo>
                  <a:lnTo>
                    <a:pt x="4866962" y="0"/>
                  </a:lnTo>
                  <a:cubicBezTo>
                    <a:pt x="4874280" y="0"/>
                    <a:pt x="4881299" y="2907"/>
                    <a:pt x="4886474" y="8082"/>
                  </a:cubicBezTo>
                  <a:cubicBezTo>
                    <a:pt x="4891649" y="13257"/>
                    <a:pt x="4894556" y="20275"/>
                    <a:pt x="4894556" y="27594"/>
                  </a:cubicBezTo>
                  <a:lnTo>
                    <a:pt x="4894556" y="670670"/>
                  </a:lnTo>
                  <a:cubicBezTo>
                    <a:pt x="4894556" y="677988"/>
                    <a:pt x="4891649" y="685006"/>
                    <a:pt x="4886474" y="690181"/>
                  </a:cubicBezTo>
                  <a:cubicBezTo>
                    <a:pt x="4881299" y="695356"/>
                    <a:pt x="4874280" y="698263"/>
                    <a:pt x="4866962" y="698263"/>
                  </a:cubicBezTo>
                  <a:lnTo>
                    <a:pt x="27594" y="698263"/>
                  </a:lnTo>
                  <a:cubicBezTo>
                    <a:pt x="20275" y="698263"/>
                    <a:pt x="13257" y="695356"/>
                    <a:pt x="8082" y="690181"/>
                  </a:cubicBezTo>
                  <a:cubicBezTo>
                    <a:pt x="2907" y="685006"/>
                    <a:pt x="0" y="677988"/>
                    <a:pt x="0" y="670670"/>
                  </a:cubicBezTo>
                  <a:lnTo>
                    <a:pt x="0" y="27594"/>
                  </a:lnTo>
                  <a:cubicBezTo>
                    <a:pt x="0" y="20275"/>
                    <a:pt x="2907" y="13257"/>
                    <a:pt x="8082" y="8082"/>
                  </a:cubicBezTo>
                  <a:cubicBezTo>
                    <a:pt x="13257" y="2907"/>
                    <a:pt x="20275" y="0"/>
                    <a:pt x="2759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94556" cy="7363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887098" y="739073"/>
            <a:ext cx="14270715" cy="1984191"/>
            <a:chOff x="0" y="0"/>
            <a:chExt cx="4881455" cy="67871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81455" cy="678714"/>
            </a:xfrm>
            <a:custGeom>
              <a:avLst/>
              <a:gdLst/>
              <a:ahLst/>
              <a:cxnLst/>
              <a:rect l="l" t="t" r="r" b="b"/>
              <a:pathLst>
                <a:path w="4881455" h="678714">
                  <a:moveTo>
                    <a:pt x="27668" y="0"/>
                  </a:moveTo>
                  <a:lnTo>
                    <a:pt x="4853787" y="0"/>
                  </a:lnTo>
                  <a:cubicBezTo>
                    <a:pt x="4869068" y="0"/>
                    <a:pt x="4881455" y="12387"/>
                    <a:pt x="4881455" y="27668"/>
                  </a:cubicBezTo>
                  <a:lnTo>
                    <a:pt x="4881455" y="651047"/>
                  </a:lnTo>
                  <a:cubicBezTo>
                    <a:pt x="4881455" y="658385"/>
                    <a:pt x="4878540" y="665422"/>
                    <a:pt x="4873351" y="670611"/>
                  </a:cubicBezTo>
                  <a:cubicBezTo>
                    <a:pt x="4868163" y="675799"/>
                    <a:pt x="4861125" y="678714"/>
                    <a:pt x="4853787" y="678714"/>
                  </a:cubicBezTo>
                  <a:lnTo>
                    <a:pt x="27668" y="678714"/>
                  </a:lnTo>
                  <a:cubicBezTo>
                    <a:pt x="20330" y="678714"/>
                    <a:pt x="13292" y="675799"/>
                    <a:pt x="8104" y="670611"/>
                  </a:cubicBezTo>
                  <a:cubicBezTo>
                    <a:pt x="2915" y="665422"/>
                    <a:pt x="0" y="658385"/>
                    <a:pt x="0" y="651047"/>
                  </a:cubicBezTo>
                  <a:lnTo>
                    <a:pt x="0" y="27668"/>
                  </a:lnTo>
                  <a:cubicBezTo>
                    <a:pt x="0" y="20330"/>
                    <a:pt x="2915" y="13292"/>
                    <a:pt x="8104" y="8104"/>
                  </a:cubicBezTo>
                  <a:cubicBezTo>
                    <a:pt x="13292" y="2915"/>
                    <a:pt x="20330" y="0"/>
                    <a:pt x="276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881455" cy="7168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541660" y="1183480"/>
            <a:ext cx="12961590" cy="1263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79"/>
              </a:lnSpc>
            </a:pPr>
            <a:r>
              <a:rPr lang="en-US" sz="7699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Reflection Framework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6850050" y="3893662"/>
            <a:ext cx="1908650" cy="2151061"/>
            <a:chOff x="0" y="0"/>
            <a:chExt cx="2544866" cy="2868081"/>
          </a:xfrm>
        </p:grpSpPr>
        <p:sp>
          <p:nvSpPr>
            <p:cNvPr id="10" name="Freeform 10"/>
            <p:cNvSpPr/>
            <p:nvPr/>
          </p:nvSpPr>
          <p:spPr>
            <a:xfrm>
              <a:off x="138171" y="450521"/>
              <a:ext cx="2406695" cy="2417561"/>
            </a:xfrm>
            <a:custGeom>
              <a:avLst/>
              <a:gdLst/>
              <a:ahLst/>
              <a:cxnLst/>
              <a:rect l="l" t="t" r="r" b="b"/>
              <a:pathLst>
                <a:path w="2406695" h="2417561">
                  <a:moveTo>
                    <a:pt x="0" y="0"/>
                  </a:moveTo>
                  <a:lnTo>
                    <a:pt x="2406695" y="0"/>
                  </a:lnTo>
                  <a:lnTo>
                    <a:pt x="2406695" y="2417560"/>
                  </a:lnTo>
                  <a:lnTo>
                    <a:pt x="0" y="24175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312350"/>
              <a:ext cx="2406695" cy="2417561"/>
            </a:xfrm>
            <a:custGeom>
              <a:avLst/>
              <a:gdLst/>
              <a:ahLst/>
              <a:cxnLst/>
              <a:rect l="l" t="t" r="r" b="b"/>
              <a:pathLst>
                <a:path w="2406695" h="2417561">
                  <a:moveTo>
                    <a:pt x="0" y="0"/>
                  </a:moveTo>
                  <a:lnTo>
                    <a:pt x="2406695" y="0"/>
                  </a:lnTo>
                  <a:lnTo>
                    <a:pt x="2406695" y="2417560"/>
                  </a:lnTo>
                  <a:lnTo>
                    <a:pt x="0" y="24175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43080" y="0"/>
              <a:ext cx="1805207" cy="2489941"/>
            </a:xfrm>
            <a:custGeom>
              <a:avLst/>
              <a:gdLst/>
              <a:ahLst/>
              <a:cxnLst/>
              <a:rect l="l" t="t" r="r" b="b"/>
              <a:pathLst>
                <a:path w="1805207" h="2489941">
                  <a:moveTo>
                    <a:pt x="0" y="0"/>
                  </a:moveTo>
                  <a:lnTo>
                    <a:pt x="1805207" y="0"/>
                  </a:lnTo>
                  <a:lnTo>
                    <a:pt x="1805207" y="2489941"/>
                  </a:lnTo>
                  <a:lnTo>
                    <a:pt x="0" y="24899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244474" y="4111751"/>
            <a:ext cx="1960107" cy="1968476"/>
            <a:chOff x="0" y="0"/>
            <a:chExt cx="2613476" cy="2624634"/>
          </a:xfrm>
        </p:grpSpPr>
        <p:sp>
          <p:nvSpPr>
            <p:cNvPr id="14" name="Freeform 14"/>
            <p:cNvSpPr/>
            <p:nvPr/>
          </p:nvSpPr>
          <p:spPr>
            <a:xfrm>
              <a:off x="141896" y="141896"/>
              <a:ext cx="2471580" cy="2482738"/>
            </a:xfrm>
            <a:custGeom>
              <a:avLst/>
              <a:gdLst/>
              <a:ahLst/>
              <a:cxnLst/>
              <a:rect l="l" t="t" r="r" b="b"/>
              <a:pathLst>
                <a:path w="2471580" h="2482738">
                  <a:moveTo>
                    <a:pt x="0" y="0"/>
                  </a:moveTo>
                  <a:lnTo>
                    <a:pt x="2471580" y="0"/>
                  </a:lnTo>
                  <a:lnTo>
                    <a:pt x="2471580" y="2482738"/>
                  </a:lnTo>
                  <a:lnTo>
                    <a:pt x="0" y="24827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0" y="0"/>
              <a:ext cx="2471580" cy="2482738"/>
            </a:xfrm>
            <a:custGeom>
              <a:avLst/>
              <a:gdLst/>
              <a:ahLst/>
              <a:cxnLst/>
              <a:rect l="l" t="t" r="r" b="b"/>
              <a:pathLst>
                <a:path w="2471580" h="2482738">
                  <a:moveTo>
                    <a:pt x="0" y="0"/>
                  </a:moveTo>
                  <a:lnTo>
                    <a:pt x="2471580" y="0"/>
                  </a:lnTo>
                  <a:lnTo>
                    <a:pt x="2471580" y="2482738"/>
                  </a:lnTo>
                  <a:lnTo>
                    <a:pt x="0" y="24827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19551" y="316920"/>
              <a:ext cx="2029898" cy="1848899"/>
            </a:xfrm>
            <a:custGeom>
              <a:avLst/>
              <a:gdLst/>
              <a:ahLst/>
              <a:cxnLst/>
              <a:rect l="l" t="t" r="r" b="b"/>
              <a:pathLst>
                <a:path w="2029898" h="1848899">
                  <a:moveTo>
                    <a:pt x="0" y="0"/>
                  </a:moveTo>
                  <a:lnTo>
                    <a:pt x="2029898" y="0"/>
                  </a:lnTo>
                  <a:lnTo>
                    <a:pt x="2029898" y="1848898"/>
                  </a:lnTo>
                  <a:lnTo>
                    <a:pt x="0" y="18488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695060" y="4111751"/>
            <a:ext cx="1924755" cy="1932973"/>
            <a:chOff x="0" y="0"/>
            <a:chExt cx="2566340" cy="2577297"/>
          </a:xfrm>
        </p:grpSpPr>
        <p:sp>
          <p:nvSpPr>
            <p:cNvPr id="18" name="Freeform 18"/>
            <p:cNvSpPr/>
            <p:nvPr/>
          </p:nvSpPr>
          <p:spPr>
            <a:xfrm>
              <a:off x="139337" y="139337"/>
              <a:ext cx="2427003" cy="2437960"/>
            </a:xfrm>
            <a:custGeom>
              <a:avLst/>
              <a:gdLst/>
              <a:ahLst/>
              <a:cxnLst/>
              <a:rect l="l" t="t" r="r" b="b"/>
              <a:pathLst>
                <a:path w="2427003" h="2437960">
                  <a:moveTo>
                    <a:pt x="0" y="0"/>
                  </a:moveTo>
                  <a:lnTo>
                    <a:pt x="2427003" y="0"/>
                  </a:lnTo>
                  <a:lnTo>
                    <a:pt x="2427003" y="2437960"/>
                  </a:lnTo>
                  <a:lnTo>
                    <a:pt x="0" y="24379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0"/>
              <a:ext cx="2427003" cy="2437960"/>
            </a:xfrm>
            <a:custGeom>
              <a:avLst/>
              <a:gdLst/>
              <a:ahLst/>
              <a:cxnLst/>
              <a:rect l="l" t="t" r="r" b="b"/>
              <a:pathLst>
                <a:path w="2427003" h="2437960">
                  <a:moveTo>
                    <a:pt x="0" y="0"/>
                  </a:moveTo>
                  <a:lnTo>
                    <a:pt x="2427003" y="0"/>
                  </a:lnTo>
                  <a:lnTo>
                    <a:pt x="2427003" y="2437960"/>
                  </a:lnTo>
                  <a:lnTo>
                    <a:pt x="0" y="24379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0" y="21530"/>
              <a:ext cx="2429537" cy="2174435"/>
            </a:xfrm>
            <a:custGeom>
              <a:avLst/>
              <a:gdLst/>
              <a:ahLst/>
              <a:cxnLst/>
              <a:rect l="l" t="t" r="r" b="b"/>
              <a:pathLst>
                <a:path w="2429537" h="2174435">
                  <a:moveTo>
                    <a:pt x="0" y="0"/>
                  </a:moveTo>
                  <a:lnTo>
                    <a:pt x="2429537" y="0"/>
                  </a:lnTo>
                  <a:lnTo>
                    <a:pt x="2429537" y="2174436"/>
                  </a:lnTo>
                  <a:lnTo>
                    <a:pt x="0" y="21744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428359" y="4100543"/>
            <a:ext cx="1935915" cy="1944181"/>
            <a:chOff x="0" y="0"/>
            <a:chExt cx="2581221" cy="2592241"/>
          </a:xfrm>
        </p:grpSpPr>
        <p:sp>
          <p:nvSpPr>
            <p:cNvPr id="22" name="Freeform 22"/>
            <p:cNvSpPr/>
            <p:nvPr/>
          </p:nvSpPr>
          <p:spPr>
            <a:xfrm>
              <a:off x="140145" y="140145"/>
              <a:ext cx="2441076" cy="2452096"/>
            </a:xfrm>
            <a:custGeom>
              <a:avLst/>
              <a:gdLst/>
              <a:ahLst/>
              <a:cxnLst/>
              <a:rect l="l" t="t" r="r" b="b"/>
              <a:pathLst>
                <a:path w="2441076" h="2452096">
                  <a:moveTo>
                    <a:pt x="0" y="0"/>
                  </a:moveTo>
                  <a:lnTo>
                    <a:pt x="2441076" y="0"/>
                  </a:lnTo>
                  <a:lnTo>
                    <a:pt x="2441076" y="2452096"/>
                  </a:lnTo>
                  <a:lnTo>
                    <a:pt x="0" y="24520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0" y="0"/>
              <a:ext cx="2441076" cy="2452096"/>
            </a:xfrm>
            <a:custGeom>
              <a:avLst/>
              <a:gdLst/>
              <a:ahLst/>
              <a:cxnLst/>
              <a:rect l="l" t="t" r="r" b="b"/>
              <a:pathLst>
                <a:path w="2441076" h="2452096">
                  <a:moveTo>
                    <a:pt x="0" y="0"/>
                  </a:moveTo>
                  <a:lnTo>
                    <a:pt x="2441076" y="0"/>
                  </a:lnTo>
                  <a:lnTo>
                    <a:pt x="2441076" y="2452096"/>
                  </a:lnTo>
                  <a:lnTo>
                    <a:pt x="0" y="24520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310947" y="140145"/>
              <a:ext cx="1569547" cy="2117433"/>
            </a:xfrm>
            <a:custGeom>
              <a:avLst/>
              <a:gdLst/>
              <a:ahLst/>
              <a:cxnLst/>
              <a:rect l="l" t="t" r="r" b="b"/>
              <a:pathLst>
                <a:path w="1569547" h="2117433">
                  <a:moveTo>
                    <a:pt x="0" y="0"/>
                  </a:moveTo>
                  <a:lnTo>
                    <a:pt x="1569547" y="0"/>
                  </a:lnTo>
                  <a:lnTo>
                    <a:pt x="1569547" y="2117433"/>
                  </a:lnTo>
                  <a:lnTo>
                    <a:pt x="0" y="2117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486039" y="6009798"/>
            <a:ext cx="2933123" cy="774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DESCRIPTION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WHAT HAPPENED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089649" y="6009798"/>
            <a:ext cx="2446076" cy="11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FEELINGS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HOW DID YOU FEEL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667061" y="6009798"/>
            <a:ext cx="2446076" cy="11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EVALUATION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WHAT WAS GOOD OR BAD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106106" y="6009798"/>
            <a:ext cx="2446076" cy="11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ANALYSIS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WHY DID IT HAPPEN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356350" y="6009798"/>
            <a:ext cx="2446076" cy="11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CONCLUSION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WHAT ELSE COULD YOU HAVE DONE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14255952" y="4133996"/>
            <a:ext cx="1828769" cy="1836577"/>
            <a:chOff x="0" y="0"/>
            <a:chExt cx="2438358" cy="2448769"/>
          </a:xfrm>
        </p:grpSpPr>
        <p:sp>
          <p:nvSpPr>
            <p:cNvPr id="31" name="Freeform 31"/>
            <p:cNvSpPr/>
            <p:nvPr/>
          </p:nvSpPr>
          <p:spPr>
            <a:xfrm>
              <a:off x="132388" y="132388"/>
              <a:ext cx="2305970" cy="2316381"/>
            </a:xfrm>
            <a:custGeom>
              <a:avLst/>
              <a:gdLst/>
              <a:ahLst/>
              <a:cxnLst/>
              <a:rect l="l" t="t" r="r" b="b"/>
              <a:pathLst>
                <a:path w="2305970" h="2316381">
                  <a:moveTo>
                    <a:pt x="0" y="0"/>
                  </a:moveTo>
                  <a:lnTo>
                    <a:pt x="2305970" y="0"/>
                  </a:lnTo>
                  <a:lnTo>
                    <a:pt x="2305970" y="2316381"/>
                  </a:lnTo>
                  <a:lnTo>
                    <a:pt x="0" y="23163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0" y="0"/>
              <a:ext cx="2305970" cy="2316381"/>
            </a:xfrm>
            <a:custGeom>
              <a:avLst/>
              <a:gdLst/>
              <a:ahLst/>
              <a:cxnLst/>
              <a:rect l="l" t="t" r="r" b="b"/>
              <a:pathLst>
                <a:path w="2305970" h="2316381">
                  <a:moveTo>
                    <a:pt x="0" y="0"/>
                  </a:moveTo>
                  <a:lnTo>
                    <a:pt x="2305970" y="0"/>
                  </a:lnTo>
                  <a:lnTo>
                    <a:pt x="2305970" y="2316381"/>
                  </a:lnTo>
                  <a:lnTo>
                    <a:pt x="0" y="23163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>
                <a:extLst>
                  <a:ext uri="{96DAC541-7B7A-43D3-8B79-37D633B846F1}">
                    <asvg:svgBlip xmlns:asvg="http://schemas.microsoft.com/office/drawing/2016/SVG/main" r:embed="rId2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09728" y="210446"/>
              <a:ext cx="2189635" cy="1686019"/>
            </a:xfrm>
            <a:custGeom>
              <a:avLst/>
              <a:gdLst/>
              <a:ahLst/>
              <a:cxnLst/>
              <a:rect l="l" t="t" r="r" b="b"/>
              <a:pathLst>
                <a:path w="2189635" h="1686019">
                  <a:moveTo>
                    <a:pt x="0" y="0"/>
                  </a:moveTo>
                  <a:lnTo>
                    <a:pt x="2189635" y="0"/>
                  </a:lnTo>
                  <a:lnTo>
                    <a:pt x="2189635" y="1686019"/>
                  </a:lnTo>
                  <a:lnTo>
                    <a:pt x="0" y="16860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3">
                <a:extLst>
                  <a:ext uri="{96DAC541-7B7A-43D3-8B79-37D633B846F1}">
                    <asvg:svgBlip xmlns:asvg="http://schemas.microsoft.com/office/drawing/2016/SVG/main" r:embed="rId2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3954826" y="5949474"/>
            <a:ext cx="2446076" cy="11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ACTION PLAN</a:t>
            </a: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HOW WILL YOU IMPROVE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?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2063331" y="4100543"/>
            <a:ext cx="1895391" cy="1903484"/>
            <a:chOff x="0" y="0"/>
            <a:chExt cx="2527189" cy="2537978"/>
          </a:xfrm>
        </p:grpSpPr>
        <p:sp>
          <p:nvSpPr>
            <p:cNvPr id="36" name="Freeform 36"/>
            <p:cNvSpPr/>
            <p:nvPr/>
          </p:nvSpPr>
          <p:spPr>
            <a:xfrm>
              <a:off x="137211" y="137211"/>
              <a:ext cx="2389977" cy="2400767"/>
            </a:xfrm>
            <a:custGeom>
              <a:avLst/>
              <a:gdLst/>
              <a:ahLst/>
              <a:cxnLst/>
              <a:rect l="l" t="t" r="r" b="b"/>
              <a:pathLst>
                <a:path w="2389977" h="2400767">
                  <a:moveTo>
                    <a:pt x="0" y="0"/>
                  </a:moveTo>
                  <a:lnTo>
                    <a:pt x="2389978" y="0"/>
                  </a:lnTo>
                  <a:lnTo>
                    <a:pt x="2389978" y="2400767"/>
                  </a:lnTo>
                  <a:lnTo>
                    <a:pt x="0" y="24007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0" y="0"/>
              <a:ext cx="2389977" cy="2400767"/>
            </a:xfrm>
            <a:custGeom>
              <a:avLst/>
              <a:gdLst/>
              <a:ahLst/>
              <a:cxnLst/>
              <a:rect l="l" t="t" r="r" b="b"/>
              <a:pathLst>
                <a:path w="2389977" h="2400767">
                  <a:moveTo>
                    <a:pt x="0" y="0"/>
                  </a:moveTo>
                  <a:lnTo>
                    <a:pt x="2389977" y="0"/>
                  </a:lnTo>
                  <a:lnTo>
                    <a:pt x="2389977" y="2400767"/>
                  </a:lnTo>
                  <a:lnTo>
                    <a:pt x="0" y="24007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>
                <a:extLst>
                  <a:ext uri="{96DAC541-7B7A-43D3-8B79-37D633B846F1}">
                    <asvg:svgBlip xmlns:asvg="http://schemas.microsoft.com/office/drawing/2016/SVG/main" r:embed="rId2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318764" y="505319"/>
              <a:ext cx="1673497" cy="1435024"/>
            </a:xfrm>
            <a:custGeom>
              <a:avLst/>
              <a:gdLst/>
              <a:ahLst/>
              <a:cxnLst/>
              <a:rect l="l" t="t" r="r" b="b"/>
              <a:pathLst>
                <a:path w="1673497" h="1435024">
                  <a:moveTo>
                    <a:pt x="0" y="0"/>
                  </a:moveTo>
                  <a:lnTo>
                    <a:pt x="1673498" y="0"/>
                  </a:lnTo>
                  <a:lnTo>
                    <a:pt x="1673498" y="1435024"/>
                  </a:lnTo>
                  <a:lnTo>
                    <a:pt x="0" y="14350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5">
                <a:extLst>
                  <a:ext uri="{96DAC541-7B7A-43D3-8B79-37D633B846F1}">
                    <asvg:svgBlip xmlns:asvg="http://schemas.microsoft.com/office/drawing/2016/SVG/main" r:embed="rId2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61447" y="3078081"/>
            <a:ext cx="10994505" cy="866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4"/>
              </a:lnSpc>
            </a:pPr>
            <a:r>
              <a:rPr lang="en-US" sz="5303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Gibbs’ Reflective Cycle (1988)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994781" y="3082472"/>
            <a:ext cx="5176789" cy="5176789"/>
          </a:xfrm>
          <a:custGeom>
            <a:avLst/>
            <a:gdLst/>
            <a:ahLst/>
            <a:cxnLst/>
            <a:rect l="l" t="t" r="r" b="b"/>
            <a:pathLst>
              <a:path w="5176789" h="5176789">
                <a:moveTo>
                  <a:pt x="0" y="0"/>
                </a:moveTo>
                <a:lnTo>
                  <a:pt x="5176789" y="0"/>
                </a:lnTo>
                <a:lnTo>
                  <a:pt x="5176789" y="5176789"/>
                </a:lnTo>
                <a:lnTo>
                  <a:pt x="0" y="51767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472272" y="1725313"/>
            <a:ext cx="2980666" cy="790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6"/>
              </a:lnSpc>
            </a:pPr>
            <a:r>
              <a:rPr lang="en-US" sz="254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DESCRIPTION</a:t>
            </a:r>
          </a:p>
          <a:p>
            <a:pPr algn="ctr">
              <a:lnSpc>
                <a:spcPts val="2845"/>
              </a:lnSpc>
            </a:pPr>
            <a:r>
              <a:rPr lang="en-US" sz="2032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WHAT HAPPENED?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72272" y="4359541"/>
            <a:ext cx="6802897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During a busy service, I was slower than expected with preparation, which made me fall behind and feel pressured to keep up with orders.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363974" y="3103601"/>
            <a:ext cx="4852092" cy="4852092"/>
          </a:xfrm>
          <a:custGeom>
            <a:avLst/>
            <a:gdLst/>
            <a:ahLst/>
            <a:cxnLst/>
            <a:rect l="l" t="t" r="r" b="b"/>
            <a:pathLst>
              <a:path w="4852092" h="4852092">
                <a:moveTo>
                  <a:pt x="0" y="0"/>
                </a:moveTo>
                <a:lnTo>
                  <a:pt x="4852092" y="0"/>
                </a:lnTo>
                <a:lnTo>
                  <a:pt x="4852092" y="4852091"/>
                </a:lnTo>
                <a:lnTo>
                  <a:pt x="0" y="485209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650766" y="1673920"/>
            <a:ext cx="2438933" cy="1177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9"/>
              </a:lnSpc>
            </a:pPr>
            <a:r>
              <a:rPr lang="en-US" sz="2492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FEELINGS</a:t>
            </a:r>
          </a:p>
          <a:p>
            <a:pPr algn="ctr">
              <a:lnSpc>
                <a:spcPts val="2791"/>
              </a:lnSpc>
            </a:pPr>
            <a:r>
              <a:rPr lang="en-US" sz="1994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HOW DID YOU FEEL?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571557" y="3721026"/>
            <a:ext cx="5073437" cy="2150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94"/>
              </a:lnSpc>
              <a:spcBef>
                <a:spcPct val="0"/>
              </a:spcBef>
            </a:pPr>
            <a:r>
              <a:rPr lang="en-US" sz="306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felt stressed and frustrated because my knife skills were slowing me down.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179268" y="3050036"/>
            <a:ext cx="4959220" cy="4959220"/>
          </a:xfrm>
          <a:custGeom>
            <a:avLst/>
            <a:gdLst/>
            <a:ahLst/>
            <a:cxnLst/>
            <a:rect l="l" t="t" r="r" b="b"/>
            <a:pathLst>
              <a:path w="4959220" h="4959220">
                <a:moveTo>
                  <a:pt x="0" y="0"/>
                </a:moveTo>
                <a:lnTo>
                  <a:pt x="4959220" y="0"/>
                </a:lnTo>
                <a:lnTo>
                  <a:pt x="4959220" y="4959221"/>
                </a:lnTo>
                <a:lnTo>
                  <a:pt x="0" y="495922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299058" y="1671552"/>
            <a:ext cx="2383325" cy="1098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0"/>
              </a:lnSpc>
            </a:pPr>
            <a:r>
              <a:rPr lang="en-US" sz="2435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EVALUATION</a:t>
            </a:r>
          </a:p>
          <a:p>
            <a:pPr algn="ctr">
              <a:lnSpc>
                <a:spcPts val="2728"/>
              </a:lnSpc>
            </a:pPr>
            <a:r>
              <a:rPr lang="en-US" sz="1948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WHAT WAS GOOD OR BAD?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08794" y="4590338"/>
            <a:ext cx="6802897" cy="1298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stayed calm and finished my tasks, but my slow pace affected the team and service flow.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286974" y="3018737"/>
            <a:ext cx="5021820" cy="5021820"/>
          </a:xfrm>
          <a:custGeom>
            <a:avLst/>
            <a:gdLst/>
            <a:ahLst/>
            <a:cxnLst/>
            <a:rect l="l" t="t" r="r" b="b"/>
            <a:pathLst>
              <a:path w="5021820" h="5021820">
                <a:moveTo>
                  <a:pt x="0" y="0"/>
                </a:moveTo>
                <a:lnTo>
                  <a:pt x="5021820" y="0"/>
                </a:lnTo>
                <a:lnTo>
                  <a:pt x="5021820" y="5021820"/>
                </a:lnTo>
                <a:lnTo>
                  <a:pt x="0" y="50218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8308794" y="4590338"/>
            <a:ext cx="6802897" cy="1543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happened because I need more practice and confidence with my knife skills.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7600" y="1614934"/>
            <a:ext cx="2518635" cy="1172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3"/>
              </a:lnSpc>
            </a:pPr>
            <a:r>
              <a:rPr lang="en-US" sz="2574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ANALYSIS</a:t>
            </a:r>
          </a:p>
          <a:p>
            <a:pPr algn="ctr">
              <a:lnSpc>
                <a:spcPts val="2883"/>
              </a:lnSpc>
            </a:pPr>
            <a:r>
              <a:rPr lang="en-US" sz="2059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WHY DID IT HAPPEN?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319697" y="3178672"/>
            <a:ext cx="4852092" cy="4852092"/>
          </a:xfrm>
          <a:custGeom>
            <a:avLst/>
            <a:gdLst/>
            <a:ahLst/>
            <a:cxnLst/>
            <a:rect l="l" t="t" r="r" b="b"/>
            <a:pathLst>
              <a:path w="4852092" h="4852092">
                <a:moveTo>
                  <a:pt x="0" y="0"/>
                </a:moveTo>
                <a:lnTo>
                  <a:pt x="4852092" y="0"/>
                </a:lnTo>
                <a:lnTo>
                  <a:pt x="4852092" y="4852092"/>
                </a:lnTo>
                <a:lnTo>
                  <a:pt x="0" y="485209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8308794" y="4590338"/>
            <a:ext cx="6802897" cy="1543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could have practiced more before service and asked experienced chefs for advice.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7600" y="1605811"/>
            <a:ext cx="2427329" cy="1172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3"/>
              </a:lnSpc>
            </a:pPr>
            <a:r>
              <a:rPr lang="en-US" sz="2480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CONCLUSION</a:t>
            </a:r>
          </a:p>
          <a:p>
            <a:pPr algn="ctr">
              <a:lnSpc>
                <a:spcPts val="2778"/>
              </a:lnSpc>
            </a:pPr>
            <a:r>
              <a:rPr lang="en-US" sz="1984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WHAT ELSE COULD YOU HAVE DONE?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800032"/>
            <a:ext cx="12780287" cy="5459229"/>
            <a:chOff x="0" y="0"/>
            <a:chExt cx="3627361" cy="154946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549464"/>
            </a:xfrm>
            <a:custGeom>
              <a:avLst/>
              <a:gdLst/>
              <a:ahLst/>
              <a:cxnLst/>
              <a:rect l="l" t="t" r="r" b="b"/>
              <a:pathLst>
                <a:path w="3627361" h="1549464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518570"/>
                  </a:lnTo>
                  <a:cubicBezTo>
                    <a:pt x="3627361" y="1535632"/>
                    <a:pt x="3613529" y="1549464"/>
                    <a:pt x="3596467" y="1549464"/>
                  </a:cubicBezTo>
                  <a:lnTo>
                    <a:pt x="30894" y="1549464"/>
                  </a:lnTo>
                  <a:cubicBezTo>
                    <a:pt x="13832" y="1549464"/>
                    <a:pt x="0" y="1535632"/>
                    <a:pt x="0" y="1518570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587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41385" y="36431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254788">
            <a:off x="111247" y="6532648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334456" y="2961552"/>
            <a:ext cx="5136188" cy="5136188"/>
          </a:xfrm>
          <a:custGeom>
            <a:avLst/>
            <a:gdLst/>
            <a:ahLst/>
            <a:cxnLst/>
            <a:rect l="l" t="t" r="r" b="b"/>
            <a:pathLst>
              <a:path w="5136188" h="5136188">
                <a:moveTo>
                  <a:pt x="0" y="0"/>
                </a:moveTo>
                <a:lnTo>
                  <a:pt x="5136189" y="0"/>
                </a:lnTo>
                <a:lnTo>
                  <a:pt x="5136189" y="5136189"/>
                </a:lnTo>
                <a:lnTo>
                  <a:pt x="0" y="513618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620261" y="1610345"/>
            <a:ext cx="2499943" cy="1205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77"/>
              </a:lnSpc>
            </a:pPr>
            <a:r>
              <a:rPr lang="en-US" sz="2555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ACTION PLAN</a:t>
            </a:r>
          </a:p>
          <a:p>
            <a:pPr algn="ctr">
              <a:lnSpc>
                <a:spcPts val="2861"/>
              </a:lnSpc>
            </a:pPr>
            <a:r>
              <a:rPr lang="en-US" sz="2044" dirty="0">
                <a:solidFill>
                  <a:srgbClr val="000000"/>
                </a:solidFill>
                <a:latin typeface="Arial" panose="020B0604020202020204" pitchFamily="34" charset="0"/>
                <a:ea typeface="Futura"/>
                <a:cs typeface="Arial" panose="020B0604020202020204" pitchFamily="34" charset="0"/>
                <a:sym typeface="Futura"/>
              </a:rPr>
              <a:t>HOW WILL YOU IMPROVE?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870234" y="4251325"/>
            <a:ext cx="4849651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will practice my knife skills regularly and learn from chefs to improve my speed and accuracy.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416107"/>
            <a:ext cx="12780287" cy="5843155"/>
            <a:chOff x="0" y="0"/>
            <a:chExt cx="3627361" cy="165843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658432"/>
            </a:xfrm>
            <a:custGeom>
              <a:avLst/>
              <a:gdLst/>
              <a:ahLst/>
              <a:cxnLst/>
              <a:rect l="l" t="t" r="r" b="b"/>
              <a:pathLst>
                <a:path w="3627361" h="1658432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627537"/>
                  </a:lnTo>
                  <a:cubicBezTo>
                    <a:pt x="3627361" y="1644600"/>
                    <a:pt x="3613529" y="1658432"/>
                    <a:pt x="3596467" y="1658432"/>
                  </a:cubicBezTo>
                  <a:lnTo>
                    <a:pt x="30894" y="1658432"/>
                  </a:lnTo>
                  <a:cubicBezTo>
                    <a:pt x="13832" y="1658432"/>
                    <a:pt x="0" y="1644600"/>
                    <a:pt x="0" y="1627537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696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05965" y="389491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Scenario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254788">
            <a:off x="313351" y="6657370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796847" y="2103369"/>
            <a:ext cx="4737966" cy="628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endParaRPr dirty="0"/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🟢 </a:t>
            </a:r>
            <a:r>
              <a:rPr lang="en-US" sz="2999" dirty="0">
                <a:solidFill>
                  <a:srgbClr val="00BF63"/>
                </a:solidFill>
                <a:latin typeface="Canva Sans"/>
                <a:ea typeface="Canva Sans"/>
                <a:cs typeface="Canva Sans"/>
                <a:sym typeface="Canva Sans"/>
              </a:rPr>
              <a:t>(Positives)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What went well?              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Stayed calm under pressure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Completed all tasks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endParaRPr lang="en-US" sz="24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🔴 </a:t>
            </a:r>
            <a:r>
              <a:rPr lang="en-US" sz="2999" dirty="0">
                <a:solidFill>
                  <a:srgbClr val="FF3131"/>
                </a:solidFill>
                <a:latin typeface="Canva Sans"/>
                <a:ea typeface="Canva Sans"/>
                <a:cs typeface="Canva Sans"/>
                <a:sym typeface="Canva Sans"/>
              </a:rPr>
              <a:t>(Challenges)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What was difficult? 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Slow preparation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Weak knife technique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Felt stressed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Impact the service flow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endParaRPr lang="en-US" sz="24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897264" y="2629852"/>
            <a:ext cx="5048399" cy="5523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  <a:spcBef>
                <a:spcPct val="0"/>
              </a:spcBef>
            </a:pPr>
            <a:r>
              <a:rPr lang="en-US" sz="28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🔵 </a:t>
            </a:r>
            <a:r>
              <a:rPr lang="en-US" sz="2899" dirty="0">
                <a:solidFill>
                  <a:srgbClr val="004AAD"/>
                </a:solidFill>
                <a:latin typeface="Canva Sans"/>
                <a:ea typeface="Canva Sans"/>
                <a:cs typeface="Canva Sans"/>
                <a:sym typeface="Canva Sans"/>
              </a:rPr>
              <a:t> (Analysis)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Why it happened?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Not enough practice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Lack of confidence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High-pressure environment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endParaRPr lang="en-US" sz="24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🟣 </a:t>
            </a:r>
            <a:r>
              <a:rPr lang="en-US" sz="2999" dirty="0">
                <a:solidFill>
                  <a:srgbClr val="5E17EB"/>
                </a:solidFill>
                <a:latin typeface="Canva Sans"/>
                <a:ea typeface="Canva Sans"/>
                <a:cs typeface="Canva Sans"/>
                <a:sym typeface="Canva Sans"/>
              </a:rPr>
              <a:t>(Action Plan)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What can I do next time? 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Practice knife skills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Ask chef for advice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Observe others for technique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26598" y="1828730"/>
            <a:ext cx="12780287" cy="6283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Busy Service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79268" y="4076025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416107"/>
            <a:ext cx="12780287" cy="5843155"/>
            <a:chOff x="0" y="0"/>
            <a:chExt cx="3627361" cy="165843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658432"/>
            </a:xfrm>
            <a:custGeom>
              <a:avLst/>
              <a:gdLst/>
              <a:ahLst/>
              <a:cxnLst/>
              <a:rect l="l" t="t" r="r" b="b"/>
              <a:pathLst>
                <a:path w="3627361" h="1658432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627537"/>
                  </a:lnTo>
                  <a:cubicBezTo>
                    <a:pt x="3627361" y="1644600"/>
                    <a:pt x="3613529" y="1658432"/>
                    <a:pt x="3596467" y="1658432"/>
                  </a:cubicBezTo>
                  <a:lnTo>
                    <a:pt x="30894" y="1658432"/>
                  </a:lnTo>
                  <a:cubicBezTo>
                    <a:pt x="13832" y="1658432"/>
                    <a:pt x="0" y="1644600"/>
                    <a:pt x="0" y="1627537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696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254788">
            <a:off x="313351" y="6657370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8" y="0"/>
                </a:lnTo>
                <a:lnTo>
                  <a:pt x="3762708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440065" y="5384690"/>
            <a:ext cx="10740073" cy="1131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073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“We do not learn from experience. We learn from reflecting on experience.” – John Dewey (1933)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67092" y="3746848"/>
            <a:ext cx="10699270" cy="12515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  <a:spcBef>
                <a:spcPct val="0"/>
              </a:spcBef>
            </a:pPr>
            <a:r>
              <a:rPr lang="en-US" sz="35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Reflection is about learning, not perfect writing.</a:t>
            </a:r>
          </a:p>
          <a:p>
            <a:pPr algn="ctr">
              <a:lnSpc>
                <a:spcPts val="5039"/>
              </a:lnSpc>
              <a:spcBef>
                <a:spcPct val="0"/>
              </a:spcBef>
            </a:pPr>
            <a:endParaRPr lang="en-US" sz="35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41603" y="3293799"/>
            <a:ext cx="12719814" cy="4596041"/>
            <a:chOff x="0" y="0"/>
            <a:chExt cx="3610197" cy="13044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10197" cy="1304470"/>
            </a:xfrm>
            <a:custGeom>
              <a:avLst/>
              <a:gdLst/>
              <a:ahLst/>
              <a:cxnLst/>
              <a:rect l="l" t="t" r="r" b="b"/>
              <a:pathLst>
                <a:path w="3610197" h="1304470">
                  <a:moveTo>
                    <a:pt x="31041" y="0"/>
                  </a:moveTo>
                  <a:lnTo>
                    <a:pt x="3579156" y="0"/>
                  </a:lnTo>
                  <a:cubicBezTo>
                    <a:pt x="3596299" y="0"/>
                    <a:pt x="3610197" y="13898"/>
                    <a:pt x="3610197" y="31041"/>
                  </a:cubicBezTo>
                  <a:lnTo>
                    <a:pt x="3610197" y="1273429"/>
                  </a:lnTo>
                  <a:cubicBezTo>
                    <a:pt x="3610197" y="1290572"/>
                    <a:pt x="3596299" y="1304470"/>
                    <a:pt x="3579156" y="1304470"/>
                  </a:cubicBezTo>
                  <a:lnTo>
                    <a:pt x="31041" y="1304470"/>
                  </a:lnTo>
                  <a:cubicBezTo>
                    <a:pt x="13898" y="1304470"/>
                    <a:pt x="0" y="1290572"/>
                    <a:pt x="0" y="1273429"/>
                  </a:cubicBezTo>
                  <a:lnTo>
                    <a:pt x="0" y="31041"/>
                  </a:lnTo>
                  <a:cubicBezTo>
                    <a:pt x="0" y="13898"/>
                    <a:pt x="13898" y="0"/>
                    <a:pt x="3104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10197" cy="13425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26584" y="2954494"/>
            <a:ext cx="12780287" cy="4647677"/>
            <a:chOff x="0" y="0"/>
            <a:chExt cx="3627361" cy="131912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27361" cy="1319125"/>
            </a:xfrm>
            <a:custGeom>
              <a:avLst/>
              <a:gdLst/>
              <a:ahLst/>
              <a:cxnLst/>
              <a:rect l="l" t="t" r="r" b="b"/>
              <a:pathLst>
                <a:path w="3627361" h="1319125">
                  <a:moveTo>
                    <a:pt x="30894" y="0"/>
                  </a:moveTo>
                  <a:lnTo>
                    <a:pt x="3596467" y="0"/>
                  </a:lnTo>
                  <a:cubicBezTo>
                    <a:pt x="3604661" y="0"/>
                    <a:pt x="3612519" y="3255"/>
                    <a:pt x="3618312" y="9049"/>
                  </a:cubicBezTo>
                  <a:cubicBezTo>
                    <a:pt x="3624106" y="14843"/>
                    <a:pt x="3627361" y="22701"/>
                    <a:pt x="3627361" y="30894"/>
                  </a:cubicBezTo>
                  <a:lnTo>
                    <a:pt x="3627361" y="1288231"/>
                  </a:lnTo>
                  <a:cubicBezTo>
                    <a:pt x="3627361" y="1305294"/>
                    <a:pt x="3613529" y="1319125"/>
                    <a:pt x="3596467" y="1319125"/>
                  </a:cubicBezTo>
                  <a:lnTo>
                    <a:pt x="30894" y="1319125"/>
                  </a:lnTo>
                  <a:cubicBezTo>
                    <a:pt x="22701" y="1319125"/>
                    <a:pt x="14843" y="1315871"/>
                    <a:pt x="9049" y="1310077"/>
                  </a:cubicBezTo>
                  <a:cubicBezTo>
                    <a:pt x="3255" y="1304283"/>
                    <a:pt x="0" y="1296425"/>
                    <a:pt x="0" y="1288231"/>
                  </a:cubicBezTo>
                  <a:lnTo>
                    <a:pt x="0" y="30894"/>
                  </a:lnTo>
                  <a:cubicBezTo>
                    <a:pt x="0" y="13832"/>
                    <a:pt x="13832" y="0"/>
                    <a:pt x="3089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627361" cy="13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115152" y="998947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Activity</a:t>
            </a:r>
          </a:p>
        </p:txBody>
      </p:sp>
      <p:sp>
        <p:nvSpPr>
          <p:cNvPr id="9" name="Freeform 9"/>
          <p:cNvSpPr/>
          <p:nvPr/>
        </p:nvSpPr>
        <p:spPr>
          <a:xfrm>
            <a:off x="12881514" y="7452398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514911">
            <a:off x="737502" y="-135635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594525">
            <a:off x="16145732" y="-1239517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334456" y="3293799"/>
            <a:ext cx="3944414" cy="3944414"/>
          </a:xfrm>
          <a:custGeom>
            <a:avLst/>
            <a:gdLst/>
            <a:ahLst/>
            <a:cxnLst/>
            <a:rect l="l" t="t" r="r" b="b"/>
            <a:pathLst>
              <a:path w="3944414" h="3944414">
                <a:moveTo>
                  <a:pt x="0" y="0"/>
                </a:moveTo>
                <a:lnTo>
                  <a:pt x="3944414" y="0"/>
                </a:lnTo>
                <a:lnTo>
                  <a:pt x="3944414" y="3944414"/>
                </a:lnTo>
                <a:lnTo>
                  <a:pt x="0" y="394441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254788">
            <a:off x="745230" y="6095020"/>
            <a:ext cx="3762708" cy="3829728"/>
          </a:xfrm>
          <a:custGeom>
            <a:avLst/>
            <a:gdLst/>
            <a:ahLst/>
            <a:cxnLst/>
            <a:rect l="l" t="t" r="r" b="b"/>
            <a:pathLst>
              <a:path w="3762708" h="3829728">
                <a:moveTo>
                  <a:pt x="0" y="0"/>
                </a:moveTo>
                <a:lnTo>
                  <a:pt x="3762707" y="0"/>
                </a:lnTo>
                <a:lnTo>
                  <a:pt x="3762707" y="3829728"/>
                </a:lnTo>
                <a:lnTo>
                  <a:pt x="0" y="38297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6878545" y="3822361"/>
            <a:ext cx="7789004" cy="2759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99"/>
              </a:lnSpc>
            </a:pPr>
            <a:r>
              <a:rPr lang="en-US" sz="3856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Create scenario of your recent experience and use Gibb’s Reflective Framework</a:t>
            </a:r>
          </a:p>
          <a:p>
            <a:pPr algn="ctr">
              <a:lnSpc>
                <a:spcPts val="5399"/>
              </a:lnSpc>
            </a:pPr>
            <a:endParaRPr lang="en-US" sz="3856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3526882" y="8013665"/>
            <a:ext cx="10740073" cy="970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3"/>
              </a:lnSpc>
            </a:pPr>
            <a:r>
              <a:rPr lang="en-US" sz="2673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“We do not learn from experience. We learn from reflecting on experience.” – John Dewey (1933)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CC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41096" y="4063281"/>
            <a:ext cx="11743831" cy="5998618"/>
            <a:chOff x="0" y="0"/>
            <a:chExt cx="3747039" cy="19139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47039" cy="1913946"/>
            </a:xfrm>
            <a:custGeom>
              <a:avLst/>
              <a:gdLst/>
              <a:ahLst/>
              <a:cxnLst/>
              <a:rect l="l" t="t" r="r" b="b"/>
              <a:pathLst>
                <a:path w="3747039" h="1913946">
                  <a:moveTo>
                    <a:pt x="33621" y="0"/>
                  </a:moveTo>
                  <a:lnTo>
                    <a:pt x="3713418" y="0"/>
                  </a:lnTo>
                  <a:cubicBezTo>
                    <a:pt x="3731986" y="0"/>
                    <a:pt x="3747039" y="15053"/>
                    <a:pt x="3747039" y="33621"/>
                  </a:cubicBezTo>
                  <a:lnTo>
                    <a:pt x="3747039" y="1880325"/>
                  </a:lnTo>
                  <a:cubicBezTo>
                    <a:pt x="3747039" y="1898893"/>
                    <a:pt x="3731986" y="1913946"/>
                    <a:pt x="3713418" y="1913946"/>
                  </a:cubicBezTo>
                  <a:lnTo>
                    <a:pt x="33621" y="1913946"/>
                  </a:lnTo>
                  <a:cubicBezTo>
                    <a:pt x="15053" y="1913946"/>
                    <a:pt x="0" y="1898893"/>
                    <a:pt x="0" y="1880325"/>
                  </a:cubicBezTo>
                  <a:lnTo>
                    <a:pt x="0" y="33621"/>
                  </a:lnTo>
                  <a:cubicBezTo>
                    <a:pt x="0" y="15053"/>
                    <a:pt x="15053" y="0"/>
                    <a:pt x="33621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747039" cy="19520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1240444">
            <a:off x="1706322" y="883461"/>
            <a:ext cx="3974345" cy="3060245"/>
          </a:xfrm>
          <a:custGeom>
            <a:avLst/>
            <a:gdLst/>
            <a:ahLst/>
            <a:cxnLst/>
            <a:rect l="l" t="t" r="r" b="b"/>
            <a:pathLst>
              <a:path w="3974345" h="3060245">
                <a:moveTo>
                  <a:pt x="0" y="0"/>
                </a:moveTo>
                <a:lnTo>
                  <a:pt x="3974345" y="0"/>
                </a:lnTo>
                <a:lnTo>
                  <a:pt x="3974345" y="3060246"/>
                </a:lnTo>
                <a:lnTo>
                  <a:pt x="0" y="30602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2368213" y="3298525"/>
            <a:ext cx="11521915" cy="6515804"/>
            <a:chOff x="0" y="0"/>
            <a:chExt cx="3676233" cy="207896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676233" cy="2078961"/>
            </a:xfrm>
            <a:custGeom>
              <a:avLst/>
              <a:gdLst/>
              <a:ahLst/>
              <a:cxnLst/>
              <a:rect l="l" t="t" r="r" b="b"/>
              <a:pathLst>
                <a:path w="3676233" h="2078961">
                  <a:moveTo>
                    <a:pt x="34268" y="0"/>
                  </a:moveTo>
                  <a:lnTo>
                    <a:pt x="3641965" y="0"/>
                  </a:lnTo>
                  <a:cubicBezTo>
                    <a:pt x="3651053" y="0"/>
                    <a:pt x="3659769" y="3610"/>
                    <a:pt x="3666196" y="10037"/>
                  </a:cubicBezTo>
                  <a:cubicBezTo>
                    <a:pt x="3672623" y="16464"/>
                    <a:pt x="3676233" y="25180"/>
                    <a:pt x="3676233" y="34268"/>
                  </a:cubicBezTo>
                  <a:lnTo>
                    <a:pt x="3676233" y="2044693"/>
                  </a:lnTo>
                  <a:cubicBezTo>
                    <a:pt x="3676233" y="2063619"/>
                    <a:pt x="3660890" y="2078961"/>
                    <a:pt x="3641965" y="2078961"/>
                  </a:cubicBezTo>
                  <a:lnTo>
                    <a:pt x="34268" y="2078961"/>
                  </a:lnTo>
                  <a:cubicBezTo>
                    <a:pt x="15342" y="2078961"/>
                    <a:pt x="0" y="2063619"/>
                    <a:pt x="0" y="2044693"/>
                  </a:cubicBezTo>
                  <a:lnTo>
                    <a:pt x="0" y="34268"/>
                  </a:lnTo>
                  <a:cubicBezTo>
                    <a:pt x="0" y="15342"/>
                    <a:pt x="15342" y="0"/>
                    <a:pt x="3426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676233" cy="21170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693494" y="3448555"/>
            <a:ext cx="8306950" cy="6613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1.What is self-reflection?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a. Thinking about your experiences to learn and improve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b. Ignoring mistakes to avoid stress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c. Telling others what they did wrong</a:t>
            </a:r>
          </a:p>
          <a:p>
            <a:pPr algn="l">
              <a:lnSpc>
                <a:spcPts val="3509"/>
              </a:lnSpc>
            </a:pPr>
            <a:endParaRPr lang="en-US" sz="2507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2. Which of the following is a reflection model we use?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a. Gibbs’ Reflective Cycle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b. Boud’s Reflective Model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c. Kolb’ Reflective Model</a:t>
            </a:r>
          </a:p>
          <a:p>
            <a:pPr algn="l">
              <a:lnSpc>
                <a:spcPts val="3509"/>
              </a:lnSpc>
            </a:pPr>
            <a:endParaRPr lang="en-US" sz="2507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3.What is the first stage of Gibbs’ Cycle?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a. Description 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b. Feelings </a:t>
            </a:r>
          </a:p>
          <a:p>
            <a:pPr algn="l">
              <a:lnSpc>
                <a:spcPts val="3509"/>
              </a:lnSpc>
            </a:pPr>
            <a:r>
              <a:rPr lang="en-US" sz="2507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c. Action</a:t>
            </a:r>
          </a:p>
          <a:p>
            <a:pPr algn="l">
              <a:lnSpc>
                <a:spcPts val="3509"/>
              </a:lnSpc>
            </a:pPr>
            <a:endParaRPr lang="en-US" sz="2507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053331" y="1172447"/>
            <a:ext cx="7103737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Mini Quiz</a:t>
            </a:r>
          </a:p>
        </p:txBody>
      </p:sp>
      <p:sp>
        <p:nvSpPr>
          <p:cNvPr id="11" name="Freeform 11"/>
          <p:cNvSpPr/>
          <p:nvPr/>
        </p:nvSpPr>
        <p:spPr>
          <a:xfrm rot="-3514911">
            <a:off x="14982140" y="-119947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5" y="0"/>
                </a:lnTo>
                <a:lnTo>
                  <a:pt x="222713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4811807" y="6680212"/>
            <a:ext cx="4029931" cy="3606788"/>
          </a:xfrm>
          <a:custGeom>
            <a:avLst/>
            <a:gdLst/>
            <a:ahLst/>
            <a:cxnLst/>
            <a:rect l="l" t="t" r="r" b="b"/>
            <a:pathLst>
              <a:path w="4029931" h="3606788">
                <a:moveTo>
                  <a:pt x="0" y="0"/>
                </a:moveTo>
                <a:lnTo>
                  <a:pt x="4029931" y="0"/>
                </a:lnTo>
                <a:lnTo>
                  <a:pt x="4029931" y="3606788"/>
                </a:lnTo>
                <a:lnTo>
                  <a:pt x="0" y="36067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CC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54959" y="2792448"/>
            <a:ext cx="10161516" cy="7064908"/>
            <a:chOff x="0" y="0"/>
            <a:chExt cx="3475858" cy="24166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75858" cy="2416629"/>
            </a:xfrm>
            <a:custGeom>
              <a:avLst/>
              <a:gdLst/>
              <a:ahLst/>
              <a:cxnLst/>
              <a:rect l="l" t="t" r="r" b="b"/>
              <a:pathLst>
                <a:path w="3475858" h="2416629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377773"/>
                  </a:lnTo>
                  <a:cubicBezTo>
                    <a:pt x="3475858" y="2399233"/>
                    <a:pt x="3458461" y="2416629"/>
                    <a:pt x="3437002" y="2416629"/>
                  </a:cubicBezTo>
                  <a:lnTo>
                    <a:pt x="38856" y="2416629"/>
                  </a:lnTo>
                  <a:cubicBezTo>
                    <a:pt x="17397" y="2416629"/>
                    <a:pt x="0" y="2399233"/>
                    <a:pt x="0" y="2377773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75858" cy="24547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064997" y="2502486"/>
            <a:ext cx="10147229" cy="7037352"/>
            <a:chOff x="0" y="0"/>
            <a:chExt cx="3470971" cy="24072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470971" cy="2407203"/>
            </a:xfrm>
            <a:custGeom>
              <a:avLst/>
              <a:gdLst/>
              <a:ahLst/>
              <a:cxnLst/>
              <a:rect l="l" t="t" r="r" b="b"/>
              <a:pathLst>
                <a:path w="3470971" h="24072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368292"/>
                  </a:lnTo>
                  <a:cubicBezTo>
                    <a:pt x="3470971" y="2378612"/>
                    <a:pt x="3466872" y="2388509"/>
                    <a:pt x="3459574" y="2395807"/>
                  </a:cubicBezTo>
                  <a:cubicBezTo>
                    <a:pt x="3452277" y="2403104"/>
                    <a:pt x="3442380" y="2407203"/>
                    <a:pt x="3432060" y="2407203"/>
                  </a:cubicBezTo>
                  <a:lnTo>
                    <a:pt x="38911" y="2407203"/>
                  </a:lnTo>
                  <a:cubicBezTo>
                    <a:pt x="28591" y="2407203"/>
                    <a:pt x="18694" y="2403104"/>
                    <a:pt x="11397" y="2395807"/>
                  </a:cubicBezTo>
                  <a:cubicBezTo>
                    <a:pt x="4100" y="2388509"/>
                    <a:pt x="0" y="2378612"/>
                    <a:pt x="0" y="23682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470971" cy="24453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979968" y="2125739"/>
            <a:ext cx="4870379" cy="1931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14"/>
              </a:lnSpc>
            </a:pPr>
            <a:r>
              <a:rPr lang="en-US" sz="551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Self Reflection </a:t>
            </a:r>
          </a:p>
          <a:p>
            <a:pPr algn="ctr">
              <a:lnSpc>
                <a:spcPts val="7714"/>
              </a:lnSpc>
            </a:pPr>
            <a:r>
              <a:rPr lang="en-US" sz="551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Summary</a:t>
            </a:r>
          </a:p>
        </p:txBody>
      </p:sp>
      <p:sp>
        <p:nvSpPr>
          <p:cNvPr id="17" name="Freeform 17"/>
          <p:cNvSpPr/>
          <p:nvPr/>
        </p:nvSpPr>
        <p:spPr>
          <a:xfrm>
            <a:off x="3211652" y="6032518"/>
            <a:ext cx="4460453" cy="3824838"/>
          </a:xfrm>
          <a:custGeom>
            <a:avLst/>
            <a:gdLst/>
            <a:ahLst/>
            <a:cxnLst/>
            <a:rect l="l" t="t" r="r" b="b"/>
            <a:pathLst>
              <a:path w="4460453" h="3824838">
                <a:moveTo>
                  <a:pt x="0" y="0"/>
                </a:moveTo>
                <a:lnTo>
                  <a:pt x="4460453" y="0"/>
                </a:lnTo>
                <a:lnTo>
                  <a:pt x="4460453" y="3824838"/>
                </a:lnTo>
                <a:lnTo>
                  <a:pt x="0" y="382483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7924654" y="2800494"/>
            <a:ext cx="8871766" cy="568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Gain perspective</a:t>
            </a:r>
          </a:p>
          <a:p>
            <a:pPr algn="l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Self-reflection allows you to pause and look at situations from a wider view, helping you focus on what truly matters and make decisions that align with your goals and values.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 responses</a:t>
            </a:r>
          </a:p>
          <a:p>
            <a:pPr algn="l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By understanding your thoughts and </a:t>
            </a:r>
            <a:r>
              <a:rPr lang="en-US" sz="24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behaviours</a:t>
            </a: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you can manage situations more effectively and avoid reacting in ways you might later regret.</a:t>
            </a:r>
          </a:p>
          <a:p>
            <a:pPr marL="539746" lvl="1" indent="-269873" algn="l">
              <a:lnSpc>
                <a:spcPts val="3499"/>
              </a:lnSpc>
              <a:buFont typeface="Arial"/>
              <a:buChar char="•"/>
            </a:pPr>
            <a:r>
              <a:rPr lang="en-US" sz="2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Enhance self-awareness</a:t>
            </a:r>
          </a:p>
          <a:p>
            <a:pPr algn="l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Reflecting on your experiences helps you understand yourself and others better, supporting authenticity, purpose, and professional and personal growth.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CC8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DEB8C4-D593-89DD-7833-6C13A2FE4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90A055B-A433-51DB-7ADF-3DF3CA185BD8}"/>
              </a:ext>
            </a:extLst>
          </p:cNvPr>
          <p:cNvSpPr/>
          <p:nvPr/>
        </p:nvSpPr>
        <p:spPr>
          <a:xfrm rot="10610365">
            <a:off x="12519304" y="-40587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6" y="0"/>
                </a:lnTo>
                <a:lnTo>
                  <a:pt x="6035136" y="3198623"/>
                </a:lnTo>
                <a:lnTo>
                  <a:pt x="0" y="319862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3A377DC1-1FFB-CDC1-25FE-E51D51578733}"/>
              </a:ext>
            </a:extLst>
          </p:cNvPr>
          <p:cNvGrpSpPr/>
          <p:nvPr/>
        </p:nvGrpSpPr>
        <p:grpSpPr>
          <a:xfrm>
            <a:off x="7354959" y="2792448"/>
            <a:ext cx="10161516" cy="6480140"/>
            <a:chOff x="0" y="0"/>
            <a:chExt cx="3475858" cy="2216603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44D53619-A9C2-CCEE-2D78-EB0556B087C4}"/>
                </a:ext>
              </a:extLst>
            </p:cNvPr>
            <p:cNvSpPr/>
            <p:nvPr/>
          </p:nvSpPr>
          <p:spPr>
            <a:xfrm>
              <a:off x="0" y="0"/>
              <a:ext cx="3475858" cy="2216603"/>
            </a:xfrm>
            <a:custGeom>
              <a:avLst/>
              <a:gdLst/>
              <a:ahLst/>
              <a:cxnLst/>
              <a:rect l="l" t="t" r="r" b="b"/>
              <a:pathLst>
                <a:path w="3475858" h="2216603">
                  <a:moveTo>
                    <a:pt x="38856" y="0"/>
                  </a:moveTo>
                  <a:lnTo>
                    <a:pt x="3437002" y="0"/>
                  </a:lnTo>
                  <a:cubicBezTo>
                    <a:pt x="3458461" y="0"/>
                    <a:pt x="3475858" y="17397"/>
                    <a:pt x="3475858" y="38856"/>
                  </a:cubicBezTo>
                  <a:lnTo>
                    <a:pt x="3475858" y="2177747"/>
                  </a:lnTo>
                  <a:cubicBezTo>
                    <a:pt x="3475858" y="2199206"/>
                    <a:pt x="3458461" y="2216603"/>
                    <a:pt x="3437002" y="2216603"/>
                  </a:cubicBezTo>
                  <a:lnTo>
                    <a:pt x="38856" y="2216603"/>
                  </a:lnTo>
                  <a:cubicBezTo>
                    <a:pt x="17397" y="2216603"/>
                    <a:pt x="0" y="2199206"/>
                    <a:pt x="0" y="2177747"/>
                  </a:cubicBezTo>
                  <a:lnTo>
                    <a:pt x="0" y="38856"/>
                  </a:lnTo>
                  <a:cubicBezTo>
                    <a:pt x="0" y="17397"/>
                    <a:pt x="17397" y="0"/>
                    <a:pt x="38856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1A18AD60-5201-3954-4003-DA5C593A2D8F}"/>
                </a:ext>
              </a:extLst>
            </p:cNvPr>
            <p:cNvSpPr txBox="1"/>
            <p:nvPr/>
          </p:nvSpPr>
          <p:spPr>
            <a:xfrm>
              <a:off x="0" y="-38100"/>
              <a:ext cx="3475858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63B69EC8-E662-545E-D4E1-200CE393E34E}"/>
              </a:ext>
            </a:extLst>
          </p:cNvPr>
          <p:cNvGrpSpPr/>
          <p:nvPr/>
        </p:nvGrpSpPr>
        <p:grpSpPr>
          <a:xfrm>
            <a:off x="7064997" y="2502486"/>
            <a:ext cx="10147229" cy="6480140"/>
            <a:chOff x="0" y="0"/>
            <a:chExt cx="3470971" cy="2216603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7E312D3-F323-8BC4-F687-E3D2BF56CE97}"/>
                </a:ext>
              </a:extLst>
            </p:cNvPr>
            <p:cNvSpPr/>
            <p:nvPr/>
          </p:nvSpPr>
          <p:spPr>
            <a:xfrm>
              <a:off x="0" y="0"/>
              <a:ext cx="3470971" cy="2216603"/>
            </a:xfrm>
            <a:custGeom>
              <a:avLst/>
              <a:gdLst/>
              <a:ahLst/>
              <a:cxnLst/>
              <a:rect l="l" t="t" r="r" b="b"/>
              <a:pathLst>
                <a:path w="3470971" h="2216603">
                  <a:moveTo>
                    <a:pt x="38911" y="0"/>
                  </a:moveTo>
                  <a:lnTo>
                    <a:pt x="3432060" y="0"/>
                  </a:lnTo>
                  <a:cubicBezTo>
                    <a:pt x="3442380" y="0"/>
                    <a:pt x="3452277" y="4100"/>
                    <a:pt x="3459574" y="11397"/>
                  </a:cubicBezTo>
                  <a:cubicBezTo>
                    <a:pt x="3466872" y="18694"/>
                    <a:pt x="3470971" y="28591"/>
                    <a:pt x="3470971" y="38911"/>
                  </a:cubicBezTo>
                  <a:lnTo>
                    <a:pt x="3470971" y="2177692"/>
                  </a:lnTo>
                  <a:cubicBezTo>
                    <a:pt x="3470971" y="2188012"/>
                    <a:pt x="3466872" y="2197909"/>
                    <a:pt x="3459574" y="2205206"/>
                  </a:cubicBezTo>
                  <a:cubicBezTo>
                    <a:pt x="3452277" y="2212503"/>
                    <a:pt x="3442380" y="2216603"/>
                    <a:pt x="3432060" y="2216603"/>
                  </a:cubicBezTo>
                  <a:lnTo>
                    <a:pt x="38911" y="2216603"/>
                  </a:lnTo>
                  <a:cubicBezTo>
                    <a:pt x="28591" y="2216603"/>
                    <a:pt x="18694" y="2212503"/>
                    <a:pt x="11397" y="2205206"/>
                  </a:cubicBezTo>
                  <a:cubicBezTo>
                    <a:pt x="4100" y="2197909"/>
                    <a:pt x="0" y="2188012"/>
                    <a:pt x="0" y="2177692"/>
                  </a:cubicBezTo>
                  <a:lnTo>
                    <a:pt x="0" y="38911"/>
                  </a:lnTo>
                  <a:cubicBezTo>
                    <a:pt x="0" y="28591"/>
                    <a:pt x="4100" y="18694"/>
                    <a:pt x="11397" y="11397"/>
                  </a:cubicBezTo>
                  <a:cubicBezTo>
                    <a:pt x="18694" y="4100"/>
                    <a:pt x="28591" y="0"/>
                    <a:pt x="3891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3FBB1319-F9A7-A493-F001-45BA9324CB58}"/>
                </a:ext>
              </a:extLst>
            </p:cNvPr>
            <p:cNvSpPr txBox="1"/>
            <p:nvPr/>
          </p:nvSpPr>
          <p:spPr>
            <a:xfrm>
              <a:off x="0" y="-38100"/>
              <a:ext cx="3470971" cy="2254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>
            <a:extLst>
              <a:ext uri="{FF2B5EF4-FFF2-40B4-BE49-F238E27FC236}">
                <a16:creationId xmlns:a16="http://schemas.microsoft.com/office/drawing/2014/main" id="{0B5CD24E-984F-4A13-7F1F-C6406E5EE648}"/>
              </a:ext>
            </a:extLst>
          </p:cNvPr>
          <p:cNvGrpSpPr/>
          <p:nvPr/>
        </p:nvGrpSpPr>
        <p:grpSpPr>
          <a:xfrm>
            <a:off x="1005726" y="1501959"/>
            <a:ext cx="5069565" cy="3655829"/>
            <a:chOff x="0" y="0"/>
            <a:chExt cx="1734100" cy="1250516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896E5644-1B6C-BD91-17AC-ABB5F32C29D3}"/>
                </a:ext>
              </a:extLst>
            </p:cNvPr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CCC7F491-8074-AC06-7682-36196B656584}"/>
                </a:ext>
              </a:extLst>
            </p:cNvPr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C4BF01BC-0D17-73B7-43CE-84022E299798}"/>
              </a:ext>
            </a:extLst>
          </p:cNvPr>
          <p:cNvSpPr/>
          <p:nvPr/>
        </p:nvSpPr>
        <p:spPr>
          <a:xfrm>
            <a:off x="6722576" y="1535515"/>
            <a:ext cx="1559194" cy="1842475"/>
          </a:xfrm>
          <a:custGeom>
            <a:avLst/>
            <a:gdLst/>
            <a:ahLst/>
            <a:cxnLst/>
            <a:rect l="l" t="t" r="r" b="b"/>
            <a:pathLst>
              <a:path w="1559194" h="1842475">
                <a:moveTo>
                  <a:pt x="0" y="0"/>
                </a:moveTo>
                <a:lnTo>
                  <a:pt x="1559194" y="0"/>
                </a:lnTo>
                <a:lnTo>
                  <a:pt x="1559194" y="1842474"/>
                </a:lnTo>
                <a:lnTo>
                  <a:pt x="0" y="18424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1AF04632-3509-2642-DA65-FD6E7185DB09}"/>
              </a:ext>
            </a:extLst>
          </p:cNvPr>
          <p:cNvGrpSpPr/>
          <p:nvPr/>
        </p:nvGrpSpPr>
        <p:grpSpPr>
          <a:xfrm>
            <a:off x="829514" y="1297171"/>
            <a:ext cx="5069565" cy="3655829"/>
            <a:chOff x="0" y="0"/>
            <a:chExt cx="1734100" cy="1250516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A62E206-1B62-13F2-EA94-14B46A53BA34}"/>
                </a:ext>
              </a:extLst>
            </p:cNvPr>
            <p:cNvSpPr/>
            <p:nvPr/>
          </p:nvSpPr>
          <p:spPr>
            <a:xfrm>
              <a:off x="0" y="0"/>
              <a:ext cx="1734100" cy="1250516"/>
            </a:xfrm>
            <a:custGeom>
              <a:avLst/>
              <a:gdLst/>
              <a:ahLst/>
              <a:cxnLst/>
              <a:rect l="l" t="t" r="r" b="b"/>
              <a:pathLst>
                <a:path w="1734100" h="1250516">
                  <a:moveTo>
                    <a:pt x="77884" y="0"/>
                  </a:moveTo>
                  <a:lnTo>
                    <a:pt x="1656216" y="0"/>
                  </a:lnTo>
                  <a:cubicBezTo>
                    <a:pt x="1699231" y="0"/>
                    <a:pt x="1734100" y="34870"/>
                    <a:pt x="1734100" y="77884"/>
                  </a:cubicBezTo>
                  <a:lnTo>
                    <a:pt x="1734100" y="1172632"/>
                  </a:lnTo>
                  <a:cubicBezTo>
                    <a:pt x="1734100" y="1215647"/>
                    <a:pt x="1699231" y="1250516"/>
                    <a:pt x="1656216" y="1250516"/>
                  </a:cubicBezTo>
                  <a:lnTo>
                    <a:pt x="77884" y="1250516"/>
                  </a:lnTo>
                  <a:cubicBezTo>
                    <a:pt x="34870" y="1250516"/>
                    <a:pt x="0" y="1215647"/>
                    <a:pt x="0" y="1172632"/>
                  </a:cubicBezTo>
                  <a:lnTo>
                    <a:pt x="0" y="77884"/>
                  </a:lnTo>
                  <a:cubicBezTo>
                    <a:pt x="0" y="34870"/>
                    <a:pt x="34870" y="0"/>
                    <a:pt x="778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B1420F6A-3D09-D3F4-1DD2-AB920E4511C7}"/>
                </a:ext>
              </a:extLst>
            </p:cNvPr>
            <p:cNvSpPr txBox="1"/>
            <p:nvPr/>
          </p:nvSpPr>
          <p:spPr>
            <a:xfrm>
              <a:off x="0" y="-38100"/>
              <a:ext cx="1734100" cy="12886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A7218287-5AE1-CEEC-F648-A9C16DE01E6B}"/>
              </a:ext>
            </a:extLst>
          </p:cNvPr>
          <p:cNvSpPr/>
          <p:nvPr/>
        </p:nvSpPr>
        <p:spPr>
          <a:xfrm rot="2995765">
            <a:off x="-1049397" y="6651396"/>
            <a:ext cx="6035136" cy="3198622"/>
          </a:xfrm>
          <a:custGeom>
            <a:avLst/>
            <a:gdLst/>
            <a:ahLst/>
            <a:cxnLst/>
            <a:rect l="l" t="t" r="r" b="b"/>
            <a:pathLst>
              <a:path w="6035136" h="3198622">
                <a:moveTo>
                  <a:pt x="0" y="0"/>
                </a:moveTo>
                <a:lnTo>
                  <a:pt x="6035137" y="0"/>
                </a:lnTo>
                <a:lnTo>
                  <a:pt x="6035137" y="3198622"/>
                </a:lnTo>
                <a:lnTo>
                  <a:pt x="0" y="31986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10565AFF-D61B-B580-C34B-A46EB5D1CBF5}"/>
              </a:ext>
            </a:extLst>
          </p:cNvPr>
          <p:cNvSpPr txBox="1"/>
          <p:nvPr/>
        </p:nvSpPr>
        <p:spPr>
          <a:xfrm>
            <a:off x="921494" y="1881115"/>
            <a:ext cx="4885604" cy="254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2"/>
              </a:lnSpc>
            </a:pPr>
            <a:r>
              <a:rPr lang="en-US" sz="7280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Learning Outcome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80590E70-1F57-7F91-5791-9C2ED0011166}"/>
              </a:ext>
            </a:extLst>
          </p:cNvPr>
          <p:cNvSpPr txBox="1"/>
          <p:nvPr/>
        </p:nvSpPr>
        <p:spPr>
          <a:xfrm>
            <a:off x="7502173" y="2678148"/>
            <a:ext cx="9101913" cy="6347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Futura Bold"/>
                <a:ea typeface="Futura Bold"/>
                <a:cs typeface="Futura Bold"/>
                <a:sym typeface="Futura Bold"/>
              </a:rPr>
              <a:t>Self Reflection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S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ee yourself – Understand what self-reflection is and why it matters in hospitality.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E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xplore benefits – Know how reflection helps you grow and helps the team/</a:t>
            </a:r>
            <a:r>
              <a:rPr lang="en-US" sz="3035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organisation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L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earn from experience – Use models like Gibbs to think about what happened.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F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ix and plan – Make a small action plan to improve your work.</a:t>
            </a:r>
          </a:p>
          <a:p>
            <a:pPr marL="655419" lvl="1" indent="-327709" algn="l">
              <a:lnSpc>
                <a:spcPts val="4250"/>
              </a:lnSpc>
              <a:buFont typeface="Arial"/>
              <a:buChar char="•"/>
            </a:pPr>
            <a:r>
              <a:rPr lang="en-US" sz="3035" b="1" dirty="0" err="1">
                <a:solidFill>
                  <a:srgbClr val="EF391F"/>
                </a:solidFill>
                <a:latin typeface="Futura Bold"/>
                <a:ea typeface="Futura Bold"/>
                <a:cs typeface="Futura Bold"/>
                <a:sym typeface="Futura Bold"/>
              </a:rPr>
              <a:t>R</a:t>
            </a:r>
            <a:r>
              <a:rPr lang="en-US" sz="3035" dirty="0" err="1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ecognise</a:t>
            </a:r>
            <a:r>
              <a:rPr lang="en-US" sz="3035" dirty="0">
                <a:solidFill>
                  <a:srgbClr val="000000"/>
                </a:solidFill>
                <a:latin typeface="Futura"/>
                <a:ea typeface="Futura"/>
                <a:cs typeface="Futura"/>
                <a:sym typeface="Futura"/>
              </a:rPr>
              <a:t> impact – See how reflecting improves teamwork, service, and guest satisfaction.</a:t>
            </a:r>
          </a:p>
          <a:p>
            <a:pPr algn="l">
              <a:lnSpc>
                <a:spcPts val="2557"/>
              </a:lnSpc>
            </a:pPr>
            <a:endParaRPr lang="en-US" sz="3035" dirty="0">
              <a:solidFill>
                <a:srgbClr val="000000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</p:spTree>
    <p:extLst>
      <p:ext uri="{BB962C8B-B14F-4D97-AF65-F5344CB8AC3E}">
        <p14:creationId xmlns:p14="http://schemas.microsoft.com/office/powerpoint/2010/main" val="401088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BC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77172" y="2507072"/>
            <a:ext cx="6933367" cy="6059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71"/>
              </a:lnSpc>
            </a:pPr>
            <a:r>
              <a:rPr lang="en-US" sz="8979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Questions and </a:t>
            </a:r>
          </a:p>
          <a:p>
            <a:pPr algn="ctr">
              <a:lnSpc>
                <a:spcPts val="12571"/>
              </a:lnSpc>
            </a:pPr>
            <a:r>
              <a:rPr lang="en-US" sz="8979" dirty="0">
                <a:solidFill>
                  <a:srgbClr val="000000"/>
                </a:solidFill>
                <a:latin typeface="Arial" panose="020B0604020202020204" pitchFamily="34" charset="0"/>
                <a:ea typeface="Elika Gorica"/>
                <a:cs typeface="Arial" panose="020B0604020202020204" pitchFamily="34" charset="0"/>
                <a:sym typeface="Elika Gorica"/>
              </a:rPr>
              <a:t>Answer</a:t>
            </a:r>
          </a:p>
          <a:p>
            <a:pPr algn="ctr">
              <a:lnSpc>
                <a:spcPts val="12571"/>
              </a:lnSpc>
            </a:pPr>
            <a:endParaRPr lang="en-US" sz="8979" dirty="0">
              <a:solidFill>
                <a:srgbClr val="000000"/>
              </a:solidFill>
              <a:latin typeface="Elika Gorica"/>
              <a:ea typeface="Elika Gorica"/>
              <a:cs typeface="Elika Gorica"/>
              <a:sym typeface="Elika Gorica"/>
            </a:endParaRPr>
          </a:p>
        </p:txBody>
      </p:sp>
      <p:sp>
        <p:nvSpPr>
          <p:cNvPr id="3" name="Freeform 3"/>
          <p:cNvSpPr/>
          <p:nvPr/>
        </p:nvSpPr>
        <p:spPr>
          <a:xfrm rot="-3514911">
            <a:off x="14982140" y="-1199472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5" y="0"/>
                </a:lnTo>
                <a:lnTo>
                  <a:pt x="222713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296682">
            <a:off x="52452" y="266230"/>
            <a:ext cx="3266946" cy="2152101"/>
          </a:xfrm>
          <a:custGeom>
            <a:avLst/>
            <a:gdLst/>
            <a:ahLst/>
            <a:cxnLst/>
            <a:rect l="l" t="t" r="r" b="b"/>
            <a:pathLst>
              <a:path w="3266946" h="2152101">
                <a:moveTo>
                  <a:pt x="0" y="0"/>
                </a:moveTo>
                <a:lnTo>
                  <a:pt x="3266946" y="0"/>
                </a:lnTo>
                <a:lnTo>
                  <a:pt x="3266946" y="2152101"/>
                </a:lnTo>
                <a:lnTo>
                  <a:pt x="0" y="21521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3514911">
            <a:off x="1376111" y="7505104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6994498">
            <a:off x="14961397" y="2588602"/>
            <a:ext cx="3266946" cy="2152101"/>
          </a:xfrm>
          <a:custGeom>
            <a:avLst/>
            <a:gdLst/>
            <a:ahLst/>
            <a:cxnLst/>
            <a:rect l="l" t="t" r="r" b="b"/>
            <a:pathLst>
              <a:path w="3266946" h="2152101">
                <a:moveTo>
                  <a:pt x="0" y="0"/>
                </a:moveTo>
                <a:lnTo>
                  <a:pt x="3266946" y="0"/>
                </a:lnTo>
                <a:lnTo>
                  <a:pt x="3266946" y="2152100"/>
                </a:lnTo>
                <a:lnTo>
                  <a:pt x="0" y="21521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0800000">
            <a:off x="8629040" y="-444333"/>
            <a:ext cx="5130431" cy="2719128"/>
          </a:xfrm>
          <a:custGeom>
            <a:avLst/>
            <a:gdLst/>
            <a:ahLst/>
            <a:cxnLst/>
            <a:rect l="l" t="t" r="r" b="b"/>
            <a:pathLst>
              <a:path w="5130431" h="2719128">
                <a:moveTo>
                  <a:pt x="0" y="0"/>
                </a:moveTo>
                <a:lnTo>
                  <a:pt x="5130431" y="0"/>
                </a:lnTo>
                <a:lnTo>
                  <a:pt x="5130431" y="2719129"/>
                </a:lnTo>
                <a:lnTo>
                  <a:pt x="0" y="271912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7212857">
            <a:off x="12578587" y="7505104"/>
            <a:ext cx="2978086" cy="4114800"/>
          </a:xfrm>
          <a:custGeom>
            <a:avLst/>
            <a:gdLst/>
            <a:ahLst/>
            <a:cxnLst/>
            <a:rect l="l" t="t" r="r" b="b"/>
            <a:pathLst>
              <a:path w="2978086" h="4114800">
                <a:moveTo>
                  <a:pt x="0" y="0"/>
                </a:moveTo>
                <a:lnTo>
                  <a:pt x="2978086" y="0"/>
                </a:lnTo>
                <a:lnTo>
                  <a:pt x="29780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75837" y="2330066"/>
            <a:ext cx="15283413" cy="7199697"/>
            <a:chOff x="0" y="0"/>
            <a:chExt cx="5227859" cy="2462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27859" cy="2462735"/>
            </a:xfrm>
            <a:custGeom>
              <a:avLst/>
              <a:gdLst/>
              <a:ahLst/>
              <a:cxnLst/>
              <a:rect l="l" t="t" r="r" b="b"/>
              <a:pathLst>
                <a:path w="5227859" h="2462735">
                  <a:moveTo>
                    <a:pt x="25834" y="0"/>
                  </a:moveTo>
                  <a:lnTo>
                    <a:pt x="5202025" y="0"/>
                  </a:lnTo>
                  <a:cubicBezTo>
                    <a:pt x="5216293" y="0"/>
                    <a:pt x="5227859" y="11566"/>
                    <a:pt x="5227859" y="25834"/>
                  </a:cubicBezTo>
                  <a:lnTo>
                    <a:pt x="5227859" y="2436901"/>
                  </a:lnTo>
                  <a:cubicBezTo>
                    <a:pt x="5227859" y="2451169"/>
                    <a:pt x="5216293" y="2462735"/>
                    <a:pt x="5202025" y="2462735"/>
                  </a:cubicBezTo>
                  <a:lnTo>
                    <a:pt x="25834" y="2462735"/>
                  </a:lnTo>
                  <a:cubicBezTo>
                    <a:pt x="11566" y="2462735"/>
                    <a:pt x="0" y="2451169"/>
                    <a:pt x="0" y="2436901"/>
                  </a:cubicBezTo>
                  <a:lnTo>
                    <a:pt x="0" y="25834"/>
                  </a:lnTo>
                  <a:cubicBezTo>
                    <a:pt x="0" y="11566"/>
                    <a:pt x="11566" y="0"/>
                    <a:pt x="25834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27859" cy="2500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28750" y="2082984"/>
            <a:ext cx="15147854" cy="7156817"/>
            <a:chOff x="0" y="0"/>
            <a:chExt cx="5181490" cy="24480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81490" cy="2448068"/>
            </a:xfrm>
            <a:custGeom>
              <a:avLst/>
              <a:gdLst/>
              <a:ahLst/>
              <a:cxnLst/>
              <a:rect l="l" t="t" r="r" b="b"/>
              <a:pathLst>
                <a:path w="5181490" h="2448068">
                  <a:moveTo>
                    <a:pt x="26066" y="0"/>
                  </a:moveTo>
                  <a:lnTo>
                    <a:pt x="5155424" y="0"/>
                  </a:lnTo>
                  <a:cubicBezTo>
                    <a:pt x="5169820" y="0"/>
                    <a:pt x="5181490" y="11670"/>
                    <a:pt x="5181490" y="26066"/>
                  </a:cubicBezTo>
                  <a:lnTo>
                    <a:pt x="5181490" y="2422002"/>
                  </a:lnTo>
                  <a:cubicBezTo>
                    <a:pt x="5181490" y="2428915"/>
                    <a:pt x="5178743" y="2435545"/>
                    <a:pt x="5173855" y="2440433"/>
                  </a:cubicBezTo>
                  <a:cubicBezTo>
                    <a:pt x="5168967" y="2445322"/>
                    <a:pt x="5162337" y="2448068"/>
                    <a:pt x="5155424" y="2448068"/>
                  </a:cubicBezTo>
                  <a:lnTo>
                    <a:pt x="26066" y="2448068"/>
                  </a:lnTo>
                  <a:cubicBezTo>
                    <a:pt x="11670" y="2448068"/>
                    <a:pt x="0" y="2436398"/>
                    <a:pt x="0" y="2422002"/>
                  </a:cubicBezTo>
                  <a:lnTo>
                    <a:pt x="0" y="26066"/>
                  </a:lnTo>
                  <a:cubicBezTo>
                    <a:pt x="0" y="11670"/>
                    <a:pt x="11670" y="0"/>
                    <a:pt x="260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181490" cy="2486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943100" y="288290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Elika Gorica"/>
                <a:ea typeface="Elika Gorica"/>
                <a:cs typeface="Elika Gorica"/>
                <a:sym typeface="Elika Gorica"/>
              </a:rPr>
              <a:t>References</a:t>
            </a:r>
          </a:p>
        </p:txBody>
      </p:sp>
      <p:sp>
        <p:nvSpPr>
          <p:cNvPr id="9" name="Freeform 9"/>
          <p:cNvSpPr/>
          <p:nvPr/>
        </p:nvSpPr>
        <p:spPr>
          <a:xfrm>
            <a:off x="14569313" y="6723258"/>
            <a:ext cx="3718687" cy="3563742"/>
          </a:xfrm>
          <a:custGeom>
            <a:avLst/>
            <a:gdLst/>
            <a:ahLst/>
            <a:cxnLst/>
            <a:rect l="l" t="t" r="r" b="b"/>
            <a:pathLst>
              <a:path w="3718687" h="3563742">
                <a:moveTo>
                  <a:pt x="0" y="0"/>
                </a:moveTo>
                <a:lnTo>
                  <a:pt x="3718687" y="0"/>
                </a:lnTo>
                <a:lnTo>
                  <a:pt x="3718687" y="3563742"/>
                </a:lnTo>
                <a:lnTo>
                  <a:pt x="0" y="35637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306741">
            <a:off x="-521960" y="258376"/>
            <a:ext cx="3101320" cy="3156560"/>
          </a:xfrm>
          <a:custGeom>
            <a:avLst/>
            <a:gdLst/>
            <a:ahLst/>
            <a:cxnLst/>
            <a:rect l="l" t="t" r="r" b="b"/>
            <a:pathLst>
              <a:path w="3101320" h="3156560">
                <a:moveTo>
                  <a:pt x="0" y="0"/>
                </a:moveTo>
                <a:lnTo>
                  <a:pt x="3101320" y="0"/>
                </a:lnTo>
                <a:lnTo>
                  <a:pt x="3101320" y="3156560"/>
                </a:lnTo>
                <a:lnTo>
                  <a:pt x="0" y="3156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3514911">
            <a:off x="14996427" y="-202565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498681" y="2600091"/>
            <a:ext cx="12946534" cy="6084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Barreto, N. &amp; Mayya, S. (2024). The Role of Job Satisfaction in Enhancing Employee Performance and Customer Experience in the Goan Hospitality Industry: A Case Study.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International Journal of Case Studies in Business, IT, and Education (IJCSBE)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8(1), 310 325. Available at: https://doi.org/10.5281/zenodo.10907322 (Access on 22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Boud, D., Keogh, R., &amp; Walker, D. (2013).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Reflection: Turning experience into learning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Routledge.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CIPD (2024).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 New data highlights need to step up recruitment and retention strategies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https://www.cipd.org/uk/about/news/cipd-omni-rms-recruitment-retention-report-2024/ (Access on 18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Davis T. (2025).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Self-Reflection: Definition and how to do it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https://www.berkeleywellbeing.com/what-is-self-reflection.html (Access on 27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Depierraz A. (2025).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Hotel Employee Training Impacts Customer Experience and Happiness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https://hospitalityinsights.ehl.edu/hotel-employee-training-impacts-customer-experience-and-happiness (Access on 18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Gibbs, G. (1988)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Learning by Doing: A Guide to Teaching and Learning Methods.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Oxford: Oxford Polytechnic.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Giousmpasoglou, C. (2025). Reclaiming Hospitality Education: A Critical Reflection.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Journal of Hospitality &amp; Tourism Education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1–11. Available at: https://doi.org/10.1080/10963758.2025.2578541 (Access on 22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Jaiyeola, M. E. (2025). Reflective leadership in times of change: The mediating role of human resource management strategies on employee engagement and resilience.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ISA Journal of Business, Economics and Management (ISAJBEM)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2(4). Available at: https://doi.org/10.5281/zenodo.16323325 (Access on 22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Johns, C. (2025).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Becoming a reflective practitioner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John Wiley &amp; Sons. 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Kolb, D.A. (1984)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Experiential Learning: Experience as the Source of Learning and Development.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Englewood Cliffs, NJ: Prentice Hall.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Lundgren, H., Bang, A., Justice, S. B., Marsick, V. J., Poell, R. F., Yorks, L., … Sung, S. (2017). Conceptualizing reflection in experience-based workplace learning. </a:t>
            </a:r>
            <a:r>
              <a:rPr lang="en-US" sz="1202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Human Resource Development International</a:t>
            </a:r>
            <a:r>
              <a:rPr lang="en-US" sz="120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20(4), 305–326. Available at: https://doi.org/10.1080/13678868.2017.1308717 (Access on 22 October 2025)</a:t>
            </a: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3"/>
              </a:lnSpc>
              <a:spcBef>
                <a:spcPct val="0"/>
              </a:spcBef>
            </a:pPr>
            <a:endParaRPr lang="en-US" sz="120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75837" y="2330066"/>
            <a:ext cx="15283413" cy="7199697"/>
            <a:chOff x="0" y="0"/>
            <a:chExt cx="5227859" cy="2462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27859" cy="2462735"/>
            </a:xfrm>
            <a:custGeom>
              <a:avLst/>
              <a:gdLst/>
              <a:ahLst/>
              <a:cxnLst/>
              <a:rect l="l" t="t" r="r" b="b"/>
              <a:pathLst>
                <a:path w="5227859" h="2462735">
                  <a:moveTo>
                    <a:pt x="25834" y="0"/>
                  </a:moveTo>
                  <a:lnTo>
                    <a:pt x="5202025" y="0"/>
                  </a:lnTo>
                  <a:cubicBezTo>
                    <a:pt x="5216293" y="0"/>
                    <a:pt x="5227859" y="11566"/>
                    <a:pt x="5227859" y="25834"/>
                  </a:cubicBezTo>
                  <a:lnTo>
                    <a:pt x="5227859" y="2436901"/>
                  </a:lnTo>
                  <a:cubicBezTo>
                    <a:pt x="5227859" y="2451169"/>
                    <a:pt x="5216293" y="2462735"/>
                    <a:pt x="5202025" y="2462735"/>
                  </a:cubicBezTo>
                  <a:lnTo>
                    <a:pt x="25834" y="2462735"/>
                  </a:lnTo>
                  <a:cubicBezTo>
                    <a:pt x="11566" y="2462735"/>
                    <a:pt x="0" y="2451169"/>
                    <a:pt x="0" y="2436901"/>
                  </a:cubicBezTo>
                  <a:lnTo>
                    <a:pt x="0" y="25834"/>
                  </a:lnTo>
                  <a:cubicBezTo>
                    <a:pt x="0" y="11566"/>
                    <a:pt x="11566" y="0"/>
                    <a:pt x="25834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27859" cy="2500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28750" y="2082984"/>
            <a:ext cx="15147854" cy="7156817"/>
            <a:chOff x="0" y="0"/>
            <a:chExt cx="5181490" cy="24480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81490" cy="2448068"/>
            </a:xfrm>
            <a:custGeom>
              <a:avLst/>
              <a:gdLst/>
              <a:ahLst/>
              <a:cxnLst/>
              <a:rect l="l" t="t" r="r" b="b"/>
              <a:pathLst>
                <a:path w="5181490" h="2448068">
                  <a:moveTo>
                    <a:pt x="26066" y="0"/>
                  </a:moveTo>
                  <a:lnTo>
                    <a:pt x="5155424" y="0"/>
                  </a:lnTo>
                  <a:cubicBezTo>
                    <a:pt x="5169820" y="0"/>
                    <a:pt x="5181490" y="11670"/>
                    <a:pt x="5181490" y="26066"/>
                  </a:cubicBezTo>
                  <a:lnTo>
                    <a:pt x="5181490" y="2422002"/>
                  </a:lnTo>
                  <a:cubicBezTo>
                    <a:pt x="5181490" y="2428915"/>
                    <a:pt x="5178743" y="2435545"/>
                    <a:pt x="5173855" y="2440433"/>
                  </a:cubicBezTo>
                  <a:cubicBezTo>
                    <a:pt x="5168967" y="2445322"/>
                    <a:pt x="5162337" y="2448068"/>
                    <a:pt x="5155424" y="2448068"/>
                  </a:cubicBezTo>
                  <a:lnTo>
                    <a:pt x="26066" y="2448068"/>
                  </a:lnTo>
                  <a:cubicBezTo>
                    <a:pt x="11670" y="2448068"/>
                    <a:pt x="0" y="2436398"/>
                    <a:pt x="0" y="2422002"/>
                  </a:cubicBezTo>
                  <a:lnTo>
                    <a:pt x="0" y="26066"/>
                  </a:lnTo>
                  <a:cubicBezTo>
                    <a:pt x="0" y="11670"/>
                    <a:pt x="11670" y="0"/>
                    <a:pt x="260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181490" cy="2486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943100" y="288290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Elika Gorica"/>
                <a:ea typeface="Elika Gorica"/>
                <a:cs typeface="Elika Gorica"/>
                <a:sym typeface="Elika Gorica"/>
              </a:rPr>
              <a:t>References</a:t>
            </a:r>
          </a:p>
        </p:txBody>
      </p:sp>
      <p:sp>
        <p:nvSpPr>
          <p:cNvPr id="9" name="Freeform 9"/>
          <p:cNvSpPr/>
          <p:nvPr/>
        </p:nvSpPr>
        <p:spPr>
          <a:xfrm>
            <a:off x="14569313" y="6723258"/>
            <a:ext cx="3718687" cy="3563742"/>
          </a:xfrm>
          <a:custGeom>
            <a:avLst/>
            <a:gdLst/>
            <a:ahLst/>
            <a:cxnLst/>
            <a:rect l="l" t="t" r="r" b="b"/>
            <a:pathLst>
              <a:path w="3718687" h="3563742">
                <a:moveTo>
                  <a:pt x="0" y="0"/>
                </a:moveTo>
                <a:lnTo>
                  <a:pt x="3718687" y="0"/>
                </a:lnTo>
                <a:lnTo>
                  <a:pt x="3718687" y="3563742"/>
                </a:lnTo>
                <a:lnTo>
                  <a:pt x="0" y="35637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306741">
            <a:off x="-737511" y="751786"/>
            <a:ext cx="3101320" cy="3156560"/>
          </a:xfrm>
          <a:custGeom>
            <a:avLst/>
            <a:gdLst/>
            <a:ahLst/>
            <a:cxnLst/>
            <a:rect l="l" t="t" r="r" b="b"/>
            <a:pathLst>
              <a:path w="3101320" h="3156560">
                <a:moveTo>
                  <a:pt x="0" y="0"/>
                </a:moveTo>
                <a:lnTo>
                  <a:pt x="3101320" y="0"/>
                </a:lnTo>
                <a:lnTo>
                  <a:pt x="3101320" y="3156559"/>
                </a:lnTo>
                <a:lnTo>
                  <a:pt x="0" y="31565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3514911">
            <a:off x="14996427" y="-202565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278170" y="2604069"/>
            <a:ext cx="13082265" cy="6294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Lurie M. (2025)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Emotional Intelligence: the customer service super star.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Available at: https://www.ruby.com/blog/emotional-intelligence-the-customer-service-super-star/ (Access on 23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Mishra P. (2025). U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niversal industry Differentiators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https://www.linkedin.com/pulse/hospitality-economy-how-service-excellence-becoming-industry-mishra-qyr9f (Access on 27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Moon, J. A. (2013).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A handbook of reflective and experiential learning: Theory and practice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Routledge. 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Office for National Statistics (2021)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Hospitality businesses are most likely to be struggling to fill vacancies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https://www.ons.gov.uk/employmentandlabourmarket/peopleinwork/employmentandemployeetypes/articles/hospitalitybusinessesaremostlikelytobestrugglingtofillvacancies/2021-09-16 (Access on 18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Oguna, E.M. and Alaob, M.M. (2023) Impact of quality customer service delivery on customer satisfaction and loyalty, I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nternational Journal of Technology Innovation and Management,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4(4), pp. 122–134. Available at: </a:t>
            </a:r>
            <a:r>
              <a:rPr lang="en-US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8" tooltip="https://asiapacificjournals.org/media/media/article/crc/IJTIM-2024-05-02-03.pdf"/>
              </a:rPr>
              <a:t>https://asiapacificjournals.org/media/media/article/crc/IJTIM-2024-05-02-03.pdf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22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Open Library, (n.d).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3.2 The Beginning of Theories &amp; Models of Reflective Practice – John Dewey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9" tooltip="https://ecampusontario.pressbooks.pub/reflectivepracticeinearlyyears/chapter/3-2-beginning-theories/"/>
              </a:rPr>
              <a:t>https://ecampusontario.pressbooks.pub/reflectivepracticeinearlyyears/chapter/3-2-beginning-theories/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18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Ractham, V. V., &amp; Srisamran, P. (2018).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Effects of knowledge articulation and self-reflection on team performance. Knowledge Management &amp; E-Learning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10(2), 177–195. Available at: </a:t>
            </a:r>
            <a:r>
              <a:rPr lang="en-US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0" tooltip="https://files.eric.ed.gov/fulltext/EJ1254614.pdf"/>
              </a:rPr>
              <a:t>https://files.eric.ed.gov/fulltext/EJ1254614.pdf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22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Schon, D. (1983).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The Reflective Practitioner: How Professionals Think in Action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New York: Basic Book.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Shyju P.J., S., Singh, K., Kokkranikal, J., Bharadwaj, R., Rai, S., &amp; Antony, J. (2021). Service Quality and Customer Satisfaction in Hospitality, Leisure, Sport and Tourism: An Assessment of Research in Web of Science.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Journal of Quality Assurance in Hospitality &amp; Tourism,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24(1), 24–50. Available at: </a:t>
            </a:r>
            <a:r>
              <a:rPr lang="en-US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 tooltip="https://doi.org/10.1080/1528008X.2021.2012735"/>
              </a:rPr>
              <a:t>https://doi.org/10.1080/1528008X.2021.2012735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18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Sigma (2024). </a:t>
            </a:r>
            <a:r>
              <a:rPr lang="en-US" sz="1200" i="1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Hansei: Mastering Japanese Art of Self-Reflection for Continuous Improvement.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Available at: </a:t>
            </a:r>
            <a:r>
              <a:rPr lang="en-US" sz="120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2" tooltip="https://www.6sigma.us/six-sigma-in-focus/hansei-self-reflection-for-continuous-improvement/"/>
              </a:rPr>
              <a:t>https://www.6sigma.us/six-sigma-in-focus/hansei-self-reflection-for-continuous-improvement/</a:t>
            </a:r>
            <a:r>
              <a:rPr lang="en-US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22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5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75837" y="2330066"/>
            <a:ext cx="15283413" cy="7199697"/>
            <a:chOff x="0" y="0"/>
            <a:chExt cx="5227859" cy="2462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27859" cy="2462735"/>
            </a:xfrm>
            <a:custGeom>
              <a:avLst/>
              <a:gdLst/>
              <a:ahLst/>
              <a:cxnLst/>
              <a:rect l="l" t="t" r="r" b="b"/>
              <a:pathLst>
                <a:path w="5227859" h="2462735">
                  <a:moveTo>
                    <a:pt x="25834" y="0"/>
                  </a:moveTo>
                  <a:lnTo>
                    <a:pt x="5202025" y="0"/>
                  </a:lnTo>
                  <a:cubicBezTo>
                    <a:pt x="5216293" y="0"/>
                    <a:pt x="5227859" y="11566"/>
                    <a:pt x="5227859" y="25834"/>
                  </a:cubicBezTo>
                  <a:lnTo>
                    <a:pt x="5227859" y="2436901"/>
                  </a:lnTo>
                  <a:cubicBezTo>
                    <a:pt x="5227859" y="2451169"/>
                    <a:pt x="5216293" y="2462735"/>
                    <a:pt x="5202025" y="2462735"/>
                  </a:cubicBezTo>
                  <a:lnTo>
                    <a:pt x="25834" y="2462735"/>
                  </a:lnTo>
                  <a:cubicBezTo>
                    <a:pt x="11566" y="2462735"/>
                    <a:pt x="0" y="2451169"/>
                    <a:pt x="0" y="2436901"/>
                  </a:cubicBezTo>
                  <a:lnTo>
                    <a:pt x="0" y="25834"/>
                  </a:lnTo>
                  <a:cubicBezTo>
                    <a:pt x="0" y="11566"/>
                    <a:pt x="11566" y="0"/>
                    <a:pt x="25834" y="0"/>
                  </a:cubicBezTo>
                  <a:close/>
                </a:path>
              </a:pathLst>
            </a:custGeom>
            <a:solidFill>
              <a:srgbClr val="23292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227859" cy="2500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28750" y="2082984"/>
            <a:ext cx="15147854" cy="7156817"/>
            <a:chOff x="0" y="0"/>
            <a:chExt cx="5181490" cy="24480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81490" cy="2448068"/>
            </a:xfrm>
            <a:custGeom>
              <a:avLst/>
              <a:gdLst/>
              <a:ahLst/>
              <a:cxnLst/>
              <a:rect l="l" t="t" r="r" b="b"/>
              <a:pathLst>
                <a:path w="5181490" h="2448068">
                  <a:moveTo>
                    <a:pt x="26066" y="0"/>
                  </a:moveTo>
                  <a:lnTo>
                    <a:pt x="5155424" y="0"/>
                  </a:lnTo>
                  <a:cubicBezTo>
                    <a:pt x="5169820" y="0"/>
                    <a:pt x="5181490" y="11670"/>
                    <a:pt x="5181490" y="26066"/>
                  </a:cubicBezTo>
                  <a:lnTo>
                    <a:pt x="5181490" y="2422002"/>
                  </a:lnTo>
                  <a:cubicBezTo>
                    <a:pt x="5181490" y="2428915"/>
                    <a:pt x="5178743" y="2435545"/>
                    <a:pt x="5173855" y="2440433"/>
                  </a:cubicBezTo>
                  <a:cubicBezTo>
                    <a:pt x="5168967" y="2445322"/>
                    <a:pt x="5162337" y="2448068"/>
                    <a:pt x="5155424" y="2448068"/>
                  </a:cubicBezTo>
                  <a:lnTo>
                    <a:pt x="26066" y="2448068"/>
                  </a:lnTo>
                  <a:cubicBezTo>
                    <a:pt x="11670" y="2448068"/>
                    <a:pt x="0" y="2436398"/>
                    <a:pt x="0" y="2422002"/>
                  </a:cubicBezTo>
                  <a:lnTo>
                    <a:pt x="0" y="26066"/>
                  </a:lnTo>
                  <a:cubicBezTo>
                    <a:pt x="0" y="11670"/>
                    <a:pt x="11670" y="0"/>
                    <a:pt x="260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181490" cy="2486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943100" y="288290"/>
            <a:ext cx="14057696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Elika Gorica"/>
                <a:ea typeface="Elika Gorica"/>
                <a:cs typeface="Elika Gorica"/>
                <a:sym typeface="Elika Gorica"/>
              </a:rPr>
              <a:t>References</a:t>
            </a:r>
          </a:p>
        </p:txBody>
      </p:sp>
      <p:sp>
        <p:nvSpPr>
          <p:cNvPr id="9" name="Freeform 9"/>
          <p:cNvSpPr/>
          <p:nvPr/>
        </p:nvSpPr>
        <p:spPr>
          <a:xfrm>
            <a:off x="14569313" y="6723258"/>
            <a:ext cx="3718687" cy="3563742"/>
          </a:xfrm>
          <a:custGeom>
            <a:avLst/>
            <a:gdLst/>
            <a:ahLst/>
            <a:cxnLst/>
            <a:rect l="l" t="t" r="r" b="b"/>
            <a:pathLst>
              <a:path w="3718687" h="3563742">
                <a:moveTo>
                  <a:pt x="0" y="0"/>
                </a:moveTo>
                <a:lnTo>
                  <a:pt x="3718687" y="0"/>
                </a:lnTo>
                <a:lnTo>
                  <a:pt x="3718687" y="3563742"/>
                </a:lnTo>
                <a:lnTo>
                  <a:pt x="0" y="35637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306741">
            <a:off x="-737511" y="751786"/>
            <a:ext cx="3101320" cy="3156560"/>
          </a:xfrm>
          <a:custGeom>
            <a:avLst/>
            <a:gdLst/>
            <a:ahLst/>
            <a:cxnLst/>
            <a:rect l="l" t="t" r="r" b="b"/>
            <a:pathLst>
              <a:path w="3101320" h="3156560">
                <a:moveTo>
                  <a:pt x="0" y="0"/>
                </a:moveTo>
                <a:lnTo>
                  <a:pt x="3101320" y="0"/>
                </a:lnTo>
                <a:lnTo>
                  <a:pt x="3101320" y="3156559"/>
                </a:lnTo>
                <a:lnTo>
                  <a:pt x="0" y="31565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3514911">
            <a:off x="14996427" y="-202565"/>
            <a:ext cx="2227136" cy="4114800"/>
          </a:xfrm>
          <a:custGeom>
            <a:avLst/>
            <a:gdLst/>
            <a:ahLst/>
            <a:cxnLst/>
            <a:rect l="l" t="t" r="r" b="b"/>
            <a:pathLst>
              <a:path w="2227136" h="4114800">
                <a:moveTo>
                  <a:pt x="0" y="0"/>
                </a:moveTo>
                <a:lnTo>
                  <a:pt x="2227136" y="0"/>
                </a:lnTo>
                <a:lnTo>
                  <a:pt x="22271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160098" y="2607439"/>
            <a:ext cx="13082265" cy="2160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"/>
              </a:lnSpc>
              <a:spcBef>
                <a:spcPct val="0"/>
              </a:spcBef>
            </a:pPr>
            <a:endParaRPr dirty="0"/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dirty="0"/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University of Minnesota. (n.d.). </a:t>
            </a:r>
            <a:r>
              <a:rPr lang="en-US" sz="1200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Using reflective writing to deepen student learning. Writing Across the Curriculum.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Available at : </a:t>
            </a:r>
            <a:r>
              <a:rPr lang="en-US" sz="1200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8" tooltip="https://wac.umn.edu/tww-program/teaching-resources/using-reflective-writing"/>
              </a:rPr>
              <a:t>https://wac.umn.edu/tww-program/teaching-resources/using-reflective-writing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22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Wescotts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(2023).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1200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ecruitment, Retention, and Training: Challenges and Strategies in the UK Hospitality Industry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200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9" tooltip="https://westcotts.uk/recruitment-retention-and-training-challenges-and-strategies-in-the-uk-hospitality-industry/"/>
              </a:rPr>
              <a:t>https://westcotts.uk/recruitment-retention-and-training-challenges-and-strategies-in-the-uk-hospitality-industry/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 on 18 October 2025)</a:t>
            </a: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80"/>
              </a:lnSpc>
              <a:spcBef>
                <a:spcPct val="0"/>
              </a:spcBef>
            </a:pPr>
            <a:endParaRPr lang="en-US" sz="1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2228</Words>
  <Application>Microsoft Office PowerPoint</Application>
  <PresentationFormat>Custom</PresentationFormat>
  <Paragraphs>223</Paragraphs>
  <Slides>25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Futura</vt:lpstr>
      <vt:lpstr>Arial Italics</vt:lpstr>
      <vt:lpstr>Canva Sans Bold</vt:lpstr>
      <vt:lpstr>Canva Sans</vt:lpstr>
      <vt:lpstr>Elika Gorica</vt:lpstr>
      <vt:lpstr>Arial</vt:lpstr>
      <vt:lpstr>Calibri</vt:lpstr>
      <vt:lpstr>Futura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Goals</dc:title>
  <dc:creator>Jef</dc:creator>
  <cp:lastModifiedBy>Jef Pascual (2229176)</cp:lastModifiedBy>
  <cp:revision>3</cp:revision>
  <dcterms:created xsi:type="dcterms:W3CDTF">2006-08-16T00:00:00Z</dcterms:created>
  <dcterms:modified xsi:type="dcterms:W3CDTF">2025-10-31T19:46:33Z</dcterms:modified>
  <dc:identifier>DAG13Xidqls</dc:identifier>
</cp:coreProperties>
</file>