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7" r:id="rId2"/>
    <p:sldId id="258" r:id="rId3"/>
    <p:sldId id="259" r:id="rId4"/>
    <p:sldId id="260" r:id="rId5"/>
    <p:sldId id="261" r:id="rId6"/>
    <p:sldId id="262" r:id="rId7"/>
    <p:sldId id="263" r:id="rId8"/>
    <p:sldId id="264" r:id="rId9"/>
    <p:sldId id="265" r:id="rId10"/>
    <p:sldId id="266"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DC7E44-D8D1-4F73-BE9D-B71DE8F39F47}" v="17" dt="2026-07-12T14:10:24.9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3" d="100"/>
          <a:sy n="73" d="100"/>
        </p:scale>
        <p:origin x="36" y="-2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lbossgamer1246 Progamernub1" userId="44e96e2661eb1712" providerId="LiveId" clId="{DDE363C5-FF5F-4015-AADB-3B3CD6E8E931}"/>
    <pc:docChg chg="undo custSel addSld delSld modSld sldOrd">
      <pc:chgData name="Jlbossgamer1246 Progamernub1" userId="44e96e2661eb1712" providerId="LiveId" clId="{DDE363C5-FF5F-4015-AADB-3B3CD6E8E931}" dt="2026-07-12T14:29:25.951" v="1172" actId="26606"/>
      <pc:docMkLst>
        <pc:docMk/>
      </pc:docMkLst>
      <pc:sldChg chg="delSp modSp mod">
        <pc:chgData name="Jlbossgamer1246 Progamernub1" userId="44e96e2661eb1712" providerId="LiveId" clId="{DDE363C5-FF5F-4015-AADB-3B3CD6E8E931}" dt="2026-07-12T13:22:08.325" v="330" actId="478"/>
        <pc:sldMkLst>
          <pc:docMk/>
          <pc:sldMk cId="559674716" sldId="257"/>
        </pc:sldMkLst>
        <pc:spChg chg="del mod">
          <ac:chgData name="Jlbossgamer1246 Progamernub1" userId="44e96e2661eb1712" providerId="LiveId" clId="{DDE363C5-FF5F-4015-AADB-3B3CD6E8E931}" dt="2026-07-12T13:22:08.325" v="330" actId="478"/>
          <ac:spMkLst>
            <pc:docMk/>
            <pc:sldMk cId="559674716" sldId="257"/>
            <ac:spMk id="2" creationId="{6A716A49-63C1-CACA-9237-373796764E2C}"/>
          </ac:spMkLst>
        </pc:spChg>
        <pc:spChg chg="mod">
          <ac:chgData name="Jlbossgamer1246 Progamernub1" userId="44e96e2661eb1712" providerId="LiveId" clId="{DDE363C5-FF5F-4015-AADB-3B3CD6E8E931}" dt="2026-07-12T13:20:29.390" v="328" actId="2711"/>
          <ac:spMkLst>
            <pc:docMk/>
            <pc:sldMk cId="559674716" sldId="257"/>
            <ac:spMk id="3" creationId="{15A330E6-8181-C2EB-DABB-8D97E0B567B6}"/>
          </ac:spMkLst>
        </pc:spChg>
      </pc:sldChg>
      <pc:sldChg chg="modSp mod">
        <pc:chgData name="Jlbossgamer1246 Progamernub1" userId="44e96e2661eb1712" providerId="LiveId" clId="{DDE363C5-FF5F-4015-AADB-3B3CD6E8E931}" dt="2026-07-12T13:23:15.108" v="389" actId="20577"/>
        <pc:sldMkLst>
          <pc:docMk/>
          <pc:sldMk cId="3561433151" sldId="258"/>
        </pc:sldMkLst>
        <pc:spChg chg="mod">
          <ac:chgData name="Jlbossgamer1246 Progamernub1" userId="44e96e2661eb1712" providerId="LiveId" clId="{DDE363C5-FF5F-4015-AADB-3B3CD6E8E931}" dt="2026-07-12T13:22:37.571" v="367" actId="122"/>
          <ac:spMkLst>
            <pc:docMk/>
            <pc:sldMk cId="3561433151" sldId="258"/>
            <ac:spMk id="2" creationId="{4AA4A7E9-4494-24F5-E727-406E5EC6A1FE}"/>
          </ac:spMkLst>
        </pc:spChg>
        <pc:spChg chg="mod">
          <ac:chgData name="Jlbossgamer1246 Progamernub1" userId="44e96e2661eb1712" providerId="LiveId" clId="{DDE363C5-FF5F-4015-AADB-3B3CD6E8E931}" dt="2026-07-12T13:23:15.108" v="389" actId="20577"/>
          <ac:spMkLst>
            <pc:docMk/>
            <pc:sldMk cId="3561433151" sldId="258"/>
            <ac:spMk id="3" creationId="{2BC7B61D-E8A3-5F55-12CA-FD68C0514442}"/>
          </ac:spMkLst>
        </pc:spChg>
      </pc:sldChg>
      <pc:sldChg chg="modSp mod ord">
        <pc:chgData name="Jlbossgamer1246 Progamernub1" userId="44e96e2661eb1712" providerId="LiveId" clId="{DDE363C5-FF5F-4015-AADB-3B3CD6E8E931}" dt="2026-07-12T14:15:07.299" v="1152" actId="20578"/>
        <pc:sldMkLst>
          <pc:docMk/>
          <pc:sldMk cId="1138702773" sldId="259"/>
        </pc:sldMkLst>
        <pc:spChg chg="mod">
          <ac:chgData name="Jlbossgamer1246 Progamernub1" userId="44e96e2661eb1712" providerId="LiveId" clId="{DDE363C5-FF5F-4015-AADB-3B3CD6E8E931}" dt="2026-07-12T13:26:53.019" v="401" actId="12"/>
          <ac:spMkLst>
            <pc:docMk/>
            <pc:sldMk cId="1138702773" sldId="259"/>
            <ac:spMk id="3" creationId="{10E68F34-B435-95CC-B00C-C38C49A7CF42}"/>
          </ac:spMkLst>
        </pc:spChg>
      </pc:sldChg>
      <pc:sldChg chg="addSp delSp modSp mod setBg">
        <pc:chgData name="Jlbossgamer1246 Progamernub1" userId="44e96e2661eb1712" providerId="LiveId" clId="{DDE363C5-FF5F-4015-AADB-3B3CD6E8E931}" dt="2026-07-12T14:18:57.396" v="1155" actId="478"/>
        <pc:sldMkLst>
          <pc:docMk/>
          <pc:sldMk cId="2909243742" sldId="260"/>
        </pc:sldMkLst>
        <pc:spChg chg="mod">
          <ac:chgData name="Jlbossgamer1246 Progamernub1" userId="44e96e2661eb1712" providerId="LiveId" clId="{DDE363C5-FF5F-4015-AADB-3B3CD6E8E931}" dt="2026-07-12T14:18:22.355" v="1154" actId="26606"/>
          <ac:spMkLst>
            <pc:docMk/>
            <pc:sldMk cId="2909243742" sldId="260"/>
            <ac:spMk id="2" creationId="{F5CC2AD1-3687-B077-203A-F4E0F79ED3C7}"/>
          </ac:spMkLst>
        </pc:spChg>
        <pc:spChg chg="mod">
          <ac:chgData name="Jlbossgamer1246 Progamernub1" userId="44e96e2661eb1712" providerId="LiveId" clId="{DDE363C5-FF5F-4015-AADB-3B3CD6E8E931}" dt="2026-07-12T14:18:22.355" v="1154" actId="26606"/>
          <ac:spMkLst>
            <pc:docMk/>
            <pc:sldMk cId="2909243742" sldId="260"/>
            <ac:spMk id="3" creationId="{4C45430A-F556-40E5-7833-0D0CC4AD5DCE}"/>
          </ac:spMkLst>
        </pc:spChg>
        <pc:picChg chg="add del mod">
          <ac:chgData name="Jlbossgamer1246 Progamernub1" userId="44e96e2661eb1712" providerId="LiveId" clId="{DDE363C5-FF5F-4015-AADB-3B3CD6E8E931}" dt="2026-07-12T14:18:57.396" v="1155" actId="478"/>
          <ac:picMkLst>
            <pc:docMk/>
            <pc:sldMk cId="2909243742" sldId="260"/>
            <ac:picMk id="5" creationId="{47BD5A65-2620-5AA3-9DFD-D1ECDAA2DFB1}"/>
          </ac:picMkLst>
        </pc:picChg>
      </pc:sldChg>
      <pc:sldChg chg="addSp modSp mod setBg">
        <pc:chgData name="Jlbossgamer1246 Progamernub1" userId="44e96e2661eb1712" providerId="LiveId" clId="{DDE363C5-FF5F-4015-AADB-3B3CD6E8E931}" dt="2026-07-12T14:29:25.951" v="1172" actId="26606"/>
        <pc:sldMkLst>
          <pc:docMk/>
          <pc:sldMk cId="3065215542" sldId="261"/>
        </pc:sldMkLst>
        <pc:spChg chg="mod">
          <ac:chgData name="Jlbossgamer1246 Progamernub1" userId="44e96e2661eb1712" providerId="LiveId" clId="{DDE363C5-FF5F-4015-AADB-3B3CD6E8E931}" dt="2026-07-12T14:29:25.951" v="1172" actId="26606"/>
          <ac:spMkLst>
            <pc:docMk/>
            <pc:sldMk cId="3065215542" sldId="261"/>
            <ac:spMk id="2" creationId="{BE1282CC-DB07-33EA-493A-E128F8F47F4F}"/>
          </ac:spMkLst>
        </pc:spChg>
        <pc:spChg chg="mod">
          <ac:chgData name="Jlbossgamer1246 Progamernub1" userId="44e96e2661eb1712" providerId="LiveId" clId="{DDE363C5-FF5F-4015-AADB-3B3CD6E8E931}" dt="2026-07-12T14:29:25.951" v="1172" actId="26606"/>
          <ac:spMkLst>
            <pc:docMk/>
            <pc:sldMk cId="3065215542" sldId="261"/>
            <ac:spMk id="3" creationId="{A1E1EADD-4C11-711F-D7F1-67B73AC2AD99}"/>
          </ac:spMkLst>
        </pc:spChg>
        <pc:picChg chg="add mod">
          <ac:chgData name="Jlbossgamer1246 Progamernub1" userId="44e96e2661eb1712" providerId="LiveId" clId="{DDE363C5-FF5F-4015-AADB-3B3CD6E8E931}" dt="2026-07-12T14:29:25.951" v="1172" actId="26606"/>
          <ac:picMkLst>
            <pc:docMk/>
            <pc:sldMk cId="3065215542" sldId="261"/>
            <ac:picMk id="5" creationId="{574EB986-A4B0-A8B0-F8AD-5705E33F9DC8}"/>
          </ac:picMkLst>
        </pc:picChg>
      </pc:sldChg>
      <pc:sldChg chg="addSp delSp modSp mod setBg">
        <pc:chgData name="Jlbossgamer1246 Progamernub1" userId="44e96e2661eb1712" providerId="LiveId" clId="{DDE363C5-FF5F-4015-AADB-3B3CD6E8E931}" dt="2026-07-12T14:25:39.316" v="1168" actId="26606"/>
        <pc:sldMkLst>
          <pc:docMk/>
          <pc:sldMk cId="3113210643" sldId="262"/>
        </pc:sldMkLst>
        <pc:spChg chg="mod">
          <ac:chgData name="Jlbossgamer1246 Progamernub1" userId="44e96e2661eb1712" providerId="LiveId" clId="{DDE363C5-FF5F-4015-AADB-3B3CD6E8E931}" dt="2026-07-12T14:23:39.093" v="1161" actId="26606"/>
          <ac:spMkLst>
            <pc:docMk/>
            <pc:sldMk cId="3113210643" sldId="262"/>
            <ac:spMk id="2" creationId="{DCED824E-3874-DA27-F660-0B68967A2053}"/>
          </ac:spMkLst>
        </pc:spChg>
        <pc:spChg chg="mod">
          <ac:chgData name="Jlbossgamer1246 Progamernub1" userId="44e96e2661eb1712" providerId="LiveId" clId="{DDE363C5-FF5F-4015-AADB-3B3CD6E8E931}" dt="2026-07-12T14:25:39.316" v="1167" actId="26606"/>
          <ac:spMkLst>
            <pc:docMk/>
            <pc:sldMk cId="3113210643" sldId="262"/>
            <ac:spMk id="3" creationId="{D1C2EDC3-7396-6085-CAB7-96AF0F383624}"/>
          </ac:spMkLst>
        </pc:spChg>
        <pc:spChg chg="add del">
          <ac:chgData name="Jlbossgamer1246 Progamernub1" userId="44e96e2661eb1712" providerId="LiveId" clId="{DDE363C5-FF5F-4015-AADB-3B3CD6E8E931}" dt="2026-07-12T14:23:39.079" v="1160" actId="26606"/>
          <ac:spMkLst>
            <pc:docMk/>
            <pc:sldMk cId="3113210643" sldId="262"/>
            <ac:spMk id="10" creationId="{2B258D2B-6AC3-4B3A-A87C-FD7E6517826E}"/>
          </ac:spMkLst>
        </pc:spChg>
        <pc:spChg chg="add del">
          <ac:chgData name="Jlbossgamer1246 Progamernub1" userId="44e96e2661eb1712" providerId="LiveId" clId="{DDE363C5-FF5F-4015-AADB-3B3CD6E8E931}" dt="2026-07-12T14:23:39.079" v="1160" actId="26606"/>
          <ac:spMkLst>
            <pc:docMk/>
            <pc:sldMk cId="3113210643" sldId="262"/>
            <ac:spMk id="12" creationId="{8D55DD8B-9BF9-4B91-A22D-2D3F2AEFF189}"/>
          </ac:spMkLst>
        </pc:spChg>
        <pc:picChg chg="add del mod ord">
          <ac:chgData name="Jlbossgamer1246 Progamernub1" userId="44e96e2661eb1712" providerId="LiveId" clId="{DDE363C5-FF5F-4015-AADB-3B3CD6E8E931}" dt="2026-07-12T14:25:07.613" v="1162" actId="478"/>
          <ac:picMkLst>
            <pc:docMk/>
            <pc:sldMk cId="3113210643" sldId="262"/>
            <ac:picMk id="5" creationId="{16523213-3D40-E502-E5BE-2E990E89345F}"/>
          </ac:picMkLst>
        </pc:picChg>
        <pc:picChg chg="add mod">
          <ac:chgData name="Jlbossgamer1246 Progamernub1" userId="44e96e2661eb1712" providerId="LiveId" clId="{DDE363C5-FF5F-4015-AADB-3B3CD6E8E931}" dt="2026-07-12T14:25:39.316" v="1168" actId="26606"/>
          <ac:picMkLst>
            <pc:docMk/>
            <pc:sldMk cId="3113210643" sldId="262"/>
            <ac:picMk id="7" creationId="{2EA13A69-6A3C-5B91-9A2E-6F2DE76CC85B}"/>
          </ac:picMkLst>
        </pc:picChg>
      </pc:sldChg>
      <pc:sldChg chg="addSp modSp mod setBg">
        <pc:chgData name="Jlbossgamer1246 Progamernub1" userId="44e96e2661eb1712" providerId="LiveId" clId="{DDE363C5-FF5F-4015-AADB-3B3CD6E8E931}" dt="2026-07-12T14:25:59.133" v="1170" actId="26606"/>
        <pc:sldMkLst>
          <pc:docMk/>
          <pc:sldMk cId="1887679942" sldId="263"/>
        </pc:sldMkLst>
        <pc:spChg chg="mod">
          <ac:chgData name="Jlbossgamer1246 Progamernub1" userId="44e96e2661eb1712" providerId="LiveId" clId="{DDE363C5-FF5F-4015-AADB-3B3CD6E8E931}" dt="2026-07-12T14:25:59.133" v="1170" actId="26606"/>
          <ac:spMkLst>
            <pc:docMk/>
            <pc:sldMk cId="1887679942" sldId="263"/>
            <ac:spMk id="2" creationId="{4D462253-5F47-1CF1-8B71-135A34D7ACC0}"/>
          </ac:spMkLst>
        </pc:spChg>
        <pc:spChg chg="mod">
          <ac:chgData name="Jlbossgamer1246 Progamernub1" userId="44e96e2661eb1712" providerId="LiveId" clId="{DDE363C5-FF5F-4015-AADB-3B3CD6E8E931}" dt="2026-07-12T14:25:59.133" v="1170" actId="26606"/>
          <ac:spMkLst>
            <pc:docMk/>
            <pc:sldMk cId="1887679942" sldId="263"/>
            <ac:spMk id="3" creationId="{CD93D16A-5339-CF45-2331-6F312FB4B579}"/>
          </ac:spMkLst>
        </pc:spChg>
        <pc:picChg chg="add mod">
          <ac:chgData name="Jlbossgamer1246 Progamernub1" userId="44e96e2661eb1712" providerId="LiveId" clId="{DDE363C5-FF5F-4015-AADB-3B3CD6E8E931}" dt="2026-07-12T14:25:59.133" v="1170" actId="26606"/>
          <ac:picMkLst>
            <pc:docMk/>
            <pc:sldMk cId="1887679942" sldId="263"/>
            <ac:picMk id="5" creationId="{6F397435-4E46-314B-CCCD-E87643E3096F}"/>
          </ac:picMkLst>
        </pc:picChg>
      </pc:sldChg>
      <pc:sldChg chg="modSp mod">
        <pc:chgData name="Jlbossgamer1246 Progamernub1" userId="44e96e2661eb1712" providerId="LiveId" clId="{DDE363C5-FF5F-4015-AADB-3B3CD6E8E931}" dt="2026-07-12T13:17:19.221" v="308" actId="2711"/>
        <pc:sldMkLst>
          <pc:docMk/>
          <pc:sldMk cId="1747664354" sldId="264"/>
        </pc:sldMkLst>
        <pc:spChg chg="mod">
          <ac:chgData name="Jlbossgamer1246 Progamernub1" userId="44e96e2661eb1712" providerId="LiveId" clId="{DDE363C5-FF5F-4015-AADB-3B3CD6E8E931}" dt="2026-07-12T13:10:55.717" v="167"/>
          <ac:spMkLst>
            <pc:docMk/>
            <pc:sldMk cId="1747664354" sldId="264"/>
            <ac:spMk id="2" creationId="{5F51EB76-E4FE-56C8-D25E-F3D9862053F7}"/>
          </ac:spMkLst>
        </pc:spChg>
        <pc:spChg chg="mod">
          <ac:chgData name="Jlbossgamer1246 Progamernub1" userId="44e96e2661eb1712" providerId="LiveId" clId="{DDE363C5-FF5F-4015-AADB-3B3CD6E8E931}" dt="2026-07-12T13:17:19.221" v="308" actId="2711"/>
          <ac:spMkLst>
            <pc:docMk/>
            <pc:sldMk cId="1747664354" sldId="264"/>
            <ac:spMk id="3" creationId="{FE2256D1-45DA-8F53-3E7A-F8F3A42EEF9F}"/>
          </ac:spMkLst>
        </pc:spChg>
      </pc:sldChg>
      <pc:sldChg chg="modSp mod">
        <pc:chgData name="Jlbossgamer1246 Progamernub1" userId="44e96e2661eb1712" providerId="LiveId" clId="{DDE363C5-FF5F-4015-AADB-3B3CD6E8E931}" dt="2026-07-12T13:17:43.844" v="312" actId="20577"/>
        <pc:sldMkLst>
          <pc:docMk/>
          <pc:sldMk cId="205250818" sldId="265"/>
        </pc:sldMkLst>
        <pc:spChg chg="mod">
          <ac:chgData name="Jlbossgamer1246 Progamernub1" userId="44e96e2661eb1712" providerId="LiveId" clId="{DDE363C5-FF5F-4015-AADB-3B3CD6E8E931}" dt="2026-07-12T13:10:55.717" v="167"/>
          <ac:spMkLst>
            <pc:docMk/>
            <pc:sldMk cId="205250818" sldId="265"/>
            <ac:spMk id="2" creationId="{5C4875EB-D226-852E-2690-4EB766A62F4A}"/>
          </ac:spMkLst>
        </pc:spChg>
        <pc:spChg chg="mod">
          <ac:chgData name="Jlbossgamer1246 Progamernub1" userId="44e96e2661eb1712" providerId="LiveId" clId="{DDE363C5-FF5F-4015-AADB-3B3CD6E8E931}" dt="2026-07-12T13:17:43.844" v="312" actId="20577"/>
          <ac:spMkLst>
            <pc:docMk/>
            <pc:sldMk cId="205250818" sldId="265"/>
            <ac:spMk id="3" creationId="{C5253657-FEF6-3A30-3108-AB1BC5B54E6D}"/>
          </ac:spMkLst>
        </pc:spChg>
      </pc:sldChg>
      <pc:sldChg chg="modSp mod">
        <pc:chgData name="Jlbossgamer1246 Progamernub1" userId="44e96e2661eb1712" providerId="LiveId" clId="{DDE363C5-FF5F-4015-AADB-3B3CD6E8E931}" dt="2026-07-12T13:20:10.432" v="327" actId="20577"/>
        <pc:sldMkLst>
          <pc:docMk/>
          <pc:sldMk cId="3298371146" sldId="266"/>
        </pc:sldMkLst>
        <pc:spChg chg="mod">
          <ac:chgData name="Jlbossgamer1246 Progamernub1" userId="44e96e2661eb1712" providerId="LiveId" clId="{DDE363C5-FF5F-4015-AADB-3B3CD6E8E931}" dt="2026-07-12T13:09:26.817" v="140" actId="122"/>
          <ac:spMkLst>
            <pc:docMk/>
            <pc:sldMk cId="3298371146" sldId="266"/>
            <ac:spMk id="2" creationId="{8034F04A-A6EA-0A4C-0F88-86D83C8D50BB}"/>
          </ac:spMkLst>
        </pc:spChg>
        <pc:spChg chg="mod">
          <ac:chgData name="Jlbossgamer1246 Progamernub1" userId="44e96e2661eb1712" providerId="LiveId" clId="{DDE363C5-FF5F-4015-AADB-3B3CD6E8E931}" dt="2026-07-12T13:20:10.432" v="327" actId="20577"/>
          <ac:spMkLst>
            <pc:docMk/>
            <pc:sldMk cId="3298371146" sldId="266"/>
            <ac:spMk id="3" creationId="{18700102-C751-D166-67B5-57813C9B6EBC}"/>
          </ac:spMkLst>
        </pc:spChg>
      </pc:sldChg>
      <pc:sldChg chg="modSp del mod">
        <pc:chgData name="Jlbossgamer1246 Progamernub1" userId="44e96e2661eb1712" providerId="LiveId" clId="{DDE363C5-FF5F-4015-AADB-3B3CD6E8E931}" dt="2026-07-12T13:56:58.932" v="550" actId="2696"/>
        <pc:sldMkLst>
          <pc:docMk/>
          <pc:sldMk cId="2130548953" sldId="267"/>
        </pc:sldMkLst>
        <pc:spChg chg="mod">
          <ac:chgData name="Jlbossgamer1246 Progamernub1" userId="44e96e2661eb1712" providerId="LiveId" clId="{DDE363C5-FF5F-4015-AADB-3B3CD6E8E931}" dt="2026-07-12T13:10:55.717" v="167"/>
          <ac:spMkLst>
            <pc:docMk/>
            <pc:sldMk cId="2130548953" sldId="267"/>
            <ac:spMk id="2" creationId="{612D0197-6862-14B9-66F8-630B15F06B6A}"/>
          </ac:spMkLst>
        </pc:spChg>
        <pc:spChg chg="mod">
          <ac:chgData name="Jlbossgamer1246 Progamernub1" userId="44e96e2661eb1712" providerId="LiveId" clId="{DDE363C5-FF5F-4015-AADB-3B3CD6E8E931}" dt="2026-07-12T13:49:43.427" v="541" actId="20577"/>
          <ac:spMkLst>
            <pc:docMk/>
            <pc:sldMk cId="2130548953" sldId="267"/>
            <ac:spMk id="3" creationId="{3AD407C4-F9A9-D810-61A9-8E11CBD9B39E}"/>
          </ac:spMkLst>
        </pc:spChg>
      </pc:sldChg>
      <pc:sldChg chg="addSp delSp modSp new mod">
        <pc:chgData name="Jlbossgamer1246 Progamernub1" userId="44e96e2661eb1712" providerId="LiveId" clId="{DDE363C5-FF5F-4015-AADB-3B3CD6E8E931}" dt="2026-07-12T14:11:17.590" v="1149" actId="122"/>
        <pc:sldMkLst>
          <pc:docMk/>
          <pc:sldMk cId="3844535721" sldId="268"/>
        </pc:sldMkLst>
        <pc:spChg chg="mod">
          <ac:chgData name="Jlbossgamer1246 Progamernub1" userId="44e96e2661eb1712" providerId="LiveId" clId="{DDE363C5-FF5F-4015-AADB-3B3CD6E8E931}" dt="2026-07-12T14:11:17.590" v="1149" actId="122"/>
          <ac:spMkLst>
            <pc:docMk/>
            <pc:sldMk cId="3844535721" sldId="268"/>
            <ac:spMk id="2" creationId="{1E3E9B87-206A-9A47-2B3B-1140C8AA3500}"/>
          </ac:spMkLst>
        </pc:spChg>
        <pc:spChg chg="mod">
          <ac:chgData name="Jlbossgamer1246 Progamernub1" userId="44e96e2661eb1712" providerId="LiveId" clId="{DDE363C5-FF5F-4015-AADB-3B3CD6E8E931}" dt="2026-07-12T14:11:01.733" v="1148" actId="403"/>
          <ac:spMkLst>
            <pc:docMk/>
            <pc:sldMk cId="3844535721" sldId="268"/>
            <ac:spMk id="3" creationId="{FE5D051F-EC0A-66C3-AC4D-B2EA474D661F}"/>
          </ac:spMkLst>
        </pc:spChg>
        <pc:graphicFrameChg chg="add del modGraphic">
          <ac:chgData name="Jlbossgamer1246 Progamernub1" userId="44e96e2661eb1712" providerId="LiveId" clId="{DDE363C5-FF5F-4015-AADB-3B3CD6E8E931}" dt="2026-07-12T13:57:05.328" v="552" actId="27309"/>
          <ac:graphicFrameMkLst>
            <pc:docMk/>
            <pc:sldMk cId="3844535721" sldId="268"/>
            <ac:graphicFrameMk id="5" creationId="{0F069851-5778-5729-A470-E1AAA88DCF3B}"/>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2DBFF1E-BFD8-476D-AE30-B56555A09C61}"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1F351330-8CCD-4AFE-B5D0-6A392E0BA806}" type="slidenum">
              <a:rPr lang="en-GB" smtClean="0"/>
              <a:t>‹#›</a:t>
            </a:fld>
            <a:endParaRPr lang="en-GB"/>
          </a:p>
        </p:txBody>
      </p:sp>
    </p:spTree>
    <p:extLst>
      <p:ext uri="{BB962C8B-B14F-4D97-AF65-F5344CB8AC3E}">
        <p14:creationId xmlns:p14="http://schemas.microsoft.com/office/powerpoint/2010/main" val="26237744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DBFF1E-BFD8-476D-AE30-B56555A09C61}"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1F351330-8CCD-4AFE-B5D0-6A392E0BA806}" type="slidenum">
              <a:rPr lang="en-GB" smtClean="0"/>
              <a:t>‹#›</a:t>
            </a:fld>
            <a:endParaRPr lang="en-GB"/>
          </a:p>
        </p:txBody>
      </p:sp>
    </p:spTree>
    <p:extLst>
      <p:ext uri="{BB962C8B-B14F-4D97-AF65-F5344CB8AC3E}">
        <p14:creationId xmlns:p14="http://schemas.microsoft.com/office/powerpoint/2010/main" val="1223716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2DBFF1E-BFD8-476D-AE30-B56555A09C61}"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1F351330-8CCD-4AFE-B5D0-6A392E0BA806}" type="slidenum">
              <a:rPr lang="en-GB" smtClean="0"/>
              <a:t>‹#›</a:t>
            </a:fld>
            <a:endParaRPr lang="en-GB"/>
          </a:p>
        </p:txBody>
      </p:sp>
    </p:spTree>
    <p:extLst>
      <p:ext uri="{BB962C8B-B14F-4D97-AF65-F5344CB8AC3E}">
        <p14:creationId xmlns:p14="http://schemas.microsoft.com/office/powerpoint/2010/main" val="2828361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2DBFF1E-BFD8-476D-AE30-B56555A09C61}"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1" name="Slide Number Placeholder 5"/>
          <p:cNvSpPr>
            <a:spLocks noGrp="1"/>
          </p:cNvSpPr>
          <p:nvPr>
            <p:ph type="sldNum" sz="quarter" idx="12"/>
          </p:nvPr>
        </p:nvSpPr>
        <p:spPr>
          <a:xfrm>
            <a:off x="531812" y="787782"/>
            <a:ext cx="779767" cy="365125"/>
          </a:xfrm>
        </p:spPr>
        <p:txBody>
          <a:bodyPr/>
          <a:lstStyle/>
          <a:p>
            <a:fld id="{1F351330-8CCD-4AFE-B5D0-6A392E0BA806}" type="slidenum">
              <a:rPr lang="en-GB" smtClean="0"/>
              <a:t>‹#›</a:t>
            </a:fld>
            <a:endParaRPr lang="en-GB"/>
          </a:p>
        </p:txBody>
      </p:sp>
    </p:spTree>
    <p:extLst>
      <p:ext uri="{BB962C8B-B14F-4D97-AF65-F5344CB8AC3E}">
        <p14:creationId xmlns:p14="http://schemas.microsoft.com/office/powerpoint/2010/main" val="747845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2DBFF1E-BFD8-476D-AE30-B56555A09C61}"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1F351330-8CCD-4AFE-B5D0-6A392E0BA806}" type="slidenum">
              <a:rPr lang="en-GB" smtClean="0"/>
              <a:t>‹#›</a:t>
            </a:fld>
            <a:endParaRPr lang="en-GB"/>
          </a:p>
        </p:txBody>
      </p:sp>
    </p:spTree>
    <p:extLst>
      <p:ext uri="{BB962C8B-B14F-4D97-AF65-F5344CB8AC3E}">
        <p14:creationId xmlns:p14="http://schemas.microsoft.com/office/powerpoint/2010/main" val="2001009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2DBFF1E-BFD8-476D-AE30-B56555A09C61}"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1F351330-8CCD-4AFE-B5D0-6A392E0BA806}" type="slidenum">
              <a:rPr lang="en-GB" smtClean="0"/>
              <a:t>‹#›</a:t>
            </a:fld>
            <a:endParaRPr lang="en-GB"/>
          </a:p>
        </p:txBody>
      </p:sp>
    </p:spTree>
    <p:extLst>
      <p:ext uri="{BB962C8B-B14F-4D97-AF65-F5344CB8AC3E}">
        <p14:creationId xmlns:p14="http://schemas.microsoft.com/office/powerpoint/2010/main" val="3947405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DBFF1E-BFD8-476D-AE30-B56555A09C61}"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1F351330-8CCD-4AFE-B5D0-6A392E0BA806}" type="slidenum">
              <a:rPr lang="en-GB" smtClean="0"/>
              <a:t>‹#›</a:t>
            </a:fld>
            <a:endParaRPr lang="en-GB"/>
          </a:p>
        </p:txBody>
      </p:sp>
    </p:spTree>
    <p:extLst>
      <p:ext uri="{BB962C8B-B14F-4D97-AF65-F5344CB8AC3E}">
        <p14:creationId xmlns:p14="http://schemas.microsoft.com/office/powerpoint/2010/main" val="525708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2DBFF1E-BFD8-476D-AE30-B56555A09C61}"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1F351330-8CCD-4AFE-B5D0-6A392E0BA806}" type="slidenum">
              <a:rPr lang="en-GB" smtClean="0"/>
              <a:t>‹#›</a:t>
            </a:fld>
            <a:endParaRPr lang="en-GB"/>
          </a:p>
        </p:txBody>
      </p:sp>
    </p:spTree>
    <p:extLst>
      <p:ext uri="{BB962C8B-B14F-4D97-AF65-F5344CB8AC3E}">
        <p14:creationId xmlns:p14="http://schemas.microsoft.com/office/powerpoint/2010/main" val="3271869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2DBFF1E-BFD8-476D-AE30-B56555A09C61}"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1F351330-8CCD-4AFE-B5D0-6A392E0BA806}" type="slidenum">
              <a:rPr lang="en-GB" smtClean="0"/>
              <a:t>‹#›</a:t>
            </a:fld>
            <a:endParaRPr lang="en-GB"/>
          </a:p>
        </p:txBody>
      </p:sp>
    </p:spTree>
    <p:extLst>
      <p:ext uri="{BB962C8B-B14F-4D97-AF65-F5344CB8AC3E}">
        <p14:creationId xmlns:p14="http://schemas.microsoft.com/office/powerpoint/2010/main" val="969070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2DBFF1E-BFD8-476D-AE30-B56555A09C61}"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1F351330-8CCD-4AFE-B5D0-6A392E0BA806}" type="slidenum">
              <a:rPr lang="en-GB" smtClean="0"/>
              <a:t>‹#›</a:t>
            </a:fld>
            <a:endParaRPr lang="en-GB"/>
          </a:p>
        </p:txBody>
      </p:sp>
    </p:spTree>
    <p:extLst>
      <p:ext uri="{BB962C8B-B14F-4D97-AF65-F5344CB8AC3E}">
        <p14:creationId xmlns:p14="http://schemas.microsoft.com/office/powerpoint/2010/main" val="3040706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2DBFF1E-BFD8-476D-AE30-B56555A09C61}"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1F351330-8CCD-4AFE-B5D0-6A392E0BA806}"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553804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52DBFF1E-BFD8-476D-AE30-B56555A09C61}"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1F351330-8CCD-4AFE-B5D0-6A392E0BA806}" type="slidenum">
              <a:rPr lang="en-GB" smtClean="0"/>
              <a:t>‹#›</a:t>
            </a:fld>
            <a:endParaRPr lang="en-GB"/>
          </a:p>
        </p:txBody>
      </p:sp>
    </p:spTree>
    <p:extLst>
      <p:ext uri="{BB962C8B-B14F-4D97-AF65-F5344CB8AC3E}">
        <p14:creationId xmlns:p14="http://schemas.microsoft.com/office/powerpoint/2010/main" val="3404201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52DBFF1E-BFD8-476D-AE30-B56555A09C61}"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1F351330-8CCD-4AFE-B5D0-6A392E0BA806}"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608758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52DBFF1E-BFD8-476D-AE30-B56555A09C61}"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1F351330-8CCD-4AFE-B5D0-6A392E0BA806}" type="slidenum">
              <a:rPr lang="en-GB" smtClean="0"/>
              <a:t>‹#›</a:t>
            </a:fld>
            <a:endParaRPr lang="en-GB"/>
          </a:p>
        </p:txBody>
      </p:sp>
    </p:spTree>
    <p:extLst>
      <p:ext uri="{BB962C8B-B14F-4D97-AF65-F5344CB8AC3E}">
        <p14:creationId xmlns:p14="http://schemas.microsoft.com/office/powerpoint/2010/main" val="21470191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DBFF1E-BFD8-476D-AE30-B56555A09C61}"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1F351330-8CCD-4AFE-B5D0-6A392E0BA806}" type="slidenum">
              <a:rPr lang="en-GB" smtClean="0"/>
              <a:t>‹#›</a:t>
            </a:fld>
            <a:endParaRPr lang="en-GB"/>
          </a:p>
        </p:txBody>
      </p:sp>
    </p:spTree>
    <p:extLst>
      <p:ext uri="{BB962C8B-B14F-4D97-AF65-F5344CB8AC3E}">
        <p14:creationId xmlns:p14="http://schemas.microsoft.com/office/powerpoint/2010/main" val="41757183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DBFF1E-BFD8-476D-AE30-B56555A09C61}"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1F351330-8CCD-4AFE-B5D0-6A392E0BA806}" type="slidenum">
              <a:rPr lang="en-GB" smtClean="0"/>
              <a:t>‹#›</a:t>
            </a:fld>
            <a:endParaRPr lang="en-GB"/>
          </a:p>
        </p:txBody>
      </p:sp>
    </p:spTree>
    <p:extLst>
      <p:ext uri="{BB962C8B-B14F-4D97-AF65-F5344CB8AC3E}">
        <p14:creationId xmlns:p14="http://schemas.microsoft.com/office/powerpoint/2010/main" val="1705839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52DBFF1E-BFD8-476D-AE30-B56555A09C61}" type="datetimeFigureOut">
              <a:rPr lang="en-GB" smtClean="0"/>
              <a:t>12/07/2026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F351330-8CCD-4AFE-B5D0-6A392E0BA806}" type="slidenum">
              <a:rPr lang="en-GB" smtClean="0"/>
              <a:t>‹#›</a:t>
            </a:fld>
            <a:endParaRPr lang="en-GB"/>
          </a:p>
        </p:txBody>
      </p:sp>
    </p:spTree>
    <p:extLst>
      <p:ext uri="{BB962C8B-B14F-4D97-AF65-F5344CB8AC3E}">
        <p14:creationId xmlns:p14="http://schemas.microsoft.com/office/powerpoint/2010/main" val="2397005096"/>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A330E6-8181-C2EB-DABB-8D97E0B567B6}"/>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Module title: Psychology in health and social care (LCHS4010-LON)</a:t>
            </a:r>
          </a:p>
          <a:p>
            <a:pPr marL="0" indent="0">
              <a:buNone/>
            </a:pPr>
            <a:r>
              <a:rPr lang="en-GB" dirty="0">
                <a:latin typeface="Arial" panose="020B0604020202020204" pitchFamily="34" charset="0"/>
                <a:cs typeface="Arial" panose="020B0604020202020204" pitchFamily="34" charset="0"/>
              </a:rPr>
              <a:t>Assignment 1</a:t>
            </a:r>
          </a:p>
          <a:p>
            <a:pPr marL="0" indent="0">
              <a:buNone/>
            </a:pPr>
            <a:r>
              <a:rPr lang="en-GB" dirty="0">
                <a:latin typeface="Arial" panose="020B0604020202020204" pitchFamily="34" charset="0"/>
                <a:cs typeface="Arial" panose="020B0604020202020204" pitchFamily="34" charset="0"/>
              </a:rPr>
              <a:t>Student Name: JOY OBASOGIE</a:t>
            </a:r>
          </a:p>
          <a:p>
            <a:pPr marL="0" indent="0">
              <a:buNone/>
            </a:pPr>
            <a:r>
              <a:rPr lang="en-GB" dirty="0">
                <a:latin typeface="Arial" panose="020B0604020202020204" pitchFamily="34" charset="0"/>
                <a:cs typeface="Arial" panose="020B0604020202020204" pitchFamily="34" charset="0"/>
              </a:rPr>
              <a:t>Student ID: 2516286</a:t>
            </a:r>
          </a:p>
          <a:p>
            <a:pPr marL="0" indent="0">
              <a:buNone/>
            </a:pPr>
            <a:r>
              <a:rPr lang="en-GB" dirty="0">
                <a:latin typeface="Arial" panose="020B0604020202020204" pitchFamily="34" charset="0"/>
                <a:cs typeface="Arial" panose="020B0604020202020204" pitchFamily="34" charset="0"/>
              </a:rPr>
              <a:t>Lecturer Name: Christiana Melam</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5596747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4A7E9-4494-24F5-E727-406E5EC6A1FE}"/>
              </a:ext>
            </a:extLst>
          </p:cNvPr>
          <p:cNvSpPr>
            <a:spLocks noGrp="1"/>
          </p:cNvSpPr>
          <p:nvPr>
            <p:ph type="title"/>
          </p:nvPr>
        </p:nvSpPr>
        <p:spPr/>
        <p:txBody>
          <a:bodyPr/>
          <a:lstStyle/>
          <a:p>
            <a:pPr algn="ctr"/>
            <a:r>
              <a:rPr lang="en-GB" dirty="0"/>
              <a:t>Introduction</a:t>
            </a:r>
          </a:p>
        </p:txBody>
      </p:sp>
      <p:sp>
        <p:nvSpPr>
          <p:cNvPr id="3" name="Content Placeholder 2">
            <a:extLst>
              <a:ext uri="{FF2B5EF4-FFF2-40B4-BE49-F238E27FC236}">
                <a16:creationId xmlns:a16="http://schemas.microsoft.com/office/drawing/2014/main" id="{2BC7B61D-E8A3-5F55-12CA-FD68C0514442}"/>
              </a:ext>
            </a:extLst>
          </p:cNvPr>
          <p:cNvSpPr>
            <a:spLocks noGrp="1"/>
          </p:cNvSpPr>
          <p:nvPr>
            <p:ph idx="1"/>
          </p:nvPr>
        </p:nvSpPr>
        <p:spPr/>
        <p:txBody>
          <a:bodyPr/>
          <a:lstStyle/>
          <a:p>
            <a:pPr marL="0" indent="0">
              <a:lnSpc>
                <a:spcPct val="150000"/>
              </a:lnSpc>
              <a:buNone/>
            </a:pPr>
            <a:r>
              <a:rPr lang="en-GB" dirty="0">
                <a:latin typeface="Arial" panose="020B0604020202020204" pitchFamily="34" charset="0"/>
                <a:cs typeface="Arial" panose="020B0604020202020204" pitchFamily="34" charset="0"/>
              </a:rPr>
              <a:t>Four-year-old boy Isaac attending a children centre mother has post natal depression and limited support .recent move to London disrupted childcare separation anxiety, language delay withdrawal and clinginess. This presentation will explain Bowlby attachment theory apply it to Isaac experiences consider nature and nurture and recommend theory informed interventions </a:t>
            </a:r>
          </a:p>
        </p:txBody>
      </p:sp>
    </p:spTree>
    <p:extLst>
      <p:ext uri="{BB962C8B-B14F-4D97-AF65-F5344CB8AC3E}">
        <p14:creationId xmlns:p14="http://schemas.microsoft.com/office/powerpoint/2010/main" val="35614331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E68F34-B435-95CC-B00C-C38C49A7CF42}"/>
              </a:ext>
            </a:extLst>
          </p:cNvPr>
          <p:cNvSpPr>
            <a:spLocks noGrp="1"/>
          </p:cNvSpPr>
          <p:nvPr>
            <p:ph idx="1"/>
          </p:nvPr>
        </p:nvSpPr>
        <p:spPr>
          <a:xfrm>
            <a:off x="937351" y="1266940"/>
            <a:ext cx="10515600" cy="6176963"/>
          </a:xfrm>
        </p:spPr>
        <p:txBody>
          <a:bodyPr numCol="2"/>
          <a:lstStyle/>
          <a:p>
            <a:pPr lvl="1">
              <a:lnSpc>
                <a:spcPct val="150000"/>
              </a:lnSpc>
              <a:buFont typeface="Wingdings" panose="05000000000000000000" pitchFamily="2" charset="2"/>
              <a:buChar char="Ø"/>
            </a:pPr>
            <a:r>
              <a:rPr lang="en-GB" b="1" dirty="0"/>
              <a:t>Bowlby Attachment Theory</a:t>
            </a:r>
            <a:r>
              <a:rPr lang="en-GB" sz="1600" b="1" dirty="0">
                <a:latin typeface="Arial" panose="020B0604020202020204" pitchFamily="34" charset="0"/>
                <a:cs typeface="Arial" panose="020B0604020202020204" pitchFamily="34" charset="0"/>
              </a:rPr>
              <a:t> .Attachment is an emotional bond between child and caregiver </a:t>
            </a:r>
          </a:p>
          <a:p>
            <a:pPr lvl="1">
              <a:lnSpc>
                <a:spcPct val="150000"/>
              </a:lnSpc>
              <a:buFont typeface="Wingdings" panose="05000000000000000000" pitchFamily="2" charset="2"/>
              <a:buChar char="Ø"/>
            </a:pPr>
            <a:r>
              <a:rPr lang="en-GB" sz="1600" b="1" dirty="0">
                <a:latin typeface="Arial" panose="020B0604020202020204" pitchFamily="34" charset="0"/>
                <a:cs typeface="Arial" panose="020B0604020202020204" pitchFamily="34" charset="0"/>
              </a:rPr>
              <a:t> Secure attachment supports health emotional and social</a:t>
            </a:r>
          </a:p>
          <a:p>
            <a:pPr lvl="1">
              <a:lnSpc>
                <a:spcPct val="150000"/>
              </a:lnSpc>
              <a:buFont typeface="Wingdings" panose="05000000000000000000" pitchFamily="2" charset="2"/>
              <a:buChar char="Ø"/>
            </a:pPr>
            <a:r>
              <a:rPr lang="en-GB" sz="1600" b="1" dirty="0">
                <a:latin typeface="Arial" panose="020B0604020202020204" pitchFamily="34" charset="0"/>
                <a:cs typeface="Arial" panose="020B0604020202020204" pitchFamily="34" charset="0"/>
              </a:rPr>
              <a:t> Development  insecure attachment  may develop if caregiving is inconsistent or insensitive</a:t>
            </a:r>
            <a:endParaRPr lang="en-GB" b="1" dirty="0"/>
          </a:p>
        </p:txBody>
      </p:sp>
    </p:spTree>
    <p:extLst>
      <p:ext uri="{BB962C8B-B14F-4D97-AF65-F5344CB8AC3E}">
        <p14:creationId xmlns:p14="http://schemas.microsoft.com/office/powerpoint/2010/main" val="1138702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C2AD1-3687-B077-203A-F4E0F79ED3C7}"/>
              </a:ext>
            </a:extLst>
          </p:cNvPr>
          <p:cNvSpPr>
            <a:spLocks noGrp="1"/>
          </p:cNvSpPr>
          <p:nvPr>
            <p:ph type="title"/>
          </p:nvPr>
        </p:nvSpPr>
        <p:spPr>
          <a:xfrm>
            <a:off x="1687669" y="624110"/>
            <a:ext cx="4137059" cy="1280890"/>
          </a:xfrm>
        </p:spPr>
        <p:txBody>
          <a:bodyPr>
            <a:normAutofit/>
          </a:bodyPr>
          <a:lstStyle/>
          <a:p>
            <a:r>
              <a:rPr lang="en-GB" sz="3200"/>
              <a:t>Applying Bowlby Theory to Isaac</a:t>
            </a:r>
          </a:p>
        </p:txBody>
      </p:sp>
      <p:sp>
        <p:nvSpPr>
          <p:cNvPr id="3" name="Content Placeholder 2">
            <a:extLst>
              <a:ext uri="{FF2B5EF4-FFF2-40B4-BE49-F238E27FC236}">
                <a16:creationId xmlns:a16="http://schemas.microsoft.com/office/drawing/2014/main" id="{4C45430A-F556-40E5-7833-0D0CC4AD5DCE}"/>
              </a:ext>
            </a:extLst>
          </p:cNvPr>
          <p:cNvSpPr>
            <a:spLocks noGrp="1"/>
          </p:cNvSpPr>
          <p:nvPr>
            <p:ph idx="1"/>
          </p:nvPr>
        </p:nvSpPr>
        <p:spPr>
          <a:xfrm>
            <a:off x="1683956" y="2133600"/>
            <a:ext cx="4140772" cy="3777622"/>
          </a:xfrm>
        </p:spPr>
        <p:txBody>
          <a:bodyPr>
            <a:normAutofit/>
          </a:bodyPr>
          <a:lstStyle/>
          <a:p>
            <a:pPr marL="0" indent="0">
              <a:buNone/>
            </a:pPr>
            <a:endParaRPr lang="en-GB" sz="1600">
              <a:solidFill>
                <a:schemeClr val="tx1"/>
              </a:solidFill>
            </a:endParaRPr>
          </a:p>
          <a:p>
            <a:r>
              <a:rPr lang="en-GB" sz="1600">
                <a:solidFill>
                  <a:schemeClr val="tx1"/>
                </a:solidFill>
                <a:latin typeface="Arial" panose="020B0604020202020204" pitchFamily="34" charset="0"/>
                <a:cs typeface="Arial" panose="020B0604020202020204" pitchFamily="34" charset="0"/>
              </a:rPr>
              <a:t>Mother post natal depression may have reduced sensitive responsiveness</a:t>
            </a:r>
          </a:p>
          <a:p>
            <a:r>
              <a:rPr lang="en-GB" sz="1600">
                <a:solidFill>
                  <a:schemeClr val="tx1"/>
                </a:solidFill>
                <a:latin typeface="Arial" panose="020B0604020202020204" pitchFamily="34" charset="0"/>
                <a:cs typeface="Arial" panose="020B0604020202020204" pitchFamily="34" charset="0"/>
              </a:rPr>
              <a:t> Disrupted childcare may have affected consistency of care</a:t>
            </a:r>
          </a:p>
          <a:p>
            <a:r>
              <a:rPr lang="en-GB" sz="1600">
                <a:solidFill>
                  <a:schemeClr val="tx1"/>
                </a:solidFill>
                <a:latin typeface="Arial" panose="020B0604020202020204" pitchFamily="34" charset="0"/>
                <a:cs typeface="Arial" panose="020B0604020202020204" pitchFamily="34" charset="0"/>
              </a:rPr>
              <a:t> Recent move may have increased insecurity</a:t>
            </a:r>
          </a:p>
          <a:p>
            <a:r>
              <a:rPr lang="en-GB" sz="1600">
                <a:solidFill>
                  <a:schemeClr val="tx1"/>
                </a:solidFill>
                <a:latin typeface="Arial" panose="020B0604020202020204" pitchFamily="34" charset="0"/>
                <a:cs typeface="Arial" panose="020B0604020202020204" pitchFamily="34" charset="0"/>
              </a:rPr>
              <a:t> Separation distress suggests an insecure attachment </a:t>
            </a:r>
          </a:p>
          <a:p>
            <a:r>
              <a:rPr lang="en-GB" sz="1600">
                <a:solidFill>
                  <a:schemeClr val="tx1"/>
                </a:solidFill>
                <a:latin typeface="Arial" panose="020B0604020202020204" pitchFamily="34" charset="0"/>
                <a:cs typeface="Arial" panose="020B0604020202020204" pitchFamily="34" charset="0"/>
              </a:rPr>
              <a:t>Clinginess and reluctance to play independent reflect difficulty using the caregiver as secure  base.</a:t>
            </a:r>
          </a:p>
        </p:txBody>
      </p:sp>
    </p:spTree>
    <p:extLst>
      <p:ext uri="{BB962C8B-B14F-4D97-AF65-F5344CB8AC3E}">
        <p14:creationId xmlns:p14="http://schemas.microsoft.com/office/powerpoint/2010/main" val="2909243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282CC-DB07-33EA-493A-E128F8F47F4F}"/>
              </a:ext>
            </a:extLst>
          </p:cNvPr>
          <p:cNvSpPr>
            <a:spLocks noGrp="1"/>
          </p:cNvSpPr>
          <p:nvPr>
            <p:ph type="title"/>
          </p:nvPr>
        </p:nvSpPr>
        <p:spPr>
          <a:xfrm>
            <a:off x="1687669" y="624110"/>
            <a:ext cx="4137059" cy="1280890"/>
          </a:xfrm>
        </p:spPr>
        <p:txBody>
          <a:bodyPr>
            <a:normAutofit/>
          </a:bodyPr>
          <a:lstStyle/>
          <a:p>
            <a:r>
              <a:rPr lang="en-GB" sz="3200"/>
              <a:t>Nature vs Nurture</a:t>
            </a:r>
          </a:p>
        </p:txBody>
      </p:sp>
      <p:sp>
        <p:nvSpPr>
          <p:cNvPr id="3" name="Content Placeholder 2">
            <a:extLst>
              <a:ext uri="{FF2B5EF4-FFF2-40B4-BE49-F238E27FC236}">
                <a16:creationId xmlns:a16="http://schemas.microsoft.com/office/drawing/2014/main" id="{A1E1EADD-4C11-711F-D7F1-67B73AC2AD99}"/>
              </a:ext>
            </a:extLst>
          </p:cNvPr>
          <p:cNvSpPr>
            <a:spLocks noGrp="1"/>
          </p:cNvSpPr>
          <p:nvPr>
            <p:ph idx="1"/>
          </p:nvPr>
        </p:nvSpPr>
        <p:spPr>
          <a:xfrm>
            <a:off x="1683956" y="2133600"/>
            <a:ext cx="4140772" cy="3777622"/>
          </a:xfrm>
        </p:spPr>
        <p:txBody>
          <a:bodyPr>
            <a:normAutofit/>
          </a:bodyPr>
          <a:lstStyle/>
          <a:p>
            <a:pPr marL="0" indent="0">
              <a:buNone/>
            </a:pPr>
            <a:endParaRPr lang="en-GB" sz="1600">
              <a:solidFill>
                <a:schemeClr val="tx1"/>
              </a:solidFill>
            </a:endParaRPr>
          </a:p>
          <a:p>
            <a:pPr marL="0" indent="0">
              <a:buNone/>
            </a:pPr>
            <a:endParaRPr lang="en-GB" sz="1600">
              <a:solidFill>
                <a:schemeClr val="tx1"/>
              </a:solidFill>
            </a:endParaRPr>
          </a:p>
          <a:p>
            <a:r>
              <a:rPr lang="en-GB" sz="1600">
                <a:solidFill>
                  <a:schemeClr val="tx1"/>
                </a:solidFill>
              </a:rPr>
              <a:t> </a:t>
            </a:r>
            <a:r>
              <a:rPr lang="en-GB" sz="1600">
                <a:solidFill>
                  <a:schemeClr val="tx1"/>
                </a:solidFill>
                <a:latin typeface="Arial" panose="020B0604020202020204" pitchFamily="34" charset="0"/>
                <a:cs typeface="Arial" panose="020B0604020202020204" pitchFamily="34" charset="0"/>
              </a:rPr>
              <a:t>Isaac may have a naturally sensitive temperament .</a:t>
            </a:r>
          </a:p>
          <a:p>
            <a:r>
              <a:rPr lang="en-GB" sz="1600">
                <a:solidFill>
                  <a:schemeClr val="tx1"/>
                </a:solidFill>
                <a:latin typeface="Arial" panose="020B0604020202020204" pitchFamily="34" charset="0"/>
                <a:cs typeface="Arial" panose="020B0604020202020204" pitchFamily="34" charset="0"/>
              </a:rPr>
              <a:t>Early brain development Nurture</a:t>
            </a:r>
          </a:p>
          <a:p>
            <a:r>
              <a:rPr lang="en-GB" sz="1600">
                <a:solidFill>
                  <a:schemeClr val="tx1"/>
                </a:solidFill>
                <a:latin typeface="Arial" panose="020B0604020202020204" pitchFamily="34" charset="0"/>
                <a:cs typeface="Arial" panose="020B0604020202020204" pitchFamily="34" charset="0"/>
              </a:rPr>
              <a:t> Maternal depression</a:t>
            </a:r>
          </a:p>
          <a:p>
            <a:r>
              <a:rPr lang="en-GB" sz="1600">
                <a:solidFill>
                  <a:schemeClr val="tx1"/>
                </a:solidFill>
                <a:latin typeface="Arial" panose="020B0604020202020204" pitchFamily="34" charset="0"/>
                <a:cs typeface="Arial" panose="020B0604020202020204" pitchFamily="34" charset="0"/>
              </a:rPr>
              <a:t> Disrupted childcare</a:t>
            </a:r>
          </a:p>
          <a:p>
            <a:r>
              <a:rPr lang="en-GB" sz="1600">
                <a:solidFill>
                  <a:schemeClr val="tx1"/>
                </a:solidFill>
                <a:latin typeface="Arial" panose="020B0604020202020204" pitchFamily="34" charset="0"/>
                <a:cs typeface="Arial" panose="020B0604020202020204" pitchFamily="34" charset="0"/>
              </a:rPr>
              <a:t> Limited social opportunities </a:t>
            </a:r>
          </a:p>
          <a:p>
            <a:r>
              <a:rPr lang="en-GB" sz="1600">
                <a:solidFill>
                  <a:schemeClr val="tx1"/>
                </a:solidFill>
                <a:latin typeface="Arial" panose="020B0604020202020204" pitchFamily="34" charset="0"/>
                <a:cs typeface="Arial" panose="020B0604020202020204" pitchFamily="34" charset="0"/>
              </a:rPr>
              <a:t>Moving home .</a:t>
            </a:r>
          </a:p>
        </p:txBody>
      </p:sp>
      <p:pic>
        <p:nvPicPr>
          <p:cNvPr id="5" name="Picture 4">
            <a:extLst>
              <a:ext uri="{FF2B5EF4-FFF2-40B4-BE49-F238E27FC236}">
                <a16:creationId xmlns:a16="http://schemas.microsoft.com/office/drawing/2014/main" id="{574EB986-A4B0-A8B0-F8AD-5705E33F9DC8}"/>
              </a:ext>
            </a:extLst>
          </p:cNvPr>
          <p:cNvPicPr>
            <a:picLocks noChangeAspect="1"/>
          </p:cNvPicPr>
          <p:nvPr/>
        </p:nvPicPr>
        <p:blipFill>
          <a:blip r:embed="rId2">
            <a:extLst>
              <a:ext uri="{28A0092B-C50C-407E-A947-70E740481C1C}">
                <a14:useLocalDpi xmlns:a14="http://schemas.microsoft.com/office/drawing/2010/main" val="0"/>
              </a:ext>
            </a:extLst>
          </a:blip>
          <a:srcRect l="26933" r="5983"/>
          <a:stretch>
            <a:fillRect/>
          </a:stretch>
        </p:blipFill>
        <p:spPr>
          <a:xfrm>
            <a:off x="6091916" y="10"/>
            <a:ext cx="6100084" cy="6857990"/>
          </a:xfrm>
          <a:prstGeom prst="rect">
            <a:avLst/>
          </a:prstGeom>
        </p:spPr>
      </p:pic>
    </p:spTree>
    <p:extLst>
      <p:ext uri="{BB962C8B-B14F-4D97-AF65-F5344CB8AC3E}">
        <p14:creationId xmlns:p14="http://schemas.microsoft.com/office/powerpoint/2010/main" val="30652155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D824E-3874-DA27-F660-0B68967A2053}"/>
              </a:ext>
            </a:extLst>
          </p:cNvPr>
          <p:cNvSpPr>
            <a:spLocks noGrp="1"/>
          </p:cNvSpPr>
          <p:nvPr>
            <p:ph type="title"/>
          </p:nvPr>
        </p:nvSpPr>
        <p:spPr>
          <a:xfrm>
            <a:off x="1687669" y="624110"/>
            <a:ext cx="4137059" cy="1280890"/>
          </a:xfrm>
        </p:spPr>
        <p:txBody>
          <a:bodyPr>
            <a:normAutofit/>
          </a:bodyPr>
          <a:lstStyle/>
          <a:p>
            <a:r>
              <a:rPr lang="en-GB" sz="3200"/>
              <a:t>Support Plan</a:t>
            </a:r>
          </a:p>
        </p:txBody>
      </p:sp>
      <p:sp>
        <p:nvSpPr>
          <p:cNvPr id="3" name="Content Placeholder 2">
            <a:extLst>
              <a:ext uri="{FF2B5EF4-FFF2-40B4-BE49-F238E27FC236}">
                <a16:creationId xmlns:a16="http://schemas.microsoft.com/office/drawing/2014/main" id="{D1C2EDC3-7396-6085-CAB7-96AF0F383624}"/>
              </a:ext>
            </a:extLst>
          </p:cNvPr>
          <p:cNvSpPr>
            <a:spLocks noGrp="1"/>
          </p:cNvSpPr>
          <p:nvPr>
            <p:ph idx="1"/>
          </p:nvPr>
        </p:nvSpPr>
        <p:spPr>
          <a:xfrm>
            <a:off x="1683956" y="2133600"/>
            <a:ext cx="4140772" cy="3777622"/>
          </a:xfrm>
        </p:spPr>
        <p:txBody>
          <a:bodyPr>
            <a:normAutofit/>
          </a:bodyPr>
          <a:lstStyle/>
          <a:p>
            <a:pPr marL="0" indent="0">
              <a:buNone/>
            </a:pPr>
            <a:endParaRPr lang="en-GB">
              <a:solidFill>
                <a:srgbClr val="000000"/>
              </a:solidFill>
            </a:endParaRPr>
          </a:p>
          <a:p>
            <a:pPr>
              <a:buFont typeface="Wingdings" panose="05000000000000000000" pitchFamily="2" charset="2"/>
              <a:buChar char="Ø"/>
            </a:pPr>
            <a:r>
              <a:rPr lang="en-GB">
                <a:solidFill>
                  <a:srgbClr val="000000"/>
                </a:solidFill>
                <a:latin typeface="Arial" panose="020B0604020202020204" pitchFamily="34" charset="0"/>
                <a:cs typeface="Arial" panose="020B0604020202020204" pitchFamily="34" charset="0"/>
              </a:rPr>
              <a:t>consistent key person at nursery.</a:t>
            </a:r>
          </a:p>
          <a:p>
            <a:pPr>
              <a:buFont typeface="Wingdings" panose="05000000000000000000" pitchFamily="2" charset="2"/>
              <a:buChar char="Ø"/>
            </a:pPr>
            <a:r>
              <a:rPr lang="en-GB">
                <a:solidFill>
                  <a:srgbClr val="000000"/>
                </a:solidFill>
                <a:latin typeface="Arial" panose="020B0604020202020204" pitchFamily="34" charset="0"/>
                <a:cs typeface="Arial" panose="020B0604020202020204" pitchFamily="34" charset="0"/>
              </a:rPr>
              <a:t>Predictable routines .</a:t>
            </a:r>
          </a:p>
          <a:p>
            <a:pPr>
              <a:buFont typeface="Wingdings" panose="05000000000000000000" pitchFamily="2" charset="2"/>
              <a:buChar char="Ø"/>
            </a:pPr>
            <a:r>
              <a:rPr lang="en-GB">
                <a:solidFill>
                  <a:srgbClr val="000000"/>
                </a:solidFill>
                <a:latin typeface="Arial" panose="020B0604020202020204" pitchFamily="34" charset="0"/>
                <a:cs typeface="Arial" panose="020B0604020202020204" pitchFamily="34" charset="0"/>
              </a:rPr>
              <a:t>Attachment focused play</a:t>
            </a:r>
          </a:p>
          <a:p>
            <a:pPr>
              <a:buFont typeface="Wingdings" panose="05000000000000000000" pitchFamily="2" charset="2"/>
              <a:buChar char="Ø"/>
            </a:pPr>
            <a:r>
              <a:rPr lang="en-GB">
                <a:solidFill>
                  <a:srgbClr val="000000"/>
                </a:solidFill>
                <a:latin typeface="Arial" panose="020B0604020202020204" pitchFamily="34" charset="0"/>
                <a:cs typeface="Arial" panose="020B0604020202020204" pitchFamily="34" charset="0"/>
              </a:rPr>
              <a:t> Gradual separation routines </a:t>
            </a:r>
          </a:p>
          <a:p>
            <a:pPr>
              <a:buFont typeface="Wingdings" panose="05000000000000000000" pitchFamily="2" charset="2"/>
              <a:buChar char="Ø"/>
            </a:pPr>
            <a:r>
              <a:rPr lang="en-GB">
                <a:solidFill>
                  <a:srgbClr val="000000"/>
                </a:solidFill>
                <a:latin typeface="Arial" panose="020B0604020202020204" pitchFamily="34" charset="0"/>
                <a:cs typeface="Arial" panose="020B0604020202020204" pitchFamily="34" charset="0"/>
              </a:rPr>
              <a:t>parent child interaction activities </a:t>
            </a:r>
          </a:p>
          <a:p>
            <a:pPr>
              <a:buFont typeface="Wingdings" panose="05000000000000000000" pitchFamily="2" charset="2"/>
              <a:buChar char="Ø"/>
            </a:pPr>
            <a:r>
              <a:rPr lang="en-GB">
                <a:solidFill>
                  <a:srgbClr val="000000"/>
                </a:solidFill>
                <a:latin typeface="Arial" panose="020B0604020202020204" pitchFamily="34" charset="0"/>
                <a:cs typeface="Arial" panose="020B0604020202020204" pitchFamily="34" charset="0"/>
              </a:rPr>
              <a:t>support for mother mental health </a:t>
            </a:r>
          </a:p>
          <a:p>
            <a:pPr>
              <a:buFont typeface="Wingdings" panose="05000000000000000000" pitchFamily="2" charset="2"/>
              <a:buChar char="Ø"/>
            </a:pPr>
            <a:r>
              <a:rPr lang="en-GB">
                <a:solidFill>
                  <a:srgbClr val="000000"/>
                </a:solidFill>
                <a:latin typeface="Arial" panose="020B0604020202020204" pitchFamily="34" charset="0"/>
                <a:cs typeface="Arial" panose="020B0604020202020204" pitchFamily="34" charset="0"/>
              </a:rPr>
              <a:t>language rice activities .</a:t>
            </a:r>
          </a:p>
          <a:p>
            <a:pPr>
              <a:buFont typeface="Wingdings" panose="05000000000000000000" pitchFamily="2" charset="2"/>
              <a:buChar char="Ø"/>
            </a:pPr>
            <a:r>
              <a:rPr lang="en-GB">
                <a:solidFill>
                  <a:srgbClr val="000000"/>
                </a:solidFill>
                <a:latin typeface="Arial" panose="020B0604020202020204" pitchFamily="34" charset="0"/>
                <a:cs typeface="Arial" panose="020B0604020202020204" pitchFamily="34" charset="0"/>
              </a:rPr>
              <a:t>Small group play</a:t>
            </a:r>
          </a:p>
        </p:txBody>
      </p:sp>
      <p:pic>
        <p:nvPicPr>
          <p:cNvPr id="7" name="Picture 6">
            <a:extLst>
              <a:ext uri="{FF2B5EF4-FFF2-40B4-BE49-F238E27FC236}">
                <a16:creationId xmlns:a16="http://schemas.microsoft.com/office/drawing/2014/main" id="{2EA13A69-6A3C-5B91-9A2E-6F2DE76CC8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1916" y="1247085"/>
            <a:ext cx="5451627" cy="4043789"/>
          </a:xfrm>
          <a:prstGeom prst="rect">
            <a:avLst/>
          </a:prstGeom>
        </p:spPr>
      </p:pic>
    </p:spTree>
    <p:extLst>
      <p:ext uri="{BB962C8B-B14F-4D97-AF65-F5344CB8AC3E}">
        <p14:creationId xmlns:p14="http://schemas.microsoft.com/office/powerpoint/2010/main" val="3113210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62253-5F47-1CF1-8B71-135A34D7ACC0}"/>
              </a:ext>
            </a:extLst>
          </p:cNvPr>
          <p:cNvSpPr>
            <a:spLocks noGrp="1"/>
          </p:cNvSpPr>
          <p:nvPr>
            <p:ph type="title"/>
          </p:nvPr>
        </p:nvSpPr>
        <p:spPr>
          <a:xfrm>
            <a:off x="1687669" y="624110"/>
            <a:ext cx="4137059" cy="1280890"/>
          </a:xfrm>
        </p:spPr>
        <p:txBody>
          <a:bodyPr>
            <a:normAutofit/>
          </a:bodyPr>
          <a:lstStyle/>
          <a:p>
            <a:r>
              <a:rPr lang="en-GB" sz="3200"/>
              <a:t>Multi –agency Working</a:t>
            </a:r>
          </a:p>
        </p:txBody>
      </p:sp>
      <p:sp>
        <p:nvSpPr>
          <p:cNvPr id="3" name="Content Placeholder 2">
            <a:extLst>
              <a:ext uri="{FF2B5EF4-FFF2-40B4-BE49-F238E27FC236}">
                <a16:creationId xmlns:a16="http://schemas.microsoft.com/office/drawing/2014/main" id="{CD93D16A-5339-CF45-2331-6F312FB4B579}"/>
              </a:ext>
            </a:extLst>
          </p:cNvPr>
          <p:cNvSpPr>
            <a:spLocks noGrp="1"/>
          </p:cNvSpPr>
          <p:nvPr>
            <p:ph idx="1"/>
          </p:nvPr>
        </p:nvSpPr>
        <p:spPr>
          <a:xfrm>
            <a:off x="1683956" y="2133600"/>
            <a:ext cx="4140772" cy="3777622"/>
          </a:xfrm>
        </p:spPr>
        <p:txBody>
          <a:bodyPr>
            <a:normAutofit/>
          </a:bodyPr>
          <a:lstStyle/>
          <a:p>
            <a:pPr marL="0" indent="0">
              <a:lnSpc>
                <a:spcPct val="90000"/>
              </a:lnSpc>
              <a:buNone/>
            </a:pPr>
            <a:endParaRPr lang="en-GB">
              <a:solidFill>
                <a:srgbClr val="000000"/>
              </a:solidFill>
            </a:endParaRPr>
          </a:p>
          <a:p>
            <a:pPr>
              <a:lnSpc>
                <a:spcPct val="90000"/>
              </a:lnSpc>
            </a:pPr>
            <a:r>
              <a:rPr lang="en-GB">
                <a:solidFill>
                  <a:srgbClr val="000000"/>
                </a:solidFill>
                <a:latin typeface="Arial" panose="020B0604020202020204" pitchFamily="34" charset="0"/>
                <a:cs typeface="Arial" panose="020B0604020202020204" pitchFamily="34" charset="0"/>
              </a:rPr>
              <a:t>Children’s centre staff</a:t>
            </a:r>
          </a:p>
          <a:p>
            <a:pPr>
              <a:lnSpc>
                <a:spcPct val="90000"/>
              </a:lnSpc>
            </a:pPr>
            <a:r>
              <a:rPr lang="en-GB">
                <a:solidFill>
                  <a:srgbClr val="000000"/>
                </a:solidFill>
                <a:latin typeface="Arial" panose="020B0604020202020204" pitchFamily="34" charset="0"/>
                <a:cs typeface="Arial" panose="020B0604020202020204" pitchFamily="34" charset="0"/>
              </a:rPr>
              <a:t> health visitor </a:t>
            </a:r>
          </a:p>
          <a:p>
            <a:pPr>
              <a:lnSpc>
                <a:spcPct val="90000"/>
              </a:lnSpc>
            </a:pPr>
            <a:r>
              <a:rPr lang="en-GB">
                <a:solidFill>
                  <a:srgbClr val="000000"/>
                </a:solidFill>
                <a:latin typeface="Arial" panose="020B0604020202020204" pitchFamily="34" charset="0"/>
                <a:cs typeface="Arial" panose="020B0604020202020204" pitchFamily="34" charset="0"/>
              </a:rPr>
              <a:t>speech and language therapist </a:t>
            </a:r>
          </a:p>
          <a:p>
            <a:pPr>
              <a:lnSpc>
                <a:spcPct val="90000"/>
              </a:lnSpc>
            </a:pPr>
            <a:r>
              <a:rPr lang="en-GB">
                <a:solidFill>
                  <a:srgbClr val="000000"/>
                </a:solidFill>
                <a:latin typeface="Arial" panose="020B0604020202020204" pitchFamily="34" charset="0"/>
                <a:cs typeface="Arial" panose="020B0604020202020204" pitchFamily="34" charset="0"/>
              </a:rPr>
              <a:t>GP </a:t>
            </a:r>
          </a:p>
          <a:p>
            <a:pPr>
              <a:lnSpc>
                <a:spcPct val="90000"/>
              </a:lnSpc>
            </a:pPr>
            <a:r>
              <a:rPr lang="en-GB">
                <a:solidFill>
                  <a:srgbClr val="000000"/>
                </a:solidFill>
                <a:latin typeface="Arial" panose="020B0604020202020204" pitchFamily="34" charset="0"/>
                <a:cs typeface="Arial" panose="020B0604020202020204" pitchFamily="34" charset="0"/>
              </a:rPr>
              <a:t>Mental health team (supporting mum)</a:t>
            </a:r>
          </a:p>
          <a:p>
            <a:pPr>
              <a:lnSpc>
                <a:spcPct val="90000"/>
              </a:lnSpc>
            </a:pPr>
            <a:r>
              <a:rPr lang="en-GB">
                <a:solidFill>
                  <a:srgbClr val="000000"/>
                </a:solidFill>
                <a:latin typeface="Arial" panose="020B0604020202020204" pitchFamily="34" charset="0"/>
                <a:cs typeface="Arial" panose="020B0604020202020204" pitchFamily="34" charset="0"/>
              </a:rPr>
              <a:t>Early year </a:t>
            </a:r>
          </a:p>
          <a:p>
            <a:pPr>
              <a:lnSpc>
                <a:spcPct val="90000"/>
              </a:lnSpc>
            </a:pPr>
            <a:r>
              <a:rPr lang="en-GB">
                <a:solidFill>
                  <a:srgbClr val="000000"/>
                </a:solidFill>
                <a:latin typeface="Arial" panose="020B0604020202020204" pitchFamily="34" charset="0"/>
                <a:cs typeface="Arial" panose="020B0604020202020204" pitchFamily="34" charset="0"/>
              </a:rPr>
              <a:t>Nursery staff</a:t>
            </a:r>
          </a:p>
          <a:p>
            <a:pPr marL="0" indent="0">
              <a:lnSpc>
                <a:spcPct val="90000"/>
              </a:lnSpc>
              <a:buNone/>
            </a:pPr>
            <a:r>
              <a:rPr lang="en-GB">
                <a:solidFill>
                  <a:srgbClr val="000000"/>
                </a:solidFill>
              </a:rPr>
              <a:t> </a:t>
            </a:r>
          </a:p>
          <a:p>
            <a:pPr marL="0" indent="0">
              <a:lnSpc>
                <a:spcPct val="90000"/>
              </a:lnSpc>
              <a:buNone/>
            </a:pPr>
            <a:endParaRPr lang="en-GB">
              <a:solidFill>
                <a:srgbClr val="000000"/>
              </a:solidFill>
            </a:endParaRPr>
          </a:p>
          <a:p>
            <a:pPr marL="0" indent="0">
              <a:lnSpc>
                <a:spcPct val="90000"/>
              </a:lnSpc>
              <a:buNone/>
            </a:pPr>
            <a:endParaRPr lang="en-GB">
              <a:solidFill>
                <a:srgbClr val="000000"/>
              </a:solidFill>
            </a:endParaRPr>
          </a:p>
          <a:p>
            <a:pPr>
              <a:lnSpc>
                <a:spcPct val="90000"/>
              </a:lnSpc>
            </a:pPr>
            <a:endParaRPr lang="en-GB">
              <a:solidFill>
                <a:srgbClr val="000000"/>
              </a:solidFill>
            </a:endParaRPr>
          </a:p>
          <a:p>
            <a:pPr>
              <a:lnSpc>
                <a:spcPct val="90000"/>
              </a:lnSpc>
            </a:pPr>
            <a:endParaRPr lang="en-GB">
              <a:solidFill>
                <a:srgbClr val="000000"/>
              </a:solidFill>
            </a:endParaRPr>
          </a:p>
          <a:p>
            <a:pPr>
              <a:lnSpc>
                <a:spcPct val="90000"/>
              </a:lnSpc>
            </a:pPr>
            <a:endParaRPr lang="en-GB">
              <a:solidFill>
                <a:srgbClr val="000000"/>
              </a:solidFill>
            </a:endParaRPr>
          </a:p>
          <a:p>
            <a:pPr>
              <a:lnSpc>
                <a:spcPct val="90000"/>
              </a:lnSpc>
            </a:pPr>
            <a:endParaRPr lang="en-GB">
              <a:solidFill>
                <a:srgbClr val="000000"/>
              </a:solidFill>
            </a:endParaRPr>
          </a:p>
          <a:p>
            <a:pPr>
              <a:lnSpc>
                <a:spcPct val="90000"/>
              </a:lnSpc>
            </a:pPr>
            <a:endParaRPr lang="en-GB">
              <a:solidFill>
                <a:srgbClr val="000000"/>
              </a:solidFill>
            </a:endParaRPr>
          </a:p>
          <a:p>
            <a:pPr>
              <a:lnSpc>
                <a:spcPct val="90000"/>
              </a:lnSpc>
            </a:pPr>
            <a:endParaRPr lang="en-GB">
              <a:solidFill>
                <a:srgbClr val="000000"/>
              </a:solidFill>
            </a:endParaRPr>
          </a:p>
          <a:p>
            <a:pPr>
              <a:lnSpc>
                <a:spcPct val="90000"/>
              </a:lnSpc>
            </a:pPr>
            <a:endParaRPr lang="en-GB">
              <a:solidFill>
                <a:srgbClr val="000000"/>
              </a:solidFill>
            </a:endParaRPr>
          </a:p>
          <a:p>
            <a:pPr>
              <a:lnSpc>
                <a:spcPct val="90000"/>
              </a:lnSpc>
            </a:pPr>
            <a:endParaRPr lang="en-GB">
              <a:solidFill>
                <a:srgbClr val="000000"/>
              </a:solidFill>
            </a:endParaRPr>
          </a:p>
          <a:p>
            <a:pPr>
              <a:lnSpc>
                <a:spcPct val="90000"/>
              </a:lnSpc>
            </a:pPr>
            <a:endParaRPr lang="en-GB">
              <a:solidFill>
                <a:srgbClr val="000000"/>
              </a:solidFill>
            </a:endParaRPr>
          </a:p>
          <a:p>
            <a:pPr>
              <a:lnSpc>
                <a:spcPct val="90000"/>
              </a:lnSpc>
            </a:pPr>
            <a:endParaRPr lang="en-GB">
              <a:solidFill>
                <a:srgbClr val="000000"/>
              </a:solidFill>
            </a:endParaRPr>
          </a:p>
          <a:p>
            <a:pPr>
              <a:lnSpc>
                <a:spcPct val="90000"/>
              </a:lnSpc>
            </a:pPr>
            <a:endParaRPr lang="en-GB">
              <a:solidFill>
                <a:srgbClr val="000000"/>
              </a:solidFill>
            </a:endParaRPr>
          </a:p>
          <a:p>
            <a:pPr>
              <a:lnSpc>
                <a:spcPct val="90000"/>
              </a:lnSpc>
            </a:pPr>
            <a:endParaRPr lang="en-GB">
              <a:solidFill>
                <a:srgbClr val="000000"/>
              </a:solidFill>
            </a:endParaRPr>
          </a:p>
          <a:p>
            <a:pPr>
              <a:lnSpc>
                <a:spcPct val="90000"/>
              </a:lnSpc>
            </a:pPr>
            <a:endParaRPr lang="en-GB">
              <a:solidFill>
                <a:srgbClr val="000000"/>
              </a:solidFill>
            </a:endParaRPr>
          </a:p>
          <a:p>
            <a:pPr>
              <a:lnSpc>
                <a:spcPct val="90000"/>
              </a:lnSpc>
            </a:pPr>
            <a:endParaRPr lang="en-GB">
              <a:solidFill>
                <a:srgbClr val="000000"/>
              </a:solidFill>
            </a:endParaRPr>
          </a:p>
          <a:p>
            <a:pPr>
              <a:lnSpc>
                <a:spcPct val="90000"/>
              </a:lnSpc>
            </a:pPr>
            <a:endParaRPr lang="en-GB">
              <a:solidFill>
                <a:srgbClr val="000000"/>
              </a:solidFill>
            </a:endParaRPr>
          </a:p>
          <a:p>
            <a:pPr>
              <a:lnSpc>
                <a:spcPct val="90000"/>
              </a:lnSpc>
            </a:pPr>
            <a:endParaRPr lang="en-GB">
              <a:solidFill>
                <a:srgbClr val="000000"/>
              </a:solidFill>
            </a:endParaRPr>
          </a:p>
          <a:p>
            <a:pPr>
              <a:lnSpc>
                <a:spcPct val="90000"/>
              </a:lnSpc>
            </a:pPr>
            <a:endParaRPr lang="en-GB">
              <a:solidFill>
                <a:srgbClr val="000000"/>
              </a:solidFill>
            </a:endParaRPr>
          </a:p>
          <a:p>
            <a:pPr>
              <a:lnSpc>
                <a:spcPct val="90000"/>
              </a:lnSpc>
            </a:pPr>
            <a:endParaRPr lang="en-GB">
              <a:solidFill>
                <a:srgbClr val="000000"/>
              </a:solidFill>
            </a:endParaRPr>
          </a:p>
          <a:p>
            <a:pPr>
              <a:lnSpc>
                <a:spcPct val="90000"/>
              </a:lnSpc>
            </a:pPr>
            <a:endParaRPr lang="en-GB">
              <a:solidFill>
                <a:srgbClr val="000000"/>
              </a:solidFill>
            </a:endParaRPr>
          </a:p>
          <a:p>
            <a:pPr>
              <a:lnSpc>
                <a:spcPct val="90000"/>
              </a:lnSpc>
            </a:pPr>
            <a:endParaRPr lang="en-GB">
              <a:solidFill>
                <a:srgbClr val="000000"/>
              </a:solidFill>
            </a:endParaRPr>
          </a:p>
          <a:p>
            <a:pPr>
              <a:lnSpc>
                <a:spcPct val="90000"/>
              </a:lnSpc>
            </a:pPr>
            <a:endParaRPr lang="en-GB">
              <a:solidFill>
                <a:srgbClr val="000000"/>
              </a:solidFill>
            </a:endParaRPr>
          </a:p>
          <a:p>
            <a:pPr>
              <a:lnSpc>
                <a:spcPct val="90000"/>
              </a:lnSpc>
            </a:pPr>
            <a:endParaRPr lang="en-GB">
              <a:solidFill>
                <a:srgbClr val="000000"/>
              </a:solidFill>
            </a:endParaRPr>
          </a:p>
        </p:txBody>
      </p:sp>
      <p:pic>
        <p:nvPicPr>
          <p:cNvPr id="5" name="Picture 4">
            <a:extLst>
              <a:ext uri="{FF2B5EF4-FFF2-40B4-BE49-F238E27FC236}">
                <a16:creationId xmlns:a16="http://schemas.microsoft.com/office/drawing/2014/main" id="{6F397435-4E46-314B-CCCD-E87643E309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1916" y="1321970"/>
            <a:ext cx="5451627" cy="3894018"/>
          </a:xfrm>
          <a:prstGeom prst="rect">
            <a:avLst/>
          </a:prstGeom>
        </p:spPr>
      </p:pic>
    </p:spTree>
    <p:extLst>
      <p:ext uri="{BB962C8B-B14F-4D97-AF65-F5344CB8AC3E}">
        <p14:creationId xmlns:p14="http://schemas.microsoft.com/office/powerpoint/2010/main" val="1887679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1EB76-E4FE-56C8-D25E-F3D9862053F7}"/>
              </a:ext>
            </a:extLst>
          </p:cNvPr>
          <p:cNvSpPr>
            <a:spLocks noGrp="1"/>
          </p:cNvSpPr>
          <p:nvPr>
            <p:ph type="title"/>
          </p:nvPr>
        </p:nvSpPr>
        <p:spPr/>
        <p:txBody>
          <a:bodyPr/>
          <a:lstStyle/>
          <a:p>
            <a:r>
              <a:rPr lang="en-GB" dirty="0"/>
              <a:t>Critical Evaluation Strengths</a:t>
            </a:r>
          </a:p>
        </p:txBody>
      </p:sp>
      <p:sp>
        <p:nvSpPr>
          <p:cNvPr id="3" name="Content Placeholder 2">
            <a:extLst>
              <a:ext uri="{FF2B5EF4-FFF2-40B4-BE49-F238E27FC236}">
                <a16:creationId xmlns:a16="http://schemas.microsoft.com/office/drawing/2014/main" id="{FE2256D1-45DA-8F53-3E7A-F8F3A42EEF9F}"/>
              </a:ext>
            </a:extLst>
          </p:cNvPr>
          <p:cNvSpPr>
            <a:spLocks noGrp="1"/>
          </p:cNvSpPr>
          <p:nvPr>
            <p:ph idx="1"/>
          </p:nvPr>
        </p:nvSpPr>
        <p:spPr/>
        <p:txBody>
          <a:bodyPr/>
          <a:lstStyle/>
          <a:p>
            <a:pPr marL="0" indent="0">
              <a:buNone/>
            </a:pPr>
            <a:endParaRPr lang="en-GB" b="1" dirty="0"/>
          </a:p>
          <a:p>
            <a:r>
              <a:rPr lang="en-GB" b="1" dirty="0">
                <a:latin typeface="Arial" panose="020B0604020202020204" pitchFamily="34" charset="0"/>
                <a:cs typeface="Arial" panose="020B0604020202020204" pitchFamily="34" charset="0"/>
              </a:rPr>
              <a:t>Focuses heavily on the mother </a:t>
            </a:r>
          </a:p>
          <a:p>
            <a:r>
              <a:rPr lang="en-GB" b="1" dirty="0">
                <a:latin typeface="Arial" panose="020B0604020202020204" pitchFamily="34" charset="0"/>
                <a:cs typeface="Arial" panose="020B0604020202020204" pitchFamily="34" charset="0"/>
              </a:rPr>
              <a:t>Underestimate multiple attachment figures</a:t>
            </a:r>
          </a:p>
          <a:p>
            <a:r>
              <a:rPr lang="en-GB" b="1" dirty="0">
                <a:latin typeface="Arial" panose="020B0604020202020204" pitchFamily="34" charset="0"/>
                <a:cs typeface="Arial" panose="020B0604020202020204" pitchFamily="34" charset="0"/>
              </a:rPr>
              <a:t> Cultural differences challenge the idea of one primary attachment </a:t>
            </a:r>
          </a:p>
          <a:p>
            <a:r>
              <a:rPr lang="en-GB" b="1" dirty="0">
                <a:latin typeface="Arial" panose="020B0604020202020204" pitchFamily="34" charset="0"/>
                <a:cs typeface="Arial" panose="020B0604020202020204" pitchFamily="34" charset="0"/>
              </a:rPr>
              <a:t>Develop practical intervention to improve  her emotional wellbeing </a:t>
            </a:r>
          </a:p>
          <a:p>
            <a:r>
              <a:rPr lang="en-GB" b="1" dirty="0">
                <a:latin typeface="Arial" panose="020B0604020202020204" pitchFamily="34" charset="0"/>
                <a:cs typeface="Arial" panose="020B0604020202020204" pitchFamily="34" charset="0"/>
              </a:rPr>
              <a:t> Recognise the importance of consistent caregiving </a:t>
            </a:r>
          </a:p>
        </p:txBody>
      </p:sp>
    </p:spTree>
    <p:extLst>
      <p:ext uri="{BB962C8B-B14F-4D97-AF65-F5344CB8AC3E}">
        <p14:creationId xmlns:p14="http://schemas.microsoft.com/office/powerpoint/2010/main" val="17476643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875EB-D226-852E-2690-4EB766A62F4A}"/>
              </a:ext>
            </a:extLst>
          </p:cNvPr>
          <p:cNvSpPr>
            <a:spLocks noGrp="1"/>
          </p:cNvSpPr>
          <p:nvPr>
            <p:ph type="title"/>
          </p:nvPr>
        </p:nvSpPr>
        <p:spPr/>
        <p:txBody>
          <a:bodyPr/>
          <a:lstStyle/>
          <a:p>
            <a:pPr algn="ctr"/>
            <a:r>
              <a:rPr lang="en-GB" dirty="0"/>
              <a:t>Weaknesses of Bowlby’s theory</a:t>
            </a:r>
          </a:p>
        </p:txBody>
      </p:sp>
      <p:sp>
        <p:nvSpPr>
          <p:cNvPr id="3" name="Content Placeholder 2">
            <a:extLst>
              <a:ext uri="{FF2B5EF4-FFF2-40B4-BE49-F238E27FC236}">
                <a16:creationId xmlns:a16="http://schemas.microsoft.com/office/drawing/2014/main" id="{C5253657-FEF6-3A30-3108-AB1BC5B54E6D}"/>
              </a:ext>
            </a:extLst>
          </p:cNvPr>
          <p:cNvSpPr>
            <a:spLocks noGrp="1"/>
          </p:cNvSpPr>
          <p:nvPr>
            <p:ph idx="1"/>
          </p:nvPr>
        </p:nvSpPr>
        <p:spPr/>
        <p:txBody>
          <a:bodyPr/>
          <a:lstStyle/>
          <a:p>
            <a:pPr marL="0" indent="0">
              <a:buNone/>
            </a:pPr>
            <a:endParaRPr lang="en-GB" b="1" dirty="0"/>
          </a:p>
          <a:p>
            <a:pPr>
              <a:lnSpc>
                <a:spcPct val="150000"/>
              </a:lnSpc>
            </a:pPr>
            <a:r>
              <a:rPr lang="en-GB" b="1" dirty="0">
                <a:latin typeface="Arial" panose="020B0604020202020204" pitchFamily="34" charset="0"/>
                <a:cs typeface="Arial" panose="020B0604020202020204" pitchFamily="34" charset="0"/>
              </a:rPr>
              <a:t>Although Bowlby’s theory helps explain Isaac behaviour it has limitation</a:t>
            </a:r>
          </a:p>
          <a:p>
            <a:pPr>
              <a:lnSpc>
                <a:spcPct val="150000"/>
              </a:lnSpc>
            </a:pPr>
            <a:r>
              <a:rPr lang="en-GB" b="1" dirty="0">
                <a:latin typeface="Arial" panose="020B0604020202020204" pitchFamily="34" charset="0"/>
                <a:cs typeface="Arial" panose="020B0604020202020204" pitchFamily="34" charset="0"/>
              </a:rPr>
              <a:t> Isaac temperament may also contribute to her anxiety</a:t>
            </a:r>
          </a:p>
          <a:p>
            <a:pPr>
              <a:lnSpc>
                <a:spcPct val="150000"/>
              </a:lnSpc>
            </a:pPr>
            <a:r>
              <a:rPr lang="en-GB" b="1" dirty="0">
                <a:latin typeface="Arial" panose="020B0604020202020204" pitchFamily="34" charset="0"/>
                <a:cs typeface="Arial" panose="020B0604020202020204" pitchFamily="34" charset="0"/>
              </a:rPr>
              <a:t> Cultural differences influence childcare practices</a:t>
            </a:r>
          </a:p>
          <a:p>
            <a:pPr>
              <a:lnSpc>
                <a:spcPct val="150000"/>
              </a:lnSpc>
            </a:pPr>
            <a:r>
              <a:rPr lang="en-GB" b="1" dirty="0">
                <a:latin typeface="Arial" panose="020B0604020202020204" pitchFamily="34" charset="0"/>
                <a:cs typeface="Arial" panose="020B0604020202020204" pitchFamily="34" charset="0"/>
              </a:rPr>
              <a:t> Multiple caregiver such as her grandmother can also provide secure attachment</a:t>
            </a:r>
          </a:p>
          <a:p>
            <a:pPr>
              <a:lnSpc>
                <a:spcPct val="150000"/>
              </a:lnSpc>
            </a:pPr>
            <a:r>
              <a:rPr lang="en-GB" b="1" dirty="0">
                <a:latin typeface="Arial" panose="020B0604020202020204" pitchFamily="34" charset="0"/>
                <a:cs typeface="Arial" panose="020B0604020202020204" pitchFamily="34" charset="0"/>
              </a:rPr>
              <a:t> Other development theories may explain aspect of her behaviour differently</a:t>
            </a:r>
          </a:p>
        </p:txBody>
      </p:sp>
    </p:spTree>
    <p:extLst>
      <p:ext uri="{BB962C8B-B14F-4D97-AF65-F5344CB8AC3E}">
        <p14:creationId xmlns:p14="http://schemas.microsoft.com/office/powerpoint/2010/main" val="205250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4F04A-A6EA-0A4C-0F88-86D83C8D50BB}"/>
              </a:ext>
            </a:extLst>
          </p:cNvPr>
          <p:cNvSpPr>
            <a:spLocks noGrp="1"/>
          </p:cNvSpPr>
          <p:nvPr>
            <p:ph type="title"/>
          </p:nvPr>
        </p:nvSpPr>
        <p:spPr>
          <a:xfrm>
            <a:off x="914400" y="582840"/>
            <a:ext cx="10515600" cy="1325563"/>
          </a:xfrm>
        </p:spPr>
        <p:txBody>
          <a:bodyPr/>
          <a:lstStyle/>
          <a:p>
            <a:pPr algn="ctr"/>
            <a:r>
              <a:rPr lang="en-GB" dirty="0"/>
              <a:t>Conclusion</a:t>
            </a:r>
          </a:p>
        </p:txBody>
      </p:sp>
      <p:sp>
        <p:nvSpPr>
          <p:cNvPr id="3" name="Content Placeholder 2">
            <a:extLst>
              <a:ext uri="{FF2B5EF4-FFF2-40B4-BE49-F238E27FC236}">
                <a16:creationId xmlns:a16="http://schemas.microsoft.com/office/drawing/2014/main" id="{18700102-C751-D166-67B5-57813C9B6EBC}"/>
              </a:ext>
            </a:extLst>
          </p:cNvPr>
          <p:cNvSpPr>
            <a:spLocks noGrp="1"/>
          </p:cNvSpPr>
          <p:nvPr>
            <p:ph idx="1"/>
          </p:nvPr>
        </p:nvSpPr>
        <p:spPr/>
        <p:txBody>
          <a:bodyPr/>
          <a:lstStyle/>
          <a:p>
            <a:pPr>
              <a:lnSpc>
                <a:spcPct val="150000"/>
              </a:lnSpc>
            </a:pPr>
            <a:r>
              <a:rPr lang="en-GB" b="1" dirty="0">
                <a:latin typeface="Arial" panose="020B0604020202020204" pitchFamily="34" charset="0"/>
                <a:cs typeface="Arial" panose="020B0604020202020204" pitchFamily="34" charset="0"/>
              </a:rPr>
              <a:t>Conclusion Bowlby’s theory help explain Isaac emotional and social difficulties early experiences have influenced his development a secure consistent support network can improve outcomes through consistent caregiving. Supportive nursery practices and collaboration with her family Bowlby theory remain highly relevant because it remind professional that strong early relationship provide the foundation for life long.</a:t>
            </a:r>
          </a:p>
        </p:txBody>
      </p:sp>
    </p:spTree>
    <p:extLst>
      <p:ext uri="{BB962C8B-B14F-4D97-AF65-F5344CB8AC3E}">
        <p14:creationId xmlns:p14="http://schemas.microsoft.com/office/powerpoint/2010/main" val="3298371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E9B87-206A-9A47-2B3B-1140C8AA3500}"/>
              </a:ext>
            </a:extLst>
          </p:cNvPr>
          <p:cNvSpPr>
            <a:spLocks noGrp="1"/>
          </p:cNvSpPr>
          <p:nvPr>
            <p:ph type="title"/>
          </p:nvPr>
        </p:nvSpPr>
        <p:spPr/>
        <p:txBody>
          <a:bodyPr/>
          <a:lstStyle/>
          <a:p>
            <a:pPr algn="ctr"/>
            <a:r>
              <a:rPr lang="en-GB" dirty="0"/>
              <a:t>Reference List</a:t>
            </a:r>
          </a:p>
        </p:txBody>
      </p:sp>
      <p:sp>
        <p:nvSpPr>
          <p:cNvPr id="3" name="Content Placeholder 2">
            <a:extLst>
              <a:ext uri="{FF2B5EF4-FFF2-40B4-BE49-F238E27FC236}">
                <a16:creationId xmlns:a16="http://schemas.microsoft.com/office/drawing/2014/main" id="{FE5D051F-EC0A-66C3-AC4D-B2EA474D661F}"/>
              </a:ext>
            </a:extLst>
          </p:cNvPr>
          <p:cNvSpPr>
            <a:spLocks noGrp="1"/>
          </p:cNvSpPr>
          <p:nvPr>
            <p:ph idx="1"/>
          </p:nvPr>
        </p:nvSpPr>
        <p:spPr>
          <a:xfrm>
            <a:off x="2789509" y="2185851"/>
            <a:ext cx="8915400" cy="3777622"/>
          </a:xfrm>
        </p:spPr>
        <p:txBody>
          <a:bodyPr>
            <a:normAutofit fontScale="25000" lnSpcReduction="20000"/>
          </a:bodyPr>
          <a:lstStyle/>
          <a:p>
            <a:pPr>
              <a:lnSpc>
                <a:spcPct val="170000"/>
              </a:lnSpc>
            </a:pPr>
            <a:r>
              <a:rPr lang="en-GB" sz="5600" dirty="0">
                <a:latin typeface="Arial" panose="020B0604020202020204" pitchFamily="34" charset="0"/>
                <a:cs typeface="Arial" panose="020B0604020202020204" pitchFamily="34" charset="0"/>
              </a:rPr>
              <a:t>Ainsworth, M.D.S., </a:t>
            </a:r>
            <a:r>
              <a:rPr lang="en-GB" sz="5600" dirty="0" err="1">
                <a:latin typeface="Arial" panose="020B0604020202020204" pitchFamily="34" charset="0"/>
                <a:cs typeface="Arial" panose="020B0604020202020204" pitchFamily="34" charset="0"/>
              </a:rPr>
              <a:t>Blehar</a:t>
            </a:r>
            <a:r>
              <a:rPr lang="en-GB" sz="5600" dirty="0">
                <a:latin typeface="Arial" panose="020B0604020202020204" pitchFamily="34" charset="0"/>
                <a:cs typeface="Arial" panose="020B0604020202020204" pitchFamily="34" charset="0"/>
              </a:rPr>
              <a:t>, M.C., Waters, E. &amp; Wall, S. (1978) </a:t>
            </a:r>
            <a:r>
              <a:rPr lang="en-GB" sz="5600" i="1" dirty="0">
                <a:latin typeface="Arial" panose="020B0604020202020204" pitchFamily="34" charset="0"/>
                <a:cs typeface="Arial" panose="020B0604020202020204" pitchFamily="34" charset="0"/>
              </a:rPr>
              <a:t>Patterns of attachment: A psychological study of the strange situation.</a:t>
            </a:r>
            <a:r>
              <a:rPr lang="en-GB" sz="5600" dirty="0">
                <a:latin typeface="Arial" panose="020B0604020202020204" pitchFamily="34" charset="0"/>
                <a:cs typeface="Arial" panose="020B0604020202020204" pitchFamily="34" charset="0"/>
              </a:rPr>
              <a:t> Hillsdale, NJ: Lawrence Erlbaum.</a:t>
            </a:r>
          </a:p>
          <a:p>
            <a:pPr>
              <a:lnSpc>
                <a:spcPct val="170000"/>
              </a:lnSpc>
            </a:pPr>
            <a:r>
              <a:rPr lang="en-GB" sz="5600" dirty="0">
                <a:latin typeface="Arial" panose="020B0604020202020204" pitchFamily="34" charset="0"/>
                <a:cs typeface="Arial" panose="020B0604020202020204" pitchFamily="34" charset="0"/>
              </a:rPr>
              <a:t>Bowlby, J. (1969) </a:t>
            </a:r>
            <a:r>
              <a:rPr lang="en-GB" sz="5600" i="1" dirty="0">
                <a:latin typeface="Arial" panose="020B0604020202020204" pitchFamily="34" charset="0"/>
                <a:cs typeface="Arial" panose="020B0604020202020204" pitchFamily="34" charset="0"/>
              </a:rPr>
              <a:t>Attachment and loss: Volume 1. Attachment.</a:t>
            </a:r>
            <a:r>
              <a:rPr lang="en-GB" sz="5600" dirty="0">
                <a:latin typeface="Arial" panose="020B0604020202020204" pitchFamily="34" charset="0"/>
                <a:cs typeface="Arial" panose="020B0604020202020204" pitchFamily="34" charset="0"/>
              </a:rPr>
              <a:t> London: Penguin Books.</a:t>
            </a:r>
          </a:p>
          <a:p>
            <a:pPr>
              <a:lnSpc>
                <a:spcPct val="170000"/>
              </a:lnSpc>
            </a:pPr>
            <a:r>
              <a:rPr lang="en-GB" sz="5600" dirty="0">
                <a:latin typeface="Arial" panose="020B0604020202020204" pitchFamily="34" charset="0"/>
                <a:cs typeface="Arial" panose="020B0604020202020204" pitchFamily="34" charset="0"/>
              </a:rPr>
              <a:t>Bowlby, J. (1988) </a:t>
            </a:r>
            <a:r>
              <a:rPr lang="en-GB" sz="5600" i="1" dirty="0">
                <a:latin typeface="Arial" panose="020B0604020202020204" pitchFamily="34" charset="0"/>
                <a:cs typeface="Arial" panose="020B0604020202020204" pitchFamily="34" charset="0"/>
              </a:rPr>
              <a:t>A secure base: Parent-child attachment and healthy human development.</a:t>
            </a:r>
            <a:r>
              <a:rPr lang="en-GB" sz="5600" dirty="0">
                <a:latin typeface="Arial" panose="020B0604020202020204" pitchFamily="34" charset="0"/>
                <a:cs typeface="Arial" panose="020B0604020202020204" pitchFamily="34" charset="0"/>
              </a:rPr>
              <a:t> London: Routledge.</a:t>
            </a:r>
          </a:p>
          <a:p>
            <a:pPr>
              <a:lnSpc>
                <a:spcPct val="170000"/>
              </a:lnSpc>
            </a:pPr>
            <a:r>
              <a:rPr lang="en-GB" sz="5600" dirty="0">
                <a:latin typeface="Arial" panose="020B0604020202020204" pitchFamily="34" charset="0"/>
                <a:cs typeface="Arial" panose="020B0604020202020204" pitchFamily="34" charset="0"/>
              </a:rPr>
              <a:t>Department for Education (n.d.) </a:t>
            </a:r>
            <a:r>
              <a:rPr lang="en-GB" sz="5600" i="1" dirty="0">
                <a:latin typeface="Arial" panose="020B0604020202020204" pitchFamily="34" charset="0"/>
                <a:cs typeface="Arial" panose="020B0604020202020204" pitchFamily="34" charset="0"/>
              </a:rPr>
              <a:t>Early Years Foundation Stage (EYFS) statutory framework.</a:t>
            </a:r>
            <a:r>
              <a:rPr lang="en-GB" sz="5600" dirty="0">
                <a:latin typeface="Arial" panose="020B0604020202020204" pitchFamily="34" charset="0"/>
                <a:cs typeface="Arial" panose="020B0604020202020204" pitchFamily="34" charset="0"/>
              </a:rPr>
              <a:t> London: Department for Education.</a:t>
            </a:r>
          </a:p>
          <a:p>
            <a:pPr>
              <a:lnSpc>
                <a:spcPct val="170000"/>
              </a:lnSpc>
            </a:pPr>
            <a:r>
              <a:rPr lang="en-GB" sz="5600" dirty="0">
                <a:latin typeface="Arial" panose="020B0604020202020204" pitchFamily="34" charset="0"/>
                <a:cs typeface="Arial" panose="020B0604020202020204" pitchFamily="34" charset="0"/>
              </a:rPr>
              <a:t>Meggitt, C. (2024) </a:t>
            </a:r>
            <a:r>
              <a:rPr lang="en-GB" sz="5600" i="1" dirty="0">
                <a:latin typeface="Arial" panose="020B0604020202020204" pitchFamily="34" charset="0"/>
                <a:cs typeface="Arial" panose="020B0604020202020204" pitchFamily="34" charset="0"/>
              </a:rPr>
              <a:t>Child development: An illustrated guide.</a:t>
            </a:r>
            <a:r>
              <a:rPr lang="en-GB" sz="5600" dirty="0">
                <a:latin typeface="Arial" panose="020B0604020202020204" pitchFamily="34" charset="0"/>
                <a:cs typeface="Arial" panose="020B0604020202020204" pitchFamily="34" charset="0"/>
              </a:rPr>
              <a:t> 5th edn. London: Bloomsbury.</a:t>
            </a:r>
          </a:p>
          <a:p>
            <a:pPr>
              <a:lnSpc>
                <a:spcPct val="170000"/>
              </a:lnSpc>
            </a:pPr>
            <a:r>
              <a:rPr lang="en-GB" sz="5600" dirty="0">
                <a:latin typeface="Arial" panose="020B0604020202020204" pitchFamily="34" charset="0"/>
                <a:cs typeface="Arial" panose="020B0604020202020204" pitchFamily="34" charset="0"/>
              </a:rPr>
              <a:t>National Institute for Health and Care Excellence (NICE) (n.d.) </a:t>
            </a:r>
            <a:r>
              <a:rPr lang="en-GB" sz="5600" i="1" dirty="0">
                <a:latin typeface="Arial" panose="020B0604020202020204" pitchFamily="34" charset="0"/>
                <a:cs typeface="Arial" panose="020B0604020202020204" pitchFamily="34" charset="0"/>
              </a:rPr>
              <a:t>Guidelines on maternal mental health and child development.</a:t>
            </a:r>
            <a:r>
              <a:rPr lang="en-GB" sz="5600" dirty="0">
                <a:latin typeface="Arial" panose="020B0604020202020204" pitchFamily="34" charset="0"/>
                <a:cs typeface="Arial" panose="020B0604020202020204" pitchFamily="34" charset="0"/>
              </a:rPr>
              <a:t> London: NICE.</a:t>
            </a:r>
          </a:p>
          <a:p>
            <a:pPr>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4453572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875</TotalTime>
  <Words>565</Words>
  <Application>Microsoft Office PowerPoint</Application>
  <PresentationFormat>Widescreen</PresentationFormat>
  <Paragraphs>92</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Century Gothic</vt:lpstr>
      <vt:lpstr>Wingdings</vt:lpstr>
      <vt:lpstr>Wingdings 3</vt:lpstr>
      <vt:lpstr>Wisp</vt:lpstr>
      <vt:lpstr>PowerPoint Presentation</vt:lpstr>
      <vt:lpstr>Introduction</vt:lpstr>
      <vt:lpstr>PowerPoint Presentation</vt:lpstr>
      <vt:lpstr>Applying Bowlby Theory to Isaac</vt:lpstr>
      <vt:lpstr>Nature vs Nurture</vt:lpstr>
      <vt:lpstr>Support Plan</vt:lpstr>
      <vt:lpstr>Multi –agency Working</vt:lpstr>
      <vt:lpstr>Critical Evaluation Strengths</vt:lpstr>
      <vt:lpstr>Weaknesses of Bowlby’s theory</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Jlbossgamer1246 Progamernub1</dc:creator>
  <cp:lastModifiedBy>Jlbossgamer1246 Progamernub1</cp:lastModifiedBy>
  <cp:revision>2</cp:revision>
  <dcterms:created xsi:type="dcterms:W3CDTF">2026-07-11T16:22:26Z</dcterms:created>
  <dcterms:modified xsi:type="dcterms:W3CDTF">2026-07-12T14:29:31Z</dcterms:modified>
</cp:coreProperties>
</file>