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64"/>
  </p:notesMasterIdLst>
  <p:sldIdLst>
    <p:sldId id="280" r:id="rId2"/>
    <p:sldId id="282" r:id="rId3"/>
    <p:sldId id="283" r:id="rId4"/>
    <p:sldId id="284" r:id="rId5"/>
    <p:sldId id="285" r:id="rId6"/>
    <p:sldId id="286" r:id="rId7"/>
    <p:sldId id="287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316" r:id="rId36"/>
    <p:sldId id="317" r:id="rId37"/>
    <p:sldId id="318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  <p:sldId id="327" r:id="rId47"/>
    <p:sldId id="328" r:id="rId48"/>
    <p:sldId id="329" r:id="rId49"/>
    <p:sldId id="330" r:id="rId50"/>
    <p:sldId id="331" r:id="rId51"/>
    <p:sldId id="332" r:id="rId52"/>
    <p:sldId id="333" r:id="rId53"/>
    <p:sldId id="334" r:id="rId54"/>
    <p:sldId id="335" r:id="rId55"/>
    <p:sldId id="336" r:id="rId56"/>
    <p:sldId id="337" r:id="rId57"/>
    <p:sldId id="338" r:id="rId58"/>
    <p:sldId id="339" r:id="rId59"/>
    <p:sldId id="341" r:id="rId60"/>
    <p:sldId id="342" r:id="rId61"/>
    <p:sldId id="343" r:id="rId62"/>
    <p:sldId id="344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795" autoAdjust="0"/>
  </p:normalViewPr>
  <p:slideViewPr>
    <p:cSldViewPr snapToGrid="0" snapToObjects="1">
      <p:cViewPr varScale="1">
        <p:scale>
          <a:sx n="91" d="100"/>
          <a:sy n="91" d="100"/>
        </p:scale>
        <p:origin x="218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AAB29-8C3D-B644-9A94-851573723F63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D592-0E56-B542-BE10-818C2A04D2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42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63351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13855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10112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12713" marR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endParaRPr lang="en-US" b="1" dirty="0"/>
          </a:p>
          <a:p>
            <a:pPr>
              <a:buFontTx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854848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12713" marR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endParaRPr lang="en-US" b="1" dirty="0"/>
          </a:p>
          <a:p>
            <a:pPr>
              <a:buFontTx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72741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12713" marR="0" indent="-112713" algn="l" defTabSz="1020763" rtl="0" eaLnBrk="0" fontAlgn="base" latinLnBrk="0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endParaRPr lang="en-US" b="1" dirty="0"/>
          </a:p>
          <a:p>
            <a:pPr>
              <a:buFontTx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48800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7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869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28816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Process Switching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Process switching is the slowest form of routing because the processor must route and rewrite using software.</a:t>
            </a:r>
          </a:p>
          <a:p>
            <a:r>
              <a:rPr lang="en-US" dirty="0">
                <a:solidFill>
                  <a:schemeClr val="tx1"/>
                </a:solidFill>
              </a:rPr>
              <a:t>Fast Switching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Is a faster method by which the first packet in a flow is routed and rewritten by a route processor using software, and each subsequent packet is then handled by hardware. </a:t>
            </a:r>
          </a:p>
          <a:p>
            <a:r>
              <a:rPr lang="en-US" dirty="0">
                <a:solidFill>
                  <a:schemeClr val="tx1"/>
                </a:solidFill>
              </a:rPr>
              <a:t>Cisco Express Forwarding (CEF)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The CEF method uses hardware forwarding tables for most common traffic flows, with only a few exceptions. If you use CEF, the route processor spends its cycles mostly on other </a:t>
            </a:r>
            <a:r>
              <a:rPr lang="pt-PT" dirty="0">
                <a:solidFill>
                  <a:schemeClr val="tx1"/>
                </a:solidFill>
              </a:rPr>
              <a:t>tasks.</a:t>
            </a:r>
          </a:p>
          <a:p>
            <a:pPr>
              <a:buFontTx/>
              <a:buNone/>
            </a:pP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7303558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10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610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11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901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12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340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13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0353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14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24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15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476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16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5137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17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7617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18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8280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19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2156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20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2569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21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7379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22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1838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23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726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24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4131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25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878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26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2606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8294031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28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6519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42782826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30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222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31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270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32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64636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33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2435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34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1073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35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24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36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8419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37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60305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38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0565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64511795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40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1691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41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75778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42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12713" marR="0" indent="-112713" algn="l" defTabSz="1020763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Tx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88279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43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58229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44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21914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45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58778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46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55588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47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06322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48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78144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49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822445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50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018949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51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76711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52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3864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53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09720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54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00506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55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912303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56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14914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997A419-355F-A04A-96E0-21643AF8E9FF}" type="slidenum">
              <a:rPr lang="en-US" sz="800"/>
              <a:pPr/>
              <a:t>57</a:t>
            </a:fld>
            <a:endParaRPr lang="en-US" sz="80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64144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58</a:t>
            </a:fld>
            <a:endParaRPr lang="en-US" dirty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4813" y="4378325"/>
            <a:ext cx="6121400" cy="425291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303037750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59</a:t>
            </a:fld>
            <a:endParaRPr lang="en-US" sz="8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43671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60</a:t>
            </a:fld>
            <a:endParaRPr lang="en-US" sz="8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15629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61</a:t>
            </a:fld>
            <a:endParaRPr lang="en-US" sz="8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80269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0328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903288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6C92755B-29FD-8743-9094-C0E3A734D22E}" type="slidenum">
              <a:rPr lang="en-US" sz="800"/>
              <a:pPr/>
              <a:t>62</a:t>
            </a:fld>
            <a:endParaRPr lang="en-US" sz="80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dirty="0">
                <a:latin typeface="Arial" charset="0"/>
              </a:rPr>
              <a:t>New Terms and Commands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943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10/11/2017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cid:image005.png@01CEBADB.7545DCC0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cid:image005.png@01CEBADB.7545DCC0"/>
          <p:cNvPicPr/>
          <p:nvPr userDrawn="1"/>
        </p:nvPicPr>
        <p:blipFill>
          <a:blip r:embed="rId14" r:link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34" y="0"/>
            <a:ext cx="2393806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U:\UWTSD Logo.jpg"/>
          <p:cNvPicPr/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03780" cy="92011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mp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mp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tmp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69215" y="2008137"/>
            <a:ext cx="3854450" cy="1481138"/>
          </a:xfrm>
        </p:spPr>
        <p:txBody>
          <a:bodyPr/>
          <a:lstStyle/>
          <a:p>
            <a:pPr eaLnBrk="1" hangingPunct="1"/>
            <a:r>
              <a:rPr lang="en-US" sz="4000" dirty="0">
                <a:latin typeface="Arial" charset="0"/>
              </a:rPr>
              <a:t>Routing Concepts</a:t>
            </a:r>
            <a:br>
              <a:rPr lang="en-US" sz="4000" dirty="0">
                <a:latin typeface="Arial" charset="0"/>
              </a:rPr>
            </a:br>
            <a:r>
              <a:rPr lang="en-US" sz="2000" b="1" dirty="0">
                <a:latin typeface="Arial" charset="0"/>
              </a:rPr>
              <a:t>Lecture 1</a:t>
            </a:r>
            <a:endParaRPr lang="en-US" sz="4000" b="1" dirty="0">
              <a:solidFill>
                <a:schemeClr val="folHlin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04160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52202" y="1875707"/>
            <a:ext cx="4127500" cy="1660525"/>
          </a:xfrm>
        </p:spPr>
        <p:txBody>
          <a:bodyPr/>
          <a:lstStyle/>
          <a:p>
            <a:pPr eaLnBrk="1" hangingPunct="1"/>
            <a:r>
              <a:rPr lang="en-CA" sz="2400" dirty="0"/>
              <a:t>1.1 </a:t>
            </a:r>
            <a:r>
              <a:rPr lang="en-US" sz="2400" dirty="0"/>
              <a:t>Router Initial Configuration</a:t>
            </a:r>
            <a:endParaRPr lang="en-US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221210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00252" y="571601"/>
            <a:ext cx="8145462" cy="838200"/>
          </a:xfrm>
        </p:spPr>
        <p:txBody>
          <a:bodyPr/>
          <a:lstStyle/>
          <a:p>
            <a:pPr eaLnBrk="1" hangingPunct="1"/>
            <a:r>
              <a:rPr lang="en-US" dirty="0">
                <a:ea typeface="ＭＳ Ｐゴシック" pitchFamily="34" charset="-128"/>
              </a:rPr>
              <a:t>Characteristics</a:t>
            </a:r>
            <a:r>
              <a:rPr lang="en-US" sz="1200" dirty="0">
                <a:ea typeface="ＭＳ Ｐゴシック" pitchFamily="34" charset="-128"/>
              </a:rPr>
              <a:t> </a:t>
            </a:r>
            <a:r>
              <a:rPr lang="en-US" dirty="0">
                <a:ea typeface="ＭＳ Ｐゴシック" pitchFamily="34" charset="-128"/>
              </a:rPr>
              <a:t>of a Network</a:t>
            </a:r>
            <a:endParaRPr lang="en-US" sz="4000" dirty="0">
              <a:ea typeface="ＭＳ Ｐゴシック" pitchFamily="34" charset="-128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0384" t="29523" r="25661" b="9190"/>
          <a:stretch>
            <a:fillRect/>
          </a:stretch>
        </p:blipFill>
        <p:spPr bwMode="auto">
          <a:xfrm>
            <a:off x="1276247" y="1430730"/>
            <a:ext cx="6914741" cy="5278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8144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12952" y="446541"/>
            <a:ext cx="8145462" cy="838200"/>
          </a:xfrm>
        </p:spPr>
        <p:txBody>
          <a:bodyPr/>
          <a:lstStyle/>
          <a:p>
            <a:pPr eaLnBrk="1" hangingPunct="1"/>
            <a:br>
              <a:rPr lang="en-US" sz="1800" dirty="0">
                <a:ea typeface="ＭＳ Ｐゴシック" pitchFamily="34" charset="-128"/>
              </a:rPr>
            </a:br>
            <a:r>
              <a:rPr lang="en-US" dirty="0">
                <a:ea typeface="ＭＳ Ｐゴシック" pitchFamily="34" charset="-128"/>
              </a:rPr>
              <a:t>Why Routing?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41124" y="1407886"/>
            <a:ext cx="7602989" cy="87085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router is responsible for the routing of traffic between networks.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3600" t="22044" r="42035" b="13535"/>
          <a:stretch/>
        </p:blipFill>
        <p:spPr>
          <a:xfrm>
            <a:off x="1897038" y="2278743"/>
            <a:ext cx="5227093" cy="426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12095" y="1349829"/>
            <a:ext cx="7602989" cy="3802742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Routers are specialized computers containing the following required components to operate: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600" dirty="0"/>
              <a:t>Central processing unit (CPU)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600" dirty="0"/>
              <a:t>Operating system (OS)  - Routers use Cisco IOS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1600" dirty="0"/>
              <a:t>Memory and storage (RAM, ROM, NVRAM, Flash, hard drive)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3200" y="435656"/>
            <a:ext cx="8509000" cy="838200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Routers are Computers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2687" t="24627" r="37015" b="19253"/>
          <a:stretch/>
        </p:blipFill>
        <p:spPr>
          <a:xfrm>
            <a:off x="1500673" y="2978836"/>
            <a:ext cx="5691698" cy="357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70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41124" y="1407886"/>
            <a:ext cx="7602989" cy="870857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Routers use specialized ports and network interface cards to interconnect to other networks.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9868" y="451310"/>
            <a:ext cx="8445500" cy="854756"/>
          </a:xfrm>
        </p:spPr>
        <p:txBody>
          <a:bodyPr/>
          <a:lstStyle/>
          <a:p>
            <a:r>
              <a:rPr lang="en-US" dirty="0"/>
              <a:t>Routers are Computers (cont.)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47522" t="29636" r="18120" b="14683"/>
          <a:stretch>
            <a:fillRect/>
          </a:stretch>
        </p:blipFill>
        <p:spPr bwMode="auto">
          <a:xfrm>
            <a:off x="1915885" y="2160602"/>
            <a:ext cx="4673602" cy="425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2132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/>
              <a:t>Routers are Computers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4305" t="25926" r="44028" b="19877"/>
          <a:stretch/>
        </p:blipFill>
        <p:spPr>
          <a:xfrm>
            <a:off x="812800" y="1701800"/>
            <a:ext cx="7695096" cy="48923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9000" y="1387868"/>
            <a:ext cx="4432300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Router Memory</a:t>
            </a:r>
          </a:p>
        </p:txBody>
      </p:sp>
    </p:spTree>
    <p:extLst>
      <p:ext uri="{BB962C8B-B14F-4D97-AF65-F5344CB8AC3E}">
        <p14:creationId xmlns:p14="http://schemas.microsoft.com/office/powerpoint/2010/main" val="2960949979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0671" y="545077"/>
            <a:ext cx="8145462" cy="838200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Routers Choose Best Paths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5458" y="1437731"/>
            <a:ext cx="7940675" cy="3571875"/>
          </a:xfrm>
        </p:spPr>
        <p:txBody>
          <a:bodyPr/>
          <a:lstStyle/>
          <a:p>
            <a:r>
              <a:rPr lang="en-US" sz="2000" dirty="0"/>
              <a:t>Routers use static routes and dynamic routing protocols to learn about remote networks and build their routing tables.</a:t>
            </a:r>
          </a:p>
          <a:p>
            <a:r>
              <a:rPr lang="en-US" sz="2000" dirty="0"/>
              <a:t>Routers use routing tables to determine the best path to send packets.</a:t>
            </a:r>
          </a:p>
          <a:p>
            <a:r>
              <a:rPr lang="en-US" sz="2000" dirty="0"/>
              <a:t>Routers encapsulate the packet and forward it to the interface indicated in routing table.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7015" t="22099" r="42221" b="51234"/>
          <a:stretch/>
        </p:blipFill>
        <p:spPr>
          <a:xfrm>
            <a:off x="841233" y="3906252"/>
            <a:ext cx="74549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1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1194" y="1543141"/>
            <a:ext cx="3710106" cy="4970628"/>
          </a:xfrm>
        </p:spPr>
        <p:txBody>
          <a:bodyPr>
            <a:normAutofit/>
          </a:bodyPr>
          <a:lstStyle/>
          <a:p>
            <a:r>
              <a:rPr lang="en-US" sz="2000" b="1" dirty="0"/>
              <a:t>Process switching </a:t>
            </a:r>
            <a:r>
              <a:rPr lang="en-US" sz="2000" dirty="0"/>
              <a:t>– An older packet forwarding mechanism still available for Cisco routers.</a:t>
            </a:r>
          </a:p>
          <a:p>
            <a:r>
              <a:rPr lang="en-US" sz="2000" b="1" dirty="0"/>
              <a:t>Fast switching </a:t>
            </a:r>
            <a:r>
              <a:rPr lang="en-US" sz="2000" dirty="0"/>
              <a:t>– A common packet forwarding mechanism which uses a fast-switching cache to store next hop information.</a:t>
            </a:r>
            <a:r>
              <a:rPr lang="en-US" sz="2000" b="1" dirty="0"/>
              <a:t> </a:t>
            </a:r>
          </a:p>
          <a:p>
            <a:r>
              <a:rPr lang="en-US" sz="2000" b="1" dirty="0"/>
              <a:t>Cisco Express Forwarding (CEF) </a:t>
            </a:r>
            <a:r>
              <a:rPr lang="en-US" sz="2000" dirty="0"/>
              <a:t>– The most recent, fastest, and preferred Cisco IOS packet-forwarding mechanism.  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6903" y="562038"/>
            <a:ext cx="8487201" cy="870489"/>
          </a:xfrm>
        </p:spPr>
        <p:txBody>
          <a:bodyPr/>
          <a:lstStyle/>
          <a:p>
            <a:r>
              <a:rPr lang="en-US" dirty="0"/>
              <a:t>Packet Forwarding Methods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38709" t="31548" r="28287" b="17063"/>
          <a:stretch>
            <a:fillRect/>
          </a:stretch>
        </p:blipFill>
        <p:spPr bwMode="auto">
          <a:xfrm>
            <a:off x="4267201" y="1728589"/>
            <a:ext cx="4673600" cy="4370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080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Connect to a Network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686" y="1410391"/>
            <a:ext cx="6151113" cy="518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330960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Default Gateways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4051" y="1734145"/>
            <a:ext cx="5401974" cy="39681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3868" y="1542650"/>
            <a:ext cx="3213100" cy="4489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6538" lvl="0" indent="-236538" algn="l" defTabSz="814388">
              <a:lnSpc>
                <a:spcPct val="95000"/>
              </a:lnSpc>
              <a:spcBef>
                <a:spcPct val="50000"/>
              </a:spcBef>
              <a:buClr>
                <a:srgbClr val="708CA1"/>
              </a:buClr>
            </a:pPr>
            <a:r>
              <a:rPr lang="en-US" sz="1800" kern="0" dirty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   </a:t>
            </a:r>
            <a:r>
              <a:rPr lang="en-US" sz="2000" kern="0" dirty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To enable network access devices, must be configured with the following IP address information:</a:t>
            </a:r>
          </a:p>
          <a:p>
            <a:pPr marL="574675" lvl="1" indent="-117475" algn="l" defTabSz="814388">
              <a:lnSpc>
                <a:spcPct val="95000"/>
              </a:lnSpc>
              <a:spcBef>
                <a:spcPct val="35000"/>
              </a:spcBef>
              <a:buClr>
                <a:srgbClr val="708CA1"/>
              </a:buClr>
              <a:buFont typeface="Wingdings" pitchFamily="2" charset="2"/>
              <a:buChar char="§"/>
            </a:pPr>
            <a:r>
              <a:rPr lang="en-US" sz="1600" b="1" kern="0" dirty="0">
                <a:solidFill>
                  <a:srgbClr val="000000"/>
                </a:solidFill>
                <a:latin typeface="Arial"/>
              </a:rPr>
              <a:t>IP address</a:t>
            </a:r>
            <a:r>
              <a:rPr lang="en-US" sz="1600" kern="0" dirty="0">
                <a:solidFill>
                  <a:srgbClr val="000000"/>
                </a:solidFill>
                <a:latin typeface="Arial"/>
              </a:rPr>
              <a:t> - Identifies a unique host on a local network.</a:t>
            </a:r>
            <a:r>
              <a:rPr lang="en-US" sz="1600" b="1" kern="0" dirty="0">
                <a:solidFill>
                  <a:srgbClr val="000000"/>
                </a:solidFill>
                <a:latin typeface="Arial"/>
              </a:rPr>
              <a:t> </a:t>
            </a:r>
          </a:p>
          <a:p>
            <a:pPr marL="574675" lvl="1" indent="-117475" algn="l" defTabSz="814388">
              <a:lnSpc>
                <a:spcPct val="95000"/>
              </a:lnSpc>
              <a:spcBef>
                <a:spcPct val="35000"/>
              </a:spcBef>
              <a:buClr>
                <a:srgbClr val="708CA1"/>
              </a:buClr>
              <a:buFont typeface="Wingdings" pitchFamily="2" charset="2"/>
              <a:buChar char="§"/>
            </a:pPr>
            <a:r>
              <a:rPr lang="en-US" sz="1600" b="1" kern="0" dirty="0">
                <a:solidFill>
                  <a:srgbClr val="000000"/>
                </a:solidFill>
                <a:latin typeface="Arial"/>
              </a:rPr>
              <a:t>Subnet mask </a:t>
            </a:r>
            <a:r>
              <a:rPr lang="en-US" sz="1600" kern="0" dirty="0">
                <a:solidFill>
                  <a:srgbClr val="000000"/>
                </a:solidFill>
                <a:latin typeface="Arial"/>
              </a:rPr>
              <a:t>- Identifies the host’s network subnet.</a:t>
            </a:r>
          </a:p>
          <a:p>
            <a:pPr marL="574675" lvl="1" indent="-117475" algn="l" defTabSz="814388">
              <a:lnSpc>
                <a:spcPct val="95000"/>
              </a:lnSpc>
              <a:spcBef>
                <a:spcPct val="35000"/>
              </a:spcBef>
              <a:buClr>
                <a:srgbClr val="708CA1"/>
              </a:buClr>
              <a:buFont typeface="Wingdings" pitchFamily="2" charset="2"/>
              <a:buChar char="§"/>
            </a:pPr>
            <a:r>
              <a:rPr lang="en-US" sz="1600" b="1" kern="0" dirty="0">
                <a:solidFill>
                  <a:srgbClr val="000000"/>
                </a:solidFill>
                <a:latin typeface="Arial"/>
              </a:rPr>
              <a:t>Default gateway </a:t>
            </a:r>
            <a:r>
              <a:rPr lang="en-US" sz="1600" kern="0" dirty="0">
                <a:solidFill>
                  <a:srgbClr val="000000"/>
                </a:solidFill>
                <a:latin typeface="Arial"/>
              </a:rPr>
              <a:t>- Identifies the router a packet is sent to when the destination is not on the same local network subnet.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696836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Document Network Addressing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10" y="1534602"/>
            <a:ext cx="8752915" cy="4791770"/>
          </a:xfrm>
        </p:spPr>
        <p:txBody>
          <a:bodyPr/>
          <a:lstStyle/>
          <a:p>
            <a:pPr>
              <a:buNone/>
            </a:pPr>
            <a:r>
              <a:rPr lang="en-US" sz="1800" dirty="0"/>
              <a:t>Network documentation should include at least the following in a topology diagram and addressing table:</a:t>
            </a:r>
          </a:p>
          <a:p>
            <a:r>
              <a:rPr lang="en-US" sz="1800" dirty="0"/>
              <a:t>Device names</a:t>
            </a:r>
          </a:p>
          <a:p>
            <a:r>
              <a:rPr lang="en-US" sz="1800" dirty="0"/>
              <a:t>Interfaces </a:t>
            </a:r>
          </a:p>
          <a:p>
            <a:r>
              <a:rPr lang="en-US" sz="1800" dirty="0"/>
              <a:t>IP addresses and </a:t>
            </a:r>
          </a:p>
          <a:p>
            <a:pPr>
              <a:buNone/>
            </a:pPr>
            <a:r>
              <a:rPr lang="en-US" sz="1800" dirty="0"/>
              <a:t>	subnet masks</a:t>
            </a:r>
          </a:p>
          <a:p>
            <a:r>
              <a:rPr lang="en-US" sz="1800" dirty="0"/>
              <a:t>Default gateways</a:t>
            </a:r>
          </a:p>
          <a:p>
            <a:pPr lvl="1"/>
            <a:endParaRPr lang="en-US" sz="1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301" y="2641107"/>
            <a:ext cx="6511944" cy="364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244325"/>
      </p:ext>
    </p:extLst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Enable IP on a Host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10" y="1614114"/>
            <a:ext cx="8752915" cy="47122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/>
              <a:t>Statically Assigned IP address </a:t>
            </a:r>
            <a:r>
              <a:rPr lang="en-US" sz="2000" dirty="0"/>
              <a:t>– The host is manually assigned an IP address, subnet mask and default gateway. A DNS server IP address can also  be assigned.</a:t>
            </a:r>
          </a:p>
          <a:p>
            <a:pPr marL="800100" lvl="1" indent="-342900"/>
            <a:r>
              <a:rPr lang="en-US" dirty="0"/>
              <a:t>Used to identify specific network resources such as network servers and printers.</a:t>
            </a:r>
          </a:p>
          <a:p>
            <a:pPr marL="800100" lvl="1" indent="-342900"/>
            <a:r>
              <a:rPr lang="en-US" dirty="0"/>
              <a:t>Can be used in very small networks with few hosts.</a:t>
            </a: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r>
              <a:rPr lang="en-US" sz="2000" b="1" dirty="0"/>
              <a:t>Dynamically Assigned IP Address </a:t>
            </a:r>
            <a:r>
              <a:rPr lang="en-US" sz="2000" dirty="0"/>
              <a:t>– IP Address information is dynamically assigned by a server using Dynamic Host Configuration Protocol (DHCP).</a:t>
            </a:r>
          </a:p>
          <a:p>
            <a:pPr marL="800100" lvl="1" indent="-342900"/>
            <a:r>
              <a:rPr lang="en-US" dirty="0"/>
              <a:t>Most hosts acquire their IP address information through DHCP.</a:t>
            </a:r>
          </a:p>
          <a:p>
            <a:pPr marL="800100" lvl="1" indent="-342900"/>
            <a:r>
              <a:rPr lang="en-US" dirty="0"/>
              <a:t>DHCP services can be provided by Cisco routers.</a:t>
            </a:r>
          </a:p>
          <a:p>
            <a:pPr lvl="1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35603422"/>
      </p:ext>
    </p:extLst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Enable IP on a Host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5764" t="19259" r="40833" b="13951"/>
          <a:stretch/>
        </p:blipFill>
        <p:spPr>
          <a:xfrm>
            <a:off x="866691" y="1510884"/>
            <a:ext cx="7513983" cy="5053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563773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Enable IP on a Host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3819" t="19676" r="42220" b="15068"/>
          <a:stretch/>
        </p:blipFill>
        <p:spPr>
          <a:xfrm>
            <a:off x="1693718" y="1333499"/>
            <a:ext cx="6231082" cy="520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366042"/>
      </p:ext>
    </p:extLst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07576"/>
            <a:ext cx="8042276" cy="1045363"/>
          </a:xfrm>
        </p:spPr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Device LEDs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pic>
        <p:nvPicPr>
          <p:cNvPr id="5" name="Picture 4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3" t="20750" r="41110" b="9101"/>
          <a:stretch/>
        </p:blipFill>
        <p:spPr>
          <a:xfrm>
            <a:off x="549275" y="1349730"/>
            <a:ext cx="8149452" cy="532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815133"/>
      </p:ext>
    </p:extLst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9" t="21009" r="41944" b="9878"/>
          <a:stretch/>
        </p:blipFill>
        <p:spPr>
          <a:xfrm>
            <a:off x="803082" y="1389491"/>
            <a:ext cx="7585544" cy="5022719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Console Access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Console Access</a:t>
            </a:r>
          </a:p>
        </p:txBody>
      </p:sp>
    </p:spTree>
    <p:extLst>
      <p:ext uri="{BB962C8B-B14F-4D97-AF65-F5344CB8AC3E}">
        <p14:creationId xmlns:p14="http://schemas.microsoft.com/office/powerpoint/2010/main" val="274352632"/>
      </p:ext>
    </p:extLst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07576"/>
            <a:ext cx="8042276" cy="1029461"/>
          </a:xfrm>
        </p:spPr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Enable IP on a Switch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10" y="1232592"/>
            <a:ext cx="8752915" cy="1751908"/>
          </a:xfrm>
        </p:spPr>
        <p:txBody>
          <a:bodyPr/>
          <a:lstStyle/>
          <a:p>
            <a:r>
              <a:rPr lang="en-US" sz="2000" dirty="0"/>
              <a:t>Network infrastructure devices require IP addresses to enable remote management. </a:t>
            </a:r>
          </a:p>
          <a:p>
            <a:r>
              <a:rPr lang="en-US" sz="2000" dirty="0"/>
              <a:t>On a switch, the management IP address is assigned on a virtual interface called a switched virtual interface (SVI)</a:t>
            </a:r>
          </a:p>
          <a:p>
            <a:endParaRPr lang="en-US" sz="1600" dirty="0"/>
          </a:p>
          <a:p>
            <a:endParaRPr lang="en-US" sz="2000" dirty="0"/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7" t="24793" r="43867" b="28222"/>
          <a:stretch/>
        </p:blipFill>
        <p:spPr>
          <a:xfrm>
            <a:off x="1524454" y="2781300"/>
            <a:ext cx="5879646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58385"/>
      </p:ext>
    </p:extLst>
  </p:cSld>
  <p:clrMapOvr>
    <a:masterClrMapping/>
  </p:clrMapOvr>
  <p:transition spd="med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314309"/>
            <a:ext cx="8042276" cy="1239316"/>
          </a:xfrm>
        </p:spPr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Configure Router Basic Settings 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4515" y="1769525"/>
            <a:ext cx="4365431" cy="4456346"/>
          </a:xfrm>
        </p:spPr>
        <p:txBody>
          <a:bodyPr/>
          <a:lstStyle/>
          <a:p>
            <a:r>
              <a:rPr lang="en-US" sz="2000" b="1" dirty="0"/>
              <a:t>Name the device –</a:t>
            </a:r>
            <a:r>
              <a:rPr lang="en-US" sz="2000" dirty="0"/>
              <a:t> Distinguishes it from other routers</a:t>
            </a:r>
          </a:p>
          <a:p>
            <a:r>
              <a:rPr lang="en-US" sz="2000" b="1" dirty="0"/>
              <a:t>Secure management access – </a:t>
            </a:r>
            <a:r>
              <a:rPr lang="en-US" sz="2000" dirty="0"/>
              <a:t>Secures privileged EXEC, user EXEC, and Telnet access, and encrypts passwords .</a:t>
            </a:r>
          </a:p>
          <a:p>
            <a:r>
              <a:rPr lang="en-US" sz="2000" b="1" dirty="0"/>
              <a:t>Configure a banner –</a:t>
            </a:r>
            <a:r>
              <a:rPr lang="en-US" sz="2000" dirty="0"/>
              <a:t> Provides legal notification of unauthorized access.</a:t>
            </a:r>
          </a:p>
          <a:p>
            <a:r>
              <a:rPr lang="en-US" sz="2000" b="1" dirty="0"/>
              <a:t>Save the Configuration</a:t>
            </a:r>
            <a:endParaRPr lang="en-US" sz="1600" b="1" dirty="0"/>
          </a:p>
          <a:p>
            <a:endParaRPr lang="en-US" sz="2000" dirty="0"/>
          </a:p>
        </p:txBody>
      </p:sp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2" t="20504" r="44600" b="16957"/>
          <a:stretch/>
        </p:blipFill>
        <p:spPr>
          <a:xfrm>
            <a:off x="4348738" y="1793379"/>
            <a:ext cx="4617287" cy="443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98489"/>
      </p:ext>
    </p:extLst>
  </p:cSld>
  <p:clrMapOvr>
    <a:masterClrMapping/>
  </p:clrMapOvr>
  <p:transition spd="med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/>
              <a:t>Configure an IPv4 Router Interface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5038" y="1668036"/>
            <a:ext cx="3963785" cy="4304608"/>
          </a:xfrm>
        </p:spPr>
        <p:txBody>
          <a:bodyPr/>
          <a:lstStyle/>
          <a:p>
            <a:pPr>
              <a:buNone/>
            </a:pPr>
            <a:r>
              <a:rPr lang="en-US" sz="2000" dirty="0"/>
              <a:t>To be available, a router interface  must be:</a:t>
            </a:r>
          </a:p>
          <a:p>
            <a:r>
              <a:rPr lang="en-US" sz="1600" dirty="0"/>
              <a:t>Configured with an address and subnet mask.</a:t>
            </a:r>
          </a:p>
          <a:p>
            <a:r>
              <a:rPr lang="en-US" sz="1600" dirty="0"/>
              <a:t>Activated using </a:t>
            </a:r>
            <a:r>
              <a:rPr lang="en-US" sz="1600" b="1" dirty="0"/>
              <a:t>no shutdown</a:t>
            </a:r>
            <a:r>
              <a:rPr lang="en-US" sz="1600" dirty="0"/>
              <a:t> command. By default LAN and WAN interfaces are not activated. </a:t>
            </a:r>
          </a:p>
          <a:p>
            <a:r>
              <a:rPr lang="en-US" sz="1600" dirty="0"/>
              <a:t>Configured with the clock rate command on the Serial cable end labeled DCE. </a:t>
            </a:r>
          </a:p>
          <a:p>
            <a:pPr marL="0" indent="0">
              <a:buNone/>
            </a:pPr>
            <a:r>
              <a:rPr lang="en-US" sz="1600" dirty="0"/>
              <a:t>Optional description can be included.</a:t>
            </a:r>
          </a:p>
          <a:p>
            <a:endParaRPr lang="en-US" sz="2000" dirty="0"/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2" t="21267" r="45637" b="18939"/>
          <a:stretch/>
        </p:blipFill>
        <p:spPr>
          <a:xfrm>
            <a:off x="4224482" y="1747550"/>
            <a:ext cx="4759277" cy="430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07112"/>
      </p:ext>
    </p:extLst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445908" y="457352"/>
            <a:ext cx="8042276" cy="1021510"/>
          </a:xfrm>
        </p:spPr>
        <p:txBody>
          <a:bodyPr/>
          <a:lstStyle/>
          <a:p>
            <a:pPr eaLnBrk="1" hangingPunct="1"/>
            <a:br>
              <a:rPr lang="en-US" dirty="0">
                <a:latin typeface="Arial" charset="0"/>
              </a:rPr>
            </a:br>
            <a:r>
              <a:rPr lang="en-US" dirty="0"/>
              <a:t>Configure an IPv6 Router Interface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5037" y="1502715"/>
            <a:ext cx="8760987" cy="2475808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Configure interface with IPv6 address and subnet mask:</a:t>
            </a:r>
          </a:p>
          <a:p>
            <a:r>
              <a:rPr lang="en-US" sz="1600" dirty="0"/>
              <a:t>Use the </a:t>
            </a:r>
            <a:r>
              <a:rPr lang="en-US" sz="1600" b="1" dirty="0"/>
              <a:t>ipv6 address</a:t>
            </a:r>
            <a:r>
              <a:rPr lang="en-US" sz="1600" dirty="0"/>
              <a:t> </a:t>
            </a:r>
            <a:r>
              <a:rPr lang="en-US" sz="1600" i="1" dirty="0"/>
              <a:t>ipv6-address</a:t>
            </a:r>
            <a:r>
              <a:rPr lang="en-US" sz="1600" dirty="0"/>
              <a:t>/</a:t>
            </a:r>
            <a:r>
              <a:rPr lang="en-US" sz="1600" i="1" dirty="0"/>
              <a:t>ipv6-length </a:t>
            </a:r>
            <a:r>
              <a:rPr lang="en-US" sz="1600" dirty="0"/>
              <a:t>[link-local | eui-64]interface configuration command.</a:t>
            </a:r>
          </a:p>
          <a:p>
            <a:r>
              <a:rPr lang="en-US" sz="1600" dirty="0"/>
              <a:t>Activate using the </a:t>
            </a:r>
            <a:r>
              <a:rPr lang="en-US" sz="1600" b="1" dirty="0"/>
              <a:t>no shutdown </a:t>
            </a:r>
            <a:r>
              <a:rPr lang="en-US" sz="1600" dirty="0"/>
              <a:t>command.</a:t>
            </a:r>
          </a:p>
          <a:p>
            <a:endParaRPr lang="en-US" sz="2000" dirty="0"/>
          </a:p>
        </p:txBody>
      </p:sp>
      <p:pic>
        <p:nvPicPr>
          <p:cNvPr id="5" name="Picture 4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7" t="21009" r="38196" b="16607"/>
          <a:stretch/>
        </p:blipFill>
        <p:spPr>
          <a:xfrm>
            <a:off x="2280836" y="3167599"/>
            <a:ext cx="5059764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864207"/>
      </p:ext>
    </p:extLst>
  </p:cSld>
  <p:clrMapOvr>
    <a:masterClrMapping/>
  </p:clrMapOvr>
  <p:transition spd="med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Configure an IPv6 Router </a:t>
            </a:r>
            <a:r>
              <a:rPr lang="en-US" dirty="0" err="1"/>
              <a:t>Int</a:t>
            </a:r>
            <a:r>
              <a:rPr lang="en-US" dirty="0"/>
              <a:t> (cont.)</a:t>
            </a:r>
            <a:endParaRPr lang="en-US" dirty="0">
              <a:solidFill>
                <a:srgbClr val="00B0F0"/>
              </a:solidFill>
              <a:latin typeface="Arial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97772" y="1615726"/>
            <a:ext cx="8341712" cy="28949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/>
              <a:t>IPv6 interfaces can support more than one address</a:t>
            </a:r>
            <a:r>
              <a:rPr lang="en-US" sz="2000" dirty="0"/>
              <a:t>:</a:t>
            </a:r>
          </a:p>
          <a:p>
            <a:r>
              <a:rPr lang="en-US" sz="2000" dirty="0"/>
              <a:t>Configure a specified global unicast –</a:t>
            </a:r>
            <a:r>
              <a:rPr lang="en-US" sz="2000" i="1" dirty="0"/>
              <a:t> </a:t>
            </a:r>
            <a:r>
              <a:rPr lang="en-US" sz="2000" b="1" dirty="0"/>
              <a:t>ipv6address</a:t>
            </a:r>
            <a:r>
              <a:rPr lang="en-US" sz="2000" i="1" dirty="0"/>
              <a:t> ipv6-address</a:t>
            </a:r>
            <a:r>
              <a:rPr lang="en-US" sz="2000" dirty="0"/>
              <a:t> /</a:t>
            </a:r>
            <a:r>
              <a:rPr lang="en-US" sz="2000" i="1" dirty="0"/>
              <a:t>ipv6-length</a:t>
            </a:r>
            <a:r>
              <a:rPr lang="en-US" sz="2000" dirty="0"/>
              <a:t> </a:t>
            </a:r>
          </a:p>
          <a:p>
            <a:r>
              <a:rPr lang="en-US" sz="2000" dirty="0"/>
              <a:t>Configure a global IPv6 address with an interface identifier (ID) in the low-order 64 bits  - </a:t>
            </a:r>
            <a:r>
              <a:rPr lang="en-US" sz="2000" b="1" dirty="0"/>
              <a:t>ipv6address </a:t>
            </a:r>
            <a:r>
              <a:rPr lang="en-US" sz="2000" i="1" dirty="0"/>
              <a:t>ipv6-address</a:t>
            </a:r>
            <a:r>
              <a:rPr lang="en-US" sz="2000" dirty="0"/>
              <a:t> /</a:t>
            </a:r>
            <a:r>
              <a:rPr lang="en-US" sz="2000" i="1" dirty="0"/>
              <a:t>ipv6-length </a:t>
            </a:r>
            <a:r>
              <a:rPr lang="en-US" sz="2000" dirty="0"/>
              <a:t>eui-64</a:t>
            </a:r>
          </a:p>
          <a:p>
            <a:r>
              <a:rPr lang="en-US" sz="2000" dirty="0"/>
              <a:t>Configure a link-local address - </a:t>
            </a:r>
            <a:r>
              <a:rPr lang="en-US" sz="2000" b="1" dirty="0"/>
              <a:t>ipv6address</a:t>
            </a:r>
            <a:r>
              <a:rPr lang="en-US" sz="2000" dirty="0"/>
              <a:t> </a:t>
            </a:r>
            <a:r>
              <a:rPr lang="en-US" sz="2000" i="1" dirty="0"/>
              <a:t>ipv6-address</a:t>
            </a:r>
            <a:r>
              <a:rPr lang="en-US" sz="2000" dirty="0"/>
              <a:t> /</a:t>
            </a:r>
            <a:r>
              <a:rPr lang="en-US" sz="2000" i="1" dirty="0"/>
              <a:t>ipv6-length </a:t>
            </a:r>
            <a:r>
              <a:rPr lang="en-US" sz="2000" dirty="0"/>
              <a:t>link-local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8" t="30390" r="38333" b="32824"/>
          <a:stretch/>
        </p:blipFill>
        <p:spPr>
          <a:xfrm>
            <a:off x="1369194" y="4321292"/>
            <a:ext cx="6458624" cy="232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315670"/>
      </p:ext>
    </p:extLst>
  </p:cSld>
  <p:clrMapOvr>
    <a:masterClrMapping/>
  </p:clrMapOvr>
  <p:transition spd="med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Configure an IPv4 Loopback Interface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9090" y="1372292"/>
            <a:ext cx="8341712" cy="2894908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A loopback interface is a logical interface that is internal to the router</a:t>
            </a:r>
            <a:r>
              <a:rPr lang="en-US" sz="2000" dirty="0"/>
              <a:t>: </a:t>
            </a:r>
          </a:p>
          <a:p>
            <a:r>
              <a:rPr lang="en-US" sz="1600" dirty="0"/>
              <a:t>It is not assigned to a physical port, it  is considered a software interface that is automatically in an UP state.</a:t>
            </a:r>
          </a:p>
          <a:p>
            <a:r>
              <a:rPr lang="en-US" sz="1600" dirty="0"/>
              <a:t>A loopback interface is useful for testing.</a:t>
            </a:r>
          </a:p>
          <a:p>
            <a:r>
              <a:rPr lang="en-US" sz="1600" dirty="0"/>
              <a:t>It is important in the OSPF routing process.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6" t="20948" r="38750" b="12425"/>
          <a:stretch/>
        </p:blipFill>
        <p:spPr>
          <a:xfrm>
            <a:off x="4691491" y="3390900"/>
            <a:ext cx="4318000" cy="337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37025"/>
      </p:ext>
    </p:extLst>
  </p:cSld>
  <p:clrMapOvr>
    <a:masterClrMapping/>
  </p:clrMapOvr>
  <p:transition spd="med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07576"/>
            <a:ext cx="8042276" cy="1244146"/>
          </a:xfrm>
        </p:spPr>
        <p:txBody>
          <a:bodyPr/>
          <a:lstStyle/>
          <a:p>
            <a:pPr>
              <a:buNone/>
            </a:pPr>
            <a:r>
              <a:rPr lang="en-US" dirty="0"/>
              <a:t>Verify Interface Settings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9090" y="1444532"/>
            <a:ext cx="4175610" cy="485466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000" dirty="0"/>
              <a:t>Show commands are used  to verify operation and configuration of interface:</a:t>
            </a:r>
          </a:p>
          <a:p>
            <a:r>
              <a:rPr lang="en-US" sz="2000" b="1" dirty="0"/>
              <a:t>show </a:t>
            </a:r>
            <a:r>
              <a:rPr lang="en-US" sz="2000" b="1" dirty="0" err="1"/>
              <a:t>ip</a:t>
            </a:r>
            <a:r>
              <a:rPr lang="en-US" sz="2000" b="1" dirty="0"/>
              <a:t> interfaces brief</a:t>
            </a:r>
          </a:p>
          <a:p>
            <a:r>
              <a:rPr lang="en-US" sz="2000" b="1" dirty="0"/>
              <a:t>show </a:t>
            </a:r>
            <a:r>
              <a:rPr lang="en-US" sz="2000" b="1" dirty="0" err="1"/>
              <a:t>ip</a:t>
            </a:r>
            <a:r>
              <a:rPr lang="en-US" sz="2000" b="1" dirty="0"/>
              <a:t> route</a:t>
            </a:r>
          </a:p>
          <a:p>
            <a:r>
              <a:rPr lang="en-US" sz="2000" b="1" dirty="0"/>
              <a:t>show running-</a:t>
            </a:r>
            <a:r>
              <a:rPr lang="en-US" sz="2000" b="1" dirty="0" err="1"/>
              <a:t>config</a:t>
            </a:r>
            <a:r>
              <a:rPr lang="en-US" sz="2000" b="1" dirty="0"/>
              <a:t> </a:t>
            </a:r>
          </a:p>
          <a:p>
            <a:pPr>
              <a:buNone/>
            </a:pPr>
            <a:r>
              <a:rPr lang="en-US" sz="2000" dirty="0"/>
              <a:t>Show commands that are used to gather more detailed interface information:</a:t>
            </a:r>
          </a:p>
          <a:p>
            <a:r>
              <a:rPr lang="en-US" sz="2000" b="1" dirty="0"/>
              <a:t>show interfaces</a:t>
            </a:r>
            <a:endParaRPr lang="en-US" sz="2000" dirty="0"/>
          </a:p>
          <a:p>
            <a:r>
              <a:rPr lang="en-US" sz="2000" b="1" dirty="0"/>
              <a:t>show </a:t>
            </a:r>
            <a:r>
              <a:rPr lang="en-US" sz="2000" b="1" dirty="0" err="1"/>
              <a:t>ip</a:t>
            </a:r>
            <a:r>
              <a:rPr lang="en-US" sz="2000" b="1" dirty="0"/>
              <a:t> interfaces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28774" r="45000" b="11173"/>
          <a:stretch/>
        </p:blipFill>
        <p:spPr>
          <a:xfrm>
            <a:off x="4584700" y="1975542"/>
            <a:ext cx="4337720" cy="399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81770"/>
      </p:ext>
    </p:extLst>
  </p:cSld>
  <p:clrMapOvr>
    <a:masterClrMapping/>
  </p:clrMapOvr>
  <p:transition spd="med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br>
              <a:rPr lang="en-US" dirty="0"/>
            </a:br>
            <a:r>
              <a:rPr lang="en-US" dirty="0"/>
              <a:t>Verify Interface Settings (cont.)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1" t="21690" r="44489" b="13434"/>
          <a:stretch/>
        </p:blipFill>
        <p:spPr>
          <a:xfrm>
            <a:off x="906449" y="1526650"/>
            <a:ext cx="7259541" cy="5268193"/>
          </a:xfrm>
        </p:spPr>
      </p:pic>
    </p:spTree>
    <p:extLst>
      <p:ext uri="{BB962C8B-B14F-4D97-AF65-F5344CB8AC3E}">
        <p14:creationId xmlns:p14="http://schemas.microsoft.com/office/powerpoint/2010/main" val="62847664"/>
      </p:ext>
    </p:extLst>
  </p:cSld>
  <p:clrMapOvr>
    <a:masterClrMapping/>
  </p:clrMapOvr>
  <p:transition spd="med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07576"/>
            <a:ext cx="8042276" cy="1220292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Verify IPv6 Interface Settings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7" y="1327868"/>
            <a:ext cx="8733677" cy="4831129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Common commands to verify the IPv6 interface configuration: </a:t>
            </a:r>
          </a:p>
          <a:p>
            <a:r>
              <a:rPr lang="en-US" sz="1600" b="1" dirty="0"/>
              <a:t>show ipv6 interface brief - </a:t>
            </a:r>
            <a:r>
              <a:rPr lang="en-US" sz="1600" dirty="0"/>
              <a:t>displays a summary for each of the interfaces.</a:t>
            </a:r>
            <a:endParaRPr lang="en-US" sz="1600" b="1" dirty="0"/>
          </a:p>
          <a:p>
            <a:r>
              <a:rPr lang="en-US" sz="1600" b="1" dirty="0"/>
              <a:t>show ipv6 interface </a:t>
            </a:r>
            <a:r>
              <a:rPr lang="en-US" sz="1600" b="1" dirty="0" err="1"/>
              <a:t>gigabitethernet</a:t>
            </a:r>
            <a:r>
              <a:rPr lang="en-US" sz="1600" b="1" dirty="0"/>
              <a:t> 0/0  - </a:t>
            </a:r>
            <a:r>
              <a:rPr lang="en-US" sz="1600" dirty="0"/>
              <a:t>displays the interface status and all the IPv6 addresses for this  interface.</a:t>
            </a:r>
            <a:r>
              <a:rPr lang="en-US" sz="1600" b="1" dirty="0"/>
              <a:t> </a:t>
            </a:r>
          </a:p>
          <a:p>
            <a:r>
              <a:rPr lang="en-US" sz="1600" b="1" dirty="0"/>
              <a:t> show ipv6 route -  </a:t>
            </a:r>
            <a:r>
              <a:rPr lang="en-US" sz="1600" dirty="0"/>
              <a:t>verifies that IPv6 networks and specific IPv6 interface addresses have been installed in the IPv6 routing table. </a:t>
            </a:r>
            <a:endParaRPr lang="en-US" sz="1600" b="1" dirty="0"/>
          </a:p>
          <a:p>
            <a:endParaRPr lang="en-US" dirty="0"/>
          </a:p>
        </p:txBody>
      </p:sp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0" t="21009" r="37360" b="13243"/>
          <a:stretch/>
        </p:blipFill>
        <p:spPr>
          <a:xfrm>
            <a:off x="4027115" y="3737113"/>
            <a:ext cx="4787900" cy="301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387297"/>
      </p:ext>
    </p:extLst>
  </p:cSld>
  <p:clrMapOvr>
    <a:masterClrMapping/>
  </p:clrMapOvr>
  <p:transition spd="med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15470" y="1534601"/>
            <a:ext cx="8055430" cy="4207613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Show command output can be managed using the following command and filters:</a:t>
            </a:r>
          </a:p>
          <a:p>
            <a:r>
              <a:rPr lang="en-US" sz="1600" dirty="0"/>
              <a:t>Use the</a:t>
            </a:r>
            <a:r>
              <a:rPr lang="en-US" sz="1600" b="1" dirty="0"/>
              <a:t> terminal length </a:t>
            </a:r>
            <a:r>
              <a:rPr lang="en-US" sz="1600" i="1" dirty="0"/>
              <a:t>number </a:t>
            </a:r>
            <a:r>
              <a:rPr lang="en-US" sz="1600" dirty="0"/>
              <a:t>command to specify the number of lines to be displayed. </a:t>
            </a:r>
          </a:p>
          <a:p>
            <a:r>
              <a:rPr lang="en-US" sz="1600" dirty="0"/>
              <a:t>To filter specific output of commands use the </a:t>
            </a:r>
            <a:r>
              <a:rPr lang="en-US" sz="1600" b="1" dirty="0"/>
              <a:t>(|)pipe character </a:t>
            </a:r>
            <a:r>
              <a:rPr lang="en-US" sz="1600" dirty="0"/>
              <a:t>after show command. Parameters that can be used after pipe include:</a:t>
            </a:r>
          </a:p>
          <a:p>
            <a:pPr lvl="1"/>
            <a:r>
              <a:rPr lang="en-US" sz="1600" b="1" dirty="0"/>
              <a:t>section,  include,  exclude,  begin</a:t>
            </a:r>
          </a:p>
          <a:p>
            <a:pPr lvl="1"/>
            <a:endParaRPr lang="en-US" sz="1400" b="1" dirty="0"/>
          </a:p>
          <a:p>
            <a:pPr>
              <a:buNone/>
            </a:pPr>
            <a:endParaRPr lang="en-US" sz="1800" b="1" dirty="0"/>
          </a:p>
          <a:p>
            <a:pPr>
              <a:buNone/>
            </a:pPr>
            <a:endParaRPr lang="en-US" sz="18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7273" y="621040"/>
            <a:ext cx="8145462" cy="838200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Filter Show Command Output</a:t>
            </a:r>
          </a:p>
        </p:txBody>
      </p:sp>
      <p:pic>
        <p:nvPicPr>
          <p:cNvPr id="2" name="Picture 1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9" t="20750" r="44306" b="54659"/>
          <a:stretch/>
        </p:blipFill>
        <p:spPr>
          <a:xfrm>
            <a:off x="80295" y="4623770"/>
            <a:ext cx="4770122" cy="1703615"/>
          </a:xfrm>
          <a:prstGeom prst="rect">
            <a:avLst/>
          </a:prstGeom>
        </p:spPr>
      </p:pic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20750" r="44584" b="39646"/>
          <a:stretch/>
        </p:blipFill>
        <p:spPr>
          <a:xfrm>
            <a:off x="4850417" y="4137723"/>
            <a:ext cx="4200851" cy="244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34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Command History Feature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49275" y="1777809"/>
            <a:ext cx="8341712" cy="28949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dirty="0"/>
              <a:t>The command history feature temporarily stores a list of executed commands for access:</a:t>
            </a:r>
          </a:p>
          <a:p>
            <a:r>
              <a:rPr lang="en-US" sz="1600" dirty="0"/>
              <a:t>To recall commands press</a:t>
            </a:r>
            <a:r>
              <a:rPr lang="en-US" sz="1600" b="1" dirty="0"/>
              <a:t> </a:t>
            </a:r>
            <a:r>
              <a:rPr lang="en-US" sz="1600" b="1" dirty="0" err="1"/>
              <a:t>Ctrl+P</a:t>
            </a:r>
            <a:r>
              <a:rPr lang="en-US" sz="1600" b="1" dirty="0"/>
              <a:t> </a:t>
            </a:r>
            <a:r>
              <a:rPr lang="en-US" sz="1600" dirty="0"/>
              <a:t>or the </a:t>
            </a:r>
            <a:r>
              <a:rPr lang="en-US" sz="1600" b="1" dirty="0"/>
              <a:t>UP Arrow</a:t>
            </a:r>
            <a:r>
              <a:rPr lang="en-US" sz="1600" dirty="0"/>
              <a:t>.</a:t>
            </a:r>
            <a:endParaRPr lang="en-US" sz="1600" b="1" dirty="0"/>
          </a:p>
          <a:p>
            <a:r>
              <a:rPr lang="en-US" sz="1600" dirty="0"/>
              <a:t>To return to more recent commands press </a:t>
            </a:r>
            <a:r>
              <a:rPr lang="en-US" sz="1600" b="1" dirty="0" err="1"/>
              <a:t>Ctrl+N</a:t>
            </a:r>
            <a:r>
              <a:rPr lang="en-US" sz="1600" b="1" dirty="0"/>
              <a:t> </a:t>
            </a:r>
            <a:r>
              <a:rPr lang="en-US" sz="1600" dirty="0"/>
              <a:t>or the</a:t>
            </a:r>
            <a:r>
              <a:rPr lang="en-US" sz="1600" b="1" dirty="0"/>
              <a:t> Down Arrow</a:t>
            </a:r>
            <a:r>
              <a:rPr lang="en-US" sz="1600" dirty="0"/>
              <a:t>.</a:t>
            </a:r>
            <a:endParaRPr lang="en-US" sz="1600" b="1" dirty="0"/>
          </a:p>
          <a:p>
            <a:r>
              <a:rPr lang="en-US" sz="1600" dirty="0"/>
              <a:t>By default, command history is enabled and the system captures the last 10 commands in the buffer. Use the </a:t>
            </a:r>
            <a:r>
              <a:rPr lang="en-US" sz="1600" b="1" dirty="0"/>
              <a:t>show history </a:t>
            </a:r>
            <a:r>
              <a:rPr lang="en-US" sz="1600" dirty="0"/>
              <a:t>privileged EXEC command to display the buffer contents.</a:t>
            </a:r>
          </a:p>
          <a:p>
            <a:r>
              <a:rPr lang="en-US" sz="1600" dirty="0"/>
              <a:t>Use the  </a:t>
            </a:r>
            <a:r>
              <a:rPr lang="en-US" sz="1600" b="1" dirty="0"/>
              <a:t>terminal history size </a:t>
            </a:r>
            <a:r>
              <a:rPr lang="en-US" sz="1600" dirty="0"/>
              <a:t>user EXEC command to increase or decrease size of the buffer.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0" t="37305" r="45662" b="29815"/>
          <a:stretch/>
        </p:blipFill>
        <p:spPr>
          <a:xfrm>
            <a:off x="1988707" y="4429429"/>
            <a:ext cx="5182478" cy="2259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32740"/>
      </p:ext>
    </p:extLst>
  </p:cSld>
  <p:clrMapOvr>
    <a:masterClrMapping/>
  </p:clrMapOvr>
  <p:transition spd="med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52200" y="2009333"/>
            <a:ext cx="3854450" cy="1481138"/>
          </a:xfrm>
        </p:spPr>
        <p:txBody>
          <a:bodyPr/>
          <a:lstStyle/>
          <a:p>
            <a:pPr eaLnBrk="1" hangingPunct="1"/>
            <a:r>
              <a:rPr lang="en-CA" sz="3600" dirty="0"/>
              <a:t>1.2 Routing Decisions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692449"/>
      </p:ext>
    </p:extLst>
  </p:cSld>
  <p:clrMapOvr>
    <a:masterClrMapping/>
  </p:clrMapOvr>
  <p:transition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Router Switching Function</a:t>
            </a:r>
          </a:p>
        </p:txBody>
      </p:sp>
      <p:pic>
        <p:nvPicPr>
          <p:cNvPr id="6" name="Content Placeholder 5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5" t="27241" r="39274" b="9240"/>
          <a:stretch/>
        </p:blipFill>
        <p:spPr>
          <a:xfrm>
            <a:off x="763325" y="1542692"/>
            <a:ext cx="7704813" cy="5219008"/>
          </a:xfrm>
        </p:spPr>
      </p:pic>
    </p:spTree>
    <p:extLst>
      <p:ext uri="{BB962C8B-B14F-4D97-AF65-F5344CB8AC3E}">
        <p14:creationId xmlns:p14="http://schemas.microsoft.com/office/powerpoint/2010/main" val="1508655930"/>
      </p:ext>
    </p:extLst>
  </p:cSld>
  <p:clrMapOvr>
    <a:masterClrMapping/>
  </p:clrMapOvr>
  <p:transition spd="med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Send a Packet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0" t="20952" r="39157" b="23982"/>
          <a:stretch/>
        </p:blipFill>
        <p:spPr>
          <a:xfrm>
            <a:off x="568960" y="1641764"/>
            <a:ext cx="8313600" cy="4956935"/>
          </a:xfrm>
        </p:spPr>
      </p:pic>
    </p:spTree>
    <p:extLst>
      <p:ext uri="{BB962C8B-B14F-4D97-AF65-F5344CB8AC3E}">
        <p14:creationId xmlns:p14="http://schemas.microsoft.com/office/powerpoint/2010/main" val="3412107192"/>
      </p:ext>
    </p:extLst>
  </p:cSld>
  <p:clrMapOvr>
    <a:masterClrMapping/>
  </p:clrMapOvr>
  <p:transition spd="med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Forward to Next Hop</a:t>
            </a:r>
          </a:p>
        </p:txBody>
      </p:sp>
      <p:pic>
        <p:nvPicPr>
          <p:cNvPr id="4" name="Content Placeholder 3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2" t="20519" r="39738" b="18615"/>
          <a:stretch/>
        </p:blipFill>
        <p:spPr>
          <a:xfrm>
            <a:off x="1053311" y="1424163"/>
            <a:ext cx="7111515" cy="5029200"/>
          </a:xfrm>
        </p:spPr>
      </p:pic>
    </p:spTree>
    <p:extLst>
      <p:ext uri="{BB962C8B-B14F-4D97-AF65-F5344CB8AC3E}">
        <p14:creationId xmlns:p14="http://schemas.microsoft.com/office/powerpoint/2010/main" val="420471568"/>
      </p:ext>
    </p:extLst>
  </p:cSld>
  <p:clrMapOvr>
    <a:masterClrMapping/>
  </p:clrMapOvr>
  <p:transition spd="med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Packet Routing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2" t="20736" r="39855" b="18128"/>
          <a:stretch/>
        </p:blipFill>
        <p:spPr>
          <a:xfrm>
            <a:off x="702262" y="1464801"/>
            <a:ext cx="7263177" cy="5069841"/>
          </a:xfrm>
        </p:spPr>
      </p:pic>
    </p:spTree>
    <p:extLst>
      <p:ext uri="{BB962C8B-B14F-4D97-AF65-F5344CB8AC3E}">
        <p14:creationId xmlns:p14="http://schemas.microsoft.com/office/powerpoint/2010/main" val="926092881"/>
      </p:ext>
    </p:extLst>
  </p:cSld>
  <p:clrMapOvr>
    <a:masterClrMapping/>
  </p:clrMapOvr>
  <p:transition spd="med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Reach the Destination</a:t>
            </a:r>
          </a:p>
        </p:txBody>
      </p:sp>
      <p:pic>
        <p:nvPicPr>
          <p:cNvPr id="6" name="Content Placeholder 5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8" t="21170" r="40553" b="18035"/>
          <a:stretch/>
        </p:blipFill>
        <p:spPr>
          <a:xfrm>
            <a:off x="742411" y="1421514"/>
            <a:ext cx="7451549" cy="5263589"/>
          </a:xfrm>
        </p:spPr>
      </p:pic>
    </p:spTree>
    <p:extLst>
      <p:ext uri="{BB962C8B-B14F-4D97-AF65-F5344CB8AC3E}">
        <p14:creationId xmlns:p14="http://schemas.microsoft.com/office/powerpoint/2010/main" val="4241544632"/>
      </p:ext>
    </p:extLst>
  </p:cSld>
  <p:clrMapOvr>
    <a:masterClrMapping/>
  </p:clrMapOvr>
  <p:transition spd="med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Routing Decisions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2" t="20990" r="38481" b="9830"/>
          <a:stretch/>
        </p:blipFill>
        <p:spPr>
          <a:xfrm>
            <a:off x="1056639" y="1550061"/>
            <a:ext cx="6744913" cy="5100320"/>
          </a:xfrm>
        </p:spPr>
      </p:pic>
    </p:spTree>
    <p:extLst>
      <p:ext uri="{BB962C8B-B14F-4D97-AF65-F5344CB8AC3E}">
        <p14:creationId xmlns:p14="http://schemas.microsoft.com/office/powerpoint/2010/main" val="4072175172"/>
      </p:ext>
    </p:extLst>
  </p:cSld>
  <p:clrMapOvr>
    <a:masterClrMapping/>
  </p:clrMapOvr>
  <p:transition spd="med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Path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7" y="1469265"/>
            <a:ext cx="8733677" cy="4926405"/>
          </a:xfrm>
        </p:spPr>
        <p:txBody>
          <a:bodyPr/>
          <a:lstStyle/>
          <a:p>
            <a:pPr lvl="0"/>
            <a:r>
              <a:rPr lang="en-US" sz="2000" b="1" dirty="0"/>
              <a:t>Best path is selected by a routing protocol based on the value or metric it uses to determine the distance to reach a network</a:t>
            </a:r>
            <a:r>
              <a:rPr lang="en-US" sz="2000" dirty="0"/>
              <a:t>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dirty="0"/>
              <a:t>A metric is the value used to measure the distance to a given network.  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dirty="0"/>
              <a:t>Best path to a network is the path with the lowest metric.</a:t>
            </a:r>
          </a:p>
          <a:p>
            <a:r>
              <a:rPr lang="en-US" sz="2000" b="1" dirty="0"/>
              <a:t>Dynamic routing protocols use their own rules and metrics to build and update routing tables</a:t>
            </a:r>
            <a:r>
              <a:rPr lang="en-US" sz="2000" dirty="0"/>
              <a:t>: 	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dirty="0"/>
              <a:t>Routing Information Protocol (RIP) - Hop count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dirty="0"/>
              <a:t>Open Shortest Path First (OSPF) - Cost based on cumulative bandwidth from source to destination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dirty="0"/>
              <a:t>Enhanced Interior Gateway Routing Protocol (EIGRP) - Bandwidth, delay, load, reliability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148227"/>
      </p:ext>
    </p:extLst>
  </p:cSld>
  <p:clrMapOvr>
    <a:masterClrMapping/>
  </p:clrMapOvr>
  <p:transition spd="med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Load Balancing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7" y="1598212"/>
            <a:ext cx="8733677" cy="4654335"/>
          </a:xfrm>
        </p:spPr>
        <p:txBody>
          <a:bodyPr/>
          <a:lstStyle/>
          <a:p>
            <a:pPr lvl="0"/>
            <a:r>
              <a:rPr lang="en-US" sz="2000" dirty="0"/>
              <a:t>When a router has two or more paths to a destination with equal cost metrics, then the router forwards the packets using both paths equally:</a:t>
            </a:r>
          </a:p>
          <a:p>
            <a:pPr marL="563562" lvl="1" indent="-342900">
              <a:buFont typeface="Courier New" panose="02070309020205020404" pitchFamily="49" charset="0"/>
              <a:buChar char="o"/>
            </a:pPr>
            <a:r>
              <a:rPr lang="en-US" sz="1600" dirty="0"/>
              <a:t>Equal cost load balancing can improve network performance.</a:t>
            </a:r>
          </a:p>
          <a:p>
            <a:pPr marL="563562" lvl="1" indent="-342900">
              <a:buFont typeface="Courier New" panose="02070309020205020404" pitchFamily="49" charset="0"/>
              <a:buChar char="o"/>
            </a:pPr>
            <a:r>
              <a:rPr lang="en-US" sz="1600" dirty="0"/>
              <a:t>Equal cost load balancing can be configured to use both dynamic routing protocols and static routes.</a:t>
            </a:r>
          </a:p>
          <a:p>
            <a:endParaRPr lang="en-US" dirty="0"/>
          </a:p>
        </p:txBody>
      </p:sp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9" t="38046" r="40799" b="14630"/>
          <a:stretch/>
        </p:blipFill>
        <p:spPr>
          <a:xfrm>
            <a:off x="2499360" y="3196424"/>
            <a:ext cx="6136640" cy="355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188155"/>
      </p:ext>
    </p:extLst>
  </p:cSld>
  <p:clrMapOvr>
    <a:masterClrMapping/>
  </p:clrMapOvr>
  <p:transition spd="med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Administrative Distance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7" y="1598212"/>
            <a:ext cx="8733677" cy="4654335"/>
          </a:xfrm>
        </p:spPr>
        <p:txBody>
          <a:bodyPr/>
          <a:lstStyle/>
          <a:p>
            <a:r>
              <a:rPr lang="en-US" sz="2000" dirty="0">
                <a:solidFill>
                  <a:srgbClr val="000000"/>
                </a:solidFill>
              </a:rPr>
              <a:t>If multiple paths to a destination are configured on a router, the path installed in the routing table is the one with the lowest Administrative Distance (AD):</a:t>
            </a:r>
          </a:p>
          <a:p>
            <a:pPr marL="563562" lvl="1" indent="-34290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0000"/>
                </a:solidFill>
              </a:rPr>
              <a:t>A static route with an AD of 1 is more reliable than an EIGRP-discovered route with an AD of 90.</a:t>
            </a:r>
          </a:p>
          <a:p>
            <a:pPr marL="563562" lvl="1" indent="-34290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0000"/>
                </a:solidFill>
              </a:rPr>
              <a:t>A directly connected route with an AD of 0 is more reliable than a static route with an AD of 1. </a:t>
            </a:r>
          </a:p>
          <a:p>
            <a:endParaRPr lang="en-US" dirty="0"/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34987" r="41444" b="20698"/>
          <a:stretch/>
        </p:blipFill>
        <p:spPr>
          <a:xfrm>
            <a:off x="1728787" y="3514475"/>
            <a:ext cx="6012580" cy="324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95883"/>
      </p:ext>
    </p:extLst>
  </p:cSld>
  <p:clrMapOvr>
    <a:masterClrMapping/>
  </p:clrMapOvr>
  <p:transition spd="med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62587" y="2253477"/>
            <a:ext cx="3854450" cy="1481138"/>
          </a:xfrm>
        </p:spPr>
        <p:txBody>
          <a:bodyPr/>
          <a:lstStyle/>
          <a:p>
            <a:pPr eaLnBrk="1" hangingPunct="1"/>
            <a:r>
              <a:rPr lang="en-US" sz="3600" dirty="0"/>
              <a:t>1.3 Router Operation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013060"/>
      </p:ext>
    </p:extLst>
  </p:cSld>
  <p:clrMapOvr>
    <a:masterClrMapping/>
  </p:clrMapOvr>
  <p:transition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Routing Table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7" y="1582310"/>
            <a:ext cx="8733677" cy="4670237"/>
          </a:xfrm>
        </p:spPr>
        <p:txBody>
          <a:bodyPr/>
          <a:lstStyle/>
          <a:p>
            <a:r>
              <a:rPr lang="en-US" sz="2000" dirty="0"/>
              <a:t>A routing table is a file stored in RAM that contains information about:</a:t>
            </a:r>
          </a:p>
          <a:p>
            <a:pPr marL="800100" lvl="1" indent="-342900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en-US" dirty="0"/>
              <a:t>Directly connected routes</a:t>
            </a:r>
          </a:p>
          <a:p>
            <a:pPr marL="800100" lvl="1" indent="-342900">
              <a:spcBef>
                <a:spcPct val="50000"/>
              </a:spcBef>
              <a:buFont typeface="Courier New" panose="02070309020205020404" pitchFamily="49" charset="0"/>
              <a:buChar char="o"/>
            </a:pPr>
            <a:r>
              <a:rPr lang="en-US" dirty="0"/>
              <a:t>Remote routes </a:t>
            </a:r>
          </a:p>
          <a:p>
            <a:endParaRPr lang="en-US" dirty="0"/>
          </a:p>
        </p:txBody>
      </p:sp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5" t="32080" r="35900" b="18037"/>
          <a:stretch/>
        </p:blipFill>
        <p:spPr>
          <a:xfrm>
            <a:off x="1036320" y="3228231"/>
            <a:ext cx="7386320" cy="340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20346"/>
      </p:ext>
    </p:extLst>
  </p:cSld>
  <p:clrMapOvr>
    <a:masterClrMapping/>
  </p:clrMapOvr>
  <p:transition spd="med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Routing Table Sources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107" y="2043485"/>
            <a:ext cx="8733677" cy="4209062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2000" dirty="0"/>
              <a:t>The </a:t>
            </a:r>
            <a:r>
              <a:rPr lang="en-US" sz="2000" b="1" dirty="0"/>
              <a:t>show </a:t>
            </a:r>
            <a:r>
              <a:rPr lang="en-US" sz="2000" b="1" dirty="0" err="1"/>
              <a:t>ip</a:t>
            </a:r>
            <a:r>
              <a:rPr lang="en-US" sz="2000" b="1" dirty="0"/>
              <a:t> route</a:t>
            </a:r>
            <a:r>
              <a:rPr lang="en-US" sz="2000" dirty="0"/>
              <a:t> command is used to display the contents of the routing table: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sz="1600" b="1" dirty="0"/>
              <a:t>Local route interfaces -</a:t>
            </a:r>
            <a:r>
              <a:rPr lang="en-US" sz="1600" dirty="0"/>
              <a:t> Added to the routing table when an interface is configured. (displayed in IOS 15 or newer for IPv4 routes and all IOS releases for IPv6 routes.)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sz="1600" b="1" dirty="0"/>
              <a:t>Directly connected interfaces - </a:t>
            </a:r>
            <a:r>
              <a:rPr lang="en-US" sz="1600" dirty="0"/>
              <a:t>Added to the routing table when an interface is configured and active.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sz="1600" b="1" dirty="0"/>
              <a:t>Static routes -</a:t>
            </a:r>
            <a:r>
              <a:rPr lang="en-US" sz="1600" dirty="0"/>
              <a:t> Added when a route is manually configured and the exit interface is active.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sz="1600" b="1" dirty="0"/>
              <a:t>Dynamic routing protocol -</a:t>
            </a:r>
            <a:r>
              <a:rPr lang="en-US" sz="1600" dirty="0"/>
              <a:t> Added when EIGRP or OSPF are implemented and networks are identified.</a:t>
            </a:r>
          </a:p>
        </p:txBody>
      </p:sp>
    </p:spTree>
    <p:extLst>
      <p:ext uri="{BB962C8B-B14F-4D97-AF65-F5344CB8AC3E}">
        <p14:creationId xmlns:p14="http://schemas.microsoft.com/office/powerpoint/2010/main" val="1395009277"/>
      </p:ext>
    </p:extLst>
  </p:cSld>
  <p:clrMapOvr>
    <a:masterClrMapping/>
  </p:clrMapOvr>
  <p:transition spd="med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Routing Table Sources (cont.)</a:t>
            </a:r>
          </a:p>
        </p:txBody>
      </p:sp>
      <p:pic>
        <p:nvPicPr>
          <p:cNvPr id="6" name="Content Placeholder 5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4" t="24855" r="40785" b="6205"/>
          <a:stretch/>
        </p:blipFill>
        <p:spPr>
          <a:xfrm>
            <a:off x="1557346" y="1506731"/>
            <a:ext cx="6004560" cy="4985509"/>
          </a:xfrm>
        </p:spPr>
      </p:pic>
    </p:spTree>
    <p:extLst>
      <p:ext uri="{BB962C8B-B14F-4D97-AF65-F5344CB8AC3E}">
        <p14:creationId xmlns:p14="http://schemas.microsoft.com/office/powerpoint/2010/main" val="100784640"/>
      </p:ext>
    </p:extLst>
  </p:cSld>
  <p:clrMapOvr>
    <a:masterClrMapping/>
  </p:clrMapOvr>
  <p:transition spd="med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Remote Network Routing Entries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7" t="30505" r="40319" b="4687"/>
          <a:stretch/>
        </p:blipFill>
        <p:spPr>
          <a:xfrm>
            <a:off x="1071660" y="1784185"/>
            <a:ext cx="6756399" cy="4999368"/>
          </a:xfrm>
        </p:spPr>
      </p:pic>
      <p:sp>
        <p:nvSpPr>
          <p:cNvPr id="4" name="TextBox 3"/>
          <p:cNvSpPr txBox="1"/>
          <p:nvPr/>
        </p:nvSpPr>
        <p:spPr>
          <a:xfrm>
            <a:off x="1445586" y="1356874"/>
            <a:ext cx="6268720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  <a:defRPr/>
            </a:pPr>
            <a:r>
              <a:rPr lang="en-US" sz="1600" dirty="0"/>
              <a:t>Interpreting the entries in the routing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056646"/>
      </p:ext>
    </p:extLst>
  </p:cSld>
  <p:clrMapOvr>
    <a:masterClrMapping/>
  </p:clrMapOvr>
  <p:transition spd="med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Directly Connected Interfaces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63325" y="1382955"/>
            <a:ext cx="8202700" cy="4926405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2000" dirty="0"/>
              <a:t>A newly deployed router, without any configured interfaces, has an empty routing table.</a:t>
            </a:r>
          </a:p>
        </p:txBody>
      </p:sp>
      <p:pic>
        <p:nvPicPr>
          <p:cNvPr id="5" name="Picture 4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5" t="20698" r="40667" b="10552"/>
          <a:stretch/>
        </p:blipFill>
        <p:spPr>
          <a:xfrm>
            <a:off x="2859849" y="1997987"/>
            <a:ext cx="5864063" cy="471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87562"/>
      </p:ext>
    </p:extLst>
  </p:cSld>
  <p:clrMapOvr>
    <a:masterClrMapping/>
  </p:clrMapOvr>
  <p:transition spd="med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652432" y="640313"/>
            <a:ext cx="8042276" cy="1336956"/>
          </a:xfrm>
        </p:spPr>
        <p:txBody>
          <a:bodyPr/>
          <a:lstStyle/>
          <a:p>
            <a:r>
              <a:rPr lang="en-US" dirty="0"/>
              <a:t>Directly Connected Routing Table Entries</a:t>
            </a:r>
          </a:p>
        </p:txBody>
      </p:sp>
      <p:pic>
        <p:nvPicPr>
          <p:cNvPr id="6" name="Content Placeholder 5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1" t="22356" r="35885" b="10222"/>
          <a:stretch/>
        </p:blipFill>
        <p:spPr>
          <a:xfrm>
            <a:off x="1220967" y="2107095"/>
            <a:ext cx="6905206" cy="4638241"/>
          </a:xfrm>
        </p:spPr>
      </p:pic>
    </p:spTree>
    <p:extLst>
      <p:ext uri="{BB962C8B-B14F-4D97-AF65-F5344CB8AC3E}">
        <p14:creationId xmlns:p14="http://schemas.microsoft.com/office/powerpoint/2010/main" val="2610726409"/>
      </p:ext>
    </p:extLst>
  </p:cSld>
  <p:clrMapOvr>
    <a:masterClrMapping/>
  </p:clrMapOvr>
  <p:transition spd="med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Directly Connected Example</a:t>
            </a:r>
          </a:p>
        </p:txBody>
      </p:sp>
      <p:pic>
        <p:nvPicPr>
          <p:cNvPr id="5" name="Content Placeholder 4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2" t="21604" r="41832" b="14442"/>
          <a:stretch/>
        </p:blipFill>
        <p:spPr>
          <a:xfrm>
            <a:off x="1351281" y="1720131"/>
            <a:ext cx="6315076" cy="5062357"/>
          </a:xfrm>
        </p:spPr>
      </p:pic>
    </p:spTree>
    <p:extLst>
      <p:ext uri="{BB962C8B-B14F-4D97-AF65-F5344CB8AC3E}">
        <p14:creationId xmlns:p14="http://schemas.microsoft.com/office/powerpoint/2010/main" val="1812506768"/>
      </p:ext>
    </p:extLst>
  </p:cSld>
  <p:clrMapOvr>
    <a:masterClrMapping/>
  </p:clrMapOvr>
  <p:transition spd="med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Directly Connected IPv6 Example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8" t="20520" r="43693" b="9456"/>
          <a:stretch/>
        </p:blipFill>
        <p:spPr>
          <a:xfrm>
            <a:off x="1492501" y="1588634"/>
            <a:ext cx="5885323" cy="5137728"/>
          </a:xfrm>
        </p:spPr>
      </p:pic>
    </p:spTree>
    <p:extLst>
      <p:ext uri="{BB962C8B-B14F-4D97-AF65-F5344CB8AC3E}">
        <p14:creationId xmlns:p14="http://schemas.microsoft.com/office/powerpoint/2010/main" val="3046953695"/>
      </p:ext>
    </p:extLst>
  </p:cSld>
  <p:clrMapOvr>
    <a:masterClrMapping/>
  </p:clrMapOvr>
  <p:transition spd="med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Static Routes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2348" y="1661821"/>
            <a:ext cx="8733677" cy="4683490"/>
          </a:xfrm>
        </p:spPr>
        <p:txBody>
          <a:bodyPr>
            <a:normAutofit fontScale="92500"/>
          </a:bodyPr>
          <a:lstStyle/>
          <a:p>
            <a:pPr marL="0" indent="0">
              <a:buNone/>
              <a:defRPr/>
            </a:pPr>
            <a:r>
              <a:rPr lang="en-US" sz="2000" b="1" dirty="0"/>
              <a:t>Static routes and default static routes can be implemented after directly connected interfaces are added to the routing table: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Static routes are manually configured. 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They define an explicit path between two networking devices.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Static routes must be manually updated if the topology changes.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Their benefits include improved security and control of resources.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Configure a static route to a specific network using the </a:t>
            </a:r>
            <a:r>
              <a:rPr lang="en-US" b="1" dirty="0" err="1"/>
              <a:t>ip</a:t>
            </a:r>
            <a:r>
              <a:rPr lang="en-US" b="1" dirty="0"/>
              <a:t> route </a:t>
            </a:r>
            <a:r>
              <a:rPr lang="en-US" i="1" dirty="0"/>
              <a:t>network mask</a:t>
            </a:r>
            <a:r>
              <a:rPr lang="en-US" b="1" dirty="0"/>
              <a:t> {</a:t>
            </a:r>
            <a:r>
              <a:rPr lang="en-US" i="1" dirty="0"/>
              <a:t>next-hop-</a:t>
            </a:r>
            <a:r>
              <a:rPr lang="en-US" i="1" dirty="0" err="1"/>
              <a:t>ip</a:t>
            </a:r>
            <a:r>
              <a:rPr lang="en-US" b="1" dirty="0"/>
              <a:t> | </a:t>
            </a:r>
            <a:r>
              <a:rPr lang="en-US" i="1" dirty="0"/>
              <a:t>exit-</a:t>
            </a:r>
            <a:r>
              <a:rPr lang="en-US" i="1" dirty="0" err="1"/>
              <a:t>intf</a:t>
            </a:r>
            <a:r>
              <a:rPr lang="en-US" b="1" dirty="0"/>
              <a:t>} </a:t>
            </a:r>
            <a:r>
              <a:rPr lang="en-US" dirty="0"/>
              <a:t>command</a:t>
            </a:r>
            <a:r>
              <a:rPr lang="en-US" b="1" dirty="0"/>
              <a:t>.</a:t>
            </a:r>
            <a:endParaRPr lang="en-US" dirty="0"/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A default static route is used when the routing table does not contain a path for a destination network. 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Configure a default static route using the </a:t>
            </a:r>
            <a:r>
              <a:rPr lang="en-US" b="1" dirty="0" err="1"/>
              <a:t>ip</a:t>
            </a:r>
            <a:r>
              <a:rPr lang="en-US" b="1" dirty="0"/>
              <a:t> route </a:t>
            </a:r>
            <a:r>
              <a:rPr lang="en-US" dirty="0"/>
              <a:t>0.0.0.0 0.0.0.0 {</a:t>
            </a:r>
            <a:r>
              <a:rPr lang="en-US" i="1" dirty="0"/>
              <a:t>exit-</a:t>
            </a:r>
            <a:r>
              <a:rPr lang="en-US" i="1" dirty="0" err="1"/>
              <a:t>intf</a:t>
            </a:r>
            <a:r>
              <a:rPr lang="en-US" dirty="0"/>
              <a:t> | </a:t>
            </a:r>
            <a:r>
              <a:rPr lang="en-US" i="1" dirty="0"/>
              <a:t>next-hop-</a:t>
            </a:r>
            <a:r>
              <a:rPr lang="en-US" i="1" dirty="0" err="1"/>
              <a:t>ip</a:t>
            </a:r>
            <a:r>
              <a:rPr lang="en-US" dirty="0"/>
              <a:t>} command.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17911"/>
      </p:ext>
    </p:extLst>
  </p:cSld>
  <p:clrMapOvr>
    <a:masterClrMapping/>
  </p:clrMapOvr>
  <p:transition spd="med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Static Route Example</a:t>
            </a:r>
          </a:p>
        </p:txBody>
      </p:sp>
      <p:pic>
        <p:nvPicPr>
          <p:cNvPr id="5" name="Content Placeholder 4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7" t="20736" r="45205" b="20079"/>
          <a:stretch/>
        </p:blipFill>
        <p:spPr>
          <a:xfrm>
            <a:off x="747424" y="1493515"/>
            <a:ext cx="7553738" cy="5158834"/>
          </a:xfrm>
        </p:spPr>
      </p:pic>
    </p:spTree>
    <p:extLst>
      <p:ext uri="{BB962C8B-B14F-4D97-AF65-F5344CB8AC3E}">
        <p14:creationId xmlns:p14="http://schemas.microsoft.com/office/powerpoint/2010/main" val="2527273895"/>
      </p:ext>
    </p:extLst>
  </p:cSld>
  <p:clrMapOvr>
    <a:masterClrMapping/>
  </p:clrMapOvr>
  <p:transition spd="med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Static Route Example (cont.)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5" t="23486" r="42981" b="19863"/>
          <a:stretch/>
        </p:blipFill>
        <p:spPr>
          <a:xfrm>
            <a:off x="1046480" y="1796902"/>
            <a:ext cx="6515314" cy="4949338"/>
          </a:xfrm>
        </p:spPr>
      </p:pic>
      <p:sp>
        <p:nvSpPr>
          <p:cNvPr id="4" name="TextBox 3"/>
          <p:cNvSpPr txBox="1"/>
          <p:nvPr/>
        </p:nvSpPr>
        <p:spPr>
          <a:xfrm>
            <a:off x="1309850" y="1510670"/>
            <a:ext cx="6251944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Entering and Verifying a Static Route</a:t>
            </a:r>
          </a:p>
        </p:txBody>
      </p:sp>
    </p:spTree>
    <p:extLst>
      <p:ext uri="{BB962C8B-B14F-4D97-AF65-F5344CB8AC3E}">
        <p14:creationId xmlns:p14="http://schemas.microsoft.com/office/powerpoint/2010/main" val="1023051435"/>
      </p:ext>
    </p:extLst>
  </p:cSld>
  <p:clrMapOvr>
    <a:masterClrMapping/>
  </p:clrMapOvr>
  <p:transition spd="med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210939"/>
            <a:ext cx="8042276" cy="1096168"/>
          </a:xfrm>
        </p:spPr>
        <p:txBody>
          <a:bodyPr/>
          <a:lstStyle/>
          <a:p>
            <a:r>
              <a:rPr lang="en-US" dirty="0"/>
              <a:t>Static IPv6 Route Examples</a:t>
            </a:r>
          </a:p>
        </p:txBody>
      </p:sp>
      <p:pic>
        <p:nvPicPr>
          <p:cNvPr id="5" name="Content Placeholder 4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2" t="20451" r="42982" b="40310"/>
          <a:stretch/>
        </p:blipFill>
        <p:spPr>
          <a:xfrm>
            <a:off x="1391920" y="1267353"/>
            <a:ext cx="5772897" cy="2778976"/>
          </a:xfrm>
        </p:spPr>
      </p:pic>
      <p:pic>
        <p:nvPicPr>
          <p:cNvPr id="6" name="Picture 5" descr="Routing and Switching Essentials - Mozilla Firefox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t="50667" r="42557" b="9723"/>
          <a:stretch/>
        </p:blipFill>
        <p:spPr>
          <a:xfrm>
            <a:off x="1544320" y="4046328"/>
            <a:ext cx="5620497" cy="277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92178"/>
      </p:ext>
    </p:extLst>
  </p:cSld>
  <p:clrMapOvr>
    <a:masterClrMapping/>
  </p:clrMapOvr>
  <p:transition spd="med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39380"/>
            <a:ext cx="8042276" cy="1336956"/>
          </a:xfrm>
        </p:spPr>
        <p:txBody>
          <a:bodyPr/>
          <a:lstStyle/>
          <a:p>
            <a:r>
              <a:rPr lang="en-US" dirty="0"/>
              <a:t>Static IPv6 Route Examples</a:t>
            </a:r>
          </a:p>
        </p:txBody>
      </p:sp>
      <p:pic>
        <p:nvPicPr>
          <p:cNvPr id="3" name="Content Placeholder 2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7" t="21387" r="41833" b="36122"/>
          <a:stretch/>
        </p:blipFill>
        <p:spPr>
          <a:xfrm>
            <a:off x="1668449" y="1530042"/>
            <a:ext cx="6274904" cy="2628256"/>
          </a:xfrm>
        </p:spPr>
      </p:pic>
      <p:pic>
        <p:nvPicPr>
          <p:cNvPr id="4" name="Picture 3" descr="Routing and Switching Essentials - Mozilla Firefox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t="49482" r="41667" b="10552"/>
          <a:stretch/>
        </p:blipFill>
        <p:spPr>
          <a:xfrm>
            <a:off x="1684084" y="4011340"/>
            <a:ext cx="6281047" cy="247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375107"/>
      </p:ext>
    </p:extLst>
  </p:cSld>
  <p:clrMapOvr>
    <a:masterClrMapping/>
  </p:clrMapOvr>
  <p:transition spd="med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Dynamic Routing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3868" y="1856360"/>
            <a:ext cx="3617213" cy="4607437"/>
          </a:xfrm>
        </p:spPr>
        <p:txBody>
          <a:bodyPr/>
          <a:lstStyle/>
          <a:p>
            <a:r>
              <a:rPr lang="en-US" sz="2000" dirty="0"/>
              <a:t>Dynamic routing is used by routers to share information about the reachability and status of remote networks.</a:t>
            </a:r>
          </a:p>
          <a:p>
            <a:r>
              <a:rPr lang="en-US" sz="2000" dirty="0"/>
              <a:t> It p</a:t>
            </a:r>
            <a:r>
              <a:rPr lang="en-US" sz="2000" dirty="0">
                <a:cs typeface="Arial" charset="0"/>
              </a:rPr>
              <a:t>erforms</a:t>
            </a:r>
            <a:r>
              <a:rPr lang="en-US" sz="2000" dirty="0"/>
              <a:t> network discovery and maintains routing tables.</a:t>
            </a:r>
          </a:p>
          <a:p>
            <a:r>
              <a:rPr lang="en-US" sz="2000" dirty="0"/>
              <a:t>Routers have converged after they have finished exchanging and updating their routing tables.</a:t>
            </a:r>
          </a:p>
        </p:txBody>
      </p:sp>
      <p:pic>
        <p:nvPicPr>
          <p:cNvPr id="5" name="Picture 4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t="27946" r="40111" b="4960"/>
          <a:stretch/>
        </p:blipFill>
        <p:spPr>
          <a:xfrm>
            <a:off x="3869933" y="2021399"/>
            <a:ext cx="5333496" cy="427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00501"/>
      </p:ext>
    </p:extLst>
  </p:cSld>
  <p:clrMapOvr>
    <a:masterClrMapping/>
  </p:clrMapOvr>
  <p:transition spd="med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IPv4 Routing Protocols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3596" y="1378896"/>
            <a:ext cx="8364916" cy="4973057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Cisco routers can support a variety of dynamic IPv4 routing protocols including:</a:t>
            </a:r>
          </a:p>
          <a:p>
            <a:pPr lvl="1"/>
            <a:r>
              <a:rPr lang="en-US" sz="1600" b="1" dirty="0"/>
              <a:t>EIGRP –</a:t>
            </a:r>
            <a:r>
              <a:rPr lang="en-US" sz="1600" dirty="0"/>
              <a:t> Enhanced Interior Gateway Routing Protocol</a:t>
            </a:r>
          </a:p>
          <a:p>
            <a:pPr lvl="1"/>
            <a:r>
              <a:rPr lang="en-US" sz="1600" b="1" dirty="0"/>
              <a:t>OSPF –</a:t>
            </a:r>
            <a:r>
              <a:rPr lang="en-US" sz="1600" dirty="0"/>
              <a:t> Open Shortest Path First</a:t>
            </a:r>
          </a:p>
          <a:p>
            <a:pPr lvl="1"/>
            <a:r>
              <a:rPr lang="en-US" sz="1600" b="1" dirty="0"/>
              <a:t>IS-IS –</a:t>
            </a:r>
            <a:r>
              <a:rPr lang="en-US" sz="1600" dirty="0"/>
              <a:t> Intermediate System-to-Intermediate System</a:t>
            </a:r>
          </a:p>
          <a:p>
            <a:pPr lvl="1"/>
            <a:r>
              <a:rPr lang="en-US" sz="1600" b="1" dirty="0"/>
              <a:t>RIP –</a:t>
            </a:r>
            <a:r>
              <a:rPr lang="en-US" sz="1600" dirty="0"/>
              <a:t> Routing Information Protocol</a:t>
            </a:r>
          </a:p>
          <a:p>
            <a:pPr marL="0" indent="0">
              <a:buNone/>
            </a:pPr>
            <a:r>
              <a:rPr lang="en-US" sz="2000" dirty="0"/>
              <a:t>Use the </a:t>
            </a:r>
            <a:r>
              <a:rPr lang="en-US" sz="2000" b="1" dirty="0"/>
              <a:t>router ? </a:t>
            </a:r>
            <a:r>
              <a:rPr lang="en-US" sz="2000" dirty="0"/>
              <a:t>Command in global configuration mode to determine which routing protocols are supported by the IOS.</a:t>
            </a:r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1" t="52796" r="40799" b="12538"/>
          <a:stretch/>
        </p:blipFill>
        <p:spPr>
          <a:xfrm>
            <a:off x="1753436" y="4331076"/>
            <a:ext cx="5465235" cy="231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785931"/>
      </p:ext>
    </p:extLst>
  </p:cSld>
  <p:clrMapOvr>
    <a:masterClrMapping/>
  </p:clrMapOvr>
  <p:transition spd="med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IPv4 Dynamic Routing Examples </a:t>
            </a:r>
          </a:p>
        </p:txBody>
      </p:sp>
      <p:pic>
        <p:nvPicPr>
          <p:cNvPr id="4" name="Content Placeholder 3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0" t="20646" r="37378" b="11278"/>
          <a:stretch/>
        </p:blipFill>
        <p:spPr>
          <a:xfrm>
            <a:off x="1280161" y="1470336"/>
            <a:ext cx="6915948" cy="4992224"/>
          </a:xfrm>
        </p:spPr>
      </p:pic>
    </p:spTree>
    <p:extLst>
      <p:ext uri="{BB962C8B-B14F-4D97-AF65-F5344CB8AC3E}">
        <p14:creationId xmlns:p14="http://schemas.microsoft.com/office/powerpoint/2010/main" val="80997033"/>
      </p:ext>
    </p:extLst>
  </p:cSld>
  <p:clrMapOvr>
    <a:masterClrMapping/>
  </p:clrMapOvr>
  <p:transition spd="med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314307"/>
            <a:ext cx="8042276" cy="1013561"/>
          </a:xfrm>
        </p:spPr>
        <p:txBody>
          <a:bodyPr/>
          <a:lstStyle/>
          <a:p>
            <a:r>
              <a:rPr lang="en-US" dirty="0"/>
              <a:t>IPv6 Routing Protocols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2348" y="1439323"/>
            <a:ext cx="8733677" cy="4926405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Cisco routers can support a variety of dynamic IPv6 routing protocols including: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b="1" dirty="0" err="1"/>
              <a:t>RIPng</a:t>
            </a:r>
            <a:r>
              <a:rPr lang="en-US" sz="1600" b="1" dirty="0"/>
              <a:t>  (</a:t>
            </a:r>
            <a:r>
              <a:rPr lang="en-US" sz="1600" dirty="0"/>
              <a:t>RIP next generation)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b="1" dirty="0"/>
              <a:t>OSPFv3</a:t>
            </a:r>
            <a:endParaRPr lang="en-US" sz="16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1600" b="1" dirty="0"/>
              <a:t>EIGRP</a:t>
            </a:r>
            <a:r>
              <a:rPr lang="en-US" sz="1600" dirty="0"/>
              <a:t> for IPv6</a:t>
            </a:r>
          </a:p>
          <a:p>
            <a:pPr marL="0" indent="0">
              <a:buNone/>
            </a:pPr>
            <a:r>
              <a:rPr lang="en-US" dirty="0"/>
              <a:t>Use the </a:t>
            </a:r>
            <a:r>
              <a:rPr lang="en-US" b="1" dirty="0"/>
              <a:t>ipv6 router ? </a:t>
            </a:r>
            <a:r>
              <a:rPr lang="en-US" dirty="0"/>
              <a:t>command to determine which routing protocols are supported by the IOS</a:t>
            </a:r>
          </a:p>
        </p:txBody>
      </p:sp>
      <p:pic>
        <p:nvPicPr>
          <p:cNvPr id="3" name="Picture 2" descr="Routing and Switching Essentials - Mozilla Firefox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0" t="57083" r="40300" b="24160"/>
          <a:stretch/>
        </p:blipFill>
        <p:spPr>
          <a:xfrm>
            <a:off x="232348" y="4349278"/>
            <a:ext cx="8855957" cy="201645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20673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IPv6 Routing Protocols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833374"/>
      </p:ext>
    </p:extLst>
  </p:cSld>
  <p:clrMapOvr>
    <a:masterClrMapping/>
  </p:clrMapOvr>
  <p:transition spd="med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atin typeface="Arial" charset="0"/>
              </a:rPr>
            </a:br>
            <a:r>
              <a:rPr lang="en-US" dirty="0"/>
              <a:t>IPv6 Dynamic Routing Examples</a:t>
            </a:r>
          </a:p>
        </p:txBody>
      </p:sp>
      <p:pic>
        <p:nvPicPr>
          <p:cNvPr id="6" name="Content Placeholder 5" descr="Routing and Switching Essentials - Mozilla Firefox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1" t="20885" r="35297" b="27677"/>
          <a:stretch/>
        </p:blipFill>
        <p:spPr>
          <a:xfrm>
            <a:off x="1510746" y="1383666"/>
            <a:ext cx="7334428" cy="3319530"/>
          </a:xfrm>
        </p:spPr>
      </p:pic>
      <p:pic>
        <p:nvPicPr>
          <p:cNvPr id="7" name="Picture 6" descr="Routing and Switching Essentials - Mozilla Firefox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6" t="60916" r="39881" b="10280"/>
          <a:stretch/>
        </p:blipFill>
        <p:spPr>
          <a:xfrm>
            <a:off x="1484507" y="4724849"/>
            <a:ext cx="6705336" cy="184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242850"/>
      </p:ext>
    </p:extLst>
  </p:cSld>
  <p:clrMapOvr>
    <a:masterClrMapping/>
  </p:clrMapOvr>
  <p:transition spd="med">
    <p:wipe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48833" y="1778745"/>
            <a:ext cx="3854450" cy="1481138"/>
          </a:xfrm>
        </p:spPr>
        <p:txBody>
          <a:bodyPr/>
          <a:lstStyle/>
          <a:p>
            <a:pPr eaLnBrk="1" hangingPunct="1"/>
            <a:r>
              <a:rPr lang="en-US" sz="3600" dirty="0"/>
              <a:t>1.4 Chapter Summary</a:t>
            </a:r>
            <a:endParaRPr lang="en-US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346901"/>
      </p:ext>
    </p:extLst>
  </p:cSld>
  <p:clrMapOvr>
    <a:masterClrMapping/>
  </p:clrMapOvr>
  <p:transition>
    <p:wipe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Section 1.1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76908" y="1344890"/>
            <a:ext cx="2721476" cy="4946358"/>
          </a:xfrm>
        </p:spPr>
        <p:txBody>
          <a:bodyPr>
            <a:normAutofit fontScale="77500" lnSpcReduction="20000"/>
          </a:bodyPr>
          <a:lstStyle/>
          <a:p>
            <a:pPr eaLnBrk="1" fontAlgn="b" hangingPunct="1"/>
            <a:r>
              <a:rPr lang="en-US" sz="1600" dirty="0"/>
              <a:t>Topology</a:t>
            </a:r>
          </a:p>
          <a:p>
            <a:pPr eaLnBrk="1" fontAlgn="b" hangingPunct="1"/>
            <a:r>
              <a:rPr lang="en-US" sz="1600" dirty="0"/>
              <a:t>Speed</a:t>
            </a:r>
          </a:p>
          <a:p>
            <a:pPr eaLnBrk="1" fontAlgn="auto" hangingPunct="1"/>
            <a:r>
              <a:rPr lang="en-US" sz="1600" dirty="0"/>
              <a:t>Cost</a:t>
            </a:r>
          </a:p>
          <a:p>
            <a:pPr eaLnBrk="1" fontAlgn="b" hangingPunct="1"/>
            <a:r>
              <a:rPr lang="en-US" sz="1600" dirty="0"/>
              <a:t>Security</a:t>
            </a:r>
          </a:p>
          <a:p>
            <a:pPr eaLnBrk="1" fontAlgn="b" hangingPunct="1"/>
            <a:r>
              <a:rPr lang="en-US" sz="1600" dirty="0"/>
              <a:t>Availability</a:t>
            </a:r>
          </a:p>
          <a:p>
            <a:pPr eaLnBrk="1" fontAlgn="b" hangingPunct="1"/>
            <a:r>
              <a:rPr lang="en-US" sz="1600" dirty="0"/>
              <a:t>Scalability</a:t>
            </a:r>
          </a:p>
          <a:p>
            <a:pPr eaLnBrk="1" fontAlgn="b" hangingPunct="1"/>
            <a:r>
              <a:rPr lang="en-US" sz="1600" dirty="0"/>
              <a:t>Reliability</a:t>
            </a:r>
          </a:p>
          <a:p>
            <a:pPr eaLnBrk="1" fontAlgn="b" hangingPunct="1"/>
            <a:r>
              <a:rPr lang="en-US" sz="1600" dirty="0"/>
              <a:t> Point-to-Point Protocol (PPP)</a:t>
            </a:r>
          </a:p>
          <a:p>
            <a:pPr eaLnBrk="1" fontAlgn="b" hangingPunct="1"/>
            <a:r>
              <a:rPr lang="en-US" sz="1600" dirty="0"/>
              <a:t>Process Switching</a:t>
            </a:r>
          </a:p>
          <a:p>
            <a:pPr eaLnBrk="1" fontAlgn="b" hangingPunct="1"/>
            <a:r>
              <a:rPr lang="en-US" sz="1600" dirty="0"/>
              <a:t>Fast switching</a:t>
            </a:r>
          </a:p>
          <a:p>
            <a:pPr eaLnBrk="1" fontAlgn="b" hangingPunct="1"/>
            <a:r>
              <a:rPr lang="en-US" sz="1600" dirty="0"/>
              <a:t>Cisco Express Forwarding (CEF)</a:t>
            </a:r>
          </a:p>
          <a:p>
            <a:pPr eaLnBrk="1" fontAlgn="b" hangingPunct="1"/>
            <a:r>
              <a:rPr lang="en-US" sz="1600" dirty="0"/>
              <a:t>Wireless access points (WAPs)</a:t>
            </a:r>
          </a:p>
          <a:p>
            <a:pPr eaLnBrk="1" fontAlgn="b" hangingPunct="1"/>
            <a:endParaRPr lang="en-US" sz="1600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2998384" y="1387453"/>
            <a:ext cx="2850381" cy="716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r>
              <a:rPr lang="en-US" sz="1600" dirty="0"/>
              <a:t>Edge router</a:t>
            </a:r>
          </a:p>
          <a:p>
            <a:pPr eaLnBrk="1" fontAlgn="b" hangingPunct="1"/>
            <a:r>
              <a:rPr lang="en-US" sz="1600" dirty="0"/>
              <a:t>Gateway of Last Resort</a:t>
            </a:r>
          </a:p>
          <a:p>
            <a:pPr eaLnBrk="1" fontAlgn="b" hangingPunct="1"/>
            <a:r>
              <a:rPr lang="en-US" sz="1600" dirty="0"/>
              <a:t>Topology diagram </a:t>
            </a:r>
          </a:p>
          <a:p>
            <a:pPr eaLnBrk="1" fontAlgn="b" hangingPunct="1"/>
            <a:r>
              <a:rPr lang="en-US" sz="1600" dirty="0"/>
              <a:t>Secure Shell (SSH) </a:t>
            </a:r>
          </a:p>
          <a:p>
            <a:pPr eaLnBrk="1" fontAlgn="b" hangingPunct="1"/>
            <a:r>
              <a:rPr lang="en-US" sz="1600" dirty="0"/>
              <a:t>Hypertext Transfer Protocol Secure (HTTPS)</a:t>
            </a:r>
          </a:p>
          <a:p>
            <a:pPr eaLnBrk="1" fontAlgn="b" hangingPunct="1"/>
            <a:r>
              <a:rPr lang="en-US" sz="1600" dirty="0"/>
              <a:t>Console cable</a:t>
            </a:r>
          </a:p>
          <a:p>
            <a:pPr eaLnBrk="1" fontAlgn="b" hangingPunct="1"/>
            <a:r>
              <a:rPr lang="en-US" sz="1600" dirty="0"/>
              <a:t>Terminal emulation software -  Tera Term, </a:t>
            </a:r>
            <a:r>
              <a:rPr lang="en-US" sz="1600" dirty="0" err="1"/>
              <a:t>PuTTY</a:t>
            </a:r>
            <a:r>
              <a:rPr lang="en-US" sz="1600" dirty="0"/>
              <a:t>, HyperTerminal</a:t>
            </a:r>
          </a:p>
          <a:p>
            <a:pPr eaLnBrk="1" fontAlgn="b" hangingPunct="1"/>
            <a:r>
              <a:rPr lang="en-US" sz="1600" dirty="0"/>
              <a:t>Secure management access</a:t>
            </a:r>
          </a:p>
          <a:p>
            <a:pPr eaLnBrk="1" fontAlgn="b" hangingPunct="1"/>
            <a:r>
              <a:rPr lang="en-US" sz="1600" b="1" dirty="0"/>
              <a:t>Ipv6 address </a:t>
            </a:r>
            <a:r>
              <a:rPr lang="en-US" sz="1600" i="1" dirty="0"/>
              <a:t>ipv6-address</a:t>
            </a:r>
            <a:r>
              <a:rPr lang="en-US" sz="1600" dirty="0"/>
              <a:t>/</a:t>
            </a:r>
            <a:r>
              <a:rPr lang="en-US" sz="1600" i="1" dirty="0"/>
              <a:t>ipv6-length </a:t>
            </a:r>
            <a:r>
              <a:rPr lang="en-US" sz="1600" dirty="0"/>
              <a:t>[link-local | eui-64] interface configuration command.</a:t>
            </a:r>
          </a:p>
          <a:p>
            <a:pPr eaLnBrk="1" fontAlgn="b" hangingPunct="1"/>
            <a:endParaRPr lang="en-US" sz="1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5884089" y="1358745"/>
            <a:ext cx="2841064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r>
              <a:rPr lang="en-US" sz="1600" b="1" dirty="0"/>
              <a:t>no shutdown</a:t>
            </a:r>
            <a:r>
              <a:rPr lang="en-US" sz="1600" dirty="0"/>
              <a:t> command</a:t>
            </a:r>
          </a:p>
          <a:p>
            <a:pPr eaLnBrk="1" fontAlgn="b" hangingPunct="1"/>
            <a:r>
              <a:rPr lang="en-US" sz="1600" dirty="0"/>
              <a:t>loopback interface</a:t>
            </a:r>
          </a:p>
          <a:p>
            <a:pPr eaLnBrk="1" fontAlgn="b" hangingPunct="1"/>
            <a:r>
              <a:rPr lang="en-US" sz="1600" b="1" dirty="0"/>
              <a:t>interface loopback </a:t>
            </a:r>
            <a:r>
              <a:rPr lang="en-US" sz="1600" i="1" dirty="0"/>
              <a:t>number  command</a:t>
            </a:r>
            <a:endParaRPr lang="en-US" sz="1600" dirty="0"/>
          </a:p>
          <a:p>
            <a:pPr eaLnBrk="1" fontAlgn="b" hangingPunct="1"/>
            <a:r>
              <a:rPr lang="en-US" sz="1600" b="1" dirty="0"/>
              <a:t>show </a:t>
            </a:r>
            <a:r>
              <a:rPr lang="en-US" sz="1600" b="1" dirty="0" err="1"/>
              <a:t>ip</a:t>
            </a:r>
            <a:r>
              <a:rPr lang="en-US" sz="1600" b="1" dirty="0"/>
              <a:t> route </a:t>
            </a:r>
            <a:r>
              <a:rPr lang="en-US" sz="1600" dirty="0"/>
              <a:t>command</a:t>
            </a:r>
          </a:p>
          <a:p>
            <a:pPr eaLnBrk="1" fontAlgn="b" hangingPunct="1"/>
            <a:r>
              <a:rPr lang="en-US" sz="1600" b="1" dirty="0"/>
              <a:t>show running-</a:t>
            </a:r>
            <a:r>
              <a:rPr lang="en-US" sz="1600" b="1" dirty="0" err="1"/>
              <a:t>config</a:t>
            </a:r>
            <a:r>
              <a:rPr lang="en-US" sz="1600" b="1" dirty="0"/>
              <a:t> </a:t>
            </a:r>
            <a:r>
              <a:rPr lang="en-US" sz="1600" dirty="0" err="1"/>
              <a:t>interface</a:t>
            </a:r>
            <a:r>
              <a:rPr lang="en-US" sz="1600" i="1" dirty="0" err="1"/>
              <a:t>interface</a:t>
            </a:r>
            <a:r>
              <a:rPr lang="en-US" sz="1600" i="1" dirty="0"/>
              <a:t>-id</a:t>
            </a:r>
            <a:endParaRPr lang="en-US" sz="1600" dirty="0"/>
          </a:p>
          <a:p>
            <a:pPr eaLnBrk="1" fontAlgn="b" hangingPunct="1"/>
            <a:r>
              <a:rPr lang="en-US" sz="1600" b="1" dirty="0"/>
              <a:t>show </a:t>
            </a:r>
            <a:r>
              <a:rPr lang="en-US" sz="1600" b="1" dirty="0" err="1"/>
              <a:t>ip</a:t>
            </a:r>
            <a:r>
              <a:rPr lang="en-US" sz="1600" b="1" dirty="0"/>
              <a:t> interface brief</a:t>
            </a:r>
            <a:r>
              <a:rPr lang="en-US" sz="1600" dirty="0"/>
              <a:t> command</a:t>
            </a:r>
          </a:p>
          <a:p>
            <a:pPr eaLnBrk="1" fontAlgn="b" hangingPunct="1"/>
            <a:r>
              <a:rPr lang="en-US" sz="1600" b="1" dirty="0"/>
              <a:t>show running-</a:t>
            </a:r>
            <a:r>
              <a:rPr lang="en-US" sz="1600" b="1" dirty="0" err="1"/>
              <a:t>config</a:t>
            </a:r>
            <a:r>
              <a:rPr lang="en-US" sz="1600" b="1" dirty="0"/>
              <a:t> </a:t>
            </a:r>
            <a:r>
              <a:rPr lang="en-US" sz="1600" dirty="0"/>
              <a:t>i</a:t>
            </a:r>
            <a:r>
              <a:rPr lang="en-US" sz="1600" i="1" dirty="0"/>
              <a:t>nterface</a:t>
            </a:r>
            <a:r>
              <a:rPr lang="en-US" sz="1600" dirty="0"/>
              <a:t> command</a:t>
            </a:r>
          </a:p>
          <a:p>
            <a:pPr eaLnBrk="1" fontAlgn="b" hangingPunct="1"/>
            <a:r>
              <a:rPr lang="en-US" sz="1600" b="1" dirty="0"/>
              <a:t>show </a:t>
            </a:r>
            <a:r>
              <a:rPr lang="en-US" sz="1600" b="1" dirty="0" err="1"/>
              <a:t>ip</a:t>
            </a:r>
            <a:r>
              <a:rPr lang="en-US" sz="1600" b="1" dirty="0"/>
              <a:t> interfaces </a:t>
            </a:r>
            <a:r>
              <a:rPr lang="en-US" sz="1600" dirty="0"/>
              <a:t>command</a:t>
            </a:r>
          </a:p>
          <a:p>
            <a:pPr eaLnBrk="1" fontAlgn="b" hangingPunct="1"/>
            <a:r>
              <a:rPr lang="en-US" sz="1600" b="1" dirty="0"/>
              <a:t>Show ipv6 interface </a:t>
            </a:r>
            <a:r>
              <a:rPr lang="en-US" sz="1600" dirty="0"/>
              <a:t>command</a:t>
            </a:r>
          </a:p>
        </p:txBody>
      </p:sp>
    </p:spTree>
    <p:extLst>
      <p:ext uri="{BB962C8B-B14F-4D97-AF65-F5344CB8AC3E}">
        <p14:creationId xmlns:p14="http://schemas.microsoft.com/office/powerpoint/2010/main" val="3150004748"/>
      </p:ext>
    </p:extLst>
  </p:cSld>
  <p:clrMapOvr>
    <a:masterClrMapping/>
  </p:clrMapOvr>
  <p:transition spd="med">
    <p:wipe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Section 1.1 (cont.)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76908" y="1358745"/>
            <a:ext cx="2721476" cy="4946358"/>
          </a:xfrm>
        </p:spPr>
        <p:txBody>
          <a:bodyPr/>
          <a:lstStyle/>
          <a:p>
            <a:pPr eaLnBrk="1" fontAlgn="auto" hangingPunct="1"/>
            <a:r>
              <a:rPr lang="en-US" sz="1600" b="1" dirty="0"/>
              <a:t>show interfaces </a:t>
            </a:r>
            <a:r>
              <a:rPr lang="en-US" sz="1600" dirty="0"/>
              <a:t>command</a:t>
            </a:r>
          </a:p>
          <a:p>
            <a:pPr eaLnBrk="1" fontAlgn="b" hangingPunct="1"/>
            <a:r>
              <a:rPr lang="en-US" sz="1600" b="1" dirty="0"/>
              <a:t>show ipv6 interface brief </a:t>
            </a:r>
            <a:r>
              <a:rPr lang="en-US" sz="1600" dirty="0"/>
              <a:t>command</a:t>
            </a:r>
          </a:p>
          <a:p>
            <a:pPr eaLnBrk="1" fontAlgn="auto" hangingPunct="1"/>
            <a:r>
              <a:rPr lang="en-US" sz="1600" b="1" dirty="0"/>
              <a:t>show ipv6 route </a:t>
            </a:r>
            <a:r>
              <a:rPr lang="en-US" sz="1600" dirty="0"/>
              <a:t>command</a:t>
            </a:r>
          </a:p>
          <a:p>
            <a:pPr eaLnBrk="1" fontAlgn="b" hangingPunct="1"/>
            <a:r>
              <a:rPr lang="en-US" sz="1600" dirty="0"/>
              <a:t>pipe (</a:t>
            </a:r>
            <a:r>
              <a:rPr lang="en-US" sz="1600" b="1" dirty="0"/>
              <a:t>|</a:t>
            </a:r>
            <a:r>
              <a:rPr lang="en-US" sz="1600" dirty="0"/>
              <a:t>) character</a:t>
            </a:r>
          </a:p>
          <a:p>
            <a:pPr eaLnBrk="1" fontAlgn="b" hangingPunct="1"/>
            <a:r>
              <a:rPr lang="en-US" sz="1600" dirty="0" err="1"/>
              <a:t>Ctrl+P</a:t>
            </a:r>
            <a:endParaRPr lang="en-US" sz="1600" dirty="0"/>
          </a:p>
          <a:p>
            <a:pPr eaLnBrk="1" fontAlgn="b" hangingPunct="1"/>
            <a:r>
              <a:rPr lang="en-US" sz="1600" dirty="0" err="1"/>
              <a:t>Ctrl+N</a:t>
            </a:r>
            <a:endParaRPr lang="en-US" sz="1600" dirty="0"/>
          </a:p>
          <a:p>
            <a:pPr eaLnBrk="1" fontAlgn="b" hangingPunct="1"/>
            <a:r>
              <a:rPr lang="en-US" sz="1600" b="1" dirty="0"/>
              <a:t>show history</a:t>
            </a:r>
          </a:p>
          <a:p>
            <a:pPr eaLnBrk="1" fontAlgn="b" hangingPunct="1"/>
            <a:r>
              <a:rPr lang="en-US" sz="1600" b="1" dirty="0"/>
              <a:t>terminal history</a:t>
            </a:r>
            <a:endParaRPr lang="en-US" sz="1600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3008165" y="1358745"/>
            <a:ext cx="2850381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endParaRPr lang="en-US" sz="1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5856379" y="1358745"/>
            <a:ext cx="2841064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fontAlgn="b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06104559"/>
      </p:ext>
    </p:extLst>
  </p:cSld>
  <p:clrMapOvr>
    <a:masterClrMapping/>
  </p:clrMapOvr>
  <p:transition spd="med"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Section 1.2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76908" y="1358745"/>
            <a:ext cx="2721476" cy="4946358"/>
          </a:xfrm>
        </p:spPr>
        <p:txBody>
          <a:bodyPr>
            <a:normAutofit fontScale="92500" lnSpcReduction="20000"/>
          </a:bodyPr>
          <a:lstStyle/>
          <a:p>
            <a:pPr eaLnBrk="1" fontAlgn="b" hangingPunct="1"/>
            <a:r>
              <a:rPr lang="en-US" sz="1600" dirty="0"/>
              <a:t>Metrics</a:t>
            </a:r>
          </a:p>
          <a:p>
            <a:pPr eaLnBrk="1" fontAlgn="b" hangingPunct="1"/>
            <a:r>
              <a:rPr lang="en-US" sz="1600" dirty="0"/>
              <a:t>Routing Information Protocol (RIP)</a:t>
            </a:r>
          </a:p>
          <a:p>
            <a:pPr eaLnBrk="1" fontAlgn="b" hangingPunct="1"/>
            <a:r>
              <a:rPr lang="en-US" sz="1600" dirty="0"/>
              <a:t>Open Shortest Path First (OSPF)</a:t>
            </a:r>
          </a:p>
          <a:p>
            <a:pPr eaLnBrk="1" fontAlgn="b" hangingPunct="1"/>
            <a:r>
              <a:rPr lang="en-US" sz="1600" dirty="0"/>
              <a:t>Enhanced Interior Gateway Routing Protocol (EIGRP)</a:t>
            </a:r>
          </a:p>
          <a:p>
            <a:pPr eaLnBrk="1" fontAlgn="b" hangingPunct="1"/>
            <a:r>
              <a:rPr lang="en-US" sz="1600" dirty="0"/>
              <a:t>load balancing</a:t>
            </a:r>
          </a:p>
          <a:p>
            <a:pPr eaLnBrk="1" fontAlgn="b" hangingPunct="1"/>
            <a:r>
              <a:rPr lang="en-US" sz="1600" dirty="0"/>
              <a:t>IS-IS - Intermediate System-to-Intermediate System</a:t>
            </a:r>
          </a:p>
          <a:p>
            <a:pPr eaLnBrk="1" fontAlgn="auto" hangingPunct="1"/>
            <a:r>
              <a:rPr lang="en-US" sz="1600" dirty="0" err="1"/>
              <a:t>RIPng</a:t>
            </a:r>
            <a:r>
              <a:rPr lang="en-US" sz="1600" dirty="0"/>
              <a:t> (RIP next generation)</a:t>
            </a:r>
          </a:p>
          <a:p>
            <a:pPr eaLnBrk="1" fontAlgn="auto" hangingPunct="1"/>
            <a:r>
              <a:rPr lang="en-US" sz="1600" dirty="0"/>
              <a:t>OSPFv3</a:t>
            </a:r>
          </a:p>
          <a:p>
            <a:pPr eaLnBrk="1" fontAlgn="b" hangingPunct="1"/>
            <a:endParaRPr lang="en-US" sz="1600" dirty="0"/>
          </a:p>
          <a:p>
            <a:pPr eaLnBrk="1" fontAlgn="b" hangingPunct="1"/>
            <a:endParaRPr lang="en-US" sz="1600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3008165" y="1358745"/>
            <a:ext cx="2850381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endParaRPr lang="en-US" sz="1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5856379" y="1358745"/>
            <a:ext cx="2841064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59828675"/>
      </p:ext>
    </p:extLst>
  </p:cSld>
  <p:clrMapOvr>
    <a:masterClrMapping/>
  </p:clrMapOvr>
  <p:transition spd="med">
    <p:wipe dir="r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 dirty="0">
                <a:latin typeface="Arial" charset="0"/>
              </a:rPr>
              <a:t>Section 1.3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New Terms and Commands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76908" y="1331035"/>
            <a:ext cx="2721476" cy="4946358"/>
          </a:xfrm>
        </p:spPr>
        <p:txBody>
          <a:bodyPr>
            <a:normAutofit fontScale="92500" lnSpcReduction="20000"/>
          </a:bodyPr>
          <a:lstStyle/>
          <a:p>
            <a:pPr eaLnBrk="1" fontAlgn="b" hangingPunct="1"/>
            <a:r>
              <a:rPr lang="en-US" sz="1600" dirty="0"/>
              <a:t>Administrative Distance (AD)</a:t>
            </a:r>
          </a:p>
          <a:p>
            <a:pPr eaLnBrk="1" fontAlgn="b" hangingPunct="1"/>
            <a:r>
              <a:rPr lang="en-US" sz="1600" dirty="0"/>
              <a:t>Local Route interfaces</a:t>
            </a:r>
          </a:p>
          <a:p>
            <a:pPr eaLnBrk="1" fontAlgn="b" hangingPunct="1"/>
            <a:r>
              <a:rPr lang="en-US" sz="1600" dirty="0"/>
              <a:t>Static routes</a:t>
            </a:r>
          </a:p>
          <a:p>
            <a:pPr eaLnBrk="1" fontAlgn="b" hangingPunct="1"/>
            <a:r>
              <a:rPr lang="en-US" sz="1600" dirty="0"/>
              <a:t>Route timestamp</a:t>
            </a:r>
          </a:p>
          <a:p>
            <a:pPr eaLnBrk="1" fontAlgn="b" hangingPunct="1"/>
            <a:r>
              <a:rPr lang="en-US" sz="1600" dirty="0"/>
              <a:t>Route source </a:t>
            </a:r>
          </a:p>
          <a:p>
            <a:pPr eaLnBrk="1" fontAlgn="b" hangingPunct="1"/>
            <a:r>
              <a:rPr lang="en-US" sz="1600" b="1" dirty="0" err="1"/>
              <a:t>ip</a:t>
            </a:r>
            <a:r>
              <a:rPr lang="en-US" sz="1600" b="1" dirty="0"/>
              <a:t> route </a:t>
            </a:r>
            <a:r>
              <a:rPr lang="en-US" sz="1600" i="1" dirty="0"/>
              <a:t>network mask</a:t>
            </a:r>
            <a:r>
              <a:rPr lang="en-US" sz="1600" dirty="0"/>
              <a:t> { </a:t>
            </a:r>
            <a:r>
              <a:rPr lang="en-US" sz="1600" i="1" dirty="0"/>
              <a:t>next-hop-</a:t>
            </a:r>
            <a:r>
              <a:rPr lang="en-US" sz="1600" i="1" dirty="0" err="1"/>
              <a:t>ip</a:t>
            </a:r>
            <a:r>
              <a:rPr lang="en-US" sz="1600" dirty="0"/>
              <a:t> | </a:t>
            </a:r>
            <a:r>
              <a:rPr lang="en-US" sz="1600" i="1" dirty="0"/>
              <a:t>exit-</a:t>
            </a:r>
            <a:r>
              <a:rPr lang="en-US" sz="1600" i="1" dirty="0" err="1"/>
              <a:t>intf</a:t>
            </a:r>
            <a:r>
              <a:rPr lang="en-US" sz="1600" dirty="0"/>
              <a:t> } </a:t>
            </a:r>
          </a:p>
          <a:p>
            <a:pPr eaLnBrk="1" fontAlgn="b" hangingPunct="1"/>
            <a:r>
              <a:rPr lang="en-US" sz="1600" b="1" dirty="0" err="1"/>
              <a:t>ip</a:t>
            </a:r>
            <a:r>
              <a:rPr lang="en-US" sz="1600" b="1" dirty="0"/>
              <a:t> route 0.0.0.0 0.0.0.0</a:t>
            </a:r>
            <a:r>
              <a:rPr lang="en-US" sz="1600" dirty="0"/>
              <a:t> { </a:t>
            </a:r>
            <a:r>
              <a:rPr lang="en-US" sz="1600" i="1" dirty="0"/>
              <a:t>exit-</a:t>
            </a:r>
            <a:r>
              <a:rPr lang="en-US" sz="1600" i="1" dirty="0" err="1"/>
              <a:t>intf</a:t>
            </a:r>
            <a:r>
              <a:rPr lang="en-US" sz="1600" dirty="0"/>
              <a:t> | </a:t>
            </a:r>
            <a:r>
              <a:rPr lang="en-US" sz="1600" i="1" dirty="0"/>
              <a:t>next-hop-</a:t>
            </a:r>
            <a:r>
              <a:rPr lang="en-US" sz="1600" i="1" dirty="0" err="1"/>
              <a:t>ip</a:t>
            </a:r>
            <a:r>
              <a:rPr lang="en-US" sz="1600" dirty="0"/>
              <a:t> }</a:t>
            </a:r>
          </a:p>
          <a:p>
            <a:pPr eaLnBrk="1" fontAlgn="b" hangingPunct="1"/>
            <a:r>
              <a:rPr lang="en-US" sz="1600" b="1" dirty="0"/>
              <a:t>ipv6 unicast-routing</a:t>
            </a:r>
          </a:p>
          <a:p>
            <a:pPr eaLnBrk="1" fontAlgn="b" hangingPunct="1"/>
            <a:r>
              <a:rPr lang="en-US" sz="1600" b="1" dirty="0"/>
              <a:t>ipv6 route ::/0 </a:t>
            </a:r>
            <a:r>
              <a:rPr lang="en-US" sz="1600" dirty="0"/>
              <a:t>{</a:t>
            </a:r>
            <a:r>
              <a:rPr lang="en-US" sz="1600" i="1" dirty="0"/>
              <a:t>ipv6-address </a:t>
            </a:r>
            <a:r>
              <a:rPr lang="en-US" sz="1600" dirty="0"/>
              <a:t>|</a:t>
            </a:r>
            <a:r>
              <a:rPr lang="en-US" sz="1600" i="1" dirty="0"/>
              <a:t> interface-type interface-number</a:t>
            </a:r>
            <a:r>
              <a:rPr lang="en-US" sz="1600" dirty="0"/>
              <a:t>}</a:t>
            </a:r>
          </a:p>
          <a:p>
            <a:pPr eaLnBrk="1" fontAlgn="b" hangingPunct="1"/>
            <a:endParaRPr lang="en-US" sz="1600" dirty="0"/>
          </a:p>
          <a:p>
            <a:pPr marL="0" indent="0" eaLnBrk="1" fontAlgn="b" hangingPunct="1">
              <a:buNone/>
            </a:pPr>
            <a:endParaRPr lang="en-US" sz="1600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 bwMode="auto">
          <a:xfrm>
            <a:off x="3008165" y="1358745"/>
            <a:ext cx="2850381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r>
              <a:rPr lang="en-US" sz="1600" b="1" dirty="0"/>
              <a:t>ipv6 route </a:t>
            </a:r>
            <a:r>
              <a:rPr lang="en-US" sz="1600" i="1" dirty="0"/>
              <a:t>ipv6-prefix/prefix-length</a:t>
            </a:r>
            <a:r>
              <a:rPr lang="en-US" sz="1600" dirty="0"/>
              <a:t> {</a:t>
            </a:r>
            <a:r>
              <a:rPr lang="en-US" sz="1600" i="1" dirty="0"/>
              <a:t>ipv6-address</a:t>
            </a:r>
            <a:r>
              <a:rPr lang="en-US" sz="1600" dirty="0"/>
              <a:t>|</a:t>
            </a:r>
            <a:r>
              <a:rPr lang="en-US" sz="1600" i="1" dirty="0"/>
              <a:t>interface-type interface-number</a:t>
            </a:r>
            <a:r>
              <a:rPr lang="en-US" sz="1600" dirty="0"/>
              <a:t>} </a:t>
            </a:r>
          </a:p>
          <a:p>
            <a:pPr eaLnBrk="1" fontAlgn="b" hangingPunct="1"/>
            <a:r>
              <a:rPr lang="en-US" sz="1600" b="1" dirty="0"/>
              <a:t>Router ? </a:t>
            </a:r>
            <a:r>
              <a:rPr lang="en-US" sz="1600" dirty="0"/>
              <a:t>command</a:t>
            </a:r>
          </a:p>
          <a:p>
            <a:pPr eaLnBrk="1" fontAlgn="b" hangingPunct="1"/>
            <a:r>
              <a:rPr lang="en-US" sz="1600" b="1" dirty="0"/>
              <a:t>Ipv6 router ? </a:t>
            </a:r>
            <a:r>
              <a:rPr lang="en-US" sz="1600" dirty="0"/>
              <a:t>command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 bwMode="auto">
          <a:xfrm>
            <a:off x="5858546" y="1331035"/>
            <a:ext cx="2841064" cy="49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>
            <a:lvl1pPr marL="236538" indent="-236538" algn="l" defTabSz="814388" rtl="0" eaLnBrk="0" fontAlgn="base" hangingPunct="0">
              <a:lnSpc>
                <a:spcPct val="95000"/>
              </a:lnSpc>
              <a:spcBef>
                <a:spcPct val="50000"/>
              </a:spcBef>
              <a:spcAft>
                <a:spcPct val="0"/>
              </a:spcAft>
              <a:buClr>
                <a:srgbClr val="708CA1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4675" indent="-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14400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254125" indent="117475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1604963" indent="223838" algn="l" defTabSz="814388" rtl="0" eaLnBrk="0" fontAlgn="base" hangingPunct="0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0621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6pPr>
            <a:lvl7pPr marL="25193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7pPr>
            <a:lvl8pPr marL="29765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8pPr>
            <a:lvl9pPr marL="3433763" algn="l" defTabSz="814388" rtl="0" eaLnBrk="1" fontAlgn="base" hangingPunct="1">
              <a:lnSpc>
                <a:spcPct val="95000"/>
              </a:lnSpc>
              <a:spcBef>
                <a:spcPct val="35000"/>
              </a:spcBef>
              <a:spcAft>
                <a:spcPct val="0"/>
              </a:spcAft>
              <a:buClr>
                <a:srgbClr val="708CA1"/>
              </a:buClr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fontAlgn="b" hangingPunct="1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246378490"/>
      </p:ext>
    </p:extLst>
  </p:cSld>
  <p:clrMapOvr>
    <a:masterClrMapping/>
  </p:clrMapOvr>
  <p:transition spd="med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2388</TotalTime>
  <Words>1449</Words>
  <Application>Microsoft Office PowerPoint</Application>
  <PresentationFormat>On-screen Show (4:3)</PresentationFormat>
  <Paragraphs>313</Paragraphs>
  <Slides>62</Slides>
  <Notes>62</Notes>
  <HiddenSlides>4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0" baseType="lpstr">
      <vt:lpstr>ＭＳ Ｐゴシック</vt:lpstr>
      <vt:lpstr>Arial</vt:lpstr>
      <vt:lpstr>Calibri</vt:lpstr>
      <vt:lpstr>Courier New</vt:lpstr>
      <vt:lpstr>News Gothic MT</vt:lpstr>
      <vt:lpstr>Wingdings</vt:lpstr>
      <vt:lpstr>Wingdings 2</vt:lpstr>
      <vt:lpstr>Breeze</vt:lpstr>
      <vt:lpstr>Routing Concepts Lecture 1</vt:lpstr>
      <vt:lpstr>1.1 Router Initial Configuration</vt:lpstr>
      <vt:lpstr>Characteristics of a Network</vt:lpstr>
      <vt:lpstr> Why Routing?</vt:lpstr>
      <vt:lpstr> Routers are Computers</vt:lpstr>
      <vt:lpstr>Routers are Computers (cont.)</vt:lpstr>
      <vt:lpstr> Routers are Computers</vt:lpstr>
      <vt:lpstr> Routers Choose Best Paths</vt:lpstr>
      <vt:lpstr>Packet Forwarding Methods</vt:lpstr>
      <vt:lpstr> Connect to a Network</vt:lpstr>
      <vt:lpstr>Default Gateways</vt:lpstr>
      <vt:lpstr>Document Network Addressing</vt:lpstr>
      <vt:lpstr>Enable IP on a Host</vt:lpstr>
      <vt:lpstr>Enable IP on a Host</vt:lpstr>
      <vt:lpstr>Enable IP on a Host</vt:lpstr>
      <vt:lpstr> Device LEDs</vt:lpstr>
      <vt:lpstr>Console Access</vt:lpstr>
      <vt:lpstr> Enable IP on a Switch</vt:lpstr>
      <vt:lpstr> Configure Router Basic Settings </vt:lpstr>
      <vt:lpstr> Configure an IPv4 Router Interface</vt:lpstr>
      <vt:lpstr> Configure an IPv6 Router Interface</vt:lpstr>
      <vt:lpstr>Configure an IPv6 Router Int (cont.)</vt:lpstr>
      <vt:lpstr> Configure an IPv4 Loopback Interface</vt:lpstr>
      <vt:lpstr>Verify Interface Settings</vt:lpstr>
      <vt:lpstr> Verify Interface Settings (cont.)</vt:lpstr>
      <vt:lpstr> Verify IPv6 Interface Settings</vt:lpstr>
      <vt:lpstr> Filter Show Command Output</vt:lpstr>
      <vt:lpstr> Command History Feature</vt:lpstr>
      <vt:lpstr>1.2 Routing Decisions</vt:lpstr>
      <vt:lpstr>Router Switching Function</vt:lpstr>
      <vt:lpstr> Send a Packet</vt:lpstr>
      <vt:lpstr> Forward to Next Hop</vt:lpstr>
      <vt:lpstr> Packet Routing</vt:lpstr>
      <vt:lpstr>Reach the Destination</vt:lpstr>
      <vt:lpstr>Routing Decisions</vt:lpstr>
      <vt:lpstr>Best Path</vt:lpstr>
      <vt:lpstr> Load Balancing</vt:lpstr>
      <vt:lpstr>Administrative Distance</vt:lpstr>
      <vt:lpstr>1.3 Router Operation</vt:lpstr>
      <vt:lpstr>The Routing Table</vt:lpstr>
      <vt:lpstr>Routing Table Sources</vt:lpstr>
      <vt:lpstr> Routing Table Sources (cont.)</vt:lpstr>
      <vt:lpstr>Remote Network Routing Entries</vt:lpstr>
      <vt:lpstr>Directly Connected Interfaces</vt:lpstr>
      <vt:lpstr>Directly Connected Routing Table Entries</vt:lpstr>
      <vt:lpstr>Directly Connected Example</vt:lpstr>
      <vt:lpstr>Directly Connected IPv6 Example</vt:lpstr>
      <vt:lpstr>Static Routes</vt:lpstr>
      <vt:lpstr>Static Route Example</vt:lpstr>
      <vt:lpstr>Static Route Example (cont.)</vt:lpstr>
      <vt:lpstr>Static IPv6 Route Examples</vt:lpstr>
      <vt:lpstr>Static IPv6 Route Examples</vt:lpstr>
      <vt:lpstr> Dynamic Routing</vt:lpstr>
      <vt:lpstr>IPv4 Routing Protocols </vt:lpstr>
      <vt:lpstr>IPv4 Dynamic Routing Examples </vt:lpstr>
      <vt:lpstr>IPv6 Routing Protocols</vt:lpstr>
      <vt:lpstr> IPv6 Dynamic Routing Examples</vt:lpstr>
      <vt:lpstr>1.4 Chapter Summary</vt:lpstr>
      <vt:lpstr>Section 1.1 New Terms and Commands</vt:lpstr>
      <vt:lpstr>Section 1.1 (cont.) New Terms and Commands</vt:lpstr>
      <vt:lpstr>Section 1.2 New Terms and Commands</vt:lpstr>
      <vt:lpstr>Section 1.3 New Terms and Commands</vt:lpstr>
    </vt:vector>
  </TitlesOfParts>
  <Company>Swansea Metropolitan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Kapilan Radhakrishnan</cp:lastModifiedBy>
  <cp:revision>124</cp:revision>
  <dcterms:created xsi:type="dcterms:W3CDTF">2011-10-03T10:20:59Z</dcterms:created>
  <dcterms:modified xsi:type="dcterms:W3CDTF">2017-10-11T15:44:53Z</dcterms:modified>
</cp:coreProperties>
</file>