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574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47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77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855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19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502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659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16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95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07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72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994B6-EF6C-4147-8F29-FC90A7464D36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56E629-5DC2-4B72-AE06-14FC3AE26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745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igningbuildings.co.uk/" TargetMode="External"/><Relationship Id="rId2" Type="http://schemas.openxmlformats.org/officeDocument/2006/relationships/hyperlink" Target="http://www.brebuzz.n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shingtonpos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Design for Deconstruction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M7X01369 – Future Proofing Construction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042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Waste issues in construction</a:t>
            </a:r>
          </a:p>
          <a:p>
            <a:r>
              <a:rPr lang="en-GB" dirty="0" smtClean="0"/>
              <a:t>Why </a:t>
            </a:r>
            <a:r>
              <a:rPr lang="en-GB" dirty="0" err="1" smtClean="0"/>
              <a:t>DfD</a:t>
            </a:r>
            <a:r>
              <a:rPr lang="en-GB" dirty="0" smtClean="0"/>
              <a:t>?</a:t>
            </a:r>
          </a:p>
          <a:p>
            <a:r>
              <a:rPr lang="en-GB" dirty="0" smtClean="0"/>
              <a:t>Basic elements of </a:t>
            </a:r>
            <a:r>
              <a:rPr lang="en-GB" dirty="0" err="1" smtClean="0"/>
              <a:t>DfD</a:t>
            </a:r>
            <a:endParaRPr lang="en-GB" dirty="0" smtClean="0"/>
          </a:p>
          <a:p>
            <a:r>
              <a:rPr lang="en-GB" dirty="0" smtClean="0"/>
              <a:t>Case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347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aste hierarch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163" y="412822"/>
            <a:ext cx="5941045" cy="588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550223"/>
            <a:ext cx="1615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Lets recycle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40057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delft ladd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658696"/>
            <a:ext cx="7676793" cy="577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1369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TU Delft</a:t>
            </a:r>
            <a:endParaRPr lang="en-GB" sz="140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673932" y="365126"/>
            <a:ext cx="2096737" cy="1325563"/>
          </a:xfrm>
        </p:spPr>
        <p:txBody>
          <a:bodyPr/>
          <a:lstStyle/>
          <a:p>
            <a:r>
              <a:rPr lang="en-GB" dirty="0" smtClean="0"/>
              <a:t>Delft Ladder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959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366" y="3360874"/>
            <a:ext cx="4792155" cy="3194770"/>
          </a:xfrm>
          <a:prstGeom prst="rect">
            <a:avLst/>
          </a:prstGeom>
        </p:spPr>
      </p:pic>
      <p:pic>
        <p:nvPicPr>
          <p:cNvPr id="3074" name="Picture 2" descr="Image result for demolition of a build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68" y="278141"/>
            <a:ext cx="5987840" cy="3389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2549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Designing Buildings Wiki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86437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building deconstru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43" y="317706"/>
            <a:ext cx="4595751" cy="344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building deconstruc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971" y="3104069"/>
            <a:ext cx="8028088" cy="353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395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deconstruction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</a:t>
            </a:r>
          </a:p>
          <a:p>
            <a:endParaRPr lang="en-GB" dirty="0" smtClean="0"/>
          </a:p>
          <a:p>
            <a:r>
              <a:rPr lang="en-GB" dirty="0" smtClean="0"/>
              <a:t>Economic</a:t>
            </a:r>
          </a:p>
          <a:p>
            <a:endParaRPr lang="en-GB" dirty="0" smtClean="0"/>
          </a:p>
          <a:p>
            <a:r>
              <a:rPr lang="en-GB" dirty="0" smtClean="0"/>
              <a:t>Environmental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747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117527" cy="1325563"/>
          </a:xfrm>
        </p:spPr>
        <p:txBody>
          <a:bodyPr/>
          <a:lstStyle/>
          <a:p>
            <a:r>
              <a:rPr lang="en-GB" dirty="0" smtClean="0"/>
              <a:t>What is Design for Deconstruction?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/>
              <a:t>how decisions made at the design stage can increase the quality and quantity of materials that can be re-used at the end of a building’s </a:t>
            </a:r>
            <a:r>
              <a:rPr lang="en-GB" i="1" dirty="0" smtClean="0"/>
              <a:t>life</a:t>
            </a:r>
            <a:r>
              <a:rPr lang="en-GB" dirty="0" smtClean="0"/>
              <a:t>” (BRE Buzz)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an </a:t>
            </a:r>
            <a:r>
              <a:rPr lang="en-GB" i="1" dirty="0"/>
              <a:t>important part of green design and a consideration of the complete life-cycle of a </a:t>
            </a:r>
            <a:r>
              <a:rPr lang="en-GB" i="1" dirty="0" smtClean="0"/>
              <a:t>structure</a:t>
            </a:r>
            <a:r>
              <a:rPr lang="en-GB" dirty="0" smtClean="0"/>
              <a:t>” (Designing Buildings Wiki)</a:t>
            </a:r>
          </a:p>
          <a:p>
            <a:r>
              <a:rPr lang="en-GB" dirty="0"/>
              <a:t>“</a:t>
            </a:r>
            <a:r>
              <a:rPr lang="en-GB" i="1" dirty="0"/>
              <a:t>to responsibly manage end-of-life building materials to minimize consumption of raw </a:t>
            </a:r>
            <a:r>
              <a:rPr lang="en-GB" i="1" dirty="0" smtClean="0"/>
              <a:t>materials</a:t>
            </a:r>
            <a:r>
              <a:rPr lang="en-GB" dirty="0" smtClean="0"/>
              <a:t>” (US EPA)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27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 addition to keeping materials out of landfills and cutting down on the use of raw materials, deconstruction also creates job opportunities that arenât available with demolition. Man deconstructing a hous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69" y="304367"/>
            <a:ext cx="238125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7254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</a:t>
            </a:r>
            <a:r>
              <a:rPr lang="en-GB" sz="1400" dirty="0" err="1" smtClean="0"/>
              <a:t>ReUse</a:t>
            </a:r>
            <a:r>
              <a:rPr lang="en-GB" sz="1400" dirty="0" smtClean="0"/>
              <a:t> People of America </a:t>
            </a:r>
            <a:r>
              <a:rPr lang="en-GB" sz="1400" dirty="0" err="1" smtClean="0"/>
              <a:t>Inc</a:t>
            </a:r>
            <a:r>
              <a:rPr lang="en-GB" sz="1400" dirty="0" smtClean="0"/>
              <a:t> / Science Direct / Castles of Spain / New Steel Construction</a:t>
            </a:r>
            <a:endParaRPr lang="en-GB" sz="1400" dirty="0"/>
          </a:p>
        </p:txBody>
      </p:sp>
      <p:pic>
        <p:nvPicPr>
          <p:cNvPr id="1028" name="Picture 4" descr="Image result for masonry reu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292" y="304367"/>
            <a:ext cx="3381375" cy="32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masonry reu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894" y="4222151"/>
            <a:ext cx="2476500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he Circular Building, London 20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68" y="3594131"/>
            <a:ext cx="2878982" cy="28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197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559174" y="1386681"/>
            <a:ext cx="4457700" cy="4953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London 2012 Olympics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ODA’s headline waste objective</a:t>
            </a:r>
            <a:r>
              <a:rPr lang="en-GB" dirty="0" smtClean="0"/>
              <a:t>:</a:t>
            </a:r>
            <a:endParaRPr lang="en-GB" dirty="0"/>
          </a:p>
          <a:p>
            <a:pPr marL="0" indent="0" algn="ctr">
              <a:buNone/>
            </a:pPr>
            <a:r>
              <a:rPr lang="en-GB" b="1" dirty="0"/>
              <a:t>“to optimise the reduction of waste through design, and to maximise the reuse and recycling of material arising during demolition, remediation and construction”</a:t>
            </a:r>
            <a:r>
              <a:rPr lang="en-GB" dirty="0">
                <a:solidFill>
                  <a:srgbClr val="FF0000"/>
                </a:solidFill>
              </a:rPr>
              <a:t>	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/>
              <a:t>“</a:t>
            </a:r>
            <a:r>
              <a:rPr lang="en-GB" i="1" dirty="0"/>
              <a:t>[took] reasonable endeavours to re-use or recycle at least 90%, by weight, of the material [including assets] arising from the installation and decommissioning of our </a:t>
            </a:r>
            <a:r>
              <a:rPr lang="en-GB" i="1" dirty="0" smtClean="0"/>
              <a:t>venues</a:t>
            </a:r>
            <a:r>
              <a:rPr lang="en-GB" dirty="0" smtClean="0"/>
              <a:t>”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2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i.guim.co.uk/img/static/sys-images/Guardian/Pix/pictures/2012/3/5/1330954304646/Olympic-Stadium-site-Stra-015.jpg?width=700&amp;quality=85&amp;auto=format&amp;fit=max&amp;s=193bfc971232291b20721dbdd80a355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17" y="237393"/>
            <a:ext cx="6667500" cy="303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Olympic stadi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092" y="3448678"/>
            <a:ext cx="5237967" cy="323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36837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The Guardian / Designing Buildings Wiki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25651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Price differential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https://img.washingtonpost.com/rf/image_1484w/2010-2019/WashingtonPost/2016/08/22/RealEstate/Images/_DK22610.JPG?uuid=vH9glGiXEea6MlpL9arU-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44" y="1445520"/>
            <a:ext cx="8242479" cy="503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7578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The Washington Post, 2016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67949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Maximise simplicity &amp; clarity of construction &amp; design</a:t>
            </a:r>
          </a:p>
          <a:p>
            <a:r>
              <a:rPr lang="en-GB" dirty="0" smtClean="0"/>
              <a:t>Minimise materials</a:t>
            </a:r>
          </a:p>
          <a:p>
            <a:r>
              <a:rPr lang="en-GB" dirty="0" smtClean="0"/>
              <a:t>More mechanical connections</a:t>
            </a:r>
          </a:p>
          <a:p>
            <a:r>
              <a:rPr lang="en-GB" dirty="0" smtClean="0"/>
              <a:t>Avoid hazardous materials (&amp; composites)</a:t>
            </a:r>
          </a:p>
          <a:p>
            <a:r>
              <a:rPr lang="en-GB" dirty="0" smtClean="0"/>
              <a:t>Consider decisions</a:t>
            </a:r>
          </a:p>
          <a:p>
            <a:r>
              <a:rPr lang="en-GB" dirty="0" smtClean="0"/>
              <a:t>Layers of the building</a:t>
            </a:r>
          </a:p>
          <a:p>
            <a:endParaRPr lang="en-GB" dirty="0" smtClean="0"/>
          </a:p>
        </p:txBody>
      </p:sp>
      <p:pic>
        <p:nvPicPr>
          <p:cNvPr id="4098" name="Picture 2" descr="Image result for building lay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210" y="4250028"/>
            <a:ext cx="4018789" cy="2607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065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DfD</a:t>
            </a:r>
            <a:r>
              <a:rPr lang="en-GB" dirty="0" smtClean="0"/>
              <a:t> – Office Building</a:t>
            </a:r>
            <a:endParaRPr lang="en-GB" dirty="0"/>
          </a:p>
        </p:txBody>
      </p:sp>
      <p:pic>
        <p:nvPicPr>
          <p:cNvPr id="5122" name="Picture 2" descr="BREoffic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690689"/>
            <a:ext cx="5421489" cy="433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3559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Designing Buildings Wiki / BRE Buzz</a:t>
            </a:r>
            <a:endParaRPr lang="en-GB" sz="1400" dirty="0"/>
          </a:p>
        </p:txBody>
      </p:sp>
      <p:pic>
        <p:nvPicPr>
          <p:cNvPr id="5126" name="Picture 6" descr="http://brebuzz.net/wp-content/uploads/2016/01/MG_9940-683x10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7412" y="3586766"/>
            <a:ext cx="2057331" cy="308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brebuzz.net/wp-content/uploads/2016/01/MG_9941-683x10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065" y="365126"/>
            <a:ext cx="2053678" cy="307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205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DfD</a:t>
            </a:r>
            <a:r>
              <a:rPr lang="en-GB" dirty="0" smtClean="0"/>
              <a:t>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Project documentation</a:t>
            </a:r>
          </a:p>
          <a:p>
            <a:r>
              <a:rPr lang="en-GB" dirty="0" smtClean="0"/>
              <a:t>Connections</a:t>
            </a:r>
          </a:p>
          <a:p>
            <a:r>
              <a:rPr lang="en-GB" dirty="0" smtClean="0"/>
              <a:t>Accessibility</a:t>
            </a:r>
            <a:endParaRPr lang="en-GB" dirty="0"/>
          </a:p>
          <a:p>
            <a:r>
              <a:rPr lang="en-GB" dirty="0" smtClean="0"/>
              <a:t>Reuse &amp; recycling potential</a:t>
            </a:r>
          </a:p>
          <a:p>
            <a:r>
              <a:rPr lang="en-GB" dirty="0" smtClean="0"/>
              <a:t>Optimisation of deconstruction process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80147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s3 connec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613" y="335477"/>
            <a:ext cx="573405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brebuzz.net/wp-content/uploads/2016/01/cs3fig1-floor-construc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317" y="2955038"/>
            <a:ext cx="4286250" cy="345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BRE Buzz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64454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Accessibility and Reuse / recycling</a:t>
            </a:r>
            <a:endParaRPr lang="en-GB" dirty="0"/>
          </a:p>
        </p:txBody>
      </p:sp>
      <p:pic>
        <p:nvPicPr>
          <p:cNvPr id="2050" name="Picture 2" descr="cs3 accessibi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06" y="1517772"/>
            <a:ext cx="5024005" cy="274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s3 reuse and recycl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411" y="4090533"/>
            <a:ext cx="5734050" cy="26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BRE Buzz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26649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Optimisation of deconstruction process</a:t>
            </a:r>
            <a:endParaRPr lang="en-GB" dirty="0"/>
          </a:p>
        </p:txBody>
      </p:sp>
      <p:pic>
        <p:nvPicPr>
          <p:cNvPr id="3074" name="Picture 2" descr="cs3optimis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677" y="2428050"/>
            <a:ext cx="573405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BRE Buzz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410096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case study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550223"/>
            <a:ext cx="1425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BRE Buzz</a:t>
            </a: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433" y="1690689"/>
            <a:ext cx="7379041" cy="424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64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197" y="1825625"/>
            <a:ext cx="8633361" cy="4351338"/>
          </a:xfrm>
        </p:spPr>
        <p:txBody>
          <a:bodyPr/>
          <a:lstStyle/>
          <a:p>
            <a:r>
              <a:rPr lang="en-GB" dirty="0" smtClean="0"/>
              <a:t>BRE Buzz (</a:t>
            </a:r>
            <a:r>
              <a:rPr lang="en-GB" dirty="0" smtClean="0">
                <a:hlinkClick r:id="rId2"/>
              </a:rPr>
              <a:t>www.brebuzz.net</a:t>
            </a:r>
            <a:r>
              <a:rPr lang="en-GB" dirty="0" smtClean="0"/>
              <a:t>)</a:t>
            </a:r>
          </a:p>
          <a:p>
            <a:r>
              <a:rPr lang="en-GB" dirty="0" smtClean="0"/>
              <a:t>Designing Buildings Wiki (</a:t>
            </a:r>
            <a:r>
              <a:rPr lang="en-GB" dirty="0" smtClean="0">
                <a:hlinkClick r:id="rId3"/>
              </a:rPr>
              <a:t>www.designingbuildings.co.uk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Washington Post (</a:t>
            </a:r>
            <a:r>
              <a:rPr lang="en-GB" dirty="0" smtClean="0">
                <a:hlinkClick r:id="rId4"/>
              </a:rPr>
              <a:t>www.washingtonpost.com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Tingley</a:t>
            </a:r>
            <a:r>
              <a:rPr lang="en-GB" dirty="0" smtClean="0"/>
              <a:t> DD (2012) </a:t>
            </a:r>
            <a:r>
              <a:rPr lang="en-GB" i="1" dirty="0" smtClean="0"/>
              <a:t>Design for Deconstruction: An appraisal</a:t>
            </a:r>
            <a:r>
              <a:rPr lang="en-GB" dirty="0" smtClean="0"/>
              <a:t>, published PhD thesis, University of Sheffield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497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543</TotalTime>
  <Words>280</Words>
  <Application>Microsoft Office PowerPoint</Application>
  <PresentationFormat>On-screen Show (4:3)</PresentationFormat>
  <Paragraphs>58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Design for Deconstruction</vt:lpstr>
      <vt:lpstr>Outline</vt:lpstr>
      <vt:lpstr>PowerPoint Presentation</vt:lpstr>
      <vt:lpstr>Delft Ladder</vt:lpstr>
      <vt:lpstr>PowerPoint Presentation</vt:lpstr>
      <vt:lpstr>PowerPoint Presentation</vt:lpstr>
      <vt:lpstr>Benefits of deconstruction</vt:lpstr>
      <vt:lpstr>What is Design for Deconstruction?</vt:lpstr>
      <vt:lpstr>PowerPoint Presentation</vt:lpstr>
      <vt:lpstr>London 2012 Olympics</vt:lpstr>
      <vt:lpstr>PowerPoint Presentation</vt:lpstr>
      <vt:lpstr>Price differential</vt:lpstr>
      <vt:lpstr>Basic tactics</vt:lpstr>
      <vt:lpstr>DfD – Office Building</vt:lpstr>
      <vt:lpstr>DfD assessment</vt:lpstr>
      <vt:lpstr>PowerPoint Presentation</vt:lpstr>
      <vt:lpstr>Accessibility and Reuse / recycling</vt:lpstr>
      <vt:lpstr>Optimisation of deconstruction process</vt:lpstr>
      <vt:lpstr>Summary of case study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for Deconstruction</dc:title>
  <dc:creator>Lara Hopkinson</dc:creator>
  <cp:lastModifiedBy>Lara Hopkinson</cp:lastModifiedBy>
  <cp:revision>22</cp:revision>
  <dcterms:created xsi:type="dcterms:W3CDTF">2019-03-25T11:15:41Z</dcterms:created>
  <dcterms:modified xsi:type="dcterms:W3CDTF">2019-03-28T08:53:57Z</dcterms:modified>
</cp:coreProperties>
</file>