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handoutMasterIdLst>
    <p:handoutMasterId r:id="rId29"/>
  </p:handoutMasterIdLst>
  <p:sldIdLst>
    <p:sldId id="256" r:id="rId2"/>
    <p:sldId id="257" r:id="rId3"/>
    <p:sldId id="258" r:id="rId4"/>
    <p:sldId id="265" r:id="rId5"/>
    <p:sldId id="259" r:id="rId6"/>
    <p:sldId id="272" r:id="rId7"/>
    <p:sldId id="260" r:id="rId8"/>
    <p:sldId id="266" r:id="rId9"/>
    <p:sldId id="261" r:id="rId10"/>
    <p:sldId id="267" r:id="rId11"/>
    <p:sldId id="264" r:id="rId12"/>
    <p:sldId id="268" r:id="rId13"/>
    <p:sldId id="262" r:id="rId14"/>
    <p:sldId id="269" r:id="rId15"/>
    <p:sldId id="274" r:id="rId16"/>
    <p:sldId id="275" r:id="rId17"/>
    <p:sldId id="276" r:id="rId18"/>
    <p:sldId id="277" r:id="rId19"/>
    <p:sldId id="279" r:id="rId20"/>
    <p:sldId id="280" r:id="rId21"/>
    <p:sldId id="278" r:id="rId22"/>
    <p:sldId id="271" r:id="rId23"/>
    <p:sldId id="273" r:id="rId24"/>
    <p:sldId id="282" r:id="rId25"/>
    <p:sldId id="270" r:id="rId26"/>
    <p:sldId id="281" r:id="rId27"/>
    <p:sldId id="263" r:id="rId28"/>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70" d="100"/>
          <a:sy n="70" d="100"/>
        </p:scale>
        <p:origin x="-432" y="10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D1166494-8CE6-449D-B58D-88B2F40FC011}" type="datetimeFigureOut">
              <a:rPr lang="en-GB" smtClean="0"/>
              <a:t>24/10/2019</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5A76F078-13F7-4CFE-8900-00826A0C6178}" type="slidenum">
              <a:rPr lang="en-GB" smtClean="0"/>
              <a:t>‹#›</a:t>
            </a:fld>
            <a:endParaRPr lang="en-GB"/>
          </a:p>
        </p:txBody>
      </p:sp>
    </p:spTree>
    <p:extLst>
      <p:ext uri="{BB962C8B-B14F-4D97-AF65-F5344CB8AC3E}">
        <p14:creationId xmlns:p14="http://schemas.microsoft.com/office/powerpoint/2010/main" val="2924074994"/>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10/24/2019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10/24/2019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10/24/2019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10/24/2019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10/24/2019</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image" Target="../media/image2.jpeg"/><Relationship Id="rId7"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slideLayout" Target="../slideLayouts/slideLayout2.xml"/><Relationship Id="rId1" Type="http://schemas.openxmlformats.org/officeDocument/2006/relationships/video" Target="https://www.youtube.com/embed/puApZ7xen5k"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slideLayout" Target="../slideLayouts/slideLayout2.xml"/><Relationship Id="rId1" Type="http://schemas.openxmlformats.org/officeDocument/2006/relationships/video" Target="https://www.youtube.com/embed/upuFrhtn8u8" TargetMode="External"/></Relationships>
</file>

<file path=ppt/slides/_rels/slide2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Profile of a Terrorist Group AQ</a:t>
            </a:r>
            <a:endParaRPr lang="en-GB" dirty="0"/>
          </a:p>
        </p:txBody>
      </p:sp>
      <p:sp>
        <p:nvSpPr>
          <p:cNvPr id="3" name="Subtitle 2"/>
          <p:cNvSpPr>
            <a:spLocks noGrp="1"/>
          </p:cNvSpPr>
          <p:nvPr>
            <p:ph type="subTitle" idx="1"/>
          </p:nvPr>
        </p:nvSpPr>
        <p:spPr/>
        <p:txBody>
          <a:bodyPr>
            <a:normAutofit/>
          </a:bodyPr>
          <a:lstStyle/>
          <a:p>
            <a:r>
              <a:rPr lang="en-GB" sz="2800" dirty="0" smtClean="0"/>
              <a:t>Wynne Jones</a:t>
            </a:r>
            <a:endParaRPr lang="en-GB" sz="2800" dirty="0"/>
          </a:p>
        </p:txBody>
      </p:sp>
    </p:spTree>
    <p:extLst>
      <p:ext uri="{BB962C8B-B14F-4D97-AF65-F5344CB8AC3E}">
        <p14:creationId xmlns:p14="http://schemas.microsoft.com/office/powerpoint/2010/main" val="11537809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solidFill>
                  <a:schemeClr val="tx2">
                    <a:satMod val="130000"/>
                  </a:schemeClr>
                </a:solidFill>
              </a:rPr>
              <a:t>AQ 1993 - 2006</a:t>
            </a:r>
            <a:endParaRPr lang="en-GB" dirty="0">
              <a:solidFill>
                <a:schemeClr val="tx2">
                  <a:satMod val="130000"/>
                </a:schemeClr>
              </a:solidFill>
            </a:endParaRPr>
          </a:p>
        </p:txBody>
      </p:sp>
      <p:pic>
        <p:nvPicPr>
          <p:cNvPr id="23555" name="Content Placeholder 3" descr="bali.jpg"/>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5632450" y="3038475"/>
            <a:ext cx="2152650" cy="1619250"/>
          </a:xfrm>
        </p:spPr>
      </p:pic>
      <p:pic>
        <p:nvPicPr>
          <p:cNvPr id="23556" name="Picture 4" descr="C:\Users\Jones\Pictures\tanzaniakenya.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24338" y="1844676"/>
            <a:ext cx="2392362" cy="1800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57" name="Picture 6" descr="C:\Users\Jones\Pictures\wtc1.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47850" y="1844676"/>
            <a:ext cx="2967038" cy="2232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58" name="Picture 7" descr="C:\Users\Jones\Pictures\wtc2.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600826" y="1844676"/>
            <a:ext cx="3598863" cy="178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59" name="Picture 5" descr="C:\Users\Jones\Pictures\tavistock.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847851" y="3716338"/>
            <a:ext cx="3636963" cy="2736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60" name="Picture 3" descr="C:\Users\Jones\Pictures\madrid.jpg"/>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224339" y="3644900"/>
            <a:ext cx="3489325" cy="2736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61" name="Picture 2" descr="C:\Users\Jones\Pictures\istanbul.jpg"/>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527801" y="3644901"/>
            <a:ext cx="3097213" cy="2328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2179909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solidFill>
                  <a:schemeClr val="tx2">
                    <a:satMod val="130000"/>
                  </a:schemeClr>
                </a:solidFill>
              </a:rPr>
              <a:t>Al Qaeda-Origins</a:t>
            </a:r>
            <a:endParaRPr lang="en-GB" dirty="0">
              <a:solidFill>
                <a:schemeClr val="tx2">
                  <a:satMod val="130000"/>
                </a:schemeClr>
              </a:solidFill>
            </a:endParaRPr>
          </a:p>
        </p:txBody>
      </p:sp>
      <p:sp>
        <p:nvSpPr>
          <p:cNvPr id="3" name="Content Placeholder 2"/>
          <p:cNvSpPr>
            <a:spLocks noGrp="1"/>
          </p:cNvSpPr>
          <p:nvPr>
            <p:ph idx="1"/>
          </p:nvPr>
        </p:nvSpPr>
        <p:spPr>
          <a:xfrm>
            <a:off x="2238375" y="2133600"/>
            <a:ext cx="9582150" cy="3777622"/>
          </a:xfrm>
        </p:spPr>
        <p:txBody>
          <a:bodyPr>
            <a:normAutofit/>
          </a:bodyPr>
          <a:lstStyle/>
          <a:p>
            <a:pPr marL="365760" indent="-283464">
              <a:buFont typeface="Wingdings 2"/>
              <a:buChar char=""/>
              <a:defRPr/>
            </a:pPr>
            <a:r>
              <a:rPr lang="en-GB" sz="2400" dirty="0" smtClean="0"/>
              <a:t>Al-Qaeda </a:t>
            </a:r>
            <a:r>
              <a:rPr lang="en-GB" sz="2400" dirty="0"/>
              <a:t>claims to be avenging wrongs committed by Christians and Jews against Muslims over the ages</a:t>
            </a:r>
            <a:r>
              <a:rPr lang="en-GB" sz="2400" dirty="0" smtClean="0"/>
              <a:t>.</a:t>
            </a:r>
          </a:p>
          <a:p>
            <a:pPr marL="365760" indent="-283464">
              <a:buFont typeface="Wingdings 2"/>
              <a:buChar char=""/>
              <a:defRPr/>
            </a:pPr>
            <a:r>
              <a:rPr lang="en-GB" sz="2400" dirty="0" smtClean="0"/>
              <a:t>Osama Bin Laden (OBL) set up al-Qaeda, or "the base", in Afghanistan following the US-backed Afghan mujahedeen fighting to expel Soviet forces. </a:t>
            </a:r>
          </a:p>
          <a:p>
            <a:pPr marL="365760" indent="-283464">
              <a:buNone/>
              <a:defRPr/>
            </a:pPr>
            <a:endParaRPr lang="en-GB" sz="2000" dirty="0" smtClean="0"/>
          </a:p>
          <a:p>
            <a:pPr marL="365760" indent="-283464">
              <a:buFont typeface="Wingdings 2"/>
              <a:buChar char=""/>
              <a:defRPr/>
            </a:pPr>
            <a:endParaRPr lang="en-GB" dirty="0"/>
          </a:p>
        </p:txBody>
      </p:sp>
    </p:spTree>
    <p:extLst>
      <p:ext uri="{BB962C8B-B14F-4D97-AF65-F5344CB8AC3E}">
        <p14:creationId xmlns:p14="http://schemas.microsoft.com/office/powerpoint/2010/main" val="306402175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solidFill>
                  <a:schemeClr val="tx2">
                    <a:satMod val="130000"/>
                  </a:schemeClr>
                </a:solidFill>
              </a:rPr>
              <a:t>Al Qaeda-Origins</a:t>
            </a:r>
            <a:endParaRPr lang="en-GB" dirty="0">
              <a:solidFill>
                <a:schemeClr val="tx2">
                  <a:satMod val="130000"/>
                </a:schemeClr>
              </a:solidFill>
            </a:endParaRPr>
          </a:p>
        </p:txBody>
      </p:sp>
      <p:sp>
        <p:nvSpPr>
          <p:cNvPr id="3" name="Content Placeholder 2"/>
          <p:cNvSpPr>
            <a:spLocks noGrp="1"/>
          </p:cNvSpPr>
          <p:nvPr>
            <p:ph idx="1"/>
          </p:nvPr>
        </p:nvSpPr>
        <p:spPr>
          <a:xfrm>
            <a:off x="2238375" y="2133600"/>
            <a:ext cx="9582150" cy="3777622"/>
          </a:xfrm>
        </p:spPr>
        <p:txBody>
          <a:bodyPr>
            <a:normAutofit/>
          </a:bodyPr>
          <a:lstStyle/>
          <a:p>
            <a:pPr marL="365760" indent="-283464">
              <a:buFont typeface="Wingdings 2"/>
              <a:buChar char=""/>
              <a:defRPr/>
            </a:pPr>
            <a:r>
              <a:rPr lang="en-GB" sz="2400" dirty="0" smtClean="0"/>
              <a:t>But following the invasion of Kuwait by Iraq in 1990, Saudi Arabia invited about 500,000 US troops to protect the kingdom. </a:t>
            </a:r>
          </a:p>
          <a:p>
            <a:pPr marL="365760" indent="-283464">
              <a:buFont typeface="Wingdings 2"/>
              <a:buChar char=""/>
              <a:defRPr/>
            </a:pPr>
            <a:r>
              <a:rPr lang="en-GB" sz="2400" dirty="0" smtClean="0"/>
              <a:t>OBL, who viewed Saudi Arabia as holy land, saw this as a betrayal, and turned against the rulers of his homeland and the US, his former patrons.</a:t>
            </a:r>
          </a:p>
          <a:p>
            <a:pPr marL="365760" indent="-283464">
              <a:buFont typeface="Wingdings 2"/>
              <a:buChar char=""/>
              <a:defRPr/>
            </a:pPr>
            <a:r>
              <a:rPr lang="en-GB" sz="2400" dirty="0" smtClean="0"/>
              <a:t>From 1996 he began to run military training camps for thousands of foreign Muslims.</a:t>
            </a:r>
          </a:p>
          <a:p>
            <a:pPr marL="365760" indent="-283464">
              <a:buNone/>
              <a:defRPr/>
            </a:pPr>
            <a:endParaRPr lang="en-GB" sz="2000" dirty="0" smtClean="0"/>
          </a:p>
          <a:p>
            <a:pPr marL="365760" indent="-283464">
              <a:buFont typeface="Wingdings 2"/>
              <a:buChar char=""/>
              <a:defRPr/>
            </a:pPr>
            <a:endParaRPr lang="en-GB" dirty="0"/>
          </a:p>
        </p:txBody>
      </p:sp>
    </p:spTree>
    <p:extLst>
      <p:ext uri="{BB962C8B-B14F-4D97-AF65-F5344CB8AC3E}">
        <p14:creationId xmlns:p14="http://schemas.microsoft.com/office/powerpoint/2010/main" val="238533797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defRPr/>
            </a:pPr>
            <a:r>
              <a:rPr lang="en-GB" dirty="0" smtClean="0">
                <a:solidFill>
                  <a:schemeClr val="tx2">
                    <a:satMod val="130000"/>
                  </a:schemeClr>
                </a:solidFill>
              </a:rPr>
              <a:t>Al Qaeda</a:t>
            </a:r>
            <a:br>
              <a:rPr lang="en-GB" dirty="0" smtClean="0">
                <a:solidFill>
                  <a:schemeClr val="tx2">
                    <a:satMod val="130000"/>
                  </a:schemeClr>
                </a:solidFill>
              </a:rPr>
            </a:br>
            <a:r>
              <a:rPr lang="en-GB" dirty="0" smtClean="0">
                <a:solidFill>
                  <a:schemeClr val="tx2">
                    <a:satMod val="130000"/>
                  </a:schemeClr>
                </a:solidFill>
              </a:rPr>
              <a:t>Aims Ideology and Motivations</a:t>
            </a:r>
            <a:endParaRPr lang="en-GB" dirty="0">
              <a:solidFill>
                <a:schemeClr val="tx2">
                  <a:satMod val="130000"/>
                </a:schemeClr>
              </a:solidFill>
            </a:endParaRPr>
          </a:p>
        </p:txBody>
      </p:sp>
      <p:sp>
        <p:nvSpPr>
          <p:cNvPr id="25603" name="Content Placeholder 2"/>
          <p:cNvSpPr>
            <a:spLocks noGrp="1"/>
          </p:cNvSpPr>
          <p:nvPr>
            <p:ph idx="1"/>
          </p:nvPr>
        </p:nvSpPr>
        <p:spPr/>
        <p:txBody>
          <a:bodyPr/>
          <a:lstStyle/>
          <a:p>
            <a:endParaRPr lang="en-GB" altLang="en-US" dirty="0" smtClean="0"/>
          </a:p>
          <a:p>
            <a:r>
              <a:rPr lang="en-GB" altLang="en-US" sz="2400" dirty="0" smtClean="0"/>
              <a:t>Religious War against US, US Interests and Allies,</a:t>
            </a:r>
          </a:p>
          <a:p>
            <a:r>
              <a:rPr lang="en-GB" altLang="en-US" sz="2400" dirty="0" smtClean="0"/>
              <a:t>Remove US forces from Saudi Arabia and Gulf,</a:t>
            </a:r>
          </a:p>
          <a:p>
            <a:r>
              <a:rPr lang="en-GB" altLang="en-US" sz="2400" dirty="0" smtClean="0"/>
              <a:t>Liberate Jerusalem from Israelis,</a:t>
            </a:r>
          </a:p>
          <a:p>
            <a:r>
              <a:rPr lang="en-GB" altLang="en-US" sz="2400" dirty="0" smtClean="0"/>
              <a:t>Overthrow the “Un-Islamic" governments of the region,</a:t>
            </a:r>
          </a:p>
          <a:p>
            <a:r>
              <a:rPr lang="en-GB" altLang="en-US" sz="2400" dirty="0" smtClean="0"/>
              <a:t>Restore the Caliphate, or pan-Islamic Ruler.</a:t>
            </a:r>
          </a:p>
          <a:p>
            <a:pPr>
              <a:buFont typeface="Wingdings 2" panose="05020102010507070707" pitchFamily="18" charset="2"/>
              <a:buNone/>
            </a:pPr>
            <a:endParaRPr lang="en-GB" altLang="en-US" dirty="0" smtClean="0"/>
          </a:p>
        </p:txBody>
      </p:sp>
    </p:spTree>
    <p:extLst>
      <p:ext uri="{BB962C8B-B14F-4D97-AF65-F5344CB8AC3E}">
        <p14:creationId xmlns:p14="http://schemas.microsoft.com/office/powerpoint/2010/main" val="112765098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That Said…..</a:t>
            </a:r>
            <a:endParaRPr lang="en-GB" dirty="0"/>
          </a:p>
        </p:txBody>
      </p:sp>
      <p:sp>
        <p:nvSpPr>
          <p:cNvPr id="3" name="Content Placeholder 2"/>
          <p:cNvSpPr>
            <a:spLocks noGrp="1"/>
          </p:cNvSpPr>
          <p:nvPr>
            <p:ph idx="1"/>
          </p:nvPr>
        </p:nvSpPr>
        <p:spPr/>
        <p:txBody>
          <a:bodyPr>
            <a:normAutofit/>
          </a:bodyPr>
          <a:lstStyle/>
          <a:p>
            <a:endParaRPr lang="en-GB" sz="2400" dirty="0" smtClean="0">
              <a:solidFill>
                <a:srgbClr val="222222"/>
              </a:solidFill>
              <a:latin typeface="arial" panose="020B0604020202020204" pitchFamily="34" charset="0"/>
            </a:endParaRPr>
          </a:p>
          <a:p>
            <a:r>
              <a:rPr lang="en-GB" sz="2400" dirty="0" smtClean="0">
                <a:solidFill>
                  <a:srgbClr val="222222"/>
                </a:solidFill>
                <a:latin typeface="arial" panose="020B0604020202020204" pitchFamily="34" charset="0"/>
              </a:rPr>
              <a:t>Although </a:t>
            </a:r>
            <a:r>
              <a:rPr lang="en-GB" sz="2400" dirty="0">
                <a:solidFill>
                  <a:srgbClr val="222222"/>
                </a:solidFill>
                <a:latin typeface="arial" panose="020B0604020202020204" pitchFamily="34" charset="0"/>
              </a:rPr>
              <a:t>the ultimate </a:t>
            </a:r>
            <a:r>
              <a:rPr lang="en-GB" sz="2400" b="1" dirty="0">
                <a:solidFill>
                  <a:srgbClr val="222222"/>
                </a:solidFill>
                <a:latin typeface="arial" panose="020B0604020202020204" pitchFamily="34" charset="0"/>
              </a:rPr>
              <a:t>goal of Al Qaeda</a:t>
            </a:r>
            <a:r>
              <a:rPr lang="en-GB" sz="2400" dirty="0">
                <a:solidFill>
                  <a:srgbClr val="222222"/>
                </a:solidFill>
                <a:latin typeface="arial" panose="020B0604020202020204" pitchFamily="34" charset="0"/>
              </a:rPr>
              <a:t> is to overthrow the corrupt “apostate” regimes in the Middle East and replace them with “true” Islamic governments, </a:t>
            </a:r>
            <a:r>
              <a:rPr lang="en-GB" sz="2400" b="1" dirty="0">
                <a:solidFill>
                  <a:srgbClr val="222222"/>
                </a:solidFill>
                <a:latin typeface="arial" panose="020B0604020202020204" pitchFamily="34" charset="0"/>
              </a:rPr>
              <a:t>Al Qaeda's primary</a:t>
            </a:r>
            <a:r>
              <a:rPr lang="en-GB" sz="2400" dirty="0">
                <a:solidFill>
                  <a:srgbClr val="222222"/>
                </a:solidFill>
                <a:latin typeface="arial" panose="020B0604020202020204" pitchFamily="34" charset="0"/>
              </a:rPr>
              <a:t> enemy is the United States, which it sees as the root cause of the Middle East's problems.</a:t>
            </a:r>
            <a:endParaRPr lang="en-GB" sz="2400" dirty="0"/>
          </a:p>
        </p:txBody>
      </p:sp>
    </p:spTree>
    <p:extLst>
      <p:ext uri="{BB962C8B-B14F-4D97-AF65-F5344CB8AC3E}">
        <p14:creationId xmlns:p14="http://schemas.microsoft.com/office/powerpoint/2010/main" val="623021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b="1" dirty="0" smtClean="0">
                <a:solidFill>
                  <a:schemeClr val="tx2">
                    <a:satMod val="130000"/>
                  </a:schemeClr>
                </a:solidFill>
              </a:rPr>
              <a:t>What is Al-Qaeda?</a:t>
            </a:r>
            <a:endParaRPr lang="en-GB" dirty="0">
              <a:solidFill>
                <a:schemeClr val="tx2">
                  <a:satMod val="130000"/>
                </a:schemeClr>
              </a:solidFill>
            </a:endParaRPr>
          </a:p>
        </p:txBody>
      </p:sp>
      <p:sp>
        <p:nvSpPr>
          <p:cNvPr id="3" name="Content Placeholder 2"/>
          <p:cNvSpPr>
            <a:spLocks noGrp="1"/>
          </p:cNvSpPr>
          <p:nvPr>
            <p:ph idx="1"/>
          </p:nvPr>
        </p:nvSpPr>
        <p:spPr>
          <a:xfrm>
            <a:off x="2257425" y="2133600"/>
            <a:ext cx="9247187" cy="3777622"/>
          </a:xfrm>
        </p:spPr>
        <p:txBody>
          <a:bodyPr>
            <a:noAutofit/>
          </a:bodyPr>
          <a:lstStyle/>
          <a:p>
            <a:pPr marL="365760" indent="-283464">
              <a:buFont typeface="Wingdings 2"/>
              <a:buChar char=""/>
              <a:defRPr/>
            </a:pPr>
            <a:endParaRPr lang="en-GB" sz="2400" dirty="0" smtClean="0"/>
          </a:p>
          <a:p>
            <a:pPr marL="365760" indent="-283464">
              <a:buFont typeface="Wingdings 2"/>
              <a:buChar char=""/>
              <a:defRPr/>
            </a:pPr>
            <a:endParaRPr lang="en-GB" sz="2400" dirty="0"/>
          </a:p>
          <a:p>
            <a:pPr marL="365760" indent="-283464">
              <a:buFont typeface="Wingdings 2"/>
              <a:buChar char=""/>
              <a:defRPr/>
            </a:pPr>
            <a:r>
              <a:rPr lang="en-GB" sz="2400" dirty="0" smtClean="0"/>
              <a:t>A loosely-knit global network, with links to radical groups in Algeria, Central Asia, Kashmir, the Philippines, across the Middle East and in Europe and North America,</a:t>
            </a:r>
          </a:p>
          <a:p>
            <a:pPr marL="365760" indent="-283464">
              <a:buFont typeface="Wingdings 2"/>
              <a:buChar char=""/>
              <a:defRPr/>
            </a:pPr>
            <a:r>
              <a:rPr lang="en-GB" sz="2400" dirty="0" smtClean="0"/>
              <a:t>It is blamed for thousands of deaths in the 11 September attacks on the US and other attacks around the world,</a:t>
            </a:r>
          </a:p>
          <a:p>
            <a:pPr marL="365760" indent="-283464">
              <a:buFont typeface="Wingdings 2"/>
              <a:buChar char=""/>
              <a:defRPr/>
            </a:pPr>
            <a:endParaRPr lang="en-GB" sz="2400" dirty="0"/>
          </a:p>
        </p:txBody>
      </p:sp>
    </p:spTree>
    <p:extLst>
      <p:ext uri="{BB962C8B-B14F-4D97-AF65-F5344CB8AC3E}">
        <p14:creationId xmlns:p14="http://schemas.microsoft.com/office/powerpoint/2010/main" val="323427737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b="1" dirty="0" smtClean="0">
                <a:solidFill>
                  <a:schemeClr val="tx2">
                    <a:satMod val="130000"/>
                  </a:schemeClr>
                </a:solidFill>
              </a:rPr>
              <a:t>What is Al-Qaeda?</a:t>
            </a:r>
            <a:endParaRPr lang="en-GB" dirty="0">
              <a:solidFill>
                <a:schemeClr val="tx2">
                  <a:satMod val="130000"/>
                </a:schemeClr>
              </a:solidFill>
            </a:endParaRPr>
          </a:p>
        </p:txBody>
      </p:sp>
      <p:sp>
        <p:nvSpPr>
          <p:cNvPr id="3" name="Content Placeholder 2"/>
          <p:cNvSpPr>
            <a:spLocks noGrp="1"/>
          </p:cNvSpPr>
          <p:nvPr>
            <p:ph idx="1"/>
          </p:nvPr>
        </p:nvSpPr>
        <p:spPr>
          <a:xfrm>
            <a:off x="2257425" y="2133600"/>
            <a:ext cx="9247187" cy="3777622"/>
          </a:xfrm>
        </p:spPr>
        <p:txBody>
          <a:bodyPr>
            <a:noAutofit/>
          </a:bodyPr>
          <a:lstStyle/>
          <a:p>
            <a:pPr marL="365760" indent="-283464">
              <a:buFont typeface="Wingdings 2"/>
              <a:buChar char=""/>
              <a:defRPr/>
            </a:pPr>
            <a:endParaRPr lang="en-GB" sz="2400" dirty="0" smtClean="0"/>
          </a:p>
          <a:p>
            <a:pPr marL="365760" indent="-283464">
              <a:buFont typeface="Wingdings 2"/>
              <a:buChar char=""/>
              <a:defRPr/>
            </a:pPr>
            <a:endParaRPr lang="en-GB" sz="2400" dirty="0"/>
          </a:p>
          <a:p>
            <a:pPr marL="365760" indent="-283464">
              <a:buFont typeface="Wingdings 2"/>
              <a:buChar char=""/>
              <a:defRPr/>
            </a:pPr>
            <a:r>
              <a:rPr lang="en-GB" sz="2400" dirty="0" smtClean="0"/>
              <a:t>It was created and led by Osama Bin Laden, a millionaire Saudi dissident stripped of his citizenship in 1991,</a:t>
            </a:r>
          </a:p>
          <a:p>
            <a:pPr marL="365760" indent="-283464">
              <a:buFont typeface="Wingdings 2"/>
              <a:buChar char=""/>
              <a:defRPr/>
            </a:pPr>
            <a:r>
              <a:rPr lang="en-GB" sz="2400" dirty="0" smtClean="0"/>
              <a:t>Following the death of OBL in 2011 he was succeeded by?</a:t>
            </a:r>
          </a:p>
          <a:p>
            <a:pPr marL="365760" indent="-283464">
              <a:buFont typeface="Wingdings 2"/>
              <a:buChar char=""/>
              <a:defRPr/>
            </a:pPr>
            <a:endParaRPr lang="en-GB" sz="2400" dirty="0"/>
          </a:p>
        </p:txBody>
      </p:sp>
    </p:spTree>
    <p:extLst>
      <p:ext uri="{BB962C8B-B14F-4D97-AF65-F5344CB8AC3E}">
        <p14:creationId xmlns:p14="http://schemas.microsoft.com/office/powerpoint/2010/main" val="387571901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63976" y="115888"/>
            <a:ext cx="6346825" cy="792162"/>
          </a:xfrm>
        </p:spPr>
        <p:txBody>
          <a:bodyPr/>
          <a:lstStyle/>
          <a:p>
            <a:pPr>
              <a:defRPr/>
            </a:pPr>
            <a:r>
              <a:rPr lang="en-GB" dirty="0" smtClean="0">
                <a:solidFill>
                  <a:schemeClr val="tx2">
                    <a:satMod val="130000"/>
                  </a:schemeClr>
                </a:solidFill>
              </a:rPr>
              <a:t>Ayman al-Zawahiri</a:t>
            </a:r>
            <a:endParaRPr lang="en-GB" dirty="0">
              <a:solidFill>
                <a:schemeClr val="tx2">
                  <a:satMod val="130000"/>
                </a:schemeClr>
              </a:solidFill>
            </a:endParaRPr>
          </a:p>
        </p:txBody>
      </p:sp>
      <p:pic>
        <p:nvPicPr>
          <p:cNvPr id="4" name="Content Placeholder 3"/>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2457450" y="2126222"/>
            <a:ext cx="4159250" cy="3436378"/>
          </a:xfrm>
        </p:spPr>
      </p:pic>
      <p:sp>
        <p:nvSpPr>
          <p:cNvPr id="3" name="Content Placeholder 2"/>
          <p:cNvSpPr>
            <a:spLocks noGrp="1"/>
          </p:cNvSpPr>
          <p:nvPr>
            <p:ph sz="half" idx="2"/>
          </p:nvPr>
        </p:nvSpPr>
        <p:spPr/>
        <p:txBody>
          <a:bodyPr>
            <a:normAutofit/>
          </a:bodyPr>
          <a:lstStyle/>
          <a:p>
            <a:r>
              <a:rPr lang="en-GB" sz="2400" dirty="0"/>
              <a:t>Ayman al-Zawahiri, an eye surgeon who helped found the Egyptian militant group Islamic Jihad, was named as the new leader of al-Qaeda on 16 June 2011, a few weeks after Osama Bin Laden's death</a:t>
            </a:r>
            <a:r>
              <a:rPr lang="en-GB" sz="2400" dirty="0" smtClean="0"/>
              <a:t>.</a:t>
            </a:r>
            <a:endParaRPr lang="en-GB" sz="2400" dirty="0"/>
          </a:p>
        </p:txBody>
      </p:sp>
    </p:spTree>
    <p:extLst>
      <p:ext uri="{BB962C8B-B14F-4D97-AF65-F5344CB8AC3E}">
        <p14:creationId xmlns:p14="http://schemas.microsoft.com/office/powerpoint/2010/main" val="62061842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63976" y="115888"/>
            <a:ext cx="6346825" cy="792162"/>
          </a:xfrm>
        </p:spPr>
        <p:txBody>
          <a:bodyPr/>
          <a:lstStyle/>
          <a:p>
            <a:pPr>
              <a:defRPr/>
            </a:pPr>
            <a:r>
              <a:rPr lang="en-GB" dirty="0" smtClean="0">
                <a:solidFill>
                  <a:schemeClr val="tx2">
                    <a:satMod val="130000"/>
                  </a:schemeClr>
                </a:solidFill>
              </a:rPr>
              <a:t>Ayman al-Zawahiri</a:t>
            </a:r>
            <a:endParaRPr lang="en-GB" dirty="0">
              <a:solidFill>
                <a:schemeClr val="tx2">
                  <a:satMod val="130000"/>
                </a:schemeClr>
              </a:solidFill>
            </a:endParaRPr>
          </a:p>
        </p:txBody>
      </p:sp>
      <p:pic>
        <p:nvPicPr>
          <p:cNvPr id="4" name="Content Placeholder 3"/>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2457450" y="2126222"/>
            <a:ext cx="4159250" cy="3436378"/>
          </a:xfrm>
        </p:spPr>
      </p:pic>
      <p:sp>
        <p:nvSpPr>
          <p:cNvPr id="3" name="Content Placeholder 2"/>
          <p:cNvSpPr>
            <a:spLocks noGrp="1"/>
          </p:cNvSpPr>
          <p:nvPr>
            <p:ph sz="half" idx="2"/>
          </p:nvPr>
        </p:nvSpPr>
        <p:spPr/>
        <p:txBody>
          <a:bodyPr/>
          <a:lstStyle/>
          <a:p>
            <a:r>
              <a:rPr lang="en-GB" sz="2400" dirty="0" smtClean="0"/>
              <a:t>In </a:t>
            </a:r>
            <a:r>
              <a:rPr lang="en-GB" sz="2400" dirty="0"/>
              <a:t>a statement, al-Qaeda vowed to continue its jihad under the new leadership against "crusader America and its servant Israel, and whoever supports them".</a:t>
            </a:r>
          </a:p>
          <a:p>
            <a:endParaRPr lang="en-GB" dirty="0"/>
          </a:p>
        </p:txBody>
      </p:sp>
    </p:spTree>
    <p:extLst>
      <p:ext uri="{BB962C8B-B14F-4D97-AF65-F5344CB8AC3E}">
        <p14:creationId xmlns:p14="http://schemas.microsoft.com/office/powerpoint/2010/main" val="266150298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solidFill>
                  <a:schemeClr val="tx2">
                    <a:satMod val="130000"/>
                  </a:schemeClr>
                </a:solidFill>
              </a:rPr>
              <a:t>Ayman al-Zawahiri</a:t>
            </a:r>
            <a:endParaRPr lang="en-GB" dirty="0"/>
          </a:p>
        </p:txBody>
      </p:sp>
      <p:sp>
        <p:nvSpPr>
          <p:cNvPr id="6" name="Content Placeholder 5"/>
          <p:cNvSpPr>
            <a:spLocks noGrp="1"/>
          </p:cNvSpPr>
          <p:nvPr>
            <p:ph idx="1"/>
          </p:nvPr>
        </p:nvSpPr>
        <p:spPr/>
        <p:txBody>
          <a:bodyPr>
            <a:normAutofit/>
          </a:bodyPr>
          <a:lstStyle/>
          <a:p>
            <a:endParaRPr lang="en-GB" sz="2400" dirty="0" smtClean="0"/>
          </a:p>
          <a:p>
            <a:endParaRPr lang="en-GB" sz="2400" dirty="0"/>
          </a:p>
          <a:p>
            <a:r>
              <a:rPr lang="en-GB" sz="2400" dirty="0" smtClean="0"/>
              <a:t>Zawahiri </a:t>
            </a:r>
            <a:r>
              <a:rPr lang="en-GB" sz="2400" dirty="0"/>
              <a:t>was already the group's chief ideologue and was believed by some experts to have been the "operational brains" behind the 11 September 2001 attacks in the US.</a:t>
            </a:r>
          </a:p>
          <a:p>
            <a:endParaRPr lang="en-GB" sz="2400" dirty="0"/>
          </a:p>
        </p:txBody>
      </p:sp>
    </p:spTree>
    <p:extLst>
      <p:ext uri="{BB962C8B-B14F-4D97-AF65-F5344CB8AC3E}">
        <p14:creationId xmlns:p14="http://schemas.microsoft.com/office/powerpoint/2010/main" val="15373790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solidFill>
                  <a:schemeClr val="tx2">
                    <a:satMod val="130000"/>
                  </a:schemeClr>
                </a:solidFill>
              </a:rPr>
              <a:t>Ayman al-Zawahiri</a:t>
            </a:r>
            <a:endParaRPr lang="en-GB" dirty="0"/>
          </a:p>
        </p:txBody>
      </p:sp>
      <p:sp>
        <p:nvSpPr>
          <p:cNvPr id="6" name="Content Placeholder 5"/>
          <p:cNvSpPr>
            <a:spLocks noGrp="1"/>
          </p:cNvSpPr>
          <p:nvPr>
            <p:ph idx="1"/>
          </p:nvPr>
        </p:nvSpPr>
        <p:spPr/>
        <p:txBody>
          <a:bodyPr>
            <a:normAutofit/>
          </a:bodyPr>
          <a:lstStyle/>
          <a:p>
            <a:endParaRPr lang="en-GB" sz="2400" dirty="0" smtClean="0"/>
          </a:p>
          <a:p>
            <a:endParaRPr lang="en-GB" sz="2400" dirty="0"/>
          </a:p>
          <a:p>
            <a:r>
              <a:rPr lang="en-GB" sz="2400" dirty="0" smtClean="0"/>
              <a:t>Zawahiri </a:t>
            </a:r>
            <a:r>
              <a:rPr lang="en-GB" sz="2400" dirty="0"/>
              <a:t>was number two - behind only Bin Laden - in the 22 "most wanted terrorists" list announced by the US government in 2001 and continues to have a $25m (£16m) bounty on his head.</a:t>
            </a:r>
          </a:p>
          <a:p>
            <a:endParaRPr lang="en-GB" sz="2400" dirty="0"/>
          </a:p>
        </p:txBody>
      </p:sp>
    </p:spTree>
    <p:extLst>
      <p:ext uri="{BB962C8B-B14F-4D97-AF65-F5344CB8AC3E}">
        <p14:creationId xmlns:p14="http://schemas.microsoft.com/office/powerpoint/2010/main" val="35281025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5160963"/>
            <a:ext cx="8229600" cy="1143000"/>
          </a:xfrm>
        </p:spPr>
        <p:txBody>
          <a:bodyPr/>
          <a:lstStyle/>
          <a:p>
            <a:pPr algn="ctr">
              <a:defRPr/>
            </a:pPr>
            <a:r>
              <a:rPr lang="en-GB" dirty="0" smtClean="0">
                <a:solidFill>
                  <a:schemeClr val="tx2">
                    <a:satMod val="130000"/>
                  </a:schemeClr>
                </a:solidFill>
              </a:rPr>
              <a:t>Similarities - Differences</a:t>
            </a:r>
            <a:endParaRPr lang="en-GB" dirty="0">
              <a:solidFill>
                <a:schemeClr val="tx2">
                  <a:satMod val="130000"/>
                </a:schemeClr>
              </a:solidFill>
            </a:endParaRPr>
          </a:p>
        </p:txBody>
      </p:sp>
      <p:sp>
        <p:nvSpPr>
          <p:cNvPr id="28675" name="Text Placeholder 5"/>
          <p:cNvSpPr>
            <a:spLocks noGrp="1"/>
          </p:cNvSpPr>
          <p:nvPr>
            <p:ph type="body" idx="1"/>
          </p:nvPr>
        </p:nvSpPr>
        <p:spPr>
          <a:xfrm>
            <a:off x="1981201" y="328613"/>
            <a:ext cx="4022725" cy="639762"/>
          </a:xfrm>
          <a:ln>
            <a:headEnd/>
            <a:tailEnd/>
          </a:ln>
        </p:spPr>
        <p:txBody>
          <a:bodyPr/>
          <a:lstStyle/>
          <a:p>
            <a:pPr marL="63500"/>
            <a:r>
              <a:rPr lang="en-GB" altLang="en-US" smtClean="0"/>
              <a:t>Similarities</a:t>
            </a:r>
          </a:p>
        </p:txBody>
      </p:sp>
      <p:sp>
        <p:nvSpPr>
          <p:cNvPr id="28676" name="Text Placeholder 6"/>
          <p:cNvSpPr>
            <a:spLocks noGrp="1"/>
          </p:cNvSpPr>
          <p:nvPr>
            <p:ph type="body" sz="half" idx="3"/>
          </p:nvPr>
        </p:nvSpPr>
        <p:spPr>
          <a:xfrm>
            <a:off x="6188076" y="328613"/>
            <a:ext cx="4022725" cy="639762"/>
          </a:xfrm>
          <a:ln>
            <a:headEnd/>
            <a:tailEnd/>
          </a:ln>
        </p:spPr>
        <p:txBody>
          <a:bodyPr/>
          <a:lstStyle/>
          <a:p>
            <a:pPr marL="63500"/>
            <a:r>
              <a:rPr lang="en-GB" altLang="en-US" smtClean="0"/>
              <a:t>Differences</a:t>
            </a:r>
          </a:p>
        </p:txBody>
      </p:sp>
      <p:sp>
        <p:nvSpPr>
          <p:cNvPr id="28677" name="Content Placeholder 2"/>
          <p:cNvSpPr>
            <a:spLocks noGrp="1"/>
          </p:cNvSpPr>
          <p:nvPr>
            <p:ph sz="quarter" idx="2"/>
          </p:nvPr>
        </p:nvSpPr>
        <p:spPr>
          <a:xfrm>
            <a:off x="1981201" y="969963"/>
            <a:ext cx="4022725" cy="4114800"/>
          </a:xfrm>
          <a:ln>
            <a:headEnd/>
            <a:tailEnd/>
          </a:ln>
        </p:spPr>
        <p:txBody>
          <a:bodyPr/>
          <a:lstStyle/>
          <a:p>
            <a:pPr marL="392113" indent="-273050"/>
            <a:r>
              <a:rPr lang="en-GB" altLang="en-US" sz="2000" dirty="0" smtClean="0"/>
              <a:t>Attacks on CNI</a:t>
            </a:r>
          </a:p>
          <a:p>
            <a:pPr marL="392113" indent="-273050"/>
            <a:r>
              <a:rPr lang="en-GB" altLang="en-US" sz="2000" dirty="0" smtClean="0"/>
              <a:t>Cause Economic damage</a:t>
            </a:r>
          </a:p>
          <a:p>
            <a:pPr marL="392113" indent="-273050"/>
            <a:r>
              <a:rPr lang="en-GB" altLang="en-US" sz="2000" dirty="0" smtClean="0"/>
              <a:t>Government ‘Overreaction’ used as Recruitment tool</a:t>
            </a:r>
          </a:p>
          <a:p>
            <a:pPr marL="392113" indent="-273050"/>
            <a:r>
              <a:rPr lang="en-GB" altLang="en-US" sz="2000" dirty="0" smtClean="0"/>
              <a:t>Produce climate of fear</a:t>
            </a:r>
          </a:p>
          <a:p>
            <a:pPr marL="392113" indent="-273050"/>
            <a:r>
              <a:rPr lang="en-GB" altLang="en-US" sz="2000" dirty="0" smtClean="0"/>
              <a:t>Terrorist Training Camps </a:t>
            </a:r>
          </a:p>
          <a:p>
            <a:pPr marL="392113" indent="-273050"/>
            <a:r>
              <a:rPr lang="en-GB" altLang="en-US" sz="2000" dirty="0" smtClean="0"/>
              <a:t>Financial Section</a:t>
            </a:r>
          </a:p>
          <a:p>
            <a:pPr marL="392113" indent="-273050"/>
            <a:r>
              <a:rPr lang="en-GB" altLang="en-US" sz="2000" dirty="0" smtClean="0"/>
              <a:t>Intelligence Capability</a:t>
            </a:r>
          </a:p>
          <a:p>
            <a:pPr marL="392113" indent="-273050"/>
            <a:endParaRPr lang="en-GB" altLang="en-US" dirty="0" smtClean="0"/>
          </a:p>
          <a:p>
            <a:pPr marL="392113" indent="-273050"/>
            <a:endParaRPr lang="en-GB" altLang="en-US" dirty="0" smtClean="0"/>
          </a:p>
          <a:p>
            <a:pPr marL="392113" indent="-273050"/>
            <a:endParaRPr lang="en-GB" altLang="en-US" dirty="0" smtClean="0"/>
          </a:p>
          <a:p>
            <a:pPr marL="392113" indent="-273050"/>
            <a:endParaRPr lang="en-GB" altLang="en-US" dirty="0" smtClean="0"/>
          </a:p>
          <a:p>
            <a:pPr marL="392113" indent="-273050"/>
            <a:endParaRPr lang="en-GB" altLang="en-US" dirty="0" smtClean="0"/>
          </a:p>
          <a:p>
            <a:pPr marL="392113" indent="-273050"/>
            <a:endParaRPr lang="en-GB" altLang="en-US" dirty="0" smtClean="0"/>
          </a:p>
        </p:txBody>
      </p:sp>
      <p:sp>
        <p:nvSpPr>
          <p:cNvPr id="4" name="Content Placeholder 3"/>
          <p:cNvSpPr>
            <a:spLocks noGrp="1"/>
          </p:cNvSpPr>
          <p:nvPr>
            <p:ph sz="quarter" idx="4"/>
          </p:nvPr>
        </p:nvSpPr>
        <p:spPr>
          <a:xfrm>
            <a:off x="6188076" y="969963"/>
            <a:ext cx="5451474" cy="4114800"/>
          </a:xfrm>
        </p:spPr>
        <p:txBody>
          <a:bodyPr>
            <a:noAutofit/>
          </a:bodyPr>
          <a:lstStyle/>
          <a:p>
            <a:pPr>
              <a:buFont typeface="Wingdings 2"/>
              <a:buChar char=""/>
              <a:defRPr/>
            </a:pPr>
            <a:r>
              <a:rPr lang="en-GB" sz="2000" dirty="0" smtClean="0"/>
              <a:t>Explicit aim to kill large numbers of people (no warning coordinated suicide attacks)</a:t>
            </a:r>
          </a:p>
          <a:p>
            <a:pPr>
              <a:buFont typeface="Wingdings 2"/>
              <a:buChar char=""/>
              <a:defRPr/>
            </a:pPr>
            <a:r>
              <a:rPr lang="en-GB" sz="2000" dirty="0" smtClean="0"/>
              <a:t>‘Coded’ Warnings </a:t>
            </a:r>
          </a:p>
          <a:p>
            <a:pPr>
              <a:buFont typeface="Wingdings 2"/>
              <a:buChar char=""/>
              <a:defRPr/>
            </a:pPr>
            <a:r>
              <a:rPr lang="en-GB" sz="2000" dirty="0" smtClean="0"/>
              <a:t>“</a:t>
            </a:r>
            <a:r>
              <a:rPr lang="en-GB" sz="2000" dirty="0" err="1" smtClean="0"/>
              <a:t>Armalite</a:t>
            </a:r>
            <a:r>
              <a:rPr lang="en-GB" sz="2000" dirty="0" smtClean="0"/>
              <a:t> and Ballot Box” Strategy</a:t>
            </a:r>
          </a:p>
          <a:p>
            <a:pPr>
              <a:buFont typeface="Wingdings 2"/>
              <a:buChar char=""/>
              <a:defRPr/>
            </a:pPr>
            <a:r>
              <a:rPr lang="en-GB" sz="2000" dirty="0" smtClean="0"/>
              <a:t>Suicide Attacks</a:t>
            </a:r>
          </a:p>
          <a:p>
            <a:pPr>
              <a:buFont typeface="Wingdings 2"/>
              <a:buChar char=""/>
              <a:defRPr/>
            </a:pPr>
            <a:r>
              <a:rPr lang="en-GB" sz="2000" dirty="0" err="1" smtClean="0"/>
              <a:t>Matyrdom</a:t>
            </a:r>
            <a:r>
              <a:rPr lang="en-GB" sz="2000" dirty="0" smtClean="0"/>
              <a:t> by Hunger Strikers</a:t>
            </a:r>
          </a:p>
          <a:p>
            <a:pPr>
              <a:buFont typeface="Wingdings 2"/>
              <a:buChar char=""/>
              <a:defRPr/>
            </a:pPr>
            <a:r>
              <a:rPr lang="en-GB" sz="2000" dirty="0" smtClean="0"/>
              <a:t>Nationalist V Global Ideology</a:t>
            </a:r>
          </a:p>
          <a:p>
            <a:pPr>
              <a:buNone/>
              <a:defRPr/>
            </a:pPr>
            <a:endParaRPr lang="en-GB" sz="2000" dirty="0"/>
          </a:p>
        </p:txBody>
      </p:sp>
    </p:spTree>
    <p:extLst>
      <p:ext uri="{BB962C8B-B14F-4D97-AF65-F5344CB8AC3E}">
        <p14:creationId xmlns:p14="http://schemas.microsoft.com/office/powerpoint/2010/main" val="69319622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endParaRPr lang="en-GB"/>
          </a:p>
        </p:txBody>
      </p:sp>
      <p:pic>
        <p:nvPicPr>
          <p:cNvPr id="9" name="puApZ7xen5k"/>
          <p:cNvPicPr>
            <a:picLocks noGrp="1" noRot="1" noChangeAspect="1"/>
          </p:cNvPicPr>
          <p:nvPr>
            <p:ph idx="1"/>
            <a:videoFile r:link="rId1"/>
          </p:nvPr>
        </p:nvPicPr>
        <p:blipFill>
          <a:blip r:embed="rId3"/>
          <a:stretch>
            <a:fillRect/>
          </a:stretch>
        </p:blipFill>
        <p:spPr>
          <a:xfrm>
            <a:off x="0" y="0"/>
            <a:ext cx="12192000" cy="6851611"/>
          </a:xfrm>
          <a:prstGeom prst="rect">
            <a:avLst/>
          </a:prstGeom>
        </p:spPr>
      </p:pic>
    </p:spTree>
    <p:extLst>
      <p:ext uri="{BB962C8B-B14F-4D97-AF65-F5344CB8AC3E}">
        <p14:creationId xmlns:p14="http://schemas.microsoft.com/office/powerpoint/2010/main" val="4325580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AQ 2019</a:t>
            </a:r>
            <a:endParaRPr lang="en-GB" dirty="0"/>
          </a:p>
        </p:txBody>
      </p:sp>
      <p:sp>
        <p:nvSpPr>
          <p:cNvPr id="3" name="Content Placeholder 2"/>
          <p:cNvSpPr>
            <a:spLocks noGrp="1"/>
          </p:cNvSpPr>
          <p:nvPr>
            <p:ph idx="1"/>
          </p:nvPr>
        </p:nvSpPr>
        <p:spPr/>
        <p:txBody>
          <a:bodyPr>
            <a:normAutofit/>
          </a:bodyPr>
          <a:lstStyle/>
          <a:p>
            <a:endParaRPr lang="en-GB" sz="2400" dirty="0" smtClean="0">
              <a:latin typeface="Unify Serif"/>
            </a:endParaRPr>
          </a:p>
          <a:p>
            <a:r>
              <a:rPr lang="en-GB" sz="2400" dirty="0" smtClean="0">
                <a:latin typeface="Unify Serif"/>
              </a:rPr>
              <a:t>Between </a:t>
            </a:r>
            <a:r>
              <a:rPr lang="en-GB" sz="2400" dirty="0">
                <a:latin typeface="Unify Serif"/>
              </a:rPr>
              <a:t>2015 and 2017, </a:t>
            </a:r>
            <a:r>
              <a:rPr lang="en-GB" sz="2400" dirty="0" smtClean="0">
                <a:latin typeface="Unify Serif"/>
              </a:rPr>
              <a:t>69 </a:t>
            </a:r>
            <a:r>
              <a:rPr lang="en-GB" sz="2400" dirty="0">
                <a:latin typeface="Unify Serif"/>
              </a:rPr>
              <a:t>percent of terror-related deaths caused by al-Qaeda occurred in Sub-Saharan Africa. </a:t>
            </a:r>
            <a:endParaRPr lang="en-GB" sz="2400" dirty="0" smtClean="0">
              <a:latin typeface="Unify Serif"/>
            </a:endParaRPr>
          </a:p>
          <a:p>
            <a:r>
              <a:rPr lang="en-GB" sz="2400" dirty="0" smtClean="0">
                <a:latin typeface="Unify Serif"/>
              </a:rPr>
              <a:t>While </a:t>
            </a:r>
            <a:r>
              <a:rPr lang="en-GB" sz="2400" dirty="0">
                <a:latin typeface="Unify Serif"/>
              </a:rPr>
              <a:t>historically the group has been most active in the Middle East, its focus has turned toward Africa in order to "seize on the power vacuum left by the Arab Spring (2010 democracy uprisings and anti-government protests</a:t>
            </a:r>
            <a:r>
              <a:rPr lang="en-GB" sz="2400" dirty="0" smtClean="0">
                <a:latin typeface="Unify Serif"/>
              </a:rPr>
              <a:t>),"</a:t>
            </a:r>
            <a:endParaRPr lang="en-GB" sz="2400" dirty="0"/>
          </a:p>
        </p:txBody>
      </p:sp>
    </p:spTree>
    <p:extLst>
      <p:ext uri="{BB962C8B-B14F-4D97-AF65-F5344CB8AC3E}">
        <p14:creationId xmlns:p14="http://schemas.microsoft.com/office/powerpoint/2010/main" val="28515661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prstClr val="black">
                    <a:lumMod val="85000"/>
                    <a:lumOff val="15000"/>
                  </a:prstClr>
                </a:solidFill>
              </a:rPr>
              <a:t>AQ 2019</a:t>
            </a:r>
            <a:endParaRPr lang="en-GB" dirty="0"/>
          </a:p>
        </p:txBody>
      </p:sp>
      <p:sp>
        <p:nvSpPr>
          <p:cNvPr id="3" name="Content Placeholder 2"/>
          <p:cNvSpPr>
            <a:spLocks noGrp="1"/>
          </p:cNvSpPr>
          <p:nvPr>
            <p:ph idx="1"/>
          </p:nvPr>
        </p:nvSpPr>
        <p:spPr/>
        <p:txBody>
          <a:bodyPr>
            <a:normAutofit/>
          </a:bodyPr>
          <a:lstStyle/>
          <a:p>
            <a:endParaRPr lang="en-GB" sz="2400" dirty="0" smtClean="0">
              <a:latin typeface="Unify Serif"/>
            </a:endParaRPr>
          </a:p>
          <a:p>
            <a:r>
              <a:rPr lang="en-GB" sz="2400" dirty="0" smtClean="0">
                <a:latin typeface="Unify Serif"/>
              </a:rPr>
              <a:t>But </a:t>
            </a:r>
            <a:r>
              <a:rPr lang="en-GB" sz="2400" dirty="0">
                <a:latin typeface="Unify Serif"/>
              </a:rPr>
              <a:t>al-Qaeda remains a potent force, with upward of 30,000 active fighters in at least 17 countries. </a:t>
            </a:r>
            <a:endParaRPr lang="en-GB" sz="2400" dirty="0" smtClean="0">
              <a:latin typeface="Unify Serif"/>
            </a:endParaRPr>
          </a:p>
          <a:p>
            <a:r>
              <a:rPr lang="en-GB" sz="2400" dirty="0" smtClean="0">
                <a:latin typeface="Unify Serif"/>
              </a:rPr>
              <a:t>Together </a:t>
            </a:r>
            <a:r>
              <a:rPr lang="en-GB" sz="2400" dirty="0">
                <a:latin typeface="Unify Serif"/>
              </a:rPr>
              <a:t>with its affiliates, it is responsible for three of the world’s </a:t>
            </a:r>
            <a:r>
              <a:rPr lang="en-GB" sz="2400" dirty="0" smtClean="0">
                <a:latin typeface="Unify Serif"/>
              </a:rPr>
              <a:t>five deadliest </a:t>
            </a:r>
            <a:r>
              <a:rPr lang="en-GB" sz="2400" dirty="0">
                <a:latin typeface="Unify Serif"/>
              </a:rPr>
              <a:t>terrorist attacks in recorded history: the two attacks against the World Trade </a:t>
            </a:r>
            <a:r>
              <a:rPr lang="en-GB" sz="2400" dirty="0" smtClean="0">
                <a:latin typeface="Unify Serif"/>
              </a:rPr>
              <a:t>Centre </a:t>
            </a:r>
            <a:r>
              <a:rPr lang="en-GB" sz="2400" dirty="0">
                <a:latin typeface="Unify Serif"/>
              </a:rPr>
              <a:t>in 2001 and an Al-Shabaab car bombing in Mogadishu in 2017.</a:t>
            </a:r>
            <a:endParaRPr lang="en-GB" sz="2400" dirty="0"/>
          </a:p>
        </p:txBody>
      </p:sp>
    </p:spTree>
    <p:extLst>
      <p:ext uri="{BB962C8B-B14F-4D97-AF65-F5344CB8AC3E}">
        <p14:creationId xmlns:p14="http://schemas.microsoft.com/office/powerpoint/2010/main" val="38493441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497540" y="475908"/>
            <a:ext cx="9198591" cy="543594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981918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marL="342900" lvl="0" indent="-342900" fontAlgn="base">
              <a:spcBef>
                <a:spcPts val="1000"/>
              </a:spcBef>
            </a:pPr>
            <a:r>
              <a:rPr lang="en-GB" sz="4000" dirty="0">
                <a:solidFill>
                  <a:srgbClr val="1E1E1E"/>
                </a:solidFill>
                <a:ea typeface="+mn-ea"/>
                <a:cs typeface="+mn-cs"/>
              </a:rPr>
              <a:t>Al-Qaeda branches</a:t>
            </a:r>
            <a:endParaRPr lang="en-GB" sz="4000" dirty="0">
              <a:solidFill>
                <a:srgbClr val="1E1E1E"/>
              </a:solidFill>
              <a:ea typeface="+mn-ea"/>
              <a:cs typeface="+mn-cs"/>
            </a:endParaRPr>
          </a:p>
        </p:txBody>
      </p:sp>
      <p:sp>
        <p:nvSpPr>
          <p:cNvPr id="3" name="Content Placeholder 2"/>
          <p:cNvSpPr>
            <a:spLocks noGrp="1"/>
          </p:cNvSpPr>
          <p:nvPr>
            <p:ph idx="1"/>
          </p:nvPr>
        </p:nvSpPr>
        <p:spPr>
          <a:xfrm>
            <a:off x="2589212" y="1433015"/>
            <a:ext cx="8915400" cy="4478207"/>
          </a:xfrm>
        </p:spPr>
        <p:txBody>
          <a:bodyPr>
            <a:normAutofit fontScale="85000" lnSpcReduction="10000"/>
          </a:bodyPr>
          <a:lstStyle/>
          <a:p>
            <a:pPr fontAlgn="base">
              <a:buFont typeface="Arial"/>
              <a:buChar char="•"/>
            </a:pPr>
            <a:r>
              <a:rPr lang="en-GB" b="1" dirty="0" smtClean="0">
                <a:solidFill>
                  <a:srgbClr val="404040"/>
                </a:solidFill>
                <a:latin typeface="inherit"/>
              </a:rPr>
              <a:t>Al-Qaeda </a:t>
            </a:r>
            <a:r>
              <a:rPr lang="en-GB" b="1" dirty="0">
                <a:solidFill>
                  <a:srgbClr val="404040"/>
                </a:solidFill>
                <a:latin typeface="inherit"/>
              </a:rPr>
              <a:t>in the Islamic Maghreb (AQIM)</a:t>
            </a:r>
            <a:r>
              <a:rPr lang="en-GB" dirty="0">
                <a:solidFill>
                  <a:srgbClr val="404040"/>
                </a:solidFill>
                <a:latin typeface="inherit"/>
              </a:rPr>
              <a:t> formed in 2006 when an Algeria-based group affiliated with al-Qaeda, and then moved into the Sahel and West Africa.</a:t>
            </a:r>
          </a:p>
          <a:p>
            <a:pPr fontAlgn="base">
              <a:buFont typeface="Arial"/>
              <a:buChar char="•"/>
            </a:pPr>
            <a:r>
              <a:rPr lang="en-GB" b="1" dirty="0">
                <a:solidFill>
                  <a:srgbClr val="404040"/>
                </a:solidFill>
                <a:latin typeface="inherit"/>
              </a:rPr>
              <a:t>Al-Qaeda in the Arabian Peninsula (AQAP)</a:t>
            </a:r>
            <a:r>
              <a:rPr lang="en-GB" dirty="0">
                <a:solidFill>
                  <a:srgbClr val="404040"/>
                </a:solidFill>
                <a:latin typeface="inherit"/>
              </a:rPr>
              <a:t> was formed in 2009 in a merger of two offshoots of the international Islamic militant network in Yemen and Saudi Arabia.</a:t>
            </a:r>
          </a:p>
          <a:p>
            <a:pPr fontAlgn="base">
              <a:buFont typeface="Arial"/>
              <a:buChar char="•"/>
            </a:pPr>
            <a:r>
              <a:rPr lang="en-GB" b="1" dirty="0">
                <a:solidFill>
                  <a:srgbClr val="404040"/>
                </a:solidFill>
                <a:latin typeface="inherit"/>
              </a:rPr>
              <a:t>Al-Qaeda in the Indian Subcontinent (AQIS)</a:t>
            </a:r>
            <a:r>
              <a:rPr lang="en-GB" dirty="0">
                <a:solidFill>
                  <a:srgbClr val="404040"/>
                </a:solidFill>
                <a:latin typeface="inherit"/>
              </a:rPr>
              <a:t> operates in Afghanistan, Pakistan, India, Myanmar and Bangladesh, and was established in September 2014.</a:t>
            </a:r>
          </a:p>
          <a:p>
            <a:pPr fontAlgn="base">
              <a:buFont typeface="Arial"/>
              <a:buChar char="•"/>
            </a:pPr>
            <a:r>
              <a:rPr lang="en-GB" b="1" dirty="0" err="1">
                <a:solidFill>
                  <a:srgbClr val="404040"/>
                </a:solidFill>
                <a:latin typeface="inherit"/>
              </a:rPr>
              <a:t>Jama'at</a:t>
            </a:r>
            <a:r>
              <a:rPr lang="en-GB" b="1" dirty="0">
                <a:solidFill>
                  <a:srgbClr val="404040"/>
                </a:solidFill>
                <a:latin typeface="inherit"/>
              </a:rPr>
              <a:t> </a:t>
            </a:r>
            <a:r>
              <a:rPr lang="en-GB" b="1" dirty="0" err="1">
                <a:solidFill>
                  <a:srgbClr val="404040"/>
                </a:solidFill>
                <a:latin typeface="inherit"/>
              </a:rPr>
              <a:t>Nusrat</a:t>
            </a:r>
            <a:r>
              <a:rPr lang="en-GB" b="1" dirty="0">
                <a:solidFill>
                  <a:srgbClr val="404040"/>
                </a:solidFill>
                <a:latin typeface="inherit"/>
              </a:rPr>
              <a:t> al-Islam </a:t>
            </a:r>
            <a:r>
              <a:rPr lang="en-GB" b="1" dirty="0" err="1">
                <a:solidFill>
                  <a:srgbClr val="404040"/>
                </a:solidFill>
                <a:latin typeface="inherit"/>
              </a:rPr>
              <a:t>wal-Muslimin</a:t>
            </a:r>
            <a:r>
              <a:rPr lang="en-GB" b="1" dirty="0">
                <a:solidFill>
                  <a:srgbClr val="404040"/>
                </a:solidFill>
                <a:latin typeface="inherit"/>
              </a:rPr>
              <a:t> (JNIM)</a:t>
            </a:r>
            <a:r>
              <a:rPr lang="en-GB" dirty="0">
                <a:solidFill>
                  <a:srgbClr val="404040"/>
                </a:solidFill>
                <a:latin typeface="inherit"/>
              </a:rPr>
              <a:t> is an al-Qaeda-affiliated organisation formed by the merger of several militant groups in Mali and West Africa.</a:t>
            </a:r>
          </a:p>
          <a:p>
            <a:pPr fontAlgn="base">
              <a:buFont typeface="Arial"/>
              <a:buChar char="•"/>
            </a:pPr>
            <a:r>
              <a:rPr lang="en-GB" b="1" dirty="0">
                <a:solidFill>
                  <a:srgbClr val="404040"/>
                </a:solidFill>
                <a:latin typeface="inherit"/>
              </a:rPr>
              <a:t>Al-</a:t>
            </a:r>
            <a:r>
              <a:rPr lang="en-GB" b="1" dirty="0" err="1">
                <a:solidFill>
                  <a:srgbClr val="404040"/>
                </a:solidFill>
                <a:latin typeface="inherit"/>
              </a:rPr>
              <a:t>Shabab</a:t>
            </a:r>
            <a:r>
              <a:rPr lang="en-GB" b="1" dirty="0">
                <a:solidFill>
                  <a:srgbClr val="404040"/>
                </a:solidFill>
                <a:latin typeface="inherit"/>
              </a:rPr>
              <a:t> </a:t>
            </a:r>
            <a:r>
              <a:rPr lang="en-GB" dirty="0">
                <a:solidFill>
                  <a:srgbClr val="404040"/>
                </a:solidFill>
                <a:latin typeface="inherit"/>
              </a:rPr>
              <a:t>is active in Somalia and East Africa and swore allegiance to al-Qaeda in 2012.</a:t>
            </a:r>
          </a:p>
          <a:p>
            <a:pPr fontAlgn="base">
              <a:buFont typeface="Arial"/>
              <a:buChar char="•"/>
            </a:pPr>
            <a:r>
              <a:rPr lang="en-GB" b="1" dirty="0">
                <a:solidFill>
                  <a:srgbClr val="404040"/>
                </a:solidFill>
                <a:latin typeface="inherit"/>
              </a:rPr>
              <a:t>Hayat </a:t>
            </a:r>
            <a:r>
              <a:rPr lang="en-GB" b="1" dirty="0" err="1">
                <a:solidFill>
                  <a:srgbClr val="404040"/>
                </a:solidFill>
                <a:latin typeface="inherit"/>
              </a:rPr>
              <a:t>Tahrir</a:t>
            </a:r>
            <a:r>
              <a:rPr lang="en-GB" b="1" dirty="0">
                <a:solidFill>
                  <a:srgbClr val="404040"/>
                </a:solidFill>
                <a:latin typeface="inherit"/>
              </a:rPr>
              <a:t> al-Sham (HTS)</a:t>
            </a:r>
            <a:r>
              <a:rPr lang="en-GB" dirty="0">
                <a:solidFill>
                  <a:srgbClr val="404040"/>
                </a:solidFill>
                <a:latin typeface="inherit"/>
              </a:rPr>
              <a:t> is a merger of several Syrian militant groups which controls </a:t>
            </a:r>
            <a:r>
              <a:rPr lang="en-GB" dirty="0" err="1">
                <a:solidFill>
                  <a:srgbClr val="404040"/>
                </a:solidFill>
                <a:latin typeface="inherit"/>
              </a:rPr>
              <a:t>Idlib</a:t>
            </a:r>
            <a:r>
              <a:rPr lang="en-GB" dirty="0">
                <a:solidFill>
                  <a:srgbClr val="404040"/>
                </a:solidFill>
                <a:latin typeface="inherit"/>
              </a:rPr>
              <a:t> province in northern Syria. It insists it is independent, but the UN and the US both regard it as associated with al-Qaeda.</a:t>
            </a:r>
          </a:p>
          <a:p>
            <a:pPr fontAlgn="base">
              <a:buFont typeface="Arial"/>
              <a:buChar char="•"/>
            </a:pPr>
            <a:r>
              <a:rPr lang="en-GB" b="1" dirty="0">
                <a:solidFill>
                  <a:srgbClr val="404040"/>
                </a:solidFill>
                <a:latin typeface="inherit"/>
              </a:rPr>
              <a:t>Al-Qaeda in Egypt </a:t>
            </a:r>
            <a:r>
              <a:rPr lang="en-GB" dirty="0">
                <a:solidFill>
                  <a:srgbClr val="404040"/>
                </a:solidFill>
                <a:latin typeface="inherit"/>
              </a:rPr>
              <a:t>consists of al-Qaeda-aligned groups operating in Egypt's Sinai Peninsula, and embedded in local communities.</a:t>
            </a:r>
          </a:p>
          <a:p>
            <a:pPr marL="0" indent="0">
              <a:buNone/>
            </a:pPr>
            <a:r>
              <a:rPr lang="en-GB" dirty="0"/>
              <a:t/>
            </a:r>
            <a:br>
              <a:rPr lang="en-GB" dirty="0"/>
            </a:br>
            <a:endParaRPr lang="en-GB" dirty="0"/>
          </a:p>
        </p:txBody>
      </p:sp>
    </p:spTree>
    <p:extLst>
      <p:ext uri="{BB962C8B-B14F-4D97-AF65-F5344CB8AC3E}">
        <p14:creationId xmlns:p14="http://schemas.microsoft.com/office/powerpoint/2010/main" val="28289073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1194" y="395785"/>
            <a:ext cx="11723427" cy="607325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6092556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AQ 2013 - 2019</a:t>
            </a:r>
            <a:endParaRPr lang="en-GB" dirty="0"/>
          </a:p>
        </p:txBody>
      </p:sp>
      <p:sp>
        <p:nvSpPr>
          <p:cNvPr id="5" name="Content Placeholder 4"/>
          <p:cNvSpPr>
            <a:spLocks noGrp="1"/>
          </p:cNvSpPr>
          <p:nvPr>
            <p:ph idx="1"/>
          </p:nvPr>
        </p:nvSpPr>
        <p:spPr>
          <a:xfrm>
            <a:off x="2589212" y="2133600"/>
            <a:ext cx="8915400" cy="2564805"/>
          </a:xfrm>
          <a:prstGeom prst="rect">
            <a:avLst/>
          </a:prstGeom>
        </p:spPr>
        <p:txBody>
          <a:bodyPr wrap="square">
            <a:spAutoFit/>
          </a:bodyPr>
          <a:lstStyle/>
          <a:p>
            <a:pPr fontAlgn="base"/>
            <a:r>
              <a:rPr lang="en-GB" dirty="0">
                <a:solidFill>
                  <a:srgbClr val="404040"/>
                </a:solidFill>
                <a:latin typeface="Helmet"/>
              </a:rPr>
              <a:t>Al-Qaeda has been steadily increasing its attacks through its various branches and </a:t>
            </a:r>
            <a:r>
              <a:rPr lang="en-GB" dirty="0" smtClean="0">
                <a:solidFill>
                  <a:srgbClr val="404040"/>
                </a:solidFill>
                <a:latin typeface="Helmet"/>
              </a:rPr>
              <a:t>affiliates, in 2018</a:t>
            </a:r>
            <a:r>
              <a:rPr lang="en-GB" dirty="0">
                <a:solidFill>
                  <a:srgbClr val="404040"/>
                </a:solidFill>
                <a:latin typeface="Helmet"/>
              </a:rPr>
              <a:t>, it carried out a total of 316 attacks around the world, </a:t>
            </a:r>
          </a:p>
          <a:p>
            <a:pPr fontAlgn="base"/>
            <a:r>
              <a:rPr lang="en-GB" dirty="0">
                <a:solidFill>
                  <a:srgbClr val="404040"/>
                </a:solidFill>
                <a:latin typeface="Helmet"/>
              </a:rPr>
              <a:t>Its last major attack in a Western </a:t>
            </a:r>
            <a:r>
              <a:rPr lang="en-GB" dirty="0" smtClean="0">
                <a:solidFill>
                  <a:srgbClr val="404040"/>
                </a:solidFill>
                <a:latin typeface="Helmet"/>
              </a:rPr>
              <a:t>country was the Charlie Hebdo shooting in Paris in January 2015 in which 12 people died </a:t>
            </a:r>
            <a:r>
              <a:rPr lang="en-GB" dirty="0" smtClean="0">
                <a:solidFill>
                  <a:schemeClr val="tx1"/>
                </a:solidFill>
                <a:latin typeface="Helmet"/>
              </a:rPr>
              <a:t>t</a:t>
            </a:r>
            <a:r>
              <a:rPr lang="en-GB" dirty="0" smtClean="0">
                <a:solidFill>
                  <a:srgbClr val="404040"/>
                </a:solidFill>
                <a:latin typeface="Helmet"/>
              </a:rPr>
              <a:t>he </a:t>
            </a:r>
            <a:r>
              <a:rPr lang="en-GB" dirty="0">
                <a:solidFill>
                  <a:srgbClr val="404040"/>
                </a:solidFill>
                <a:latin typeface="Helmet"/>
              </a:rPr>
              <a:t>attack was carried out by Al-Qaeda in the Arabian Peninsula.</a:t>
            </a:r>
          </a:p>
          <a:p>
            <a:pPr fontAlgn="base"/>
            <a:r>
              <a:rPr lang="en-GB" dirty="0" smtClean="0">
                <a:solidFill>
                  <a:srgbClr val="404040"/>
                </a:solidFill>
                <a:latin typeface="Helmet"/>
              </a:rPr>
              <a:t>AQ’s affiliate the Somali-based al-</a:t>
            </a:r>
            <a:r>
              <a:rPr lang="en-GB" dirty="0" err="1" smtClean="0">
                <a:solidFill>
                  <a:srgbClr val="404040"/>
                </a:solidFill>
                <a:latin typeface="Helmet"/>
              </a:rPr>
              <a:t>Shabab</a:t>
            </a:r>
            <a:r>
              <a:rPr lang="en-GB" dirty="0" smtClean="0">
                <a:solidFill>
                  <a:srgbClr val="404040"/>
                </a:solidFill>
                <a:latin typeface="Helmet"/>
              </a:rPr>
              <a:t> </a:t>
            </a:r>
            <a:r>
              <a:rPr lang="en-GB" dirty="0">
                <a:solidFill>
                  <a:srgbClr val="404040"/>
                </a:solidFill>
                <a:latin typeface="Helmet"/>
              </a:rPr>
              <a:t>carried out an attack </a:t>
            </a:r>
            <a:r>
              <a:rPr lang="en-GB" dirty="0" smtClean="0">
                <a:solidFill>
                  <a:srgbClr val="404040"/>
                </a:solidFill>
                <a:latin typeface="Helmet"/>
              </a:rPr>
              <a:t>in a shopping Mall in Nairobi in 2013 during which 67 persons were killed. It </a:t>
            </a:r>
            <a:r>
              <a:rPr lang="en-GB" dirty="0">
                <a:solidFill>
                  <a:srgbClr val="404040"/>
                </a:solidFill>
                <a:latin typeface="Helmet"/>
              </a:rPr>
              <a:t>was also </a:t>
            </a:r>
            <a:r>
              <a:rPr lang="en-GB" dirty="0" smtClean="0">
                <a:solidFill>
                  <a:srgbClr val="404040"/>
                </a:solidFill>
                <a:latin typeface="Helmet"/>
              </a:rPr>
              <a:t>responsible for an attack in Mogadishu that left over 500 persons dead. </a:t>
            </a:r>
            <a:endParaRPr lang="en-GB" b="0" i="0" dirty="0">
              <a:solidFill>
                <a:srgbClr val="404040"/>
              </a:solidFill>
              <a:effectLst/>
              <a:latin typeface="Helmet"/>
            </a:endParaRPr>
          </a:p>
        </p:txBody>
      </p:sp>
    </p:spTree>
    <p:extLst>
      <p:ext uri="{BB962C8B-B14F-4D97-AF65-F5344CB8AC3E}">
        <p14:creationId xmlns:p14="http://schemas.microsoft.com/office/powerpoint/2010/main" val="40392713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Strategy</a:t>
            </a:r>
            <a:endParaRPr lang="en-GB" dirty="0"/>
          </a:p>
        </p:txBody>
      </p:sp>
      <p:sp>
        <p:nvSpPr>
          <p:cNvPr id="3" name="Content Placeholder 2"/>
          <p:cNvSpPr>
            <a:spLocks noGrp="1"/>
          </p:cNvSpPr>
          <p:nvPr>
            <p:ph idx="1"/>
          </p:nvPr>
        </p:nvSpPr>
        <p:spPr/>
        <p:txBody>
          <a:bodyPr/>
          <a:lstStyle/>
          <a:p>
            <a:pPr fontAlgn="base"/>
            <a:r>
              <a:rPr lang="en-GB" dirty="0" smtClean="0">
                <a:solidFill>
                  <a:srgbClr val="404040"/>
                </a:solidFill>
                <a:latin typeface="Helmet"/>
              </a:rPr>
              <a:t>Al-Qaeda </a:t>
            </a:r>
            <a:r>
              <a:rPr lang="en-GB" dirty="0">
                <a:solidFill>
                  <a:srgbClr val="404040"/>
                </a:solidFill>
                <a:latin typeface="Helmet"/>
              </a:rPr>
              <a:t>has been careful not to alienate local </a:t>
            </a:r>
            <a:r>
              <a:rPr lang="en-GB" dirty="0" smtClean="0">
                <a:solidFill>
                  <a:srgbClr val="404040"/>
                </a:solidFill>
                <a:latin typeface="Helmet"/>
              </a:rPr>
              <a:t>populations issuing  </a:t>
            </a:r>
            <a:r>
              <a:rPr lang="en-GB" dirty="0">
                <a:solidFill>
                  <a:srgbClr val="404040"/>
                </a:solidFill>
                <a:latin typeface="Helmet"/>
              </a:rPr>
              <a:t>"General Guidelines for Jihad" which talked about a more restrained and community-based </a:t>
            </a:r>
            <a:r>
              <a:rPr lang="en-GB" dirty="0" smtClean="0">
                <a:solidFill>
                  <a:srgbClr val="404040"/>
                </a:solidFill>
                <a:latin typeface="Helmet"/>
              </a:rPr>
              <a:t>approach in 2013.</a:t>
            </a:r>
            <a:endParaRPr lang="en-GB" dirty="0">
              <a:solidFill>
                <a:srgbClr val="404040"/>
              </a:solidFill>
              <a:latin typeface="Helmet"/>
            </a:endParaRPr>
          </a:p>
          <a:p>
            <a:endParaRPr lang="en-GB" dirty="0"/>
          </a:p>
        </p:txBody>
      </p:sp>
    </p:spTree>
    <p:extLst>
      <p:ext uri="{BB962C8B-B14F-4D97-AF65-F5344CB8AC3E}">
        <p14:creationId xmlns:p14="http://schemas.microsoft.com/office/powerpoint/2010/main" val="19315919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AQ 2019</a:t>
            </a:r>
            <a:endParaRPr lang="en-GB" dirty="0"/>
          </a:p>
        </p:txBody>
      </p:sp>
      <p:sp>
        <p:nvSpPr>
          <p:cNvPr id="3" name="Content Placeholder 2"/>
          <p:cNvSpPr>
            <a:spLocks noGrp="1"/>
          </p:cNvSpPr>
          <p:nvPr>
            <p:ph sz="half" idx="2"/>
          </p:nvPr>
        </p:nvSpPr>
        <p:spPr>
          <a:xfrm>
            <a:off x="2589212" y="2395330"/>
            <a:ext cx="4342893" cy="3507696"/>
          </a:xfrm>
        </p:spPr>
        <p:txBody>
          <a:bodyPr/>
          <a:lstStyle/>
          <a:p>
            <a:endParaRPr lang="en-GB" sz="2400" dirty="0" smtClean="0">
              <a:latin typeface="Unify Serif"/>
            </a:endParaRPr>
          </a:p>
          <a:p>
            <a:r>
              <a:rPr lang="en-GB" sz="2400" dirty="0" smtClean="0">
                <a:latin typeface="Unify Serif"/>
              </a:rPr>
              <a:t>Hamza </a:t>
            </a:r>
            <a:r>
              <a:rPr lang="en-GB" sz="2400" dirty="0">
                <a:latin typeface="Unify Serif"/>
              </a:rPr>
              <a:t>bin Laden </a:t>
            </a:r>
            <a:r>
              <a:rPr lang="en-GB" sz="2400" dirty="0" smtClean="0">
                <a:latin typeface="Unify Serif"/>
              </a:rPr>
              <a:t>was </a:t>
            </a:r>
            <a:r>
              <a:rPr lang="en-GB" sz="2400" dirty="0">
                <a:latin typeface="Unify Serif"/>
              </a:rPr>
              <a:t>married to the daughter of Mohammed Atta, the lead hijacker and a mastermind of al-Qaeda's Sept. 11, 2001 attacks on the World Trade </a:t>
            </a:r>
            <a:r>
              <a:rPr lang="en-GB" sz="2400" dirty="0" smtClean="0">
                <a:latin typeface="Unify Serif"/>
              </a:rPr>
              <a:t>Centre. </a:t>
            </a:r>
            <a:r>
              <a:rPr lang="en-GB" sz="2400" dirty="0">
                <a:latin typeface="Unify Serif"/>
              </a:rPr>
              <a:t> </a:t>
            </a:r>
            <a:r>
              <a:rPr lang="en-GB" dirty="0">
                <a:latin typeface="Unify Serif"/>
              </a:rPr>
              <a:t> </a:t>
            </a:r>
            <a:endParaRPr lang="en-GB" dirty="0"/>
          </a:p>
        </p:txBody>
      </p:sp>
      <p:pic>
        <p:nvPicPr>
          <p:cNvPr id="8" name="Content Placeholder 7"/>
          <p:cNvPicPr>
            <a:picLocks noGrp="1" noChangeAspect="1"/>
          </p:cNvPicPr>
          <p:nvPr>
            <p:ph sz="quarter" idx="4"/>
          </p:nvPr>
        </p:nvPicPr>
        <p:blipFill>
          <a:blip r:embed="rId2"/>
          <a:stretch>
            <a:fillRect/>
          </a:stretch>
        </p:blipFill>
        <p:spPr>
          <a:xfrm>
            <a:off x="7167563" y="2686149"/>
            <a:ext cx="4338637" cy="3073201"/>
          </a:xfrm>
          <a:prstGeom prst="rect">
            <a:avLst/>
          </a:prstGeom>
        </p:spPr>
      </p:pic>
    </p:spTree>
    <p:extLst>
      <p:ext uri="{BB962C8B-B14F-4D97-AF65-F5344CB8AC3E}">
        <p14:creationId xmlns:p14="http://schemas.microsoft.com/office/powerpoint/2010/main" val="32245813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AQ 2019</a:t>
            </a:r>
            <a:endParaRPr lang="en-GB" dirty="0"/>
          </a:p>
        </p:txBody>
      </p:sp>
      <p:sp>
        <p:nvSpPr>
          <p:cNvPr id="3" name="Content Placeholder 2"/>
          <p:cNvSpPr>
            <a:spLocks noGrp="1"/>
          </p:cNvSpPr>
          <p:nvPr>
            <p:ph sz="half" idx="2"/>
          </p:nvPr>
        </p:nvSpPr>
        <p:spPr>
          <a:xfrm>
            <a:off x="2027584" y="2395330"/>
            <a:ext cx="4904522" cy="3507696"/>
          </a:xfrm>
        </p:spPr>
        <p:txBody>
          <a:bodyPr>
            <a:normAutofit fontScale="92500" lnSpcReduction="10000"/>
          </a:bodyPr>
          <a:lstStyle/>
          <a:p>
            <a:r>
              <a:rPr lang="en-GB" sz="2400" dirty="0">
                <a:latin typeface="Unify Serif"/>
              </a:rPr>
              <a:t>The </a:t>
            </a:r>
            <a:r>
              <a:rPr lang="en-GB" sz="2400" dirty="0" smtClean="0">
                <a:latin typeface="Unify Serif"/>
              </a:rPr>
              <a:t>US on Hamza bin Laden</a:t>
            </a:r>
          </a:p>
          <a:p>
            <a:r>
              <a:rPr lang="en-GB" sz="2400" dirty="0" smtClean="0">
                <a:latin typeface="Unify Serif"/>
              </a:rPr>
              <a:t>"</a:t>
            </a:r>
            <a:r>
              <a:rPr lang="en-GB" sz="2400" dirty="0">
                <a:latin typeface="Unify Serif"/>
              </a:rPr>
              <a:t>He has released audio and video messages on the Internet, calling on his followers to launch attacks against the United States and its Western allies, and he has threatened attacks against the United States in revenge for the May 2011 killing of his father by U.S. military forces," </a:t>
            </a:r>
            <a:endParaRPr lang="en-GB" sz="2400" dirty="0" smtClean="0">
              <a:latin typeface="Unify Serif"/>
            </a:endParaRPr>
          </a:p>
        </p:txBody>
      </p:sp>
      <p:pic>
        <p:nvPicPr>
          <p:cNvPr id="8" name="Content Placeholder 7"/>
          <p:cNvPicPr>
            <a:picLocks noGrp="1" noChangeAspect="1"/>
          </p:cNvPicPr>
          <p:nvPr>
            <p:ph sz="quarter" idx="4"/>
          </p:nvPr>
        </p:nvPicPr>
        <p:blipFill>
          <a:blip r:embed="rId2"/>
          <a:stretch>
            <a:fillRect/>
          </a:stretch>
        </p:blipFill>
        <p:spPr>
          <a:xfrm>
            <a:off x="7167563" y="2686149"/>
            <a:ext cx="4338637" cy="3073201"/>
          </a:xfrm>
          <a:prstGeom prst="rect">
            <a:avLst/>
          </a:prstGeom>
        </p:spPr>
      </p:pic>
    </p:spTree>
    <p:extLst>
      <p:ext uri="{BB962C8B-B14F-4D97-AF65-F5344CB8AC3E}">
        <p14:creationId xmlns:p14="http://schemas.microsoft.com/office/powerpoint/2010/main" val="272818980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endParaRPr lang="en-GB"/>
          </a:p>
        </p:txBody>
      </p:sp>
      <p:pic>
        <p:nvPicPr>
          <p:cNvPr id="9" name="upuFrhtn8u8"/>
          <p:cNvPicPr>
            <a:picLocks noGrp="1" noRot="1" noChangeAspect="1"/>
          </p:cNvPicPr>
          <p:nvPr>
            <p:ph idx="1"/>
            <a:videoFile r:link="rId1"/>
          </p:nvPr>
        </p:nvPicPr>
        <p:blipFill>
          <a:blip r:embed="rId3"/>
          <a:stretch>
            <a:fillRect/>
          </a:stretch>
        </p:blipFill>
        <p:spPr>
          <a:xfrm>
            <a:off x="1651379" y="600501"/>
            <a:ext cx="9880979" cy="5945287"/>
          </a:xfrm>
          <a:prstGeom prst="rect">
            <a:avLst/>
          </a:prstGeom>
        </p:spPr>
      </p:pic>
    </p:spTree>
    <p:extLst>
      <p:ext uri="{BB962C8B-B14F-4D97-AF65-F5344CB8AC3E}">
        <p14:creationId xmlns:p14="http://schemas.microsoft.com/office/powerpoint/2010/main" val="221894788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1866589" y="467139"/>
            <a:ext cx="9742315" cy="5903844"/>
          </a:xfrm>
          <a:prstGeom prst="rect">
            <a:avLst/>
          </a:prstGeom>
        </p:spPr>
      </p:pic>
    </p:spTree>
    <p:extLst>
      <p:ext uri="{BB962C8B-B14F-4D97-AF65-F5344CB8AC3E}">
        <p14:creationId xmlns:p14="http://schemas.microsoft.com/office/powerpoint/2010/main" val="162207163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August 2019</a:t>
            </a:r>
            <a:endParaRPr lang="en-GB" dirty="0"/>
          </a:p>
        </p:txBody>
      </p:sp>
      <p:sp>
        <p:nvSpPr>
          <p:cNvPr id="3" name="Content Placeholder 2"/>
          <p:cNvSpPr>
            <a:spLocks noGrp="1"/>
          </p:cNvSpPr>
          <p:nvPr>
            <p:ph idx="1"/>
          </p:nvPr>
        </p:nvSpPr>
        <p:spPr/>
        <p:txBody>
          <a:bodyPr/>
          <a:lstStyle/>
          <a:p>
            <a:r>
              <a:rPr lang="en-GB" dirty="0">
                <a:solidFill>
                  <a:srgbClr val="404040"/>
                </a:solidFill>
                <a:latin typeface="+mj-lt"/>
              </a:rPr>
              <a:t>Hamza Bin Laden, the son of al-Qaeda founder Osama Bin Laden, has reportedly been killed in an air strike, eight years after his father died in an attack in Pakistan by US forces.</a:t>
            </a:r>
            <a:endParaRPr lang="en-GB" dirty="0">
              <a:latin typeface="+mj-lt"/>
            </a:endParaRPr>
          </a:p>
        </p:txBody>
      </p:sp>
    </p:spTree>
    <p:extLst>
      <p:ext uri="{BB962C8B-B14F-4D97-AF65-F5344CB8AC3E}">
        <p14:creationId xmlns:p14="http://schemas.microsoft.com/office/powerpoint/2010/main" val="72569124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solidFill>
                  <a:schemeClr val="tx2">
                    <a:satMod val="130000"/>
                  </a:schemeClr>
                </a:solidFill>
              </a:rPr>
              <a:t>Thanks</a:t>
            </a:r>
            <a:endParaRPr lang="en-GB" dirty="0">
              <a:solidFill>
                <a:schemeClr val="tx2">
                  <a:satMod val="130000"/>
                </a:schemeClr>
              </a:solidFill>
            </a:endParaRPr>
          </a:p>
        </p:txBody>
      </p:sp>
      <p:sp>
        <p:nvSpPr>
          <p:cNvPr id="29699" name="Content Placeholder 2"/>
          <p:cNvSpPr>
            <a:spLocks noGrp="1"/>
          </p:cNvSpPr>
          <p:nvPr>
            <p:ph idx="1"/>
          </p:nvPr>
        </p:nvSpPr>
        <p:spPr/>
        <p:txBody>
          <a:bodyPr/>
          <a:lstStyle/>
          <a:p>
            <a:pPr>
              <a:buFont typeface="Wingdings 2" panose="05020102010507070707" pitchFamily="18" charset="2"/>
              <a:buNone/>
            </a:pPr>
            <a:endParaRPr lang="en-GB" altLang="en-US" sz="1400" dirty="0"/>
          </a:p>
          <a:p>
            <a:endParaRPr lang="en-GB" altLang="en-US" dirty="0"/>
          </a:p>
        </p:txBody>
      </p:sp>
    </p:spTree>
    <p:extLst>
      <p:ext uri="{BB962C8B-B14F-4D97-AF65-F5344CB8AC3E}">
        <p14:creationId xmlns:p14="http://schemas.microsoft.com/office/powerpoint/2010/main" val="2784798216"/>
      </p:ext>
    </p:extLst>
  </p:cSld>
  <p:clrMapOvr>
    <a:masterClrMapping/>
  </p:clrMapOvr>
  <p:timing>
    <p:tnLst>
      <p:par>
        <p:cTn id="1" dur="indefinite" restart="never" nodeType="tmRoot"/>
      </p:par>
    </p:tn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xmlns=""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308</TotalTime>
  <Words>800</Words>
  <Application>Microsoft Office PowerPoint</Application>
  <PresentationFormat>Custom</PresentationFormat>
  <Paragraphs>94</Paragraphs>
  <Slides>27</Slides>
  <Notes>0</Notes>
  <HiddenSlides>0</HiddenSlides>
  <MMClips>2</MMClips>
  <ScaleCrop>false</ScaleCrop>
  <HeadingPairs>
    <vt:vector size="4" baseType="variant">
      <vt:variant>
        <vt:lpstr>Theme</vt:lpstr>
      </vt:variant>
      <vt:variant>
        <vt:i4>1</vt:i4>
      </vt:variant>
      <vt:variant>
        <vt:lpstr>Slide Titles</vt:lpstr>
      </vt:variant>
      <vt:variant>
        <vt:i4>27</vt:i4>
      </vt:variant>
    </vt:vector>
  </HeadingPairs>
  <TitlesOfParts>
    <vt:vector size="28" baseType="lpstr">
      <vt:lpstr>Wisp</vt:lpstr>
      <vt:lpstr>Profile of a Terrorist Group AQ</vt:lpstr>
      <vt:lpstr>AQ 1993 - 2006</vt:lpstr>
      <vt:lpstr>Al Qaeda-Origins</vt:lpstr>
      <vt:lpstr>Al Qaeda-Origins</vt:lpstr>
      <vt:lpstr>Al Qaeda Aims Ideology and Motivations</vt:lpstr>
      <vt:lpstr>That Said…..</vt:lpstr>
      <vt:lpstr>What is Al-Qaeda?</vt:lpstr>
      <vt:lpstr>What is Al-Qaeda?</vt:lpstr>
      <vt:lpstr>Ayman al-Zawahiri</vt:lpstr>
      <vt:lpstr>Ayman al-Zawahiri</vt:lpstr>
      <vt:lpstr>Ayman al-Zawahiri</vt:lpstr>
      <vt:lpstr>Ayman al-Zawahiri</vt:lpstr>
      <vt:lpstr>Similarities - Differences</vt:lpstr>
      <vt:lpstr>PowerPoint Presentation</vt:lpstr>
      <vt:lpstr>AQ 2019</vt:lpstr>
      <vt:lpstr>AQ 2019</vt:lpstr>
      <vt:lpstr>PowerPoint Presentation</vt:lpstr>
      <vt:lpstr>Al-Qaeda branches</vt:lpstr>
      <vt:lpstr>PowerPoint Presentation</vt:lpstr>
      <vt:lpstr>AQ 2013 - 2019</vt:lpstr>
      <vt:lpstr>Strategy</vt:lpstr>
      <vt:lpstr>AQ 2019</vt:lpstr>
      <vt:lpstr>AQ 2019</vt:lpstr>
      <vt:lpstr>PowerPoint Presentation</vt:lpstr>
      <vt:lpstr>PowerPoint Presentation</vt:lpstr>
      <vt:lpstr>August 2019</vt:lpstr>
      <vt:lpstr>Thanks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Profile of a Terrorist Group AQ</dc:title>
  <dc:creator>wynne jones</dc:creator>
  <cp:lastModifiedBy>Jones</cp:lastModifiedBy>
  <cp:revision>14</cp:revision>
  <cp:lastPrinted>2019-03-29T13:49:17Z</cp:lastPrinted>
  <dcterms:created xsi:type="dcterms:W3CDTF">2015-02-02T15:31:41Z</dcterms:created>
  <dcterms:modified xsi:type="dcterms:W3CDTF">2019-10-24T16:45:51Z</dcterms:modified>
</cp:coreProperties>
</file>