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19"/>
  </p:notes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70" r:id="rId14"/>
    <p:sldId id="271" r:id="rId15"/>
    <p:sldId id="272" r:id="rId16"/>
    <p:sldId id="273"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49242" autoAdjust="0"/>
  </p:normalViewPr>
  <p:slideViewPr>
    <p:cSldViewPr snapToGrid="0">
      <p:cViewPr varScale="1">
        <p:scale>
          <a:sx n="34" d="100"/>
          <a:sy n="34" d="100"/>
        </p:scale>
        <p:origin x="21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B855B6-E84F-40D2-B982-80327203BC37}" type="datetimeFigureOut">
              <a:rPr lang="en-GB" smtClean="0"/>
              <a:t>07/11/2016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E93BD2-4A9E-4BCF-8272-603FA368D6FA}" type="slidenum">
              <a:rPr lang="en-GB" smtClean="0"/>
              <a:t>‹#›</a:t>
            </a:fld>
            <a:endParaRPr lang="en-GB"/>
          </a:p>
        </p:txBody>
      </p:sp>
    </p:spTree>
    <p:extLst>
      <p:ext uri="{BB962C8B-B14F-4D97-AF65-F5344CB8AC3E}">
        <p14:creationId xmlns:p14="http://schemas.microsoft.com/office/powerpoint/2010/main" val="1242763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near east</a:t>
            </a:r>
            <a:r>
              <a:rPr lang="en-GB" baseline="0" dirty="0" smtClean="0"/>
              <a:t> hospitals were quickly established within Christian kingdoms. However it was under Islamic rule that the hospital system flourished.</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4</a:t>
            </a:fld>
            <a:endParaRPr lang="en-GB"/>
          </a:p>
        </p:txBody>
      </p:sp>
    </p:spTree>
    <p:extLst>
      <p:ext uri="{BB962C8B-B14F-4D97-AF65-F5344CB8AC3E}">
        <p14:creationId xmlns:p14="http://schemas.microsoft.com/office/powerpoint/2010/main" val="1855913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we talked about</a:t>
            </a:r>
            <a:r>
              <a:rPr lang="en-GB" baseline="0" dirty="0" smtClean="0"/>
              <a:t> the Islamic hospital last week, the treatment of patients and the hospital design</a:t>
            </a:r>
          </a:p>
        </p:txBody>
      </p:sp>
      <p:sp>
        <p:nvSpPr>
          <p:cNvPr id="4" name="Slide Number Placeholder 3"/>
          <p:cNvSpPr>
            <a:spLocks noGrp="1"/>
          </p:cNvSpPr>
          <p:nvPr>
            <p:ph type="sldNum" sz="quarter" idx="10"/>
          </p:nvPr>
        </p:nvSpPr>
        <p:spPr/>
        <p:txBody>
          <a:bodyPr/>
          <a:lstStyle/>
          <a:p>
            <a:fld id="{D1E93BD2-4A9E-4BCF-8272-603FA368D6FA}" type="slidenum">
              <a:rPr lang="en-GB" smtClean="0"/>
              <a:t>5</a:t>
            </a:fld>
            <a:endParaRPr lang="en-GB"/>
          </a:p>
        </p:txBody>
      </p:sp>
    </p:spTree>
    <p:extLst>
      <p:ext uri="{BB962C8B-B14F-4D97-AF65-F5344CB8AC3E}">
        <p14:creationId xmlns:p14="http://schemas.microsoft.com/office/powerpoint/2010/main" val="918928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Both within</a:t>
            </a:r>
            <a:r>
              <a:rPr lang="en-GB" baseline="0" dirty="0" smtClean="0"/>
              <a:t> Islam and also Christianity it was believed that illness and insanity was caused by demonic possession.</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6</a:t>
            </a:fld>
            <a:endParaRPr lang="en-GB"/>
          </a:p>
        </p:txBody>
      </p:sp>
    </p:spTree>
    <p:extLst>
      <p:ext uri="{BB962C8B-B14F-4D97-AF65-F5344CB8AC3E}">
        <p14:creationId xmlns:p14="http://schemas.microsoft.com/office/powerpoint/2010/main" val="17820065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was a world of malnutrition, famine, plague and pestilence. Mass starvation was an ever present possibility.</a:t>
            </a:r>
          </a:p>
          <a:p>
            <a:r>
              <a:rPr lang="en-GB" baseline="0" dirty="0" smtClean="0"/>
              <a:t>Low life expectancy, the medieval man who reached 45 years was an exception, for women the life expectancy was even shorter.</a:t>
            </a:r>
          </a:p>
          <a:p>
            <a:r>
              <a:rPr lang="en-GB" baseline="0" dirty="0" smtClean="0"/>
              <a:t>Diets lacked even basic nutrients, raging infections, parasites, </a:t>
            </a:r>
          </a:p>
          <a:p>
            <a:r>
              <a:rPr lang="en-GB" baseline="0" dirty="0" smtClean="0"/>
              <a:t>Routine contamination of water and excrement.</a:t>
            </a:r>
          </a:p>
          <a:p>
            <a:r>
              <a:rPr lang="en-GB" baseline="0" dirty="0" smtClean="0"/>
              <a:t>Rickets, leprosy, deformed bodies</a:t>
            </a:r>
          </a:p>
          <a:p>
            <a:r>
              <a:rPr lang="en-GB" baseline="0" dirty="0" smtClean="0"/>
              <a:t>And then we have the mad: Frenzied, epileptic, melancholic</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7</a:t>
            </a:fld>
            <a:endParaRPr lang="en-GB"/>
          </a:p>
        </p:txBody>
      </p:sp>
    </p:spTree>
    <p:extLst>
      <p:ext uri="{BB962C8B-B14F-4D97-AF65-F5344CB8AC3E}">
        <p14:creationId xmlns:p14="http://schemas.microsoft.com/office/powerpoint/2010/main" val="1763524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Miracles were interwoven with Christianity from the very beginning. Officially the</a:t>
            </a:r>
            <a:r>
              <a:rPr lang="en-GB" baseline="0" dirty="0" smtClean="0"/>
              <a:t> medieval church opposed magic, however it is difficult to see the distinction between miracles and magic.</a:t>
            </a:r>
          </a:p>
          <a:p>
            <a:r>
              <a:rPr lang="en-GB" baseline="0" dirty="0" smtClean="0"/>
              <a:t>Pagans and Christians both blamed demons for their misfortunes and Christians believed that ultimately the demons were agents of Satan himself.</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9</a:t>
            </a:fld>
            <a:endParaRPr lang="en-GB"/>
          </a:p>
        </p:txBody>
      </p:sp>
    </p:spTree>
    <p:extLst>
      <p:ext uri="{BB962C8B-B14F-4D97-AF65-F5344CB8AC3E}">
        <p14:creationId xmlns:p14="http://schemas.microsoft.com/office/powerpoint/2010/main" val="1987306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he had called unto him his twelve</a:t>
            </a:r>
            <a:r>
              <a:rPr lang="en-GB" baseline="0" dirty="0" smtClean="0"/>
              <a:t> disciples, he gave them power against unclean spirits, to cast them out, and to heal all manner of sickness and all manner of disease.. Heal the sick, cleans the lepers, raise the dead, cast out devils; freely ye have received, freely give.</a:t>
            </a:r>
          </a:p>
          <a:p>
            <a:endParaRPr lang="en-GB" baseline="0" dirty="0" smtClean="0"/>
          </a:p>
          <a:p>
            <a:r>
              <a:rPr lang="en-GB" baseline="0" dirty="0" smtClean="0"/>
              <a:t>Through the miraculous mystery of divine intervention, bread and wine became Christ’s blood and body and yet somewhat surprisingly, early Christians shied away from using miracles as propaganda.</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10</a:t>
            </a:fld>
            <a:endParaRPr lang="en-GB"/>
          </a:p>
        </p:txBody>
      </p:sp>
    </p:spTree>
    <p:extLst>
      <p:ext uri="{BB962C8B-B14F-4D97-AF65-F5344CB8AC3E}">
        <p14:creationId xmlns:p14="http://schemas.microsoft.com/office/powerpoint/2010/main" val="31770839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Five relics of Christ,</a:t>
            </a:r>
            <a:r>
              <a:rPr lang="en-GB" baseline="0" dirty="0" smtClean="0"/>
              <a:t> pieces of 6 apostles, bits of 31 martyrs, assorted remains of thirty-nine confessors, and particles of sixteen virgins! (List of 1116)</a:t>
            </a:r>
          </a:p>
          <a:p>
            <a:r>
              <a:rPr lang="en-GB" baseline="0" dirty="0" smtClean="0"/>
              <a:t>After the sacking of Constantinople in 1204, various crates of bones were shipped back to the West.</a:t>
            </a:r>
          </a:p>
          <a:p>
            <a:endParaRPr lang="en-GB" baseline="0" dirty="0" smtClean="0"/>
          </a:p>
          <a:p>
            <a:endParaRPr lang="en-GB" baseline="0" dirty="0" smtClean="0"/>
          </a:p>
          <a:p>
            <a:r>
              <a:rPr lang="en-GB" baseline="0" dirty="0" smtClean="0"/>
              <a:t>The shrines of the saints were thought to cure many ills. The shrine of Thomas a Becket in Canterbury was reckoned to cure blindness, insanity, leprosy and deafness not to mention a whole host of other ailments.</a:t>
            </a:r>
          </a:p>
          <a:p>
            <a:r>
              <a:rPr lang="en-GB" baseline="0" dirty="0" smtClean="0"/>
              <a:t>As a result Canterbury drew pilgrims from all over Europe until 1538 when Henry VIII ordered that the saint’s shrine be dismantled and the bones destroyed and that the renegade priest be never spoken of again.</a:t>
            </a:r>
          </a:p>
          <a:p>
            <a:r>
              <a:rPr lang="en-GB" baseline="0" dirty="0" smtClean="0"/>
              <a:t>Chaucer’s Canterbury Tales recounts the lives of a company of pilgrims on their way from London to visit the shrine of Thomas a Becket.</a:t>
            </a:r>
            <a:endParaRPr lang="en-GB" dirty="0"/>
          </a:p>
        </p:txBody>
      </p:sp>
      <p:sp>
        <p:nvSpPr>
          <p:cNvPr id="4" name="Slide Number Placeholder 3"/>
          <p:cNvSpPr>
            <a:spLocks noGrp="1"/>
          </p:cNvSpPr>
          <p:nvPr>
            <p:ph type="sldNum" sz="quarter" idx="10"/>
          </p:nvPr>
        </p:nvSpPr>
        <p:spPr/>
        <p:txBody>
          <a:bodyPr/>
          <a:lstStyle/>
          <a:p>
            <a:fld id="{D1E93BD2-4A9E-4BCF-8272-603FA368D6FA}" type="slidenum">
              <a:rPr lang="en-GB" smtClean="0"/>
              <a:t>11</a:t>
            </a:fld>
            <a:endParaRPr lang="en-GB"/>
          </a:p>
        </p:txBody>
      </p:sp>
    </p:spTree>
    <p:extLst>
      <p:ext uri="{BB962C8B-B14F-4D97-AF65-F5344CB8AC3E}">
        <p14:creationId xmlns:p14="http://schemas.microsoft.com/office/powerpoint/2010/main" val="215451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Medieval religious orders had been caring for their own sick or disabled brothers and sisters for centuries. In the 7th century the monastery of Whitby in Yorkshire is described as having a building </a:t>
            </a:r>
            <a:r>
              <a:rPr lang="en-GB" sz="1200" u="sng" dirty="0" smtClean="0"/>
              <a:t>'to which they used to take those who were infirm, or who seemed to be at the point of death'.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u="sng" dirty="0" smtClean="0"/>
          </a:p>
          <a:p>
            <a:r>
              <a:rPr lang="en-GB" sz="1200" dirty="0" smtClean="0"/>
              <a:t>Our word </a:t>
            </a:r>
            <a:r>
              <a:rPr lang="en-GB" sz="1200" dirty="0" smtClean="0">
                <a:solidFill>
                  <a:srgbClr val="FF0000"/>
                </a:solidFill>
              </a:rPr>
              <a:t>'hospital'</a:t>
            </a:r>
            <a:r>
              <a:rPr lang="en-GB" sz="1200" dirty="0" smtClean="0"/>
              <a:t> comes from the Latin word </a:t>
            </a:r>
            <a:r>
              <a:rPr lang="en-GB" sz="1200" dirty="0" smtClean="0">
                <a:solidFill>
                  <a:srgbClr val="FF0000"/>
                </a:solidFill>
              </a:rPr>
              <a:t>'</a:t>
            </a:r>
            <a:r>
              <a:rPr lang="en-GB" sz="1200" dirty="0" err="1" smtClean="0">
                <a:solidFill>
                  <a:srgbClr val="FF0000"/>
                </a:solidFill>
              </a:rPr>
              <a:t>hospes</a:t>
            </a:r>
            <a:r>
              <a:rPr lang="en-GB" sz="1200" dirty="0" smtClean="0">
                <a:solidFill>
                  <a:srgbClr val="FF0000"/>
                </a:solidFill>
              </a:rPr>
              <a:t>'</a:t>
            </a:r>
            <a:r>
              <a:rPr lang="en-GB" sz="1200" dirty="0" smtClean="0"/>
              <a:t> which means both host and guest. The word reflects the Christian duty to shelter any stranger, particularly passing pilgrims (this is a duty common to most world religions). </a:t>
            </a:r>
          </a:p>
          <a:p>
            <a:endParaRPr lang="en-GB" sz="1200" dirty="0" smtClean="0"/>
          </a:p>
          <a:p>
            <a:r>
              <a:rPr lang="en-GB" sz="1200" dirty="0" smtClean="0"/>
              <a:t>In medieval religious houses, the passing poor were only expected to stay for one night. </a:t>
            </a:r>
          </a:p>
          <a:p>
            <a:r>
              <a:rPr lang="en-GB" sz="1200" dirty="0" smtClean="0"/>
              <a:t>Gradually however, the rules changed and the sick were allowed to stay until they recovered, creating an early version of the hospital as we understand it today. </a:t>
            </a:r>
          </a:p>
          <a:p>
            <a:r>
              <a:rPr lang="en-GB" dirty="0" smtClean="0"/>
              <a:t>Leper </a:t>
            </a:r>
            <a:r>
              <a:rPr lang="en-GB" dirty="0" smtClean="0"/>
              <a:t>houses</a:t>
            </a:r>
          </a:p>
          <a:p>
            <a:r>
              <a:rPr lang="en-GB" dirty="0" smtClean="0"/>
              <a:t>Hostels for pilgrims</a:t>
            </a:r>
          </a:p>
          <a:p>
            <a:r>
              <a:rPr lang="en-GB" dirty="0" smtClean="0"/>
              <a:t>Institutions for the sick poor (such as the Great Hospital, or St Giles', as it was then known)</a:t>
            </a:r>
          </a:p>
          <a:p>
            <a:r>
              <a:rPr lang="en-GB" dirty="0" err="1" smtClean="0"/>
              <a:t>Almshouses</a:t>
            </a:r>
            <a:endParaRPr lang="en-GB" dirty="0" smtClean="0"/>
          </a:p>
          <a:p>
            <a:endParaRPr lang="en-GB" sz="1200" dirty="0" smtClean="0"/>
          </a:p>
          <a:p>
            <a:r>
              <a:rPr lang="en-GB" dirty="0" smtClean="0"/>
              <a:t>People in the Middle Ages thought that the body and soul were joined, and that health depended on them being in harmony. Physical infirmity, for instance, was often regarded as a sign of some deeper spiritual wrongdoing (such as gluttony or lust). In short, disease and illness could well be a punishment for sin. </a:t>
            </a:r>
            <a:endParaRPr lang="en-GB" sz="1200" dirty="0" smtClean="0"/>
          </a:p>
          <a:p>
            <a:endParaRPr lang="en-GB" sz="1200" dirty="0" smtClean="0"/>
          </a:p>
          <a:p>
            <a:endParaRPr lang="en-GB" sz="1200" dirty="0" smtClean="0"/>
          </a:p>
          <a:p>
            <a:r>
              <a:rPr lang="en-GB" sz="1200" dirty="0" smtClean="0"/>
              <a:t>A large 'infirmary hall' with rows of beds on each side housed the sick and the infirm. The chapel was in full view - </a:t>
            </a:r>
            <a:r>
              <a:rPr lang="en-GB" sz="1200" dirty="0" smtClean="0">
                <a:solidFill>
                  <a:srgbClr val="FF0000"/>
                </a:solidFill>
              </a:rPr>
              <a:t>the care of the soul was just as important as the care of the body.</a:t>
            </a:r>
            <a:r>
              <a:rPr lang="en-GB" sz="1200" dirty="0" smtClean="0"/>
              <a:t> </a:t>
            </a:r>
          </a:p>
          <a:p>
            <a:r>
              <a:rPr lang="en-GB" sz="1200" dirty="0" smtClean="0"/>
              <a:t>Psyche - soul</a:t>
            </a:r>
          </a:p>
          <a:p>
            <a:r>
              <a:rPr lang="en-GB" sz="1200" dirty="0" smtClean="0"/>
              <a:t>Psychotherapy – therapy of the soul</a:t>
            </a:r>
          </a:p>
          <a:p>
            <a:r>
              <a:rPr lang="en-GB" sz="1200" dirty="0" smtClean="0"/>
              <a:t>Only more recently has it become the ‘mind’</a:t>
            </a:r>
          </a:p>
          <a:p>
            <a:endParaRPr lang="en-GB" dirty="0"/>
          </a:p>
        </p:txBody>
      </p:sp>
      <p:sp>
        <p:nvSpPr>
          <p:cNvPr id="4" name="Slide Number Placeholder 3"/>
          <p:cNvSpPr>
            <a:spLocks noGrp="1"/>
          </p:cNvSpPr>
          <p:nvPr>
            <p:ph type="sldNum" sz="quarter" idx="10"/>
          </p:nvPr>
        </p:nvSpPr>
        <p:spPr/>
        <p:txBody>
          <a:bodyPr/>
          <a:lstStyle/>
          <a:p>
            <a:fld id="{CD3FEB94-C319-474B-8406-AA88C83D4E9D}" type="slidenum">
              <a:rPr lang="en-GB" smtClean="0"/>
              <a:t>13</a:t>
            </a:fld>
            <a:endParaRPr lang="en-GB"/>
          </a:p>
        </p:txBody>
      </p:sp>
    </p:spTree>
    <p:extLst>
      <p:ext uri="{BB962C8B-B14F-4D97-AF65-F5344CB8AC3E}">
        <p14:creationId xmlns:p14="http://schemas.microsoft.com/office/powerpoint/2010/main" val="1691957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r>
              <a:rPr lang="en-GB" dirty="0" smtClean="0"/>
              <a:t>As you can also see, the standard layout of open ward hospitals, such as St Giles', housed the patients under one roof, and ensured that anyone lying in the infirmary ward was in sight - or at least hearing - of the chancel. In fact, the physical body of the hospital was firmly united with its spiritual 'soul'. This was for a very good reason: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in the Middle Ages thought that the body and soul were joined, and that health depended on them being in harmony. Physical infirmity, for instance, was often regarded as a sign of some deeper spiritual wrongdoing (such as gluttony or lust). In short, disease and illness could well be a punishment for sin.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CD3FEB94-C319-474B-8406-AA88C83D4E9D}" type="slidenum">
              <a:rPr lang="en-GB" smtClean="0"/>
              <a:t>14</a:t>
            </a:fld>
            <a:endParaRPr lang="en-GB"/>
          </a:p>
        </p:txBody>
      </p:sp>
    </p:spTree>
    <p:extLst>
      <p:ext uri="{BB962C8B-B14F-4D97-AF65-F5344CB8AC3E}">
        <p14:creationId xmlns:p14="http://schemas.microsoft.com/office/powerpoint/2010/main" val="1317500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 idea of the </a:t>
            </a:r>
            <a:r>
              <a:rPr lang="en-GB" sz="1200" dirty="0" err="1" smtClean="0"/>
              <a:t>almshouse</a:t>
            </a:r>
            <a:r>
              <a:rPr lang="en-GB" sz="1200" dirty="0" smtClean="0"/>
              <a:t> ( '</a:t>
            </a:r>
            <a:r>
              <a:rPr lang="en-GB" sz="1200" dirty="0" err="1" smtClean="0"/>
              <a:t>Maison</a:t>
            </a:r>
            <a:r>
              <a:rPr lang="en-GB" sz="1200" dirty="0" smtClean="0"/>
              <a:t> </a:t>
            </a:r>
            <a:r>
              <a:rPr lang="en-GB" sz="1200" dirty="0" err="1" smtClean="0"/>
              <a:t>Dieu</a:t>
            </a:r>
            <a:r>
              <a:rPr lang="en-GB" sz="1200" dirty="0" smtClean="0"/>
              <a:t>') developed from hospitals. </a:t>
            </a:r>
          </a:p>
          <a:p>
            <a:r>
              <a:rPr lang="en-GB" sz="1200" dirty="0" err="1" smtClean="0"/>
              <a:t>Almshouses</a:t>
            </a:r>
            <a:r>
              <a:rPr lang="en-GB" sz="1200" dirty="0" smtClean="0"/>
              <a:t> were built to provide long-term shelter for the disabled and aged infirm, and soon became a common feature of towns and cities. They were founded and supported with donations from kings, church dignitaries, nobles and merchants, all keen to ease their passage to heaven with good works. </a:t>
            </a:r>
          </a:p>
          <a:p>
            <a:endParaRPr lang="en-GB" dirty="0" smtClean="0"/>
          </a:p>
          <a:p>
            <a:r>
              <a:rPr lang="en-GB" sz="1200" dirty="0" smtClean="0"/>
              <a:t>Some trade guilds built </a:t>
            </a:r>
            <a:r>
              <a:rPr lang="en-GB" sz="1200" dirty="0" err="1" smtClean="0"/>
              <a:t>almshouses</a:t>
            </a:r>
            <a:r>
              <a:rPr lang="en-GB" sz="1200" dirty="0" smtClean="0"/>
              <a:t> for their members who could no longer manage life in their own homes. Rules were strict, and there was a relentless regime of prayer and devotion, but the diet was generally good and the surroundings pleasant, often with gardens. There were gifts and feasts on special days. </a:t>
            </a:r>
          </a:p>
          <a:p>
            <a:r>
              <a:rPr lang="en-GB" sz="1200" dirty="0" smtClean="0">
                <a:solidFill>
                  <a:srgbClr val="FF0000"/>
                </a:solidFill>
              </a:rPr>
              <a:t>Places were in demand as the </a:t>
            </a:r>
            <a:r>
              <a:rPr lang="en-GB" sz="1200" dirty="0" err="1" smtClean="0">
                <a:solidFill>
                  <a:srgbClr val="FF0000"/>
                </a:solidFill>
              </a:rPr>
              <a:t>almshouse</a:t>
            </a:r>
            <a:r>
              <a:rPr lang="en-GB" sz="1200" dirty="0" smtClean="0">
                <a:solidFill>
                  <a:srgbClr val="FF0000"/>
                </a:solidFill>
              </a:rPr>
              <a:t> offered an escape from the poverty and danger of life outside. </a:t>
            </a:r>
            <a:r>
              <a:rPr lang="en-GB" sz="1200" dirty="0" smtClean="0"/>
              <a:t>As leprosy began to recede in the late 14th century, many former leper houses became </a:t>
            </a:r>
            <a:r>
              <a:rPr lang="en-GB" sz="1200" dirty="0" err="1" smtClean="0"/>
              <a:t>almshouses</a:t>
            </a:r>
            <a:r>
              <a:rPr lang="en-GB" sz="1200" dirty="0" smtClean="0"/>
              <a:t>. </a:t>
            </a:r>
          </a:p>
          <a:p>
            <a:endParaRPr lang="en-GB" dirty="0"/>
          </a:p>
        </p:txBody>
      </p:sp>
      <p:sp>
        <p:nvSpPr>
          <p:cNvPr id="4" name="Slide Number Placeholder 3"/>
          <p:cNvSpPr>
            <a:spLocks noGrp="1"/>
          </p:cNvSpPr>
          <p:nvPr>
            <p:ph type="sldNum" sz="quarter" idx="10"/>
          </p:nvPr>
        </p:nvSpPr>
        <p:spPr/>
        <p:txBody>
          <a:bodyPr/>
          <a:lstStyle/>
          <a:p>
            <a:fld id="{CD3FEB94-C319-474B-8406-AA88C83D4E9D}" type="slidenum">
              <a:rPr lang="en-GB" smtClean="0"/>
              <a:t>16</a:t>
            </a:fld>
            <a:endParaRPr lang="en-GB"/>
          </a:p>
        </p:txBody>
      </p:sp>
    </p:spTree>
    <p:extLst>
      <p:ext uri="{BB962C8B-B14F-4D97-AF65-F5344CB8AC3E}">
        <p14:creationId xmlns:p14="http://schemas.microsoft.com/office/powerpoint/2010/main" val="2617440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152B654-3E1D-46C9-9EBF-435D55B88F83}"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35F56D-5D17-4E42-97EE-D1DEED96389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601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52B654-3E1D-46C9-9EBF-435D55B88F83}"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322640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52B654-3E1D-46C9-9EBF-435D55B88F83}"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35F56D-5D17-4E42-97EE-D1DEED963895}"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5298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152B654-3E1D-46C9-9EBF-435D55B88F83}"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2427369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152B654-3E1D-46C9-9EBF-435D55B88F83}" type="datetimeFigureOut">
              <a:rPr lang="en-GB" smtClean="0"/>
              <a:t>07/11/2016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321956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152B654-3E1D-46C9-9EBF-435D55B88F83}" type="datetimeFigureOut">
              <a:rPr lang="en-GB" smtClean="0"/>
              <a:t>07/11/2016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815947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152B654-3E1D-46C9-9EBF-435D55B88F83}" type="datetimeFigureOut">
              <a:rPr lang="en-GB" smtClean="0"/>
              <a:t>07/11/2016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254224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152B654-3E1D-46C9-9EBF-435D55B88F83}" type="datetimeFigureOut">
              <a:rPr lang="en-GB" smtClean="0"/>
              <a:t>07/11/2016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035F56D-5D17-4E42-97EE-D1DEED963895}" type="slidenum">
              <a:rPr lang="en-GB" smtClean="0"/>
              <a:t>‹#›</a:t>
            </a:fld>
            <a:endParaRPr lang="en-GB"/>
          </a:p>
        </p:txBody>
      </p:sp>
    </p:spTree>
    <p:extLst>
      <p:ext uri="{BB962C8B-B14F-4D97-AF65-F5344CB8AC3E}">
        <p14:creationId xmlns:p14="http://schemas.microsoft.com/office/powerpoint/2010/main" val="2461167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52B654-3E1D-46C9-9EBF-435D55B88F83}" type="datetimeFigureOut">
              <a:rPr lang="en-GB" smtClean="0"/>
              <a:t>07/11/2016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2369120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52B654-3E1D-46C9-9EBF-435D55B88F83}"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2873961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152B654-3E1D-46C9-9EBF-435D55B88F83}" type="datetimeFigureOut">
              <a:rPr lang="en-GB" smtClean="0"/>
              <a:t>07/11/2016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35F56D-5D17-4E42-97EE-D1DEED963895}" type="slidenum">
              <a:rPr lang="en-GB" smtClean="0"/>
              <a:t>‹#›</a:t>
            </a:fld>
            <a:endParaRPr lang="en-GB"/>
          </a:p>
        </p:txBody>
      </p:sp>
    </p:spTree>
    <p:extLst>
      <p:ext uri="{BB962C8B-B14F-4D97-AF65-F5344CB8AC3E}">
        <p14:creationId xmlns:p14="http://schemas.microsoft.com/office/powerpoint/2010/main" val="1680747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152B654-3E1D-46C9-9EBF-435D55B88F83}" type="datetimeFigureOut">
              <a:rPr lang="en-GB" smtClean="0"/>
              <a:t>07/11/2016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035F56D-5D17-4E42-97EE-D1DEED963895}"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403217"/>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R-to4mRVzA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4394"/>
            <a:ext cx="12192000" cy="6843606"/>
          </a:xfrm>
          <a:prstGeom prst="rect">
            <a:avLst/>
          </a:prstGeom>
        </p:spPr>
      </p:pic>
      <p:sp>
        <p:nvSpPr>
          <p:cNvPr id="5" name="TextBox 4"/>
          <p:cNvSpPr txBox="1"/>
          <p:nvPr/>
        </p:nvSpPr>
        <p:spPr>
          <a:xfrm>
            <a:off x="4299045" y="5550068"/>
            <a:ext cx="6741994" cy="1015663"/>
          </a:xfrm>
          <a:prstGeom prst="rect">
            <a:avLst/>
          </a:prstGeom>
          <a:noFill/>
        </p:spPr>
        <p:txBody>
          <a:bodyPr wrap="square" rtlCol="0">
            <a:spAutoFit/>
          </a:bodyPr>
          <a:lstStyle/>
          <a:p>
            <a:r>
              <a:rPr lang="en-GB" sz="6000" b="1" dirty="0" smtClean="0">
                <a:solidFill>
                  <a:schemeClr val="bg1">
                    <a:lumMod val="85000"/>
                  </a:schemeClr>
                </a:solidFill>
                <a:effectLst>
                  <a:outerShdw blurRad="38100" dist="38100" dir="2700000" algn="tl">
                    <a:srgbClr val="000000">
                      <a:alpha val="43137"/>
                    </a:srgbClr>
                  </a:outerShdw>
                </a:effectLst>
              </a:rPr>
              <a:t>Early Hospitals</a:t>
            </a:r>
            <a:endParaRPr lang="en-GB" sz="6000" b="1" dirty="0">
              <a:solidFill>
                <a:schemeClr val="bg1">
                  <a:lumMod val="85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569209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a:t>
            </a:r>
            <a:endParaRPr lang="en-GB" dirty="0"/>
          </a:p>
        </p:txBody>
      </p:sp>
      <p:sp>
        <p:nvSpPr>
          <p:cNvPr id="3" name="Content Placeholder 2"/>
          <p:cNvSpPr>
            <a:spLocks noGrp="1"/>
          </p:cNvSpPr>
          <p:nvPr>
            <p:ph idx="1"/>
          </p:nvPr>
        </p:nvSpPr>
        <p:spPr/>
        <p:txBody>
          <a:bodyPr/>
          <a:lstStyle/>
          <a:p>
            <a:r>
              <a:rPr lang="en-GB" dirty="0" smtClean="0"/>
              <a:t>What do we know so far?</a:t>
            </a:r>
          </a:p>
          <a:p>
            <a:r>
              <a:rPr lang="en-GB" dirty="0" smtClean="0"/>
              <a:t>Spend time in small groups just evaluating your knowledge to date on early development.</a:t>
            </a:r>
          </a:p>
          <a:p>
            <a:r>
              <a:rPr lang="en-GB" dirty="0" smtClean="0"/>
              <a:t>What are the key themes that have stood out for you?</a:t>
            </a:r>
          </a:p>
          <a:p>
            <a:r>
              <a:rPr lang="en-GB" dirty="0" smtClean="0"/>
              <a:t>What has surprised you within this?</a:t>
            </a:r>
          </a:p>
          <a:p>
            <a:r>
              <a:rPr lang="en-GB" dirty="0" smtClean="0"/>
              <a:t>How would you like to move forward?</a:t>
            </a:r>
            <a:endParaRPr lang="en-GB" dirty="0"/>
          </a:p>
        </p:txBody>
      </p:sp>
    </p:spTree>
    <p:extLst>
      <p:ext uri="{BB962C8B-B14F-4D97-AF65-F5344CB8AC3E}">
        <p14:creationId xmlns:p14="http://schemas.microsoft.com/office/powerpoint/2010/main" val="23005742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To start to think about the care of the mentally ill within Europe</a:t>
            </a:r>
          </a:p>
          <a:p>
            <a:r>
              <a:rPr lang="en-GB" dirty="0" smtClean="0"/>
              <a:t>To begin to reflect on the early hospitals and the conditions available for the insane.</a:t>
            </a:r>
            <a:endParaRPr lang="en-GB" dirty="0"/>
          </a:p>
        </p:txBody>
      </p:sp>
    </p:spTree>
    <p:extLst>
      <p:ext uri="{BB962C8B-B14F-4D97-AF65-F5344CB8AC3E}">
        <p14:creationId xmlns:p14="http://schemas.microsoft.com/office/powerpoint/2010/main" val="26364302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Hospitals</a:t>
            </a:r>
            <a:endParaRPr lang="en-GB" dirty="0"/>
          </a:p>
        </p:txBody>
      </p:sp>
      <p:sp>
        <p:nvSpPr>
          <p:cNvPr id="3" name="Content Placeholder 2"/>
          <p:cNvSpPr>
            <a:spLocks noGrp="1"/>
          </p:cNvSpPr>
          <p:nvPr>
            <p:ph idx="1"/>
          </p:nvPr>
        </p:nvSpPr>
        <p:spPr/>
        <p:txBody>
          <a:bodyPr>
            <a:normAutofit/>
          </a:bodyPr>
          <a:lstStyle/>
          <a:p>
            <a:r>
              <a:rPr lang="en-GB" dirty="0" smtClean="0"/>
              <a:t>Hospitals for the infirm were first developed by the Byzantine empire</a:t>
            </a:r>
          </a:p>
          <a:p>
            <a:r>
              <a:rPr lang="en-GB" dirty="0" smtClean="0"/>
              <a:t>Christian and Islamic Hospitals</a:t>
            </a:r>
          </a:p>
          <a:p>
            <a:r>
              <a:rPr lang="en-GB" dirty="0" smtClean="0"/>
              <a:t>They first appeared around the 8</a:t>
            </a:r>
            <a:r>
              <a:rPr lang="en-GB" baseline="30000" dirty="0" smtClean="0"/>
              <a:t>th</a:t>
            </a:r>
            <a:r>
              <a:rPr lang="en-GB" dirty="0" smtClean="0"/>
              <a:t> century and within this provision was made for the insane.</a:t>
            </a:r>
          </a:p>
          <a:p>
            <a:r>
              <a:rPr lang="en-GB" dirty="0" smtClean="0"/>
              <a:t>Within both Christianity and Islam, there was an expectation that the rich would provide for and support the poor.</a:t>
            </a:r>
          </a:p>
          <a:p>
            <a:r>
              <a:rPr lang="en-GB" dirty="0" smtClean="0"/>
              <a:t>Rivalry existed between the Christians and Muslims – who can provide the most care and attention?</a:t>
            </a:r>
          </a:p>
          <a:p>
            <a:r>
              <a:rPr lang="en-GB" dirty="0" smtClean="0"/>
              <a:t>By the 12</a:t>
            </a:r>
            <a:r>
              <a:rPr lang="en-GB" baseline="30000" dirty="0" smtClean="0"/>
              <a:t>th</a:t>
            </a:r>
            <a:r>
              <a:rPr lang="en-GB" dirty="0" smtClean="0"/>
              <a:t> century the larger Islamic towns had a hospital within its walls.</a:t>
            </a:r>
            <a:endParaRPr lang="en-GB" dirty="0"/>
          </a:p>
        </p:txBody>
      </p:sp>
    </p:spTree>
    <p:extLst>
      <p:ext uri="{BB962C8B-B14F-4D97-AF65-F5344CB8AC3E}">
        <p14:creationId xmlns:p14="http://schemas.microsoft.com/office/powerpoint/2010/main" val="17876843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Islamic Hospitals</a:t>
            </a:r>
            <a:endParaRPr lang="en-GB" dirty="0"/>
          </a:p>
        </p:txBody>
      </p:sp>
      <p:sp>
        <p:nvSpPr>
          <p:cNvPr id="3" name="Content Placeholder 2"/>
          <p:cNvSpPr>
            <a:spLocks noGrp="1"/>
          </p:cNvSpPr>
          <p:nvPr>
            <p:ph idx="1"/>
          </p:nvPr>
        </p:nvSpPr>
        <p:spPr/>
        <p:txBody>
          <a:bodyPr/>
          <a:lstStyle/>
          <a:p>
            <a:r>
              <a:rPr lang="en-GB" dirty="0" smtClean="0"/>
              <a:t>Treatment of patients</a:t>
            </a:r>
          </a:p>
          <a:p>
            <a:r>
              <a:rPr lang="en-GB" dirty="0" smtClean="0"/>
              <a:t>Hospital design</a:t>
            </a:r>
          </a:p>
          <a:p>
            <a:r>
              <a:rPr lang="en-GB" dirty="0" smtClean="0"/>
              <a:t>The diet</a:t>
            </a:r>
          </a:p>
          <a:p>
            <a:r>
              <a:rPr lang="en-GB" dirty="0" smtClean="0"/>
              <a:t>Separate spaces were made available for female patients who showed signs of madness.</a:t>
            </a:r>
          </a:p>
          <a:p>
            <a:r>
              <a:rPr lang="en-GB" dirty="0" smtClean="0"/>
              <a:t>Most men and women would be taken care of within the home.</a:t>
            </a:r>
          </a:p>
          <a:p>
            <a:pPr lvl="1"/>
            <a:endParaRPr lang="en-GB" dirty="0"/>
          </a:p>
        </p:txBody>
      </p:sp>
    </p:spTree>
    <p:extLst>
      <p:ext uri="{BB962C8B-B14F-4D97-AF65-F5344CB8AC3E}">
        <p14:creationId xmlns:p14="http://schemas.microsoft.com/office/powerpoint/2010/main" val="4056222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Demonic Possession and Spiritual Healing</a:t>
            </a:r>
            <a:endParaRPr lang="en-GB" dirty="0"/>
          </a:p>
        </p:txBody>
      </p:sp>
      <p:sp>
        <p:nvSpPr>
          <p:cNvPr id="3" name="Content Placeholder 2"/>
          <p:cNvSpPr>
            <a:spLocks noGrp="1"/>
          </p:cNvSpPr>
          <p:nvPr>
            <p:ph idx="1"/>
          </p:nvPr>
        </p:nvSpPr>
        <p:spPr/>
        <p:txBody>
          <a:bodyPr/>
          <a:lstStyle/>
          <a:p>
            <a:endParaRPr lang="en-GB" dirty="0" smtClean="0"/>
          </a:p>
          <a:p>
            <a:r>
              <a:rPr lang="en-GB" dirty="0" smtClean="0"/>
              <a:t>Ordinary folk and to some degree the most powerful individuals believed that madness was caused  by unseen demons</a:t>
            </a:r>
          </a:p>
          <a:p>
            <a:r>
              <a:rPr lang="en-GB" dirty="0" smtClean="0"/>
              <a:t>Attempts to heal mad patients through religious interventions were common place.</a:t>
            </a:r>
            <a:endParaRPr lang="en-GB" dirty="0"/>
          </a:p>
        </p:txBody>
      </p:sp>
    </p:spTree>
    <p:extLst>
      <p:ext uri="{BB962C8B-B14F-4D97-AF65-F5344CB8AC3E}">
        <p14:creationId xmlns:p14="http://schemas.microsoft.com/office/powerpoint/2010/main" val="3308427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643281"/>
          </a:xfrm>
        </p:spPr>
        <p:txBody>
          <a:bodyPr>
            <a:normAutofit fontScale="90000"/>
          </a:bodyPr>
          <a:lstStyle/>
          <a:p>
            <a:r>
              <a:rPr lang="en-GB" dirty="0" smtClean="0"/>
              <a:t>Christian Europe (Middle Ages)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86050" y="1822115"/>
            <a:ext cx="6086476" cy="45037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7646355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0" y="-111125"/>
            <a:ext cx="12192000" cy="6969125"/>
          </a:xfrm>
        </p:spPr>
      </p:pic>
    </p:spTree>
    <p:extLst>
      <p:ext uri="{BB962C8B-B14F-4D97-AF65-F5344CB8AC3E}">
        <p14:creationId xmlns:p14="http://schemas.microsoft.com/office/powerpoint/2010/main" val="5299776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9300"/>
          </a:xfrm>
        </p:spPr>
        <p:txBody>
          <a:bodyPr>
            <a:normAutofit/>
          </a:bodyPr>
          <a:lstStyle/>
          <a:p>
            <a:r>
              <a:rPr lang="en-GB" dirty="0" smtClean="0"/>
              <a:t>Magic and Miracles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10802" y="1846263"/>
            <a:ext cx="4030722" cy="402272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883085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Jesus and his disciples</a:t>
            </a:r>
            <a:endParaRPr lang="en-GB" dirty="0"/>
          </a:p>
        </p:txBody>
      </p:sp>
      <p:sp>
        <p:nvSpPr>
          <p:cNvPr id="3" name="Content Placeholder 2"/>
          <p:cNvSpPr>
            <a:spLocks noGrp="1"/>
          </p:cNvSpPr>
          <p:nvPr>
            <p:ph sz="half" idx="1"/>
          </p:nvPr>
        </p:nvSpPr>
        <p:spPr/>
        <p:txBody>
          <a:bodyPr/>
          <a:lstStyle/>
          <a:p>
            <a:r>
              <a:rPr lang="en-GB" dirty="0" smtClean="0"/>
              <a:t>Jesus demonstrated his ability to cast out demons. He passed his powers on to his disciples which in turn was passed on to bishops and saints</a:t>
            </a:r>
          </a:p>
          <a:p>
            <a:r>
              <a:rPr lang="en-GB" dirty="0" smtClean="0"/>
              <a:t>At every mass a sacrament was enacted.</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18238" y="1975125"/>
            <a:ext cx="4937125" cy="376500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985579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Saints and Miracles</a:t>
            </a:r>
            <a:endParaRPr lang="en-GB" dirty="0"/>
          </a:p>
        </p:txBody>
      </p:sp>
      <p:sp>
        <p:nvSpPr>
          <p:cNvPr id="3" name="Content Placeholder 2"/>
          <p:cNvSpPr>
            <a:spLocks noGrp="1"/>
          </p:cNvSpPr>
          <p:nvPr>
            <p:ph sz="half" idx="1"/>
          </p:nvPr>
        </p:nvSpPr>
        <p:spPr/>
        <p:txBody>
          <a:bodyPr/>
          <a:lstStyle/>
          <a:p>
            <a:r>
              <a:rPr lang="en-GB" dirty="0" smtClean="0"/>
              <a:t>Relic Collections</a:t>
            </a:r>
          </a:p>
          <a:p>
            <a:r>
              <a:rPr lang="en-GB" dirty="0" smtClean="0"/>
              <a:t>Benedictine Monastery in Abingdon, Oxfordshire</a:t>
            </a:r>
          </a:p>
          <a:p>
            <a:r>
              <a:rPr lang="en-GB" dirty="0" smtClean="0"/>
              <a:t>Remains of Thomas a  Becket were placed in a gold and bejewelled shrine in Canterbury Cathedral</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15200" y="1069599"/>
            <a:ext cx="4038600" cy="456999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40722653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Legend of Dymphna</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9339" y="2000250"/>
            <a:ext cx="2670048" cy="41719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8388900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Medieval Hospitals</a:t>
            </a:r>
            <a:endParaRPr lang="en-GB" dirty="0"/>
          </a:p>
        </p:txBody>
      </p:sp>
      <p:sp>
        <p:nvSpPr>
          <p:cNvPr id="3" name="Content Placeholder 2"/>
          <p:cNvSpPr>
            <a:spLocks noGrp="1"/>
          </p:cNvSpPr>
          <p:nvPr>
            <p:ph idx="1"/>
          </p:nvPr>
        </p:nvSpPr>
        <p:spPr/>
        <p:txBody>
          <a:bodyPr/>
          <a:lstStyle/>
          <a:p>
            <a:r>
              <a:rPr lang="en-GB" dirty="0" smtClean="0"/>
              <a:t>“</a:t>
            </a:r>
            <a:r>
              <a:rPr lang="en-GB" dirty="0" err="1" smtClean="0"/>
              <a:t>Hospes</a:t>
            </a:r>
            <a:r>
              <a:rPr lang="en-GB" dirty="0" smtClean="0"/>
              <a:t>” – Host and Guest</a:t>
            </a:r>
            <a:endParaRPr lang="en-GB" dirty="0" smtClean="0"/>
          </a:p>
          <a:p>
            <a:r>
              <a:rPr lang="en-GB" dirty="0" smtClean="0"/>
              <a:t>Four </a:t>
            </a:r>
            <a:r>
              <a:rPr lang="en-GB" dirty="0" smtClean="0"/>
              <a:t>different places for the infirm and the sick</a:t>
            </a:r>
          </a:p>
          <a:p>
            <a:pPr lvl="1"/>
            <a:r>
              <a:rPr lang="en-GB" dirty="0" smtClean="0"/>
              <a:t>Leper Houses,</a:t>
            </a:r>
          </a:p>
          <a:p>
            <a:pPr lvl="1"/>
            <a:r>
              <a:rPr lang="en-GB" dirty="0" smtClean="0"/>
              <a:t>Hostels for Pilgrims</a:t>
            </a:r>
          </a:p>
          <a:p>
            <a:pPr lvl="1"/>
            <a:r>
              <a:rPr lang="en-GB" dirty="0" smtClean="0"/>
              <a:t>Institutions for the sick poor</a:t>
            </a:r>
          </a:p>
          <a:p>
            <a:pPr lvl="1"/>
            <a:r>
              <a:rPr lang="en-GB" dirty="0" err="1" smtClean="0"/>
              <a:t>Almshouses</a:t>
            </a:r>
            <a:endParaRPr lang="en-GB" dirty="0" smtClean="0"/>
          </a:p>
          <a:p>
            <a:pPr lvl="1"/>
            <a:endParaRPr lang="en-GB" dirty="0"/>
          </a:p>
          <a:p>
            <a:pPr lvl="1"/>
            <a:r>
              <a:rPr lang="en-GB" dirty="0" smtClean="0"/>
              <a:t>Infirmary Hall</a:t>
            </a:r>
            <a:endParaRPr lang="en-GB" dirty="0"/>
          </a:p>
        </p:txBody>
      </p:sp>
    </p:spTree>
    <p:extLst>
      <p:ext uri="{BB962C8B-B14F-4D97-AF65-F5344CB8AC3E}">
        <p14:creationId xmlns:p14="http://schemas.microsoft.com/office/powerpoint/2010/main" val="35533022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7160" y="251338"/>
            <a:ext cx="8552539" cy="6015286"/>
          </a:xfrm>
          <a:prstGeom prst="rect">
            <a:avLst/>
          </a:prstGeom>
        </p:spPr>
      </p:pic>
    </p:spTree>
    <p:extLst>
      <p:ext uri="{BB962C8B-B14F-4D97-AF65-F5344CB8AC3E}">
        <p14:creationId xmlns:p14="http://schemas.microsoft.com/office/powerpoint/2010/main" val="3941025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Medieval Hospitals</a:t>
            </a:r>
            <a:endParaRPr lang="en-GB" dirty="0"/>
          </a:p>
        </p:txBody>
      </p:sp>
      <p:sp>
        <p:nvSpPr>
          <p:cNvPr id="3" name="Rectangle 2"/>
          <p:cNvSpPr/>
          <p:nvPr/>
        </p:nvSpPr>
        <p:spPr>
          <a:xfrm>
            <a:off x="2207568" y="1997839"/>
            <a:ext cx="7776864" cy="3970318"/>
          </a:xfrm>
          <a:prstGeom prst="rect">
            <a:avLst/>
          </a:prstGeom>
        </p:spPr>
        <p:txBody>
          <a:bodyPr wrap="square">
            <a:spAutoFit/>
          </a:bodyPr>
          <a:lstStyle/>
          <a:p>
            <a:r>
              <a:rPr lang="en-GB" sz="2800" dirty="0"/>
              <a:t>As sickness of the body may sometimes be the result of sin ... so we by this present decree order and strictly command physicians of the body [i.e. doctors], when they are called to the sick, to warn an persuade them first of all to call in physicians of the soul [i.e. priests] so that after their spiritual health had been seen to they may respond better to medicine for their bodies: for when the cause ceases so does the effect. </a:t>
            </a:r>
          </a:p>
        </p:txBody>
      </p:sp>
    </p:spTree>
    <p:extLst>
      <p:ext uri="{BB962C8B-B14F-4D97-AF65-F5344CB8AC3E}">
        <p14:creationId xmlns:p14="http://schemas.microsoft.com/office/powerpoint/2010/main" val="34035236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Almshouses</a:t>
            </a:r>
            <a:endParaRPr lang="en-GB" dirty="0"/>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30202" y="1844824"/>
            <a:ext cx="4992555" cy="37444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p:cNvSpPr txBox="1"/>
          <p:nvPr/>
        </p:nvSpPr>
        <p:spPr>
          <a:xfrm>
            <a:off x="2639616" y="5589240"/>
            <a:ext cx="6912768" cy="369332"/>
          </a:xfrm>
          <a:prstGeom prst="rect">
            <a:avLst/>
          </a:prstGeom>
          <a:noFill/>
        </p:spPr>
        <p:txBody>
          <a:bodyPr wrap="square" rtlCol="0">
            <a:spAutoFit/>
          </a:bodyPr>
          <a:lstStyle/>
          <a:p>
            <a:r>
              <a:rPr lang="en-GB" dirty="0" err="1"/>
              <a:t>Ewelme</a:t>
            </a:r>
            <a:r>
              <a:rPr lang="en-GB" dirty="0"/>
              <a:t> (Oxon). Founded in 1437</a:t>
            </a:r>
            <a:endParaRPr lang="en-GB" dirty="0"/>
          </a:p>
        </p:txBody>
      </p:sp>
    </p:spTree>
    <p:extLst>
      <p:ext uri="{BB962C8B-B14F-4D97-AF65-F5344CB8AC3E}">
        <p14:creationId xmlns:p14="http://schemas.microsoft.com/office/powerpoint/2010/main" val="20813189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Medieval Hospital</a:t>
            </a:r>
            <a:endParaRPr lang="en-GB" dirty="0"/>
          </a:p>
        </p:txBody>
      </p:sp>
      <p:sp>
        <p:nvSpPr>
          <p:cNvPr id="4" name="Content Placeholder 3"/>
          <p:cNvSpPr>
            <a:spLocks noGrp="1"/>
          </p:cNvSpPr>
          <p:nvPr>
            <p:ph idx="1"/>
          </p:nvPr>
        </p:nvSpPr>
        <p:spPr/>
        <p:txBody>
          <a:bodyPr/>
          <a:lstStyle/>
          <a:p>
            <a:r>
              <a:rPr lang="en-GB" dirty="0" smtClean="0">
                <a:hlinkClick r:id="rId2"/>
              </a:rPr>
              <a:t>Medieval Hospital</a:t>
            </a:r>
            <a:endParaRPr lang="en-GB" dirty="0"/>
          </a:p>
        </p:txBody>
      </p:sp>
    </p:spTree>
    <p:extLst>
      <p:ext uri="{BB962C8B-B14F-4D97-AF65-F5344CB8AC3E}">
        <p14:creationId xmlns:p14="http://schemas.microsoft.com/office/powerpoint/2010/main" val="368820984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171</TotalTime>
  <Words>1499</Words>
  <Application>Microsoft Office PowerPoint</Application>
  <PresentationFormat>Widescreen</PresentationFormat>
  <Paragraphs>111</Paragraphs>
  <Slides>17</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Calibri</vt:lpstr>
      <vt:lpstr>Calibri Light</vt:lpstr>
      <vt:lpstr>Retrospect</vt:lpstr>
      <vt:lpstr>PowerPoint Presentation</vt:lpstr>
      <vt:lpstr>Review </vt:lpstr>
      <vt:lpstr>Aims</vt:lpstr>
      <vt:lpstr>Early Hospitals</vt:lpstr>
      <vt:lpstr>Islamic Hospitals</vt:lpstr>
      <vt:lpstr>Demonic Possession and Spiritual Healing</vt:lpstr>
      <vt:lpstr>Christian Europe (Middle Ages)</vt:lpstr>
      <vt:lpstr>PowerPoint Presentation</vt:lpstr>
      <vt:lpstr>Magic and Miracles</vt:lpstr>
      <vt:lpstr>Jesus and his disciples</vt:lpstr>
      <vt:lpstr>Saints and Miracles</vt:lpstr>
      <vt:lpstr>Legend of Dymphna</vt:lpstr>
      <vt:lpstr>Medieval Hospitals</vt:lpstr>
      <vt:lpstr>PowerPoint Presentation</vt:lpstr>
      <vt:lpstr>Medieval Hospitals</vt:lpstr>
      <vt:lpstr>Almshouses</vt:lpstr>
      <vt:lpstr>The Medieval Hospital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9</cp:revision>
  <dcterms:created xsi:type="dcterms:W3CDTF">2016-11-07T17:06:51Z</dcterms:created>
  <dcterms:modified xsi:type="dcterms:W3CDTF">2016-11-07T19:57:58Z</dcterms:modified>
</cp:coreProperties>
</file>