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39" d="100"/>
          <a:sy n="39" d="100"/>
        </p:scale>
        <p:origin x="22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damd\Desktop\Interrogating%20the%20data\Excel%20sheet%20graph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adamd\Desktop\Interrogating%20the%20data\Excel%20sheet%20graph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b="1" u="sng" dirty="0"/>
              <a:t>Sightings reported in the USA </a:t>
            </a:r>
          </a:p>
          <a:p>
            <a:pPr>
              <a:defRPr/>
            </a:pPr>
            <a:r>
              <a:rPr lang="en-GB" b="1" u="sng" dirty="0"/>
              <a:t>between 1945-1955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Sheet24!$B$1</c:f>
              <c:strCache>
                <c:ptCount val="1"/>
                <c:pt idx="0">
                  <c:v>1945</c:v>
                </c:pt>
              </c:strCache>
            </c:strRef>
          </c:tx>
          <c:spPr>
            <a:ln w="28575" cap="rnd">
              <a:solidFill>
                <a:schemeClr val="accent1"/>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Sheet24!$B$2:$B$13</c:f>
              <c:numCache>
                <c:formatCode>General</c:formatCode>
                <c:ptCount val="12"/>
                <c:pt idx="0">
                  <c:v>1</c:v>
                </c:pt>
                <c:pt idx="1">
                  <c:v>0</c:v>
                </c:pt>
                <c:pt idx="2">
                  <c:v>0</c:v>
                </c:pt>
                <c:pt idx="3">
                  <c:v>1</c:v>
                </c:pt>
                <c:pt idx="4">
                  <c:v>1</c:v>
                </c:pt>
                <c:pt idx="5">
                  <c:v>6</c:v>
                </c:pt>
                <c:pt idx="6">
                  <c:v>2</c:v>
                </c:pt>
                <c:pt idx="7">
                  <c:v>2</c:v>
                </c:pt>
                <c:pt idx="8">
                  <c:v>0</c:v>
                </c:pt>
                <c:pt idx="9">
                  <c:v>0</c:v>
                </c:pt>
                <c:pt idx="10">
                  <c:v>0</c:v>
                </c:pt>
                <c:pt idx="11">
                  <c:v>1</c:v>
                </c:pt>
              </c:numCache>
            </c:numRef>
          </c:val>
          <c:smooth val="0"/>
          <c:extLst>
            <c:ext xmlns:c16="http://schemas.microsoft.com/office/drawing/2014/chart" uri="{C3380CC4-5D6E-409C-BE32-E72D297353CC}">
              <c16:uniqueId val="{00000000-982B-4530-9EE2-74F5A6E087F4}"/>
            </c:ext>
          </c:extLst>
        </c:ser>
        <c:ser>
          <c:idx val="1"/>
          <c:order val="1"/>
          <c:tx>
            <c:strRef>
              <c:f>Sheet24!$C$1</c:f>
              <c:strCache>
                <c:ptCount val="1"/>
                <c:pt idx="0">
                  <c:v>1946</c:v>
                </c:pt>
              </c:strCache>
            </c:strRef>
          </c:tx>
          <c:spPr>
            <a:ln w="28575" cap="rnd">
              <a:solidFill>
                <a:schemeClr val="accent2"/>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Sheet24!$C$2:$C$13</c:f>
              <c:numCache>
                <c:formatCode>General</c:formatCode>
                <c:ptCount val="12"/>
                <c:pt idx="0">
                  <c:v>1</c:v>
                </c:pt>
                <c:pt idx="1">
                  <c:v>1</c:v>
                </c:pt>
                <c:pt idx="2">
                  <c:v>1</c:v>
                </c:pt>
                <c:pt idx="3">
                  <c:v>0</c:v>
                </c:pt>
                <c:pt idx="4">
                  <c:v>1</c:v>
                </c:pt>
                <c:pt idx="5">
                  <c:v>4</c:v>
                </c:pt>
                <c:pt idx="6">
                  <c:v>1</c:v>
                </c:pt>
                <c:pt idx="7">
                  <c:v>0</c:v>
                </c:pt>
                <c:pt idx="8">
                  <c:v>2</c:v>
                </c:pt>
                <c:pt idx="9">
                  <c:v>0</c:v>
                </c:pt>
                <c:pt idx="10">
                  <c:v>0</c:v>
                </c:pt>
                <c:pt idx="11">
                  <c:v>1</c:v>
                </c:pt>
              </c:numCache>
            </c:numRef>
          </c:val>
          <c:smooth val="0"/>
          <c:extLst>
            <c:ext xmlns:c16="http://schemas.microsoft.com/office/drawing/2014/chart" uri="{C3380CC4-5D6E-409C-BE32-E72D297353CC}">
              <c16:uniqueId val="{00000001-982B-4530-9EE2-74F5A6E087F4}"/>
            </c:ext>
          </c:extLst>
        </c:ser>
        <c:ser>
          <c:idx val="2"/>
          <c:order val="2"/>
          <c:tx>
            <c:strRef>
              <c:f>Sheet24!$D$1</c:f>
              <c:strCache>
                <c:ptCount val="1"/>
                <c:pt idx="0">
                  <c:v>1947</c:v>
                </c:pt>
              </c:strCache>
            </c:strRef>
          </c:tx>
          <c:spPr>
            <a:ln w="28575" cap="rnd">
              <a:solidFill>
                <a:schemeClr val="accent3"/>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Sheet24!$D$2:$D$13</c:f>
              <c:numCache>
                <c:formatCode>General</c:formatCode>
                <c:ptCount val="12"/>
                <c:pt idx="0">
                  <c:v>3</c:v>
                </c:pt>
                <c:pt idx="1">
                  <c:v>1</c:v>
                </c:pt>
                <c:pt idx="2">
                  <c:v>0</c:v>
                </c:pt>
                <c:pt idx="3">
                  <c:v>2</c:v>
                </c:pt>
                <c:pt idx="4">
                  <c:v>0</c:v>
                </c:pt>
                <c:pt idx="5">
                  <c:v>12</c:v>
                </c:pt>
                <c:pt idx="6">
                  <c:v>22</c:v>
                </c:pt>
                <c:pt idx="7">
                  <c:v>5</c:v>
                </c:pt>
                <c:pt idx="8">
                  <c:v>0</c:v>
                </c:pt>
                <c:pt idx="9">
                  <c:v>3</c:v>
                </c:pt>
                <c:pt idx="10">
                  <c:v>0</c:v>
                </c:pt>
                <c:pt idx="11">
                  <c:v>1</c:v>
                </c:pt>
              </c:numCache>
            </c:numRef>
          </c:val>
          <c:smooth val="0"/>
          <c:extLst>
            <c:ext xmlns:c16="http://schemas.microsoft.com/office/drawing/2014/chart" uri="{C3380CC4-5D6E-409C-BE32-E72D297353CC}">
              <c16:uniqueId val="{00000002-982B-4530-9EE2-74F5A6E087F4}"/>
            </c:ext>
          </c:extLst>
        </c:ser>
        <c:ser>
          <c:idx val="3"/>
          <c:order val="3"/>
          <c:tx>
            <c:strRef>
              <c:f>Sheet24!$E$1</c:f>
              <c:strCache>
                <c:ptCount val="1"/>
                <c:pt idx="0">
                  <c:v>1948</c:v>
                </c:pt>
              </c:strCache>
            </c:strRef>
          </c:tx>
          <c:spPr>
            <a:ln w="28575" cap="rnd">
              <a:solidFill>
                <a:schemeClr val="accent4"/>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Sheet24!$E$2:$E$13</c:f>
              <c:numCache>
                <c:formatCode>General</c:formatCode>
                <c:ptCount val="12"/>
                <c:pt idx="0">
                  <c:v>0</c:v>
                </c:pt>
                <c:pt idx="1">
                  <c:v>0</c:v>
                </c:pt>
                <c:pt idx="2">
                  <c:v>0</c:v>
                </c:pt>
                <c:pt idx="3">
                  <c:v>1</c:v>
                </c:pt>
                <c:pt idx="4">
                  <c:v>1</c:v>
                </c:pt>
                <c:pt idx="5">
                  <c:v>7</c:v>
                </c:pt>
                <c:pt idx="6">
                  <c:v>1</c:v>
                </c:pt>
                <c:pt idx="7">
                  <c:v>2</c:v>
                </c:pt>
                <c:pt idx="8">
                  <c:v>0</c:v>
                </c:pt>
                <c:pt idx="9">
                  <c:v>1</c:v>
                </c:pt>
                <c:pt idx="10">
                  <c:v>1</c:v>
                </c:pt>
                <c:pt idx="11">
                  <c:v>1</c:v>
                </c:pt>
              </c:numCache>
            </c:numRef>
          </c:val>
          <c:smooth val="0"/>
          <c:extLst>
            <c:ext xmlns:c16="http://schemas.microsoft.com/office/drawing/2014/chart" uri="{C3380CC4-5D6E-409C-BE32-E72D297353CC}">
              <c16:uniqueId val="{00000003-982B-4530-9EE2-74F5A6E087F4}"/>
            </c:ext>
          </c:extLst>
        </c:ser>
        <c:ser>
          <c:idx val="4"/>
          <c:order val="4"/>
          <c:tx>
            <c:strRef>
              <c:f>Sheet24!$F$1</c:f>
              <c:strCache>
                <c:ptCount val="1"/>
                <c:pt idx="0">
                  <c:v>1949</c:v>
                </c:pt>
              </c:strCache>
            </c:strRef>
          </c:tx>
          <c:spPr>
            <a:ln w="28575" cap="rnd">
              <a:solidFill>
                <a:schemeClr val="accent5"/>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Sheet24!$F$2:$F$13</c:f>
              <c:numCache>
                <c:formatCode>General</c:formatCode>
                <c:ptCount val="12"/>
                <c:pt idx="0">
                  <c:v>0</c:v>
                </c:pt>
                <c:pt idx="1">
                  <c:v>0</c:v>
                </c:pt>
                <c:pt idx="2">
                  <c:v>0</c:v>
                </c:pt>
                <c:pt idx="3">
                  <c:v>1</c:v>
                </c:pt>
                <c:pt idx="4">
                  <c:v>2</c:v>
                </c:pt>
                <c:pt idx="5">
                  <c:v>5</c:v>
                </c:pt>
                <c:pt idx="6">
                  <c:v>3</c:v>
                </c:pt>
                <c:pt idx="7">
                  <c:v>4</c:v>
                </c:pt>
                <c:pt idx="8">
                  <c:v>2</c:v>
                </c:pt>
                <c:pt idx="9">
                  <c:v>3</c:v>
                </c:pt>
                <c:pt idx="10">
                  <c:v>0</c:v>
                </c:pt>
                <c:pt idx="11">
                  <c:v>1</c:v>
                </c:pt>
              </c:numCache>
            </c:numRef>
          </c:val>
          <c:smooth val="0"/>
          <c:extLst>
            <c:ext xmlns:c16="http://schemas.microsoft.com/office/drawing/2014/chart" uri="{C3380CC4-5D6E-409C-BE32-E72D297353CC}">
              <c16:uniqueId val="{00000004-982B-4530-9EE2-74F5A6E087F4}"/>
            </c:ext>
          </c:extLst>
        </c:ser>
        <c:ser>
          <c:idx val="5"/>
          <c:order val="5"/>
          <c:tx>
            <c:strRef>
              <c:f>Sheet24!$G$1</c:f>
              <c:strCache>
                <c:ptCount val="1"/>
                <c:pt idx="0">
                  <c:v>1950</c:v>
                </c:pt>
              </c:strCache>
            </c:strRef>
          </c:tx>
          <c:spPr>
            <a:ln w="28575" cap="rnd">
              <a:solidFill>
                <a:schemeClr val="accent6"/>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Sheet24!$G$2:$G$13</c:f>
              <c:numCache>
                <c:formatCode>General</c:formatCode>
                <c:ptCount val="12"/>
                <c:pt idx="0">
                  <c:v>2</c:v>
                </c:pt>
                <c:pt idx="1">
                  <c:v>0</c:v>
                </c:pt>
                <c:pt idx="2">
                  <c:v>1</c:v>
                </c:pt>
                <c:pt idx="3">
                  <c:v>2</c:v>
                </c:pt>
                <c:pt idx="4">
                  <c:v>1</c:v>
                </c:pt>
                <c:pt idx="5">
                  <c:v>17</c:v>
                </c:pt>
                <c:pt idx="6">
                  <c:v>8</c:v>
                </c:pt>
                <c:pt idx="7">
                  <c:v>3</c:v>
                </c:pt>
                <c:pt idx="8">
                  <c:v>1</c:v>
                </c:pt>
                <c:pt idx="9">
                  <c:v>2</c:v>
                </c:pt>
                <c:pt idx="10">
                  <c:v>0</c:v>
                </c:pt>
                <c:pt idx="11">
                  <c:v>1</c:v>
                </c:pt>
              </c:numCache>
            </c:numRef>
          </c:val>
          <c:smooth val="0"/>
          <c:extLst>
            <c:ext xmlns:c16="http://schemas.microsoft.com/office/drawing/2014/chart" uri="{C3380CC4-5D6E-409C-BE32-E72D297353CC}">
              <c16:uniqueId val="{00000005-982B-4530-9EE2-74F5A6E087F4}"/>
            </c:ext>
          </c:extLst>
        </c:ser>
        <c:ser>
          <c:idx val="6"/>
          <c:order val="6"/>
          <c:tx>
            <c:strRef>
              <c:f>Sheet24!$H$1</c:f>
              <c:strCache>
                <c:ptCount val="1"/>
                <c:pt idx="0">
                  <c:v>1951</c:v>
                </c:pt>
              </c:strCache>
            </c:strRef>
          </c:tx>
          <c:spPr>
            <a:ln w="28575" cap="rnd">
              <a:solidFill>
                <a:schemeClr val="accent1">
                  <a:lumMod val="60000"/>
                </a:schemeClr>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Sheet24!$H$2:$H$13</c:f>
              <c:numCache>
                <c:formatCode>General</c:formatCode>
                <c:ptCount val="12"/>
                <c:pt idx="0">
                  <c:v>1</c:v>
                </c:pt>
                <c:pt idx="1">
                  <c:v>3</c:v>
                </c:pt>
                <c:pt idx="2">
                  <c:v>1</c:v>
                </c:pt>
                <c:pt idx="3">
                  <c:v>1</c:v>
                </c:pt>
                <c:pt idx="4">
                  <c:v>1</c:v>
                </c:pt>
                <c:pt idx="5">
                  <c:v>8</c:v>
                </c:pt>
                <c:pt idx="6">
                  <c:v>8</c:v>
                </c:pt>
                <c:pt idx="7">
                  <c:v>2</c:v>
                </c:pt>
                <c:pt idx="8">
                  <c:v>0</c:v>
                </c:pt>
                <c:pt idx="9">
                  <c:v>1</c:v>
                </c:pt>
                <c:pt idx="10">
                  <c:v>1</c:v>
                </c:pt>
                <c:pt idx="11">
                  <c:v>1</c:v>
                </c:pt>
              </c:numCache>
            </c:numRef>
          </c:val>
          <c:smooth val="0"/>
          <c:extLst>
            <c:ext xmlns:c16="http://schemas.microsoft.com/office/drawing/2014/chart" uri="{C3380CC4-5D6E-409C-BE32-E72D297353CC}">
              <c16:uniqueId val="{00000006-982B-4530-9EE2-74F5A6E087F4}"/>
            </c:ext>
          </c:extLst>
        </c:ser>
        <c:ser>
          <c:idx val="7"/>
          <c:order val="7"/>
          <c:tx>
            <c:strRef>
              <c:f>Sheet24!$I$1</c:f>
              <c:strCache>
                <c:ptCount val="1"/>
                <c:pt idx="0">
                  <c:v>1952</c:v>
                </c:pt>
              </c:strCache>
            </c:strRef>
          </c:tx>
          <c:spPr>
            <a:ln w="28575" cap="rnd">
              <a:solidFill>
                <a:schemeClr val="accent2">
                  <a:lumMod val="60000"/>
                </a:schemeClr>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Sheet24!$I$2:$I$13</c:f>
              <c:numCache>
                <c:formatCode>General</c:formatCode>
                <c:ptCount val="12"/>
                <c:pt idx="0">
                  <c:v>1</c:v>
                </c:pt>
                <c:pt idx="1">
                  <c:v>2</c:v>
                </c:pt>
                <c:pt idx="2">
                  <c:v>0</c:v>
                </c:pt>
                <c:pt idx="3">
                  <c:v>2</c:v>
                </c:pt>
                <c:pt idx="4">
                  <c:v>2</c:v>
                </c:pt>
                <c:pt idx="5">
                  <c:v>23</c:v>
                </c:pt>
                <c:pt idx="6">
                  <c:v>17</c:v>
                </c:pt>
                <c:pt idx="7">
                  <c:v>5</c:v>
                </c:pt>
                <c:pt idx="8">
                  <c:v>3</c:v>
                </c:pt>
                <c:pt idx="9">
                  <c:v>5</c:v>
                </c:pt>
                <c:pt idx="10">
                  <c:v>0</c:v>
                </c:pt>
                <c:pt idx="11">
                  <c:v>2</c:v>
                </c:pt>
              </c:numCache>
            </c:numRef>
          </c:val>
          <c:smooth val="0"/>
          <c:extLst>
            <c:ext xmlns:c16="http://schemas.microsoft.com/office/drawing/2014/chart" uri="{C3380CC4-5D6E-409C-BE32-E72D297353CC}">
              <c16:uniqueId val="{00000007-982B-4530-9EE2-74F5A6E087F4}"/>
            </c:ext>
          </c:extLst>
        </c:ser>
        <c:ser>
          <c:idx val="8"/>
          <c:order val="8"/>
          <c:tx>
            <c:strRef>
              <c:f>Sheet24!$J$1</c:f>
              <c:strCache>
                <c:ptCount val="1"/>
                <c:pt idx="0">
                  <c:v>1953</c:v>
                </c:pt>
              </c:strCache>
            </c:strRef>
          </c:tx>
          <c:spPr>
            <a:ln w="28575" cap="rnd">
              <a:solidFill>
                <a:schemeClr val="accent3">
                  <a:lumMod val="60000"/>
                </a:schemeClr>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Sheet24!$J$2:$J$13</c:f>
              <c:numCache>
                <c:formatCode>General</c:formatCode>
                <c:ptCount val="12"/>
                <c:pt idx="0">
                  <c:v>2</c:v>
                </c:pt>
                <c:pt idx="1">
                  <c:v>0</c:v>
                </c:pt>
                <c:pt idx="2">
                  <c:v>1</c:v>
                </c:pt>
                <c:pt idx="3">
                  <c:v>6</c:v>
                </c:pt>
                <c:pt idx="4">
                  <c:v>2</c:v>
                </c:pt>
                <c:pt idx="5">
                  <c:v>10</c:v>
                </c:pt>
                <c:pt idx="6">
                  <c:v>6</c:v>
                </c:pt>
                <c:pt idx="7">
                  <c:v>6</c:v>
                </c:pt>
                <c:pt idx="8">
                  <c:v>2</c:v>
                </c:pt>
                <c:pt idx="9">
                  <c:v>2</c:v>
                </c:pt>
                <c:pt idx="10">
                  <c:v>4</c:v>
                </c:pt>
                <c:pt idx="11">
                  <c:v>0</c:v>
                </c:pt>
              </c:numCache>
            </c:numRef>
          </c:val>
          <c:smooth val="0"/>
          <c:extLst>
            <c:ext xmlns:c16="http://schemas.microsoft.com/office/drawing/2014/chart" uri="{C3380CC4-5D6E-409C-BE32-E72D297353CC}">
              <c16:uniqueId val="{00000008-982B-4530-9EE2-74F5A6E087F4}"/>
            </c:ext>
          </c:extLst>
        </c:ser>
        <c:ser>
          <c:idx val="9"/>
          <c:order val="9"/>
          <c:tx>
            <c:strRef>
              <c:f>Sheet24!$K$1</c:f>
              <c:strCache>
                <c:ptCount val="1"/>
                <c:pt idx="0">
                  <c:v>1954</c:v>
                </c:pt>
              </c:strCache>
            </c:strRef>
          </c:tx>
          <c:spPr>
            <a:ln w="28575" cap="rnd">
              <a:solidFill>
                <a:schemeClr val="accent4">
                  <a:lumMod val="60000"/>
                </a:schemeClr>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Sheet24!$K$2:$K$13</c:f>
              <c:numCache>
                <c:formatCode>General</c:formatCode>
                <c:ptCount val="12"/>
                <c:pt idx="0">
                  <c:v>4</c:v>
                </c:pt>
                <c:pt idx="1">
                  <c:v>3</c:v>
                </c:pt>
                <c:pt idx="2">
                  <c:v>0</c:v>
                </c:pt>
                <c:pt idx="3">
                  <c:v>1</c:v>
                </c:pt>
                <c:pt idx="4">
                  <c:v>2</c:v>
                </c:pt>
                <c:pt idx="5">
                  <c:v>26</c:v>
                </c:pt>
                <c:pt idx="6">
                  <c:v>12</c:v>
                </c:pt>
                <c:pt idx="7">
                  <c:v>7</c:v>
                </c:pt>
                <c:pt idx="8">
                  <c:v>3</c:v>
                </c:pt>
                <c:pt idx="9">
                  <c:v>3</c:v>
                </c:pt>
                <c:pt idx="10">
                  <c:v>2</c:v>
                </c:pt>
                <c:pt idx="11">
                  <c:v>2</c:v>
                </c:pt>
              </c:numCache>
            </c:numRef>
          </c:val>
          <c:smooth val="0"/>
          <c:extLst>
            <c:ext xmlns:c16="http://schemas.microsoft.com/office/drawing/2014/chart" uri="{C3380CC4-5D6E-409C-BE32-E72D297353CC}">
              <c16:uniqueId val="{00000009-982B-4530-9EE2-74F5A6E087F4}"/>
            </c:ext>
          </c:extLst>
        </c:ser>
        <c:ser>
          <c:idx val="10"/>
          <c:order val="10"/>
          <c:tx>
            <c:strRef>
              <c:f>Sheet24!$L$1</c:f>
              <c:strCache>
                <c:ptCount val="1"/>
                <c:pt idx="0">
                  <c:v>1955</c:v>
                </c:pt>
              </c:strCache>
            </c:strRef>
          </c:tx>
          <c:spPr>
            <a:ln w="28575" cap="rnd">
              <a:solidFill>
                <a:schemeClr val="accent5">
                  <a:lumMod val="60000"/>
                </a:schemeClr>
              </a:solidFill>
              <a:round/>
            </a:ln>
            <a:effectLst/>
          </c:spPr>
          <c:marker>
            <c:symbol val="none"/>
          </c:marker>
          <c:cat>
            <c:strRef>
              <c:f>Sheet24!$A$2:$A$13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Sheet24!$L$2:$L$13</c:f>
              <c:numCache>
                <c:formatCode>General</c:formatCode>
                <c:ptCount val="12"/>
                <c:pt idx="0">
                  <c:v>1</c:v>
                </c:pt>
                <c:pt idx="1">
                  <c:v>2</c:v>
                </c:pt>
                <c:pt idx="2">
                  <c:v>1</c:v>
                </c:pt>
                <c:pt idx="3">
                  <c:v>0</c:v>
                </c:pt>
                <c:pt idx="4">
                  <c:v>2</c:v>
                </c:pt>
                <c:pt idx="5">
                  <c:v>20</c:v>
                </c:pt>
                <c:pt idx="6">
                  <c:v>6</c:v>
                </c:pt>
                <c:pt idx="7">
                  <c:v>6</c:v>
                </c:pt>
                <c:pt idx="8">
                  <c:v>1</c:v>
                </c:pt>
                <c:pt idx="9">
                  <c:v>5</c:v>
                </c:pt>
                <c:pt idx="10">
                  <c:v>0</c:v>
                </c:pt>
                <c:pt idx="11">
                  <c:v>0</c:v>
                </c:pt>
              </c:numCache>
            </c:numRef>
          </c:val>
          <c:smooth val="0"/>
          <c:extLst>
            <c:ext xmlns:c16="http://schemas.microsoft.com/office/drawing/2014/chart" uri="{C3380CC4-5D6E-409C-BE32-E72D297353CC}">
              <c16:uniqueId val="{0000000A-982B-4530-9EE2-74F5A6E087F4}"/>
            </c:ext>
          </c:extLst>
        </c:ser>
        <c:dLbls>
          <c:showLegendKey val="0"/>
          <c:showVal val="0"/>
          <c:showCatName val="0"/>
          <c:showSerName val="0"/>
          <c:showPercent val="0"/>
          <c:showBubbleSize val="0"/>
        </c:dLbls>
        <c:smooth val="0"/>
        <c:axId val="525440640"/>
        <c:axId val="525439984"/>
      </c:lineChart>
      <c:catAx>
        <c:axId val="52544064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Month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25439984"/>
        <c:crosses val="autoZero"/>
        <c:auto val="1"/>
        <c:lblAlgn val="ctr"/>
        <c:lblOffset val="100"/>
        <c:noMultiLvlLbl val="0"/>
      </c:catAx>
      <c:valAx>
        <c:axId val="5254399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Amount of reported sightings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254406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solidFill>
            <a:schemeClr val="tx1"/>
          </a:solidFill>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b="1" u="sng" dirty="0"/>
              <a:t>Amount of film releases by month</a:t>
            </a:r>
          </a:p>
          <a:p>
            <a:pPr>
              <a:defRPr/>
            </a:pPr>
            <a:r>
              <a:rPr lang="en-GB" b="1" u="sng" dirty="0"/>
              <a:t>between 1945-1955</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1945</c:v>
                </c:pt>
              </c:strCache>
            </c:strRef>
          </c:tx>
          <c:spPr>
            <a:ln w="28575" cap="rnd">
              <a:solidFill>
                <a:schemeClr val="accent1"/>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Sheet1!$B$2:$B$13</c:f>
              <c:numCache>
                <c:formatCode>General</c:formatCode>
                <c:ptCount val="12"/>
                <c:pt idx="0">
                  <c:v>0</c:v>
                </c:pt>
                <c:pt idx="1">
                  <c:v>0</c:v>
                </c:pt>
                <c:pt idx="2">
                  <c:v>0</c:v>
                </c:pt>
                <c:pt idx="3">
                  <c:v>0</c:v>
                </c:pt>
                <c:pt idx="4">
                  <c:v>0</c:v>
                </c:pt>
                <c:pt idx="5">
                  <c:v>0</c:v>
                </c:pt>
                <c:pt idx="6">
                  <c:v>0</c:v>
                </c:pt>
                <c:pt idx="7">
                  <c:v>1</c:v>
                </c:pt>
                <c:pt idx="8">
                  <c:v>0</c:v>
                </c:pt>
                <c:pt idx="9">
                  <c:v>0</c:v>
                </c:pt>
                <c:pt idx="10">
                  <c:v>0</c:v>
                </c:pt>
                <c:pt idx="11">
                  <c:v>0</c:v>
                </c:pt>
              </c:numCache>
            </c:numRef>
          </c:val>
          <c:smooth val="0"/>
          <c:extLst>
            <c:ext xmlns:c16="http://schemas.microsoft.com/office/drawing/2014/chart" uri="{C3380CC4-5D6E-409C-BE32-E72D297353CC}">
              <c16:uniqueId val="{00000000-51E6-4E7B-82EA-B0788525A94D}"/>
            </c:ext>
          </c:extLst>
        </c:ser>
        <c:ser>
          <c:idx val="1"/>
          <c:order val="1"/>
          <c:tx>
            <c:strRef>
              <c:f>Sheet1!$C$1</c:f>
              <c:strCache>
                <c:ptCount val="1"/>
                <c:pt idx="0">
                  <c:v>1946</c:v>
                </c:pt>
              </c:strCache>
            </c:strRef>
          </c:tx>
          <c:spPr>
            <a:ln w="28575" cap="rnd">
              <a:solidFill>
                <a:schemeClr val="accent2"/>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Sheet1!$C$2:$C$13</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extLst>
            <c:ext xmlns:c16="http://schemas.microsoft.com/office/drawing/2014/chart" uri="{C3380CC4-5D6E-409C-BE32-E72D297353CC}">
              <c16:uniqueId val="{00000001-51E6-4E7B-82EA-B0788525A94D}"/>
            </c:ext>
          </c:extLst>
        </c:ser>
        <c:ser>
          <c:idx val="2"/>
          <c:order val="2"/>
          <c:tx>
            <c:strRef>
              <c:f>Sheet1!$D$1</c:f>
              <c:strCache>
                <c:ptCount val="1"/>
                <c:pt idx="0">
                  <c:v>1947</c:v>
                </c:pt>
              </c:strCache>
            </c:strRef>
          </c:tx>
          <c:spPr>
            <a:ln w="28575" cap="rnd">
              <a:solidFill>
                <a:schemeClr val="accent3"/>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Sheet1!$D$2:$D$13</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extLst>
            <c:ext xmlns:c16="http://schemas.microsoft.com/office/drawing/2014/chart" uri="{C3380CC4-5D6E-409C-BE32-E72D297353CC}">
              <c16:uniqueId val="{00000002-51E6-4E7B-82EA-B0788525A94D}"/>
            </c:ext>
          </c:extLst>
        </c:ser>
        <c:ser>
          <c:idx val="3"/>
          <c:order val="3"/>
          <c:tx>
            <c:strRef>
              <c:f>Sheet1!$E$1</c:f>
              <c:strCache>
                <c:ptCount val="1"/>
                <c:pt idx="0">
                  <c:v>1948</c:v>
                </c:pt>
              </c:strCache>
            </c:strRef>
          </c:tx>
          <c:spPr>
            <a:ln w="28575" cap="rnd">
              <a:solidFill>
                <a:schemeClr val="accent4"/>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Sheet1!$E$2:$E$13</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extLst>
            <c:ext xmlns:c16="http://schemas.microsoft.com/office/drawing/2014/chart" uri="{C3380CC4-5D6E-409C-BE32-E72D297353CC}">
              <c16:uniqueId val="{00000003-51E6-4E7B-82EA-B0788525A94D}"/>
            </c:ext>
          </c:extLst>
        </c:ser>
        <c:ser>
          <c:idx val="4"/>
          <c:order val="4"/>
          <c:tx>
            <c:strRef>
              <c:f>Sheet1!$F$1</c:f>
              <c:strCache>
                <c:ptCount val="1"/>
                <c:pt idx="0">
                  <c:v>1949</c:v>
                </c:pt>
              </c:strCache>
            </c:strRef>
          </c:tx>
          <c:spPr>
            <a:ln w="28575" cap="rnd">
              <a:solidFill>
                <a:schemeClr val="accent5"/>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Sheet1!$F$2:$F$13</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extLst>
            <c:ext xmlns:c16="http://schemas.microsoft.com/office/drawing/2014/chart" uri="{C3380CC4-5D6E-409C-BE32-E72D297353CC}">
              <c16:uniqueId val="{00000004-51E6-4E7B-82EA-B0788525A94D}"/>
            </c:ext>
          </c:extLst>
        </c:ser>
        <c:ser>
          <c:idx val="5"/>
          <c:order val="5"/>
          <c:tx>
            <c:strRef>
              <c:f>Sheet1!$G$1</c:f>
              <c:strCache>
                <c:ptCount val="1"/>
                <c:pt idx="0">
                  <c:v>1950</c:v>
                </c:pt>
              </c:strCache>
            </c:strRef>
          </c:tx>
          <c:spPr>
            <a:ln w="28575" cap="rnd">
              <a:solidFill>
                <a:schemeClr val="accent6"/>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Sheet1!$G$2:$G$13</c:f>
              <c:numCache>
                <c:formatCode>General</c:formatCode>
                <c:ptCount val="12"/>
                <c:pt idx="0">
                  <c:v>0</c:v>
                </c:pt>
                <c:pt idx="1">
                  <c:v>0</c:v>
                </c:pt>
                <c:pt idx="2">
                  <c:v>0</c:v>
                </c:pt>
                <c:pt idx="3">
                  <c:v>0</c:v>
                </c:pt>
                <c:pt idx="4">
                  <c:v>0</c:v>
                </c:pt>
                <c:pt idx="5">
                  <c:v>0</c:v>
                </c:pt>
                <c:pt idx="6">
                  <c:v>0</c:v>
                </c:pt>
                <c:pt idx="7">
                  <c:v>0</c:v>
                </c:pt>
                <c:pt idx="8">
                  <c:v>0</c:v>
                </c:pt>
                <c:pt idx="9">
                  <c:v>0</c:v>
                </c:pt>
                <c:pt idx="10">
                  <c:v>0</c:v>
                </c:pt>
                <c:pt idx="11">
                  <c:v>0</c:v>
                </c:pt>
              </c:numCache>
            </c:numRef>
          </c:val>
          <c:smooth val="0"/>
          <c:extLst>
            <c:ext xmlns:c16="http://schemas.microsoft.com/office/drawing/2014/chart" uri="{C3380CC4-5D6E-409C-BE32-E72D297353CC}">
              <c16:uniqueId val="{00000005-51E6-4E7B-82EA-B0788525A94D}"/>
            </c:ext>
          </c:extLst>
        </c:ser>
        <c:ser>
          <c:idx val="6"/>
          <c:order val="6"/>
          <c:tx>
            <c:strRef>
              <c:f>Sheet1!$H$1</c:f>
              <c:strCache>
                <c:ptCount val="1"/>
                <c:pt idx="0">
                  <c:v>1951</c:v>
                </c:pt>
              </c:strCache>
            </c:strRef>
          </c:tx>
          <c:spPr>
            <a:ln w="28575" cap="rnd">
              <a:solidFill>
                <a:schemeClr val="accent1">
                  <a:lumMod val="60000"/>
                </a:schemeClr>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Sheet1!$H$2:$H$13</c:f>
              <c:numCache>
                <c:formatCode>General</c:formatCode>
                <c:ptCount val="12"/>
                <c:pt idx="0">
                  <c:v>0</c:v>
                </c:pt>
                <c:pt idx="1">
                  <c:v>0</c:v>
                </c:pt>
                <c:pt idx="2">
                  <c:v>0</c:v>
                </c:pt>
                <c:pt idx="3">
                  <c:v>1</c:v>
                </c:pt>
                <c:pt idx="4">
                  <c:v>0</c:v>
                </c:pt>
                <c:pt idx="5">
                  <c:v>0</c:v>
                </c:pt>
                <c:pt idx="6">
                  <c:v>1</c:v>
                </c:pt>
                <c:pt idx="7">
                  <c:v>0</c:v>
                </c:pt>
                <c:pt idx="8">
                  <c:v>0</c:v>
                </c:pt>
                <c:pt idx="9">
                  <c:v>0</c:v>
                </c:pt>
                <c:pt idx="10">
                  <c:v>0</c:v>
                </c:pt>
                <c:pt idx="11">
                  <c:v>1</c:v>
                </c:pt>
              </c:numCache>
            </c:numRef>
          </c:val>
          <c:smooth val="0"/>
          <c:extLst>
            <c:ext xmlns:c16="http://schemas.microsoft.com/office/drawing/2014/chart" uri="{C3380CC4-5D6E-409C-BE32-E72D297353CC}">
              <c16:uniqueId val="{00000006-51E6-4E7B-82EA-B0788525A94D}"/>
            </c:ext>
          </c:extLst>
        </c:ser>
        <c:ser>
          <c:idx val="7"/>
          <c:order val="7"/>
          <c:tx>
            <c:strRef>
              <c:f>Sheet1!$I$1</c:f>
              <c:strCache>
                <c:ptCount val="1"/>
                <c:pt idx="0">
                  <c:v>1952</c:v>
                </c:pt>
              </c:strCache>
            </c:strRef>
          </c:tx>
          <c:spPr>
            <a:ln w="28575" cap="rnd">
              <a:solidFill>
                <a:schemeClr val="accent2">
                  <a:lumMod val="60000"/>
                </a:schemeClr>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Sheet1!$I$2:$I$13</c:f>
              <c:numCache>
                <c:formatCode>General</c:formatCode>
                <c:ptCount val="12"/>
                <c:pt idx="0">
                  <c:v>1</c:v>
                </c:pt>
                <c:pt idx="1">
                  <c:v>0</c:v>
                </c:pt>
                <c:pt idx="2">
                  <c:v>0</c:v>
                </c:pt>
                <c:pt idx="3">
                  <c:v>0</c:v>
                </c:pt>
                <c:pt idx="4">
                  <c:v>1</c:v>
                </c:pt>
                <c:pt idx="5">
                  <c:v>0</c:v>
                </c:pt>
                <c:pt idx="6">
                  <c:v>1</c:v>
                </c:pt>
                <c:pt idx="7">
                  <c:v>0</c:v>
                </c:pt>
                <c:pt idx="8">
                  <c:v>0</c:v>
                </c:pt>
                <c:pt idx="9">
                  <c:v>0</c:v>
                </c:pt>
                <c:pt idx="10">
                  <c:v>0</c:v>
                </c:pt>
                <c:pt idx="11">
                  <c:v>0</c:v>
                </c:pt>
              </c:numCache>
            </c:numRef>
          </c:val>
          <c:smooth val="0"/>
          <c:extLst>
            <c:ext xmlns:c16="http://schemas.microsoft.com/office/drawing/2014/chart" uri="{C3380CC4-5D6E-409C-BE32-E72D297353CC}">
              <c16:uniqueId val="{00000007-51E6-4E7B-82EA-B0788525A94D}"/>
            </c:ext>
          </c:extLst>
        </c:ser>
        <c:ser>
          <c:idx val="8"/>
          <c:order val="8"/>
          <c:tx>
            <c:strRef>
              <c:f>Sheet1!$J$1</c:f>
              <c:strCache>
                <c:ptCount val="1"/>
                <c:pt idx="0">
                  <c:v>1953</c:v>
                </c:pt>
              </c:strCache>
            </c:strRef>
          </c:tx>
          <c:spPr>
            <a:ln w="28575" cap="rnd">
              <a:solidFill>
                <a:schemeClr val="accent3">
                  <a:lumMod val="60000"/>
                </a:schemeClr>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Sheet1!$J$2:$J$13</c:f>
              <c:numCache>
                <c:formatCode>General</c:formatCode>
                <c:ptCount val="12"/>
                <c:pt idx="0">
                  <c:v>0</c:v>
                </c:pt>
                <c:pt idx="1">
                  <c:v>0</c:v>
                </c:pt>
                <c:pt idx="2">
                  <c:v>0</c:v>
                </c:pt>
                <c:pt idx="3">
                  <c:v>1</c:v>
                </c:pt>
                <c:pt idx="4">
                  <c:v>1</c:v>
                </c:pt>
                <c:pt idx="5">
                  <c:v>2</c:v>
                </c:pt>
                <c:pt idx="6">
                  <c:v>0</c:v>
                </c:pt>
                <c:pt idx="7">
                  <c:v>1</c:v>
                </c:pt>
                <c:pt idx="8">
                  <c:v>0</c:v>
                </c:pt>
                <c:pt idx="9">
                  <c:v>0</c:v>
                </c:pt>
                <c:pt idx="10">
                  <c:v>0</c:v>
                </c:pt>
                <c:pt idx="11">
                  <c:v>0</c:v>
                </c:pt>
              </c:numCache>
            </c:numRef>
          </c:val>
          <c:smooth val="0"/>
          <c:extLst>
            <c:ext xmlns:c16="http://schemas.microsoft.com/office/drawing/2014/chart" uri="{C3380CC4-5D6E-409C-BE32-E72D297353CC}">
              <c16:uniqueId val="{00000008-51E6-4E7B-82EA-B0788525A94D}"/>
            </c:ext>
          </c:extLst>
        </c:ser>
        <c:ser>
          <c:idx val="9"/>
          <c:order val="9"/>
          <c:tx>
            <c:strRef>
              <c:f>Sheet1!$K$1</c:f>
              <c:strCache>
                <c:ptCount val="1"/>
                <c:pt idx="0">
                  <c:v>1954</c:v>
                </c:pt>
              </c:strCache>
            </c:strRef>
          </c:tx>
          <c:spPr>
            <a:ln w="28575" cap="rnd">
              <a:solidFill>
                <a:schemeClr val="accent4">
                  <a:lumMod val="60000"/>
                </a:schemeClr>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Sheet1!$K$2:$K$13</c:f>
              <c:numCache>
                <c:formatCode>General</c:formatCode>
                <c:ptCount val="12"/>
                <c:pt idx="0">
                  <c:v>1</c:v>
                </c:pt>
                <c:pt idx="1">
                  <c:v>0</c:v>
                </c:pt>
                <c:pt idx="2">
                  <c:v>0</c:v>
                </c:pt>
                <c:pt idx="3">
                  <c:v>1</c:v>
                </c:pt>
                <c:pt idx="4">
                  <c:v>1</c:v>
                </c:pt>
                <c:pt idx="5">
                  <c:v>0</c:v>
                </c:pt>
                <c:pt idx="6">
                  <c:v>0</c:v>
                </c:pt>
                <c:pt idx="7">
                  <c:v>0</c:v>
                </c:pt>
                <c:pt idx="8">
                  <c:v>0</c:v>
                </c:pt>
                <c:pt idx="9">
                  <c:v>1</c:v>
                </c:pt>
                <c:pt idx="10">
                  <c:v>1</c:v>
                </c:pt>
                <c:pt idx="11">
                  <c:v>0</c:v>
                </c:pt>
              </c:numCache>
            </c:numRef>
          </c:val>
          <c:smooth val="0"/>
          <c:extLst>
            <c:ext xmlns:c16="http://schemas.microsoft.com/office/drawing/2014/chart" uri="{C3380CC4-5D6E-409C-BE32-E72D297353CC}">
              <c16:uniqueId val="{00000009-51E6-4E7B-82EA-B0788525A94D}"/>
            </c:ext>
          </c:extLst>
        </c:ser>
        <c:ser>
          <c:idx val="10"/>
          <c:order val="10"/>
          <c:tx>
            <c:strRef>
              <c:f>Sheet1!$L$1</c:f>
              <c:strCache>
                <c:ptCount val="1"/>
                <c:pt idx="0">
                  <c:v>1955</c:v>
                </c:pt>
              </c:strCache>
            </c:strRef>
          </c:tx>
          <c:spPr>
            <a:ln w="28575" cap="rnd">
              <a:solidFill>
                <a:schemeClr val="accent5">
                  <a:lumMod val="60000"/>
                </a:schemeClr>
              </a:solidFill>
              <a:round/>
            </a:ln>
            <a:effectLst/>
          </c:spPr>
          <c:marker>
            <c:symbol val="none"/>
          </c:marker>
          <c:cat>
            <c:strRef>
              <c:f>Sheet1!$A$2:$A$13</c:f>
              <c:strCache>
                <c:ptCount val="12"/>
                <c:pt idx="0">
                  <c:v>January</c:v>
                </c:pt>
                <c:pt idx="1">
                  <c:v>Febuary</c:v>
                </c:pt>
                <c:pt idx="2">
                  <c:v>March</c:v>
                </c:pt>
                <c:pt idx="3">
                  <c:v>April</c:v>
                </c:pt>
                <c:pt idx="4">
                  <c:v>May</c:v>
                </c:pt>
                <c:pt idx="5">
                  <c:v>June</c:v>
                </c:pt>
                <c:pt idx="6">
                  <c:v>July</c:v>
                </c:pt>
                <c:pt idx="7">
                  <c:v>August</c:v>
                </c:pt>
                <c:pt idx="8">
                  <c:v>September</c:v>
                </c:pt>
                <c:pt idx="9">
                  <c:v>October</c:v>
                </c:pt>
                <c:pt idx="10">
                  <c:v>November</c:v>
                </c:pt>
                <c:pt idx="11">
                  <c:v>December</c:v>
                </c:pt>
              </c:strCache>
            </c:strRef>
          </c:cat>
          <c:val>
            <c:numRef>
              <c:f>Sheet1!$L$2:$L$13</c:f>
              <c:numCache>
                <c:formatCode>General</c:formatCode>
                <c:ptCount val="12"/>
                <c:pt idx="0">
                  <c:v>0</c:v>
                </c:pt>
                <c:pt idx="1">
                  <c:v>0</c:v>
                </c:pt>
                <c:pt idx="2">
                  <c:v>0</c:v>
                </c:pt>
                <c:pt idx="3">
                  <c:v>0</c:v>
                </c:pt>
                <c:pt idx="4">
                  <c:v>0</c:v>
                </c:pt>
                <c:pt idx="5">
                  <c:v>2</c:v>
                </c:pt>
                <c:pt idx="6">
                  <c:v>0</c:v>
                </c:pt>
                <c:pt idx="7">
                  <c:v>0</c:v>
                </c:pt>
                <c:pt idx="8">
                  <c:v>0</c:v>
                </c:pt>
                <c:pt idx="9">
                  <c:v>0</c:v>
                </c:pt>
                <c:pt idx="10">
                  <c:v>1</c:v>
                </c:pt>
                <c:pt idx="11">
                  <c:v>0</c:v>
                </c:pt>
              </c:numCache>
            </c:numRef>
          </c:val>
          <c:smooth val="0"/>
          <c:extLst>
            <c:ext xmlns:c16="http://schemas.microsoft.com/office/drawing/2014/chart" uri="{C3380CC4-5D6E-409C-BE32-E72D297353CC}">
              <c16:uniqueId val="{0000000A-51E6-4E7B-82EA-B0788525A94D}"/>
            </c:ext>
          </c:extLst>
        </c:ser>
        <c:dLbls>
          <c:showLegendKey val="0"/>
          <c:showVal val="0"/>
          <c:showCatName val="0"/>
          <c:showSerName val="0"/>
          <c:showPercent val="0"/>
          <c:showBubbleSize val="0"/>
        </c:dLbls>
        <c:smooth val="0"/>
        <c:axId val="531872312"/>
        <c:axId val="531862800"/>
      </c:lineChart>
      <c:catAx>
        <c:axId val="53187231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Month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31862800"/>
        <c:crosses val="autoZero"/>
        <c:auto val="1"/>
        <c:lblAlgn val="ctr"/>
        <c:lblOffset val="100"/>
        <c:noMultiLvlLbl val="0"/>
      </c:catAx>
      <c:valAx>
        <c:axId val="5318628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t>Amount of films released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318723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solidFill>
            <a:schemeClr val="tx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B300ED-D72A-4C27-BA78-980DC203F191}"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282954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B300ED-D72A-4C27-BA78-980DC203F191}"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47670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B300ED-D72A-4C27-BA78-980DC203F191}"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150034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B300ED-D72A-4C27-BA78-980DC203F191}"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2278628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B300ED-D72A-4C27-BA78-980DC203F191}"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24892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B300ED-D72A-4C27-BA78-980DC203F191}"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11102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B300ED-D72A-4C27-BA78-980DC203F191}"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578816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B5B300ED-D72A-4C27-BA78-980DC203F191}"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3151948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B5B300ED-D72A-4C27-BA78-980DC203F191}"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1091416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B300ED-D72A-4C27-BA78-980DC203F191}"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314493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B300ED-D72A-4C27-BA78-980DC203F191}"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B16A3-E60E-48EF-B8F1-9114C2D1BF73}" type="slidenum">
              <a:rPr lang="en-GB" smtClean="0"/>
              <a:t>‹#›</a:t>
            </a:fld>
            <a:endParaRPr lang="en-GB"/>
          </a:p>
        </p:txBody>
      </p:sp>
    </p:spTree>
    <p:extLst>
      <p:ext uri="{BB962C8B-B14F-4D97-AF65-F5344CB8AC3E}">
        <p14:creationId xmlns:p14="http://schemas.microsoft.com/office/powerpoint/2010/main" val="2292598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B5B300ED-D72A-4C27-BA78-980DC203F191}" type="datetimeFigureOut">
              <a:rPr lang="en-GB" smtClean="0"/>
              <a:t>26/11/2018</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E5EB16A3-E60E-48EF-B8F1-9114C2D1BF73}" type="slidenum">
              <a:rPr lang="en-GB" smtClean="0"/>
              <a:t>‹#›</a:t>
            </a:fld>
            <a:endParaRPr lang="en-GB"/>
          </a:p>
        </p:txBody>
      </p:sp>
    </p:spTree>
    <p:extLst>
      <p:ext uri="{BB962C8B-B14F-4D97-AF65-F5344CB8AC3E}">
        <p14:creationId xmlns:p14="http://schemas.microsoft.com/office/powerpoint/2010/main" val="3062719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hyperlink" Target="http://www.nuforc.org/" TargetMode="External"/><Relationship Id="rId2"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hyperlink" Target="http://www.nationalarchives.gov.uk/help-with-your-research/research-guides/ufos/" TargetMode="External"/><Relationship Id="rId5" Type="http://schemas.openxmlformats.org/officeDocument/2006/relationships/hyperlink" Target="https://www.imdb.com/list/ls055028710/?sort=release_date,desc&amp;st_dt=&amp;mode=detail&amp;page=1"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D8319-5D01-491D-998D-723714719E45}"/>
              </a:ext>
            </a:extLst>
          </p:cNvPr>
          <p:cNvSpPr>
            <a:spLocks noGrp="1"/>
          </p:cNvSpPr>
          <p:nvPr>
            <p:ph type="ctrTitle"/>
          </p:nvPr>
        </p:nvSpPr>
        <p:spPr>
          <a:xfrm>
            <a:off x="699856" y="243839"/>
            <a:ext cx="8201488" cy="1578029"/>
          </a:xfrm>
        </p:spPr>
        <p:txBody>
          <a:bodyPr>
            <a:normAutofit/>
          </a:bodyPr>
          <a:lstStyle/>
          <a:p>
            <a:r>
              <a:rPr lang="en-US" sz="5400" dirty="0"/>
              <a:t>Do </a:t>
            </a:r>
            <a:r>
              <a:rPr lang="en-US" sz="5400" b="1" dirty="0"/>
              <a:t>films</a:t>
            </a:r>
            <a:r>
              <a:rPr lang="en-US" sz="5400" dirty="0"/>
              <a:t> have an </a:t>
            </a:r>
            <a:r>
              <a:rPr lang="en-US" sz="5400" b="1" dirty="0"/>
              <a:t>impact</a:t>
            </a:r>
            <a:r>
              <a:rPr lang="en-US" sz="5400" dirty="0"/>
              <a:t> on </a:t>
            </a:r>
            <a:r>
              <a:rPr lang="en-US" sz="5400" b="1" dirty="0"/>
              <a:t>UFO</a:t>
            </a:r>
            <a:r>
              <a:rPr lang="en-US" sz="5400" dirty="0"/>
              <a:t> and </a:t>
            </a:r>
            <a:r>
              <a:rPr lang="en-US" sz="5400" b="1" dirty="0"/>
              <a:t>Alien sightings</a:t>
            </a:r>
            <a:r>
              <a:rPr lang="en-US" sz="5400" dirty="0"/>
              <a:t>?</a:t>
            </a:r>
            <a:endParaRPr lang="en-GB" sz="5400" dirty="0"/>
          </a:p>
        </p:txBody>
      </p:sp>
      <p:sp>
        <p:nvSpPr>
          <p:cNvPr id="4" name="TextBox 3">
            <a:extLst>
              <a:ext uri="{FF2B5EF4-FFF2-40B4-BE49-F238E27FC236}">
                <a16:creationId xmlns:a16="http://schemas.microsoft.com/office/drawing/2014/main" id="{401345A6-D77E-4499-8569-AB78D92A0DA3}"/>
              </a:ext>
            </a:extLst>
          </p:cNvPr>
          <p:cNvSpPr txBox="1"/>
          <p:nvPr/>
        </p:nvSpPr>
        <p:spPr>
          <a:xfrm>
            <a:off x="2378204" y="1821868"/>
            <a:ext cx="5823284" cy="584775"/>
          </a:xfrm>
          <a:prstGeom prst="rect">
            <a:avLst/>
          </a:prstGeom>
          <a:noFill/>
        </p:spPr>
        <p:txBody>
          <a:bodyPr wrap="square" rtlCol="0">
            <a:spAutoFit/>
          </a:bodyPr>
          <a:lstStyle/>
          <a:p>
            <a:r>
              <a:rPr lang="en-GB" sz="3200" dirty="0"/>
              <a:t>A focus between 1945-1955</a:t>
            </a:r>
          </a:p>
        </p:txBody>
      </p:sp>
      <p:graphicFrame>
        <p:nvGraphicFramePr>
          <p:cNvPr id="9" name="Chart 8">
            <a:extLst>
              <a:ext uri="{FF2B5EF4-FFF2-40B4-BE49-F238E27FC236}">
                <a16:creationId xmlns:a16="http://schemas.microsoft.com/office/drawing/2014/main" id="{5BD90FD8-5056-43F0-ACD8-213109C24EFB}"/>
              </a:ext>
            </a:extLst>
          </p:cNvPr>
          <p:cNvGraphicFramePr>
            <a:graphicFrameLocks/>
          </p:cNvGraphicFramePr>
          <p:nvPr>
            <p:extLst>
              <p:ext uri="{D42A27DB-BD31-4B8C-83A1-F6EECF244321}">
                <p14:modId xmlns:p14="http://schemas.microsoft.com/office/powerpoint/2010/main" val="1622226964"/>
              </p:ext>
            </p:extLst>
          </p:nvPr>
        </p:nvGraphicFramePr>
        <p:xfrm>
          <a:off x="4892842" y="4468745"/>
          <a:ext cx="4572000" cy="27432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a:extLst>
              <a:ext uri="{FF2B5EF4-FFF2-40B4-BE49-F238E27FC236}">
                <a16:creationId xmlns:a16="http://schemas.microsoft.com/office/drawing/2014/main" id="{1BCFB79A-19B6-4769-8143-A384C24E15B7}"/>
              </a:ext>
            </a:extLst>
          </p:cNvPr>
          <p:cNvGraphicFramePr>
            <a:graphicFrameLocks/>
          </p:cNvGraphicFramePr>
          <p:nvPr>
            <p:extLst>
              <p:ext uri="{D42A27DB-BD31-4B8C-83A1-F6EECF244321}">
                <p14:modId xmlns:p14="http://schemas.microsoft.com/office/powerpoint/2010/main" val="294219683"/>
              </p:ext>
            </p:extLst>
          </p:nvPr>
        </p:nvGraphicFramePr>
        <p:xfrm>
          <a:off x="0" y="4468746"/>
          <a:ext cx="4514850" cy="2743199"/>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B78016BB-4357-4A0C-AF7B-0DD179DC3D2C}"/>
              </a:ext>
            </a:extLst>
          </p:cNvPr>
          <p:cNvSpPr txBox="1"/>
          <p:nvPr/>
        </p:nvSpPr>
        <p:spPr>
          <a:xfrm>
            <a:off x="3450490" y="11659510"/>
            <a:ext cx="5064292" cy="369332"/>
          </a:xfrm>
          <a:prstGeom prst="rect">
            <a:avLst/>
          </a:prstGeom>
          <a:noFill/>
        </p:spPr>
        <p:txBody>
          <a:bodyPr wrap="square" rtlCol="0">
            <a:spAutoFit/>
          </a:bodyPr>
          <a:lstStyle/>
          <a:p>
            <a:r>
              <a:rPr lang="en-GB" dirty="0"/>
              <a:t>Adam Price | University of Wales Trinity Saint David</a:t>
            </a:r>
          </a:p>
        </p:txBody>
      </p:sp>
      <p:pic>
        <p:nvPicPr>
          <p:cNvPr id="13" name="Picture 12">
            <a:extLst>
              <a:ext uri="{FF2B5EF4-FFF2-40B4-BE49-F238E27FC236}">
                <a16:creationId xmlns:a16="http://schemas.microsoft.com/office/drawing/2014/main" id="{DBD4000B-A0F0-4841-9A5A-25325AA81E2B}"/>
              </a:ext>
            </a:extLst>
          </p:cNvPr>
          <p:cNvPicPr>
            <a:picLocks noChangeAspect="1"/>
          </p:cNvPicPr>
          <p:nvPr/>
        </p:nvPicPr>
        <p:blipFill>
          <a:blip r:embed="rId4"/>
          <a:stretch>
            <a:fillRect/>
          </a:stretch>
        </p:blipFill>
        <p:spPr>
          <a:xfrm>
            <a:off x="8487238" y="11594637"/>
            <a:ext cx="977604" cy="499077"/>
          </a:xfrm>
          <a:prstGeom prst="rect">
            <a:avLst/>
          </a:prstGeom>
        </p:spPr>
      </p:pic>
      <p:sp>
        <p:nvSpPr>
          <p:cNvPr id="14" name="TextBox 13">
            <a:extLst>
              <a:ext uri="{FF2B5EF4-FFF2-40B4-BE49-F238E27FC236}">
                <a16:creationId xmlns:a16="http://schemas.microsoft.com/office/drawing/2014/main" id="{7BC2B44A-04FD-4DD1-8824-20DCD6B373C0}"/>
              </a:ext>
            </a:extLst>
          </p:cNvPr>
          <p:cNvSpPr txBox="1"/>
          <p:nvPr/>
        </p:nvSpPr>
        <p:spPr>
          <a:xfrm>
            <a:off x="0" y="2406643"/>
            <a:ext cx="8201488" cy="2062103"/>
          </a:xfrm>
          <a:prstGeom prst="rect">
            <a:avLst/>
          </a:prstGeom>
          <a:noFill/>
        </p:spPr>
        <p:txBody>
          <a:bodyPr wrap="square" rtlCol="0">
            <a:spAutoFit/>
          </a:bodyPr>
          <a:lstStyle/>
          <a:p>
            <a:r>
              <a:rPr lang="en-GB" sz="1600" dirty="0"/>
              <a:t>This research is looking at the correlation between film releases and UFO and Alien Sightings between 1945 and 1955. The Methods used were to create graphs to compare the year on year changes.</a:t>
            </a:r>
          </a:p>
          <a:p>
            <a:r>
              <a:rPr lang="en-GB" sz="1600" b="1" dirty="0"/>
              <a:t>The objectives of this research are</a:t>
            </a:r>
            <a:r>
              <a:rPr lang="en-GB" sz="1600" dirty="0"/>
              <a:t>:</a:t>
            </a:r>
          </a:p>
          <a:p>
            <a:pPr marL="285750" indent="-285750">
              <a:buFont typeface="Arial" panose="020B0604020202020204" pitchFamily="34" charset="0"/>
              <a:buChar char="•"/>
            </a:pPr>
            <a:r>
              <a:rPr lang="en-GB" sz="1200" dirty="0"/>
              <a:t>To understand films impact of UFO and alien sightings in the USA</a:t>
            </a:r>
          </a:p>
          <a:p>
            <a:r>
              <a:rPr lang="en-GB" sz="1600" b="1" dirty="0"/>
              <a:t>The aims of this research are are</a:t>
            </a:r>
            <a:r>
              <a:rPr lang="en-GB" sz="1600" dirty="0"/>
              <a:t>: </a:t>
            </a:r>
          </a:p>
          <a:p>
            <a:pPr marL="285750" indent="-285750">
              <a:buFont typeface="Arial" panose="020B0604020202020204" pitchFamily="34" charset="0"/>
              <a:buChar char="•"/>
            </a:pPr>
            <a:r>
              <a:rPr lang="en-GB" sz="1200" dirty="0"/>
              <a:t>To examine sightings databases in the USA using nuforc.org.</a:t>
            </a:r>
          </a:p>
          <a:p>
            <a:pPr marL="285750" indent="-285750">
              <a:buFont typeface="Arial" panose="020B0604020202020204" pitchFamily="34" charset="0"/>
              <a:buChar char="•"/>
            </a:pPr>
            <a:r>
              <a:rPr lang="en-GB" sz="1200" dirty="0"/>
              <a:t>To examine the film history of UFO and Alien Visitation films.</a:t>
            </a:r>
          </a:p>
          <a:p>
            <a:pPr marL="285750" indent="-285750">
              <a:buFont typeface="Arial" panose="020B0604020202020204" pitchFamily="34" charset="0"/>
              <a:buChar char="•"/>
            </a:pPr>
            <a:r>
              <a:rPr lang="en-GB" sz="1200" dirty="0"/>
              <a:t>To produce graphs to combined values of sightings and films.</a:t>
            </a:r>
          </a:p>
        </p:txBody>
      </p:sp>
      <p:sp>
        <p:nvSpPr>
          <p:cNvPr id="15" name="TextBox 14">
            <a:extLst>
              <a:ext uri="{FF2B5EF4-FFF2-40B4-BE49-F238E27FC236}">
                <a16:creationId xmlns:a16="http://schemas.microsoft.com/office/drawing/2014/main" id="{0014F65F-0C20-48DC-8084-8F52A6DAE110}"/>
              </a:ext>
            </a:extLst>
          </p:cNvPr>
          <p:cNvSpPr txBox="1"/>
          <p:nvPr/>
        </p:nvSpPr>
        <p:spPr>
          <a:xfrm>
            <a:off x="4800600" y="3084762"/>
            <a:ext cx="4664242" cy="1692771"/>
          </a:xfrm>
          <a:prstGeom prst="rect">
            <a:avLst/>
          </a:prstGeom>
          <a:noFill/>
        </p:spPr>
        <p:txBody>
          <a:bodyPr wrap="square" rtlCol="0">
            <a:spAutoFit/>
          </a:bodyPr>
          <a:lstStyle/>
          <a:p>
            <a:r>
              <a:rPr lang="en-GB" sz="1600" b="1" dirty="0"/>
              <a:t>Methodology</a:t>
            </a:r>
          </a:p>
          <a:p>
            <a:pPr marL="342900" indent="-342900">
              <a:buFont typeface="+mj-lt"/>
              <a:buAutoNum type="arabicPeriod"/>
            </a:pPr>
            <a:r>
              <a:rPr lang="en-GB" sz="1200" dirty="0"/>
              <a:t>I used nuforc.org for the reported UFO sightings.</a:t>
            </a:r>
          </a:p>
          <a:p>
            <a:pPr marL="342900" indent="-342900">
              <a:buFont typeface="+mj-lt"/>
              <a:buAutoNum type="arabicPeriod"/>
            </a:pPr>
            <a:r>
              <a:rPr lang="en-GB" sz="1200" dirty="0"/>
              <a:t>Found a list on IMDB.com which detailed all films of the UFO and Alien Visitation Genre.</a:t>
            </a:r>
          </a:p>
          <a:p>
            <a:pPr marL="342900" indent="-342900">
              <a:buFont typeface="+mj-lt"/>
              <a:buAutoNum type="arabicPeriod"/>
            </a:pPr>
            <a:r>
              <a:rPr lang="en-GB" sz="1200" dirty="0"/>
              <a:t>Settle on a timescale from the available information (1945-1955).</a:t>
            </a:r>
          </a:p>
          <a:p>
            <a:pPr marL="342900" indent="-342900">
              <a:buFont typeface="+mj-lt"/>
              <a:buAutoNum type="arabicPeriod"/>
            </a:pPr>
            <a:r>
              <a:rPr lang="en-GB" sz="1200" dirty="0"/>
              <a:t>Use Microsoft Excel to produce charts to give a more accurate understanding of the correlation.</a:t>
            </a:r>
          </a:p>
          <a:p>
            <a:pPr marL="285750" indent="-285750">
              <a:buFont typeface="Arial" panose="020B0604020202020204" pitchFamily="34" charset="0"/>
              <a:buChar char="•"/>
            </a:pPr>
            <a:endParaRPr lang="en-GB" sz="1600" b="1" dirty="0"/>
          </a:p>
        </p:txBody>
      </p:sp>
      <p:sp>
        <p:nvSpPr>
          <p:cNvPr id="16" name="TextBox 15">
            <a:extLst>
              <a:ext uri="{FF2B5EF4-FFF2-40B4-BE49-F238E27FC236}">
                <a16:creationId xmlns:a16="http://schemas.microsoft.com/office/drawing/2014/main" id="{734BDE29-40A0-4497-8B7B-98580FE9061E}"/>
              </a:ext>
            </a:extLst>
          </p:cNvPr>
          <p:cNvSpPr txBox="1"/>
          <p:nvPr/>
        </p:nvSpPr>
        <p:spPr>
          <a:xfrm>
            <a:off x="136358" y="7211945"/>
            <a:ext cx="4756484" cy="1569660"/>
          </a:xfrm>
          <a:prstGeom prst="rect">
            <a:avLst/>
          </a:prstGeom>
          <a:noFill/>
        </p:spPr>
        <p:txBody>
          <a:bodyPr wrap="square" rtlCol="0">
            <a:spAutoFit/>
          </a:bodyPr>
          <a:lstStyle/>
          <a:p>
            <a:r>
              <a:rPr lang="en-GB" sz="1200" dirty="0"/>
              <a:t>Figure 1: Films that feature UFOs or Alien Visitation between 1945 and 1955 and represented in this graph.</a:t>
            </a:r>
          </a:p>
          <a:p>
            <a:endParaRPr lang="en-GB" sz="1200" dirty="0"/>
          </a:p>
          <a:p>
            <a:pPr marL="285750" indent="-285750">
              <a:buFont typeface="Arial" panose="020B0604020202020204" pitchFamily="34" charset="0"/>
              <a:buChar char="•"/>
            </a:pPr>
            <a:r>
              <a:rPr lang="en-GB" sz="1200" b="1" dirty="0"/>
              <a:t>Note</a:t>
            </a:r>
            <a:r>
              <a:rPr lang="en-GB" sz="1200" dirty="0"/>
              <a:t>: All but one film released in 1951-1955.</a:t>
            </a:r>
          </a:p>
          <a:p>
            <a:pPr marL="285750" indent="-285750">
              <a:buFont typeface="Arial" panose="020B0604020202020204" pitchFamily="34" charset="0"/>
              <a:buChar char="•"/>
            </a:pPr>
            <a:r>
              <a:rPr lang="en-GB" sz="1200" dirty="0"/>
              <a:t>Films represented in this graph show that in the period researched, films were released throughout the year, with an increase during the summer months, especially June.</a:t>
            </a:r>
          </a:p>
          <a:p>
            <a:pPr marL="285750" indent="-285750">
              <a:buFont typeface="Arial" panose="020B0604020202020204" pitchFamily="34" charset="0"/>
              <a:buChar char="•"/>
            </a:pPr>
            <a:r>
              <a:rPr lang="en-GB" sz="1200" dirty="0"/>
              <a:t>Majority of films concentrated between March and August.</a:t>
            </a:r>
          </a:p>
        </p:txBody>
      </p:sp>
      <p:sp>
        <p:nvSpPr>
          <p:cNvPr id="17" name="TextBox 16">
            <a:extLst>
              <a:ext uri="{FF2B5EF4-FFF2-40B4-BE49-F238E27FC236}">
                <a16:creationId xmlns:a16="http://schemas.microsoft.com/office/drawing/2014/main" id="{454BE756-01FF-4686-9FE9-A7E101E3A7A8}"/>
              </a:ext>
            </a:extLst>
          </p:cNvPr>
          <p:cNvSpPr txBox="1"/>
          <p:nvPr/>
        </p:nvSpPr>
        <p:spPr>
          <a:xfrm>
            <a:off x="4137359" y="4546701"/>
            <a:ext cx="1326482" cy="461665"/>
          </a:xfrm>
          <a:prstGeom prst="rect">
            <a:avLst/>
          </a:prstGeom>
          <a:noFill/>
        </p:spPr>
        <p:txBody>
          <a:bodyPr wrap="square" rtlCol="0">
            <a:spAutoFit/>
          </a:bodyPr>
          <a:lstStyle/>
          <a:p>
            <a:r>
              <a:rPr lang="en-GB" sz="2400" b="1" u="sng" dirty="0"/>
              <a:t>Findings</a:t>
            </a:r>
          </a:p>
        </p:txBody>
      </p:sp>
      <p:sp>
        <p:nvSpPr>
          <p:cNvPr id="18" name="TextBox 17">
            <a:extLst>
              <a:ext uri="{FF2B5EF4-FFF2-40B4-BE49-F238E27FC236}">
                <a16:creationId xmlns:a16="http://schemas.microsoft.com/office/drawing/2014/main" id="{F575C740-4628-4408-BC8A-061B559E9FB0}"/>
              </a:ext>
            </a:extLst>
          </p:cNvPr>
          <p:cNvSpPr txBox="1"/>
          <p:nvPr/>
        </p:nvSpPr>
        <p:spPr>
          <a:xfrm>
            <a:off x="5029200" y="7211945"/>
            <a:ext cx="4435642" cy="1569660"/>
          </a:xfrm>
          <a:prstGeom prst="rect">
            <a:avLst/>
          </a:prstGeom>
          <a:noFill/>
        </p:spPr>
        <p:txBody>
          <a:bodyPr wrap="square" rtlCol="0">
            <a:spAutoFit/>
          </a:bodyPr>
          <a:lstStyle/>
          <a:p>
            <a:r>
              <a:rPr lang="en-GB" sz="1200" dirty="0"/>
              <a:t>Figure 2: Reported sightings on nuforc.org between 1945 and 1955 are represented in this graph.</a:t>
            </a:r>
          </a:p>
          <a:p>
            <a:endParaRPr lang="en-GB" sz="1200" dirty="0"/>
          </a:p>
          <a:p>
            <a:pPr marL="285750" indent="-285750">
              <a:buFont typeface="Arial" panose="020B0604020202020204" pitchFamily="34" charset="0"/>
              <a:buChar char="•"/>
            </a:pPr>
            <a:r>
              <a:rPr lang="en-GB" sz="1200" b="1" dirty="0"/>
              <a:t>Note</a:t>
            </a:r>
            <a:r>
              <a:rPr lang="en-GB" sz="1200" dirty="0"/>
              <a:t>: reported sightings are consistent throughout 1945-1955.</a:t>
            </a:r>
          </a:p>
          <a:p>
            <a:pPr marL="285750" indent="-285750">
              <a:buFont typeface="Arial" panose="020B0604020202020204" pitchFamily="34" charset="0"/>
              <a:buChar char="•"/>
            </a:pPr>
            <a:r>
              <a:rPr lang="en-GB" sz="1200" dirty="0"/>
              <a:t>Overwhelming amount of sightings reported in June/July.</a:t>
            </a:r>
          </a:p>
          <a:p>
            <a:pPr marL="285750" indent="-285750">
              <a:buFont typeface="Arial" panose="020B0604020202020204" pitchFamily="34" charset="0"/>
              <a:buChar char="•"/>
            </a:pPr>
            <a:r>
              <a:rPr lang="en-GB" sz="1200" dirty="0"/>
              <a:t>Very few reported sightings elsewhere in year comparatively.</a:t>
            </a:r>
          </a:p>
          <a:p>
            <a:pPr marL="285750" indent="-285750">
              <a:buFont typeface="Arial" panose="020B0604020202020204" pitchFamily="34" charset="0"/>
              <a:buChar char="•"/>
            </a:pPr>
            <a:r>
              <a:rPr lang="en-GB" sz="1200" dirty="0"/>
              <a:t>Every year (except 1947) has June having the most amount of reported sightings.</a:t>
            </a:r>
          </a:p>
        </p:txBody>
      </p:sp>
      <p:sp>
        <p:nvSpPr>
          <p:cNvPr id="20" name="Rectangle 1">
            <a:extLst>
              <a:ext uri="{FF2B5EF4-FFF2-40B4-BE49-F238E27FC236}">
                <a16:creationId xmlns:a16="http://schemas.microsoft.com/office/drawing/2014/main" id="{CD1D934A-D63E-471D-9DF4-C42BB4C035FB}"/>
              </a:ext>
            </a:extLst>
          </p:cNvPr>
          <p:cNvSpPr>
            <a:spLocks noChangeArrowheads="1"/>
          </p:cNvSpPr>
          <p:nvPr/>
        </p:nvSpPr>
        <p:spPr bwMode="auto">
          <a:xfrm>
            <a:off x="0" y="12093714"/>
            <a:ext cx="950178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Bakalarnik. 2012. UFO &amp; alien visitation movies. [Online]. [19 November 2018]. Available from: </a:t>
            </a: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5"/>
              </a:rPr>
              <a:t>https://www.imdb.com/list/ls055028710/?sort=release_date,desc&amp;st_dt=&amp;mode=detail&amp;page=1</a:t>
            </a:r>
            <a:endParaRPr lang="en-US" altLang="en-US" sz="800" dirty="0">
              <a:solidFill>
                <a:srgbClr val="595959"/>
              </a:solidFill>
              <a:latin typeface="Constantia" panose="02030602050306030303" pitchFamily="18" charset="0"/>
              <a:ea typeface="Constantia" panose="02030602050306030303" pitchFamily="18" charset="0"/>
              <a:cs typeface="Times New Roman" panose="02020603050405020304" pitchFamily="18"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National Archives. 2018. The National Archive. [Online]. [19 November 2018]. Available from: </a:t>
            </a:r>
            <a:r>
              <a:rPr kumimoji="0" lang="en-US" altLang="en-US" sz="800" b="0" i="0" u="sng" strike="noStrike" cap="none" normalizeH="0" baseline="0" dirty="0">
                <a:ln>
                  <a:noFill/>
                </a:ln>
                <a:solidFill>
                  <a:srgbClr val="835D00"/>
                </a:solidFill>
                <a:effectLst/>
                <a:latin typeface="Constantia" panose="02030602050306030303" pitchFamily="18" charset="0"/>
                <a:ea typeface="Constantia" panose="02030602050306030303" pitchFamily="18" charset="0"/>
                <a:cs typeface="Times New Roman" panose="02020603050405020304" pitchFamily="18" charset="0"/>
                <a:hlinkClick r:id="rId6"/>
              </a:rPr>
              <a:t>http://www.nationalarchives.gov.uk/help-with-your-research/research-guides/ufos/</a:t>
            </a:r>
            <a:endParaRPr lang="en-US" altLang="en-US" sz="800" u="sng" dirty="0">
              <a:solidFill>
                <a:srgbClr val="835D00"/>
              </a:solidFill>
              <a:latin typeface="Constantia" panose="02030602050306030303" pitchFamily="18" charset="0"/>
              <a:ea typeface="Constantia" panose="02030602050306030303" pitchFamily="18" charset="0"/>
              <a:cs typeface="Times New Roman" panose="02020603050405020304" pitchFamily="18"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Nuforc.org. 2018. Nuforc.org. [Online]. [19 November 2018]. Available from: </a:t>
            </a: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7"/>
              </a:rPr>
              <a:t>http://www.nuforc.org/</a:t>
            </a:r>
            <a:endParaRPr lang="en-US" altLang="en-US" sz="800" dirty="0">
              <a:solidFill>
                <a:srgbClr val="595959"/>
              </a:solidFill>
              <a:latin typeface="Constantia" panose="02030602050306030303" pitchFamily="18" charset="0"/>
              <a:ea typeface="Constantia" panose="02030602050306030303" pitchFamily="18" charset="0"/>
              <a:cs typeface="Times New Roman" panose="02020603050405020304" pitchFamily="18"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800" b="0" i="0" u="none" strike="noStrike" cap="none" normalizeH="0" baseline="0" dirty="0">
                <a:ln>
                  <a:noFill/>
                </a:ln>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Stock, G., 1952. Grainy B&amp;W image of supposed UFO. [Image online] Available at: &lt;https://www.cia.gov/library/center-for-the-study-of-intelligence/csi-publications/csi-studies/studies/97unclass/p69.gif/image.gif&gt; [Accessed 04 November 2018]</a:t>
            </a:r>
            <a:endParaRPr kumimoji="0" lang="en-GB" altLang="en-US" sz="800" b="0" i="0" u="none" strike="noStrike" cap="none" normalizeH="0" baseline="0" dirty="0">
              <a:ln>
                <a:noFill/>
              </a:ln>
              <a:solidFill>
                <a:schemeClr val="tx1"/>
              </a:solidFill>
              <a:effectLst/>
            </a:endParaRPr>
          </a:p>
        </p:txBody>
      </p:sp>
      <p:sp>
        <p:nvSpPr>
          <p:cNvPr id="21" name="TextBox 20">
            <a:extLst>
              <a:ext uri="{FF2B5EF4-FFF2-40B4-BE49-F238E27FC236}">
                <a16:creationId xmlns:a16="http://schemas.microsoft.com/office/drawing/2014/main" id="{00CEFFF7-28E9-479C-B40F-1248D4494D41}"/>
              </a:ext>
            </a:extLst>
          </p:cNvPr>
          <p:cNvSpPr txBox="1"/>
          <p:nvPr/>
        </p:nvSpPr>
        <p:spPr>
          <a:xfrm>
            <a:off x="136358" y="8936966"/>
            <a:ext cx="9328484" cy="2585323"/>
          </a:xfrm>
          <a:prstGeom prst="rect">
            <a:avLst/>
          </a:prstGeom>
          <a:noFill/>
        </p:spPr>
        <p:txBody>
          <a:bodyPr wrap="square" rtlCol="0">
            <a:spAutoFit/>
          </a:bodyPr>
          <a:lstStyle/>
          <a:p>
            <a:r>
              <a:rPr lang="en-GB" dirty="0"/>
              <a:t>The reported sightings show and overwhelming increase in sightings in June and July, this is comparative to the increase in film releases in the summer months. It can be argued that as the reported sightings are consistent throughout the research period that sightings in fact, affect film production of this genre.</a:t>
            </a:r>
          </a:p>
          <a:p>
            <a:endParaRPr lang="en-GB" dirty="0"/>
          </a:p>
          <a:p>
            <a:r>
              <a:rPr lang="en-GB" dirty="0"/>
              <a:t>The sightings however are more or less concentrated in June and July throughout all of the years. The film releases were not consistent as they really boomed in 1951 and then became consistent. Therefore we can say that films affected UFO and alien sightings, but it would be a good study to research other plausible reasons behind the spike of UFO and alien sightings in June and July.</a:t>
            </a:r>
          </a:p>
        </p:txBody>
      </p:sp>
    </p:spTree>
    <p:extLst>
      <p:ext uri="{BB962C8B-B14F-4D97-AF65-F5344CB8AC3E}">
        <p14:creationId xmlns:p14="http://schemas.microsoft.com/office/powerpoint/2010/main" val="34145270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361</TotalTime>
  <Words>466</Words>
  <Application>Microsoft Office PowerPoint</Application>
  <PresentationFormat>A3 Paper (297x420 mm)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Constantia</vt:lpstr>
      <vt:lpstr>Times New Roman</vt:lpstr>
      <vt:lpstr>Office Theme</vt:lpstr>
      <vt:lpstr>Do films have an impact on UFO and Alien sightings?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films have an impact on UFO and Alien sightings?</dc:title>
  <dc:creator>Adam Price (1600704)</dc:creator>
  <cp:lastModifiedBy>Adam Price (1600704)</cp:lastModifiedBy>
  <cp:revision>16</cp:revision>
  <dcterms:created xsi:type="dcterms:W3CDTF">2018-11-26T16:06:35Z</dcterms:created>
  <dcterms:modified xsi:type="dcterms:W3CDTF">2018-11-26T22:09:49Z</dcterms:modified>
</cp:coreProperties>
</file>