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2"/>
  </p:notesMasterIdLst>
  <p:sldIdLst>
    <p:sldId id="256" r:id="rId2"/>
    <p:sldId id="405" r:id="rId3"/>
    <p:sldId id="263" r:id="rId4"/>
    <p:sldId id="264" r:id="rId5"/>
    <p:sldId id="401" r:id="rId6"/>
    <p:sldId id="397" r:id="rId7"/>
    <p:sldId id="267" r:id="rId8"/>
    <p:sldId id="268" r:id="rId9"/>
    <p:sldId id="399" r:id="rId10"/>
    <p:sldId id="269" r:id="rId11"/>
    <p:sldId id="386" r:id="rId12"/>
    <p:sldId id="266" r:id="rId13"/>
    <p:sldId id="388" r:id="rId14"/>
    <p:sldId id="400" r:id="rId15"/>
    <p:sldId id="394" r:id="rId16"/>
    <p:sldId id="396" r:id="rId17"/>
    <p:sldId id="355" r:id="rId18"/>
    <p:sldId id="402" r:id="rId19"/>
    <p:sldId id="403" r:id="rId20"/>
    <p:sldId id="40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ABE1FF"/>
    <a:srgbClr val="4D4D4D"/>
    <a:srgbClr val="8A8AA3"/>
    <a:srgbClr val="007BC1"/>
    <a:srgbClr val="DA0033"/>
    <a:srgbClr val="FF6600"/>
    <a:srgbClr val="FF9933"/>
    <a:srgbClr val="64AA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106" d="100"/>
          <a:sy n="106" d="100"/>
        </p:scale>
        <p:origin x="1848"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20/05/2020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405C60C-1E5A-46C2-A66A-64AF1ACF3156}" type="slidenum">
              <a:rPr lang="en-GB" smtClean="0"/>
              <a:pPr/>
              <a:t>2</a:t>
            </a:fld>
            <a:endParaRPr lang="en-GB"/>
          </a:p>
        </p:txBody>
      </p:sp>
    </p:spTree>
    <p:extLst>
      <p:ext uri="{BB962C8B-B14F-4D97-AF65-F5344CB8AC3E}">
        <p14:creationId xmlns:p14="http://schemas.microsoft.com/office/powerpoint/2010/main" val="2600051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405C60C-1E5A-46C2-A66A-64AF1ACF3156}" type="slidenum">
              <a:rPr lang="en-GB" smtClean="0"/>
              <a:pPr/>
              <a:t>16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76F669-8439-4D19-85BD-66DAD230D8BE}" type="slidenum">
              <a:rPr lang="en-US" altLang="en-US"/>
              <a:pPr/>
              <a:t>17</a:t>
            </a:fld>
            <a:endParaRPr lang="en-US" altLang="en-US"/>
          </a:p>
        </p:txBody>
      </p:sp>
      <p:sp>
        <p:nvSpPr>
          <p:cNvPr id="370690" name="Rectangle 2"/>
          <p:cNvSpPr>
            <a:spLocks noGrp="1" noRot="1" noChangeAspect="1" noChangeArrowheads="1" noTextEdit="1"/>
          </p:cNvSpPr>
          <p:nvPr>
            <p:ph type="sldImg"/>
          </p:nvPr>
        </p:nvSpPr>
        <p:spPr>
          <a:ln/>
        </p:spPr>
      </p:sp>
      <p:sp>
        <p:nvSpPr>
          <p:cNvPr id="370691" name="Rectangle 3"/>
          <p:cNvSpPr>
            <a:spLocks noGrp="1" noChangeArrowheads="1"/>
          </p:cNvSpPr>
          <p:nvPr>
            <p:ph type="body" idx="1"/>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20/05/2020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20/05/2020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20/05/2020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20/05/2020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20/05/2020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20/05/2020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20/05/2020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20/05/2020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20/05/2020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20/05/2020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20/05/2020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20/05/2020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20/05/2020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DE37-F19A-447B-AB28-F841F153A120}"/>
              </a:ext>
            </a:extLst>
          </p:cNvPr>
          <p:cNvSpPr>
            <a:spLocks noGrp="1"/>
          </p:cNvSpPr>
          <p:nvPr>
            <p:ph type="ctrTitle"/>
          </p:nvPr>
        </p:nvSpPr>
        <p:spPr/>
        <p:txBody>
          <a:bodyPr/>
          <a:lstStyle/>
          <a:p>
            <a:r>
              <a:rPr lang="en-GB" dirty="0">
                <a:solidFill>
                  <a:schemeClr val="accent2"/>
                </a:solidFill>
              </a:rPr>
              <a:t>Financial Management for the Hotel Industry</a:t>
            </a:r>
          </a:p>
        </p:txBody>
      </p:sp>
      <p:sp>
        <p:nvSpPr>
          <p:cNvPr id="3" name="Subtitle 2">
            <a:extLst>
              <a:ext uri="{FF2B5EF4-FFF2-40B4-BE49-F238E27FC236}">
                <a16:creationId xmlns:a16="http://schemas.microsoft.com/office/drawing/2014/main" id="{FC9B7775-74EA-4F2A-9E10-EEB23AEED51A}"/>
              </a:ext>
            </a:extLst>
          </p:cNvPr>
          <p:cNvSpPr>
            <a:spLocks noGrp="1"/>
          </p:cNvSpPr>
          <p:nvPr>
            <p:ph type="subTitle" idx="1"/>
          </p:nvPr>
        </p:nvSpPr>
        <p:spPr/>
        <p:txBody>
          <a:bodyPr/>
          <a:lstStyle/>
          <a:p>
            <a:r>
              <a:rPr lang="en-GB" dirty="0">
                <a:solidFill>
                  <a:schemeClr val="bg1"/>
                </a:solidFill>
              </a:rPr>
              <a:t>Budgetary control: cash and profit budgeting - 2</a:t>
            </a:r>
          </a:p>
        </p:txBody>
      </p:sp>
    </p:spTree>
    <p:extLst>
      <p:ext uri="{BB962C8B-B14F-4D97-AF65-F5344CB8AC3E}">
        <p14:creationId xmlns:p14="http://schemas.microsoft.com/office/powerpoint/2010/main" val="36783084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B181FB-BCF0-4CEE-9E4E-DB4AD52071EA}"/>
              </a:ext>
            </a:extLst>
          </p:cNvPr>
          <p:cNvSpPr>
            <a:spLocks noGrp="1"/>
          </p:cNvSpPr>
          <p:nvPr>
            <p:ph type="title"/>
          </p:nvPr>
        </p:nvSpPr>
        <p:spPr>
          <a:xfrm>
            <a:off x="457200" y="-46779"/>
            <a:ext cx="8229600" cy="1143000"/>
          </a:xfrm>
        </p:spPr>
        <p:txBody>
          <a:bodyPr>
            <a:normAutofit/>
          </a:bodyPr>
          <a:lstStyle/>
          <a:p>
            <a:r>
              <a:rPr lang="en-US" sz="3600" dirty="0">
                <a:solidFill>
                  <a:schemeClr val="accent1">
                    <a:lumMod val="60000"/>
                    <a:lumOff val="40000"/>
                  </a:schemeClr>
                </a:solidFill>
              </a:rPr>
              <a:t>Teaching schedule – revised </a:t>
            </a:r>
          </a:p>
        </p:txBody>
      </p:sp>
      <p:sp>
        <p:nvSpPr>
          <p:cNvPr id="3" name="Content Placeholder 2"/>
          <p:cNvSpPr>
            <a:spLocks noGrp="1"/>
          </p:cNvSpPr>
          <p:nvPr>
            <p:ph sz="half" idx="1"/>
          </p:nvPr>
        </p:nvSpPr>
        <p:spPr>
          <a:xfrm>
            <a:off x="457200" y="1600201"/>
            <a:ext cx="4038600" cy="3989040"/>
          </a:xfrm>
        </p:spPr>
        <p:txBody>
          <a:bodyPr>
            <a:normAutofit/>
          </a:bodyPr>
          <a:lstStyle/>
          <a:p>
            <a:pPr>
              <a:buNone/>
            </a:pPr>
            <a:r>
              <a:rPr lang="en-GB"/>
              <a:t> </a:t>
            </a:r>
          </a:p>
          <a:p>
            <a:pPr>
              <a:buNone/>
            </a:pPr>
            <a:endParaRPr lang="en-GB" b="1"/>
          </a:p>
          <a:p>
            <a:endParaRPr lang="en-GB"/>
          </a:p>
          <a:p>
            <a:endParaRPr lang="en-GB" dirty="0"/>
          </a:p>
        </p:txBody>
      </p:sp>
      <p:graphicFrame>
        <p:nvGraphicFramePr>
          <p:cNvPr id="4" name="Table 4">
            <a:extLst>
              <a:ext uri="{FF2B5EF4-FFF2-40B4-BE49-F238E27FC236}">
                <a16:creationId xmlns:a16="http://schemas.microsoft.com/office/drawing/2014/main" id="{54F290AC-208A-408D-BB86-5362CB5DAE5E}"/>
              </a:ext>
            </a:extLst>
          </p:cNvPr>
          <p:cNvGraphicFramePr>
            <a:graphicFrameLocks noGrp="1"/>
          </p:cNvGraphicFramePr>
          <p:nvPr>
            <p:ph sz="half" idx="2"/>
          </p:nvPr>
        </p:nvGraphicFramePr>
        <p:xfrm>
          <a:off x="323528" y="903698"/>
          <a:ext cx="8589640" cy="4980225"/>
        </p:xfrm>
        <a:graphic>
          <a:graphicData uri="http://schemas.openxmlformats.org/drawingml/2006/table">
            <a:tbl>
              <a:tblPr firstRow="1" bandRow="1">
                <a:tableStyleId>{5C22544A-7EE6-4342-B048-85BDC9FD1C3A}</a:tableStyleId>
              </a:tblPr>
              <a:tblGrid>
                <a:gridCol w="648072">
                  <a:extLst>
                    <a:ext uri="{9D8B030D-6E8A-4147-A177-3AD203B41FA5}">
                      <a16:colId xmlns:a16="http://schemas.microsoft.com/office/drawing/2014/main" val="321022081"/>
                    </a:ext>
                  </a:extLst>
                </a:gridCol>
                <a:gridCol w="4176464">
                  <a:extLst>
                    <a:ext uri="{9D8B030D-6E8A-4147-A177-3AD203B41FA5}">
                      <a16:colId xmlns:a16="http://schemas.microsoft.com/office/drawing/2014/main" val="3453174109"/>
                    </a:ext>
                  </a:extLst>
                </a:gridCol>
                <a:gridCol w="3765104">
                  <a:extLst>
                    <a:ext uri="{9D8B030D-6E8A-4147-A177-3AD203B41FA5}">
                      <a16:colId xmlns:a16="http://schemas.microsoft.com/office/drawing/2014/main" val="3556431583"/>
                    </a:ext>
                  </a:extLst>
                </a:gridCol>
              </a:tblGrid>
              <a:tr h="625847">
                <a:tc>
                  <a:txBody>
                    <a:bodyPr/>
                    <a:lstStyle/>
                    <a:p>
                      <a:pPr algn="ctr"/>
                      <a:r>
                        <a:rPr lang="en-GB" sz="1500" dirty="0">
                          <a:solidFill>
                            <a:schemeClr val="bg1"/>
                          </a:solidFill>
                          <a:latin typeface="Times New Roman" panose="02020603050405020304" pitchFamily="18" charset="0"/>
                          <a:cs typeface="Times New Roman" panose="02020603050405020304" pitchFamily="18" charset="0"/>
                        </a:rPr>
                        <a:t>Week</a:t>
                      </a:r>
                    </a:p>
                    <a:p>
                      <a:pPr algn="ctr"/>
                      <a:endParaRPr lang="en-GB" sz="1500" dirty="0">
                        <a:solidFill>
                          <a:schemeClr val="bg1"/>
                        </a:solidFill>
                        <a:latin typeface="Times New Roman" panose="02020603050405020304" pitchFamily="18" charset="0"/>
                        <a:cs typeface="Times New Roman" panose="02020603050405020304" pitchFamily="18" charset="0"/>
                      </a:endParaRPr>
                    </a:p>
                  </a:txBody>
                  <a:tcPr>
                    <a:solidFill>
                      <a:schemeClr val="tx2">
                        <a:lumMod val="50000"/>
                      </a:schemeClr>
                    </a:solidFill>
                  </a:tcPr>
                </a:tc>
                <a:tc>
                  <a:txBody>
                    <a:bodyPr/>
                    <a:lstStyle/>
                    <a:p>
                      <a:pPr algn="ctr"/>
                      <a:r>
                        <a:rPr lang="en-GB" sz="1500" dirty="0">
                          <a:solidFill>
                            <a:schemeClr val="bg1"/>
                          </a:solidFill>
                          <a:latin typeface="Times New Roman" panose="02020603050405020304" pitchFamily="18" charset="0"/>
                          <a:cs typeface="Times New Roman" panose="02020603050405020304" pitchFamily="18" charset="0"/>
                        </a:rPr>
                        <a:t>Topic</a:t>
                      </a:r>
                    </a:p>
                  </a:txBody>
                  <a:tcPr>
                    <a:solidFill>
                      <a:schemeClr val="tx2">
                        <a:lumMod val="75000"/>
                      </a:schemeClr>
                    </a:solidFill>
                  </a:tcPr>
                </a:tc>
                <a:tc>
                  <a:txBody>
                    <a:bodyPr/>
                    <a:lstStyle/>
                    <a:p>
                      <a:pPr algn="ctr"/>
                      <a:r>
                        <a:rPr lang="en-GB" sz="1500" dirty="0">
                          <a:solidFill>
                            <a:schemeClr val="bg1"/>
                          </a:solidFill>
                          <a:latin typeface="Times New Roman" panose="02020603050405020304" pitchFamily="18" charset="0"/>
                          <a:cs typeface="Times New Roman" panose="02020603050405020304" pitchFamily="18" charset="0"/>
                        </a:rPr>
                        <a:t>Activities</a:t>
                      </a:r>
                    </a:p>
                  </a:txBody>
                  <a:tcPr>
                    <a:solidFill>
                      <a:schemeClr val="tx2">
                        <a:lumMod val="50000"/>
                      </a:schemeClr>
                    </a:solidFill>
                  </a:tcPr>
                </a:tc>
                <a:extLst>
                  <a:ext uri="{0D108BD9-81ED-4DB2-BD59-A6C34878D82A}">
                    <a16:rowId xmlns:a16="http://schemas.microsoft.com/office/drawing/2014/main" val="1313091534"/>
                  </a:ext>
                </a:extLst>
              </a:tr>
              <a:tr h="506638">
                <a:tc>
                  <a:txBody>
                    <a:bodyPr/>
                    <a:lstStyle/>
                    <a:p>
                      <a:pPr algn="ctr"/>
                      <a:r>
                        <a:rPr lang="en-GB" sz="1200" dirty="0">
                          <a:latin typeface="Times New Roman" panose="02020603050405020304" pitchFamily="18" charset="0"/>
                          <a:cs typeface="Times New Roman" panose="02020603050405020304" pitchFamily="18" charset="0"/>
                        </a:rPr>
                        <a:t>1</a:t>
                      </a:r>
                    </a:p>
                  </a:txBody>
                  <a:tcPr/>
                </a:tc>
                <a:tc>
                  <a:txBody>
                    <a:bodyPr/>
                    <a:lstStyle/>
                    <a:p>
                      <a:r>
                        <a:rPr lang="en-GB" sz="1500" dirty="0">
                          <a:latin typeface="Times New Roman" panose="02020603050405020304" pitchFamily="18" charset="0"/>
                          <a:cs typeface="Times New Roman" panose="02020603050405020304" pitchFamily="18" charset="0"/>
                        </a:rPr>
                        <a:t>Introduction to module</a:t>
                      </a:r>
                    </a:p>
                    <a:p>
                      <a:r>
                        <a:rPr lang="en-GB" sz="1500" dirty="0">
                          <a:latin typeface="Times New Roman" panose="02020603050405020304" pitchFamily="18" charset="0"/>
                          <a:cs typeface="Times New Roman" panose="02020603050405020304" pitchFamily="18" charset="0"/>
                        </a:rPr>
                        <a:t>Lecture 1: Cash and profit budgeting - 1</a:t>
                      </a:r>
                    </a:p>
                  </a:txBody>
                  <a:tcPr/>
                </a:tc>
                <a:tc>
                  <a:txBody>
                    <a:bodyPr/>
                    <a:lstStyle/>
                    <a:p>
                      <a:endParaRPr lang="en-GB" sz="1500" dirty="0">
                        <a:latin typeface="Times New Roman" panose="02020603050405020304" pitchFamily="18" charset="0"/>
                        <a:cs typeface="Times New Roman" panose="02020603050405020304" pitchFamily="18" charset="0"/>
                      </a:endParaRPr>
                    </a:p>
                    <a:p>
                      <a:r>
                        <a:rPr lang="en-GB" sz="1500" dirty="0">
                          <a:latin typeface="Times New Roman" panose="02020603050405020304" pitchFamily="18" charset="0"/>
                          <a:cs typeface="Times New Roman" panose="02020603050405020304" pitchFamily="18" charset="0"/>
                        </a:rPr>
                        <a:t>Student exercises</a:t>
                      </a:r>
                    </a:p>
                  </a:txBody>
                  <a:tcPr/>
                </a:tc>
                <a:extLst>
                  <a:ext uri="{0D108BD9-81ED-4DB2-BD59-A6C34878D82A}">
                    <a16:rowId xmlns:a16="http://schemas.microsoft.com/office/drawing/2014/main" val="2632225964"/>
                  </a:ext>
                </a:extLst>
              </a:tr>
              <a:tr h="303208">
                <a:tc>
                  <a:txBody>
                    <a:bodyPr/>
                    <a:lstStyle/>
                    <a:p>
                      <a:pPr algn="ctr"/>
                      <a:r>
                        <a:rPr lang="en-GB" sz="1200" dirty="0">
                          <a:latin typeface="Times New Roman" panose="02020603050405020304" pitchFamily="18" charset="0"/>
                          <a:cs typeface="Times New Roman" panose="02020603050405020304" pitchFamily="18" charset="0"/>
                        </a:rPr>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2: Cash and profit budgeting – 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3: Financial performance and analysis - 1</a:t>
                      </a:r>
                    </a:p>
                  </a:txBody>
                  <a:tcPr/>
                </a:tc>
                <a:tc>
                  <a:txBody>
                    <a:bodyPr/>
                    <a:lstStyle/>
                    <a:p>
                      <a:r>
                        <a:rPr lang="en-GB" sz="1500" dirty="0">
                          <a:latin typeface="Times New Roman" panose="02020603050405020304" pitchFamily="18" charset="0"/>
                          <a:cs typeface="Times New Roman" panose="02020603050405020304" pitchFamily="18" charset="0"/>
                        </a:rPr>
                        <a:t>Student exercises. Assignment one launch</a:t>
                      </a:r>
                    </a:p>
                  </a:txBody>
                  <a:tcPr/>
                </a:tc>
                <a:extLst>
                  <a:ext uri="{0D108BD9-81ED-4DB2-BD59-A6C34878D82A}">
                    <a16:rowId xmlns:a16="http://schemas.microsoft.com/office/drawing/2014/main" val="1914663234"/>
                  </a:ext>
                </a:extLst>
              </a:tr>
              <a:tr h="303208">
                <a:tc>
                  <a:txBody>
                    <a:bodyPr/>
                    <a:lstStyle/>
                    <a:p>
                      <a:pPr algn="ctr"/>
                      <a:r>
                        <a:rPr lang="en-GB" sz="1200" dirty="0">
                          <a:latin typeface="Times New Roman" panose="02020603050405020304" pitchFamily="18" charset="0"/>
                          <a:cs typeface="Times New Roman" panose="02020603050405020304" pitchFamily="18" charset="0"/>
                        </a:rPr>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4: Financial performance analysis  - 2</a:t>
                      </a:r>
                    </a:p>
                  </a:txBody>
                  <a:tcPr/>
                </a:tc>
                <a:tc>
                  <a:txBody>
                    <a:bodyPr/>
                    <a:lstStyle/>
                    <a:p>
                      <a:r>
                        <a:rPr lang="en-GB" sz="1500" dirty="0">
                          <a:latin typeface="Times New Roman" panose="02020603050405020304" pitchFamily="18" charset="0"/>
                          <a:cs typeface="Times New Roman" panose="02020603050405020304" pitchFamily="18" charset="0"/>
                        </a:rPr>
                        <a:t>Student exercises</a:t>
                      </a:r>
                    </a:p>
                  </a:txBody>
                  <a:tcPr/>
                </a:tc>
                <a:extLst>
                  <a:ext uri="{0D108BD9-81ED-4DB2-BD59-A6C34878D82A}">
                    <a16:rowId xmlns:a16="http://schemas.microsoft.com/office/drawing/2014/main" val="2928180593"/>
                  </a:ext>
                </a:extLst>
              </a:tr>
              <a:tr h="303208">
                <a:tc>
                  <a:txBody>
                    <a:bodyPr/>
                    <a:lstStyle/>
                    <a:p>
                      <a:pPr algn="ctr"/>
                      <a:r>
                        <a:rPr lang="en-GB" sz="1200" dirty="0">
                          <a:latin typeface="Times New Roman" panose="02020603050405020304" pitchFamily="18" charset="0"/>
                          <a:cs typeface="Times New Roman" panose="02020603050405020304" pitchFamily="18" charset="0"/>
                        </a:rPr>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Revision of Financial performance and analysis, and assignment one workshop</a:t>
                      </a:r>
                    </a:p>
                  </a:txBody>
                  <a:tcPr/>
                </a:tc>
                <a:tc>
                  <a:txBody>
                    <a:bodyPr/>
                    <a:lstStyle/>
                    <a:p>
                      <a:r>
                        <a:rPr lang="en-GB" sz="1500" dirty="0">
                          <a:latin typeface="Times New Roman" panose="02020603050405020304" pitchFamily="18" charset="0"/>
                          <a:cs typeface="Times New Roman" panose="02020603050405020304" pitchFamily="18" charset="0"/>
                        </a:rPr>
                        <a:t>Assignment one guidance and discussion</a:t>
                      </a:r>
                    </a:p>
                  </a:txBody>
                  <a:tcPr/>
                </a:tc>
                <a:extLst>
                  <a:ext uri="{0D108BD9-81ED-4DB2-BD59-A6C34878D82A}">
                    <a16:rowId xmlns:a16="http://schemas.microsoft.com/office/drawing/2014/main" val="4063163384"/>
                  </a:ext>
                </a:extLst>
              </a:tr>
              <a:tr h="298022">
                <a:tc>
                  <a:txBody>
                    <a:bodyPr/>
                    <a:lstStyle/>
                    <a:p>
                      <a:pPr algn="ctr"/>
                      <a:r>
                        <a:rPr lang="en-GB" sz="1200" dirty="0">
                          <a:latin typeface="Times New Roman" panose="02020603050405020304" pitchFamily="18" charset="0"/>
                          <a:cs typeface="Times New Roman" panose="02020603050405020304" pitchFamily="18" charset="0"/>
                        </a:rPr>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5: Cash and profit budgeting revision</a:t>
                      </a:r>
                    </a:p>
                  </a:txBody>
                  <a:tcPr/>
                </a:tc>
                <a:tc>
                  <a:txBody>
                    <a:bodyPr/>
                    <a:lstStyle/>
                    <a:p>
                      <a:r>
                        <a:rPr lang="en-GB" sz="1500" dirty="0">
                          <a:latin typeface="Times New Roman" panose="02020603050405020304" pitchFamily="18" charset="0"/>
                          <a:cs typeface="Times New Roman" panose="02020603050405020304" pitchFamily="18" charset="0"/>
                        </a:rPr>
                        <a:t>Student exercises. Assignment two launch</a:t>
                      </a:r>
                    </a:p>
                  </a:txBody>
                  <a:tcPr/>
                </a:tc>
                <a:extLst>
                  <a:ext uri="{0D108BD9-81ED-4DB2-BD59-A6C34878D82A}">
                    <a16:rowId xmlns:a16="http://schemas.microsoft.com/office/drawing/2014/main" val="3696947290"/>
                  </a:ext>
                </a:extLst>
              </a:tr>
              <a:tr h="405543">
                <a:tc>
                  <a:txBody>
                    <a:bodyPr/>
                    <a:lstStyle/>
                    <a:p>
                      <a:pPr algn="ctr"/>
                      <a:r>
                        <a:rPr lang="en-GB" sz="1200" dirty="0">
                          <a:latin typeface="Times New Roman" panose="02020603050405020304" pitchFamily="18" charset="0"/>
                          <a:cs typeface="Times New Roman" panose="02020603050405020304" pitchFamily="18" charset="0"/>
                        </a:rPr>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6: Pricing theory</a:t>
                      </a:r>
                    </a:p>
                  </a:txBody>
                  <a:tcPr/>
                </a:tc>
                <a:tc>
                  <a:txBody>
                    <a:bodyPr/>
                    <a:lstStyle/>
                    <a:p>
                      <a:r>
                        <a:rPr lang="en-GB" sz="1500" dirty="0">
                          <a:latin typeface="Times New Roman" panose="02020603050405020304" pitchFamily="18" charset="0"/>
                          <a:cs typeface="Times New Roman" panose="02020603050405020304" pitchFamily="18" charset="0"/>
                        </a:rPr>
                        <a:t>Student exercises</a:t>
                      </a:r>
                    </a:p>
                  </a:txBody>
                  <a:tcPr/>
                </a:tc>
                <a:extLst>
                  <a:ext uri="{0D108BD9-81ED-4DB2-BD59-A6C34878D82A}">
                    <a16:rowId xmlns:a16="http://schemas.microsoft.com/office/drawing/2014/main" val="2328949017"/>
                  </a:ext>
                </a:extLst>
              </a:tr>
              <a:tr h="432048">
                <a:tc>
                  <a:txBody>
                    <a:bodyPr/>
                    <a:lstStyle/>
                    <a:p>
                      <a:pPr algn="ctr"/>
                      <a:r>
                        <a:rPr lang="en-GB" sz="1200" dirty="0">
                          <a:latin typeface="Times New Roman" panose="02020603050405020304" pitchFamily="18" charset="0"/>
                          <a:cs typeface="Times New Roman" panose="02020603050405020304" pitchFamily="18" charset="0"/>
                        </a:rPr>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7: Standard costing</a:t>
                      </a:r>
                    </a:p>
                  </a:txBody>
                  <a:tcPr/>
                </a:tc>
                <a:tc>
                  <a:txBody>
                    <a:bodyPr/>
                    <a:lstStyle/>
                    <a:p>
                      <a:r>
                        <a:rPr lang="en-GB" sz="1500" dirty="0">
                          <a:latin typeface="Times New Roman" panose="02020603050405020304" pitchFamily="18" charset="0"/>
                          <a:cs typeface="Times New Roman" panose="02020603050405020304" pitchFamily="18" charset="0"/>
                        </a:rPr>
                        <a:t>Student exercises</a:t>
                      </a:r>
                    </a:p>
                  </a:txBody>
                  <a:tcPr/>
                </a:tc>
                <a:extLst>
                  <a:ext uri="{0D108BD9-81ED-4DB2-BD59-A6C34878D82A}">
                    <a16:rowId xmlns:a16="http://schemas.microsoft.com/office/drawing/2014/main" val="1015608593"/>
                  </a:ext>
                </a:extLst>
              </a:tr>
              <a:tr h="360040">
                <a:tc>
                  <a:txBody>
                    <a:bodyPr/>
                    <a:lstStyle/>
                    <a:p>
                      <a:pPr algn="ctr"/>
                      <a:r>
                        <a:rPr lang="en-GB" sz="1200" dirty="0">
                          <a:latin typeface="Times New Roman" panose="02020603050405020304" pitchFamily="18" charset="0"/>
                          <a:cs typeface="Times New Roman" panose="02020603050405020304" pitchFamily="18" charset="0"/>
                        </a:rPr>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8: Marginal costing and break-even analysis </a:t>
                      </a:r>
                    </a:p>
                  </a:txBody>
                  <a:tcPr/>
                </a:tc>
                <a:tc>
                  <a:txBody>
                    <a:bodyPr/>
                    <a:lstStyle/>
                    <a:p>
                      <a:r>
                        <a:rPr lang="en-GB" sz="1500" dirty="0">
                          <a:latin typeface="Times New Roman" panose="02020603050405020304" pitchFamily="18" charset="0"/>
                          <a:cs typeface="Times New Roman" panose="02020603050405020304" pitchFamily="18" charset="0"/>
                        </a:rPr>
                        <a:t>Student exercises. Video</a:t>
                      </a:r>
                    </a:p>
                  </a:txBody>
                  <a:tcPr/>
                </a:tc>
                <a:extLst>
                  <a:ext uri="{0D108BD9-81ED-4DB2-BD59-A6C34878D82A}">
                    <a16:rowId xmlns:a16="http://schemas.microsoft.com/office/drawing/2014/main" val="254578305"/>
                  </a:ext>
                </a:extLst>
              </a:tr>
              <a:tr h="348663">
                <a:tc>
                  <a:txBody>
                    <a:bodyPr/>
                    <a:lstStyle/>
                    <a:p>
                      <a:pPr algn="ctr"/>
                      <a:r>
                        <a:rPr lang="en-GB" sz="1200" dirty="0">
                          <a:latin typeface="Times New Roman" panose="02020603050405020304" pitchFamily="18" charset="0"/>
                          <a:cs typeface="Times New Roman" panose="02020603050405020304" pitchFamily="18" charset="0"/>
                        </a:rPr>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Revision of budgeting, costing, and marginal analysis</a:t>
                      </a:r>
                    </a:p>
                  </a:txBody>
                  <a:tcPr/>
                </a:tc>
                <a:tc>
                  <a:txBody>
                    <a:bodyPr/>
                    <a:lstStyle/>
                    <a:p>
                      <a:r>
                        <a:rPr lang="en-GB" sz="1500" dirty="0">
                          <a:latin typeface="Times New Roman" panose="02020603050405020304" pitchFamily="18" charset="0"/>
                          <a:cs typeface="Times New Roman" panose="02020603050405020304" pitchFamily="18" charset="0"/>
                        </a:rPr>
                        <a:t>Student exercises and discussion</a:t>
                      </a:r>
                    </a:p>
                  </a:txBody>
                  <a:tcPr/>
                </a:tc>
                <a:extLst>
                  <a:ext uri="{0D108BD9-81ED-4DB2-BD59-A6C34878D82A}">
                    <a16:rowId xmlns:a16="http://schemas.microsoft.com/office/drawing/2014/main" val="1965803097"/>
                  </a:ext>
                </a:extLst>
              </a:tr>
              <a:tr h="322107">
                <a:tc>
                  <a:txBody>
                    <a:bodyPr/>
                    <a:lstStyle/>
                    <a:p>
                      <a:pPr algn="ctr"/>
                      <a:r>
                        <a:rPr lang="en-GB" sz="1200" dirty="0">
                          <a:latin typeface="Times New Roman" panose="02020603050405020304" pitchFamily="18" charset="0"/>
                          <a:cs typeface="Times New Roman" panose="02020603050405020304" pitchFamily="18" charset="0"/>
                        </a:rPr>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Assignment two workshop</a:t>
                      </a:r>
                    </a:p>
                  </a:txBody>
                  <a:tcPr/>
                </a:tc>
                <a:tc>
                  <a:txBody>
                    <a:bodyPr/>
                    <a:lstStyle/>
                    <a:p>
                      <a:r>
                        <a:rPr lang="en-GB" sz="1500" dirty="0">
                          <a:latin typeface="Times New Roman" panose="02020603050405020304" pitchFamily="18" charset="0"/>
                          <a:cs typeface="Times New Roman" panose="02020603050405020304" pitchFamily="18" charset="0"/>
                        </a:rPr>
                        <a:t>Student exercises and discussion</a:t>
                      </a:r>
                    </a:p>
                  </a:txBody>
                  <a:tcPr/>
                </a:tc>
                <a:extLst>
                  <a:ext uri="{0D108BD9-81ED-4DB2-BD59-A6C34878D82A}">
                    <a16:rowId xmlns:a16="http://schemas.microsoft.com/office/drawing/2014/main" val="3513544117"/>
                  </a:ext>
                </a:extLst>
              </a:tr>
            </a:tbl>
          </a:graphicData>
        </a:graphic>
      </p:graphicFrame>
      <p:sp>
        <p:nvSpPr>
          <p:cNvPr id="12" name="Slide Number Placeholder 4">
            <a:extLst>
              <a:ext uri="{FF2B5EF4-FFF2-40B4-BE49-F238E27FC236}">
                <a16:creationId xmlns:a16="http://schemas.microsoft.com/office/drawing/2014/main" id="{A365D972-0342-4160-8630-5CDD576EF39F}"/>
              </a:ext>
            </a:extLst>
          </p:cNvPr>
          <p:cNvSpPr>
            <a:spLocks noGrp="1"/>
          </p:cNvSpPr>
          <p:nvPr>
            <p:ph type="sldNum" sz="quarter" idx="12"/>
          </p:nvPr>
        </p:nvSpPr>
        <p:spPr>
          <a:xfrm>
            <a:off x="7956376" y="6380972"/>
            <a:ext cx="730424" cy="340503"/>
          </a:xfrm>
        </p:spPr>
        <p:txBody>
          <a:bodyPr/>
          <a:lstStyle/>
          <a:p>
            <a:pPr>
              <a:spcAft>
                <a:spcPts val="600"/>
              </a:spcAft>
            </a:pPr>
            <a:fld id="{C3F65BB1-9206-4D7F-97F9-47DCC7DC6334}" type="slidenum">
              <a:rPr lang="en-GB" smtClean="0"/>
              <a:pPr>
                <a:spcAft>
                  <a:spcPts val="600"/>
                </a:spcAft>
              </a:pPr>
              <a:t>2</a:t>
            </a:fld>
            <a:endParaRPr lang="en-GB"/>
          </a:p>
        </p:txBody>
      </p:sp>
    </p:spTree>
    <p:extLst>
      <p:ext uri="{BB962C8B-B14F-4D97-AF65-F5344CB8AC3E}">
        <p14:creationId xmlns:p14="http://schemas.microsoft.com/office/powerpoint/2010/main" val="32337812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8CC02-A590-44C5-A3D4-4CAA20E7DC77}"/>
              </a:ext>
            </a:extLst>
          </p:cNvPr>
          <p:cNvSpPr>
            <a:spLocks noGrp="1"/>
          </p:cNvSpPr>
          <p:nvPr>
            <p:ph type="title"/>
          </p:nvPr>
        </p:nvSpPr>
        <p:spPr>
          <a:xfrm>
            <a:off x="456156" y="-21740"/>
            <a:ext cx="8229600" cy="1143000"/>
          </a:xfrm>
        </p:spPr>
        <p:txBody>
          <a:bodyPr>
            <a:normAutofit/>
          </a:bodyPr>
          <a:lstStyle/>
          <a:p>
            <a:pPr algn="ctr"/>
            <a:r>
              <a:rPr lang="en-GB" sz="3600" dirty="0">
                <a:solidFill>
                  <a:schemeClr val="tx2">
                    <a:lumMod val="60000"/>
                    <a:lumOff val="40000"/>
                  </a:schemeClr>
                </a:solidFill>
              </a:rPr>
              <a:t>Cash and profit - 1</a:t>
            </a:r>
          </a:p>
        </p:txBody>
      </p:sp>
      <p:sp>
        <p:nvSpPr>
          <p:cNvPr id="3" name="Content Placeholder 2">
            <a:extLst>
              <a:ext uri="{FF2B5EF4-FFF2-40B4-BE49-F238E27FC236}">
                <a16:creationId xmlns:a16="http://schemas.microsoft.com/office/drawing/2014/main" id="{3CE2F02E-415A-41EB-AAE5-7B94BBAB6E44}"/>
              </a:ext>
            </a:extLst>
          </p:cNvPr>
          <p:cNvSpPr>
            <a:spLocks noGrp="1"/>
          </p:cNvSpPr>
          <p:nvPr>
            <p:ph idx="1"/>
          </p:nvPr>
        </p:nvSpPr>
        <p:spPr>
          <a:xfrm>
            <a:off x="323528" y="836712"/>
            <a:ext cx="8820472" cy="4896544"/>
          </a:xfrm>
          <a:solidFill>
            <a:schemeClr val="accent1">
              <a:lumMod val="50000"/>
            </a:schemeClr>
          </a:solidFill>
        </p:spPr>
        <p:txBody>
          <a:bodyPr>
            <a:noAutofit/>
          </a:bodyPr>
          <a:lstStyle/>
          <a:p>
            <a:pPr marL="0" indent="0">
              <a:buNone/>
            </a:pPr>
            <a:r>
              <a:rPr lang="en-GB" sz="1600" dirty="0">
                <a:solidFill>
                  <a:schemeClr val="bg1"/>
                </a:solidFill>
                <a:latin typeface="Times New Roman" panose="02020603050405020304" pitchFamily="18" charset="0"/>
                <a:cs typeface="Times New Roman" panose="02020603050405020304" pitchFamily="18" charset="0"/>
              </a:rPr>
              <a:t>At the end of the financial year it is unlikely that the value of profit will be the same as the cash balance. Differences between cash and profit can arise for a number of reasons.</a:t>
            </a:r>
          </a:p>
          <a:p>
            <a:pPr marL="0" indent="0">
              <a:buNone/>
            </a:pPr>
            <a:r>
              <a:rPr lang="en-GB" sz="1600" dirty="0">
                <a:solidFill>
                  <a:schemeClr val="bg1"/>
                </a:solidFill>
                <a:latin typeface="Times New Roman" panose="02020603050405020304" pitchFamily="18" charset="0"/>
                <a:cs typeface="Times New Roman" panose="02020603050405020304" pitchFamily="18" charset="0"/>
              </a:rPr>
              <a:t>For example…</a:t>
            </a:r>
          </a:p>
          <a:p>
            <a:pPr marL="0" indent="0">
              <a:buNone/>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If goods have been sold on credit, payment for the goods may not yet have been received but the sale will have been recorded in the profit and loss account </a:t>
            </a:r>
          </a:p>
          <a:p>
            <a:pPr lvl="0">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lvl="0">
              <a:spcBef>
                <a:spcPts val="0"/>
              </a:spcBef>
            </a:pPr>
            <a:r>
              <a:rPr lang="en-GB" sz="1600" dirty="0">
                <a:solidFill>
                  <a:schemeClr val="bg1"/>
                </a:solidFill>
                <a:latin typeface="Times New Roman" panose="02020603050405020304" pitchFamily="18" charset="0"/>
                <a:cs typeface="Times New Roman" panose="02020603050405020304" pitchFamily="18" charset="0"/>
              </a:rPr>
              <a:t>Purchase of fixed assets will reduce cash balances but will have no effect on the profit which a company makes.</a:t>
            </a:r>
          </a:p>
          <a:p>
            <a:pPr lvl="0">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lvl="0">
              <a:spcBef>
                <a:spcPts val="0"/>
              </a:spcBef>
            </a:pPr>
            <a:r>
              <a:rPr lang="en-GB" sz="1600" dirty="0">
                <a:solidFill>
                  <a:schemeClr val="bg1"/>
                </a:solidFill>
                <a:latin typeface="Times New Roman" panose="02020603050405020304" pitchFamily="18" charset="0"/>
                <a:cs typeface="Times New Roman" panose="02020603050405020304" pitchFamily="18" charset="0"/>
              </a:rPr>
              <a:t>Depreciation will reduce the profit but will have no effect on cash balances</a:t>
            </a:r>
          </a:p>
          <a:p>
            <a:pPr marL="0" lvl="0" indent="0">
              <a:spcBef>
                <a:spcPts val="0"/>
              </a:spcBef>
              <a:buNone/>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Businesses must therefore keep records of both their cash and profit position</a:t>
            </a:r>
          </a:p>
          <a:p>
            <a:pPr>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It is possible for a business to trade for many years without making a profit.  For example, the Channel Tunnel was created in 1986 but recorded a profit for the first time in 2007</a:t>
            </a:r>
          </a:p>
          <a:p>
            <a:pPr>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However, it is possible for a profitable business to collapse if it runs out of cash</a:t>
            </a:r>
          </a:p>
        </p:txBody>
      </p:sp>
      <p:sp>
        <p:nvSpPr>
          <p:cNvPr id="4" name="Slide Number Placeholder 3">
            <a:extLst>
              <a:ext uri="{FF2B5EF4-FFF2-40B4-BE49-F238E27FC236}">
                <a16:creationId xmlns:a16="http://schemas.microsoft.com/office/drawing/2014/main" id="{C146B337-8202-47C2-BCB5-363C8E740C2A}"/>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60046644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22B61-08B6-4060-BFB4-6AF8E6499C02}"/>
              </a:ext>
            </a:extLst>
          </p:cNvPr>
          <p:cNvSpPr>
            <a:spLocks noGrp="1"/>
          </p:cNvSpPr>
          <p:nvPr>
            <p:ph type="title"/>
          </p:nvPr>
        </p:nvSpPr>
        <p:spPr>
          <a:xfrm>
            <a:off x="457200" y="658789"/>
            <a:ext cx="8229600" cy="1143000"/>
          </a:xfrm>
        </p:spPr>
        <p:txBody>
          <a:bodyPr/>
          <a:lstStyle/>
          <a:p>
            <a:pPr algn="ctr"/>
            <a:r>
              <a:rPr lang="en-GB" dirty="0">
                <a:solidFill>
                  <a:schemeClr val="tx2">
                    <a:lumMod val="60000"/>
                    <a:lumOff val="40000"/>
                  </a:schemeClr>
                </a:solidFill>
              </a:rPr>
              <a:t>Cash and profit - 2</a:t>
            </a:r>
          </a:p>
        </p:txBody>
      </p:sp>
      <p:pic>
        <p:nvPicPr>
          <p:cNvPr id="4" name="Content Placeholder 3">
            <a:extLst>
              <a:ext uri="{FF2B5EF4-FFF2-40B4-BE49-F238E27FC236}">
                <a16:creationId xmlns:a16="http://schemas.microsoft.com/office/drawing/2014/main" id="{585D430B-0413-4032-AEF6-CA862412C208}"/>
              </a:ext>
            </a:extLst>
          </p:cNvPr>
          <p:cNvPicPr>
            <a:picLocks noGrp="1" noChangeAspect="1"/>
          </p:cNvPicPr>
          <p:nvPr>
            <p:ph idx="1"/>
          </p:nvPr>
        </p:nvPicPr>
        <p:blipFill>
          <a:blip r:embed="rId2"/>
          <a:stretch>
            <a:fillRect/>
          </a:stretch>
        </p:blipFill>
        <p:spPr>
          <a:xfrm>
            <a:off x="1162959" y="2204864"/>
            <a:ext cx="2694666" cy="2952328"/>
          </a:xfrm>
          <a:prstGeom prst="rect">
            <a:avLst/>
          </a:prstGeom>
        </p:spPr>
      </p:pic>
      <p:sp>
        <p:nvSpPr>
          <p:cNvPr id="3" name="Slide Number Placeholder 2">
            <a:extLst>
              <a:ext uri="{FF2B5EF4-FFF2-40B4-BE49-F238E27FC236}">
                <a16:creationId xmlns:a16="http://schemas.microsoft.com/office/drawing/2014/main" id="{E3734939-4FCC-490F-951B-00ECB3023189}"/>
              </a:ext>
            </a:extLst>
          </p:cNvPr>
          <p:cNvSpPr>
            <a:spLocks noGrp="1"/>
          </p:cNvSpPr>
          <p:nvPr>
            <p:ph type="sldNum" sz="quarter" idx="12"/>
          </p:nvPr>
        </p:nvSpPr>
        <p:spPr/>
        <p:txBody>
          <a:bodyPr/>
          <a:lstStyle/>
          <a:p>
            <a:fld id="{D57F1E4F-1CFF-5643-939E-217C01CDF565}" type="slidenum">
              <a:rPr lang="en-US" smtClean="0"/>
              <a:pPr/>
              <a:t>4</a:t>
            </a:fld>
            <a:endParaRPr lang="en-US" dirty="0"/>
          </a:p>
        </p:txBody>
      </p:sp>
      <p:pic>
        <p:nvPicPr>
          <p:cNvPr id="5" name="Picture 4">
            <a:extLst>
              <a:ext uri="{FF2B5EF4-FFF2-40B4-BE49-F238E27FC236}">
                <a16:creationId xmlns:a16="http://schemas.microsoft.com/office/drawing/2014/main" id="{64143D68-8BE0-430F-A290-0890382B3C47}"/>
              </a:ext>
            </a:extLst>
          </p:cNvPr>
          <p:cNvPicPr>
            <a:picLocks noChangeAspect="1"/>
          </p:cNvPicPr>
          <p:nvPr/>
        </p:nvPicPr>
        <p:blipFill>
          <a:blip r:embed="rId3"/>
          <a:stretch>
            <a:fillRect/>
          </a:stretch>
        </p:blipFill>
        <p:spPr>
          <a:xfrm>
            <a:off x="4536468" y="2204864"/>
            <a:ext cx="3599383" cy="2952328"/>
          </a:xfrm>
          <a:prstGeom prst="rect">
            <a:avLst/>
          </a:prstGeom>
        </p:spPr>
      </p:pic>
      <p:sp>
        <p:nvSpPr>
          <p:cNvPr id="7" name="TextBox 6">
            <a:extLst>
              <a:ext uri="{FF2B5EF4-FFF2-40B4-BE49-F238E27FC236}">
                <a16:creationId xmlns:a16="http://schemas.microsoft.com/office/drawing/2014/main" id="{7D7ED215-CB33-4137-A6F5-4659FCFEBFE7}"/>
              </a:ext>
            </a:extLst>
          </p:cNvPr>
          <p:cNvSpPr txBox="1"/>
          <p:nvPr/>
        </p:nvSpPr>
        <p:spPr>
          <a:xfrm>
            <a:off x="785918" y="1356484"/>
            <a:ext cx="3643270" cy="432048"/>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C46453D1-44B3-4ECE-A5E6-1C47E183F61D}"/>
              </a:ext>
            </a:extLst>
          </p:cNvPr>
          <p:cNvSpPr txBox="1"/>
          <p:nvPr/>
        </p:nvSpPr>
        <p:spPr>
          <a:xfrm>
            <a:off x="678000" y="1170015"/>
            <a:ext cx="3362716" cy="432048"/>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6210132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8C-9BCB-4846-BC76-C65BB4756514}"/>
              </a:ext>
            </a:extLst>
          </p:cNvPr>
          <p:cNvSpPr>
            <a:spLocks noGrp="1"/>
          </p:cNvSpPr>
          <p:nvPr>
            <p:ph type="title"/>
          </p:nvPr>
        </p:nvSpPr>
        <p:spPr>
          <a:xfrm>
            <a:off x="457200" y="136525"/>
            <a:ext cx="8229600" cy="1143000"/>
          </a:xfrm>
        </p:spPr>
        <p:txBody>
          <a:bodyPr/>
          <a:lstStyle/>
          <a:p>
            <a:pPr algn="ctr"/>
            <a:r>
              <a:rPr lang="en-GB" dirty="0">
                <a:solidFill>
                  <a:srgbClr val="007DC3"/>
                </a:solidFill>
              </a:rPr>
              <a:t>Cash and profit - 3</a:t>
            </a:r>
          </a:p>
        </p:txBody>
      </p:sp>
      <p:sp>
        <p:nvSpPr>
          <p:cNvPr id="4" name="Slide Number Placeholder 3">
            <a:extLst>
              <a:ext uri="{FF2B5EF4-FFF2-40B4-BE49-F238E27FC236}">
                <a16:creationId xmlns:a16="http://schemas.microsoft.com/office/drawing/2014/main" id="{EF72BE42-3B49-4A21-9338-C81335E8324E}"/>
              </a:ext>
            </a:extLst>
          </p:cNvPr>
          <p:cNvSpPr>
            <a:spLocks noGrp="1"/>
          </p:cNvSpPr>
          <p:nvPr>
            <p:ph type="sldNum" sz="quarter" idx="12"/>
          </p:nvPr>
        </p:nvSpPr>
        <p:spPr/>
        <p:txBody>
          <a:bodyPr/>
          <a:lstStyle/>
          <a:p>
            <a:fld id="{D57F1E4F-1CFF-5643-939E-217C01CDF565}" type="slidenum">
              <a:rPr lang="en-US" smtClean="0"/>
              <a:pPr/>
              <a:t>5</a:t>
            </a:fld>
            <a:endParaRPr lang="en-US" dirty="0"/>
          </a:p>
        </p:txBody>
      </p:sp>
      <p:graphicFrame>
        <p:nvGraphicFramePr>
          <p:cNvPr id="5" name="Table 4">
            <a:extLst>
              <a:ext uri="{FF2B5EF4-FFF2-40B4-BE49-F238E27FC236}">
                <a16:creationId xmlns:a16="http://schemas.microsoft.com/office/drawing/2014/main" id="{A243696B-8B04-4257-904A-F2782FF158ED}"/>
              </a:ext>
            </a:extLst>
          </p:cNvPr>
          <p:cNvGraphicFramePr>
            <a:graphicFrameLocks noGrp="1"/>
          </p:cNvGraphicFramePr>
          <p:nvPr/>
        </p:nvGraphicFramePr>
        <p:xfrm>
          <a:off x="3479286" y="1487456"/>
          <a:ext cx="2647950" cy="3040380"/>
        </p:xfrm>
        <a:graphic>
          <a:graphicData uri="http://schemas.openxmlformats.org/drawingml/2006/table">
            <a:tbl>
              <a:tblPr firstRow="1" firstCol="1" bandRow="1">
                <a:tableStyleId>{5C22544A-7EE6-4342-B048-85BDC9FD1C3A}</a:tableStyleId>
              </a:tblPr>
              <a:tblGrid>
                <a:gridCol w="1838325">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tblGrid>
              <a:tr h="480060">
                <a:tc>
                  <a:txBody>
                    <a:bodyPr/>
                    <a:lstStyle/>
                    <a:p>
                      <a:pPr algn="l"/>
                      <a:r>
                        <a:rPr lang="en-GB" sz="1400" dirty="0">
                          <a:effectLst/>
                          <a:latin typeface="+mn-lt"/>
                        </a:rPr>
                        <a:t>Cash</a:t>
                      </a:r>
                      <a:r>
                        <a:rPr lang="en-GB" sz="1400" baseline="0" dirty="0">
                          <a:effectLst/>
                          <a:latin typeface="+mn-lt"/>
                        </a:rPr>
                        <a:t> budget</a:t>
                      </a:r>
                      <a:endParaRPr lang="en-GB" sz="1400" dirty="0">
                        <a:effectLst/>
                        <a:latin typeface="+mn-lt"/>
                      </a:endParaRPr>
                    </a:p>
                  </a:txBody>
                  <a:tcPr marL="68580" marR="68580" marT="34290" marB="34290"/>
                </a:tc>
                <a:tc>
                  <a:txBody>
                    <a:bodyPr/>
                    <a:lstStyle/>
                    <a:p>
                      <a:pPr algn="ctr">
                        <a:spcAft>
                          <a:spcPts val="0"/>
                        </a:spcAft>
                      </a:pPr>
                      <a:r>
                        <a:rPr lang="en-GB" sz="1400" dirty="0">
                          <a:effectLst/>
                        </a:rPr>
                        <a:t>January</a:t>
                      </a:r>
                    </a:p>
                    <a:p>
                      <a:pPr algn="ctr">
                        <a:spcAft>
                          <a:spcPts val="0"/>
                        </a:spcAft>
                      </a:pPr>
                      <a:r>
                        <a:rPr lang="en-GB" sz="1400" dirty="0">
                          <a:effectLst/>
                          <a:latin typeface="Times New Roman"/>
                          <a:ea typeface="Times New Roman"/>
                        </a:rPr>
                        <a:t>(£)</a:t>
                      </a:r>
                    </a:p>
                  </a:txBody>
                  <a:tcPr marL="68580" marR="68580" marT="34290" marB="34290"/>
                </a:tc>
                <a:extLst>
                  <a:ext uri="{0D108BD9-81ED-4DB2-BD59-A6C34878D82A}">
                    <a16:rowId xmlns:a16="http://schemas.microsoft.com/office/drawing/2014/main" val="10000"/>
                  </a:ext>
                </a:extLst>
              </a:tr>
              <a:tr h="278130">
                <a:tc>
                  <a:txBody>
                    <a:bodyPr/>
                    <a:lstStyle/>
                    <a:p>
                      <a:pPr>
                        <a:spcAft>
                          <a:spcPts val="0"/>
                        </a:spcAft>
                      </a:pPr>
                      <a:r>
                        <a:rPr lang="en-GB" sz="1400" dirty="0">
                          <a:effectLst/>
                        </a:rPr>
                        <a:t>Balance b/</a:t>
                      </a:r>
                      <a:r>
                        <a:rPr lang="en-GB" sz="1400" dirty="0" err="1">
                          <a:effectLst/>
                        </a:rPr>
                        <a:t>fwd</a:t>
                      </a:r>
                      <a:r>
                        <a:rPr lang="en-GB" sz="1400" dirty="0">
                          <a:effectLst/>
                        </a:rPr>
                        <a:t>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a:t>
                      </a:r>
                    </a:p>
                  </a:txBody>
                  <a:tcPr marL="68580" marR="68580" marT="34290" marB="34290"/>
                </a:tc>
                <a:extLst>
                  <a:ext uri="{0D108BD9-81ED-4DB2-BD59-A6C34878D82A}">
                    <a16:rowId xmlns:a16="http://schemas.microsoft.com/office/drawing/2014/main" val="10001"/>
                  </a:ext>
                </a:extLst>
              </a:tr>
              <a:tr h="480060">
                <a:tc>
                  <a:txBody>
                    <a:bodyPr/>
                    <a:lstStyle/>
                    <a:p>
                      <a:pPr>
                        <a:spcAft>
                          <a:spcPts val="0"/>
                        </a:spcAft>
                      </a:pPr>
                      <a:r>
                        <a:rPr lang="en-GB" sz="1400" dirty="0">
                          <a:effectLst/>
                        </a:rPr>
                        <a:t>Receipts:</a:t>
                      </a:r>
                    </a:p>
                    <a:p>
                      <a:pPr>
                        <a:spcAft>
                          <a:spcPts val="0"/>
                        </a:spcAft>
                      </a:pPr>
                      <a:r>
                        <a:rPr lang="en-GB" sz="1400" dirty="0">
                          <a:effectLst/>
                        </a:rPr>
                        <a:t>Sales (20% cash)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2,000</a:t>
                      </a:r>
                    </a:p>
                  </a:txBody>
                  <a:tcPr marL="68580" marR="68580" marT="34290" marB="34290"/>
                </a:tc>
                <a:extLst>
                  <a:ext uri="{0D108BD9-81ED-4DB2-BD59-A6C34878D82A}">
                    <a16:rowId xmlns:a16="http://schemas.microsoft.com/office/drawing/2014/main" val="10002"/>
                  </a:ext>
                </a:extLst>
              </a:tr>
              <a:tr h="278130">
                <a:tc>
                  <a:txBody>
                    <a:bodyPr/>
                    <a:lstStyle/>
                    <a:p>
                      <a:pPr>
                        <a:spcAft>
                          <a:spcPts val="0"/>
                        </a:spcAft>
                      </a:pPr>
                      <a:r>
                        <a:rPr lang="en-GB" sz="1400" dirty="0">
                          <a:effectLst/>
                        </a:rPr>
                        <a:t>TOTAL RECEIPTS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3"/>
                  </a:ext>
                </a:extLst>
              </a:tr>
              <a:tr h="907733">
                <a:tc>
                  <a:txBody>
                    <a:bodyPr/>
                    <a:lstStyle/>
                    <a:p>
                      <a:pPr>
                        <a:spcAft>
                          <a:spcPts val="0"/>
                        </a:spcAft>
                      </a:pPr>
                      <a:r>
                        <a:rPr lang="en-GB" sz="1400" dirty="0">
                          <a:effectLst/>
                        </a:rPr>
                        <a:t>Payments:</a:t>
                      </a:r>
                    </a:p>
                    <a:p>
                      <a:pPr>
                        <a:spcAft>
                          <a:spcPts val="0"/>
                        </a:spcAft>
                      </a:pPr>
                      <a:r>
                        <a:rPr lang="en-GB" sz="1400" dirty="0">
                          <a:effectLst/>
                        </a:rPr>
                        <a:t>Purchases</a:t>
                      </a:r>
                    </a:p>
                    <a:p>
                      <a:pPr>
                        <a:spcAft>
                          <a:spcPts val="0"/>
                        </a:spcAft>
                      </a:pPr>
                      <a:r>
                        <a:rPr lang="en-GB" sz="1400" dirty="0">
                          <a:effectLst/>
                        </a:rPr>
                        <a:t>Overheads</a:t>
                      </a:r>
                    </a:p>
                    <a:p>
                      <a:pPr>
                        <a:spcAft>
                          <a:spcPts val="0"/>
                        </a:spcAft>
                      </a:pPr>
                      <a:r>
                        <a:rPr lang="en-GB" sz="1400" dirty="0">
                          <a:effectLst/>
                        </a:rPr>
                        <a:t>New Equipment </a:t>
                      </a:r>
                      <a:endParaRPr lang="en-GB" sz="1400" dirty="0">
                        <a:effectLst/>
                        <a:latin typeface="Times New Roman"/>
                        <a:ea typeface="Times New Roman"/>
                      </a:endParaRPr>
                    </a:p>
                  </a:txBody>
                  <a:tcPr marL="68580" marR="68580" marT="34290" marB="34290"/>
                </a:tc>
                <a:tc>
                  <a:txBody>
                    <a:bodyPr/>
                    <a:lstStyle/>
                    <a:p>
                      <a:pPr algn="r"/>
                      <a:endParaRPr lang="en-GB" sz="1400" dirty="0">
                        <a:effectLst/>
                        <a:latin typeface="+mn-lt"/>
                      </a:endParaRPr>
                    </a:p>
                    <a:p>
                      <a:pPr algn="r"/>
                      <a:r>
                        <a:rPr lang="en-GB" sz="1400" dirty="0">
                          <a:effectLst/>
                          <a:latin typeface="+mn-lt"/>
                        </a:rPr>
                        <a:t>4,000</a:t>
                      </a:r>
                    </a:p>
                    <a:p>
                      <a:pPr algn="r"/>
                      <a:r>
                        <a:rPr lang="en-GB" sz="1400" dirty="0">
                          <a:effectLst/>
                          <a:latin typeface="+mn-lt"/>
                        </a:rPr>
                        <a:t>3,000</a:t>
                      </a:r>
                    </a:p>
                    <a:p>
                      <a:pPr algn="r"/>
                      <a:r>
                        <a:rPr lang="en-GB" sz="1400" dirty="0">
                          <a:effectLst/>
                          <a:latin typeface="+mn-lt"/>
                        </a:rPr>
                        <a:t>2,000</a:t>
                      </a:r>
                    </a:p>
                  </a:txBody>
                  <a:tcPr marL="68580" marR="68580" marT="34290" marB="34290"/>
                </a:tc>
                <a:extLst>
                  <a:ext uri="{0D108BD9-81ED-4DB2-BD59-A6C34878D82A}">
                    <a16:rowId xmlns:a16="http://schemas.microsoft.com/office/drawing/2014/main" val="10004"/>
                  </a:ext>
                </a:extLst>
              </a:tr>
              <a:tr h="278130">
                <a:tc>
                  <a:txBody>
                    <a:bodyPr/>
                    <a:lstStyle/>
                    <a:p>
                      <a:pPr>
                        <a:spcAft>
                          <a:spcPts val="0"/>
                        </a:spcAft>
                      </a:pPr>
                      <a:r>
                        <a:rPr lang="en-GB" sz="1400" dirty="0">
                          <a:effectLst/>
                        </a:rPr>
                        <a:t>TOTAL PAYMENTS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9,000</a:t>
                      </a:r>
                    </a:p>
                  </a:txBody>
                  <a:tcPr marL="68580" marR="68580" marT="34290" marB="34290"/>
                </a:tc>
                <a:extLst>
                  <a:ext uri="{0D108BD9-81ED-4DB2-BD59-A6C34878D82A}">
                    <a16:rowId xmlns:a16="http://schemas.microsoft.com/office/drawing/2014/main" val="10005"/>
                  </a:ext>
                </a:extLst>
              </a:tr>
              <a:tr h="278130">
                <a:tc>
                  <a:txBody>
                    <a:bodyPr/>
                    <a:lstStyle/>
                    <a:p>
                      <a:pPr>
                        <a:spcAft>
                          <a:spcPts val="0"/>
                        </a:spcAft>
                      </a:pPr>
                      <a:r>
                        <a:rPr lang="en-GB" sz="1400" dirty="0">
                          <a:effectLst/>
                        </a:rPr>
                        <a:t>Balance c/</a:t>
                      </a:r>
                      <a:r>
                        <a:rPr lang="en-GB" sz="1400" dirty="0" err="1">
                          <a:effectLst/>
                        </a:rPr>
                        <a:t>fwd</a:t>
                      </a:r>
                      <a:r>
                        <a:rPr lang="en-GB" sz="1400" dirty="0">
                          <a:effectLst/>
                        </a:rPr>
                        <a:t>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6"/>
                  </a:ext>
                </a:extLst>
              </a:tr>
            </a:tbl>
          </a:graphicData>
        </a:graphic>
      </p:graphicFrame>
      <p:graphicFrame>
        <p:nvGraphicFramePr>
          <p:cNvPr id="6" name="Table 5">
            <a:extLst>
              <a:ext uri="{FF2B5EF4-FFF2-40B4-BE49-F238E27FC236}">
                <a16:creationId xmlns:a16="http://schemas.microsoft.com/office/drawing/2014/main" id="{5C08AAAE-D95D-4738-B4F8-9D2CA303E35C}"/>
              </a:ext>
            </a:extLst>
          </p:cNvPr>
          <p:cNvGraphicFramePr>
            <a:graphicFrameLocks noGrp="1"/>
          </p:cNvGraphicFramePr>
          <p:nvPr/>
        </p:nvGraphicFramePr>
        <p:xfrm>
          <a:off x="6237801" y="1470012"/>
          <a:ext cx="2799881" cy="3040377"/>
        </p:xfrm>
        <a:graphic>
          <a:graphicData uri="http://schemas.openxmlformats.org/drawingml/2006/table">
            <a:tbl>
              <a:tblPr firstRow="1" firstCol="1" bandRow="1">
                <a:tableStyleId>{5C22544A-7EE6-4342-B048-85BDC9FD1C3A}</a:tableStyleId>
              </a:tblPr>
              <a:tblGrid>
                <a:gridCol w="1733035">
                  <a:extLst>
                    <a:ext uri="{9D8B030D-6E8A-4147-A177-3AD203B41FA5}">
                      <a16:colId xmlns:a16="http://schemas.microsoft.com/office/drawing/2014/main" val="20000"/>
                    </a:ext>
                  </a:extLst>
                </a:gridCol>
                <a:gridCol w="1066846">
                  <a:extLst>
                    <a:ext uri="{9D8B030D-6E8A-4147-A177-3AD203B41FA5}">
                      <a16:colId xmlns:a16="http://schemas.microsoft.com/office/drawing/2014/main" val="20001"/>
                    </a:ext>
                  </a:extLst>
                </a:gridCol>
              </a:tblGrid>
              <a:tr h="545924">
                <a:tc>
                  <a:txBody>
                    <a:bodyPr/>
                    <a:lstStyle/>
                    <a:p>
                      <a:r>
                        <a:rPr lang="en-GB" sz="1400" dirty="0">
                          <a:effectLst/>
                          <a:latin typeface="+mn-lt"/>
                        </a:rPr>
                        <a:t>Profit</a:t>
                      </a:r>
                      <a:r>
                        <a:rPr lang="en-GB" sz="1400" baseline="0" dirty="0">
                          <a:effectLst/>
                          <a:latin typeface="+mn-lt"/>
                        </a:rPr>
                        <a:t> and </a:t>
                      </a:r>
                      <a:r>
                        <a:rPr lang="en-GB" sz="1400" dirty="0">
                          <a:effectLst/>
                          <a:latin typeface="+mn-lt"/>
                        </a:rPr>
                        <a:t>loss budget</a:t>
                      </a:r>
                    </a:p>
                  </a:txBody>
                  <a:tcPr marL="68580" marR="68580" marT="34290" marB="34290"/>
                </a:tc>
                <a:tc>
                  <a:txBody>
                    <a:bodyPr/>
                    <a:lstStyle/>
                    <a:p>
                      <a:pPr algn="ctr"/>
                      <a:r>
                        <a:rPr lang="en-GB" sz="1400" dirty="0">
                          <a:effectLst/>
                          <a:latin typeface="+mn-lt"/>
                        </a:rPr>
                        <a:t>January</a:t>
                      </a:r>
                    </a:p>
                    <a:p>
                      <a:pPr algn="ctr"/>
                      <a:r>
                        <a:rPr lang="en-GB" sz="1400" dirty="0">
                          <a:effectLst/>
                          <a:latin typeface="+mn-lt"/>
                        </a:rPr>
                        <a:t>(£)</a:t>
                      </a:r>
                    </a:p>
                  </a:txBody>
                  <a:tcPr marL="68580" marR="68580" marT="34290" marB="34290"/>
                </a:tc>
                <a:extLst>
                  <a:ext uri="{0D108BD9-81ED-4DB2-BD59-A6C34878D82A}">
                    <a16:rowId xmlns:a16="http://schemas.microsoft.com/office/drawing/2014/main" val="10000"/>
                  </a:ext>
                </a:extLst>
              </a:tr>
              <a:tr h="310757">
                <a:tc>
                  <a:txBody>
                    <a:bodyPr/>
                    <a:lstStyle/>
                    <a:p>
                      <a:pPr>
                        <a:spcAft>
                          <a:spcPts val="0"/>
                        </a:spcAft>
                      </a:pPr>
                      <a:r>
                        <a:rPr lang="en-GB" sz="1400" dirty="0">
                          <a:effectLst/>
                        </a:rPr>
                        <a:t>Sales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10,000</a:t>
                      </a:r>
                    </a:p>
                  </a:txBody>
                  <a:tcPr marL="68580" marR="68580" marT="34290" marB="34290"/>
                </a:tc>
                <a:extLst>
                  <a:ext uri="{0D108BD9-81ED-4DB2-BD59-A6C34878D82A}">
                    <a16:rowId xmlns:a16="http://schemas.microsoft.com/office/drawing/2014/main" val="10001"/>
                  </a:ext>
                </a:extLst>
              </a:tr>
              <a:tr h="545924">
                <a:tc>
                  <a:txBody>
                    <a:bodyPr/>
                    <a:lstStyle/>
                    <a:p>
                      <a:pPr>
                        <a:spcAft>
                          <a:spcPts val="0"/>
                        </a:spcAft>
                      </a:pPr>
                      <a:r>
                        <a:rPr lang="en-GB" sz="1400" dirty="0">
                          <a:effectLst/>
                        </a:rPr>
                        <a:t>Less cost of sales:</a:t>
                      </a:r>
                    </a:p>
                    <a:p>
                      <a:pPr>
                        <a:spcAft>
                          <a:spcPts val="0"/>
                        </a:spcAft>
                      </a:pPr>
                      <a:r>
                        <a:rPr lang="en-GB" sz="1400" dirty="0">
                          <a:effectLst/>
                        </a:rPr>
                        <a:t>purchases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4,000</a:t>
                      </a:r>
                    </a:p>
                  </a:txBody>
                  <a:tcPr marL="68580" marR="68580" marT="34290" marB="34290"/>
                </a:tc>
                <a:extLst>
                  <a:ext uri="{0D108BD9-81ED-4DB2-BD59-A6C34878D82A}">
                    <a16:rowId xmlns:a16="http://schemas.microsoft.com/office/drawing/2014/main" val="10002"/>
                  </a:ext>
                </a:extLst>
              </a:tr>
              <a:tr h="545924">
                <a:tc>
                  <a:txBody>
                    <a:bodyPr/>
                    <a:lstStyle/>
                    <a:p>
                      <a:pPr>
                        <a:spcAft>
                          <a:spcPts val="0"/>
                        </a:spcAft>
                      </a:pPr>
                      <a:r>
                        <a:rPr lang="en-GB" sz="1400" dirty="0">
                          <a:effectLst/>
                        </a:rPr>
                        <a:t>GROSS PROFIT  (60%)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3"/>
                  </a:ext>
                </a:extLst>
              </a:tr>
              <a:tr h="545924">
                <a:tc>
                  <a:txBody>
                    <a:bodyPr/>
                    <a:lstStyle/>
                    <a:p>
                      <a:pPr>
                        <a:spcAft>
                          <a:spcPts val="0"/>
                        </a:spcAft>
                      </a:pPr>
                      <a:r>
                        <a:rPr lang="en-GB" sz="1400" dirty="0">
                          <a:effectLst/>
                        </a:rPr>
                        <a:t>Less expenses:</a:t>
                      </a:r>
                    </a:p>
                    <a:p>
                      <a:pPr>
                        <a:spcAft>
                          <a:spcPts val="0"/>
                        </a:spcAft>
                      </a:pPr>
                      <a:r>
                        <a:rPr lang="en-GB" sz="1400" dirty="0">
                          <a:effectLst/>
                        </a:rPr>
                        <a:t>Overheads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4"/>
                  </a:ext>
                </a:extLst>
              </a:tr>
              <a:tr h="545924">
                <a:tc>
                  <a:txBody>
                    <a:bodyPr/>
                    <a:lstStyle/>
                    <a:p>
                      <a:pPr>
                        <a:spcAft>
                          <a:spcPts val="0"/>
                        </a:spcAft>
                      </a:pPr>
                      <a:r>
                        <a:rPr lang="en-GB" sz="1400" dirty="0">
                          <a:effectLst/>
                        </a:rPr>
                        <a:t>NET PROFIT  (30%)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10" name="Table 10">
            <a:extLst>
              <a:ext uri="{FF2B5EF4-FFF2-40B4-BE49-F238E27FC236}">
                <a16:creationId xmlns:a16="http://schemas.microsoft.com/office/drawing/2014/main" id="{B8EA4F08-AC62-4D58-9837-AFCB2B811CEB}"/>
              </a:ext>
            </a:extLst>
          </p:cNvPr>
          <p:cNvGraphicFramePr>
            <a:graphicFrameLocks noGrp="1"/>
          </p:cNvGraphicFramePr>
          <p:nvPr>
            <p:ph idx="1"/>
          </p:nvPr>
        </p:nvGraphicFramePr>
        <p:xfrm>
          <a:off x="115935" y="1484784"/>
          <a:ext cx="3257178" cy="3043052"/>
        </p:xfrm>
        <a:graphic>
          <a:graphicData uri="http://schemas.openxmlformats.org/drawingml/2006/table">
            <a:tbl>
              <a:tblPr firstRow="1" bandRow="1">
                <a:tableStyleId>{5C22544A-7EE6-4342-B048-85BDC9FD1C3A}</a:tableStyleId>
              </a:tblPr>
              <a:tblGrid>
                <a:gridCol w="1180150">
                  <a:extLst>
                    <a:ext uri="{9D8B030D-6E8A-4147-A177-3AD203B41FA5}">
                      <a16:colId xmlns:a16="http://schemas.microsoft.com/office/drawing/2014/main" val="53551444"/>
                    </a:ext>
                  </a:extLst>
                </a:gridCol>
                <a:gridCol w="958628">
                  <a:extLst>
                    <a:ext uri="{9D8B030D-6E8A-4147-A177-3AD203B41FA5}">
                      <a16:colId xmlns:a16="http://schemas.microsoft.com/office/drawing/2014/main" val="3607493525"/>
                    </a:ext>
                  </a:extLst>
                </a:gridCol>
                <a:gridCol w="1118400">
                  <a:extLst>
                    <a:ext uri="{9D8B030D-6E8A-4147-A177-3AD203B41FA5}">
                      <a16:colId xmlns:a16="http://schemas.microsoft.com/office/drawing/2014/main" val="3581329032"/>
                    </a:ext>
                  </a:extLst>
                </a:gridCol>
              </a:tblGrid>
              <a:tr h="619427">
                <a:tc>
                  <a:txBody>
                    <a:bodyPr/>
                    <a:lstStyle/>
                    <a:p>
                      <a:r>
                        <a:rPr lang="en-GB" sz="1400" b="0" dirty="0">
                          <a:solidFill>
                            <a:schemeClr val="bg1"/>
                          </a:solidFill>
                        </a:rPr>
                        <a:t>Sales</a:t>
                      </a:r>
                    </a:p>
                  </a:txBody>
                  <a:tcPr>
                    <a:solidFill>
                      <a:schemeClr val="accent1">
                        <a:lumMod val="50000"/>
                      </a:schemeClr>
                    </a:solidFill>
                  </a:tcPr>
                </a:tc>
                <a:tc>
                  <a:txBody>
                    <a:bodyPr/>
                    <a:lstStyle/>
                    <a:p>
                      <a:r>
                        <a:rPr lang="en-GB" sz="1400" b="0" dirty="0">
                          <a:solidFill>
                            <a:schemeClr val="bg1"/>
                          </a:solidFill>
                        </a:rPr>
                        <a:t>£10,000</a:t>
                      </a:r>
                    </a:p>
                  </a:txBody>
                  <a:tcPr>
                    <a:solidFill>
                      <a:schemeClr val="accent1">
                        <a:lumMod val="50000"/>
                      </a:schemeClr>
                    </a:solidFill>
                  </a:tcPr>
                </a:tc>
                <a:tc>
                  <a:txBody>
                    <a:bodyPr/>
                    <a:lstStyle/>
                    <a:p>
                      <a:r>
                        <a:rPr lang="en-GB" sz="1400" b="0" dirty="0">
                          <a:solidFill>
                            <a:schemeClr val="bg1"/>
                          </a:solidFill>
                        </a:rPr>
                        <a:t>20% cash</a:t>
                      </a:r>
                    </a:p>
                    <a:p>
                      <a:r>
                        <a:rPr lang="en-GB" sz="1400" b="0" dirty="0">
                          <a:solidFill>
                            <a:schemeClr val="bg1"/>
                          </a:solidFill>
                        </a:rPr>
                        <a:t>80% credit</a:t>
                      </a:r>
                    </a:p>
                  </a:txBody>
                  <a:tcPr>
                    <a:solidFill>
                      <a:schemeClr val="accent1">
                        <a:lumMod val="50000"/>
                      </a:schemeClr>
                    </a:solidFill>
                  </a:tcPr>
                </a:tc>
                <a:extLst>
                  <a:ext uri="{0D108BD9-81ED-4DB2-BD59-A6C34878D82A}">
                    <a16:rowId xmlns:a16="http://schemas.microsoft.com/office/drawing/2014/main" val="387186328"/>
                  </a:ext>
                </a:extLst>
              </a:tr>
              <a:tr h="515490">
                <a:tc>
                  <a:txBody>
                    <a:bodyPr/>
                    <a:lstStyle/>
                    <a:p>
                      <a:r>
                        <a:rPr lang="en-GB" sz="1400" b="0" dirty="0">
                          <a:solidFill>
                            <a:schemeClr val="bg1"/>
                          </a:solidFill>
                        </a:rPr>
                        <a:t>Purchases</a:t>
                      </a:r>
                    </a:p>
                  </a:txBody>
                  <a:tcPr>
                    <a:solidFill>
                      <a:schemeClr val="accent1">
                        <a:lumMod val="50000"/>
                      </a:schemeClr>
                    </a:solidFill>
                  </a:tcPr>
                </a:tc>
                <a:tc>
                  <a:txBody>
                    <a:bodyPr/>
                    <a:lstStyle/>
                    <a:p>
                      <a:r>
                        <a:rPr lang="en-GB" sz="1400" b="0" dirty="0">
                          <a:solidFill>
                            <a:schemeClr val="bg1"/>
                          </a:solidFill>
                        </a:rPr>
                        <a:t>£4,000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291313996"/>
                  </a:ext>
                </a:extLst>
              </a:tr>
              <a:tr h="515490">
                <a:tc>
                  <a:txBody>
                    <a:bodyPr/>
                    <a:lstStyle/>
                    <a:p>
                      <a:r>
                        <a:rPr lang="en-GB" sz="1400" b="0" dirty="0">
                          <a:solidFill>
                            <a:schemeClr val="bg1"/>
                          </a:solidFill>
                        </a:rPr>
                        <a:t>Overheads</a:t>
                      </a:r>
                    </a:p>
                  </a:txBody>
                  <a:tcPr>
                    <a:solidFill>
                      <a:schemeClr val="accent1">
                        <a:lumMod val="50000"/>
                      </a:schemeClr>
                    </a:solidFill>
                  </a:tcPr>
                </a:tc>
                <a:tc>
                  <a:txBody>
                    <a:bodyPr/>
                    <a:lstStyle/>
                    <a:p>
                      <a:r>
                        <a:rPr lang="en-GB" sz="1400" b="0" dirty="0">
                          <a:solidFill>
                            <a:schemeClr val="bg1"/>
                          </a:solidFill>
                        </a:rPr>
                        <a:t>£3,000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700301153"/>
                  </a:ext>
                </a:extLst>
              </a:tr>
              <a:tr h="515490">
                <a:tc>
                  <a:txBody>
                    <a:bodyPr/>
                    <a:lstStyle/>
                    <a:p>
                      <a:r>
                        <a:rPr lang="en-GB" sz="1400" b="0" dirty="0">
                          <a:solidFill>
                            <a:schemeClr val="bg1"/>
                          </a:solidFill>
                        </a:rPr>
                        <a:t>New asset</a:t>
                      </a:r>
                    </a:p>
                  </a:txBody>
                  <a:tcPr>
                    <a:solidFill>
                      <a:schemeClr val="accent1">
                        <a:lumMod val="50000"/>
                      </a:schemeClr>
                    </a:solidFill>
                  </a:tcPr>
                </a:tc>
                <a:tc>
                  <a:txBody>
                    <a:bodyPr/>
                    <a:lstStyle/>
                    <a:p>
                      <a:r>
                        <a:rPr lang="en-GB" sz="1400" b="0" dirty="0">
                          <a:solidFill>
                            <a:schemeClr val="bg1"/>
                          </a:solidFill>
                        </a:rPr>
                        <a:t>£2,000</a:t>
                      </a:r>
                    </a:p>
                  </a:txBody>
                  <a:tcPr>
                    <a:solidFill>
                      <a:schemeClr val="accent1">
                        <a:lumMod val="50000"/>
                      </a:schemeClr>
                    </a:solidFill>
                  </a:tcPr>
                </a:tc>
                <a:tc>
                  <a:txBody>
                    <a:bodyPr/>
                    <a:lstStyle/>
                    <a:p>
                      <a:r>
                        <a:rPr lang="en-GB" sz="1400" b="0" dirty="0">
                          <a:solidFill>
                            <a:schemeClr val="bg1"/>
                          </a:solidFill>
                        </a:rPr>
                        <a:t>Paid for in January</a:t>
                      </a:r>
                    </a:p>
                  </a:txBody>
                  <a:tcPr>
                    <a:solidFill>
                      <a:schemeClr val="accent1">
                        <a:lumMod val="50000"/>
                      </a:schemeClr>
                    </a:solidFill>
                  </a:tcPr>
                </a:tc>
                <a:extLst>
                  <a:ext uri="{0D108BD9-81ED-4DB2-BD59-A6C34878D82A}">
                    <a16:rowId xmlns:a16="http://schemas.microsoft.com/office/drawing/2014/main" val="3116619980"/>
                  </a:ext>
                </a:extLst>
              </a:tr>
              <a:tr h="874485">
                <a:tc>
                  <a:txBody>
                    <a:bodyPr/>
                    <a:lstStyle/>
                    <a:p>
                      <a:r>
                        <a:rPr lang="en-GB" sz="1400" b="0" dirty="0">
                          <a:solidFill>
                            <a:schemeClr val="bg1"/>
                          </a:solidFill>
                        </a:rPr>
                        <a:t>Opening bank balance</a:t>
                      </a:r>
                    </a:p>
                  </a:txBody>
                  <a:tcPr>
                    <a:solidFill>
                      <a:schemeClr val="accent1">
                        <a:lumMod val="50000"/>
                      </a:schemeClr>
                    </a:solidFill>
                  </a:tcPr>
                </a:tc>
                <a:tc>
                  <a:txBody>
                    <a:bodyPr/>
                    <a:lstStyle/>
                    <a:p>
                      <a:r>
                        <a:rPr lang="en-GB" sz="1400" b="0" dirty="0">
                          <a:solidFill>
                            <a:schemeClr val="bg1"/>
                          </a:solidFill>
                        </a:rPr>
                        <a:t>£1,000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3682380934"/>
                  </a:ext>
                </a:extLst>
              </a:tr>
            </a:tbl>
          </a:graphicData>
        </a:graphic>
      </p:graphicFrame>
    </p:spTree>
    <p:extLst>
      <p:ext uri="{BB962C8B-B14F-4D97-AF65-F5344CB8AC3E}">
        <p14:creationId xmlns:p14="http://schemas.microsoft.com/office/powerpoint/2010/main" val="297653090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ircle(in)">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F78C5-B09A-4D95-ABF9-A6E5A6B6B43B}"/>
              </a:ext>
            </a:extLst>
          </p:cNvPr>
          <p:cNvSpPr>
            <a:spLocks noGrp="1"/>
          </p:cNvSpPr>
          <p:nvPr>
            <p:ph type="title"/>
          </p:nvPr>
        </p:nvSpPr>
        <p:spPr>
          <a:xfrm>
            <a:off x="457200" y="-60577"/>
            <a:ext cx="8507288" cy="1044095"/>
          </a:xfrm>
        </p:spPr>
        <p:txBody>
          <a:bodyPr>
            <a:normAutofit/>
          </a:bodyPr>
          <a:lstStyle/>
          <a:p>
            <a:r>
              <a:rPr lang="en-GB" sz="2800" dirty="0">
                <a:solidFill>
                  <a:schemeClr val="accent1">
                    <a:lumMod val="75000"/>
                  </a:schemeClr>
                </a:solidFill>
              </a:rPr>
              <a:t>Cash and profit – 3 (profit budget layout)</a:t>
            </a:r>
          </a:p>
        </p:txBody>
      </p:sp>
      <p:sp>
        <p:nvSpPr>
          <p:cNvPr id="4" name="Slide Number Placeholder 3">
            <a:extLst>
              <a:ext uri="{FF2B5EF4-FFF2-40B4-BE49-F238E27FC236}">
                <a16:creationId xmlns:a16="http://schemas.microsoft.com/office/drawing/2014/main" id="{66AF09B9-4A62-4687-9AEF-91EA6959F42F}"/>
              </a:ext>
            </a:extLst>
          </p:cNvPr>
          <p:cNvSpPr>
            <a:spLocks noGrp="1"/>
          </p:cNvSpPr>
          <p:nvPr>
            <p:ph type="sldNum" sz="quarter" idx="12"/>
          </p:nvPr>
        </p:nvSpPr>
        <p:spPr/>
        <p:txBody>
          <a:bodyPr/>
          <a:lstStyle/>
          <a:p>
            <a:fld id="{C3F65BB1-9206-4D7F-97F9-47DCC7DC6334}" type="slidenum">
              <a:rPr lang="en-GB" smtClean="0"/>
              <a:pPr/>
              <a:t>6</a:t>
            </a:fld>
            <a:endParaRPr lang="en-GB"/>
          </a:p>
        </p:txBody>
      </p:sp>
      <p:graphicFrame>
        <p:nvGraphicFramePr>
          <p:cNvPr id="5" name="Content Placeholder 4">
            <a:extLst>
              <a:ext uri="{FF2B5EF4-FFF2-40B4-BE49-F238E27FC236}">
                <a16:creationId xmlns:a16="http://schemas.microsoft.com/office/drawing/2014/main" id="{1C85C60C-BDC9-4502-A786-2C70C2E372C6}"/>
              </a:ext>
            </a:extLst>
          </p:cNvPr>
          <p:cNvGraphicFramePr>
            <a:graphicFrameLocks noGrp="1"/>
          </p:cNvGraphicFramePr>
          <p:nvPr>
            <p:ph idx="1"/>
            <p:extLst>
              <p:ext uri="{D42A27DB-BD31-4B8C-83A1-F6EECF244321}">
                <p14:modId xmlns:p14="http://schemas.microsoft.com/office/powerpoint/2010/main" val="2489831506"/>
              </p:ext>
            </p:extLst>
          </p:nvPr>
        </p:nvGraphicFramePr>
        <p:xfrm>
          <a:off x="1475656" y="836712"/>
          <a:ext cx="6624734" cy="4798890"/>
        </p:xfrm>
        <a:graphic>
          <a:graphicData uri="http://schemas.openxmlformats.org/drawingml/2006/table">
            <a:tbl>
              <a:tblPr firstRow="1" firstCol="1" bandRow="1">
                <a:tableStyleId>{5C22544A-7EE6-4342-B048-85BDC9FD1C3A}</a:tableStyleId>
              </a:tblPr>
              <a:tblGrid>
                <a:gridCol w="3910945">
                  <a:extLst>
                    <a:ext uri="{9D8B030D-6E8A-4147-A177-3AD203B41FA5}">
                      <a16:colId xmlns:a16="http://schemas.microsoft.com/office/drawing/2014/main" val="20000"/>
                    </a:ext>
                  </a:extLst>
                </a:gridCol>
                <a:gridCol w="1396765">
                  <a:extLst>
                    <a:ext uri="{9D8B030D-6E8A-4147-A177-3AD203B41FA5}">
                      <a16:colId xmlns:a16="http://schemas.microsoft.com/office/drawing/2014/main" val="20001"/>
                    </a:ext>
                  </a:extLst>
                </a:gridCol>
                <a:gridCol w="1317024">
                  <a:extLst>
                    <a:ext uri="{9D8B030D-6E8A-4147-A177-3AD203B41FA5}">
                      <a16:colId xmlns:a16="http://schemas.microsoft.com/office/drawing/2014/main" val="2513999424"/>
                    </a:ext>
                  </a:extLst>
                </a:gridCol>
              </a:tblGrid>
              <a:tr h="478350">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272292">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1"/>
                  </a:ext>
                </a:extLst>
              </a:tr>
              <a:tr h="262926">
                <a:tc rowSpan="4">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plus 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 less closing inventory (stock)</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4">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2"/>
                  </a:ext>
                </a:extLst>
              </a:tr>
              <a:tr h="262926">
                <a:tc vMerge="1">
                  <a:txBody>
                    <a:bodyPr/>
                    <a:lstStyle/>
                    <a:p>
                      <a:endParaRPr lang="en-GB"/>
                    </a:p>
                  </a:txBody>
                  <a:tcPr/>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262926">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270032">
                <a:tc vMerge="1">
                  <a:txBody>
                    <a:bodyPr/>
                    <a:lstStyle/>
                    <a:p>
                      <a:endParaRPr lang="en-GB"/>
                    </a:p>
                  </a:txBody>
                  <a:tcPr/>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461897">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p>
                      <a:pPr>
                        <a:spcAft>
                          <a:spcPts val="0"/>
                        </a:spcAft>
                      </a:pP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3578189658"/>
                  </a:ext>
                </a:extLst>
              </a:tr>
              <a:tr h="262926">
                <a:tc rowSpan="2">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2">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3"/>
                  </a:ext>
                </a:extLst>
              </a:tr>
              <a:tr h="262926">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597734405"/>
                  </a:ext>
                </a:extLst>
              </a:tr>
              <a:tr h="314445">
                <a:tc rowSpan="4">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ea typeface="Times New Roman"/>
                        <a:cs typeface="Times New Roman" panose="02020603050405020304" pitchFamily="18" charset="0"/>
                      </a:endParaRPr>
                    </a:p>
                    <a:p>
                      <a:pPr>
                        <a:spcAft>
                          <a:spcPts val="0"/>
                        </a:spcAft>
                      </a:pP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4">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4"/>
                  </a:ext>
                </a:extLst>
              </a:tr>
              <a:tr h="314445">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334427119"/>
                  </a:ext>
                </a:extLst>
              </a:tr>
              <a:tr h="314445">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543267988"/>
                  </a:ext>
                </a:extLst>
              </a:tr>
              <a:tr h="314445">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1154628650"/>
                  </a:ext>
                </a:extLst>
              </a:tr>
              <a:tr h="478350">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560905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46CEC-D9DC-4F76-A037-671828A5654C}"/>
              </a:ext>
            </a:extLst>
          </p:cNvPr>
          <p:cNvSpPr>
            <a:spLocks noGrp="1"/>
          </p:cNvSpPr>
          <p:nvPr>
            <p:ph type="title"/>
          </p:nvPr>
        </p:nvSpPr>
        <p:spPr>
          <a:xfrm>
            <a:off x="457200" y="113088"/>
            <a:ext cx="8229600" cy="1143000"/>
          </a:xfrm>
        </p:spPr>
        <p:txBody>
          <a:bodyPr>
            <a:normAutofit/>
          </a:bodyPr>
          <a:lstStyle/>
          <a:p>
            <a:pPr algn="ctr"/>
            <a:r>
              <a:rPr lang="en-GB" sz="3600" dirty="0">
                <a:solidFill>
                  <a:schemeClr val="accent1">
                    <a:lumMod val="75000"/>
                  </a:schemeClr>
                </a:solidFill>
              </a:rPr>
              <a:t>Constructing the profit budget- 1</a:t>
            </a:r>
          </a:p>
        </p:txBody>
      </p:sp>
      <p:sp>
        <p:nvSpPr>
          <p:cNvPr id="3" name="Content Placeholder 2">
            <a:extLst>
              <a:ext uri="{FF2B5EF4-FFF2-40B4-BE49-F238E27FC236}">
                <a16:creationId xmlns:a16="http://schemas.microsoft.com/office/drawing/2014/main" id="{B9EB01C3-1FE3-4B09-9745-A8C874DFDBB5}"/>
              </a:ext>
            </a:extLst>
          </p:cNvPr>
          <p:cNvSpPr>
            <a:spLocks noGrp="1"/>
          </p:cNvSpPr>
          <p:nvPr>
            <p:ph idx="1"/>
          </p:nvPr>
        </p:nvSpPr>
        <p:spPr>
          <a:xfrm>
            <a:off x="457200" y="1340768"/>
            <a:ext cx="8229600" cy="3917032"/>
          </a:xfrm>
          <a:solidFill>
            <a:schemeClr val="accent1">
              <a:lumMod val="50000"/>
            </a:schemeClr>
          </a:solidFill>
        </p:spPr>
        <p:txBody>
          <a:bodyPr>
            <a:normAutofit fontScale="62500" lnSpcReduction="20000"/>
          </a:bodyPr>
          <a:lstStyle/>
          <a:p>
            <a:r>
              <a:rPr lang="en-GB" dirty="0">
                <a:solidFill>
                  <a:schemeClr val="bg1"/>
                </a:solidFill>
                <a:latin typeface="Times New Roman" panose="02020603050405020304" pitchFamily="18" charset="0"/>
                <a:cs typeface="Times New Roman" panose="02020603050405020304" pitchFamily="18" charset="0"/>
              </a:rPr>
              <a:t>Constructing the profit and loss account for our worked example -  Hereford Organisation</a:t>
            </a:r>
          </a:p>
          <a:p>
            <a:pPr marL="0" indent="0">
              <a:buNone/>
            </a:pPr>
            <a:endParaRPr lang="en-GB" dirty="0">
              <a:solidFill>
                <a:schemeClr val="bg1"/>
              </a:solidFill>
              <a:latin typeface="Times New Roman" panose="02020603050405020304" pitchFamily="18" charset="0"/>
              <a:cs typeface="Times New Roman" panose="02020603050405020304" pitchFamily="18" charset="0"/>
            </a:endParaRPr>
          </a:p>
          <a:p>
            <a:r>
              <a:rPr lang="en-GB" dirty="0">
                <a:solidFill>
                  <a:schemeClr val="bg1"/>
                </a:solidFill>
                <a:latin typeface="Times New Roman" panose="02020603050405020304" pitchFamily="18" charset="0"/>
                <a:cs typeface="Times New Roman" panose="02020603050405020304" pitchFamily="18" charset="0"/>
              </a:rPr>
              <a:t>The first thing to calculate all the relevant totals for the profit and loss budget period. These comes from the data in the question, so use the question sheet for your workings</a:t>
            </a:r>
          </a:p>
          <a:p>
            <a:pPr marL="0" indent="0">
              <a:buNone/>
            </a:pPr>
            <a:r>
              <a:rPr lang="en-GB" dirty="0">
                <a:solidFill>
                  <a:schemeClr val="bg1"/>
                </a:solidFill>
                <a:latin typeface="Times New Roman" panose="02020603050405020304" pitchFamily="18" charset="0"/>
                <a:cs typeface="Times New Roman" panose="02020603050405020304" pitchFamily="18" charset="0"/>
              </a:rPr>
              <a:t> </a:t>
            </a:r>
          </a:p>
          <a:p>
            <a:r>
              <a:rPr lang="en-GB" dirty="0">
                <a:solidFill>
                  <a:schemeClr val="bg1"/>
                </a:solidFill>
                <a:latin typeface="Times New Roman" panose="02020603050405020304" pitchFamily="18" charset="0"/>
                <a:cs typeface="Times New Roman" panose="02020603050405020304" pitchFamily="18" charset="0"/>
              </a:rPr>
              <a:t>Other income are sales revenues without identified related costs of sales</a:t>
            </a:r>
          </a:p>
          <a:p>
            <a:pPr marL="0" indent="0">
              <a:buNone/>
            </a:pPr>
            <a:r>
              <a:rPr lang="en-GB" dirty="0">
                <a:solidFill>
                  <a:schemeClr val="bg1"/>
                </a:solidFill>
                <a:latin typeface="Times New Roman" panose="02020603050405020304" pitchFamily="18" charset="0"/>
                <a:cs typeface="Times New Roman" panose="02020603050405020304" pitchFamily="18" charset="0"/>
              </a:rPr>
              <a:t>   </a:t>
            </a:r>
          </a:p>
          <a:p>
            <a:r>
              <a:rPr lang="en-GB" dirty="0">
                <a:solidFill>
                  <a:schemeClr val="bg1"/>
                </a:solidFill>
                <a:latin typeface="Times New Roman" panose="02020603050405020304" pitchFamily="18" charset="0"/>
                <a:cs typeface="Times New Roman" panose="02020603050405020304" pitchFamily="18" charset="0"/>
              </a:rPr>
              <a:t>The next step is to calculate the cost of sales figures, which are also given in the question – purchases from the now totalled estimated payments, and opening and closing stock from the notes. Always remember to read </a:t>
            </a:r>
            <a:r>
              <a:rPr lang="en-GB" i="1" dirty="0">
                <a:solidFill>
                  <a:schemeClr val="bg1"/>
                </a:solidFill>
                <a:latin typeface="Times New Roman" panose="02020603050405020304" pitchFamily="18" charset="0"/>
                <a:cs typeface="Times New Roman" panose="02020603050405020304" pitchFamily="18" charset="0"/>
              </a:rPr>
              <a:t>all </a:t>
            </a:r>
            <a:r>
              <a:rPr lang="en-GB" dirty="0">
                <a:solidFill>
                  <a:schemeClr val="bg1"/>
                </a:solidFill>
                <a:latin typeface="Times New Roman" panose="02020603050405020304" pitchFamily="18" charset="0"/>
                <a:cs typeface="Times New Roman" panose="02020603050405020304" pitchFamily="18" charset="0"/>
              </a:rPr>
              <a:t>the information in the notes</a:t>
            </a:r>
            <a:r>
              <a:rPr lang="en-GB" dirty="0">
                <a:solidFill>
                  <a:schemeClr val="bg1"/>
                </a:solidFill>
              </a:rPr>
              <a:t>!</a:t>
            </a:r>
          </a:p>
          <a:p>
            <a:endParaRPr lang="en-GB" dirty="0"/>
          </a:p>
        </p:txBody>
      </p:sp>
      <p:sp>
        <p:nvSpPr>
          <p:cNvPr id="4" name="Slide Number Placeholder 3">
            <a:extLst>
              <a:ext uri="{FF2B5EF4-FFF2-40B4-BE49-F238E27FC236}">
                <a16:creationId xmlns:a16="http://schemas.microsoft.com/office/drawing/2014/main" id="{8C2EAEAB-CE9A-4FBB-B335-F6AB80661071}"/>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Tree>
    <p:extLst>
      <p:ext uri="{BB962C8B-B14F-4D97-AF65-F5344CB8AC3E}">
        <p14:creationId xmlns:p14="http://schemas.microsoft.com/office/powerpoint/2010/main" val="66967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circle(in)">
                                      <p:cBhvr>
                                        <p:cTn id="26" dur="2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ircle(in)">
                                      <p:cBhvr>
                                        <p:cTn id="31" dur="20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circle(in)">
                                      <p:cBhvr>
                                        <p:cTn id="36" dur="20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circle(in)">
                                      <p:cBhvr>
                                        <p:cTn id="4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4677-5FEF-465F-96B6-D3F5D798717D}"/>
              </a:ext>
            </a:extLst>
          </p:cNvPr>
          <p:cNvSpPr>
            <a:spLocks noGrp="1"/>
          </p:cNvSpPr>
          <p:nvPr>
            <p:ph type="title"/>
          </p:nvPr>
        </p:nvSpPr>
        <p:spPr/>
        <p:txBody>
          <a:bodyPr>
            <a:normAutofit/>
          </a:bodyPr>
          <a:lstStyle/>
          <a:p>
            <a:pPr algn="ctr"/>
            <a:r>
              <a:rPr lang="en-GB" sz="3600" dirty="0">
                <a:solidFill>
                  <a:schemeClr val="accent1">
                    <a:lumMod val="75000"/>
                  </a:schemeClr>
                </a:solidFill>
              </a:rPr>
              <a:t>Constructing the profit budget- 2</a:t>
            </a:r>
          </a:p>
        </p:txBody>
      </p:sp>
      <p:sp>
        <p:nvSpPr>
          <p:cNvPr id="3" name="Content Placeholder 2">
            <a:extLst>
              <a:ext uri="{FF2B5EF4-FFF2-40B4-BE49-F238E27FC236}">
                <a16:creationId xmlns:a16="http://schemas.microsoft.com/office/drawing/2014/main" id="{A5D7F327-A7D8-40A7-BA77-B954709AC1B1}"/>
              </a:ext>
            </a:extLst>
          </p:cNvPr>
          <p:cNvSpPr>
            <a:spLocks noGrp="1"/>
          </p:cNvSpPr>
          <p:nvPr>
            <p:ph idx="1"/>
          </p:nvPr>
        </p:nvSpPr>
        <p:spPr>
          <a:xfrm>
            <a:off x="457200" y="1340768"/>
            <a:ext cx="8229600" cy="4176465"/>
          </a:xfrm>
          <a:solidFill>
            <a:schemeClr val="accent1">
              <a:lumMod val="50000"/>
            </a:schemeClr>
          </a:solidFill>
        </p:spPr>
        <p:txBody>
          <a:bodyPr>
            <a:normAutofit fontScale="77500" lnSpcReduction="20000"/>
          </a:bodyPr>
          <a:lstStyle/>
          <a:p>
            <a:r>
              <a:rPr lang="en-GB" sz="2800" dirty="0">
                <a:solidFill>
                  <a:schemeClr val="bg1"/>
                </a:solidFill>
                <a:latin typeface="Times New Roman" panose="02020603050405020304" pitchFamily="18" charset="0"/>
                <a:cs typeface="Times New Roman" panose="02020603050405020304" pitchFamily="18" charset="0"/>
              </a:rPr>
              <a:t>You are now in a position to calculate the gross profit</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Start with opening stock, add purchases, and subtract closing stock, making sure to follow the accounting layout protocols</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Now enter the other income items, and total</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Next comes the expenses for the period which include both a total for overheads and a labour expense</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Total these, again remembering again accounting layout protocols, and subtract their total from the total income figure (gross profit plus other income) to give net profit</a:t>
            </a:r>
          </a:p>
          <a:p>
            <a:endParaRPr lang="en-GB" dirty="0"/>
          </a:p>
        </p:txBody>
      </p:sp>
      <p:sp>
        <p:nvSpPr>
          <p:cNvPr id="4" name="Slide Number Placeholder 3">
            <a:extLst>
              <a:ext uri="{FF2B5EF4-FFF2-40B4-BE49-F238E27FC236}">
                <a16:creationId xmlns:a16="http://schemas.microsoft.com/office/drawing/2014/main" id="{D8C5E72E-570D-4210-9E60-4429A7D81F76}"/>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40864056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circle(in)">
                                      <p:cBhvr>
                                        <p:cTn id="26" dur="20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circle(in)">
                                      <p:cBhvr>
                                        <p:cTn id="31" dur="20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circle(in)">
                                      <p:cBhvr>
                                        <p:cTn id="36"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CA9935-C934-4DC8-B7A7-6F294C606AA0}"/>
              </a:ext>
            </a:extLst>
          </p:cNvPr>
          <p:cNvSpPr>
            <a:spLocks noGrp="1"/>
          </p:cNvSpPr>
          <p:nvPr>
            <p:ph type="sldNum" sz="quarter" idx="12"/>
          </p:nvPr>
        </p:nvSpPr>
        <p:spPr/>
        <p:txBody>
          <a:bodyPr/>
          <a:lstStyle/>
          <a:p>
            <a:fld id="{D57F1E4F-1CFF-5643-939E-217C01CDF565}" type="slidenum">
              <a:rPr lang="en-US" smtClean="0"/>
              <a:pPr/>
              <a:t>9</a:t>
            </a:fld>
            <a:endParaRPr lang="en-US" dirty="0"/>
          </a:p>
        </p:txBody>
      </p:sp>
      <p:graphicFrame>
        <p:nvGraphicFramePr>
          <p:cNvPr id="8" name="Table 7">
            <a:extLst>
              <a:ext uri="{FF2B5EF4-FFF2-40B4-BE49-F238E27FC236}">
                <a16:creationId xmlns:a16="http://schemas.microsoft.com/office/drawing/2014/main" id="{6BEE11FE-4213-4442-84FF-A070506285ED}"/>
              </a:ext>
            </a:extLst>
          </p:cNvPr>
          <p:cNvGraphicFramePr>
            <a:graphicFrameLocks noGrp="1"/>
          </p:cNvGraphicFramePr>
          <p:nvPr/>
        </p:nvGraphicFramePr>
        <p:xfrm>
          <a:off x="179512" y="2902849"/>
          <a:ext cx="5004246" cy="2673925"/>
        </p:xfrm>
        <a:graphic>
          <a:graphicData uri="http://schemas.openxmlformats.org/drawingml/2006/table">
            <a:tbl>
              <a:tblPr>
                <a:tableStyleId>{5C22544A-7EE6-4342-B048-85BDC9FD1C3A}</a:tableStyleId>
              </a:tblPr>
              <a:tblGrid>
                <a:gridCol w="1501374">
                  <a:extLst>
                    <a:ext uri="{9D8B030D-6E8A-4147-A177-3AD203B41FA5}">
                      <a16:colId xmlns:a16="http://schemas.microsoft.com/office/drawing/2014/main" val="20000"/>
                    </a:ext>
                  </a:extLst>
                </a:gridCol>
                <a:gridCol w="911669">
                  <a:extLst>
                    <a:ext uri="{9D8B030D-6E8A-4147-A177-3AD203B41FA5}">
                      <a16:colId xmlns:a16="http://schemas.microsoft.com/office/drawing/2014/main" val="20001"/>
                    </a:ext>
                  </a:extLst>
                </a:gridCol>
                <a:gridCol w="1340140">
                  <a:extLst>
                    <a:ext uri="{9D8B030D-6E8A-4147-A177-3AD203B41FA5}">
                      <a16:colId xmlns:a16="http://schemas.microsoft.com/office/drawing/2014/main" val="20002"/>
                    </a:ext>
                  </a:extLst>
                </a:gridCol>
                <a:gridCol w="1251063">
                  <a:extLst>
                    <a:ext uri="{9D8B030D-6E8A-4147-A177-3AD203B41FA5}">
                      <a16:colId xmlns:a16="http://schemas.microsoft.com/office/drawing/2014/main" val="20003"/>
                    </a:ext>
                  </a:extLst>
                </a:gridCol>
              </a:tblGrid>
              <a:tr h="360040">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Estimated Sales</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Ticket Sales</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51527">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289641">
                <a:tc>
                  <a:txBody>
                    <a:bodyPr/>
                    <a:lstStyle/>
                    <a:p>
                      <a:pPr algn="just">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September</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4,000</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2,950</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139515">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October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cs typeface="Times New Roman" panose="02020603050405020304" pitchFamily="18" charset="0"/>
                        </a:rPr>
                        <a:t>3,200</a:t>
                      </a:r>
                      <a:endParaRPr lang="en-GB" sz="12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37426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November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4,600</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3,400</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235359">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December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cs typeface="Times New Roman" panose="02020603050405020304" pitchFamily="18" charset="0"/>
                        </a:rPr>
                        <a:t>4,500</a:t>
                      </a:r>
                      <a:endParaRPr lang="en-GB" sz="1200" b="1" u="sng"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cs typeface="Times New Roman" panose="02020603050405020304" pitchFamily="18" charset="0"/>
                        </a:rPr>
                        <a:t>3,150</a:t>
                      </a:r>
                      <a:endParaRPr lang="en-GB" sz="1200" b="1" u="sng"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endParaRPr lang="en-GB" sz="1200" b="1" u="sng"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r h="272920">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Totals</a:t>
                      </a:r>
                    </a:p>
                    <a:p>
                      <a:pPr algn="just">
                        <a:lnSpc>
                          <a:spcPct val="115000"/>
                        </a:lnSpc>
                        <a:spcAft>
                          <a:spcPts val="0"/>
                        </a:spcAft>
                      </a:pP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13,500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9,750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470</a:t>
                      </a:r>
                    </a:p>
                  </a:txBody>
                  <a:tcPr marL="51435" marR="51435" marT="0" marB="0">
                    <a:solidFill>
                      <a:schemeClr val="accent1">
                        <a:lumMod val="50000"/>
                      </a:schemeClr>
                    </a:solidFill>
                  </a:tcPr>
                </a:tc>
                <a:extLst>
                  <a:ext uri="{0D108BD9-81ED-4DB2-BD59-A6C34878D82A}">
                    <a16:rowId xmlns:a16="http://schemas.microsoft.com/office/drawing/2014/main" val="1167645612"/>
                  </a:ext>
                </a:extLst>
              </a:tr>
            </a:tbl>
          </a:graphicData>
        </a:graphic>
      </p:graphicFrame>
      <p:graphicFrame>
        <p:nvGraphicFramePr>
          <p:cNvPr id="9" name="Table 8">
            <a:extLst>
              <a:ext uri="{FF2B5EF4-FFF2-40B4-BE49-F238E27FC236}">
                <a16:creationId xmlns:a16="http://schemas.microsoft.com/office/drawing/2014/main" id="{EC0CC520-0101-4C2C-89D6-30281FEA24C1}"/>
              </a:ext>
            </a:extLst>
          </p:cNvPr>
          <p:cNvGraphicFramePr>
            <a:graphicFrameLocks noGrp="1"/>
          </p:cNvGraphicFramePr>
          <p:nvPr/>
        </p:nvGraphicFramePr>
        <p:xfrm>
          <a:off x="179512" y="182407"/>
          <a:ext cx="5004246" cy="2574360"/>
        </p:xfrm>
        <a:graphic>
          <a:graphicData uri="http://schemas.openxmlformats.org/drawingml/2006/table">
            <a:tbl>
              <a:tblPr>
                <a:tableStyleId>{5C22544A-7EE6-4342-B048-85BDC9FD1C3A}</a:tableStyleId>
              </a:tblPr>
              <a:tblGrid>
                <a:gridCol w="203087">
                  <a:extLst>
                    <a:ext uri="{9D8B030D-6E8A-4147-A177-3AD203B41FA5}">
                      <a16:colId xmlns:a16="http://schemas.microsoft.com/office/drawing/2014/main" val="20000"/>
                    </a:ext>
                  </a:extLst>
                </a:gridCol>
                <a:gridCol w="480115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graphicFrame>
        <p:nvGraphicFramePr>
          <p:cNvPr id="6" name="Content Placeholder 4">
            <a:extLst>
              <a:ext uri="{FF2B5EF4-FFF2-40B4-BE49-F238E27FC236}">
                <a16:creationId xmlns:a16="http://schemas.microsoft.com/office/drawing/2014/main" id="{03108AFA-CA62-471A-ADE9-4621CAE63B73}"/>
              </a:ext>
            </a:extLst>
          </p:cNvPr>
          <p:cNvGraphicFramePr>
            <a:graphicFrameLocks/>
          </p:cNvGraphicFramePr>
          <p:nvPr>
            <p:extLst>
              <p:ext uri="{D42A27DB-BD31-4B8C-83A1-F6EECF244321}">
                <p14:modId xmlns:p14="http://schemas.microsoft.com/office/powerpoint/2010/main" val="2665097702"/>
              </p:ext>
            </p:extLst>
          </p:nvPr>
        </p:nvGraphicFramePr>
        <p:xfrm>
          <a:off x="5198564" y="182406"/>
          <a:ext cx="3888432" cy="5450281"/>
        </p:xfrm>
        <a:graphic>
          <a:graphicData uri="http://schemas.openxmlformats.org/drawingml/2006/table">
            <a:tbl>
              <a:tblPr firstRow="1" firstCol="1" bandRow="1">
                <a:tableStyleId>{5C22544A-7EE6-4342-B048-85BDC9FD1C3A}</a:tableStyleId>
              </a:tblPr>
              <a:tblGrid>
                <a:gridCol w="2448272">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92088">
                  <a:extLst>
                    <a:ext uri="{9D8B030D-6E8A-4147-A177-3AD203B41FA5}">
                      <a16:colId xmlns:a16="http://schemas.microsoft.com/office/drawing/2014/main" val="2513999424"/>
                    </a:ext>
                  </a:extLst>
                </a:gridCol>
              </a:tblGrid>
              <a:tr h="578426">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9,750</a:t>
                      </a:r>
                    </a:p>
                  </a:txBody>
                  <a:tcPr marL="68580" marR="68580" marT="34290" marB="34290"/>
                </a:tc>
                <a:extLst>
                  <a:ext uri="{0D108BD9-81ED-4DB2-BD59-A6C34878D82A}">
                    <a16:rowId xmlns:a16="http://schemas.microsoft.com/office/drawing/2014/main" val="10001"/>
                  </a:ext>
                </a:extLst>
              </a:tr>
              <a:tr h="329258">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u="sng"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3,593</a:t>
                      </a:r>
                    </a:p>
                  </a:txBody>
                  <a:tcPr marL="68580" marR="68580" marT="34290" marB="34290"/>
                </a:tc>
                <a:extLst>
                  <a:ext uri="{0D108BD9-81ED-4DB2-BD59-A6C34878D82A}">
                    <a16:rowId xmlns:a16="http://schemas.microsoft.com/office/drawing/2014/main" val="10002"/>
                  </a:ext>
                </a:extLst>
              </a:tr>
              <a:tr h="329258">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620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329258">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3,773</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376323">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4,393</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388129">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800</a:t>
                      </a: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6,157</a:t>
                      </a:r>
                    </a:p>
                  </a:txBody>
                  <a:tcPr marL="68580" marR="68580" marT="34290" marB="34290"/>
                </a:tc>
                <a:extLst>
                  <a:ext uri="{0D108BD9-81ED-4DB2-BD59-A6C34878D82A}">
                    <a16:rowId xmlns:a16="http://schemas.microsoft.com/office/drawing/2014/main" val="3578189658"/>
                  </a:ext>
                </a:extLst>
              </a:tr>
              <a:tr h="1034241">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Ticket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Sundry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1,3500</a:t>
                      </a:r>
                    </a:p>
                    <a:p>
                      <a:pPr algn="r"/>
                      <a:r>
                        <a:rPr lang="en-GB" sz="1400" u="sng" dirty="0">
                          <a:effectLst/>
                          <a:latin typeface="Times New Roman" panose="02020603050405020304" pitchFamily="18" charset="0"/>
                          <a:cs typeface="Times New Roman" panose="02020603050405020304" pitchFamily="18" charset="0"/>
                        </a:rPr>
                        <a:t>470</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13,970</a:t>
                      </a:r>
                    </a:p>
                    <a:p>
                      <a:pPr algn="r"/>
                      <a:r>
                        <a:rPr lang="en-GB" sz="1400" u="none" dirty="0">
                          <a:effectLst/>
                          <a:latin typeface="Times New Roman" panose="02020603050405020304" pitchFamily="18" charset="0"/>
                          <a:cs typeface="Times New Roman" panose="02020603050405020304" pitchFamily="18" charset="0"/>
                        </a:rPr>
                        <a:t>20,127</a:t>
                      </a:r>
                    </a:p>
                  </a:txBody>
                  <a:tcPr marL="68580" marR="68580" marT="34290" marB="34290"/>
                </a:tc>
                <a:extLst>
                  <a:ext uri="{0D108BD9-81ED-4DB2-BD59-A6C34878D82A}">
                    <a16:rowId xmlns:a16="http://schemas.microsoft.com/office/drawing/2014/main" val="10003"/>
                  </a:ext>
                </a:extLst>
              </a:tr>
              <a:tr h="1024057">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7,880</a:t>
                      </a:r>
                    </a:p>
                    <a:p>
                      <a:pPr algn="r"/>
                      <a:r>
                        <a:rPr lang="en-GB" sz="1400" u="sng" dirty="0">
                          <a:effectLst/>
                          <a:latin typeface="Times New Roman" panose="02020603050405020304" pitchFamily="18" charset="0"/>
                          <a:cs typeface="Times New Roman" panose="02020603050405020304" pitchFamily="18" charset="0"/>
                        </a:rPr>
                        <a:t>4,727</a:t>
                      </a:r>
                    </a:p>
                  </a:txBody>
                  <a:tcPr marL="68580" marR="68580" marT="34290" marB="34290">
                    <a:lnR w="12700" cmpd="sng">
                      <a:noFill/>
                    </a:lnR>
                  </a:tcPr>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12,607</a:t>
                      </a:r>
                    </a:p>
                  </a:txBody>
                  <a:tcPr marL="68580" marR="68580" marT="34290" marB="34290">
                    <a:lnL w="12700" cmpd="sng">
                      <a:noFill/>
                    </a:lnL>
                  </a:tcPr>
                </a:tc>
                <a:extLst>
                  <a:ext uri="{0D108BD9-81ED-4DB2-BD59-A6C34878D82A}">
                    <a16:rowId xmlns:a16="http://schemas.microsoft.com/office/drawing/2014/main" val="10004"/>
                  </a:ext>
                </a:extLst>
              </a:tr>
              <a:tr h="37958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7,520</a:t>
                      </a:r>
                    </a:p>
                  </a:txBody>
                  <a:tcPr marL="68580" marR="68580" marT="34290" marB="3429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61070132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CA9935-C934-4DC8-B7A7-6F294C606AA0}"/>
              </a:ext>
            </a:extLst>
          </p:cNvPr>
          <p:cNvSpPr>
            <a:spLocks noGrp="1"/>
          </p:cNvSpPr>
          <p:nvPr>
            <p:ph type="sldNum" sz="quarter" idx="12"/>
          </p:nvPr>
        </p:nvSpPr>
        <p:spPr/>
        <p:txBody>
          <a:bodyPr/>
          <a:lstStyle/>
          <a:p>
            <a:fld id="{D57F1E4F-1CFF-5643-939E-217C01CDF565}" type="slidenum">
              <a:rPr lang="en-US" smtClean="0"/>
              <a:pPr/>
              <a:t>10</a:t>
            </a:fld>
            <a:endParaRPr lang="en-US" dirty="0"/>
          </a:p>
        </p:txBody>
      </p:sp>
      <p:graphicFrame>
        <p:nvGraphicFramePr>
          <p:cNvPr id="7" name="Content Placeholder 4">
            <a:extLst>
              <a:ext uri="{FF2B5EF4-FFF2-40B4-BE49-F238E27FC236}">
                <a16:creationId xmlns:a16="http://schemas.microsoft.com/office/drawing/2014/main" id="{755470C2-9FF7-4D3E-A69A-F27F755BCC2A}"/>
              </a:ext>
            </a:extLst>
          </p:cNvPr>
          <p:cNvGraphicFramePr>
            <a:graphicFrameLocks/>
          </p:cNvGraphicFramePr>
          <p:nvPr>
            <p:extLst>
              <p:ext uri="{D42A27DB-BD31-4B8C-83A1-F6EECF244321}">
                <p14:modId xmlns:p14="http://schemas.microsoft.com/office/powerpoint/2010/main" val="1345852746"/>
              </p:ext>
            </p:extLst>
          </p:nvPr>
        </p:nvGraphicFramePr>
        <p:xfrm>
          <a:off x="5198564" y="182406"/>
          <a:ext cx="3888432" cy="5450281"/>
        </p:xfrm>
        <a:graphic>
          <a:graphicData uri="http://schemas.openxmlformats.org/drawingml/2006/table">
            <a:tbl>
              <a:tblPr firstRow="1" firstCol="1" bandRow="1">
                <a:tableStyleId>{5C22544A-7EE6-4342-B048-85BDC9FD1C3A}</a:tableStyleId>
              </a:tblPr>
              <a:tblGrid>
                <a:gridCol w="2448272">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92088">
                  <a:extLst>
                    <a:ext uri="{9D8B030D-6E8A-4147-A177-3AD203B41FA5}">
                      <a16:colId xmlns:a16="http://schemas.microsoft.com/office/drawing/2014/main" val="2513999424"/>
                    </a:ext>
                  </a:extLst>
                </a:gridCol>
              </a:tblGrid>
              <a:tr h="578426">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9,750</a:t>
                      </a:r>
                    </a:p>
                  </a:txBody>
                  <a:tcPr marL="68580" marR="68580" marT="34290" marB="34290"/>
                </a:tc>
                <a:extLst>
                  <a:ext uri="{0D108BD9-81ED-4DB2-BD59-A6C34878D82A}">
                    <a16:rowId xmlns:a16="http://schemas.microsoft.com/office/drawing/2014/main" val="10001"/>
                  </a:ext>
                </a:extLst>
              </a:tr>
              <a:tr h="329258">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u="sng"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3,593</a:t>
                      </a:r>
                    </a:p>
                  </a:txBody>
                  <a:tcPr marL="68580" marR="68580" marT="34290" marB="34290"/>
                </a:tc>
                <a:extLst>
                  <a:ext uri="{0D108BD9-81ED-4DB2-BD59-A6C34878D82A}">
                    <a16:rowId xmlns:a16="http://schemas.microsoft.com/office/drawing/2014/main" val="10002"/>
                  </a:ext>
                </a:extLst>
              </a:tr>
              <a:tr h="329258">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620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329258">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3,773</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376323">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4,393</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388129">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800</a:t>
                      </a: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6,157</a:t>
                      </a:r>
                    </a:p>
                  </a:txBody>
                  <a:tcPr marL="68580" marR="68580" marT="34290" marB="34290"/>
                </a:tc>
                <a:extLst>
                  <a:ext uri="{0D108BD9-81ED-4DB2-BD59-A6C34878D82A}">
                    <a16:rowId xmlns:a16="http://schemas.microsoft.com/office/drawing/2014/main" val="3578189658"/>
                  </a:ext>
                </a:extLst>
              </a:tr>
              <a:tr h="1034241">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Ticket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Sundry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1,3500</a:t>
                      </a:r>
                    </a:p>
                    <a:p>
                      <a:pPr algn="r"/>
                      <a:r>
                        <a:rPr lang="en-GB" sz="1400" u="sng" dirty="0">
                          <a:effectLst/>
                          <a:latin typeface="Times New Roman" panose="02020603050405020304" pitchFamily="18" charset="0"/>
                          <a:cs typeface="Times New Roman" panose="02020603050405020304" pitchFamily="18" charset="0"/>
                        </a:rPr>
                        <a:t>470</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13,970</a:t>
                      </a:r>
                    </a:p>
                    <a:p>
                      <a:pPr algn="r"/>
                      <a:r>
                        <a:rPr lang="en-GB" sz="1400" u="none" dirty="0">
                          <a:effectLst/>
                          <a:latin typeface="Times New Roman" panose="02020603050405020304" pitchFamily="18" charset="0"/>
                          <a:cs typeface="Times New Roman" panose="02020603050405020304" pitchFamily="18" charset="0"/>
                        </a:rPr>
                        <a:t>20,127</a:t>
                      </a:r>
                    </a:p>
                  </a:txBody>
                  <a:tcPr marL="68580" marR="68580" marT="34290" marB="34290"/>
                </a:tc>
                <a:extLst>
                  <a:ext uri="{0D108BD9-81ED-4DB2-BD59-A6C34878D82A}">
                    <a16:rowId xmlns:a16="http://schemas.microsoft.com/office/drawing/2014/main" val="10003"/>
                  </a:ext>
                </a:extLst>
              </a:tr>
              <a:tr h="1024057">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7,880</a:t>
                      </a:r>
                    </a:p>
                    <a:p>
                      <a:pPr algn="r"/>
                      <a:r>
                        <a:rPr lang="en-GB" sz="1400" u="sng" dirty="0">
                          <a:effectLst/>
                          <a:latin typeface="Times New Roman" panose="02020603050405020304" pitchFamily="18" charset="0"/>
                          <a:cs typeface="Times New Roman" panose="02020603050405020304" pitchFamily="18" charset="0"/>
                        </a:rPr>
                        <a:t>4,727</a:t>
                      </a:r>
                    </a:p>
                  </a:txBody>
                  <a:tcPr marL="68580" marR="68580" marT="34290" marB="34290">
                    <a:lnR w="12700" cmpd="sng">
                      <a:noFill/>
                    </a:lnR>
                  </a:tcPr>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12,607</a:t>
                      </a:r>
                    </a:p>
                  </a:txBody>
                  <a:tcPr marL="68580" marR="68580" marT="34290" marB="34290">
                    <a:lnL w="12700" cmpd="sng">
                      <a:noFill/>
                    </a:lnL>
                  </a:tcPr>
                </a:tc>
                <a:extLst>
                  <a:ext uri="{0D108BD9-81ED-4DB2-BD59-A6C34878D82A}">
                    <a16:rowId xmlns:a16="http://schemas.microsoft.com/office/drawing/2014/main" val="10004"/>
                  </a:ext>
                </a:extLst>
              </a:tr>
              <a:tr h="37958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7,520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9" name="Table 8">
            <a:extLst>
              <a:ext uri="{FF2B5EF4-FFF2-40B4-BE49-F238E27FC236}">
                <a16:creationId xmlns:a16="http://schemas.microsoft.com/office/drawing/2014/main" id="{EC0CC520-0101-4C2C-89D6-30281FEA24C1}"/>
              </a:ext>
            </a:extLst>
          </p:cNvPr>
          <p:cNvGraphicFramePr>
            <a:graphicFrameLocks noGrp="1"/>
          </p:cNvGraphicFramePr>
          <p:nvPr>
            <p:extLst>
              <p:ext uri="{D42A27DB-BD31-4B8C-83A1-F6EECF244321}">
                <p14:modId xmlns:p14="http://schemas.microsoft.com/office/powerpoint/2010/main" val="1077216130"/>
              </p:ext>
            </p:extLst>
          </p:nvPr>
        </p:nvGraphicFramePr>
        <p:xfrm>
          <a:off x="179512" y="182407"/>
          <a:ext cx="5004246" cy="2574360"/>
        </p:xfrm>
        <a:graphic>
          <a:graphicData uri="http://schemas.openxmlformats.org/drawingml/2006/table">
            <a:tbl>
              <a:tblPr>
                <a:tableStyleId>{5C22544A-7EE6-4342-B048-85BDC9FD1C3A}</a:tableStyleId>
              </a:tblPr>
              <a:tblGrid>
                <a:gridCol w="203087">
                  <a:extLst>
                    <a:ext uri="{9D8B030D-6E8A-4147-A177-3AD203B41FA5}">
                      <a16:colId xmlns:a16="http://schemas.microsoft.com/office/drawing/2014/main" val="20000"/>
                    </a:ext>
                  </a:extLst>
                </a:gridCol>
                <a:gridCol w="480115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graphicFrame>
        <p:nvGraphicFramePr>
          <p:cNvPr id="10" name="Content Placeholder 3">
            <a:extLst>
              <a:ext uri="{FF2B5EF4-FFF2-40B4-BE49-F238E27FC236}">
                <a16:creationId xmlns:a16="http://schemas.microsoft.com/office/drawing/2014/main" id="{E4D198BD-6DD2-4DD2-A955-A5448DA64028}"/>
              </a:ext>
            </a:extLst>
          </p:cNvPr>
          <p:cNvGraphicFramePr>
            <a:graphicFrameLocks/>
          </p:cNvGraphicFramePr>
          <p:nvPr>
            <p:extLst>
              <p:ext uri="{D42A27DB-BD31-4B8C-83A1-F6EECF244321}">
                <p14:modId xmlns:p14="http://schemas.microsoft.com/office/powerpoint/2010/main" val="3755794428"/>
              </p:ext>
            </p:extLst>
          </p:nvPr>
        </p:nvGraphicFramePr>
        <p:xfrm>
          <a:off x="179512" y="2835287"/>
          <a:ext cx="5004247" cy="2774167"/>
        </p:xfrm>
        <a:graphic>
          <a:graphicData uri="http://schemas.openxmlformats.org/drawingml/2006/table">
            <a:tbl>
              <a:tblPr>
                <a:tableStyleId>{5C22544A-7EE6-4342-B048-85BDC9FD1C3A}</a:tableStyleId>
              </a:tblPr>
              <a:tblGrid>
                <a:gridCol w="1179593">
                  <a:extLst>
                    <a:ext uri="{9D8B030D-6E8A-4147-A177-3AD203B41FA5}">
                      <a16:colId xmlns:a16="http://schemas.microsoft.com/office/drawing/2014/main" val="2544853725"/>
                    </a:ext>
                  </a:extLst>
                </a:gridCol>
                <a:gridCol w="1268679">
                  <a:extLst>
                    <a:ext uri="{9D8B030D-6E8A-4147-A177-3AD203B41FA5}">
                      <a16:colId xmlns:a16="http://schemas.microsoft.com/office/drawing/2014/main" val="2585996642"/>
                    </a:ext>
                  </a:extLst>
                </a:gridCol>
                <a:gridCol w="1304915">
                  <a:extLst>
                    <a:ext uri="{9D8B030D-6E8A-4147-A177-3AD203B41FA5}">
                      <a16:colId xmlns:a16="http://schemas.microsoft.com/office/drawing/2014/main" val="1514087666"/>
                    </a:ext>
                  </a:extLst>
                </a:gridCol>
                <a:gridCol w="1251060">
                  <a:extLst>
                    <a:ext uri="{9D8B030D-6E8A-4147-A177-3AD203B41FA5}">
                      <a16:colId xmlns:a16="http://schemas.microsoft.com/office/drawing/2014/main" val="712102038"/>
                    </a:ext>
                  </a:extLst>
                </a:gridCol>
              </a:tblGrid>
              <a:tr h="582680">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Estimated</a:t>
                      </a: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expenditure</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Food &amp; Beverage </a:t>
                      </a:r>
                      <a:endParaRPr lang="en-GB" sz="1200" dirty="0">
                        <a:solidFill>
                          <a:schemeClr val="bg1"/>
                        </a:solidFill>
                        <a:effectLst/>
                        <a:latin typeface="Times New Roman" panose="02020603050405020304" pitchFamily="18" charset="0"/>
                        <a:ea typeface="Times New Roman"/>
                        <a:cs typeface="Times New Roman" panose="02020603050405020304" pitchFamily="18" charset="0"/>
                      </a:endParaRP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Purchases</a:t>
                      </a:r>
                      <a:endParaRPr lang="en-GB" sz="1200"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Labour costs</a:t>
                      </a:r>
                    </a:p>
                    <a:p>
                      <a:pPr algn="ctr">
                        <a:lnSpc>
                          <a:spcPct val="115000"/>
                        </a:lnSpc>
                        <a:spcAft>
                          <a:spcPts val="0"/>
                        </a:spcAft>
                      </a:pP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Overheads</a:t>
                      </a:r>
                    </a:p>
                    <a:p>
                      <a:pPr algn="ctr">
                        <a:lnSpc>
                          <a:spcPct val="115000"/>
                        </a:lnSpc>
                        <a:spcAft>
                          <a:spcPts val="0"/>
                        </a:spcAft>
                      </a:pP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3952433256"/>
                  </a:ext>
                </a:extLst>
              </a:tr>
              <a:tr h="183589">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cs typeface="Times New Roman" panose="02020603050405020304" pitchFamily="18" charset="0"/>
                        </a:rPr>
                        <a:t>£</a:t>
                      </a:r>
                      <a:endParaRPr lang="en-GB" sz="12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cs typeface="Times New Roman" panose="02020603050405020304" pitchFamily="18" charset="0"/>
                        </a:rPr>
                        <a:t>£</a:t>
                      </a:r>
                      <a:endParaRPr lang="en-GB" sz="12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2533442691"/>
                  </a:ext>
                </a:extLst>
              </a:tr>
              <a:tr h="383134">
                <a:tc>
                  <a:txBody>
                    <a:bodyPr/>
                    <a:lstStyle/>
                    <a:p>
                      <a:pPr algn="just">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September</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1,180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2,325</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1,395</a:t>
                      </a:r>
                    </a:p>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880012748"/>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October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1,216</a:t>
                      </a: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ea typeface="Times New Roman"/>
                          <a:cs typeface="Times New Roman" panose="02020603050405020304" pitchFamily="18" charset="0"/>
                        </a:rPr>
                        <a:t>2,560</a:t>
                      </a: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ea typeface="Times New Roman"/>
                          <a:cs typeface="Times New Roman" panose="02020603050405020304" pitchFamily="18" charset="0"/>
                        </a:rPr>
                        <a:t>1,535</a:t>
                      </a:r>
                    </a:p>
                    <a:p>
                      <a:pPr algn="ctr">
                        <a:lnSpc>
                          <a:spcPct val="115000"/>
                        </a:lnSpc>
                        <a:spcAft>
                          <a:spcPts val="0"/>
                        </a:spcAft>
                      </a:pPr>
                      <a:r>
                        <a:rPr lang="en-GB" sz="1200" b="1">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114278586"/>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November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1,360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2,720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1,632</a:t>
                      </a: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542040727"/>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December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1,197</a:t>
                      </a: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2,600</a:t>
                      </a: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1,560</a:t>
                      </a:r>
                    </a:p>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2759045648"/>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Totals</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3,773</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7,880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4,727</a:t>
                      </a:r>
                    </a:p>
                  </a:txBody>
                  <a:tcPr marL="51435" marR="51435" marT="0" marB="0">
                    <a:solidFill>
                      <a:schemeClr val="accent1">
                        <a:lumMod val="50000"/>
                      </a:schemeClr>
                    </a:solidFill>
                  </a:tcPr>
                </a:tc>
                <a:extLst>
                  <a:ext uri="{0D108BD9-81ED-4DB2-BD59-A6C34878D82A}">
                    <a16:rowId xmlns:a16="http://schemas.microsoft.com/office/drawing/2014/main" val="2850067851"/>
                  </a:ext>
                </a:extLst>
              </a:tr>
            </a:tbl>
          </a:graphicData>
        </a:graphic>
      </p:graphicFrame>
    </p:spTree>
    <p:extLst>
      <p:ext uri="{BB962C8B-B14F-4D97-AF65-F5344CB8AC3E}">
        <p14:creationId xmlns:p14="http://schemas.microsoft.com/office/powerpoint/2010/main" val="95374352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0FCB78E-1F3B-48A0-B4BF-77641137BF99}"/>
              </a:ext>
            </a:extLst>
          </p:cNvPr>
          <p:cNvSpPr>
            <a:spLocks noGrp="1"/>
          </p:cNvSpPr>
          <p:nvPr>
            <p:ph type="title"/>
          </p:nvPr>
        </p:nvSpPr>
        <p:spPr>
          <a:xfrm>
            <a:off x="323527" y="-68274"/>
            <a:ext cx="8640959" cy="1143000"/>
          </a:xfrm>
        </p:spPr>
        <p:txBody>
          <a:bodyPr>
            <a:normAutofit fontScale="90000"/>
          </a:bodyPr>
          <a:lstStyle/>
          <a:p>
            <a:r>
              <a:rPr lang="en-GB" sz="3600" dirty="0">
                <a:solidFill>
                  <a:schemeClr val="tx2">
                    <a:lumMod val="60000"/>
                    <a:lumOff val="40000"/>
                  </a:schemeClr>
                </a:solidFill>
              </a:rPr>
              <a:t>Worked example – cash and profit comparison</a:t>
            </a:r>
          </a:p>
        </p:txBody>
      </p:sp>
      <p:pic>
        <p:nvPicPr>
          <p:cNvPr id="10" name="Content Placeholder 3">
            <a:extLst>
              <a:ext uri="{FF2B5EF4-FFF2-40B4-BE49-F238E27FC236}">
                <a16:creationId xmlns:a16="http://schemas.microsoft.com/office/drawing/2014/main" id="{52F12B99-015C-4180-BF88-F12ECE940B32}"/>
              </a:ext>
            </a:extLst>
          </p:cNvPr>
          <p:cNvPicPr>
            <a:picLocks noGrp="1" noChangeAspect="1"/>
          </p:cNvPicPr>
          <p:nvPr>
            <p:ph idx="1"/>
          </p:nvPr>
        </p:nvPicPr>
        <p:blipFill>
          <a:blip r:embed="rId2"/>
          <a:stretch>
            <a:fillRect/>
          </a:stretch>
        </p:blipFill>
        <p:spPr>
          <a:xfrm>
            <a:off x="179513" y="1052736"/>
            <a:ext cx="4680519" cy="4392487"/>
          </a:xfrm>
          <a:prstGeom prst="rect">
            <a:avLst/>
          </a:prstGeom>
        </p:spPr>
      </p:pic>
      <p:graphicFrame>
        <p:nvGraphicFramePr>
          <p:cNvPr id="11" name="Content Placeholder 4">
            <a:extLst>
              <a:ext uri="{FF2B5EF4-FFF2-40B4-BE49-F238E27FC236}">
                <a16:creationId xmlns:a16="http://schemas.microsoft.com/office/drawing/2014/main" id="{9423F592-9900-41F2-A6B5-062575389EED}"/>
              </a:ext>
            </a:extLst>
          </p:cNvPr>
          <p:cNvGraphicFramePr>
            <a:graphicFrameLocks/>
          </p:cNvGraphicFramePr>
          <p:nvPr>
            <p:extLst>
              <p:ext uri="{D42A27DB-BD31-4B8C-83A1-F6EECF244321}">
                <p14:modId xmlns:p14="http://schemas.microsoft.com/office/powerpoint/2010/main" val="2128487022"/>
              </p:ext>
            </p:extLst>
          </p:nvPr>
        </p:nvGraphicFramePr>
        <p:xfrm>
          <a:off x="5004049" y="885427"/>
          <a:ext cx="3888433" cy="4820114"/>
        </p:xfrm>
        <a:graphic>
          <a:graphicData uri="http://schemas.openxmlformats.org/drawingml/2006/table">
            <a:tbl>
              <a:tblPr firstRow="1" firstCol="1" bandRow="1">
                <a:tableStyleId>{5C22544A-7EE6-4342-B048-85BDC9FD1C3A}</a:tableStyleId>
              </a:tblPr>
              <a:tblGrid>
                <a:gridCol w="2448273">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92088">
                  <a:extLst>
                    <a:ext uri="{9D8B030D-6E8A-4147-A177-3AD203B41FA5}">
                      <a16:colId xmlns:a16="http://schemas.microsoft.com/office/drawing/2014/main" val="2513999424"/>
                    </a:ext>
                  </a:extLst>
                </a:gridCol>
              </a:tblGrid>
              <a:tr h="481037">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9,750</a:t>
                      </a:r>
                    </a:p>
                  </a:txBody>
                  <a:tcPr marL="68580" marR="68580" marT="34290" marB="34290"/>
                </a:tc>
                <a:extLst>
                  <a:ext uri="{0D108BD9-81ED-4DB2-BD59-A6C34878D82A}">
                    <a16:rowId xmlns:a16="http://schemas.microsoft.com/office/drawing/2014/main" val="10001"/>
                  </a:ext>
                </a:extLst>
              </a:tr>
              <a:tr h="273821">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u="sng"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3,593</a:t>
                      </a:r>
                    </a:p>
                  </a:txBody>
                  <a:tcPr marL="68580" marR="68580" marT="34290" marB="34290"/>
                </a:tc>
                <a:extLst>
                  <a:ext uri="{0D108BD9-81ED-4DB2-BD59-A6C34878D82A}">
                    <a16:rowId xmlns:a16="http://schemas.microsoft.com/office/drawing/2014/main" val="10002"/>
                  </a:ext>
                </a:extLst>
              </a:tr>
              <a:tr h="273821">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620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273821">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3,773</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287192">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4,393</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615676">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800</a:t>
                      </a: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6,157</a:t>
                      </a:r>
                    </a:p>
                  </a:txBody>
                  <a:tcPr marL="68580" marR="68580" marT="34290" marB="34290"/>
                </a:tc>
                <a:extLst>
                  <a:ext uri="{0D108BD9-81ED-4DB2-BD59-A6C34878D82A}">
                    <a16:rowId xmlns:a16="http://schemas.microsoft.com/office/drawing/2014/main" val="3578189658"/>
                  </a:ext>
                </a:extLst>
              </a:tr>
              <a:tr h="895468">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Ticket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Sundry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1,3500</a:t>
                      </a:r>
                    </a:p>
                    <a:p>
                      <a:pPr algn="r"/>
                      <a:r>
                        <a:rPr lang="en-GB" sz="1400" u="sng" dirty="0">
                          <a:effectLst/>
                          <a:latin typeface="Times New Roman" panose="02020603050405020304" pitchFamily="18" charset="0"/>
                          <a:cs typeface="Times New Roman" panose="02020603050405020304" pitchFamily="18" charset="0"/>
                        </a:rPr>
                        <a:t>470</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13,970</a:t>
                      </a:r>
                    </a:p>
                    <a:p>
                      <a:pPr algn="r"/>
                      <a:r>
                        <a:rPr lang="en-GB" sz="1400" u="none" dirty="0">
                          <a:effectLst/>
                          <a:latin typeface="Times New Roman" panose="02020603050405020304" pitchFamily="18" charset="0"/>
                          <a:cs typeface="Times New Roman" panose="02020603050405020304" pitchFamily="18" charset="0"/>
                        </a:rPr>
                        <a:t>20,127</a:t>
                      </a:r>
                    </a:p>
                  </a:txBody>
                  <a:tcPr marL="68580" marR="68580" marT="34290" marB="34290"/>
                </a:tc>
                <a:extLst>
                  <a:ext uri="{0D108BD9-81ED-4DB2-BD59-A6C34878D82A}">
                    <a16:rowId xmlns:a16="http://schemas.microsoft.com/office/drawing/2014/main" val="10003"/>
                  </a:ext>
                </a:extLst>
              </a:tr>
              <a:tr h="781514">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7,880</a:t>
                      </a:r>
                    </a:p>
                    <a:p>
                      <a:pPr algn="r"/>
                      <a:r>
                        <a:rPr lang="en-GB" sz="1400" u="sng" dirty="0">
                          <a:effectLst/>
                          <a:latin typeface="Times New Roman" panose="02020603050405020304" pitchFamily="18" charset="0"/>
                          <a:cs typeface="Times New Roman" panose="02020603050405020304" pitchFamily="18" charset="0"/>
                        </a:rPr>
                        <a:t>4,727</a:t>
                      </a:r>
                    </a:p>
                  </a:txBody>
                  <a:tcPr marL="68580" marR="68580" marT="34290" marB="34290">
                    <a:lnR w="12700" cmpd="sng">
                      <a:noFill/>
                    </a:lnR>
                  </a:tcPr>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12,607</a:t>
                      </a:r>
                    </a:p>
                  </a:txBody>
                  <a:tcPr marL="68580" marR="68580" marT="34290" marB="34290">
                    <a:lnL w="12700" cmpd="sng">
                      <a:noFill/>
                    </a:lnL>
                  </a:tcPr>
                </a:tc>
                <a:extLst>
                  <a:ext uri="{0D108BD9-81ED-4DB2-BD59-A6C34878D82A}">
                    <a16:rowId xmlns:a16="http://schemas.microsoft.com/office/drawing/2014/main" val="1000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7,520</a:t>
                      </a:r>
                    </a:p>
                  </a:txBody>
                  <a:tcPr marL="68580" marR="68580" marT="34290" marB="34290"/>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circle(in)">
                                      <p:cBhvr>
                                        <p:cTn id="16"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8C-9BCB-4846-BC76-C65BB4756514}"/>
              </a:ext>
            </a:extLst>
          </p:cNvPr>
          <p:cNvSpPr>
            <a:spLocks noGrp="1"/>
          </p:cNvSpPr>
          <p:nvPr>
            <p:ph type="title"/>
          </p:nvPr>
        </p:nvSpPr>
        <p:spPr>
          <a:xfrm>
            <a:off x="457200" y="136525"/>
            <a:ext cx="8435280" cy="1143000"/>
          </a:xfrm>
        </p:spPr>
        <p:txBody>
          <a:bodyPr>
            <a:normAutofit/>
          </a:bodyPr>
          <a:lstStyle/>
          <a:p>
            <a:pPr algn="ctr"/>
            <a:r>
              <a:rPr lang="en-GB" sz="3600" dirty="0">
                <a:solidFill>
                  <a:srgbClr val="007DC3"/>
                </a:solidFill>
              </a:rPr>
              <a:t>Cash budget with credit time lags</a:t>
            </a:r>
          </a:p>
        </p:txBody>
      </p:sp>
      <p:sp>
        <p:nvSpPr>
          <p:cNvPr id="4" name="Slide Number Placeholder 3">
            <a:extLst>
              <a:ext uri="{FF2B5EF4-FFF2-40B4-BE49-F238E27FC236}">
                <a16:creationId xmlns:a16="http://schemas.microsoft.com/office/drawing/2014/main" id="{EF72BE42-3B49-4A21-9338-C81335E8324E}"/>
              </a:ext>
            </a:extLst>
          </p:cNvPr>
          <p:cNvSpPr>
            <a:spLocks noGrp="1"/>
          </p:cNvSpPr>
          <p:nvPr>
            <p:ph type="sldNum" sz="quarter" idx="12"/>
          </p:nvPr>
        </p:nvSpPr>
        <p:spPr/>
        <p:txBody>
          <a:bodyPr/>
          <a:lstStyle/>
          <a:p>
            <a:fld id="{D57F1E4F-1CFF-5643-939E-217C01CDF565}" type="slidenum">
              <a:rPr lang="en-US" smtClean="0"/>
              <a:pPr/>
              <a:t>12</a:t>
            </a:fld>
            <a:endParaRPr lang="en-US" dirty="0"/>
          </a:p>
        </p:txBody>
      </p:sp>
      <p:graphicFrame>
        <p:nvGraphicFramePr>
          <p:cNvPr id="5" name="Table 4">
            <a:extLst>
              <a:ext uri="{FF2B5EF4-FFF2-40B4-BE49-F238E27FC236}">
                <a16:creationId xmlns:a16="http://schemas.microsoft.com/office/drawing/2014/main" id="{A243696B-8B04-4257-904A-F2782FF158ED}"/>
              </a:ext>
            </a:extLst>
          </p:cNvPr>
          <p:cNvGraphicFramePr>
            <a:graphicFrameLocks noGrp="1"/>
          </p:cNvGraphicFramePr>
          <p:nvPr>
            <p:extLst>
              <p:ext uri="{D42A27DB-BD31-4B8C-83A1-F6EECF244321}">
                <p14:modId xmlns:p14="http://schemas.microsoft.com/office/powerpoint/2010/main" val="2883488077"/>
              </p:ext>
            </p:extLst>
          </p:nvPr>
        </p:nvGraphicFramePr>
        <p:xfrm>
          <a:off x="3479286" y="1487456"/>
          <a:ext cx="2647950" cy="3040380"/>
        </p:xfrm>
        <a:graphic>
          <a:graphicData uri="http://schemas.openxmlformats.org/drawingml/2006/table">
            <a:tbl>
              <a:tblPr firstRow="1" firstCol="1" bandRow="1">
                <a:tableStyleId>{5C22544A-7EE6-4342-B048-85BDC9FD1C3A}</a:tableStyleId>
              </a:tblPr>
              <a:tblGrid>
                <a:gridCol w="1838325">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tblGrid>
              <a:tr h="480060">
                <a:tc>
                  <a:txBody>
                    <a:bodyPr/>
                    <a:lstStyle/>
                    <a:p>
                      <a:pPr algn="l"/>
                      <a:r>
                        <a:rPr lang="en-GB" sz="1400" dirty="0">
                          <a:effectLst/>
                          <a:latin typeface="+mn-lt"/>
                        </a:rPr>
                        <a:t>Cash</a:t>
                      </a:r>
                      <a:r>
                        <a:rPr lang="en-GB" sz="1400" baseline="0" dirty="0">
                          <a:effectLst/>
                          <a:latin typeface="+mn-lt"/>
                        </a:rPr>
                        <a:t> budget</a:t>
                      </a:r>
                      <a:endParaRPr lang="en-GB" sz="1400" dirty="0">
                        <a:effectLst/>
                        <a:latin typeface="+mn-lt"/>
                      </a:endParaRPr>
                    </a:p>
                  </a:txBody>
                  <a:tcPr marL="68580" marR="68580" marT="34290" marB="34290"/>
                </a:tc>
                <a:tc>
                  <a:txBody>
                    <a:bodyPr/>
                    <a:lstStyle/>
                    <a:p>
                      <a:pPr algn="ctr">
                        <a:spcAft>
                          <a:spcPts val="0"/>
                        </a:spcAft>
                      </a:pPr>
                      <a:r>
                        <a:rPr lang="en-GB" sz="1400" dirty="0">
                          <a:effectLst/>
                        </a:rPr>
                        <a:t>January</a:t>
                      </a:r>
                    </a:p>
                    <a:p>
                      <a:pPr algn="ctr">
                        <a:spcAft>
                          <a:spcPts val="0"/>
                        </a:spcAft>
                      </a:pPr>
                      <a:r>
                        <a:rPr lang="en-GB" sz="1400" dirty="0">
                          <a:effectLst/>
                          <a:latin typeface="Times New Roman"/>
                          <a:ea typeface="Times New Roman"/>
                        </a:rPr>
                        <a:t>(£)</a:t>
                      </a:r>
                    </a:p>
                  </a:txBody>
                  <a:tcPr marL="68580" marR="68580" marT="34290" marB="34290"/>
                </a:tc>
                <a:extLst>
                  <a:ext uri="{0D108BD9-81ED-4DB2-BD59-A6C34878D82A}">
                    <a16:rowId xmlns:a16="http://schemas.microsoft.com/office/drawing/2014/main" val="10000"/>
                  </a:ext>
                </a:extLst>
              </a:tr>
              <a:tr h="278130">
                <a:tc>
                  <a:txBody>
                    <a:bodyPr/>
                    <a:lstStyle/>
                    <a:p>
                      <a:pPr>
                        <a:spcAft>
                          <a:spcPts val="0"/>
                        </a:spcAft>
                      </a:pPr>
                      <a:r>
                        <a:rPr lang="en-GB" sz="1400" dirty="0">
                          <a:effectLst/>
                        </a:rPr>
                        <a:t>Balance b/</a:t>
                      </a:r>
                      <a:r>
                        <a:rPr lang="en-GB" sz="1400" dirty="0" err="1">
                          <a:effectLst/>
                        </a:rPr>
                        <a:t>fwd</a:t>
                      </a:r>
                      <a:r>
                        <a:rPr lang="en-GB" sz="1400" dirty="0">
                          <a:effectLst/>
                        </a:rPr>
                        <a:t>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a:t>
                      </a:r>
                    </a:p>
                  </a:txBody>
                  <a:tcPr marL="68580" marR="68580" marT="34290" marB="34290"/>
                </a:tc>
                <a:extLst>
                  <a:ext uri="{0D108BD9-81ED-4DB2-BD59-A6C34878D82A}">
                    <a16:rowId xmlns:a16="http://schemas.microsoft.com/office/drawing/2014/main" val="10001"/>
                  </a:ext>
                </a:extLst>
              </a:tr>
              <a:tr h="480060">
                <a:tc>
                  <a:txBody>
                    <a:bodyPr/>
                    <a:lstStyle/>
                    <a:p>
                      <a:pPr>
                        <a:spcAft>
                          <a:spcPts val="0"/>
                        </a:spcAft>
                      </a:pPr>
                      <a:r>
                        <a:rPr lang="en-GB" sz="1400" dirty="0">
                          <a:effectLst/>
                        </a:rPr>
                        <a:t>Receipts:</a:t>
                      </a:r>
                    </a:p>
                    <a:p>
                      <a:pPr>
                        <a:spcAft>
                          <a:spcPts val="0"/>
                        </a:spcAft>
                      </a:pPr>
                      <a:r>
                        <a:rPr lang="en-GB" sz="1400" dirty="0">
                          <a:effectLst/>
                        </a:rPr>
                        <a:t>Sales (20% cash)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2,000</a:t>
                      </a:r>
                    </a:p>
                  </a:txBody>
                  <a:tcPr marL="68580" marR="68580" marT="34290" marB="34290"/>
                </a:tc>
                <a:extLst>
                  <a:ext uri="{0D108BD9-81ED-4DB2-BD59-A6C34878D82A}">
                    <a16:rowId xmlns:a16="http://schemas.microsoft.com/office/drawing/2014/main" val="10002"/>
                  </a:ext>
                </a:extLst>
              </a:tr>
              <a:tr h="278130">
                <a:tc>
                  <a:txBody>
                    <a:bodyPr/>
                    <a:lstStyle/>
                    <a:p>
                      <a:pPr>
                        <a:spcAft>
                          <a:spcPts val="0"/>
                        </a:spcAft>
                      </a:pPr>
                      <a:r>
                        <a:rPr lang="en-GB" sz="1400" dirty="0">
                          <a:effectLst/>
                        </a:rPr>
                        <a:t>TOTAL RECEIPTS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3"/>
                  </a:ext>
                </a:extLst>
              </a:tr>
              <a:tr h="907733">
                <a:tc>
                  <a:txBody>
                    <a:bodyPr/>
                    <a:lstStyle/>
                    <a:p>
                      <a:pPr>
                        <a:spcAft>
                          <a:spcPts val="0"/>
                        </a:spcAft>
                      </a:pPr>
                      <a:r>
                        <a:rPr lang="en-GB" sz="1400" dirty="0">
                          <a:effectLst/>
                        </a:rPr>
                        <a:t>Payments:</a:t>
                      </a:r>
                    </a:p>
                    <a:p>
                      <a:pPr>
                        <a:spcAft>
                          <a:spcPts val="0"/>
                        </a:spcAft>
                      </a:pPr>
                      <a:r>
                        <a:rPr lang="en-GB" sz="1400" dirty="0">
                          <a:effectLst/>
                        </a:rPr>
                        <a:t>Purchases</a:t>
                      </a:r>
                    </a:p>
                    <a:p>
                      <a:pPr>
                        <a:spcAft>
                          <a:spcPts val="0"/>
                        </a:spcAft>
                      </a:pPr>
                      <a:r>
                        <a:rPr lang="en-GB" sz="1400" dirty="0">
                          <a:effectLst/>
                        </a:rPr>
                        <a:t>Overheads</a:t>
                      </a:r>
                    </a:p>
                    <a:p>
                      <a:pPr>
                        <a:spcAft>
                          <a:spcPts val="0"/>
                        </a:spcAft>
                      </a:pPr>
                      <a:r>
                        <a:rPr lang="en-GB" sz="1400" dirty="0">
                          <a:effectLst/>
                        </a:rPr>
                        <a:t>New Equipment </a:t>
                      </a:r>
                      <a:endParaRPr lang="en-GB" sz="1400" dirty="0">
                        <a:effectLst/>
                        <a:latin typeface="Times New Roman"/>
                        <a:ea typeface="Times New Roman"/>
                      </a:endParaRPr>
                    </a:p>
                  </a:txBody>
                  <a:tcPr marL="68580" marR="68580" marT="34290" marB="34290"/>
                </a:tc>
                <a:tc>
                  <a:txBody>
                    <a:bodyPr/>
                    <a:lstStyle/>
                    <a:p>
                      <a:pPr algn="r"/>
                      <a:endParaRPr lang="en-GB" sz="1400" dirty="0">
                        <a:effectLst/>
                        <a:latin typeface="+mn-lt"/>
                      </a:endParaRPr>
                    </a:p>
                    <a:p>
                      <a:pPr algn="r"/>
                      <a:r>
                        <a:rPr lang="en-GB" sz="1400" dirty="0">
                          <a:effectLst/>
                          <a:latin typeface="+mn-lt"/>
                        </a:rPr>
                        <a:t>4,000</a:t>
                      </a:r>
                    </a:p>
                    <a:p>
                      <a:pPr algn="r"/>
                      <a:r>
                        <a:rPr lang="en-GB" sz="1400" dirty="0">
                          <a:effectLst/>
                          <a:latin typeface="+mn-lt"/>
                        </a:rPr>
                        <a:t>3,000</a:t>
                      </a:r>
                    </a:p>
                    <a:p>
                      <a:pPr algn="r"/>
                      <a:r>
                        <a:rPr lang="en-GB" sz="1400" dirty="0">
                          <a:effectLst/>
                          <a:latin typeface="+mn-lt"/>
                        </a:rPr>
                        <a:t>2,000</a:t>
                      </a:r>
                    </a:p>
                  </a:txBody>
                  <a:tcPr marL="68580" marR="68580" marT="34290" marB="34290"/>
                </a:tc>
                <a:extLst>
                  <a:ext uri="{0D108BD9-81ED-4DB2-BD59-A6C34878D82A}">
                    <a16:rowId xmlns:a16="http://schemas.microsoft.com/office/drawing/2014/main" val="10004"/>
                  </a:ext>
                </a:extLst>
              </a:tr>
              <a:tr h="278130">
                <a:tc>
                  <a:txBody>
                    <a:bodyPr/>
                    <a:lstStyle/>
                    <a:p>
                      <a:pPr>
                        <a:spcAft>
                          <a:spcPts val="0"/>
                        </a:spcAft>
                      </a:pPr>
                      <a:r>
                        <a:rPr lang="en-GB" sz="1400" dirty="0">
                          <a:effectLst/>
                        </a:rPr>
                        <a:t>TOTAL PAYMENTS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9,000</a:t>
                      </a:r>
                    </a:p>
                  </a:txBody>
                  <a:tcPr marL="68580" marR="68580" marT="34290" marB="34290"/>
                </a:tc>
                <a:extLst>
                  <a:ext uri="{0D108BD9-81ED-4DB2-BD59-A6C34878D82A}">
                    <a16:rowId xmlns:a16="http://schemas.microsoft.com/office/drawing/2014/main" val="10005"/>
                  </a:ext>
                </a:extLst>
              </a:tr>
              <a:tr h="278130">
                <a:tc>
                  <a:txBody>
                    <a:bodyPr/>
                    <a:lstStyle/>
                    <a:p>
                      <a:pPr>
                        <a:spcAft>
                          <a:spcPts val="0"/>
                        </a:spcAft>
                      </a:pPr>
                      <a:r>
                        <a:rPr lang="en-GB" sz="1400" dirty="0">
                          <a:effectLst/>
                        </a:rPr>
                        <a:t>Balance c/</a:t>
                      </a:r>
                      <a:r>
                        <a:rPr lang="en-GB" sz="1400" dirty="0" err="1">
                          <a:effectLst/>
                        </a:rPr>
                        <a:t>fwd</a:t>
                      </a:r>
                      <a:r>
                        <a:rPr lang="en-GB" sz="1400" dirty="0">
                          <a:effectLst/>
                        </a:rPr>
                        <a:t>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6"/>
                  </a:ext>
                </a:extLst>
              </a:tr>
            </a:tbl>
          </a:graphicData>
        </a:graphic>
      </p:graphicFrame>
      <p:graphicFrame>
        <p:nvGraphicFramePr>
          <p:cNvPr id="6" name="Table 5">
            <a:extLst>
              <a:ext uri="{FF2B5EF4-FFF2-40B4-BE49-F238E27FC236}">
                <a16:creationId xmlns:a16="http://schemas.microsoft.com/office/drawing/2014/main" id="{5C08AAAE-D95D-4738-B4F8-9D2CA303E35C}"/>
              </a:ext>
            </a:extLst>
          </p:cNvPr>
          <p:cNvGraphicFramePr>
            <a:graphicFrameLocks noGrp="1"/>
          </p:cNvGraphicFramePr>
          <p:nvPr/>
        </p:nvGraphicFramePr>
        <p:xfrm>
          <a:off x="6237801" y="1470012"/>
          <a:ext cx="2799881" cy="3040377"/>
        </p:xfrm>
        <a:graphic>
          <a:graphicData uri="http://schemas.openxmlformats.org/drawingml/2006/table">
            <a:tbl>
              <a:tblPr firstRow="1" firstCol="1" bandRow="1">
                <a:tableStyleId>{5C22544A-7EE6-4342-B048-85BDC9FD1C3A}</a:tableStyleId>
              </a:tblPr>
              <a:tblGrid>
                <a:gridCol w="1733035">
                  <a:extLst>
                    <a:ext uri="{9D8B030D-6E8A-4147-A177-3AD203B41FA5}">
                      <a16:colId xmlns:a16="http://schemas.microsoft.com/office/drawing/2014/main" val="20000"/>
                    </a:ext>
                  </a:extLst>
                </a:gridCol>
                <a:gridCol w="1066846">
                  <a:extLst>
                    <a:ext uri="{9D8B030D-6E8A-4147-A177-3AD203B41FA5}">
                      <a16:colId xmlns:a16="http://schemas.microsoft.com/office/drawing/2014/main" val="20001"/>
                    </a:ext>
                  </a:extLst>
                </a:gridCol>
              </a:tblGrid>
              <a:tr h="545924">
                <a:tc>
                  <a:txBody>
                    <a:bodyPr/>
                    <a:lstStyle/>
                    <a:p>
                      <a:r>
                        <a:rPr lang="en-GB" sz="1400" dirty="0">
                          <a:effectLst/>
                          <a:latin typeface="+mn-lt"/>
                        </a:rPr>
                        <a:t>Profit</a:t>
                      </a:r>
                      <a:r>
                        <a:rPr lang="en-GB" sz="1400" baseline="0" dirty="0">
                          <a:effectLst/>
                          <a:latin typeface="+mn-lt"/>
                        </a:rPr>
                        <a:t> and </a:t>
                      </a:r>
                      <a:r>
                        <a:rPr lang="en-GB" sz="1400" dirty="0">
                          <a:effectLst/>
                          <a:latin typeface="+mn-lt"/>
                        </a:rPr>
                        <a:t>loss budget</a:t>
                      </a:r>
                    </a:p>
                  </a:txBody>
                  <a:tcPr marL="68580" marR="68580" marT="34290" marB="34290"/>
                </a:tc>
                <a:tc>
                  <a:txBody>
                    <a:bodyPr/>
                    <a:lstStyle/>
                    <a:p>
                      <a:pPr algn="ctr"/>
                      <a:r>
                        <a:rPr lang="en-GB" sz="1400" dirty="0">
                          <a:effectLst/>
                          <a:latin typeface="+mn-lt"/>
                        </a:rPr>
                        <a:t>January</a:t>
                      </a:r>
                    </a:p>
                    <a:p>
                      <a:pPr algn="ctr"/>
                      <a:r>
                        <a:rPr lang="en-GB" sz="1400" dirty="0">
                          <a:effectLst/>
                          <a:latin typeface="+mn-lt"/>
                        </a:rPr>
                        <a:t>(£)</a:t>
                      </a:r>
                    </a:p>
                  </a:txBody>
                  <a:tcPr marL="68580" marR="68580" marT="34290" marB="34290"/>
                </a:tc>
                <a:extLst>
                  <a:ext uri="{0D108BD9-81ED-4DB2-BD59-A6C34878D82A}">
                    <a16:rowId xmlns:a16="http://schemas.microsoft.com/office/drawing/2014/main" val="10000"/>
                  </a:ext>
                </a:extLst>
              </a:tr>
              <a:tr h="310757">
                <a:tc>
                  <a:txBody>
                    <a:bodyPr/>
                    <a:lstStyle/>
                    <a:p>
                      <a:pPr>
                        <a:spcAft>
                          <a:spcPts val="0"/>
                        </a:spcAft>
                      </a:pPr>
                      <a:r>
                        <a:rPr lang="en-GB" sz="1400" dirty="0">
                          <a:effectLst/>
                        </a:rPr>
                        <a:t>Sales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10,000</a:t>
                      </a:r>
                    </a:p>
                  </a:txBody>
                  <a:tcPr marL="68580" marR="68580" marT="34290" marB="34290"/>
                </a:tc>
                <a:extLst>
                  <a:ext uri="{0D108BD9-81ED-4DB2-BD59-A6C34878D82A}">
                    <a16:rowId xmlns:a16="http://schemas.microsoft.com/office/drawing/2014/main" val="10001"/>
                  </a:ext>
                </a:extLst>
              </a:tr>
              <a:tr h="545924">
                <a:tc>
                  <a:txBody>
                    <a:bodyPr/>
                    <a:lstStyle/>
                    <a:p>
                      <a:pPr>
                        <a:spcAft>
                          <a:spcPts val="0"/>
                        </a:spcAft>
                      </a:pPr>
                      <a:r>
                        <a:rPr lang="en-GB" sz="1400" dirty="0">
                          <a:effectLst/>
                        </a:rPr>
                        <a:t>Less cost of sales:</a:t>
                      </a:r>
                    </a:p>
                    <a:p>
                      <a:pPr>
                        <a:spcAft>
                          <a:spcPts val="0"/>
                        </a:spcAft>
                      </a:pPr>
                      <a:r>
                        <a:rPr lang="en-GB" sz="1400" dirty="0">
                          <a:effectLst/>
                        </a:rPr>
                        <a:t>purchases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4,000</a:t>
                      </a:r>
                    </a:p>
                  </a:txBody>
                  <a:tcPr marL="68580" marR="68580" marT="34290" marB="34290"/>
                </a:tc>
                <a:extLst>
                  <a:ext uri="{0D108BD9-81ED-4DB2-BD59-A6C34878D82A}">
                    <a16:rowId xmlns:a16="http://schemas.microsoft.com/office/drawing/2014/main" val="10002"/>
                  </a:ext>
                </a:extLst>
              </a:tr>
              <a:tr h="545924">
                <a:tc>
                  <a:txBody>
                    <a:bodyPr/>
                    <a:lstStyle/>
                    <a:p>
                      <a:pPr>
                        <a:spcAft>
                          <a:spcPts val="0"/>
                        </a:spcAft>
                      </a:pPr>
                      <a:r>
                        <a:rPr lang="en-GB" sz="1400" dirty="0">
                          <a:effectLst/>
                        </a:rPr>
                        <a:t>GROSS PROFIT  (60%)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3"/>
                  </a:ext>
                </a:extLst>
              </a:tr>
              <a:tr h="545924">
                <a:tc>
                  <a:txBody>
                    <a:bodyPr/>
                    <a:lstStyle/>
                    <a:p>
                      <a:pPr>
                        <a:spcAft>
                          <a:spcPts val="0"/>
                        </a:spcAft>
                      </a:pPr>
                      <a:r>
                        <a:rPr lang="en-GB" sz="1400" dirty="0">
                          <a:effectLst/>
                        </a:rPr>
                        <a:t>Less expenses:</a:t>
                      </a:r>
                    </a:p>
                    <a:p>
                      <a:pPr>
                        <a:spcAft>
                          <a:spcPts val="0"/>
                        </a:spcAft>
                      </a:pPr>
                      <a:r>
                        <a:rPr lang="en-GB" sz="1400" dirty="0">
                          <a:effectLst/>
                        </a:rPr>
                        <a:t>Overheads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4"/>
                  </a:ext>
                </a:extLst>
              </a:tr>
              <a:tr h="545924">
                <a:tc>
                  <a:txBody>
                    <a:bodyPr/>
                    <a:lstStyle/>
                    <a:p>
                      <a:pPr>
                        <a:spcAft>
                          <a:spcPts val="0"/>
                        </a:spcAft>
                      </a:pPr>
                      <a:r>
                        <a:rPr lang="en-GB" sz="1400" dirty="0">
                          <a:effectLst/>
                        </a:rPr>
                        <a:t>NET PROFIT  (30%)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10" name="Table 10">
            <a:extLst>
              <a:ext uri="{FF2B5EF4-FFF2-40B4-BE49-F238E27FC236}">
                <a16:creationId xmlns:a16="http://schemas.microsoft.com/office/drawing/2014/main" id="{B8EA4F08-AC62-4D58-9837-AFCB2B811CEB}"/>
              </a:ext>
            </a:extLst>
          </p:cNvPr>
          <p:cNvGraphicFramePr>
            <a:graphicFrameLocks noGrp="1"/>
          </p:cNvGraphicFramePr>
          <p:nvPr>
            <p:ph idx="1"/>
          </p:nvPr>
        </p:nvGraphicFramePr>
        <p:xfrm>
          <a:off x="115935" y="1484784"/>
          <a:ext cx="3257178" cy="3043052"/>
        </p:xfrm>
        <a:graphic>
          <a:graphicData uri="http://schemas.openxmlformats.org/drawingml/2006/table">
            <a:tbl>
              <a:tblPr firstRow="1" bandRow="1">
                <a:tableStyleId>{5C22544A-7EE6-4342-B048-85BDC9FD1C3A}</a:tableStyleId>
              </a:tblPr>
              <a:tblGrid>
                <a:gridCol w="1180150">
                  <a:extLst>
                    <a:ext uri="{9D8B030D-6E8A-4147-A177-3AD203B41FA5}">
                      <a16:colId xmlns:a16="http://schemas.microsoft.com/office/drawing/2014/main" val="53551444"/>
                    </a:ext>
                  </a:extLst>
                </a:gridCol>
                <a:gridCol w="958628">
                  <a:extLst>
                    <a:ext uri="{9D8B030D-6E8A-4147-A177-3AD203B41FA5}">
                      <a16:colId xmlns:a16="http://schemas.microsoft.com/office/drawing/2014/main" val="3607493525"/>
                    </a:ext>
                  </a:extLst>
                </a:gridCol>
                <a:gridCol w="1118400">
                  <a:extLst>
                    <a:ext uri="{9D8B030D-6E8A-4147-A177-3AD203B41FA5}">
                      <a16:colId xmlns:a16="http://schemas.microsoft.com/office/drawing/2014/main" val="3581329032"/>
                    </a:ext>
                  </a:extLst>
                </a:gridCol>
              </a:tblGrid>
              <a:tr h="619427">
                <a:tc>
                  <a:txBody>
                    <a:bodyPr/>
                    <a:lstStyle/>
                    <a:p>
                      <a:r>
                        <a:rPr lang="en-GB" sz="1400" b="0" dirty="0">
                          <a:solidFill>
                            <a:schemeClr val="bg1"/>
                          </a:solidFill>
                        </a:rPr>
                        <a:t>Sales</a:t>
                      </a:r>
                    </a:p>
                  </a:txBody>
                  <a:tcPr>
                    <a:solidFill>
                      <a:schemeClr val="accent1">
                        <a:lumMod val="50000"/>
                      </a:schemeClr>
                    </a:solidFill>
                  </a:tcPr>
                </a:tc>
                <a:tc>
                  <a:txBody>
                    <a:bodyPr/>
                    <a:lstStyle/>
                    <a:p>
                      <a:r>
                        <a:rPr lang="en-GB" sz="1400" b="0" dirty="0">
                          <a:solidFill>
                            <a:schemeClr val="bg1"/>
                          </a:solidFill>
                        </a:rPr>
                        <a:t>£10,000</a:t>
                      </a:r>
                    </a:p>
                  </a:txBody>
                  <a:tcPr>
                    <a:solidFill>
                      <a:schemeClr val="accent1">
                        <a:lumMod val="50000"/>
                      </a:schemeClr>
                    </a:solidFill>
                  </a:tcPr>
                </a:tc>
                <a:tc>
                  <a:txBody>
                    <a:bodyPr/>
                    <a:lstStyle/>
                    <a:p>
                      <a:r>
                        <a:rPr lang="en-GB" sz="1400" b="0" dirty="0">
                          <a:solidFill>
                            <a:schemeClr val="bg1"/>
                          </a:solidFill>
                        </a:rPr>
                        <a:t>20% cash</a:t>
                      </a:r>
                    </a:p>
                    <a:p>
                      <a:r>
                        <a:rPr lang="en-GB" sz="1400" b="0" dirty="0">
                          <a:solidFill>
                            <a:schemeClr val="bg1"/>
                          </a:solidFill>
                        </a:rPr>
                        <a:t>80% credit</a:t>
                      </a:r>
                    </a:p>
                  </a:txBody>
                  <a:tcPr>
                    <a:solidFill>
                      <a:schemeClr val="accent1">
                        <a:lumMod val="50000"/>
                      </a:schemeClr>
                    </a:solidFill>
                  </a:tcPr>
                </a:tc>
                <a:extLst>
                  <a:ext uri="{0D108BD9-81ED-4DB2-BD59-A6C34878D82A}">
                    <a16:rowId xmlns:a16="http://schemas.microsoft.com/office/drawing/2014/main" val="387186328"/>
                  </a:ext>
                </a:extLst>
              </a:tr>
              <a:tr h="515490">
                <a:tc>
                  <a:txBody>
                    <a:bodyPr/>
                    <a:lstStyle/>
                    <a:p>
                      <a:r>
                        <a:rPr lang="en-GB" sz="1400" b="0" dirty="0">
                          <a:solidFill>
                            <a:schemeClr val="bg1"/>
                          </a:solidFill>
                        </a:rPr>
                        <a:t>Purchases</a:t>
                      </a:r>
                    </a:p>
                  </a:txBody>
                  <a:tcPr>
                    <a:solidFill>
                      <a:schemeClr val="accent1">
                        <a:lumMod val="50000"/>
                      </a:schemeClr>
                    </a:solidFill>
                  </a:tcPr>
                </a:tc>
                <a:tc>
                  <a:txBody>
                    <a:bodyPr/>
                    <a:lstStyle/>
                    <a:p>
                      <a:r>
                        <a:rPr lang="en-GB" sz="1400" b="0" dirty="0">
                          <a:solidFill>
                            <a:schemeClr val="bg1"/>
                          </a:solidFill>
                        </a:rPr>
                        <a:t>£4,000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291313996"/>
                  </a:ext>
                </a:extLst>
              </a:tr>
              <a:tr h="515490">
                <a:tc>
                  <a:txBody>
                    <a:bodyPr/>
                    <a:lstStyle/>
                    <a:p>
                      <a:r>
                        <a:rPr lang="en-GB" sz="1400" b="0" dirty="0">
                          <a:solidFill>
                            <a:schemeClr val="bg1"/>
                          </a:solidFill>
                        </a:rPr>
                        <a:t>Overheads</a:t>
                      </a:r>
                    </a:p>
                  </a:txBody>
                  <a:tcPr>
                    <a:solidFill>
                      <a:schemeClr val="accent1">
                        <a:lumMod val="50000"/>
                      </a:schemeClr>
                    </a:solidFill>
                  </a:tcPr>
                </a:tc>
                <a:tc>
                  <a:txBody>
                    <a:bodyPr/>
                    <a:lstStyle/>
                    <a:p>
                      <a:r>
                        <a:rPr lang="en-GB" sz="1400" b="0" dirty="0">
                          <a:solidFill>
                            <a:schemeClr val="bg1"/>
                          </a:solidFill>
                        </a:rPr>
                        <a:t>£3,000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700301153"/>
                  </a:ext>
                </a:extLst>
              </a:tr>
              <a:tr h="515490">
                <a:tc>
                  <a:txBody>
                    <a:bodyPr/>
                    <a:lstStyle/>
                    <a:p>
                      <a:r>
                        <a:rPr lang="en-GB" sz="1400" b="0" dirty="0">
                          <a:solidFill>
                            <a:schemeClr val="bg1"/>
                          </a:solidFill>
                        </a:rPr>
                        <a:t>New asset</a:t>
                      </a:r>
                    </a:p>
                  </a:txBody>
                  <a:tcPr>
                    <a:solidFill>
                      <a:schemeClr val="accent1">
                        <a:lumMod val="50000"/>
                      </a:schemeClr>
                    </a:solidFill>
                  </a:tcPr>
                </a:tc>
                <a:tc>
                  <a:txBody>
                    <a:bodyPr/>
                    <a:lstStyle/>
                    <a:p>
                      <a:r>
                        <a:rPr lang="en-GB" sz="1400" b="0" dirty="0">
                          <a:solidFill>
                            <a:schemeClr val="bg1"/>
                          </a:solidFill>
                        </a:rPr>
                        <a:t>£2,000</a:t>
                      </a:r>
                    </a:p>
                  </a:txBody>
                  <a:tcPr>
                    <a:solidFill>
                      <a:schemeClr val="accent1">
                        <a:lumMod val="50000"/>
                      </a:schemeClr>
                    </a:solidFill>
                  </a:tcPr>
                </a:tc>
                <a:tc>
                  <a:txBody>
                    <a:bodyPr/>
                    <a:lstStyle/>
                    <a:p>
                      <a:r>
                        <a:rPr lang="en-GB" sz="1400" b="0" dirty="0">
                          <a:solidFill>
                            <a:schemeClr val="bg1"/>
                          </a:solidFill>
                        </a:rPr>
                        <a:t>Paid for in January</a:t>
                      </a:r>
                    </a:p>
                  </a:txBody>
                  <a:tcPr>
                    <a:solidFill>
                      <a:schemeClr val="accent1">
                        <a:lumMod val="50000"/>
                      </a:schemeClr>
                    </a:solidFill>
                  </a:tcPr>
                </a:tc>
                <a:extLst>
                  <a:ext uri="{0D108BD9-81ED-4DB2-BD59-A6C34878D82A}">
                    <a16:rowId xmlns:a16="http://schemas.microsoft.com/office/drawing/2014/main" val="3116619980"/>
                  </a:ext>
                </a:extLst>
              </a:tr>
              <a:tr h="874485">
                <a:tc>
                  <a:txBody>
                    <a:bodyPr/>
                    <a:lstStyle/>
                    <a:p>
                      <a:r>
                        <a:rPr lang="en-GB" sz="1400" b="0" dirty="0">
                          <a:solidFill>
                            <a:schemeClr val="bg1"/>
                          </a:solidFill>
                        </a:rPr>
                        <a:t>Opening bank balance</a:t>
                      </a:r>
                    </a:p>
                  </a:txBody>
                  <a:tcPr>
                    <a:solidFill>
                      <a:schemeClr val="accent1">
                        <a:lumMod val="50000"/>
                      </a:schemeClr>
                    </a:solidFill>
                  </a:tcPr>
                </a:tc>
                <a:tc>
                  <a:txBody>
                    <a:bodyPr/>
                    <a:lstStyle/>
                    <a:p>
                      <a:r>
                        <a:rPr lang="en-GB" sz="1400" b="0" dirty="0">
                          <a:solidFill>
                            <a:schemeClr val="bg1"/>
                          </a:solidFill>
                        </a:rPr>
                        <a:t>£1,000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3682380934"/>
                  </a:ext>
                </a:extLst>
              </a:tr>
            </a:tbl>
          </a:graphicData>
        </a:graphic>
      </p:graphicFrame>
    </p:spTree>
    <p:extLst>
      <p:ext uri="{BB962C8B-B14F-4D97-AF65-F5344CB8AC3E}">
        <p14:creationId xmlns:p14="http://schemas.microsoft.com/office/powerpoint/2010/main" val="145735385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ircle(in)">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E8378-67AE-4E85-B472-DEF592805A70}"/>
              </a:ext>
            </a:extLst>
          </p:cNvPr>
          <p:cNvSpPr>
            <a:spLocks noGrp="1"/>
          </p:cNvSpPr>
          <p:nvPr>
            <p:ph type="title"/>
          </p:nvPr>
        </p:nvSpPr>
        <p:spPr>
          <a:xfrm>
            <a:off x="2267263" y="-241236"/>
            <a:ext cx="8229600" cy="1143000"/>
          </a:xfrm>
        </p:spPr>
        <p:txBody>
          <a:bodyPr>
            <a:normAutofit/>
          </a:bodyPr>
          <a:lstStyle/>
          <a:p>
            <a:r>
              <a:rPr lang="en-GB" sz="3600" dirty="0">
                <a:solidFill>
                  <a:schemeClr val="tx2">
                    <a:lumMod val="60000"/>
                    <a:lumOff val="40000"/>
                  </a:schemeClr>
                </a:solidFill>
              </a:rPr>
              <a:t>Worked example - 1</a:t>
            </a:r>
          </a:p>
        </p:txBody>
      </p:sp>
      <p:sp>
        <p:nvSpPr>
          <p:cNvPr id="3" name="Content Placeholder 2"/>
          <p:cNvSpPr>
            <a:spLocks noGrp="1"/>
          </p:cNvSpPr>
          <p:nvPr>
            <p:ph idx="1"/>
          </p:nvPr>
        </p:nvSpPr>
        <p:spPr>
          <a:xfrm>
            <a:off x="287524" y="767067"/>
            <a:ext cx="8568952" cy="4661441"/>
          </a:xfrm>
        </p:spPr>
        <p:txBody>
          <a:bodyPr>
            <a:normAutofit/>
          </a:bodyPr>
          <a:lstStyle/>
          <a:p>
            <a:pPr>
              <a:spcAft>
                <a:spcPts val="1200"/>
              </a:spcAft>
              <a:buNone/>
            </a:pPr>
            <a:endParaRPr lang="en-US" altLang="en-US" dirty="0">
              <a:latin typeface="+mn-lt"/>
            </a:endParaRPr>
          </a:p>
          <a:p>
            <a:pPr>
              <a:spcAft>
                <a:spcPts val="1200"/>
              </a:spcAft>
              <a:buNone/>
            </a:pPr>
            <a:endParaRPr lang="en-US" altLang="en-US" dirty="0">
              <a:latin typeface="+mn-lt"/>
            </a:endParaRPr>
          </a:p>
          <a:p>
            <a:pPr algn="ctr">
              <a:spcAft>
                <a:spcPts val="1200"/>
              </a:spcAft>
              <a:buNone/>
            </a:pPr>
            <a:r>
              <a:rPr lang="en-US" altLang="en-US" dirty="0"/>
              <a:t>      </a:t>
            </a:r>
            <a:endParaRPr lang="en-GB" dirty="0"/>
          </a:p>
        </p:txBody>
      </p:sp>
      <p:graphicFrame>
        <p:nvGraphicFramePr>
          <p:cNvPr id="6" name="Table 5">
            <a:extLst>
              <a:ext uri="{FF2B5EF4-FFF2-40B4-BE49-F238E27FC236}">
                <a16:creationId xmlns:a16="http://schemas.microsoft.com/office/drawing/2014/main" id="{5AD3C168-4AC3-420C-B8A4-B58CC6AE2CD9}"/>
              </a:ext>
            </a:extLst>
          </p:cNvPr>
          <p:cNvGraphicFramePr>
            <a:graphicFrameLocks noGrp="1"/>
          </p:cNvGraphicFramePr>
          <p:nvPr>
            <p:extLst>
              <p:ext uri="{D42A27DB-BD31-4B8C-83A1-F6EECF244321}">
                <p14:modId xmlns:p14="http://schemas.microsoft.com/office/powerpoint/2010/main" val="819532435"/>
              </p:ext>
            </p:extLst>
          </p:nvPr>
        </p:nvGraphicFramePr>
        <p:xfrm>
          <a:off x="4211960" y="767067"/>
          <a:ext cx="4824535" cy="4814321"/>
        </p:xfrm>
        <a:graphic>
          <a:graphicData uri="http://schemas.openxmlformats.org/drawingml/2006/table">
            <a:tbl>
              <a:tblPr>
                <a:tableStyleId>{5C22544A-7EE6-4342-B048-85BDC9FD1C3A}</a:tableStyleId>
              </a:tblPr>
              <a:tblGrid>
                <a:gridCol w="720080">
                  <a:extLst>
                    <a:ext uri="{9D8B030D-6E8A-4147-A177-3AD203B41FA5}">
                      <a16:colId xmlns:a16="http://schemas.microsoft.com/office/drawing/2014/main" val="3519334654"/>
                    </a:ext>
                  </a:extLst>
                </a:gridCol>
                <a:gridCol w="820891">
                  <a:extLst>
                    <a:ext uri="{9D8B030D-6E8A-4147-A177-3AD203B41FA5}">
                      <a16:colId xmlns:a16="http://schemas.microsoft.com/office/drawing/2014/main" val="3207495967"/>
                    </a:ext>
                  </a:extLst>
                </a:gridCol>
                <a:gridCol w="820891">
                  <a:extLst>
                    <a:ext uri="{9D8B030D-6E8A-4147-A177-3AD203B41FA5}">
                      <a16:colId xmlns:a16="http://schemas.microsoft.com/office/drawing/2014/main" val="4149573842"/>
                    </a:ext>
                  </a:extLst>
                </a:gridCol>
                <a:gridCol w="820891">
                  <a:extLst>
                    <a:ext uri="{9D8B030D-6E8A-4147-A177-3AD203B41FA5}">
                      <a16:colId xmlns:a16="http://schemas.microsoft.com/office/drawing/2014/main" val="3286081352"/>
                    </a:ext>
                  </a:extLst>
                </a:gridCol>
                <a:gridCol w="820891">
                  <a:extLst>
                    <a:ext uri="{9D8B030D-6E8A-4147-A177-3AD203B41FA5}">
                      <a16:colId xmlns:a16="http://schemas.microsoft.com/office/drawing/2014/main" val="2534451109"/>
                    </a:ext>
                  </a:extLst>
                </a:gridCol>
                <a:gridCol w="820891">
                  <a:extLst>
                    <a:ext uri="{9D8B030D-6E8A-4147-A177-3AD203B41FA5}">
                      <a16:colId xmlns:a16="http://schemas.microsoft.com/office/drawing/2014/main" val="3425023171"/>
                    </a:ext>
                  </a:extLst>
                </a:gridCol>
              </a:tblGrid>
              <a:tr h="886208">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Income from Hire of Equipment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Income from Food &amp; Drink Sales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Food &amp; Drink Purchases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Wages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Overheads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765453194"/>
                  </a:ext>
                </a:extLst>
              </a:tr>
              <a:tr h="207993">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936820121"/>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February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12,000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10,500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20437103"/>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March</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31,400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12,500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10,600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05838313"/>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April</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5,500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10,800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778582303"/>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May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35,000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12,500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6,500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14,500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11,100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806781912"/>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June</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13,500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6,900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15,000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11,500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414468766"/>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July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8,200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14,500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11,300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675827316"/>
                  </a:ext>
                </a:extLst>
              </a:tr>
              <a:tr h="465015">
                <a:tc>
                  <a:txBody>
                    <a:bodyPr/>
                    <a:lstStyle/>
                    <a:p>
                      <a:pPr algn="just">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August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45,000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10,700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70817590"/>
                  </a:ext>
                </a:extLst>
              </a:tr>
              <a:tr h="465015">
                <a:tc>
                  <a:txBody>
                    <a:bodyPr/>
                    <a:lstStyle/>
                    <a:p>
                      <a:pPr algn="just">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September</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35,000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6,500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12,500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10,400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832898578"/>
                  </a:ext>
                </a:extLst>
              </a:tr>
            </a:tbl>
          </a:graphicData>
        </a:graphic>
      </p:graphicFrame>
      <p:sp>
        <p:nvSpPr>
          <p:cNvPr id="7" name="Rectangle 6">
            <a:extLst>
              <a:ext uri="{FF2B5EF4-FFF2-40B4-BE49-F238E27FC236}">
                <a16:creationId xmlns:a16="http://schemas.microsoft.com/office/drawing/2014/main" id="{D4C6F9FA-6436-4B1D-B44E-12461E365978}"/>
              </a:ext>
            </a:extLst>
          </p:cNvPr>
          <p:cNvSpPr/>
          <p:nvPr/>
        </p:nvSpPr>
        <p:spPr>
          <a:xfrm>
            <a:off x="233518" y="214247"/>
            <a:ext cx="3674132" cy="954107"/>
          </a:xfrm>
          <a:prstGeom prst="rect">
            <a:avLst/>
          </a:prstGeom>
          <a:solidFill>
            <a:srgbClr val="ABE1FF"/>
          </a:solidFill>
        </p:spPr>
        <p:txBody>
          <a:bodyPr wrap="square">
            <a:spAutoFit/>
          </a:bodyPr>
          <a:lstStyle/>
          <a:p>
            <a:pPr algn="just">
              <a:spcAft>
                <a:spcPts val="0"/>
              </a:spcAft>
            </a:pPr>
            <a:r>
              <a:rPr lang="en-GB" sz="1200" b="1" dirty="0">
                <a:latin typeface="Times New Roman" panose="02020603050405020304" pitchFamily="18" charset="0"/>
                <a:ea typeface="Times New Roman" panose="02020603050405020304" pitchFamily="18" charset="0"/>
              </a:rPr>
              <a:t> </a:t>
            </a:r>
            <a:endParaRPr lang="en-GB" dirty="0">
              <a:solidFill>
                <a:schemeClr val="accent1">
                  <a:lumMod val="50000"/>
                </a:schemeClr>
              </a:solidFill>
              <a:latin typeface="Times New Roman" panose="02020603050405020304" pitchFamily="18" charset="0"/>
              <a:ea typeface="Times New Roman" panose="02020603050405020304" pitchFamily="18" charset="0"/>
            </a:endParaRPr>
          </a:p>
          <a:p>
            <a:pPr algn="just"/>
            <a:r>
              <a:rPr lang="en-GB" sz="1100" dirty="0">
                <a:latin typeface="Times New Roman" panose="02020603050405020304" pitchFamily="18" charset="0"/>
                <a:ea typeface="Times New Roman" panose="02020603050405020304" pitchFamily="18" charset="0"/>
              </a:rPr>
              <a:t>The following data has been extracted from the operating budgets of the Worcester Organisation for 2020. You are required to produce a cash budget for the six months ended September 2020.</a:t>
            </a:r>
          </a:p>
        </p:txBody>
      </p:sp>
      <p:sp>
        <p:nvSpPr>
          <p:cNvPr id="17" name="Rectangle 16">
            <a:extLst>
              <a:ext uri="{FF2B5EF4-FFF2-40B4-BE49-F238E27FC236}">
                <a16:creationId xmlns:a16="http://schemas.microsoft.com/office/drawing/2014/main" id="{1C0CB8D6-2F8B-42A6-93F8-EE486DE398F0}"/>
              </a:ext>
            </a:extLst>
          </p:cNvPr>
          <p:cNvSpPr/>
          <p:nvPr/>
        </p:nvSpPr>
        <p:spPr>
          <a:xfrm>
            <a:off x="249797" y="1242243"/>
            <a:ext cx="3674132" cy="4262705"/>
          </a:xfrm>
          <a:prstGeom prst="rect">
            <a:avLst/>
          </a:prstGeom>
          <a:solidFill>
            <a:srgbClr val="ABE1FF"/>
          </a:solidFill>
        </p:spPr>
        <p:txBody>
          <a:bodyPr wrap="square">
            <a:spAutoFit/>
          </a:bodyPr>
          <a:lstStyle/>
          <a:p>
            <a:pPr>
              <a:spcAft>
                <a:spcPts val="0"/>
              </a:spcAft>
            </a:pPr>
            <a:r>
              <a:rPr lang="en-GB" dirty="0">
                <a:latin typeface="Times New Roman" panose="02020603050405020304" pitchFamily="18" charset="0"/>
                <a:ea typeface="Times New Roman" panose="02020603050405020304" pitchFamily="18" charset="0"/>
              </a:rPr>
              <a:t> </a:t>
            </a:r>
            <a:r>
              <a:rPr lang="en-GB" sz="1100" dirty="0">
                <a:latin typeface="Times New Roman" panose="02020603050405020304" pitchFamily="18" charset="0"/>
                <a:ea typeface="Times New Roman" panose="02020603050405020304" pitchFamily="18" charset="0"/>
              </a:rPr>
              <a:t>Notes:</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000" dirty="0">
                <a:latin typeface="Times New Roman" panose="02020603050405020304" pitchFamily="18" charset="0"/>
                <a:ea typeface="Times New Roman" panose="02020603050405020304" pitchFamily="18" charset="0"/>
              </a:rPr>
              <a:t>It </a:t>
            </a:r>
            <a:r>
              <a:rPr lang="en-GB" sz="1100" dirty="0">
                <a:latin typeface="Times New Roman" panose="02020603050405020304" pitchFamily="18" charset="0"/>
                <a:ea typeface="Times New Roman" panose="02020603050405020304" pitchFamily="18" charset="0"/>
              </a:rPr>
              <a:t>is estimated that approximately 80% of income from hire of facilities is received on a cash basis and 20% is received after one month. All other sales are on credit and debtors take two months on average to pay.</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The credit period for the payment of suppliers’ accounts is two months</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All food and drink purchases are on credit.</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Wages are paid as incurred.</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Overheads are paid on average one month after they are incurred</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New equipment and furniture is to be acquired in the month of May at a cost of £50,000 and this will be paid for in the following month</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The bank balance on 31st March 2012 is expected to be £5,000  </a:t>
            </a:r>
          </a:p>
          <a:p>
            <a:pPr marL="171450" indent="-171450">
              <a:spcAft>
                <a:spcPts val="0"/>
              </a:spcAft>
              <a:buFont typeface="Arial" panose="020B0604020202020204" pitchFamily="34" charset="0"/>
              <a:buChar char="•"/>
            </a:pPr>
            <a:endParaRPr lang="en-GB" sz="1100" dirty="0">
              <a:latin typeface="Times New Roman" panose="02020603050405020304" pitchFamily="18" charset="0"/>
              <a:ea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circle(in)">
                                      <p:cBhvr>
                                        <p:cTn id="1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972550" cy="3916363"/>
          </a:xfrm>
        </p:spPr>
        <p:txBody>
          <a:bodyPr/>
          <a:lstStyle/>
          <a:p>
            <a:pPr>
              <a:buNone/>
            </a:pPr>
            <a:r>
              <a:rPr lang="en-GB" dirty="0"/>
              <a:t>   </a:t>
            </a:r>
            <a:endParaRPr lang="en-GB" sz="2000" dirty="0"/>
          </a:p>
        </p:txBody>
      </p:sp>
      <p:graphicFrame>
        <p:nvGraphicFramePr>
          <p:cNvPr id="15" name="Table 14">
            <a:extLst>
              <a:ext uri="{FF2B5EF4-FFF2-40B4-BE49-F238E27FC236}">
                <a16:creationId xmlns:a16="http://schemas.microsoft.com/office/drawing/2014/main" id="{CAE6D827-3BD2-4F08-9B34-5C4F160D600D}"/>
              </a:ext>
            </a:extLst>
          </p:cNvPr>
          <p:cNvGraphicFramePr>
            <a:graphicFrameLocks noGrp="1"/>
          </p:cNvGraphicFramePr>
          <p:nvPr>
            <p:extLst>
              <p:ext uri="{D42A27DB-BD31-4B8C-83A1-F6EECF244321}">
                <p14:modId xmlns:p14="http://schemas.microsoft.com/office/powerpoint/2010/main" val="430326753"/>
              </p:ext>
            </p:extLst>
          </p:nvPr>
        </p:nvGraphicFramePr>
        <p:xfrm>
          <a:off x="4268080" y="2141090"/>
          <a:ext cx="4641117" cy="3395120"/>
        </p:xfrm>
        <a:graphic>
          <a:graphicData uri="http://schemas.openxmlformats.org/drawingml/2006/table">
            <a:tbl>
              <a:tblPr/>
              <a:tblGrid>
                <a:gridCol w="1872207">
                  <a:extLst>
                    <a:ext uri="{9D8B030D-6E8A-4147-A177-3AD203B41FA5}">
                      <a16:colId xmlns:a16="http://schemas.microsoft.com/office/drawing/2014/main" val="672613477"/>
                    </a:ext>
                  </a:extLst>
                </a:gridCol>
                <a:gridCol w="432048">
                  <a:extLst>
                    <a:ext uri="{9D8B030D-6E8A-4147-A177-3AD203B41FA5}">
                      <a16:colId xmlns:a16="http://schemas.microsoft.com/office/drawing/2014/main" val="3028030245"/>
                    </a:ext>
                  </a:extLst>
                </a:gridCol>
                <a:gridCol w="778954">
                  <a:extLst>
                    <a:ext uri="{9D8B030D-6E8A-4147-A177-3AD203B41FA5}">
                      <a16:colId xmlns:a16="http://schemas.microsoft.com/office/drawing/2014/main" val="1124970046"/>
                    </a:ext>
                  </a:extLst>
                </a:gridCol>
                <a:gridCol w="778954">
                  <a:extLst>
                    <a:ext uri="{9D8B030D-6E8A-4147-A177-3AD203B41FA5}">
                      <a16:colId xmlns:a16="http://schemas.microsoft.com/office/drawing/2014/main" val="646232768"/>
                    </a:ext>
                  </a:extLst>
                </a:gridCol>
                <a:gridCol w="778954">
                  <a:extLst>
                    <a:ext uri="{9D8B030D-6E8A-4147-A177-3AD203B41FA5}">
                      <a16:colId xmlns:a16="http://schemas.microsoft.com/office/drawing/2014/main" val="2399329523"/>
                    </a:ext>
                  </a:extLst>
                </a:gridCol>
              </a:tblGrid>
              <a:tr h="318000">
                <a:tc gridSpan="2">
                  <a:txBody>
                    <a:bodyPr/>
                    <a:lstStyle/>
                    <a:p>
                      <a:pPr algn="just">
                        <a:lnSpc>
                          <a:spcPct val="115000"/>
                        </a:lnSpc>
                        <a:spcAft>
                          <a:spcPts val="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hMerge="1">
                  <a:txBody>
                    <a:bodyPr/>
                    <a:lstStyle/>
                    <a:p>
                      <a:endParaRPr lang="en-GB"/>
                    </a:p>
                  </a:txBody>
                  <a:tcPr/>
                </a:tc>
                <a:tc>
                  <a:txBody>
                    <a:bodyPr/>
                    <a:lstStyle/>
                    <a:p>
                      <a:pPr algn="ct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April</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June</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217624632"/>
                  </a:ext>
                </a:extLst>
              </a:tr>
              <a:tr h="379186">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Balance brought forward</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19,380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33,580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980781663"/>
                  </a:ext>
                </a:extLst>
              </a:tr>
              <a:tr h="216340">
                <a:tc>
                  <a:txBody>
                    <a:bodyPr/>
                    <a:lstStyle/>
                    <a:p>
                      <a:pPr algn="just">
                        <a:lnSpc>
                          <a:spcPct val="115000"/>
                        </a:lnSpc>
                        <a:spcAft>
                          <a:spcPts val="0"/>
                        </a:spcAft>
                      </a:pPr>
                      <a:r>
                        <a:rPr lang="en-GB" sz="1000" b="1"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Receipts</a:t>
                      </a: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279364849"/>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Hire of Equipment – cash (80%)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27,200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28,000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368,00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716811295"/>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Hire of Equipment – credit (20%)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6,280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6,800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7,000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409308161"/>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Food &amp; Drink sales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9,000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9,500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9,200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171312941"/>
                  </a:ext>
                </a:extLst>
              </a:tr>
              <a:tr h="181676">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TOTAL RECEIPTS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42,480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44,300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53,000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926683542"/>
                  </a:ext>
                </a:extLst>
              </a:tr>
              <a:tr h="372505">
                <a:tc>
                  <a:txBody>
                    <a:bodyPr/>
                    <a:lstStyle/>
                    <a:p>
                      <a:pPr algn="just">
                        <a:lnSpc>
                          <a:spcPct val="115000"/>
                        </a:lnSpc>
                        <a:spcAft>
                          <a:spcPts val="0"/>
                        </a:spcAft>
                      </a:pPr>
                      <a:r>
                        <a:rPr lang="en-GB" sz="1000" b="1"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Payments</a:t>
                      </a: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652995745"/>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Food &amp; Drink purchases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440605556"/>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Wages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13,000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14,500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15,000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222977642"/>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Overheads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10,600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10,800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11,100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584358633"/>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New Equipment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231758950"/>
                  </a:ext>
                </a:extLst>
              </a:tr>
              <a:tr h="181676">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TOTAL PAYMENTS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28,100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30,100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81,600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031842754"/>
                  </a:ext>
                </a:extLst>
              </a:tr>
              <a:tr h="474005">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Balance Carried Forward</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 + B –C)</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19,380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33,580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4,980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451135551"/>
                  </a:ext>
                </a:extLst>
              </a:tr>
            </a:tbl>
          </a:graphicData>
        </a:graphic>
      </p:graphicFrame>
      <p:graphicFrame>
        <p:nvGraphicFramePr>
          <p:cNvPr id="4" name="Table 3">
            <a:extLst>
              <a:ext uri="{FF2B5EF4-FFF2-40B4-BE49-F238E27FC236}">
                <a16:creationId xmlns:a16="http://schemas.microsoft.com/office/drawing/2014/main" id="{621DB911-FA63-4A1A-A53A-7EB14C7479B0}"/>
              </a:ext>
            </a:extLst>
          </p:cNvPr>
          <p:cNvGraphicFramePr>
            <a:graphicFrameLocks noGrp="1"/>
          </p:cNvGraphicFramePr>
          <p:nvPr>
            <p:extLst>
              <p:ext uri="{D42A27DB-BD31-4B8C-83A1-F6EECF244321}">
                <p14:modId xmlns:p14="http://schemas.microsoft.com/office/powerpoint/2010/main" val="712375821"/>
              </p:ext>
            </p:extLst>
          </p:nvPr>
        </p:nvGraphicFramePr>
        <p:xfrm>
          <a:off x="153820" y="2141090"/>
          <a:ext cx="3960440" cy="3416406"/>
        </p:xfrm>
        <a:graphic>
          <a:graphicData uri="http://schemas.openxmlformats.org/drawingml/2006/table">
            <a:tbl>
              <a:tblPr>
                <a:tableStyleId>{5C22544A-7EE6-4342-B048-85BDC9FD1C3A}</a:tableStyleId>
              </a:tblPr>
              <a:tblGrid>
                <a:gridCol w="598325">
                  <a:extLst>
                    <a:ext uri="{9D8B030D-6E8A-4147-A177-3AD203B41FA5}">
                      <a16:colId xmlns:a16="http://schemas.microsoft.com/office/drawing/2014/main" val="3519334654"/>
                    </a:ext>
                  </a:extLst>
                </a:gridCol>
                <a:gridCol w="672423">
                  <a:extLst>
                    <a:ext uri="{9D8B030D-6E8A-4147-A177-3AD203B41FA5}">
                      <a16:colId xmlns:a16="http://schemas.microsoft.com/office/drawing/2014/main" val="3207495967"/>
                    </a:ext>
                  </a:extLst>
                </a:gridCol>
                <a:gridCol w="672423">
                  <a:extLst>
                    <a:ext uri="{9D8B030D-6E8A-4147-A177-3AD203B41FA5}">
                      <a16:colId xmlns:a16="http://schemas.microsoft.com/office/drawing/2014/main" val="4149573842"/>
                    </a:ext>
                  </a:extLst>
                </a:gridCol>
                <a:gridCol w="672423">
                  <a:extLst>
                    <a:ext uri="{9D8B030D-6E8A-4147-A177-3AD203B41FA5}">
                      <a16:colId xmlns:a16="http://schemas.microsoft.com/office/drawing/2014/main" val="3286081352"/>
                    </a:ext>
                  </a:extLst>
                </a:gridCol>
                <a:gridCol w="672423">
                  <a:extLst>
                    <a:ext uri="{9D8B030D-6E8A-4147-A177-3AD203B41FA5}">
                      <a16:colId xmlns:a16="http://schemas.microsoft.com/office/drawing/2014/main" val="2534451109"/>
                    </a:ext>
                  </a:extLst>
                </a:gridCol>
                <a:gridCol w="672423">
                  <a:extLst>
                    <a:ext uri="{9D8B030D-6E8A-4147-A177-3AD203B41FA5}">
                      <a16:colId xmlns:a16="http://schemas.microsoft.com/office/drawing/2014/main" val="3425023171"/>
                    </a:ext>
                  </a:extLst>
                </a:gridCol>
              </a:tblGrid>
              <a:tr h="504356">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 </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Income from Hire of Equipment</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Income from Food &amp; Drink Sales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Food &amp; Drink Purchases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Wages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Overheads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765453194"/>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February</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30,000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9,000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12,000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10,500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20437103"/>
                  </a:ext>
                </a:extLst>
              </a:tr>
              <a:tr h="361094">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March</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31,400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9,500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4,800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12,500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10,600 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05838313"/>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April</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34,000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 9,200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5,500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10,800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778582303"/>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May</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12,500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6,500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14,500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11,100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806781912"/>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June</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46,000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6,900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11,500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414468766"/>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July</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50,000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16,000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8,200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14,500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11,300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675827316"/>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August</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14,000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7,200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10,700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70817590"/>
                  </a:ext>
                </a:extLst>
              </a:tr>
              <a:tr h="361094">
                <a:tc>
                  <a:txBody>
                    <a:bodyPr/>
                    <a:lstStyle/>
                    <a:p>
                      <a:pPr algn="just">
                        <a:lnSpc>
                          <a:spcPct val="115000"/>
                        </a:lnSpc>
                        <a:spcAft>
                          <a:spcPts val="0"/>
                        </a:spcAft>
                      </a:pPr>
                      <a:r>
                        <a:rPr lang="en-GB" sz="800">
                          <a:solidFill>
                            <a:schemeClr val="bg1"/>
                          </a:solidFill>
                          <a:effectLst/>
                          <a:latin typeface="Times New Roman" panose="02020603050405020304" pitchFamily="18" charset="0"/>
                          <a:cs typeface="Times New Roman" panose="02020603050405020304" pitchFamily="18" charset="0"/>
                        </a:rPr>
                        <a:t>September</a:t>
                      </a:r>
                      <a:endParaRPr lang="en-GB" sz="8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35,000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6,500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12,500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10,400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832898578"/>
                  </a:ext>
                </a:extLst>
              </a:tr>
            </a:tbl>
          </a:graphicData>
        </a:graphic>
      </p:graphicFrame>
      <p:sp>
        <p:nvSpPr>
          <p:cNvPr id="6" name="Rectangle 5">
            <a:extLst>
              <a:ext uri="{FF2B5EF4-FFF2-40B4-BE49-F238E27FC236}">
                <a16:creationId xmlns:a16="http://schemas.microsoft.com/office/drawing/2014/main" id="{61C4FE31-4FD4-4A04-B112-64D3AC82D680}"/>
              </a:ext>
            </a:extLst>
          </p:cNvPr>
          <p:cNvSpPr/>
          <p:nvPr/>
        </p:nvSpPr>
        <p:spPr>
          <a:xfrm>
            <a:off x="153820" y="116632"/>
            <a:ext cx="8722947" cy="1846659"/>
          </a:xfrm>
          <a:prstGeom prst="rect">
            <a:avLst/>
          </a:prstGeom>
          <a:solidFill>
            <a:srgbClr val="ABE1FF"/>
          </a:solidFill>
        </p:spPr>
        <p:txBody>
          <a:bodyPr wrap="square">
            <a:spAutoFit/>
          </a:bodyPr>
          <a:lstStyle/>
          <a:p>
            <a:pPr>
              <a:spcAft>
                <a:spcPts val="0"/>
              </a:spcAft>
            </a:pPr>
            <a:r>
              <a:rPr lang="en-GB" dirty="0">
                <a:latin typeface="Times New Roman" panose="02020603050405020304" pitchFamily="18" charset="0"/>
                <a:ea typeface="Times New Roman" panose="02020603050405020304" pitchFamily="18" charset="0"/>
              </a:rPr>
              <a:t> </a:t>
            </a:r>
            <a:r>
              <a:rPr lang="en-GB" sz="1200" dirty="0">
                <a:latin typeface="Times New Roman" panose="02020603050405020304" pitchFamily="18" charset="0"/>
                <a:ea typeface="Times New Roman" panose="02020603050405020304" pitchFamily="18" charset="0"/>
              </a:rPr>
              <a:t>Notes:</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It is estimated that approximately 80% of income from hire of facilities is received on a cash basis and 20% is received after one month. All other sales are on credit and debtors take two months on average to pay.</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The credit period for the payment of suppliers’ accounts is two months</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All food and drink purchases are on credit.</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Wages are paid as incurred.</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Overheads are paid on average one month after they are incurred</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New equipment and furniture is to be acquired in the month of May at a cost of £50,000 and this will be paid for in the following month</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The bank balance on 31st March 2012 is expected to be £5,000  </a:t>
            </a:r>
          </a:p>
        </p:txBody>
      </p:sp>
    </p:spTree>
    <p:extLst>
      <p:ext uri="{BB962C8B-B14F-4D97-AF65-F5344CB8AC3E}">
        <p14:creationId xmlns:p14="http://schemas.microsoft.com/office/powerpoint/2010/main" val="281303939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circle(in)">
                                      <p:cBhvr>
                                        <p:cTn id="16"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8869472-B296-4099-982E-9E7F4DB5A007}"/>
              </a:ext>
            </a:extLst>
          </p:cNvPr>
          <p:cNvSpPr>
            <a:spLocks noGrp="1"/>
          </p:cNvSpPr>
          <p:nvPr>
            <p:ph type="title"/>
          </p:nvPr>
        </p:nvSpPr>
        <p:spPr>
          <a:xfrm>
            <a:off x="511957" y="2209"/>
            <a:ext cx="8229600" cy="1143000"/>
          </a:xfrm>
        </p:spPr>
        <p:txBody>
          <a:bodyPr>
            <a:normAutofit/>
          </a:bodyPr>
          <a:lstStyle/>
          <a:p>
            <a:r>
              <a:rPr lang="en-GB" sz="3600" dirty="0">
                <a:solidFill>
                  <a:schemeClr val="accent1"/>
                </a:solidFill>
              </a:rPr>
              <a:t>Student exercise - 1</a:t>
            </a:r>
          </a:p>
        </p:txBody>
      </p:sp>
      <p:sp>
        <p:nvSpPr>
          <p:cNvPr id="3" name="Content Placeholder 2"/>
          <p:cNvSpPr>
            <a:spLocks noGrp="1"/>
          </p:cNvSpPr>
          <p:nvPr>
            <p:ph idx="1"/>
          </p:nvPr>
        </p:nvSpPr>
        <p:spPr>
          <a:xfrm>
            <a:off x="511957" y="909529"/>
            <a:ext cx="8229600" cy="4392488"/>
          </a:xfrm>
        </p:spPr>
        <p:txBody>
          <a:bodyPr>
            <a:normAutofit/>
          </a:bodyPr>
          <a:lstStyle/>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Complete the remaining three months of the cash budget</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You can use a print of this, but it is a good idea to draw your own table by hand, or create your own template in a </a:t>
            </a:r>
            <a:r>
              <a:rPr lang="en-GB" sz="2000" i="1" dirty="0">
                <a:latin typeface="Times New Roman" panose="02020603050405020304" pitchFamily="18" charset="0"/>
                <a:cs typeface="Times New Roman" panose="02020603050405020304" pitchFamily="18" charset="0"/>
              </a:rPr>
              <a:t>Word </a:t>
            </a:r>
            <a:r>
              <a:rPr lang="en-GB" sz="2000" dirty="0">
                <a:latin typeface="Times New Roman" panose="02020603050405020304" pitchFamily="18" charset="0"/>
                <a:cs typeface="Times New Roman" panose="02020603050405020304" pitchFamily="18" charset="0"/>
              </a:rPr>
              <a:t>document and save it  for further exercises</a:t>
            </a:r>
          </a:p>
          <a:p>
            <a:pPr marL="0" indent="0">
              <a:buNone/>
            </a:pPr>
            <a:endParaRPr lang="en-GB" sz="2000" dirty="0"/>
          </a:p>
          <a:p>
            <a:pPr marL="0" indent="0" fontAlgn="auto">
              <a:buNone/>
            </a:pPr>
            <a:endParaRPr lang="en-GB" sz="1900" dirty="0"/>
          </a:p>
          <a:p>
            <a:pPr>
              <a:buNone/>
            </a:pPr>
            <a:endParaRPr lang="en-GB" sz="2400" dirty="0"/>
          </a:p>
          <a:p>
            <a:pPr>
              <a:buNone/>
            </a:pPr>
            <a:endParaRPr lang="en-GB" sz="2400" dirty="0"/>
          </a:p>
          <a:p>
            <a:pPr>
              <a:buNone/>
            </a:pPr>
            <a:endParaRPr lang="en-GB" dirty="0"/>
          </a:p>
        </p:txBody>
      </p:sp>
      <p:graphicFrame>
        <p:nvGraphicFramePr>
          <p:cNvPr id="5" name="Table 4">
            <a:extLst>
              <a:ext uri="{FF2B5EF4-FFF2-40B4-BE49-F238E27FC236}">
                <a16:creationId xmlns:a16="http://schemas.microsoft.com/office/drawing/2014/main" id="{7DA1DBD4-B388-4A27-92B7-9B523FD4B345}"/>
              </a:ext>
            </a:extLst>
          </p:cNvPr>
          <p:cNvGraphicFramePr>
            <a:graphicFrameLocks noGrp="1"/>
          </p:cNvGraphicFramePr>
          <p:nvPr>
            <p:extLst>
              <p:ext uri="{D42A27DB-BD31-4B8C-83A1-F6EECF244321}">
                <p14:modId xmlns:p14="http://schemas.microsoft.com/office/powerpoint/2010/main" val="1275718141"/>
              </p:ext>
            </p:extLst>
          </p:nvPr>
        </p:nvGraphicFramePr>
        <p:xfrm>
          <a:off x="457199" y="2276872"/>
          <a:ext cx="8229601" cy="3337611"/>
        </p:xfrm>
        <a:graphic>
          <a:graphicData uri="http://schemas.openxmlformats.org/drawingml/2006/table">
            <a:tbl>
              <a:tblPr>
                <a:tableStyleId>{5C22544A-7EE6-4342-B048-85BDC9FD1C3A}</a:tableStyleId>
              </a:tblPr>
              <a:tblGrid>
                <a:gridCol w="2348227">
                  <a:extLst>
                    <a:ext uri="{9D8B030D-6E8A-4147-A177-3AD203B41FA5}">
                      <a16:colId xmlns:a16="http://schemas.microsoft.com/office/drawing/2014/main" val="514743601"/>
                    </a:ext>
                  </a:extLst>
                </a:gridCol>
                <a:gridCol w="453000">
                  <a:extLst>
                    <a:ext uri="{9D8B030D-6E8A-4147-A177-3AD203B41FA5}">
                      <a16:colId xmlns:a16="http://schemas.microsoft.com/office/drawing/2014/main" val="2273868930"/>
                    </a:ext>
                  </a:extLst>
                </a:gridCol>
                <a:gridCol w="904729">
                  <a:extLst>
                    <a:ext uri="{9D8B030D-6E8A-4147-A177-3AD203B41FA5}">
                      <a16:colId xmlns:a16="http://schemas.microsoft.com/office/drawing/2014/main" val="1404932326"/>
                    </a:ext>
                  </a:extLst>
                </a:gridCol>
                <a:gridCol w="904729">
                  <a:extLst>
                    <a:ext uri="{9D8B030D-6E8A-4147-A177-3AD203B41FA5}">
                      <a16:colId xmlns:a16="http://schemas.microsoft.com/office/drawing/2014/main" val="2755673064"/>
                    </a:ext>
                  </a:extLst>
                </a:gridCol>
                <a:gridCol w="904729">
                  <a:extLst>
                    <a:ext uri="{9D8B030D-6E8A-4147-A177-3AD203B41FA5}">
                      <a16:colId xmlns:a16="http://schemas.microsoft.com/office/drawing/2014/main" val="1321544785"/>
                    </a:ext>
                  </a:extLst>
                </a:gridCol>
                <a:gridCol w="904729">
                  <a:extLst>
                    <a:ext uri="{9D8B030D-6E8A-4147-A177-3AD203B41FA5}">
                      <a16:colId xmlns:a16="http://schemas.microsoft.com/office/drawing/2014/main" val="1889193898"/>
                    </a:ext>
                  </a:extLst>
                </a:gridCol>
                <a:gridCol w="904729">
                  <a:extLst>
                    <a:ext uri="{9D8B030D-6E8A-4147-A177-3AD203B41FA5}">
                      <a16:colId xmlns:a16="http://schemas.microsoft.com/office/drawing/2014/main" val="1307589689"/>
                    </a:ext>
                  </a:extLst>
                </a:gridCol>
                <a:gridCol w="904729">
                  <a:extLst>
                    <a:ext uri="{9D8B030D-6E8A-4147-A177-3AD203B41FA5}">
                      <a16:colId xmlns:a16="http://schemas.microsoft.com/office/drawing/2014/main" val="1206493166"/>
                    </a:ext>
                  </a:extLst>
                </a:gridCol>
              </a:tblGrid>
              <a:tr h="236240">
                <a:tc gridSpan="2">
                  <a:txBody>
                    <a:bodyPr/>
                    <a:lstStyle/>
                    <a:p>
                      <a:pPr algn="just">
                        <a:lnSpc>
                          <a:spcPct val="115000"/>
                        </a:lnSpc>
                        <a:spcAft>
                          <a:spcPts val="0"/>
                        </a:spcAft>
                      </a:pPr>
                      <a:r>
                        <a:rPr lang="en-GB" sz="14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hMerge="1">
                  <a:txBody>
                    <a:bodyPr/>
                    <a:lstStyle/>
                    <a:p>
                      <a:endParaRPr lang="en-GB"/>
                    </a:p>
                  </a:txBody>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April</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May</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June</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July</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Aug</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Sept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683203021"/>
                  </a:ext>
                </a:extLst>
              </a:tr>
              <a:tr h="352133">
                <a:tc>
                  <a:txBody>
                    <a:bodyPr/>
                    <a:lstStyle/>
                    <a:p>
                      <a:pPr algn="just">
                        <a:lnSpc>
                          <a:spcPct val="115000"/>
                        </a:lnSpc>
                        <a:spcAft>
                          <a:spcPts val="0"/>
                        </a:spcAft>
                      </a:pPr>
                      <a:r>
                        <a:rPr lang="en-GB" sz="1000" dirty="0">
                          <a:effectLst/>
                          <a:latin typeface="Times New Roman" panose="02020603050405020304" pitchFamily="18" charset="0"/>
                          <a:cs typeface="Times New Roman" panose="02020603050405020304" pitchFamily="18" charset="0"/>
                        </a:rPr>
                        <a:t>Balance brought forward</a:t>
                      </a:r>
                      <a:endParaRPr lang="en-GB" sz="1200" dirty="0">
                        <a:effectLst/>
                        <a:latin typeface="Times New Roman" panose="02020603050405020304" pitchFamily="18" charset="0"/>
                        <a:cs typeface="Times New Roman" panose="02020603050405020304" pitchFamily="18" charset="0"/>
                      </a:endParaRPr>
                    </a:p>
                    <a:p>
                      <a:pPr algn="just">
                        <a:lnSpc>
                          <a:spcPct val="115000"/>
                        </a:lnSpc>
                        <a:spcAft>
                          <a:spcPts val="0"/>
                        </a:spcAft>
                      </a:pPr>
                      <a:r>
                        <a:rPr lang="en-GB" sz="10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000">
                          <a:effectLst/>
                          <a:latin typeface="Times New Roman" panose="02020603050405020304" pitchFamily="18" charset="0"/>
                          <a:cs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200" dirty="0">
                          <a:effectLst/>
                          <a:latin typeface="Times New Roman" panose="02020603050405020304" pitchFamily="18" charset="0"/>
                          <a:cs typeface="Times New Roman" panose="02020603050405020304" pitchFamily="18" charset="0"/>
                        </a:rPr>
                        <a:t>5,000</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200" dirty="0">
                          <a:effectLst/>
                          <a:latin typeface="Times New Roman" panose="02020603050405020304" pitchFamily="18" charset="0"/>
                          <a:cs typeface="Times New Roman" panose="02020603050405020304" pitchFamily="18" charset="0"/>
                        </a:rPr>
                        <a:t>19,380</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200" dirty="0">
                          <a:effectLst/>
                          <a:latin typeface="Times New Roman" panose="02020603050405020304" pitchFamily="18" charset="0"/>
                          <a:cs typeface="Times New Roman" panose="02020603050405020304" pitchFamily="18" charset="0"/>
                        </a:rPr>
                        <a:t>33,580</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000">
                          <a:effectLst/>
                          <a:latin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000">
                          <a:effectLst/>
                          <a:latin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4264661045"/>
                  </a:ext>
                </a:extLst>
              </a:tr>
              <a:tr h="352133">
                <a:tc>
                  <a:txBody>
                    <a:bodyPr/>
                    <a:lstStyle/>
                    <a:p>
                      <a:pPr algn="just">
                        <a:lnSpc>
                          <a:spcPct val="115000"/>
                        </a:lnSpc>
                        <a:spcAft>
                          <a:spcPts val="0"/>
                        </a:spcAft>
                      </a:pPr>
                      <a:r>
                        <a:rPr lang="en-GB" sz="1100" u="sng" dirty="0">
                          <a:effectLst/>
                          <a:latin typeface="Times New Roman" panose="02020603050405020304" pitchFamily="18" charset="0"/>
                          <a:cs typeface="Times New Roman" panose="02020603050405020304" pitchFamily="18" charset="0"/>
                        </a:rPr>
                        <a:t>Receipts</a:t>
                      </a:r>
                      <a:r>
                        <a:rPr lang="en-GB" sz="1100" dirty="0">
                          <a:effectLst/>
                          <a:latin typeface="Times New Roman" panose="02020603050405020304" pitchFamily="18" charset="0"/>
                          <a:cs typeface="Times New Roman" panose="02020603050405020304" pitchFamily="18" charset="0"/>
                        </a:rPr>
                        <a:t> </a:t>
                      </a: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43581504"/>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Hire of Equipment – cash (80%)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27,200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28,000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36,800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807419378"/>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Hire of Equipment – credit (20%)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6,280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6,800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7,000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152845883"/>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Food &amp; Drink sales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9,000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9,500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9,200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2613039725"/>
                  </a:ext>
                </a:extLst>
              </a:tr>
              <a:tr h="210655">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TOTAL RECEIPTS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(B)</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42480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44300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53000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147700942"/>
                  </a:ext>
                </a:extLst>
              </a:tr>
              <a:tr h="352133">
                <a:tc>
                  <a:txBody>
                    <a:bodyPr/>
                    <a:lstStyle/>
                    <a:p>
                      <a:pPr algn="just">
                        <a:lnSpc>
                          <a:spcPct val="115000"/>
                        </a:lnSpc>
                        <a:spcAft>
                          <a:spcPts val="0"/>
                        </a:spcAft>
                      </a:pPr>
                      <a:r>
                        <a:rPr lang="en-GB" sz="1100" u="sng" dirty="0">
                          <a:effectLst/>
                          <a:latin typeface="Times New Roman" panose="02020603050405020304" pitchFamily="18" charset="0"/>
                          <a:cs typeface="Times New Roman" panose="02020603050405020304" pitchFamily="18" charset="0"/>
                        </a:rPr>
                        <a:t>Payments</a:t>
                      </a:r>
                      <a:r>
                        <a:rPr lang="en-GB" sz="1100" dirty="0">
                          <a:effectLst/>
                          <a:latin typeface="Times New Roman" panose="02020603050405020304" pitchFamily="18" charset="0"/>
                          <a:cs typeface="Times New Roman" panose="02020603050405020304" pitchFamily="18" charset="0"/>
                        </a:rPr>
                        <a:t> :</a:t>
                      </a:r>
                    </a:p>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2211209981"/>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Food &amp; Drink purchases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4,500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4,800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5,500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1579689878"/>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Wages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13,000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14,500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15,000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472468372"/>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Overheads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10,600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10,800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11,100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2606925200"/>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New Equipment</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50,000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189473701"/>
                  </a:ext>
                </a:extLst>
              </a:tr>
              <a:tr h="20467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TOTAL PAYMENTS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(C)</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28,100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30,100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81,600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2309890913"/>
                  </a:ext>
                </a:extLst>
              </a:tr>
              <a:tr h="352133">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Balance Carried Forward</a:t>
                      </a:r>
                    </a:p>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(A + B –C)</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19,380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33,580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4,980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902709919"/>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AC690-0385-41CF-A2F2-C56AE6875708}"/>
              </a:ext>
            </a:extLst>
          </p:cNvPr>
          <p:cNvSpPr>
            <a:spLocks noGrp="1"/>
          </p:cNvSpPr>
          <p:nvPr>
            <p:ph type="title"/>
          </p:nvPr>
        </p:nvSpPr>
        <p:spPr>
          <a:xfrm>
            <a:off x="457200" y="116632"/>
            <a:ext cx="8229600" cy="1143000"/>
          </a:xfrm>
        </p:spPr>
        <p:txBody>
          <a:bodyPr>
            <a:normAutofit/>
          </a:bodyPr>
          <a:lstStyle/>
          <a:p>
            <a:r>
              <a:rPr lang="en-GB" sz="3600" dirty="0">
                <a:solidFill>
                  <a:schemeClr val="accent1"/>
                </a:solidFill>
              </a:rPr>
              <a:t>                             Worked example - 2</a:t>
            </a:r>
          </a:p>
        </p:txBody>
      </p:sp>
      <p:sp>
        <p:nvSpPr>
          <p:cNvPr id="3" name="Content Placeholder 2"/>
          <p:cNvSpPr>
            <a:spLocks noGrp="1"/>
          </p:cNvSpPr>
          <p:nvPr>
            <p:ph idx="1"/>
          </p:nvPr>
        </p:nvSpPr>
        <p:spPr>
          <a:xfrm>
            <a:off x="130376" y="1433116"/>
            <a:ext cx="3505520" cy="3917032"/>
          </a:xfrm>
        </p:spPr>
        <p:txBody>
          <a:bodyPr>
            <a:normAutofit/>
          </a:bodyPr>
          <a:lstStyle/>
          <a:p>
            <a:pPr>
              <a:buNone/>
            </a:pPr>
            <a:endParaRPr lang="en-GB" sz="2000" b="1" dirty="0"/>
          </a:p>
          <a:p>
            <a:endParaRPr lang="en-GB" sz="2000" dirty="0"/>
          </a:p>
          <a:p>
            <a:endParaRPr lang="en-GB" dirty="0"/>
          </a:p>
        </p:txBody>
      </p:sp>
      <p:graphicFrame>
        <p:nvGraphicFramePr>
          <p:cNvPr id="5" name="Table 4">
            <a:extLst>
              <a:ext uri="{FF2B5EF4-FFF2-40B4-BE49-F238E27FC236}">
                <a16:creationId xmlns:a16="http://schemas.microsoft.com/office/drawing/2014/main" id="{77FE220C-09E1-4198-A5E5-B85A20387A30}"/>
              </a:ext>
            </a:extLst>
          </p:cNvPr>
          <p:cNvGraphicFramePr>
            <a:graphicFrameLocks noGrp="1"/>
          </p:cNvGraphicFramePr>
          <p:nvPr>
            <p:extLst>
              <p:ext uri="{D42A27DB-BD31-4B8C-83A1-F6EECF244321}">
                <p14:modId xmlns:p14="http://schemas.microsoft.com/office/powerpoint/2010/main" val="1337377615"/>
              </p:ext>
            </p:extLst>
          </p:nvPr>
        </p:nvGraphicFramePr>
        <p:xfrm>
          <a:off x="4067944" y="1151595"/>
          <a:ext cx="4945680" cy="4473674"/>
        </p:xfrm>
        <a:graphic>
          <a:graphicData uri="http://schemas.openxmlformats.org/drawingml/2006/table">
            <a:tbl>
              <a:tblPr>
                <a:tableStyleId>{5C22544A-7EE6-4342-B048-85BDC9FD1C3A}</a:tableStyleId>
              </a:tblPr>
              <a:tblGrid>
                <a:gridCol w="824280">
                  <a:extLst>
                    <a:ext uri="{9D8B030D-6E8A-4147-A177-3AD203B41FA5}">
                      <a16:colId xmlns:a16="http://schemas.microsoft.com/office/drawing/2014/main" val="2252222801"/>
                    </a:ext>
                  </a:extLst>
                </a:gridCol>
                <a:gridCol w="824280">
                  <a:extLst>
                    <a:ext uri="{9D8B030D-6E8A-4147-A177-3AD203B41FA5}">
                      <a16:colId xmlns:a16="http://schemas.microsoft.com/office/drawing/2014/main" val="3460564875"/>
                    </a:ext>
                  </a:extLst>
                </a:gridCol>
                <a:gridCol w="824280">
                  <a:extLst>
                    <a:ext uri="{9D8B030D-6E8A-4147-A177-3AD203B41FA5}">
                      <a16:colId xmlns:a16="http://schemas.microsoft.com/office/drawing/2014/main" val="1854955212"/>
                    </a:ext>
                  </a:extLst>
                </a:gridCol>
                <a:gridCol w="824280">
                  <a:extLst>
                    <a:ext uri="{9D8B030D-6E8A-4147-A177-3AD203B41FA5}">
                      <a16:colId xmlns:a16="http://schemas.microsoft.com/office/drawing/2014/main" val="1476288712"/>
                    </a:ext>
                  </a:extLst>
                </a:gridCol>
                <a:gridCol w="824280">
                  <a:extLst>
                    <a:ext uri="{9D8B030D-6E8A-4147-A177-3AD203B41FA5}">
                      <a16:colId xmlns:a16="http://schemas.microsoft.com/office/drawing/2014/main" val="1546586983"/>
                    </a:ext>
                  </a:extLst>
                </a:gridCol>
                <a:gridCol w="824280">
                  <a:extLst>
                    <a:ext uri="{9D8B030D-6E8A-4147-A177-3AD203B41FA5}">
                      <a16:colId xmlns:a16="http://schemas.microsoft.com/office/drawing/2014/main" val="322581632"/>
                    </a:ext>
                  </a:extLst>
                </a:gridCol>
              </a:tblGrid>
              <a:tr h="868224">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Hire of Facilities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Beverage</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Sales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Beverage Purchases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Labour</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Overheads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64111604"/>
                  </a:ext>
                </a:extLst>
              </a:tr>
              <a:tr h="203714">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140506938"/>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November</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6,000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418312006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December</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22,000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6,200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3,100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38841850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January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24,000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7,200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3,600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852215474"/>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February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28,000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192065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March</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9,600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4,800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10,000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9247742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April</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10,000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9907997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68739383"/>
                  </a:ext>
                </a:extLst>
              </a:tr>
              <a:tr h="425217">
                <a:tc>
                  <a:txBody>
                    <a:bodyPr/>
                    <a:lstStyle/>
                    <a:p>
                      <a:pPr algn="just">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June</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7,800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3,900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8,800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614327423"/>
                  </a:ext>
                </a:extLst>
              </a:tr>
            </a:tbl>
          </a:graphicData>
        </a:graphic>
      </p:graphicFrame>
      <p:sp>
        <p:nvSpPr>
          <p:cNvPr id="6" name="Rectangle 5">
            <a:extLst>
              <a:ext uri="{FF2B5EF4-FFF2-40B4-BE49-F238E27FC236}">
                <a16:creationId xmlns:a16="http://schemas.microsoft.com/office/drawing/2014/main" id="{C77C4880-FD1F-4677-8638-5998222A936A}"/>
              </a:ext>
            </a:extLst>
          </p:cNvPr>
          <p:cNvSpPr/>
          <p:nvPr/>
        </p:nvSpPr>
        <p:spPr>
          <a:xfrm>
            <a:off x="130376" y="447448"/>
            <a:ext cx="3806901" cy="569771"/>
          </a:xfrm>
          <a:prstGeom prst="rect">
            <a:avLst/>
          </a:prstGeom>
          <a:solidFill>
            <a:srgbClr val="ABE1FF"/>
          </a:solidFill>
        </p:spPr>
        <p:txBody>
          <a:bodyPr wrap="square">
            <a:spAutoFit/>
          </a:bodyPr>
          <a:lstStyle/>
          <a:p>
            <a:pPr>
              <a:lnSpc>
                <a:spcPct val="150000"/>
              </a:lnSpc>
              <a:spcAft>
                <a:spcPts val="0"/>
              </a:spcAft>
            </a:pPr>
            <a:r>
              <a:rPr lang="en-GB" sz="1100" dirty="0">
                <a:latin typeface="Times New Roman" panose="02020603050405020304" pitchFamily="18" charset="0"/>
                <a:ea typeface="Times New Roman" panose="02020603050405020304" pitchFamily="18" charset="0"/>
              </a:rPr>
              <a:t>Using the data below, prepare a budgeted profit and loss account for the 6 months ended 30</a:t>
            </a:r>
            <a:r>
              <a:rPr lang="en-GB" sz="1100" baseline="30000" dirty="0">
                <a:latin typeface="Times New Roman" panose="02020603050405020304" pitchFamily="18" charset="0"/>
                <a:ea typeface="Times New Roman" panose="02020603050405020304" pitchFamily="18" charset="0"/>
              </a:rPr>
              <a:t>th</a:t>
            </a:r>
            <a:r>
              <a:rPr lang="en-GB" sz="1100" dirty="0">
                <a:latin typeface="Times New Roman" panose="02020603050405020304" pitchFamily="18" charset="0"/>
                <a:ea typeface="Times New Roman" panose="02020603050405020304" pitchFamily="18" charset="0"/>
              </a:rPr>
              <a:t> June 2020</a:t>
            </a:r>
          </a:p>
        </p:txBody>
      </p:sp>
      <p:graphicFrame>
        <p:nvGraphicFramePr>
          <p:cNvPr id="9" name="Table 8">
            <a:extLst>
              <a:ext uri="{FF2B5EF4-FFF2-40B4-BE49-F238E27FC236}">
                <a16:creationId xmlns:a16="http://schemas.microsoft.com/office/drawing/2014/main" id="{A9907F43-EF16-4F4A-AD93-5A0DF4B8B335}"/>
              </a:ext>
            </a:extLst>
          </p:cNvPr>
          <p:cNvGraphicFramePr>
            <a:graphicFrameLocks noGrp="1"/>
          </p:cNvGraphicFramePr>
          <p:nvPr>
            <p:extLst>
              <p:ext uri="{D42A27DB-BD31-4B8C-83A1-F6EECF244321}">
                <p14:modId xmlns:p14="http://schemas.microsoft.com/office/powerpoint/2010/main" val="933317077"/>
              </p:ext>
            </p:extLst>
          </p:nvPr>
        </p:nvGraphicFramePr>
        <p:xfrm>
          <a:off x="130376" y="1119970"/>
          <a:ext cx="3806901" cy="4536925"/>
        </p:xfrm>
        <a:graphic>
          <a:graphicData uri="http://schemas.openxmlformats.org/drawingml/2006/table">
            <a:tbl>
              <a:tblPr/>
              <a:tblGrid>
                <a:gridCol w="3806901">
                  <a:extLst>
                    <a:ext uri="{9D8B030D-6E8A-4147-A177-3AD203B41FA5}">
                      <a16:colId xmlns:a16="http://schemas.microsoft.com/office/drawing/2014/main" val="3361118436"/>
                    </a:ext>
                  </a:extLst>
                </a:gridCol>
              </a:tblGrid>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All beverage sales are on a cash basis</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342161335"/>
                  </a:ext>
                </a:extLst>
              </a:tr>
              <a:tr h="568853">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It is estimated that approximately 60% of income from hire of facilities is received on a cash basis and the remaining 40% is received after one month</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2169507070"/>
                  </a:ext>
                </a:extLst>
              </a:tr>
              <a:tr h="568853">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Suppliers of beverage purchases allow Malvern Venue Hire Company two months credit on their purchases</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204416555"/>
                  </a:ext>
                </a:extLst>
              </a:tr>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Overheads are paid one month after they are incurred</a:t>
                      </a:r>
                    </a:p>
                    <a:p>
                      <a:pPr marL="0" indent="0" algn="l">
                        <a:lnSpc>
                          <a:spcPct val="115000"/>
                        </a:lnSpc>
                        <a:spcAft>
                          <a:spcPts val="0"/>
                        </a:spcAft>
                        <a:buFont typeface="Arial" panose="020B0604020202020204" pitchFamily="34" charset="0"/>
                        <a:buNone/>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3471868528"/>
                  </a:ext>
                </a:extLst>
              </a:tr>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Labour costs are paid in cash at the end of each month</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1148941879"/>
                  </a:ext>
                </a:extLst>
              </a:tr>
              <a:tr h="568853">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New equipment costing £70,000 will be purchased and paid for in March.</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1541750586"/>
                  </a:ext>
                </a:extLst>
              </a:tr>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The company’s bank balance on 1</a:t>
                      </a:r>
                      <a:r>
                        <a:rPr lang="en-GB" sz="1100" b="0" baseline="30000" dirty="0">
                          <a:effectLst/>
                          <a:latin typeface="Times New Roman" panose="02020603050405020304" pitchFamily="18" charset="0"/>
                          <a:ea typeface="Times New Roman" panose="02020603050405020304" pitchFamily="18" charset="0"/>
                          <a:cs typeface="Times New Roman" panose="02020603050405020304" pitchFamily="18" charset="0"/>
                        </a:rPr>
                        <a:t>st</a:t>
                      </a: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January 2020 was forecasted to be £4,000</a:t>
                      </a:r>
                    </a:p>
                    <a:p>
                      <a:pPr marL="0" indent="0" algn="l">
                        <a:lnSpc>
                          <a:spcPct val="115000"/>
                        </a:lnSpc>
                        <a:spcAft>
                          <a:spcPts val="0"/>
                        </a:spcAft>
                        <a:buFont typeface="Arial" panose="020B0604020202020204" pitchFamily="34" charset="0"/>
                        <a:buNone/>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1274319073"/>
                  </a:ext>
                </a:extLst>
              </a:tr>
              <a:tr h="958520">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Information relating to inventory of stocks of food and beverages is as follows:</a:t>
                      </a:r>
                    </a:p>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Stocks as at:         1</a:t>
                      </a:r>
                      <a:r>
                        <a:rPr lang="en-GB" sz="1100" b="0" baseline="30000" dirty="0">
                          <a:effectLst/>
                          <a:latin typeface="Times New Roman" panose="02020603050405020304" pitchFamily="18" charset="0"/>
                          <a:ea typeface="Times New Roman" panose="02020603050405020304" pitchFamily="18" charset="0"/>
                          <a:cs typeface="Times New Roman" panose="02020603050405020304" pitchFamily="18" charset="0"/>
                        </a:rPr>
                        <a:t>st</a:t>
                      </a: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January 2020              30th June 2020</a:t>
                      </a:r>
                    </a:p>
                    <a:p>
                      <a:pPr marL="0" indent="0" algn="l">
                        <a:lnSpc>
                          <a:spcPct val="115000"/>
                        </a:lnSpc>
                        <a:spcAft>
                          <a:spcPts val="0"/>
                        </a:spcAft>
                        <a:buFont typeface="Arial" panose="020B0604020202020204" pitchFamily="34" charset="0"/>
                        <a:buNone/>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£1,000                                £1,500</a:t>
                      </a: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321402614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FE752A-1D83-4446-99F2-FCBDE941F4D1}"/>
              </a:ext>
            </a:extLst>
          </p:cNvPr>
          <p:cNvSpPr>
            <a:spLocks noGrp="1"/>
          </p:cNvSpPr>
          <p:nvPr>
            <p:ph type="title"/>
          </p:nvPr>
        </p:nvSpPr>
        <p:spPr>
          <a:xfrm>
            <a:off x="409363" y="-147669"/>
            <a:ext cx="8229600" cy="1143000"/>
          </a:xfrm>
        </p:spPr>
        <p:txBody>
          <a:bodyPr>
            <a:normAutofit/>
          </a:bodyPr>
          <a:lstStyle/>
          <a:p>
            <a:r>
              <a:rPr lang="en-GB" sz="2800" dirty="0">
                <a:solidFill>
                  <a:schemeClr val="tx2">
                    <a:lumMod val="60000"/>
                    <a:lumOff val="40000"/>
                  </a:schemeClr>
                </a:solidFill>
              </a:rPr>
              <a:t>Worked example – 2 solution </a:t>
            </a:r>
          </a:p>
        </p:txBody>
      </p:sp>
      <p:sp>
        <p:nvSpPr>
          <p:cNvPr id="4" name="Content Placeholder 3">
            <a:extLst>
              <a:ext uri="{FF2B5EF4-FFF2-40B4-BE49-F238E27FC236}">
                <a16:creationId xmlns:a16="http://schemas.microsoft.com/office/drawing/2014/main" id="{DDA94D17-67A0-4E18-A790-20EA47F73B94}"/>
              </a:ext>
            </a:extLst>
          </p:cNvPr>
          <p:cNvSpPr>
            <a:spLocks noGrp="1"/>
          </p:cNvSpPr>
          <p:nvPr>
            <p:ph idx="1"/>
          </p:nvPr>
        </p:nvSpPr>
        <p:spPr/>
        <p:txBody>
          <a:bodyPr/>
          <a:lstStyle/>
          <a:p>
            <a:endParaRPr lang="en-GB"/>
          </a:p>
        </p:txBody>
      </p:sp>
      <p:sp>
        <p:nvSpPr>
          <p:cNvPr id="2" name="Slide Number Placeholder 1"/>
          <p:cNvSpPr>
            <a:spLocks noGrp="1"/>
          </p:cNvSpPr>
          <p:nvPr>
            <p:ph type="sldNum" sz="quarter" idx="12"/>
          </p:nvPr>
        </p:nvSpPr>
        <p:spPr/>
        <p:txBody>
          <a:bodyPr/>
          <a:lstStyle/>
          <a:p>
            <a:fld id="{7ADE8696-1FA9-4DB6-A72F-C4E5ABC90B8D}" type="slidenum">
              <a:rPr lang="en-GB" smtClean="0"/>
              <a:pPr/>
              <a:t>17</a:t>
            </a:fld>
            <a:endParaRPr lang="en-GB" dirty="0"/>
          </a:p>
        </p:txBody>
      </p:sp>
      <p:sp>
        <p:nvSpPr>
          <p:cNvPr id="5" name="Title 2"/>
          <p:cNvSpPr txBox="1">
            <a:spLocks/>
          </p:cNvSpPr>
          <p:nvPr/>
        </p:nvSpPr>
        <p:spPr>
          <a:xfrm>
            <a:off x="421196" y="101728"/>
            <a:ext cx="8301608" cy="6843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l"/>
            <a:endParaRPr lang="en-GB" sz="3200" dirty="0">
              <a:solidFill>
                <a:schemeClr val="tx1"/>
              </a:solidFill>
              <a:effectLst/>
            </a:endParaRPr>
          </a:p>
        </p:txBody>
      </p:sp>
      <p:graphicFrame>
        <p:nvGraphicFramePr>
          <p:cNvPr id="6" name="Table 5">
            <a:extLst>
              <a:ext uri="{FF2B5EF4-FFF2-40B4-BE49-F238E27FC236}">
                <a16:creationId xmlns:a16="http://schemas.microsoft.com/office/drawing/2014/main" id="{E62C1567-71D0-4961-8F71-954B6FAD10C6}"/>
              </a:ext>
            </a:extLst>
          </p:cNvPr>
          <p:cNvGraphicFramePr>
            <a:graphicFrameLocks noGrp="1"/>
          </p:cNvGraphicFramePr>
          <p:nvPr>
            <p:extLst>
              <p:ext uri="{D42A27DB-BD31-4B8C-83A1-F6EECF244321}">
                <p14:modId xmlns:p14="http://schemas.microsoft.com/office/powerpoint/2010/main" val="3947831900"/>
              </p:ext>
            </p:extLst>
          </p:nvPr>
        </p:nvGraphicFramePr>
        <p:xfrm>
          <a:off x="110939" y="786040"/>
          <a:ext cx="4945680" cy="4898891"/>
        </p:xfrm>
        <a:graphic>
          <a:graphicData uri="http://schemas.openxmlformats.org/drawingml/2006/table">
            <a:tbl>
              <a:tblPr>
                <a:tableStyleId>{5C22544A-7EE6-4342-B048-85BDC9FD1C3A}</a:tableStyleId>
              </a:tblPr>
              <a:tblGrid>
                <a:gridCol w="824280">
                  <a:extLst>
                    <a:ext uri="{9D8B030D-6E8A-4147-A177-3AD203B41FA5}">
                      <a16:colId xmlns:a16="http://schemas.microsoft.com/office/drawing/2014/main" val="2252222801"/>
                    </a:ext>
                  </a:extLst>
                </a:gridCol>
                <a:gridCol w="824280">
                  <a:extLst>
                    <a:ext uri="{9D8B030D-6E8A-4147-A177-3AD203B41FA5}">
                      <a16:colId xmlns:a16="http://schemas.microsoft.com/office/drawing/2014/main" val="3460564875"/>
                    </a:ext>
                  </a:extLst>
                </a:gridCol>
                <a:gridCol w="824280">
                  <a:extLst>
                    <a:ext uri="{9D8B030D-6E8A-4147-A177-3AD203B41FA5}">
                      <a16:colId xmlns:a16="http://schemas.microsoft.com/office/drawing/2014/main" val="1854955212"/>
                    </a:ext>
                  </a:extLst>
                </a:gridCol>
                <a:gridCol w="824280">
                  <a:extLst>
                    <a:ext uri="{9D8B030D-6E8A-4147-A177-3AD203B41FA5}">
                      <a16:colId xmlns:a16="http://schemas.microsoft.com/office/drawing/2014/main" val="1476288712"/>
                    </a:ext>
                  </a:extLst>
                </a:gridCol>
                <a:gridCol w="824280">
                  <a:extLst>
                    <a:ext uri="{9D8B030D-6E8A-4147-A177-3AD203B41FA5}">
                      <a16:colId xmlns:a16="http://schemas.microsoft.com/office/drawing/2014/main" val="1546586983"/>
                    </a:ext>
                  </a:extLst>
                </a:gridCol>
                <a:gridCol w="824280">
                  <a:extLst>
                    <a:ext uri="{9D8B030D-6E8A-4147-A177-3AD203B41FA5}">
                      <a16:colId xmlns:a16="http://schemas.microsoft.com/office/drawing/2014/main" val="322581632"/>
                    </a:ext>
                  </a:extLst>
                </a:gridCol>
              </a:tblGrid>
              <a:tr h="868224">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Hire of Facilities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Beverage</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Sales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Beverage Purchases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Labour</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Overheads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64111604"/>
                  </a:ext>
                </a:extLst>
              </a:tr>
              <a:tr h="203714">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140506938"/>
                  </a:ext>
                </a:extLst>
              </a:tr>
              <a:tr h="425217">
                <a:tc>
                  <a:txBody>
                    <a:bodyPr/>
                    <a:lstStyle/>
                    <a:p>
                      <a:pPr algn="just">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November</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20,000</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 6,000</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3,000</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 8,000</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4183120067"/>
                  </a:ext>
                </a:extLst>
              </a:tr>
              <a:tr h="425217">
                <a:tc>
                  <a:txBody>
                    <a:bodyPr/>
                    <a:lstStyle/>
                    <a:p>
                      <a:pPr algn="just">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December</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22,000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6,200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3,100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8,400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38841850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January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7,200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3,600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852215474"/>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February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28,000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192065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March</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9,600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4,800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10,000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9247742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April</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10,000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9907997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68739383"/>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June</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26,000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 7,800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3,900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 8,800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 </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614327423"/>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Totals</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178,000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53,400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26,700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56,000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43,800</a:t>
                      </a:r>
                    </a:p>
                  </a:txBody>
                  <a:tcPr marL="59041" marR="59041" marT="0" marB="0">
                    <a:solidFill>
                      <a:schemeClr val="accent1">
                        <a:lumMod val="50000"/>
                      </a:schemeClr>
                    </a:solidFill>
                  </a:tcPr>
                </a:tc>
                <a:extLst>
                  <a:ext uri="{0D108BD9-81ED-4DB2-BD59-A6C34878D82A}">
                    <a16:rowId xmlns:a16="http://schemas.microsoft.com/office/drawing/2014/main" val="706111499"/>
                  </a:ext>
                </a:extLst>
              </a:tr>
            </a:tbl>
          </a:graphicData>
        </a:graphic>
      </p:graphicFrame>
      <p:graphicFrame>
        <p:nvGraphicFramePr>
          <p:cNvPr id="7" name="Content Placeholder 4">
            <a:extLst>
              <a:ext uri="{FF2B5EF4-FFF2-40B4-BE49-F238E27FC236}">
                <a16:creationId xmlns:a16="http://schemas.microsoft.com/office/drawing/2014/main" id="{0DE21E94-E7A9-41DB-B239-BA004B4BD241}"/>
              </a:ext>
            </a:extLst>
          </p:cNvPr>
          <p:cNvGraphicFramePr>
            <a:graphicFrameLocks/>
          </p:cNvGraphicFramePr>
          <p:nvPr>
            <p:extLst>
              <p:ext uri="{D42A27DB-BD31-4B8C-83A1-F6EECF244321}">
                <p14:modId xmlns:p14="http://schemas.microsoft.com/office/powerpoint/2010/main" val="1154244392"/>
              </p:ext>
            </p:extLst>
          </p:nvPr>
        </p:nvGraphicFramePr>
        <p:xfrm>
          <a:off x="5152528" y="786040"/>
          <a:ext cx="3880533" cy="4906024"/>
        </p:xfrm>
        <a:graphic>
          <a:graphicData uri="http://schemas.openxmlformats.org/drawingml/2006/table">
            <a:tbl>
              <a:tblPr firstRow="1" firstCol="1" bandRow="1">
                <a:tableStyleId>{5C22544A-7EE6-4342-B048-85BDC9FD1C3A}</a:tableStyleId>
              </a:tblPr>
              <a:tblGrid>
                <a:gridCol w="2443300">
                  <a:extLst>
                    <a:ext uri="{9D8B030D-6E8A-4147-A177-3AD203B41FA5}">
                      <a16:colId xmlns:a16="http://schemas.microsoft.com/office/drawing/2014/main" val="20000"/>
                    </a:ext>
                  </a:extLst>
                </a:gridCol>
                <a:gridCol w="708587">
                  <a:extLst>
                    <a:ext uri="{9D8B030D-6E8A-4147-A177-3AD203B41FA5}">
                      <a16:colId xmlns:a16="http://schemas.microsoft.com/office/drawing/2014/main" val="20001"/>
                    </a:ext>
                  </a:extLst>
                </a:gridCol>
                <a:gridCol w="728646">
                  <a:extLst>
                    <a:ext uri="{9D8B030D-6E8A-4147-A177-3AD203B41FA5}">
                      <a16:colId xmlns:a16="http://schemas.microsoft.com/office/drawing/2014/main" val="2513999424"/>
                    </a:ext>
                  </a:extLst>
                </a:gridCol>
              </a:tblGrid>
              <a:tr h="481037">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53,400</a:t>
                      </a:r>
                    </a:p>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1"/>
                  </a:ext>
                </a:extLst>
              </a:tr>
              <a:tr h="273821">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r>
                        <a:rPr lang="en-GB" sz="1400" u="sng" dirty="0">
                          <a:solidFill>
                            <a:schemeClr val="tx1"/>
                          </a:solidFill>
                          <a:effectLst/>
                          <a:latin typeface="Times New Roman" panose="02020603050405020304" pitchFamily="18" charset="0"/>
                          <a:cs typeface="Times New Roman" panose="02020603050405020304" pitchFamily="18" charset="0"/>
                        </a:rPr>
                        <a:t>26,200</a:t>
                      </a:r>
                    </a:p>
                  </a:txBody>
                  <a:tcPr marL="68580" marR="68580" marT="34290" marB="34290"/>
                </a:tc>
                <a:extLst>
                  <a:ext uri="{0D108BD9-81ED-4DB2-BD59-A6C34878D82A}">
                    <a16:rowId xmlns:a16="http://schemas.microsoft.com/office/drawing/2014/main" val="10002"/>
                  </a:ext>
                </a:extLst>
              </a:tr>
              <a:tr h="273821">
                <a:tc vMerge="1">
                  <a:txBody>
                    <a:bodyPr/>
                    <a:lstStyle/>
                    <a:p>
                      <a:endParaRPr lang="en-GB"/>
                    </a:p>
                  </a:txBody>
                  <a:tcPr/>
                </a:tc>
                <a:tc>
                  <a:txBody>
                    <a:bodyPr/>
                    <a:lstStyle/>
                    <a:p>
                      <a:pPr algn="r"/>
                      <a:r>
                        <a:rPr lang="en-GB" sz="1400" u="none" dirty="0">
                          <a:solidFill>
                            <a:schemeClr val="tx1"/>
                          </a:solidFill>
                          <a:effectLst/>
                          <a:latin typeface="Times New Roman" panose="02020603050405020304" pitchFamily="18" charset="0"/>
                          <a:cs typeface="Times New Roman" panose="02020603050405020304" pitchFamily="18" charset="0"/>
                        </a:rPr>
                        <a:t>1,000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273821">
                <a:tc vMerge="1">
                  <a:txBody>
                    <a:bodyPr/>
                    <a:lstStyle/>
                    <a:p>
                      <a:endParaRPr lang="en-GB"/>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26,700</a:t>
                      </a:r>
                    </a:p>
                    <a:p>
                      <a:pPr algn="r"/>
                      <a:r>
                        <a:rPr lang="en-GB" sz="1400" u="none" dirty="0">
                          <a:solidFill>
                            <a:schemeClr val="tx1"/>
                          </a:solidFill>
                          <a:effectLst/>
                          <a:latin typeface="Times New Roman" panose="02020603050405020304" pitchFamily="18" charset="0"/>
                          <a:cs typeface="Times New Roman" panose="02020603050405020304" pitchFamily="18" charset="0"/>
                        </a:rPr>
                        <a:t>27,700</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287192">
                <a:tc vMerge="1">
                  <a:txBody>
                    <a:bodyPr/>
                    <a:lstStyle/>
                    <a:p>
                      <a:endParaRPr lang="en-GB"/>
                    </a:p>
                  </a:txBody>
                  <a:tcPr/>
                </a:tc>
                <a:tc>
                  <a:txBody>
                    <a:bodyPr/>
                    <a:lstStyle/>
                    <a:p>
                      <a:pPr algn="r"/>
                      <a:r>
                        <a:rPr lang="en-GB" sz="1400" u="sng" dirty="0">
                          <a:solidFill>
                            <a:schemeClr val="tx1"/>
                          </a:solidFill>
                          <a:effectLst/>
                          <a:latin typeface="Times New Roman" panose="02020603050405020304" pitchFamily="18" charset="0"/>
                          <a:cs typeface="Times New Roman" panose="02020603050405020304" pitchFamily="18" charset="0"/>
                        </a:rPr>
                        <a:t>1,500</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208894">
                <a:tc vMerge="1">
                  <a:txBody>
                    <a:bodyPr/>
                    <a:lstStyle/>
                    <a:p>
                      <a:endParaRPr lang="en-GB"/>
                    </a:p>
                  </a:txBody>
                  <a:tcPr/>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solidFill>
                            <a:schemeClr val="tx1"/>
                          </a:solidFill>
                          <a:effectLst/>
                          <a:latin typeface="Times New Roman" panose="02020603050405020304" pitchFamily="18" charset="0"/>
                          <a:cs typeface="Times New Roman" panose="02020603050405020304" pitchFamily="18" charset="0"/>
                        </a:rPr>
                        <a:t>27,200</a:t>
                      </a:r>
                    </a:p>
                  </a:txBody>
                  <a:tcPr marL="68580" marR="68580" marT="34290" marB="34290"/>
                </a:tc>
                <a:extLst>
                  <a:ext uri="{0D108BD9-81ED-4DB2-BD59-A6C34878D82A}">
                    <a16:rowId xmlns:a16="http://schemas.microsoft.com/office/drawing/2014/main" val="3578189658"/>
                  </a:ext>
                </a:extLst>
              </a:tr>
              <a:tr h="801212">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Hire facilities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u="none" dirty="0">
                        <a:solidFill>
                          <a:schemeClr val="tx1"/>
                        </a:solidFill>
                        <a:effectLst/>
                        <a:latin typeface="Times New Roman" panose="02020603050405020304" pitchFamily="18" charset="0"/>
                        <a:cs typeface="Times New Roman" panose="02020603050405020304" pitchFamily="18" charset="0"/>
                      </a:endParaRPr>
                    </a:p>
                    <a:p>
                      <a:pPr algn="r"/>
                      <a:r>
                        <a:rPr lang="en-GB" sz="1400" u="sng" dirty="0">
                          <a:solidFill>
                            <a:schemeClr val="tx1"/>
                          </a:solidFill>
                          <a:effectLst/>
                          <a:latin typeface="Times New Roman" panose="02020603050405020304" pitchFamily="18" charset="0"/>
                          <a:cs typeface="Times New Roman" panose="02020603050405020304" pitchFamily="18" charset="0"/>
                        </a:rPr>
                        <a:t>178,000</a:t>
                      </a:r>
                    </a:p>
                    <a:p>
                      <a:pPr algn="r"/>
                      <a:r>
                        <a:rPr lang="en-GB" sz="1400" u="none" dirty="0">
                          <a:solidFill>
                            <a:schemeClr val="tx1"/>
                          </a:solidFill>
                          <a:effectLst/>
                          <a:latin typeface="Times New Roman" panose="02020603050405020304" pitchFamily="18" charset="0"/>
                          <a:cs typeface="Times New Roman" panose="02020603050405020304" pitchFamily="18" charset="0"/>
                        </a:rPr>
                        <a:t>205,200</a:t>
                      </a:r>
                    </a:p>
                  </a:txBody>
                  <a:tcPr marL="68580" marR="68580" marT="34290" marB="34290"/>
                </a:tc>
                <a:extLst>
                  <a:ext uri="{0D108BD9-81ED-4DB2-BD59-A6C34878D82A}">
                    <a16:rowId xmlns:a16="http://schemas.microsoft.com/office/drawing/2014/main" val="10003"/>
                  </a:ext>
                </a:extLst>
              </a:tr>
              <a:tr h="781514">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56,000</a:t>
                      </a:r>
                    </a:p>
                    <a:p>
                      <a:pPr marL="0" marR="0" lvl="0" indent="0" algn="r" defTabSz="914400" rtl="0" eaLnBrk="1" fontAlgn="auto" latinLnBrk="0" hangingPunct="1">
                        <a:lnSpc>
                          <a:spcPct val="100000"/>
                        </a:lnSpc>
                        <a:spcBef>
                          <a:spcPts val="0"/>
                        </a:spcBef>
                        <a:spcAft>
                          <a:spcPts val="0"/>
                        </a:spcAft>
                        <a:buClrTx/>
                        <a:buSzTx/>
                        <a:buFontTx/>
                        <a:buNone/>
                        <a:tabLst/>
                        <a:defRPr/>
                      </a:pPr>
                      <a:r>
                        <a:rPr lang="en-GB" sz="1400"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43,800</a:t>
                      </a: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lnR w="12700" cmpd="sng">
                      <a:noFill/>
                    </a:lnR>
                  </a:tcPr>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r>
                        <a:rPr lang="en-GB" sz="1400" u="sng" dirty="0">
                          <a:solidFill>
                            <a:schemeClr val="tx1"/>
                          </a:solidFill>
                          <a:effectLst/>
                          <a:latin typeface="Times New Roman" panose="02020603050405020304" pitchFamily="18" charset="0"/>
                          <a:cs typeface="Times New Roman" panose="02020603050405020304" pitchFamily="18" charset="0"/>
                        </a:rPr>
                        <a:t>99,800</a:t>
                      </a:r>
                    </a:p>
                  </a:txBody>
                  <a:tcPr marL="68580" marR="68580" marT="34290" marB="34290">
                    <a:lnL w="12700" cmpd="sng">
                      <a:noFill/>
                    </a:lnL>
                  </a:tcPr>
                </a:tc>
                <a:extLst>
                  <a:ext uri="{0D108BD9-81ED-4DB2-BD59-A6C34878D82A}">
                    <a16:rowId xmlns:a16="http://schemas.microsoft.com/office/drawing/2014/main" val="1000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solidFill>
                            <a:schemeClr val="tx1"/>
                          </a:solidFill>
                          <a:effectLst/>
                          <a:latin typeface="Times New Roman" panose="02020603050405020304" pitchFamily="18" charset="0"/>
                          <a:cs typeface="Times New Roman" panose="02020603050405020304" pitchFamily="18" charset="0"/>
                        </a:rPr>
                        <a:t>105,400</a:t>
                      </a:r>
                    </a:p>
                  </a:txBody>
                  <a:tcPr marL="68580" marR="68580" marT="34290" marB="3429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2449654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circle(in)">
                                      <p:cBhvr>
                                        <p:cTn id="1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FF518-636E-4F18-ADE8-6AB7A48B85EB}"/>
              </a:ext>
            </a:extLst>
          </p:cNvPr>
          <p:cNvSpPr>
            <a:spLocks noGrp="1"/>
          </p:cNvSpPr>
          <p:nvPr>
            <p:ph type="title"/>
          </p:nvPr>
        </p:nvSpPr>
        <p:spPr>
          <a:xfrm>
            <a:off x="2267744" y="101949"/>
            <a:ext cx="8229600" cy="1143000"/>
          </a:xfrm>
        </p:spPr>
        <p:txBody>
          <a:bodyPr>
            <a:normAutofit/>
          </a:bodyPr>
          <a:lstStyle/>
          <a:p>
            <a:r>
              <a:rPr lang="en-GB" sz="3600" dirty="0">
                <a:solidFill>
                  <a:srgbClr val="00B0F0"/>
                </a:solidFill>
              </a:rPr>
              <a:t>Student exercise - 2</a:t>
            </a:r>
          </a:p>
        </p:txBody>
      </p:sp>
      <p:graphicFrame>
        <p:nvGraphicFramePr>
          <p:cNvPr id="5" name="Content Placeholder 4">
            <a:extLst>
              <a:ext uri="{FF2B5EF4-FFF2-40B4-BE49-F238E27FC236}">
                <a16:creationId xmlns:a16="http://schemas.microsoft.com/office/drawing/2014/main" id="{EFC69ED2-B5A0-4827-B19F-5394EA9292E3}"/>
              </a:ext>
            </a:extLst>
          </p:cNvPr>
          <p:cNvGraphicFramePr>
            <a:graphicFrameLocks noGrp="1"/>
          </p:cNvGraphicFramePr>
          <p:nvPr>
            <p:ph idx="1"/>
            <p:extLst>
              <p:ext uri="{D42A27DB-BD31-4B8C-83A1-F6EECF244321}">
                <p14:modId xmlns:p14="http://schemas.microsoft.com/office/powerpoint/2010/main" val="1848752271"/>
              </p:ext>
            </p:extLst>
          </p:nvPr>
        </p:nvGraphicFramePr>
        <p:xfrm>
          <a:off x="3995936" y="1417638"/>
          <a:ext cx="5004050" cy="3474955"/>
        </p:xfrm>
        <a:graphic>
          <a:graphicData uri="http://schemas.openxmlformats.org/drawingml/2006/table">
            <a:tbl>
              <a:tblPr firstRow="1" firstCol="1" bandRow="1">
                <a:tableStyleId>{5C22544A-7EE6-4342-B048-85BDC9FD1C3A}</a:tableStyleId>
              </a:tblPr>
              <a:tblGrid>
                <a:gridCol w="838642">
                  <a:extLst>
                    <a:ext uri="{9D8B030D-6E8A-4147-A177-3AD203B41FA5}">
                      <a16:colId xmlns:a16="http://schemas.microsoft.com/office/drawing/2014/main" val="465069369"/>
                    </a:ext>
                  </a:extLst>
                </a:gridCol>
                <a:gridCol w="832685">
                  <a:extLst>
                    <a:ext uri="{9D8B030D-6E8A-4147-A177-3AD203B41FA5}">
                      <a16:colId xmlns:a16="http://schemas.microsoft.com/office/drawing/2014/main" val="3338518073"/>
                    </a:ext>
                  </a:extLst>
                </a:gridCol>
                <a:gridCol w="833346">
                  <a:extLst>
                    <a:ext uri="{9D8B030D-6E8A-4147-A177-3AD203B41FA5}">
                      <a16:colId xmlns:a16="http://schemas.microsoft.com/office/drawing/2014/main" val="1060166303"/>
                    </a:ext>
                  </a:extLst>
                </a:gridCol>
                <a:gridCol w="832685">
                  <a:extLst>
                    <a:ext uri="{9D8B030D-6E8A-4147-A177-3AD203B41FA5}">
                      <a16:colId xmlns:a16="http://schemas.microsoft.com/office/drawing/2014/main" val="582426603"/>
                    </a:ext>
                  </a:extLst>
                </a:gridCol>
                <a:gridCol w="833346">
                  <a:extLst>
                    <a:ext uri="{9D8B030D-6E8A-4147-A177-3AD203B41FA5}">
                      <a16:colId xmlns:a16="http://schemas.microsoft.com/office/drawing/2014/main" val="2946143898"/>
                    </a:ext>
                  </a:extLst>
                </a:gridCol>
                <a:gridCol w="833346">
                  <a:extLst>
                    <a:ext uri="{9D8B030D-6E8A-4147-A177-3AD203B41FA5}">
                      <a16:colId xmlns:a16="http://schemas.microsoft.com/office/drawing/2014/main" val="4158515352"/>
                    </a:ext>
                  </a:extLst>
                </a:gridCol>
              </a:tblGrid>
              <a:tr h="983931">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 </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Sales of beverages</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Wholesale purchases of beverages</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Labour</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Overheads</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Sundry sales</a:t>
                      </a:r>
                    </a:p>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commission</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05690272"/>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April</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1,000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550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250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845781437"/>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May</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1,300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600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250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3,400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787034711"/>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June</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4,000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1980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500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400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851977714"/>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July</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6,500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3,400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1,500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1,000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7,000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4119287798"/>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August</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5,400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2,700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1,100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1,000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6,100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739923739"/>
                  </a:ext>
                </a:extLst>
              </a:tr>
              <a:tr h="283628">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September</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4,300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750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800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2,010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574604821"/>
                  </a:ext>
                </a:extLst>
              </a:tr>
              <a:tr h="273400">
                <a:tc>
                  <a:txBody>
                    <a:bodyPr/>
                    <a:lstStyle/>
                    <a:p>
                      <a:pP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October</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700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566434042"/>
                  </a:ext>
                </a:extLst>
              </a:tr>
              <a:tr h="566996">
                <a:tc>
                  <a:txBody>
                    <a:bodyPr/>
                    <a:lstStyle/>
                    <a:p>
                      <a:pP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November</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1,980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300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942363027"/>
                  </a:ext>
                </a:extLst>
              </a:tr>
            </a:tbl>
          </a:graphicData>
        </a:graphic>
      </p:graphicFrame>
      <p:sp>
        <p:nvSpPr>
          <p:cNvPr id="4" name="Slide Number Placeholder 3">
            <a:extLst>
              <a:ext uri="{FF2B5EF4-FFF2-40B4-BE49-F238E27FC236}">
                <a16:creationId xmlns:a16="http://schemas.microsoft.com/office/drawing/2014/main" id="{4CA40241-BAB7-4D4B-BCC2-FADDC1CA7ED4}"/>
              </a:ext>
            </a:extLst>
          </p:cNvPr>
          <p:cNvSpPr>
            <a:spLocks noGrp="1"/>
          </p:cNvSpPr>
          <p:nvPr>
            <p:ph type="sldNum" sz="quarter" idx="12"/>
          </p:nvPr>
        </p:nvSpPr>
        <p:spPr/>
        <p:txBody>
          <a:bodyPr/>
          <a:lstStyle/>
          <a:p>
            <a:fld id="{C3F65BB1-9206-4D7F-97F9-47DCC7DC6334}" type="slidenum">
              <a:rPr lang="en-GB" smtClean="0"/>
              <a:pPr/>
              <a:t>18</a:t>
            </a:fld>
            <a:endParaRPr lang="en-GB"/>
          </a:p>
        </p:txBody>
      </p:sp>
      <p:sp>
        <p:nvSpPr>
          <p:cNvPr id="7" name="Rectangle 6">
            <a:extLst>
              <a:ext uri="{FF2B5EF4-FFF2-40B4-BE49-F238E27FC236}">
                <a16:creationId xmlns:a16="http://schemas.microsoft.com/office/drawing/2014/main" id="{2C3E96D9-60E3-40FA-9CB5-581ABE940C8F}"/>
              </a:ext>
            </a:extLst>
          </p:cNvPr>
          <p:cNvSpPr/>
          <p:nvPr/>
        </p:nvSpPr>
        <p:spPr>
          <a:xfrm>
            <a:off x="169662" y="748114"/>
            <a:ext cx="3705941" cy="1070806"/>
          </a:xfrm>
          <a:prstGeom prst="rect">
            <a:avLst/>
          </a:prstGeom>
          <a:solidFill>
            <a:srgbClr val="ABE1FF"/>
          </a:solidFill>
        </p:spPr>
        <p:txBody>
          <a:bodyPr wrap="square">
            <a:spAutoFit/>
          </a:bodyPr>
          <a:lstStyle/>
          <a:p>
            <a:pPr marL="457200">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You are required to prepare both a cash and profit budget for the three-month period ending the 30</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of November 2020</a:t>
            </a:r>
          </a:p>
        </p:txBody>
      </p:sp>
      <p:sp>
        <p:nvSpPr>
          <p:cNvPr id="8" name="Rectangle 7">
            <a:extLst>
              <a:ext uri="{FF2B5EF4-FFF2-40B4-BE49-F238E27FC236}">
                <a16:creationId xmlns:a16="http://schemas.microsoft.com/office/drawing/2014/main" id="{FA7556CE-5384-49B6-B181-564020F18FD0}"/>
              </a:ext>
            </a:extLst>
          </p:cNvPr>
          <p:cNvSpPr/>
          <p:nvPr/>
        </p:nvSpPr>
        <p:spPr>
          <a:xfrm>
            <a:off x="169661" y="1909111"/>
            <a:ext cx="3705941" cy="3738716"/>
          </a:xfrm>
          <a:prstGeom prst="rect">
            <a:avLst/>
          </a:prstGeom>
          <a:solidFill>
            <a:srgbClr val="ABE1FF"/>
          </a:solidFill>
        </p:spPr>
        <p:txBody>
          <a:bodyPr wrap="square">
            <a:spAutoFit/>
          </a:bodyPr>
          <a:lstStyle/>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Notes</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Beverages sales are sold and paid for in the same month</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30% of wholesale purchases of beverages are paid in cash, 50% are paid with one month’s credit, and 20% are paid with two month’s credit</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Labour is paid one month in arrears</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50% of overheads are paid for in cash, and 50% are paid with two month’s credit</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Depreciation is charged at £1,600 per annum</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Sundry sales commission is paid one month in arrears</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Inventory is forecast to be £1,000 at the end of 31</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GB" sz="1200" dirty="0">
                <a:latin typeface="Times New Roman" panose="02020603050405020304" pitchFamily="18" charset="0"/>
                <a:ea typeface="Calibri" panose="020F0502020204030204" pitchFamily="34" charset="0"/>
                <a:cs typeface="Times New Roman" panose="02020603050405020304" pitchFamily="18" charset="0"/>
              </a:rPr>
              <a:t> of August 2020 and £650 at the end of  30</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of November 2020</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The bank balance as at the 1</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GB" sz="1200" dirty="0">
                <a:latin typeface="Times New Roman" panose="02020603050405020304" pitchFamily="18" charset="0"/>
                <a:ea typeface="Calibri" panose="020F0502020204030204" pitchFamily="34" charset="0"/>
                <a:cs typeface="Times New Roman" panose="02020603050405020304" pitchFamily="18" charset="0"/>
              </a:rPr>
              <a:t> of September is projected to be £8,500</a:t>
            </a:r>
          </a:p>
          <a:p>
            <a:pPr marL="457200">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211724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2F7E7-B725-4833-87FF-0C9135F80AF9}"/>
              </a:ext>
            </a:extLst>
          </p:cNvPr>
          <p:cNvSpPr>
            <a:spLocks noGrp="1"/>
          </p:cNvSpPr>
          <p:nvPr>
            <p:ph type="title"/>
          </p:nvPr>
        </p:nvSpPr>
        <p:spPr>
          <a:xfrm>
            <a:off x="457200" y="164962"/>
            <a:ext cx="8229600" cy="1143000"/>
          </a:xfrm>
        </p:spPr>
        <p:txBody>
          <a:bodyPr>
            <a:normAutofit/>
          </a:bodyPr>
          <a:lstStyle/>
          <a:p>
            <a:r>
              <a:rPr lang="en-GB" sz="3600" dirty="0">
                <a:solidFill>
                  <a:schemeClr val="tx2">
                    <a:lumMod val="60000"/>
                    <a:lumOff val="40000"/>
                  </a:schemeClr>
                </a:solidFill>
              </a:rPr>
              <a:t>Depreciation - 1</a:t>
            </a:r>
          </a:p>
        </p:txBody>
      </p:sp>
      <p:sp>
        <p:nvSpPr>
          <p:cNvPr id="3" name="Content Placeholder 2">
            <a:extLst>
              <a:ext uri="{FF2B5EF4-FFF2-40B4-BE49-F238E27FC236}">
                <a16:creationId xmlns:a16="http://schemas.microsoft.com/office/drawing/2014/main" id="{2954CDA0-353B-4A28-9565-6FF45B81B077}"/>
              </a:ext>
            </a:extLst>
          </p:cNvPr>
          <p:cNvSpPr>
            <a:spLocks noGrp="1"/>
          </p:cNvSpPr>
          <p:nvPr>
            <p:ph idx="1"/>
          </p:nvPr>
        </p:nvSpPr>
        <p:spPr>
          <a:xfrm>
            <a:off x="457200" y="1302284"/>
            <a:ext cx="8229600" cy="4214948"/>
          </a:xfrm>
          <a:solidFill>
            <a:schemeClr val="accent1">
              <a:lumMod val="50000"/>
            </a:schemeClr>
          </a:solidFill>
        </p:spPr>
        <p:txBody>
          <a:bodyPr>
            <a:normAutofit lnSpcReduction="10000"/>
          </a:bodyPr>
          <a:lstStyle/>
          <a:p>
            <a:r>
              <a:rPr lang="en-GB" sz="2000" dirty="0">
                <a:solidFill>
                  <a:schemeClr val="bg1"/>
                </a:solidFill>
              </a:rPr>
              <a:t>You will notice the term ‘Depreciation is charged at £1,600 per annum’ in student exercise – 2</a:t>
            </a:r>
          </a:p>
          <a:p>
            <a:pPr marL="0" indent="0">
              <a:buNone/>
            </a:pPr>
            <a:endParaRPr lang="en-GB" sz="2000" dirty="0">
              <a:solidFill>
                <a:schemeClr val="bg1"/>
              </a:solidFill>
            </a:endParaRPr>
          </a:p>
          <a:p>
            <a:r>
              <a:rPr lang="en-GB" sz="2000" dirty="0">
                <a:solidFill>
                  <a:schemeClr val="bg1"/>
                </a:solidFill>
              </a:rPr>
              <a:t>This is a topic that we do not need to study in any detail for this module, the only thing to note is that it is an accounting term that reflects the reduction in the value of an asset over time</a:t>
            </a:r>
          </a:p>
          <a:p>
            <a:pPr marL="0" indent="0">
              <a:buNone/>
            </a:pPr>
            <a:endParaRPr lang="en-GB" sz="2000" dirty="0">
              <a:solidFill>
                <a:schemeClr val="bg1"/>
              </a:solidFill>
            </a:endParaRPr>
          </a:p>
          <a:p>
            <a:r>
              <a:rPr lang="en-GB" sz="2000" dirty="0">
                <a:solidFill>
                  <a:schemeClr val="bg1"/>
                </a:solidFill>
              </a:rPr>
              <a:t>It is not a cash item, and only appears in the Profit Budget as an expense</a:t>
            </a:r>
          </a:p>
          <a:p>
            <a:pPr marL="0" indent="0">
              <a:buNone/>
            </a:pPr>
            <a:endParaRPr lang="en-GB" sz="2000" dirty="0">
              <a:solidFill>
                <a:schemeClr val="bg1"/>
              </a:solidFill>
            </a:endParaRPr>
          </a:p>
          <a:p>
            <a:r>
              <a:rPr lang="en-GB" sz="2000" dirty="0">
                <a:solidFill>
                  <a:schemeClr val="bg1"/>
                </a:solidFill>
              </a:rPr>
              <a:t>A simple calculation is shown on the next slide, which is taken from a short article explaining basic depreciation, that I will put separately on Moodle for you</a:t>
            </a:r>
          </a:p>
        </p:txBody>
      </p:sp>
      <p:sp>
        <p:nvSpPr>
          <p:cNvPr id="4" name="Slide Number Placeholder 3">
            <a:extLst>
              <a:ext uri="{FF2B5EF4-FFF2-40B4-BE49-F238E27FC236}">
                <a16:creationId xmlns:a16="http://schemas.microsoft.com/office/drawing/2014/main" id="{7814AA1D-508A-4BA6-8436-58FFED55078E}"/>
              </a:ext>
            </a:extLst>
          </p:cNvPr>
          <p:cNvSpPr>
            <a:spLocks noGrp="1"/>
          </p:cNvSpPr>
          <p:nvPr>
            <p:ph type="sldNum" sz="quarter" idx="12"/>
          </p:nvPr>
        </p:nvSpPr>
        <p:spPr/>
        <p:txBody>
          <a:bodyPr/>
          <a:lstStyle/>
          <a:p>
            <a:fld id="{C3F65BB1-9206-4D7F-97F9-47DCC7DC6334}" type="slidenum">
              <a:rPr lang="en-GB" smtClean="0"/>
              <a:pPr/>
              <a:t>19</a:t>
            </a:fld>
            <a:endParaRPr lang="en-GB"/>
          </a:p>
        </p:txBody>
      </p:sp>
    </p:spTree>
    <p:extLst>
      <p:ext uri="{BB962C8B-B14F-4D97-AF65-F5344CB8AC3E}">
        <p14:creationId xmlns:p14="http://schemas.microsoft.com/office/powerpoint/2010/main" val="70483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circle(in)">
                                      <p:cBhvr>
                                        <p:cTn id="26" dur="20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circle(in)">
                                      <p:cBhvr>
                                        <p:cTn id="3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15510-BCD4-4D31-B328-5B4A832A0C32}"/>
              </a:ext>
            </a:extLst>
          </p:cNvPr>
          <p:cNvSpPr>
            <a:spLocks noGrp="1"/>
          </p:cNvSpPr>
          <p:nvPr>
            <p:ph type="title"/>
          </p:nvPr>
        </p:nvSpPr>
        <p:spPr>
          <a:xfrm>
            <a:off x="457200" y="120979"/>
            <a:ext cx="8229600" cy="1143000"/>
          </a:xfrm>
        </p:spPr>
        <p:txBody>
          <a:bodyPr>
            <a:normAutofit/>
          </a:bodyPr>
          <a:lstStyle/>
          <a:p>
            <a:r>
              <a:rPr lang="en-GB" sz="3600" dirty="0">
                <a:solidFill>
                  <a:srgbClr val="007DC3"/>
                </a:solidFill>
              </a:rPr>
              <a:t>Depreciation – 2 (example)</a:t>
            </a:r>
          </a:p>
        </p:txBody>
      </p:sp>
      <p:graphicFrame>
        <p:nvGraphicFramePr>
          <p:cNvPr id="7" name="Content Placeholder 6">
            <a:extLst>
              <a:ext uri="{FF2B5EF4-FFF2-40B4-BE49-F238E27FC236}">
                <a16:creationId xmlns:a16="http://schemas.microsoft.com/office/drawing/2014/main" id="{322FC4B3-AE76-4069-B0DE-282F620DA353}"/>
              </a:ext>
            </a:extLst>
          </p:cNvPr>
          <p:cNvGraphicFramePr>
            <a:graphicFrameLocks noGrp="1"/>
          </p:cNvGraphicFramePr>
          <p:nvPr>
            <p:ph idx="1"/>
            <p:extLst>
              <p:ext uri="{D42A27DB-BD31-4B8C-83A1-F6EECF244321}">
                <p14:modId xmlns:p14="http://schemas.microsoft.com/office/powerpoint/2010/main" val="1822162340"/>
              </p:ext>
            </p:extLst>
          </p:nvPr>
        </p:nvGraphicFramePr>
        <p:xfrm>
          <a:off x="1691680" y="3573016"/>
          <a:ext cx="5411470" cy="1999425"/>
        </p:xfrm>
        <a:graphic>
          <a:graphicData uri="http://schemas.openxmlformats.org/drawingml/2006/table">
            <a:tbl>
              <a:tblPr/>
              <a:tblGrid>
                <a:gridCol w="1352550">
                  <a:extLst>
                    <a:ext uri="{9D8B030D-6E8A-4147-A177-3AD203B41FA5}">
                      <a16:colId xmlns:a16="http://schemas.microsoft.com/office/drawing/2014/main" val="2472486488"/>
                    </a:ext>
                  </a:extLst>
                </a:gridCol>
                <a:gridCol w="1352550">
                  <a:extLst>
                    <a:ext uri="{9D8B030D-6E8A-4147-A177-3AD203B41FA5}">
                      <a16:colId xmlns:a16="http://schemas.microsoft.com/office/drawing/2014/main" val="213289220"/>
                    </a:ext>
                  </a:extLst>
                </a:gridCol>
                <a:gridCol w="1353185">
                  <a:extLst>
                    <a:ext uri="{9D8B030D-6E8A-4147-A177-3AD203B41FA5}">
                      <a16:colId xmlns:a16="http://schemas.microsoft.com/office/drawing/2014/main" val="3623650500"/>
                    </a:ext>
                  </a:extLst>
                </a:gridCol>
                <a:gridCol w="1353185">
                  <a:extLst>
                    <a:ext uri="{9D8B030D-6E8A-4147-A177-3AD203B41FA5}">
                      <a16:colId xmlns:a16="http://schemas.microsoft.com/office/drawing/2014/main" val="2669544480"/>
                    </a:ext>
                  </a:extLst>
                </a:gridCol>
              </a:tblGrid>
              <a:tr h="0">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Year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cost</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Accumulated depreciation</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Net book value</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(NBV)</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918244559"/>
                  </a:ext>
                </a:extLst>
              </a:tr>
              <a:tr h="0">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8,000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596761273"/>
                  </a:ext>
                </a:extLst>
              </a:tr>
              <a:tr h="0">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6,000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545746941"/>
                  </a:ext>
                </a:extLst>
              </a:tr>
              <a:tr h="0">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6,000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686123261"/>
                  </a:ext>
                </a:extLst>
              </a:tr>
              <a:tr h="0">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8,000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558354762"/>
                  </a:ext>
                </a:extLst>
              </a:tr>
            </a:tbl>
          </a:graphicData>
        </a:graphic>
      </p:graphicFrame>
      <p:sp>
        <p:nvSpPr>
          <p:cNvPr id="4" name="Slide Number Placeholder 3">
            <a:extLst>
              <a:ext uri="{FF2B5EF4-FFF2-40B4-BE49-F238E27FC236}">
                <a16:creationId xmlns:a16="http://schemas.microsoft.com/office/drawing/2014/main" id="{2E547919-1238-4FCB-8526-53E57FBF5F12}"/>
              </a:ext>
            </a:extLst>
          </p:cNvPr>
          <p:cNvSpPr>
            <a:spLocks noGrp="1"/>
          </p:cNvSpPr>
          <p:nvPr>
            <p:ph type="sldNum" sz="quarter" idx="12"/>
          </p:nvPr>
        </p:nvSpPr>
        <p:spPr/>
        <p:txBody>
          <a:bodyPr/>
          <a:lstStyle/>
          <a:p>
            <a:fld id="{C3F65BB1-9206-4D7F-97F9-47DCC7DC6334}" type="slidenum">
              <a:rPr lang="en-GB" smtClean="0"/>
              <a:pPr/>
              <a:t>20</a:t>
            </a:fld>
            <a:endParaRPr lang="en-GB"/>
          </a:p>
        </p:txBody>
      </p:sp>
      <p:sp>
        <p:nvSpPr>
          <p:cNvPr id="8" name="Rectangle 2">
            <a:extLst>
              <a:ext uri="{FF2B5EF4-FFF2-40B4-BE49-F238E27FC236}">
                <a16:creationId xmlns:a16="http://schemas.microsoft.com/office/drawing/2014/main" id="{761EFF61-BBF7-40F9-9BB9-77AFCFFB0C68}"/>
              </a:ext>
            </a:extLst>
          </p:cNvPr>
          <p:cNvSpPr>
            <a:spLocks noChangeArrowheads="1"/>
          </p:cNvSpPr>
          <p:nvPr/>
        </p:nvSpPr>
        <p:spPr bwMode="auto">
          <a:xfrm>
            <a:off x="457200" y="1004318"/>
            <a:ext cx="8064896" cy="2446824"/>
          </a:xfrm>
          <a:prstGeom prst="rect">
            <a:avLst/>
          </a:prstGeom>
          <a:solidFill>
            <a:srgbClr val="ABE1FF"/>
          </a:solidFill>
          <a:ln>
            <a:noFill/>
          </a:ln>
          <a:effec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a:t>
            </a: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motor vehicle costs £10,000 when bought by its present owner. It has an expected useful economic life of 4 years and a residual (scrap) value of £2000</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£10,000 less £2,000 = £ 8,000. £8,000 divided by 4 = £2,000 per year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charge to the profit and loss account is therefore £2,000 each year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entries in the Statement of Financial Position (</a:t>
            </a:r>
            <a:r>
              <a:rPr lang="en-GB" altLang="en-US" sz="1500" dirty="0">
                <a:latin typeface="Times New Roman" panose="02020603050405020304" pitchFamily="18" charset="0"/>
                <a:ea typeface="Times New Roman" panose="02020603050405020304" pitchFamily="18" charset="0"/>
                <a:cs typeface="Times New Roman" panose="02020603050405020304" pitchFamily="18" charset="0"/>
              </a:rPr>
              <a:t>B</a:t>
            </a: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alance </a:t>
            </a:r>
            <a:r>
              <a:rPr lang="en-GB" altLang="en-US" sz="1500" dirty="0">
                <a:latin typeface="Times New Roman" panose="02020603050405020304" pitchFamily="18" charset="0"/>
                <a:ea typeface="Times New Roman" panose="02020603050405020304" pitchFamily="18" charset="0"/>
                <a:cs typeface="Times New Roman" panose="02020603050405020304" pitchFamily="18" charset="0"/>
              </a:rPr>
              <a:t>S</a:t>
            </a: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heet) for the four years are shown in the table below</a:t>
            </a: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4804337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circle(in)">
                                      <p:cBhvr>
                                        <p:cTn id="11" dur="20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circle(in)">
                                      <p:cBhvr>
                                        <p:cTn id="16"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7488</TotalTime>
  <Words>3019</Words>
  <Application>Microsoft Office PowerPoint</Application>
  <PresentationFormat>On-screen Show (4:3)</PresentationFormat>
  <Paragraphs>1132</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Myriad Pro</vt:lpstr>
      <vt:lpstr>Symbol</vt:lpstr>
      <vt:lpstr>Times New Roman</vt:lpstr>
      <vt:lpstr>20140311PresentationUWTSDTemplate</vt:lpstr>
      <vt:lpstr>Financial Management for the Hotel Industry</vt:lpstr>
      <vt:lpstr>Teaching schedule – revised </vt:lpstr>
      <vt:lpstr>Cash and profit - 1</vt:lpstr>
      <vt:lpstr>Cash and profit - 2</vt:lpstr>
      <vt:lpstr>Cash and profit - 3</vt:lpstr>
      <vt:lpstr>Cash and profit – 3 (profit budget layout)</vt:lpstr>
      <vt:lpstr>Constructing the profit budget- 1</vt:lpstr>
      <vt:lpstr>Constructing the profit budget- 2</vt:lpstr>
      <vt:lpstr>PowerPoint Presentation</vt:lpstr>
      <vt:lpstr>PowerPoint Presentation</vt:lpstr>
      <vt:lpstr>Worked example – cash and profit comparison</vt:lpstr>
      <vt:lpstr>Cash budget with credit time lags</vt:lpstr>
      <vt:lpstr>Worked example - 1</vt:lpstr>
      <vt:lpstr>PowerPoint Presentation</vt:lpstr>
      <vt:lpstr>Student exercise - 1</vt:lpstr>
      <vt:lpstr>                             Worked example - 2</vt:lpstr>
      <vt:lpstr>Worked example – 2 solution </vt:lpstr>
      <vt:lpstr>Student exercise - 2</vt:lpstr>
      <vt:lpstr>Depreciation - 1</vt:lpstr>
      <vt:lpstr>Depreciation – 2 (example)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 (UWTSD London)</cp:lastModifiedBy>
  <cp:revision>297</cp:revision>
  <dcterms:created xsi:type="dcterms:W3CDTF">2013-10-11T12:05:37Z</dcterms:created>
  <dcterms:modified xsi:type="dcterms:W3CDTF">2020-05-20T12:40:54Z</dcterms:modified>
</cp:coreProperties>
</file>