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80" r:id="rId2"/>
    <p:sldId id="281" r:id="rId3"/>
    <p:sldId id="282" r:id="rId4"/>
    <p:sldId id="294" r:id="rId5"/>
    <p:sldId id="283" r:id="rId6"/>
    <p:sldId id="284" r:id="rId7"/>
    <p:sldId id="285" r:id="rId8"/>
    <p:sldId id="29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5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A55DB-B6B6-4D97-89E2-59375A83D916}" v="7" dt="2022-08-20T12:09:25.7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79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34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443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98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56801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You can set </a:t>
            </a:r>
            <a:r>
              <a:rPr lang="cy-GB" dirty="0" err="1"/>
              <a:t>this</a:t>
            </a:r>
            <a:r>
              <a:rPr lang="cy-GB" dirty="0"/>
              <a:t> as a </a:t>
            </a:r>
            <a:r>
              <a:rPr lang="cy-GB" dirty="0" err="1"/>
              <a:t>task</a:t>
            </a:r>
            <a:r>
              <a:rPr lang="cy-GB" dirty="0"/>
              <a:t> or </a:t>
            </a:r>
            <a:r>
              <a:rPr lang="cy-GB" dirty="0" err="1"/>
              <a:t>provide</a:t>
            </a:r>
            <a:r>
              <a:rPr lang="cy-GB" dirty="0"/>
              <a:t> a </a:t>
            </a:r>
            <a:r>
              <a:rPr lang="cy-GB" dirty="0" err="1"/>
              <a:t>section</a:t>
            </a:r>
            <a:r>
              <a:rPr lang="cy-GB" dirty="0"/>
              <a:t> of </a:t>
            </a:r>
            <a:r>
              <a:rPr lang="cy-GB" dirty="0" err="1"/>
              <a:t>article</a:t>
            </a:r>
            <a:r>
              <a:rPr lang="cy-GB" dirty="0"/>
              <a:t> to </a:t>
            </a:r>
            <a:r>
              <a:rPr lang="cy-GB" dirty="0" err="1"/>
              <a:t>practice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lesson</a:t>
            </a:r>
            <a:r>
              <a:rPr lang="cy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525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32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20/08/2022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919536" y="908720"/>
            <a:ext cx="4119314" cy="4207322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ECGE4005PC </a:t>
            </a:r>
            <a:r>
              <a:rPr 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Dysgu yn yr Oes Digidol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Cymryd nodiadau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153152" y="908720"/>
            <a:ext cx="4263328" cy="4351338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ECGE4005P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Learning in the Digital Age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48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208213" y="404813"/>
            <a:ext cx="7772400" cy="1143000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612548"/>
            <a:ext cx="4565650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Pam cymryd nodiadau?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 i gymryd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Strategaethau defnyddiol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Gweithgaredd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</a:p>
          <a:p>
            <a:pPr marL="0" indent="0">
              <a:buNone/>
            </a:pPr>
            <a:endParaRPr lang="cy-GB" altLang="cy-GB" sz="2000" dirty="0">
              <a:latin typeface="Arial" panose="020B0604020202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350502" y="1614957"/>
            <a:ext cx="3813175" cy="4114800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take notes?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 strategies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Activity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08913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919536" y="1340768"/>
            <a:ext cx="4170114" cy="3889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err="1">
                <a:solidFill>
                  <a:prstClr val="black"/>
                </a:solidFill>
                <a:latin typeface="Arial" panose="020B0604020202020204" pitchFamily="34" charset="0"/>
              </a:rPr>
              <a:t>Sgiliau</a:t>
            </a:r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Arial" panose="020B0604020202020204" pitchFamily="34" charset="0"/>
              </a:rPr>
              <a:t>Cyflogadwyedd</a:t>
            </a:r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</a:rPr>
              <a:t> /</a:t>
            </a:r>
            <a:r>
              <a:rPr lang="en-GB" sz="3200" dirty="0" err="1">
                <a:solidFill>
                  <a:prstClr val="black"/>
                </a:solidFill>
                <a:latin typeface="Arial" panose="020B0604020202020204" pitchFamily="34" charset="0"/>
              </a:rPr>
              <a:t>Trosglwyddadwy</a:t>
            </a:r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</a:p>
          <a:p>
            <a:r>
              <a:rPr lang="cy-GB" altLang="cy-GB" sz="3200" dirty="0">
                <a:latin typeface="Arial" panose="020B0604020202020204" pitchFamily="34" charset="0"/>
              </a:rPr>
              <a:t>Ymchwilio</a:t>
            </a:r>
          </a:p>
          <a:p>
            <a:r>
              <a:rPr lang="cy-GB" altLang="cy-GB" sz="3200" dirty="0">
                <a:latin typeface="Arial" panose="020B0604020202020204" pitchFamily="34" charset="0"/>
              </a:rPr>
              <a:t>Nodi a chofnodi</a:t>
            </a:r>
          </a:p>
          <a:p>
            <a:r>
              <a:rPr lang="cy-GB" altLang="cy-GB" sz="3200" dirty="0">
                <a:latin typeface="Arial" panose="020B0604020202020204" pitchFamily="34" charset="0"/>
              </a:rPr>
              <a:t>Darllen academaidd</a:t>
            </a:r>
          </a:p>
          <a:p>
            <a:r>
              <a:rPr lang="cy-GB" altLang="cy-GB" sz="3200" dirty="0">
                <a:latin typeface="Arial" panose="020B0604020202020204" pitchFamily="34" charset="0"/>
              </a:rPr>
              <a:t>TGCh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600056" y="1340769"/>
            <a:ext cx="3744416" cy="4009501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Employability / Transferable skills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Research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Documenting and recording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Academic reading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ICT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858F59D-6859-6951-C79A-B360A2CC2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08E69CB2-7689-6EEF-02DB-90ABF4ECB010}"/>
              </a:ext>
            </a:extLst>
          </p:cNvPr>
          <p:cNvSpPr txBox="1">
            <a:spLocks noChangeArrowheads="1"/>
          </p:cNvSpPr>
          <p:nvPr/>
        </p:nvSpPr>
        <p:spPr>
          <a:xfrm>
            <a:off x="1919536" y="908720"/>
            <a:ext cx="8424936" cy="1440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Sgiliau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en-GB" altLang="cy-GB" sz="4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901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Erthygl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Clip </a:t>
            </a:r>
            <a:r>
              <a:rPr lang="en-GB" dirty="0" err="1">
                <a:latin typeface="Arial" panose="020B0604020202020204" pitchFamily="34" charset="0"/>
              </a:rPr>
              <a:t>fideo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Gweithgareddau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nodiadau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Websites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Academic article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Video clip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Note taking activities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6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Pam cymryd nodiadau?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take notes?</a:t>
            </a:r>
            <a:endParaRPr lang="en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Dull defnyddiol i gadw cofnod o ddarlithoedd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Helpu i chi 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gofio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Helpu gyda’ch dealltwriaeth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Helpu gyda’ch aseiniadau</a:t>
            </a:r>
          </a:p>
          <a:p>
            <a:endParaRPr lang="cy-GB" altLang="en-US" dirty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way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record of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lectures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you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remember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understanding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assignments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5164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2209800" y="333376"/>
            <a:ext cx="7772400" cy="1008063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 i gymryd nodiadau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844824"/>
            <a:ext cx="3810000" cy="3600301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Byddwch yn ddetholus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wybodaeth sydd angen arnaf?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Cliwiau o’r darlithydd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Aseiniad</a:t>
            </a: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844824"/>
            <a:ext cx="3810000" cy="425117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selective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information do I need?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Clues from lecturer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Assignment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</p:txBody>
      </p:sp>
      <p:pic>
        <p:nvPicPr>
          <p:cNvPr id="2" name="Picture 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038" y="4449762"/>
            <a:ext cx="2295525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06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 i gymryd nodiadau (2)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 (2)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Cadwch nodiadau yn fyr - does dim angen disgrifiadau hir neu esboniadau manwl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Byddwch yn gywir ac yn gyson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Gadwch le i ychwanegu at eich nodiadau ar ôl y ddarlith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Byddwch yn drefnus a thaclus</a:t>
            </a:r>
            <a:endParaRPr lang="en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notes short- you don’t need long descriptions or explanations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correct and consistent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Leave room to add to your notes after the lecture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tidy and organised</a:t>
            </a:r>
          </a:p>
          <a:p>
            <a:pPr marL="0" indent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3020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iagram of spider diagram / mind map and traditional notes.&#10;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8051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320891">
            <a:off x="7183555" y="687261"/>
            <a:ext cx="3084455" cy="2373966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 rot="21121184">
            <a:off x="1870639" y="3780831"/>
            <a:ext cx="3092609" cy="241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51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Strategaethau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Strategies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152650" y="1647757"/>
            <a:ext cx="388620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Geiriau allweddol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Prif syniadau/negeseuon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Ysgrifennwch geiriau/cymalau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Defnyddiwch talfyriadau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Cofnodwch ffynonellau (cyfeiriadau)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Tanlinellwch/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uwcholeuo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/ pwyntiau bwled/priflythrennau.....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90689"/>
            <a:ext cx="3886200" cy="4351338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Keywords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Main ideas/messages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Write words/phrases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 abbreviations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Record sources (references)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Underline/highlight/bullet points/capital letters..........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8800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Dylid osgoi....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You should avoid...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Copïo darnau mawr o wybodaeth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Ailysgrifennu nodiadau i’w tacluso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Anghofio cyfeirnodi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Copying large pieces of information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Rewriting notes to make them neater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Forgetting to reference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6010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cymryd nodiadau 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 task 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Watch the following clip and take notes.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Video clip on creative thinking</a:t>
            </a: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Gwyliwch y clip canlynol a chymrwch nodiadau.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66877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cymryd nodiadau 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 task 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Darllenwch erthygl o gyfnodolyn a chymrwch nodiadau.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 an article from a periodical and take notes.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55799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Mewn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darlithoedd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....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 lectures....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Avoid writing everything!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 note taking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Osgoi ysgrifennu popeth!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Gwrando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Defnyddio strategaethau cymryd nodiadau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6651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 ôl y ddarlith....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After the lecture....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 through your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Further research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 your notes make sense?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 for next lecture?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dros eich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Ymchwil pellach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Ydy’r nodiadau yn gwneud synnwyr?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 i’r ddarlith nesaf?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97906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en-GB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).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Longman, D. ac Atkinson, R. (1999)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College learning and study skills.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Wadsworth: Thomson Learning.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US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Pynn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G. (2014) ‘Critical Thinking – Fundamentals: Introduction to Critical Thinking, 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https://www.youtube.com/watch?v=Cum3k-Wglfw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[Accessed: August 13 2018].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en-US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6883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4000500" cy="4351338"/>
          </a:xfrm>
        </p:spPr>
        <p:txBody>
          <a:bodyPr>
            <a:normAutofit/>
          </a:bodyPr>
          <a:lstStyle/>
          <a:p>
            <a:r>
              <a:rPr lang="cy-GB" sz="4800" dirty="0">
                <a:latin typeface="Arial" panose="020B0604020202020204" pitchFamily="34" charset="0"/>
              </a:rPr>
              <a:t>Cwestiynau?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000500" cy="435133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0000FF"/>
                </a:solidFill>
                <a:latin typeface="Arial" panose="020B0604020202020204" pitchFamily="34" charset="0"/>
              </a:rPr>
              <a:t>Questions?</a:t>
            </a:r>
            <a:endParaRPr lang="cy-GB" sz="44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2403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7E254-67BD-A69B-F215-8604BFC89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C1079-7C10-1178-234D-94E668CFD8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1A8B1-5FFE-F356-6105-BBCCC02F17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83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570</Words>
  <Application>Microsoft Office PowerPoint</Application>
  <PresentationFormat>Widescreen</PresentationFormat>
  <Paragraphs>133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Wingdings</vt:lpstr>
      <vt:lpstr>Office Theme</vt:lpstr>
      <vt:lpstr>PowerPoint Presentation</vt:lpstr>
      <vt:lpstr>Cynnwys          Contents</vt:lpstr>
      <vt:lpstr> </vt:lpstr>
      <vt:lpstr>Adnoddau        Resources</vt:lpstr>
      <vt:lpstr>Pam cymryd nodiadau? Why take notes?</vt:lpstr>
      <vt:lpstr>Sut i gymryd nodiadau How to take notes</vt:lpstr>
      <vt:lpstr>Sut i gymryd nodiadau (2) How to take notes (2)</vt:lpstr>
      <vt:lpstr>PowerPoint Presentation</vt:lpstr>
      <vt:lpstr>Strategaethau   Strategies</vt:lpstr>
      <vt:lpstr>Dylid osgoi.... You should avoid...</vt:lpstr>
      <vt:lpstr>Tasg cymryd nodiadau  Note taking task </vt:lpstr>
      <vt:lpstr>Tasg cymryd nodiadau  Note taking task </vt:lpstr>
      <vt:lpstr>Mewn darlithoedd.... In lectures....</vt:lpstr>
      <vt:lpstr>Ar ôl y ddarlith.... After the lecture....</vt:lpstr>
      <vt:lpstr>Cyfeiriadau 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2022-08-20T12:11:50Z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