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8" r:id="rId1"/>
  </p:sldMasterIdLst>
  <p:notesMasterIdLst>
    <p:notesMasterId r:id="rId6"/>
  </p:notesMasterIdLst>
  <p:sldIdLst>
    <p:sldId id="258" r:id="rId2"/>
    <p:sldId id="259" r:id="rId3"/>
    <p:sldId id="261" r:id="rId4"/>
    <p:sldId id="260"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349" autoAdjust="0"/>
  </p:normalViewPr>
  <p:slideViewPr>
    <p:cSldViewPr>
      <p:cViewPr>
        <p:scale>
          <a:sx n="70" d="100"/>
          <a:sy n="70" d="100"/>
        </p:scale>
        <p:origin x="-1386"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E1B73F-8F3F-47A8-9439-23C2C0F05BD3}" type="datetimeFigureOut">
              <a:rPr lang="en-US" smtClean="0"/>
              <a:t>6/24/2026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06C4B-5B7B-4A5E-B730-F73FC2BB6245}" type="slidenum">
              <a:rPr lang="en-US" smtClean="0"/>
              <a:t>‹#›</a:t>
            </a:fld>
            <a:endParaRPr lang="en-US"/>
          </a:p>
        </p:txBody>
      </p:sp>
    </p:spTree>
    <p:extLst>
      <p:ext uri="{BB962C8B-B14F-4D97-AF65-F5344CB8AC3E}">
        <p14:creationId xmlns:p14="http://schemas.microsoft.com/office/powerpoint/2010/main" val="669744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406C4B-5B7B-4A5E-B730-F73FC2BB6245}" type="slidenum">
              <a:rPr lang="en-US" smtClean="0"/>
              <a:t>2</a:t>
            </a:fld>
            <a:endParaRPr lang="en-US"/>
          </a:p>
        </p:txBody>
      </p:sp>
    </p:spTree>
    <p:extLst>
      <p:ext uri="{BB962C8B-B14F-4D97-AF65-F5344CB8AC3E}">
        <p14:creationId xmlns:p14="http://schemas.microsoft.com/office/powerpoint/2010/main" val="4083036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99646E93-988E-4BAC-ADF8-2A6E47F72A53}" type="datetimeFigureOut">
              <a:rPr lang="en-US" smtClean="0"/>
              <a:t>6/24/2026</a:t>
            </a:fld>
            <a:endParaRPr lang="en-US"/>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010EEBC8-B650-41C8-A5D2-89823E3595E9}" type="slidenum">
              <a:rPr lang="en-US" smtClean="0"/>
              <a:t>‹#›</a:t>
            </a:fld>
            <a:endParaRPr lang="en-US"/>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US"/>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646E93-988E-4BAC-ADF8-2A6E47F72A53}"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EEBC8-B650-41C8-A5D2-89823E3595E9}" type="slidenum">
              <a:rPr lang="en-US" smtClean="0"/>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99646E93-988E-4BAC-ADF8-2A6E47F72A53}" type="datetimeFigureOut">
              <a:rPr lang="en-US" smtClean="0"/>
              <a:t>6/24/2026</a:t>
            </a:fld>
            <a:endParaRPr lang="en-US"/>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010EEBC8-B650-41C8-A5D2-89823E3595E9}" type="slidenum">
              <a:rPr lang="en-US" smtClean="0"/>
              <a:t>‹#›</a:t>
            </a:fld>
            <a:endParaRPr lang="en-US"/>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US"/>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646E93-988E-4BAC-ADF8-2A6E47F72A53}"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0EEBC8-B650-41C8-A5D2-89823E3595E9}"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646E93-988E-4BAC-ADF8-2A6E47F72A53}" type="datetimeFigureOut">
              <a:rPr lang="en-US" smtClean="0"/>
              <a:t>6/24/2026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0EEBC8-B650-41C8-A5D2-89823E3595E9}"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9646E93-988E-4BAC-ADF8-2A6E47F72A53}" type="datetimeFigureOut">
              <a:rPr lang="en-US" smtClean="0"/>
              <a:t>6/24/2026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0EEBC8-B650-41C8-A5D2-89823E3595E9}"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99646E93-988E-4BAC-ADF8-2A6E47F72A53}" type="datetimeFigureOut">
              <a:rPr lang="en-US" smtClean="0"/>
              <a:t>6/24/2026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0EEBC8-B650-41C8-A5D2-89823E3595E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646E93-988E-4BAC-ADF8-2A6E47F72A53}"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010EEBC8-B650-41C8-A5D2-89823E3595E9}" type="slidenum">
              <a:rPr lang="en-US" smtClean="0"/>
              <a:t>‹#›</a:t>
            </a:fld>
            <a:endParaRPr lang="en-US"/>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646E93-988E-4BAC-ADF8-2A6E47F72A53}"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0EEBC8-B650-41C8-A5D2-89823E3595E9}" type="slidenum">
              <a:rPr lang="en-US" smtClean="0"/>
              <a:t>‹#›</a:t>
            </a:fld>
            <a:endParaRPr lang="en-US"/>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9646E93-988E-4BAC-ADF8-2A6E47F72A53}"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0EEBC8-B650-41C8-A5D2-89823E3595E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162800" y="274638"/>
            <a:ext cx="1676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646E93-988E-4BAC-ADF8-2A6E47F72A53}"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010EEBC8-B650-41C8-A5D2-89823E3595E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99646E93-988E-4BAC-ADF8-2A6E47F72A53}" type="datetimeFigureOut">
              <a:rPr lang="en-US" smtClean="0"/>
              <a:t>6/24/2026</a:t>
            </a:fld>
            <a:endParaRPr lang="en-US"/>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US"/>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010EEBC8-B650-41C8-A5D2-89823E3595E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hyperlink" Target="https://www.nhs.uk/mental-health/conditions/eating-disorders/overview/" TargetMode="External"/><Relationship Id="rId7" Type="http://schemas.openxmlformats.org/officeDocument/2006/relationships/hyperlink" Target="https://icd.who.int/" TargetMode="External"/><Relationship Id="rId2" Type="http://schemas.openxmlformats.org/officeDocument/2006/relationships/hyperlink" Target="https://www.beateatingdisorders.org.uk/" TargetMode="External"/><Relationship Id="rId1" Type="http://schemas.openxmlformats.org/officeDocument/2006/relationships/slideLayout" Target="../slideLayouts/slideLayout7.xml"/><Relationship Id="rId6" Type="http://schemas.openxmlformats.org/officeDocument/2006/relationships/hyperlink" Target="https://doi.org/10.1016/S2215-0366(20)30359-3" TargetMode="External"/><Relationship Id="rId5" Type="http://schemas.openxmlformats.org/officeDocument/2006/relationships/hyperlink" Target="https://bmjopen.bmj.com/content/12/5/e056123" TargetMode="External"/><Relationship Id="rId4" Type="http://schemas.openxmlformats.org/officeDocument/2006/relationships/hyperlink" Target="https://www.nice.org.uk/guidance/ng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1833" y="1219200"/>
            <a:ext cx="7924800" cy="4524315"/>
          </a:xfrm>
          <a:prstGeom prst="rect">
            <a:avLst/>
          </a:prstGeom>
        </p:spPr>
        <p:txBody>
          <a:bodyPr wrap="square">
            <a:spAutoFit/>
          </a:bodyPr>
          <a:lstStyle/>
          <a:p>
            <a:pPr algn="ctr"/>
            <a:r>
              <a:rPr lang="en-US" sz="2400" b="1" dirty="0">
                <a:latin typeface="Times New Roman" pitchFamily="18" charset="0"/>
                <a:cs typeface="Times New Roman" pitchFamily="18" charset="0"/>
              </a:rPr>
              <a:t>Module Code: BMHP6029 </a:t>
            </a:r>
          </a:p>
          <a:p>
            <a:pPr algn="ct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Module Name:  Psychological Classifications and Provisions</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Assignment Title:  Component 1: Individual Presentation (Academic Poster)</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Student Name: </a:t>
            </a:r>
            <a:r>
              <a:rPr lang="en-US" sz="2400" b="1" dirty="0" err="1">
                <a:latin typeface="Times New Roman" pitchFamily="18" charset="0"/>
                <a:cs typeface="Times New Roman" pitchFamily="18" charset="0"/>
              </a:rPr>
              <a:t>Shabana</a:t>
            </a:r>
            <a:r>
              <a:rPr lang="en-US" sz="2400" b="1" dirty="0">
                <a:latin typeface="Times New Roman" pitchFamily="18" charset="0"/>
                <a:cs typeface="Times New Roman" pitchFamily="18" charset="0"/>
              </a:rPr>
              <a:t> </a:t>
            </a:r>
            <a:r>
              <a:rPr lang="en-US" sz="2400" b="1" dirty="0" err="1">
                <a:latin typeface="Times New Roman" pitchFamily="18" charset="0"/>
                <a:cs typeface="Times New Roman" pitchFamily="18" charset="0"/>
              </a:rPr>
              <a:t>Nasreen</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a:p>
            <a:pPr algn="ctr"/>
            <a:r>
              <a:rPr lang="en-US" sz="2400" b="1" dirty="0">
                <a:latin typeface="Times New Roman" pitchFamily="18" charset="0"/>
                <a:cs typeface="Times New Roman" pitchFamily="18" charset="0"/>
              </a:rPr>
              <a:t>Student ID: 2330540</a:t>
            </a:r>
          </a:p>
          <a:p>
            <a:pPr algn="ctr"/>
            <a:endParaRPr lang="en-US" sz="2400" dirty="0">
              <a:latin typeface="Times New Roman" pitchFamily="18" charset="0"/>
              <a:cs typeface="Times New Roman" pitchFamily="18" charset="0"/>
            </a:endParaRPr>
          </a:p>
        </p:txBody>
      </p:sp>
    </p:spTree>
    <p:extLst>
      <p:ext uri="{BB962C8B-B14F-4D97-AF65-F5344CB8AC3E}">
        <p14:creationId xmlns:p14="http://schemas.microsoft.com/office/powerpoint/2010/main" val="3087752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202001"/>
            <a:ext cx="4572000" cy="600164"/>
          </a:xfrm>
          <a:prstGeom prst="rect">
            <a:avLst/>
          </a:prstGeom>
          <a:solidFill>
            <a:schemeClr val="tx2">
              <a:lumMod val="20000"/>
              <a:lumOff val="80000"/>
            </a:schemeClr>
          </a:solidFill>
        </p:spPr>
        <p:txBody>
          <a:bodyPr>
            <a:spAutoFit/>
          </a:bodyPr>
          <a:lstStyle/>
          <a:p>
            <a:pPr algn="ctr"/>
            <a:r>
              <a:rPr lang="en-US" sz="1100" b="1" dirty="0">
                <a:latin typeface="Times New Roman" pitchFamily="18" charset="0"/>
                <a:cs typeface="Times New Roman" pitchFamily="18" charset="0"/>
              </a:rPr>
              <a:t>Academic Poster: Feeding and Eating disorders. (ICD-11)</a:t>
            </a:r>
          </a:p>
          <a:p>
            <a:pPr algn="ctr"/>
            <a:r>
              <a:rPr lang="en-US" sz="1100" b="1" dirty="0">
                <a:latin typeface="Times New Roman" pitchFamily="18" charset="0"/>
                <a:cs typeface="Times New Roman" pitchFamily="18" charset="0"/>
              </a:rPr>
              <a:t>Title: Feeding and Eating Disorders in the ICD-11: Historical Evolution Contemporary Care and Future Directions</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5364" y="185638"/>
            <a:ext cx="1154416" cy="558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225109"/>
            <a:ext cx="1035993" cy="585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47722" y="990123"/>
            <a:ext cx="2667000" cy="3046988"/>
          </a:xfrm>
          <a:prstGeom prst="rect">
            <a:avLst/>
          </a:prstGeom>
          <a:solidFill>
            <a:schemeClr val="tx2">
              <a:lumMod val="20000"/>
              <a:lumOff val="80000"/>
            </a:schemeClr>
          </a:solidFill>
        </p:spPr>
        <p:txBody>
          <a:bodyPr wrap="square">
            <a:spAutoFit/>
          </a:bodyPr>
          <a:lstStyle/>
          <a:p>
            <a:pPr algn="just"/>
            <a:r>
              <a:rPr lang="en-US" sz="1100" b="1" dirty="0">
                <a:latin typeface="Times New Roman" pitchFamily="18" charset="0"/>
                <a:cs typeface="Times New Roman" pitchFamily="18" charset="0"/>
              </a:rPr>
              <a:t>1. Introduction and Classification (ICD-11)</a:t>
            </a:r>
          </a:p>
          <a:p>
            <a:pPr algn="just"/>
            <a:r>
              <a:rPr lang="en-US" sz="1000" dirty="0">
                <a:latin typeface="Times New Roman" pitchFamily="18" charset="0"/>
                <a:cs typeface="Times New Roman" pitchFamily="18" charset="0"/>
              </a:rPr>
              <a:t>Feeding and ingesting disorders, as described in the ICD-11, consist of prerequisites such as anorexia nervosa, bulimia nervosa, binge eating disorder, and avoidant-restrictive food intake disorder  (ARFID). These issues are </a:t>
            </a:r>
            <a:r>
              <a:rPr lang="en-US" sz="1000" dirty="0" err="1">
                <a:latin typeface="Times New Roman" pitchFamily="18" charset="0"/>
                <a:cs typeface="Times New Roman" pitchFamily="18" charset="0"/>
              </a:rPr>
              <a:t>characterised</a:t>
            </a:r>
            <a:r>
              <a:rPr lang="en-US" sz="1000" dirty="0">
                <a:latin typeface="Times New Roman" pitchFamily="18" charset="0"/>
                <a:cs typeface="Times New Roman" pitchFamily="18" charset="0"/>
              </a:rPr>
              <a:t> by means of power disturbances in consuming </a:t>
            </a:r>
            <a:r>
              <a:rPr lang="en-US" sz="1000" dirty="0" err="1">
                <a:latin typeface="Times New Roman" pitchFamily="18" charset="0"/>
                <a:cs typeface="Times New Roman" pitchFamily="18" charset="0"/>
              </a:rPr>
              <a:t>behaviour</a:t>
            </a:r>
            <a:r>
              <a:rPr lang="en-US" sz="1000" dirty="0">
                <a:latin typeface="Times New Roman" pitchFamily="18" charset="0"/>
                <a:cs typeface="Times New Roman" pitchFamily="18" charset="0"/>
              </a:rPr>
              <a:t> and associated ideas and emotions, leading to giant bodily fitness dangers and psychosocial impairment (World Health Organization, 2019).</a:t>
            </a:r>
          </a:p>
          <a:p>
            <a:pPr algn="just"/>
            <a:r>
              <a:rPr lang="en-US" sz="1000" dirty="0">
                <a:latin typeface="Times New Roman" pitchFamily="18" charset="0"/>
                <a:cs typeface="Times New Roman" pitchFamily="18" charset="0"/>
              </a:rPr>
              <a:t>Historically, these prerequisites had been regularly considered through a slim biomedical or ethical lens. Contemporary perception now </a:t>
            </a:r>
            <a:r>
              <a:rPr lang="en-US" sz="1000" dirty="0" err="1">
                <a:latin typeface="Times New Roman" pitchFamily="18" charset="0"/>
                <a:cs typeface="Times New Roman" pitchFamily="18" charset="0"/>
              </a:rPr>
              <a:t>recognises</a:t>
            </a:r>
            <a:r>
              <a:rPr lang="en-US" sz="1000" dirty="0">
                <a:latin typeface="Times New Roman" pitchFamily="18" charset="0"/>
                <a:cs typeface="Times New Roman" pitchFamily="18" charset="0"/>
              </a:rPr>
              <a:t> them as complicated </a:t>
            </a:r>
            <a:r>
              <a:rPr lang="en-US" sz="1000" dirty="0" err="1">
                <a:latin typeface="Times New Roman" pitchFamily="18" charset="0"/>
                <a:cs typeface="Times New Roman" pitchFamily="18" charset="0"/>
              </a:rPr>
              <a:t>biopsychosocial</a:t>
            </a:r>
            <a:r>
              <a:rPr lang="en-US" sz="1000" dirty="0">
                <a:latin typeface="Times New Roman" pitchFamily="18" charset="0"/>
                <a:cs typeface="Times New Roman" pitchFamily="18" charset="0"/>
              </a:rPr>
              <a:t> problems fashioned by means of genetic vulnerability, psychological processes, and sociocultural pressures.</a:t>
            </a:r>
          </a:p>
        </p:txBody>
      </p:sp>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6598" y="1006194"/>
            <a:ext cx="437655" cy="23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3787253" y="990123"/>
            <a:ext cx="4295533" cy="2262158"/>
          </a:xfrm>
          <a:prstGeom prst="rect">
            <a:avLst/>
          </a:prstGeom>
          <a:solidFill>
            <a:schemeClr val="accent3">
              <a:lumMod val="40000"/>
              <a:lumOff val="60000"/>
            </a:schemeClr>
          </a:solidFill>
        </p:spPr>
        <p:txBody>
          <a:bodyPr wrap="square">
            <a:spAutoFit/>
          </a:bodyPr>
          <a:lstStyle/>
          <a:p>
            <a:pPr algn="just"/>
            <a:r>
              <a:rPr lang="en-US" sz="1100" b="1" dirty="0">
                <a:latin typeface="Times New Roman" pitchFamily="18" charset="0"/>
                <a:cs typeface="Times New Roman" pitchFamily="18" charset="0"/>
              </a:rPr>
              <a:t>2. Historical Context of Treatment, and Care</a:t>
            </a:r>
          </a:p>
          <a:p>
            <a:pPr algn="just"/>
            <a:r>
              <a:rPr lang="en-US" sz="1000" b="1" dirty="0">
                <a:latin typeface="Times New Roman" pitchFamily="18" charset="0"/>
                <a:cs typeface="Times New Roman" pitchFamily="18" charset="0"/>
              </a:rPr>
              <a:t>Early cure </a:t>
            </a:r>
            <a:r>
              <a:rPr lang="en-US" sz="1000" dirty="0">
                <a:latin typeface="Times New Roman" pitchFamily="18" charset="0"/>
                <a:cs typeface="Times New Roman" pitchFamily="18" charset="0"/>
              </a:rPr>
              <a:t>procedures (pre-1980s) had been mostly institutional and weight-focused, mainly for anorexia nervosa, with an emphasis on </a:t>
            </a:r>
            <a:r>
              <a:rPr lang="en-US" sz="1000" dirty="0" err="1">
                <a:latin typeface="Times New Roman" pitchFamily="18" charset="0"/>
                <a:cs typeface="Times New Roman" pitchFamily="18" charset="0"/>
              </a:rPr>
              <a:t>behavioural</a:t>
            </a:r>
            <a:r>
              <a:rPr lang="en-US" sz="1000" dirty="0">
                <a:latin typeface="Times New Roman" pitchFamily="18" charset="0"/>
                <a:cs typeface="Times New Roman" pitchFamily="18" charset="0"/>
              </a:rPr>
              <a:t> management and </a:t>
            </a:r>
            <a:r>
              <a:rPr lang="en-US" sz="1000" dirty="0" err="1">
                <a:latin typeface="Times New Roman" pitchFamily="18" charset="0"/>
                <a:cs typeface="Times New Roman" pitchFamily="18" charset="0"/>
              </a:rPr>
              <a:t>hospitalisation</a:t>
            </a:r>
            <a:r>
              <a:rPr lang="en-US" sz="1000" dirty="0">
                <a:latin typeface="Times New Roman" pitchFamily="18" charset="0"/>
                <a:cs typeface="Times New Roman" pitchFamily="18" charset="0"/>
              </a:rPr>
              <a:t>. These procedures frequently lacked psychological depth and bolstered stigma by framing men and women as non-compliant or “difficult patients.”</a:t>
            </a:r>
          </a:p>
          <a:p>
            <a:pPr algn="just"/>
            <a:r>
              <a:rPr lang="en-US" sz="1000" b="1" dirty="0">
                <a:latin typeface="Times New Roman" pitchFamily="18" charset="0"/>
                <a:cs typeface="Times New Roman" pitchFamily="18" charset="0"/>
              </a:rPr>
              <a:t>From the late twentieth century </a:t>
            </a:r>
            <a:r>
              <a:rPr lang="en-US" sz="1000" dirty="0">
                <a:latin typeface="Times New Roman" pitchFamily="18" charset="0"/>
                <a:cs typeface="Times New Roman" pitchFamily="18" charset="0"/>
              </a:rPr>
              <a:t>onwards cognitive-</a:t>
            </a:r>
            <a:r>
              <a:rPr lang="en-US" sz="1000" dirty="0" err="1">
                <a:latin typeface="Times New Roman" pitchFamily="18" charset="0"/>
                <a:cs typeface="Times New Roman" pitchFamily="18" charset="0"/>
              </a:rPr>
              <a:t>behavioural</a:t>
            </a:r>
            <a:r>
              <a:rPr lang="en-US" sz="1000" dirty="0">
                <a:latin typeface="Times New Roman" pitchFamily="18" charset="0"/>
                <a:cs typeface="Times New Roman" pitchFamily="18" charset="0"/>
              </a:rPr>
              <a:t> fashions and family-based healing procedures commenced to dominate, specifically for youthful patients. However, access to expert services remained uneven, contributing to disparities in outcomes.</a:t>
            </a:r>
          </a:p>
          <a:p>
            <a:pPr algn="just"/>
            <a:r>
              <a:rPr lang="en-US" sz="1000" dirty="0">
                <a:latin typeface="Times New Roman" pitchFamily="18" charset="0"/>
                <a:cs typeface="Times New Roman" pitchFamily="18" charset="0"/>
              </a:rPr>
              <a:t>The shift toward evidence-based care has been strongly influenced by means of diagnostic refinement in DSM-5 and ICD-11, which increased the focus on binge ingesting disease and ARFID as awesome stipulations as a substitute than “atypical” presentations.</a:t>
            </a:r>
          </a:p>
        </p:txBody>
      </p:sp>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46392" y="990122"/>
            <a:ext cx="401477" cy="226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953000" y="3483114"/>
            <a:ext cx="2814638" cy="2893100"/>
          </a:xfrm>
          <a:prstGeom prst="rect">
            <a:avLst/>
          </a:prstGeom>
          <a:solidFill>
            <a:schemeClr val="accent2">
              <a:lumMod val="40000"/>
              <a:lumOff val="60000"/>
            </a:schemeClr>
          </a:solidFill>
        </p:spPr>
        <p:txBody>
          <a:bodyPr wrap="square">
            <a:spAutoFit/>
          </a:bodyPr>
          <a:lstStyle/>
          <a:p>
            <a:r>
              <a:rPr lang="en-US" sz="1100" b="1" dirty="0">
                <a:latin typeface="Times New Roman" pitchFamily="18" charset="0"/>
                <a:cs typeface="Times New Roman" pitchFamily="18" charset="0"/>
              </a:rPr>
              <a:t>3. Contemporary Understanding and, Treatment</a:t>
            </a:r>
          </a:p>
          <a:p>
            <a:pPr algn="just"/>
            <a:r>
              <a:rPr lang="en-US" sz="1000" dirty="0">
                <a:latin typeface="Times New Roman" pitchFamily="18" charset="0"/>
                <a:cs typeface="Times New Roman" pitchFamily="18" charset="0"/>
              </a:rPr>
              <a:t>Modern care </a:t>
            </a:r>
            <a:r>
              <a:rPr lang="en-US" sz="1000" dirty="0" err="1">
                <a:latin typeface="Times New Roman" pitchFamily="18" charset="0"/>
                <a:cs typeface="Times New Roman" pitchFamily="18" charset="0"/>
              </a:rPr>
              <a:t>emphasises</a:t>
            </a:r>
            <a:r>
              <a:rPr lang="en-US" sz="1000" dirty="0">
                <a:latin typeface="Times New Roman" pitchFamily="18" charset="0"/>
                <a:cs typeface="Times New Roman" pitchFamily="18" charset="0"/>
              </a:rPr>
              <a:t> multidisciplinary therapy involving psychological therapy, dietary rehabilitation and, clinical monitoring.</a:t>
            </a:r>
          </a:p>
          <a:p>
            <a:pPr algn="just"/>
            <a:r>
              <a:rPr lang="en-US" sz="1000" b="1" dirty="0">
                <a:latin typeface="Times New Roman" pitchFamily="18" charset="0"/>
                <a:cs typeface="Times New Roman" pitchFamily="18" charset="0"/>
              </a:rPr>
              <a:t>In the UK, NICE recommends:</a:t>
            </a:r>
          </a:p>
          <a:p>
            <a:pPr algn="just"/>
            <a:r>
              <a:rPr lang="en-US" sz="1000" dirty="0">
                <a:latin typeface="Times New Roman" pitchFamily="18" charset="0"/>
                <a:cs typeface="Times New Roman" pitchFamily="18" charset="0"/>
              </a:rPr>
              <a:t>• Family-based therapy, (FBT) for kids with anorexia nervosa</a:t>
            </a:r>
          </a:p>
          <a:p>
            <a:pPr algn="just"/>
            <a:r>
              <a:rPr lang="en-US" sz="1000" dirty="0">
                <a:latin typeface="Times New Roman" pitchFamily="18" charset="0"/>
                <a:cs typeface="Times New Roman" pitchFamily="18" charset="0"/>
              </a:rPr>
              <a:t>• Cognitive </a:t>
            </a:r>
            <a:r>
              <a:rPr lang="en-US" sz="1000" dirty="0" err="1">
                <a:latin typeface="Times New Roman" pitchFamily="18" charset="0"/>
                <a:cs typeface="Times New Roman" pitchFamily="18" charset="0"/>
              </a:rPr>
              <a:t>Behavioural</a:t>
            </a:r>
            <a:r>
              <a:rPr lang="en-US" sz="1000" dirty="0">
                <a:latin typeface="Times New Roman" pitchFamily="18" charset="0"/>
                <a:cs typeface="Times New Roman" pitchFamily="18" charset="0"/>
              </a:rPr>
              <a:t> Therapy (CBT-E) for bulimia nervosa and, binge ingesting ailment</a:t>
            </a:r>
          </a:p>
          <a:p>
            <a:pPr algn="just"/>
            <a:r>
              <a:rPr lang="en-US" sz="1000" dirty="0">
                <a:latin typeface="Times New Roman" pitchFamily="18" charset="0"/>
                <a:cs typeface="Times New Roman" pitchFamily="18" charset="0"/>
              </a:rPr>
              <a:t>• Stepped-care techniques relying on severity (NICE, 2020)</a:t>
            </a:r>
          </a:p>
          <a:p>
            <a:pPr algn="just"/>
            <a:r>
              <a:rPr lang="en-US" sz="1000" dirty="0">
                <a:latin typeface="Times New Roman" pitchFamily="18" charset="0"/>
                <a:cs typeface="Times New Roman" pitchFamily="18" charset="0"/>
              </a:rPr>
              <a:t>Despite advances, provider provision stays inconsistent, with lengthy waiting times and regional variations in access to expert eating disorder services. Digital interventions and early intervention </a:t>
            </a:r>
            <a:r>
              <a:rPr lang="en-US" sz="1000" dirty="0" err="1">
                <a:latin typeface="Times New Roman" pitchFamily="18" charset="0"/>
                <a:cs typeface="Times New Roman" pitchFamily="18" charset="0"/>
              </a:rPr>
              <a:t>programmes</a:t>
            </a:r>
            <a:r>
              <a:rPr lang="en-US" sz="1000" dirty="0">
                <a:latin typeface="Times New Roman" pitchFamily="18" charset="0"/>
                <a:cs typeface="Times New Roman" pitchFamily="18" charset="0"/>
              </a:rPr>
              <a:t> are an increasing number of used to tackle provider gaps.</a:t>
            </a:r>
          </a:p>
        </p:txBody>
      </p:sp>
      <p:pic>
        <p:nvPicPr>
          <p:cNvPr id="103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93326" y="3657600"/>
            <a:ext cx="375460" cy="2641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47722" y="4114056"/>
            <a:ext cx="3881438" cy="2262158"/>
          </a:xfrm>
          <a:prstGeom prst="rect">
            <a:avLst/>
          </a:prstGeom>
          <a:solidFill>
            <a:schemeClr val="accent3">
              <a:lumMod val="40000"/>
              <a:lumOff val="60000"/>
            </a:schemeClr>
          </a:solidFill>
        </p:spPr>
        <p:txBody>
          <a:bodyPr wrap="square">
            <a:spAutoFit/>
          </a:bodyPr>
          <a:lstStyle/>
          <a:p>
            <a:r>
              <a:rPr lang="en-US" sz="1100" b="1" dirty="0">
                <a:latin typeface="Times New Roman" pitchFamily="18" charset="0"/>
                <a:cs typeface="Times New Roman" pitchFamily="18" charset="0"/>
              </a:rPr>
              <a:t>4. Social, Cultural, and Political Influences</a:t>
            </a:r>
          </a:p>
          <a:p>
            <a:pPr algn="just"/>
            <a:r>
              <a:rPr lang="en-US" sz="1000" dirty="0">
                <a:latin typeface="Times New Roman" pitchFamily="18" charset="0"/>
                <a:cs typeface="Times New Roman" pitchFamily="18" charset="0"/>
              </a:rPr>
              <a:t>Eating problems are strongly formed via sociocultural pressures, specifically </a:t>
            </a:r>
            <a:r>
              <a:rPr lang="en-US" sz="1000" dirty="0" err="1">
                <a:latin typeface="Times New Roman" pitchFamily="18" charset="0"/>
                <a:cs typeface="Times New Roman" pitchFamily="18" charset="0"/>
              </a:rPr>
              <a:t>idealised</a:t>
            </a:r>
            <a:r>
              <a:rPr lang="en-US" sz="1000" dirty="0">
                <a:latin typeface="Times New Roman" pitchFamily="18" charset="0"/>
                <a:cs typeface="Times New Roman" pitchFamily="18" charset="0"/>
              </a:rPr>
              <a:t> physique photo norms perpetuated through media and social platforms. Research constantly hyperlinks publicity to appearance-focused content material with accelerated physique dissatisfaction and disordered consuming </a:t>
            </a:r>
            <a:r>
              <a:rPr lang="en-US" sz="1000" dirty="0" err="1">
                <a:latin typeface="Times New Roman" pitchFamily="18" charset="0"/>
                <a:cs typeface="Times New Roman" pitchFamily="18" charset="0"/>
              </a:rPr>
              <a:t>behaviours</a:t>
            </a:r>
            <a:r>
              <a:rPr lang="en-US" sz="1000" dirty="0">
                <a:latin typeface="Times New Roman" pitchFamily="18" charset="0"/>
                <a:cs typeface="Times New Roman" pitchFamily="18" charset="0"/>
              </a:rPr>
              <a:t>.</a:t>
            </a:r>
          </a:p>
          <a:p>
            <a:pPr algn="just"/>
            <a:r>
              <a:rPr lang="en-US" sz="1000" b="1" dirty="0">
                <a:latin typeface="Times New Roman" pitchFamily="18" charset="0"/>
                <a:cs typeface="Times New Roman" pitchFamily="18" charset="0"/>
              </a:rPr>
              <a:t>Cultural</a:t>
            </a:r>
            <a:r>
              <a:rPr lang="en-US" sz="1000" dirty="0">
                <a:latin typeface="Times New Roman" pitchFamily="18" charset="0"/>
                <a:cs typeface="Times New Roman" pitchFamily="18" charset="0"/>
              </a:rPr>
              <a:t> variations additionally have an effect on analysis and help-seeking </a:t>
            </a:r>
            <a:r>
              <a:rPr lang="en-US" sz="1000" dirty="0" err="1">
                <a:latin typeface="Times New Roman" pitchFamily="18" charset="0"/>
                <a:cs typeface="Times New Roman" pitchFamily="18" charset="0"/>
              </a:rPr>
              <a:t>behaviour</a:t>
            </a:r>
            <a:r>
              <a:rPr lang="en-US" sz="1000" dirty="0">
                <a:latin typeface="Times New Roman" pitchFamily="18" charset="0"/>
                <a:cs typeface="Times New Roman" pitchFamily="18" charset="0"/>
              </a:rPr>
              <a:t>. In some communities, stigma around intellectual sickness and physical appearance reduces early intervention, leading to more extreme displays at diagnosis.</a:t>
            </a:r>
          </a:p>
          <a:p>
            <a:pPr algn="just"/>
            <a:r>
              <a:rPr lang="en-US" sz="1000" b="1" dirty="0">
                <a:latin typeface="Times New Roman" pitchFamily="18" charset="0"/>
                <a:cs typeface="Times New Roman" pitchFamily="18" charset="0"/>
              </a:rPr>
              <a:t>Politically, </a:t>
            </a:r>
            <a:r>
              <a:rPr lang="en-US" sz="1000" dirty="0">
                <a:latin typeface="Times New Roman" pitchFamily="18" charset="0"/>
                <a:cs typeface="Times New Roman" pitchFamily="18" charset="0"/>
              </a:rPr>
              <a:t>underfunding of intellectual fitness offerings has contributed to unequal access to care. In the UK in spite of the authorities' pledges to enhance mental health services, demand continues to exceed capacity.</a:t>
            </a:r>
          </a:p>
        </p:txBody>
      </p:sp>
      <p:pic>
        <p:nvPicPr>
          <p:cNvPr id="1031"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77404" y="4191001"/>
            <a:ext cx="307334" cy="2108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332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901376"/>
            <a:ext cx="3429000" cy="1800493"/>
          </a:xfrm>
          <a:prstGeom prst="rect">
            <a:avLst/>
          </a:prstGeom>
          <a:solidFill>
            <a:schemeClr val="accent6">
              <a:lumMod val="40000"/>
              <a:lumOff val="60000"/>
            </a:schemeClr>
          </a:solidFill>
        </p:spPr>
        <p:txBody>
          <a:bodyPr wrap="square">
            <a:spAutoFit/>
          </a:bodyPr>
          <a:lstStyle/>
          <a:p>
            <a:pPr algn="just"/>
            <a:r>
              <a:rPr lang="en-US" sz="1100" b="1" dirty="0">
                <a:latin typeface="Times New Roman" pitchFamily="18" charset="0"/>
                <a:cs typeface="Times New Roman" pitchFamily="18" charset="0"/>
              </a:rPr>
              <a:t>5. Stigma, Discrimination and, Inequality</a:t>
            </a:r>
          </a:p>
          <a:p>
            <a:pPr algn="just"/>
            <a:r>
              <a:rPr lang="en-US" sz="1000" dirty="0">
                <a:latin typeface="Times New Roman" pitchFamily="18" charset="0"/>
                <a:cs typeface="Times New Roman" pitchFamily="18" charset="0"/>
              </a:rPr>
              <a:t>Stigma remains an essential barrier to treatment. Individuals with consuming issues frequently experience:</a:t>
            </a:r>
          </a:p>
          <a:p>
            <a:pPr algn="just"/>
            <a:r>
              <a:rPr lang="en-US" sz="1000" dirty="0">
                <a:latin typeface="Times New Roman" pitchFamily="18" charset="0"/>
                <a:cs typeface="Times New Roman" pitchFamily="18" charset="0"/>
              </a:rPr>
              <a:t>• Delayed prognosis due to misconceptions that ingesting issues solely affects young, white ladies</a:t>
            </a:r>
          </a:p>
          <a:p>
            <a:pPr algn="just"/>
            <a:r>
              <a:rPr lang="en-US" sz="1000" dirty="0">
                <a:latin typeface="Times New Roman" pitchFamily="18" charset="0"/>
                <a:cs typeface="Times New Roman" pitchFamily="18" charset="0"/>
              </a:rPr>
              <a:t>• Weight stigma in healthcare settings</a:t>
            </a:r>
          </a:p>
          <a:p>
            <a:pPr algn="just"/>
            <a:r>
              <a:rPr lang="en-US" sz="1000" dirty="0">
                <a:latin typeface="Times New Roman" pitchFamily="18" charset="0"/>
                <a:cs typeface="Times New Roman" pitchFamily="18" charset="0"/>
              </a:rPr>
              <a:t>• Self-stigma leads to disgrace and avoidance of help-seeking</a:t>
            </a:r>
          </a:p>
          <a:p>
            <a:pPr algn="just"/>
            <a:r>
              <a:rPr lang="en-US" sz="1000" dirty="0">
                <a:latin typeface="Times New Roman" pitchFamily="18" charset="0"/>
                <a:cs typeface="Times New Roman" pitchFamily="18" charset="0"/>
              </a:rPr>
              <a:t>Emerging proof highlights growing incidence in males older adults, and ethnic minority groups, difficult out of date stereotypes. inequalities in access to culturally sensitive care exacerbate fitness disparities.</a:t>
            </a:r>
          </a:p>
        </p:txBody>
      </p:sp>
      <p:pic>
        <p:nvPicPr>
          <p:cNvPr id="3"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6211" y="988574"/>
            <a:ext cx="409575" cy="10414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6211" y="2216094"/>
            <a:ext cx="357187"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4649336" y="901376"/>
            <a:ext cx="3336204" cy="2108269"/>
          </a:xfrm>
          <a:prstGeom prst="rect">
            <a:avLst/>
          </a:prstGeom>
          <a:solidFill>
            <a:schemeClr val="tx2">
              <a:lumMod val="40000"/>
              <a:lumOff val="60000"/>
            </a:schemeClr>
          </a:solidFill>
        </p:spPr>
        <p:txBody>
          <a:bodyPr wrap="square">
            <a:spAutoFit/>
          </a:bodyPr>
          <a:lstStyle/>
          <a:p>
            <a:pPr algn="just"/>
            <a:r>
              <a:rPr lang="en-US" sz="1100" b="1" dirty="0">
                <a:latin typeface="Times New Roman" pitchFamily="18" charset="0"/>
                <a:cs typeface="Times New Roman" pitchFamily="18" charset="0"/>
              </a:rPr>
              <a:t>6. Critical Analysis of Current provision</a:t>
            </a:r>
          </a:p>
          <a:p>
            <a:pPr algn="just"/>
            <a:r>
              <a:rPr lang="en-US" sz="1000" dirty="0">
                <a:latin typeface="Times New Roman" pitchFamily="18" charset="0"/>
                <a:cs typeface="Times New Roman" pitchFamily="18" charset="0"/>
              </a:rPr>
              <a:t>While diagnostic frameworks like ICD-11 have elevated clarity barriers remain. For example, diagnostic standards may still fail to seize </a:t>
            </a:r>
            <a:r>
              <a:rPr lang="en-US" sz="1000" dirty="0" err="1">
                <a:latin typeface="Times New Roman" pitchFamily="18" charset="0"/>
                <a:cs typeface="Times New Roman" pitchFamily="18" charset="0"/>
              </a:rPr>
              <a:t>subthreshold</a:t>
            </a:r>
            <a:r>
              <a:rPr lang="en-US" sz="1000" dirty="0">
                <a:latin typeface="Times New Roman" pitchFamily="18" charset="0"/>
                <a:cs typeface="Times New Roman" pitchFamily="18" charset="0"/>
              </a:rPr>
              <a:t> or culturally unusual presentations.</a:t>
            </a:r>
          </a:p>
          <a:p>
            <a:pPr algn="just"/>
            <a:r>
              <a:rPr lang="en-US" sz="1000" dirty="0">
                <a:latin typeface="Times New Roman" pitchFamily="18" charset="0"/>
                <a:cs typeface="Times New Roman" pitchFamily="18" charset="0"/>
              </a:rPr>
              <a:t>Service fragmentation between baby and grown-up intellectual health services (CAMHS and AMHS) creates discontinuity in care. Additionally, bodily fitness monitoring is now and again </a:t>
            </a:r>
            <a:r>
              <a:rPr lang="en-US" sz="1000" dirty="0" err="1">
                <a:latin typeface="Times New Roman" pitchFamily="18" charset="0"/>
                <a:cs typeface="Times New Roman" pitchFamily="18" charset="0"/>
              </a:rPr>
              <a:t>prioritised</a:t>
            </a:r>
            <a:r>
              <a:rPr lang="en-US" sz="1000" dirty="0">
                <a:latin typeface="Times New Roman" pitchFamily="18" charset="0"/>
                <a:cs typeface="Times New Roman" pitchFamily="18" charset="0"/>
              </a:rPr>
              <a:t> over psychological recovery, leading to relapse risk.</a:t>
            </a:r>
          </a:p>
          <a:p>
            <a:pPr algn="just"/>
            <a:r>
              <a:rPr lang="en-US" sz="1000" dirty="0">
                <a:latin typeface="Times New Roman" pitchFamily="18" charset="0"/>
                <a:cs typeface="Times New Roman" pitchFamily="18" charset="0"/>
              </a:rPr>
              <a:t>The biomedical dominance in therapy can underplay social determinants such as poverty, trauma, and, social media influence.</a:t>
            </a:r>
          </a:p>
        </p:txBody>
      </p:sp>
      <p:pic>
        <p:nvPicPr>
          <p:cNvPr id="6"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8148" y="1115141"/>
            <a:ext cx="506252" cy="1752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533399" y="3275621"/>
            <a:ext cx="3893343" cy="2108269"/>
          </a:xfrm>
          <a:prstGeom prst="rect">
            <a:avLst/>
          </a:prstGeom>
          <a:solidFill>
            <a:schemeClr val="accent5">
              <a:lumMod val="40000"/>
              <a:lumOff val="60000"/>
            </a:schemeClr>
          </a:solidFill>
        </p:spPr>
        <p:txBody>
          <a:bodyPr wrap="square">
            <a:spAutoFit/>
          </a:bodyPr>
          <a:lstStyle/>
          <a:p>
            <a:r>
              <a:rPr lang="en-US" sz="1100" b="1" dirty="0">
                <a:latin typeface="Times New Roman" pitchFamily="18" charset="0"/>
                <a:cs typeface="Times New Roman" pitchFamily="18" charset="0"/>
              </a:rPr>
              <a:t>7. Recommendations for Policy, and Practice</a:t>
            </a:r>
          </a:p>
          <a:p>
            <a:r>
              <a:rPr lang="en-US" sz="1000" dirty="0">
                <a:latin typeface="Times New Roman" pitchFamily="18" charset="0"/>
                <a:cs typeface="Times New Roman" pitchFamily="18" charset="0"/>
              </a:rPr>
              <a:t>1. Early Intervention Expansion: Increase funding for school based and fundamental care detection </a:t>
            </a:r>
            <a:r>
              <a:rPr lang="en-US" sz="1000" dirty="0" err="1">
                <a:latin typeface="Times New Roman" pitchFamily="18" charset="0"/>
                <a:cs typeface="Times New Roman" pitchFamily="18" charset="0"/>
              </a:rPr>
              <a:t>programmes</a:t>
            </a:r>
            <a:r>
              <a:rPr lang="en-US" sz="1000" dirty="0">
                <a:latin typeface="Times New Roman" pitchFamily="18" charset="0"/>
                <a:cs typeface="Times New Roman" pitchFamily="18" charset="0"/>
              </a:rPr>
              <a:t>.</a:t>
            </a:r>
          </a:p>
          <a:p>
            <a:r>
              <a:rPr lang="en-US" sz="1000" dirty="0">
                <a:latin typeface="Times New Roman" pitchFamily="18" charset="0"/>
                <a:cs typeface="Times New Roman" pitchFamily="18" charset="0"/>
              </a:rPr>
              <a:t>2. Integrated Care Pathways: Improve continuity between CAMHS and, person services.</a:t>
            </a:r>
          </a:p>
          <a:p>
            <a:r>
              <a:rPr lang="en-US" sz="1000" dirty="0">
                <a:latin typeface="Times New Roman" pitchFamily="18" charset="0"/>
                <a:cs typeface="Times New Roman" pitchFamily="18" charset="0"/>
              </a:rPr>
              <a:t>3. Equity in Access: Develop culturally tailored interventions and, based outreach for underrepresented groups.</a:t>
            </a:r>
          </a:p>
          <a:p>
            <a:r>
              <a:rPr lang="en-US" sz="1000" dirty="0">
                <a:latin typeface="Times New Roman" pitchFamily="18" charset="0"/>
                <a:cs typeface="Times New Roman" pitchFamily="18" charset="0"/>
              </a:rPr>
              <a:t>4. Digital Innovation: Expand evidence based on line CBT and </a:t>
            </a:r>
            <a:r>
              <a:rPr lang="en-US" sz="1000" dirty="0" err="1">
                <a:latin typeface="Times New Roman" pitchFamily="18" charset="0"/>
                <a:cs typeface="Times New Roman" pitchFamily="18" charset="0"/>
              </a:rPr>
              <a:t>telehealth</a:t>
            </a:r>
            <a:r>
              <a:rPr lang="en-US" sz="1000" dirty="0">
                <a:latin typeface="Times New Roman" pitchFamily="18" charset="0"/>
                <a:cs typeface="Times New Roman" pitchFamily="18" charset="0"/>
              </a:rPr>
              <a:t> choices to limit wait times.</a:t>
            </a:r>
          </a:p>
          <a:p>
            <a:r>
              <a:rPr lang="en-US" sz="1000" dirty="0">
                <a:latin typeface="Times New Roman" pitchFamily="18" charset="0"/>
                <a:cs typeface="Times New Roman" pitchFamily="18" charset="0"/>
              </a:rPr>
              <a:t>5. Anti-Stigma Campaigns: National campaigns addressing myths about consuming issues and, merchandising inclusive awareness.</a:t>
            </a:r>
          </a:p>
          <a:p>
            <a:r>
              <a:rPr lang="en-US" sz="1000" dirty="0">
                <a:latin typeface="Times New Roman" pitchFamily="18" charset="0"/>
                <a:cs typeface="Times New Roman" pitchFamily="18" charset="0"/>
              </a:rPr>
              <a:t>6. Training for Professionals: Improve GP and frontline workers' education for early identification and referral.</a:t>
            </a:r>
          </a:p>
        </p:txBody>
      </p:sp>
      <p:pic>
        <p:nvPicPr>
          <p:cNvPr id="8"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2830857"/>
            <a:ext cx="3893343" cy="376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649336" y="3582544"/>
            <a:ext cx="3391473" cy="1800493"/>
          </a:xfrm>
          <a:prstGeom prst="rect">
            <a:avLst/>
          </a:prstGeom>
          <a:solidFill>
            <a:schemeClr val="bg2">
              <a:lumMod val="75000"/>
            </a:schemeClr>
          </a:solidFill>
        </p:spPr>
        <p:txBody>
          <a:bodyPr wrap="square">
            <a:spAutoFit/>
          </a:bodyPr>
          <a:lstStyle/>
          <a:p>
            <a:r>
              <a:rPr lang="en-US" sz="1100" b="1" dirty="0">
                <a:latin typeface="Times New Roman" pitchFamily="18" charset="0"/>
                <a:cs typeface="Times New Roman" pitchFamily="18" charset="0"/>
              </a:rPr>
              <a:t>8. Key Messages </a:t>
            </a:r>
          </a:p>
          <a:p>
            <a:r>
              <a:rPr lang="en-US" sz="1000" dirty="0">
                <a:latin typeface="Times New Roman" pitchFamily="18" charset="0"/>
                <a:cs typeface="Times New Roman" pitchFamily="18" charset="0"/>
              </a:rPr>
              <a:t>• Eating issues are serious, complicated intellectual fitness conditions with excessive mortality risk.</a:t>
            </a:r>
          </a:p>
          <a:p>
            <a:r>
              <a:rPr lang="en-US" sz="1000" dirty="0">
                <a:latin typeface="Times New Roman" pitchFamily="18" charset="0"/>
                <a:cs typeface="Times New Roman" pitchFamily="18" charset="0"/>
              </a:rPr>
              <a:t>• Understanding has advanced from ethical and </a:t>
            </a:r>
            <a:r>
              <a:rPr lang="en-US" sz="1000" dirty="0" err="1">
                <a:latin typeface="Times New Roman" pitchFamily="18" charset="0"/>
                <a:cs typeface="Times New Roman" pitchFamily="18" charset="0"/>
              </a:rPr>
              <a:t>behavioural</a:t>
            </a:r>
            <a:r>
              <a:rPr lang="en-US" sz="1000" dirty="0">
                <a:latin typeface="Times New Roman" pitchFamily="18" charset="0"/>
                <a:cs typeface="Times New Roman" pitchFamily="18" charset="0"/>
              </a:rPr>
              <a:t> interpretations to </a:t>
            </a:r>
            <a:r>
              <a:rPr lang="en-US" sz="1000" dirty="0" err="1">
                <a:latin typeface="Times New Roman" pitchFamily="18" charset="0"/>
                <a:cs typeface="Times New Roman" pitchFamily="18" charset="0"/>
              </a:rPr>
              <a:t>biopsychosocial</a:t>
            </a:r>
            <a:r>
              <a:rPr lang="en-US" sz="1000" dirty="0">
                <a:latin typeface="Times New Roman" pitchFamily="18" charset="0"/>
                <a:cs typeface="Times New Roman" pitchFamily="18" charset="0"/>
              </a:rPr>
              <a:t> models.</a:t>
            </a:r>
          </a:p>
          <a:p>
            <a:r>
              <a:rPr lang="en-US" sz="1000" dirty="0">
                <a:latin typeface="Times New Roman" pitchFamily="18" charset="0"/>
                <a:cs typeface="Times New Roman" pitchFamily="18" charset="0"/>
              </a:rPr>
              <a:t>• Despite advances in evidence-based treatment, carriers get admission to and inequality continues to be giant challenges.</a:t>
            </a:r>
          </a:p>
          <a:p>
            <a:r>
              <a:rPr lang="en-US" sz="1000" dirty="0">
                <a:latin typeface="Times New Roman" pitchFamily="18" charset="0"/>
                <a:cs typeface="Times New Roman" pitchFamily="18" charset="0"/>
              </a:rPr>
              <a:t>• Stigma and cultural misconceptions proceed to lengthen help-seeking and aggravate outcomes.</a:t>
            </a:r>
          </a:p>
          <a:p>
            <a:r>
              <a:rPr lang="en-US" sz="1000" dirty="0">
                <a:latin typeface="Times New Roman" pitchFamily="18" charset="0"/>
                <a:cs typeface="Times New Roman" pitchFamily="18" charset="0"/>
              </a:rPr>
              <a:t>• Future growth requires integrated, equitable, and early intervention-focused structures of care.</a:t>
            </a:r>
          </a:p>
        </p:txBody>
      </p:sp>
      <p:pic>
        <p:nvPicPr>
          <p:cNvPr id="10"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74959" y="3582544"/>
            <a:ext cx="45944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74968" y="5486400"/>
            <a:ext cx="1021147" cy="990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5260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2278" y="1178454"/>
            <a:ext cx="7543800" cy="4031873"/>
          </a:xfrm>
          <a:prstGeom prst="rect">
            <a:avLst/>
          </a:prstGeom>
        </p:spPr>
        <p:txBody>
          <a:bodyPr wrap="square">
            <a:spAutoFit/>
          </a:bodyPr>
          <a:lstStyle/>
          <a:p>
            <a:pPr algn="ctr"/>
            <a:r>
              <a:rPr lang="en-US" b="1" dirty="0"/>
              <a:t>References</a:t>
            </a:r>
          </a:p>
          <a:p>
            <a:r>
              <a:rPr lang="en-US" sz="1600" dirty="0"/>
              <a:t>Beat. (2023). </a:t>
            </a:r>
            <a:r>
              <a:rPr lang="en-US" sz="1600" i="1" dirty="0"/>
              <a:t>Eating disorder statistics and information</a:t>
            </a:r>
            <a:r>
              <a:rPr lang="en-US" sz="1600" dirty="0"/>
              <a:t>. </a:t>
            </a:r>
            <a:r>
              <a:rPr lang="en-US" sz="1600" dirty="0">
                <a:hlinkClick r:id="rId2"/>
              </a:rPr>
              <a:t>https://www.beateatingdisorders.org.uk/</a:t>
            </a:r>
            <a:endParaRPr lang="en-US" sz="1600" dirty="0"/>
          </a:p>
          <a:p>
            <a:r>
              <a:rPr lang="en-US" sz="1600" dirty="0"/>
              <a:t>National Health Service. (2024). </a:t>
            </a:r>
            <a:r>
              <a:rPr lang="en-US" sz="1600" i="1" dirty="0"/>
              <a:t>Eating disorders</a:t>
            </a:r>
            <a:r>
              <a:rPr lang="en-US" sz="1600" dirty="0"/>
              <a:t>. NHS. </a:t>
            </a:r>
            <a:r>
              <a:rPr lang="en-US" sz="1600" dirty="0">
                <a:hlinkClick r:id="rId3"/>
              </a:rPr>
              <a:t>https://www.nhs.uk/mental-health/conditions/eating-disorders/overview/</a:t>
            </a:r>
            <a:endParaRPr lang="en-US" sz="1600" dirty="0"/>
          </a:p>
          <a:p>
            <a:r>
              <a:rPr lang="en-US" sz="1600" dirty="0"/>
              <a:t>National Institute for Health and Care Excellence. (2020). </a:t>
            </a:r>
            <a:r>
              <a:rPr lang="en-US" sz="1600" i="1" dirty="0"/>
              <a:t>Eating disorders: Recognition and treatment (NG69).</a:t>
            </a:r>
            <a:r>
              <a:rPr lang="en-US" sz="1600" dirty="0"/>
              <a:t> NICE. </a:t>
            </a:r>
            <a:r>
              <a:rPr lang="en-US" sz="1600" dirty="0">
                <a:hlinkClick r:id="rId4"/>
              </a:rPr>
              <a:t>https://www.nice.org.uk/guidance/ng69</a:t>
            </a:r>
            <a:endParaRPr lang="en-US" sz="1600" dirty="0"/>
          </a:p>
          <a:p>
            <a:r>
              <a:rPr lang="en-US" sz="1600" dirty="0" err="1"/>
              <a:t>Solmi</a:t>
            </a:r>
            <a:r>
              <a:rPr lang="en-US" sz="1600" dirty="0"/>
              <a:t>, F., </a:t>
            </a:r>
            <a:r>
              <a:rPr lang="en-US" sz="1600" dirty="0" err="1"/>
              <a:t>Radua</a:t>
            </a:r>
            <a:r>
              <a:rPr lang="en-US" sz="1600" dirty="0"/>
              <a:t>, J., </a:t>
            </a:r>
            <a:r>
              <a:rPr lang="en-US" sz="1600" dirty="0" err="1"/>
              <a:t>Olivola</a:t>
            </a:r>
            <a:r>
              <a:rPr lang="en-US" sz="1600" dirty="0"/>
              <a:t>, M., Croce, E., </a:t>
            </a:r>
            <a:r>
              <a:rPr lang="en-US" sz="1600" dirty="0" err="1"/>
              <a:t>Soardo</a:t>
            </a:r>
            <a:r>
              <a:rPr lang="en-US" sz="1600" dirty="0"/>
              <a:t>, L., Salazar de Pablo, G., Shin, J. I., </a:t>
            </a:r>
            <a:r>
              <a:rPr lang="en-US" sz="1600" dirty="0" err="1"/>
              <a:t>Kirkbride</a:t>
            </a:r>
            <a:r>
              <a:rPr lang="en-US" sz="1600" dirty="0"/>
              <a:t>, J. B., Jones, P., Kim, J. H., Kim, J. Y., </a:t>
            </a:r>
            <a:r>
              <a:rPr lang="en-US" sz="1600" dirty="0" err="1"/>
              <a:t>Carvalho</a:t>
            </a:r>
            <a:r>
              <a:rPr lang="en-US" sz="1600" dirty="0"/>
              <a:t>, A. F., </a:t>
            </a:r>
            <a:r>
              <a:rPr lang="en-US" sz="1600" dirty="0" err="1"/>
              <a:t>Seeman</a:t>
            </a:r>
            <a:r>
              <a:rPr lang="en-US" sz="1600" dirty="0"/>
              <a:t>, M. V., </a:t>
            </a:r>
            <a:r>
              <a:rPr lang="en-US" sz="1600" dirty="0" err="1"/>
              <a:t>Correll</a:t>
            </a:r>
            <a:r>
              <a:rPr lang="en-US" sz="1600" dirty="0"/>
              <a:t>, C. U., &amp; </a:t>
            </a:r>
            <a:r>
              <a:rPr lang="en-US" sz="1600" dirty="0" err="1"/>
              <a:t>Fusar-Poli</a:t>
            </a:r>
            <a:r>
              <a:rPr lang="en-US" sz="1600" dirty="0"/>
              <a:t>, P. (2022). Disparities in eating disorder care and outcomes: A systematic review. </a:t>
            </a:r>
            <a:r>
              <a:rPr lang="en-US" sz="1600" i="1" dirty="0"/>
              <a:t>BMJ Open, 12</a:t>
            </a:r>
            <a:r>
              <a:rPr lang="en-US" sz="1600" dirty="0"/>
              <a:t>(5), e056123. </a:t>
            </a:r>
            <a:r>
              <a:rPr lang="en-US" sz="1600" dirty="0">
                <a:hlinkClick r:id="rId5"/>
              </a:rPr>
              <a:t>https://bmjopen.bmj.com/content/12/5/e056123</a:t>
            </a:r>
            <a:endParaRPr lang="en-US" sz="1600" dirty="0"/>
          </a:p>
          <a:p>
            <a:r>
              <a:rPr lang="en-US" sz="1600" dirty="0"/>
              <a:t>Treasure, J., Duarte, T. A., &amp; Schmidt, U. (2021). Eating disorders. </a:t>
            </a:r>
            <a:r>
              <a:rPr lang="en-US" sz="1600" i="1" dirty="0"/>
              <a:t>The Lancet Psychiatry, 8</a:t>
            </a:r>
            <a:r>
              <a:rPr lang="en-US" sz="1600" dirty="0"/>
              <a:t>(8), 709–721. </a:t>
            </a:r>
            <a:r>
              <a:rPr lang="en-US" sz="1600" dirty="0">
                <a:hlinkClick r:id="rId6"/>
              </a:rPr>
              <a:t>https://doi.org/10.1016/S2215-0366(20)30359-3</a:t>
            </a:r>
            <a:endParaRPr lang="en-US" sz="1600" dirty="0"/>
          </a:p>
          <a:p>
            <a:r>
              <a:rPr lang="en-US" sz="1600" dirty="0"/>
              <a:t>World Health Organization. (2019). </a:t>
            </a:r>
            <a:r>
              <a:rPr lang="en-US" sz="1600" i="1" dirty="0"/>
              <a:t>International classification of diseases for mortality and morbidity statistics (11th ed.).</a:t>
            </a:r>
            <a:r>
              <a:rPr lang="en-US" sz="1600" dirty="0"/>
              <a:t> </a:t>
            </a:r>
            <a:r>
              <a:rPr lang="en-US" sz="1600" dirty="0">
                <a:hlinkClick r:id="rId7"/>
              </a:rPr>
              <a:t>https://icd.who.int/</a:t>
            </a:r>
            <a:endParaRPr lang="en-US" sz="1600" dirty="0"/>
          </a:p>
        </p:txBody>
      </p:sp>
    </p:spTree>
    <p:extLst>
      <p:ext uri="{BB962C8B-B14F-4D97-AF65-F5344CB8AC3E}">
        <p14:creationId xmlns:p14="http://schemas.microsoft.com/office/powerpoint/2010/main" val="41465659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144</TotalTime>
  <Words>1095</Words>
  <Application>Microsoft Office PowerPoint</Application>
  <PresentationFormat>On-screen Show (4:3)</PresentationFormat>
  <Paragraphs>60</Paragraphs>
  <Slides>4</Slides>
  <Notes>1</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Grid</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Self</dc:creator>
  <cp:lastModifiedBy>shabana nasreen</cp:lastModifiedBy>
  <cp:revision>33</cp:revision>
  <dcterms:created xsi:type="dcterms:W3CDTF">2026-06-04T19:53:42Z</dcterms:created>
  <dcterms:modified xsi:type="dcterms:W3CDTF">2026-06-24T10:41:28Z</dcterms:modified>
</cp:coreProperties>
</file>