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55499" autoAdjust="0"/>
  </p:normalViewPr>
  <p:slideViewPr>
    <p:cSldViewPr snapToGrid="0">
      <p:cViewPr varScale="1">
        <p:scale>
          <a:sx n="40" d="100"/>
          <a:sy n="40" d="100"/>
        </p:scale>
        <p:origin x="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Tane (2109706)" userId="f3b46951-0142-49c0-8e12-87eb0184c7da" providerId="ADAL" clId="{6056F852-0B77-4743-8019-F2A9611BAD08}"/>
    <pc:docChg chg="modSld">
      <pc:chgData name="Elena Tane (2109706)" userId="f3b46951-0142-49c0-8e12-87eb0184c7da" providerId="ADAL" clId="{6056F852-0B77-4743-8019-F2A9611BAD08}" dt="2022-03-05T16:51:44.751" v="24" actId="1076"/>
      <pc:docMkLst>
        <pc:docMk/>
      </pc:docMkLst>
      <pc:sldChg chg="modSp">
        <pc:chgData name="Elena Tane (2109706)" userId="f3b46951-0142-49c0-8e12-87eb0184c7da" providerId="ADAL" clId="{6056F852-0B77-4743-8019-F2A9611BAD08}" dt="2022-03-05T16:48:49.345" v="16" actId="20577"/>
        <pc:sldMkLst>
          <pc:docMk/>
          <pc:sldMk cId="861250204" sldId="264"/>
        </pc:sldMkLst>
        <pc:graphicFrameChg chg="modGraphic">
          <ac:chgData name="Elena Tane (2109706)" userId="f3b46951-0142-49c0-8e12-87eb0184c7da" providerId="ADAL" clId="{6056F852-0B77-4743-8019-F2A9611BAD08}" dt="2022-03-05T16:48:49.345" v="16" actId="20577"/>
          <ac:graphicFrameMkLst>
            <pc:docMk/>
            <pc:sldMk cId="861250204" sldId="264"/>
            <ac:graphicFrameMk id="5" creationId="{36EF81DA-557E-4F19-A6D6-8C46F842648C}"/>
          </ac:graphicFrameMkLst>
        </pc:graphicFrameChg>
      </pc:sldChg>
      <pc:sldChg chg="addSp modSp">
        <pc:chgData name="Elena Tane (2109706)" userId="f3b46951-0142-49c0-8e12-87eb0184c7da" providerId="ADAL" clId="{6056F852-0B77-4743-8019-F2A9611BAD08}" dt="2022-03-05T16:51:44.751" v="24" actId="1076"/>
        <pc:sldMkLst>
          <pc:docMk/>
          <pc:sldMk cId="4269431368" sldId="265"/>
        </pc:sldMkLst>
        <pc:spChg chg="mod">
          <ac:chgData name="Elena Tane (2109706)" userId="f3b46951-0142-49c0-8e12-87eb0184c7da" providerId="ADAL" clId="{6056F852-0B77-4743-8019-F2A9611BAD08}" dt="2022-03-05T16:51:40.678" v="23" actId="14100"/>
          <ac:spMkLst>
            <pc:docMk/>
            <pc:sldMk cId="4269431368" sldId="265"/>
            <ac:spMk id="3" creationId="{B41B26E4-858C-4710-8FC2-49110ECE3734}"/>
          </ac:spMkLst>
        </pc:spChg>
        <pc:picChg chg="add mod">
          <ac:chgData name="Elena Tane (2109706)" userId="f3b46951-0142-49c0-8e12-87eb0184c7da" providerId="ADAL" clId="{6056F852-0B77-4743-8019-F2A9611BAD08}" dt="2022-03-05T16:51:44.751" v="24" actId="1076"/>
          <ac:picMkLst>
            <pc:docMk/>
            <pc:sldMk cId="4269431368" sldId="265"/>
            <ac:picMk id="4" creationId="{4CD92B64-DD8C-D046-85DC-92124576E3B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F59503-37A0-4A01-939F-C23B70175998}" type="datetimeFigureOut">
              <a:rPr lang="en-IN" smtClean="0"/>
              <a:t>05/03/22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4F1188-E36A-4556-BE2F-A40022B7BB8E}" type="slidenum">
              <a:rPr lang="en-IN" smtClean="0"/>
              <a:t>‹#›</a:t>
            </a:fld>
            <a:endParaRPr lang="en-IN"/>
          </a:p>
        </p:txBody>
      </p:sp>
    </p:spTree>
    <p:extLst>
      <p:ext uri="{BB962C8B-B14F-4D97-AF65-F5344CB8AC3E}">
        <p14:creationId xmlns:p14="http://schemas.microsoft.com/office/powerpoint/2010/main" val="541105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E4F1188-E36A-4556-BE2F-A40022B7BB8E}" type="slidenum">
              <a:rPr lang="en-IN" smtClean="0"/>
              <a:t>1</a:t>
            </a:fld>
            <a:endParaRPr lang="en-IN"/>
          </a:p>
        </p:txBody>
      </p:sp>
    </p:spTree>
    <p:extLst>
      <p:ext uri="{BB962C8B-B14F-4D97-AF65-F5344CB8AC3E}">
        <p14:creationId xmlns:p14="http://schemas.microsoft.com/office/powerpoint/2010/main" val="129714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E4F1188-E36A-4556-BE2F-A40022B7BB8E}" type="slidenum">
              <a:rPr lang="en-IN" smtClean="0"/>
              <a:t>2</a:t>
            </a:fld>
            <a:endParaRPr lang="en-IN"/>
          </a:p>
        </p:txBody>
      </p:sp>
    </p:spTree>
    <p:extLst>
      <p:ext uri="{BB962C8B-B14F-4D97-AF65-F5344CB8AC3E}">
        <p14:creationId xmlns:p14="http://schemas.microsoft.com/office/powerpoint/2010/main" val="3808278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In every organization, the effective communication is very essential to get better results. The effective communication is used to maintain the relationships with the employees and stakeholders. With the help of effective communication, the information is exchanged with the appropriate quality and added the value to the Sainsbury’s. </a:t>
            </a:r>
          </a:p>
        </p:txBody>
      </p:sp>
      <p:sp>
        <p:nvSpPr>
          <p:cNvPr id="4" name="Slide Number Placeholder 3"/>
          <p:cNvSpPr>
            <a:spLocks noGrp="1"/>
          </p:cNvSpPr>
          <p:nvPr>
            <p:ph type="sldNum" sz="quarter" idx="5"/>
          </p:nvPr>
        </p:nvSpPr>
        <p:spPr/>
        <p:txBody>
          <a:bodyPr/>
          <a:lstStyle/>
          <a:p>
            <a:fld id="{8E4F1188-E36A-4556-BE2F-A40022B7BB8E}" type="slidenum">
              <a:rPr lang="en-IN" smtClean="0"/>
              <a:t>3</a:t>
            </a:fld>
            <a:endParaRPr lang="en-IN"/>
          </a:p>
        </p:txBody>
      </p:sp>
    </p:spTree>
    <p:extLst>
      <p:ext uri="{BB962C8B-B14F-4D97-AF65-F5344CB8AC3E}">
        <p14:creationId xmlns:p14="http://schemas.microsoft.com/office/powerpoint/2010/main" val="1640339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The benefits of the effective communication are build trust in the Sainsbury’s. It also increases the job satisfaction in each entity of an organization. The productivity and performance is also enhance by the effective communication. Due to trust, the team building is also gets stronger and that team handles the conflicts efficiently. </a:t>
            </a:r>
          </a:p>
        </p:txBody>
      </p:sp>
      <p:sp>
        <p:nvSpPr>
          <p:cNvPr id="4" name="Slide Number Placeholder 3"/>
          <p:cNvSpPr>
            <a:spLocks noGrp="1"/>
          </p:cNvSpPr>
          <p:nvPr>
            <p:ph type="sldNum" sz="quarter" idx="5"/>
          </p:nvPr>
        </p:nvSpPr>
        <p:spPr/>
        <p:txBody>
          <a:bodyPr/>
          <a:lstStyle/>
          <a:p>
            <a:fld id="{8E4F1188-E36A-4556-BE2F-A40022B7BB8E}" type="slidenum">
              <a:rPr lang="en-IN" smtClean="0"/>
              <a:t>4</a:t>
            </a:fld>
            <a:endParaRPr lang="en-IN"/>
          </a:p>
        </p:txBody>
      </p:sp>
    </p:spTree>
    <p:extLst>
      <p:ext uri="{BB962C8B-B14F-4D97-AF65-F5344CB8AC3E}">
        <p14:creationId xmlns:p14="http://schemas.microsoft.com/office/powerpoint/2010/main" val="3711769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The Berlo's model takes the emotional aspect of message and it is operates on SMCR that is defined as S (Source), M (Message), C (Channel), R (Receiver). </a:t>
            </a:r>
          </a:p>
          <a:p>
            <a:r>
              <a:rPr lang="en-IN" dirty="0">
                <a:latin typeface="Times New Roman" panose="02020603050405020304" pitchFamily="18" charset="0"/>
                <a:cs typeface="Times New Roman" panose="02020603050405020304" pitchFamily="18" charset="0"/>
              </a:rPr>
              <a:t>The </a:t>
            </a:r>
            <a:r>
              <a:rPr lang="en-IN" sz="1200" b="0" i="0" kern="1200" dirty="0">
                <a:solidFill>
                  <a:schemeClr val="tx1"/>
                </a:solidFill>
                <a:effectLst/>
                <a:latin typeface="Times New Roman" panose="02020603050405020304" pitchFamily="18" charset="0"/>
                <a:ea typeface="+mn-ea"/>
                <a:cs typeface="Times New Roman" panose="02020603050405020304" pitchFamily="18" charset="0"/>
              </a:rPr>
              <a:t>Shannon and Weaver model is widely used communication model in entire world and it follows a systematic procedure in which the sender sends the message, transmitter is worked like an encoder and then decoder decode the message and sends to the receiver. The receiver gives the feedback on the message. </a:t>
            </a:r>
          </a:p>
          <a:p>
            <a:r>
              <a:rPr lang="en-IN" sz="1200" b="0" i="0" kern="1200" dirty="0">
                <a:solidFill>
                  <a:schemeClr val="tx1"/>
                </a:solidFill>
                <a:effectLst/>
                <a:latin typeface="Times New Roman" panose="02020603050405020304" pitchFamily="18" charset="0"/>
                <a:ea typeface="+mn-ea"/>
                <a:cs typeface="Times New Roman" panose="02020603050405020304" pitchFamily="18" charset="0"/>
              </a:rPr>
              <a:t>The helical model of communication is a model which is explain the message in the form of cyclone structure and in three dimensional shape. </a:t>
            </a:r>
          </a:p>
          <a:p>
            <a:r>
              <a:rPr lang="en-IN" dirty="0">
                <a:latin typeface="Times New Roman" panose="02020603050405020304" pitchFamily="18" charset="0"/>
                <a:cs typeface="Times New Roman" panose="02020603050405020304" pitchFamily="18" charset="0"/>
              </a:rPr>
              <a:t>The Schramm is a model that suggests communication is a two way path that sends the messages continuously pass among sender and receiver. </a:t>
            </a:r>
          </a:p>
        </p:txBody>
      </p:sp>
      <p:sp>
        <p:nvSpPr>
          <p:cNvPr id="4" name="Slide Number Placeholder 3"/>
          <p:cNvSpPr>
            <a:spLocks noGrp="1"/>
          </p:cNvSpPr>
          <p:nvPr>
            <p:ph type="sldNum" sz="quarter" idx="5"/>
          </p:nvPr>
        </p:nvSpPr>
        <p:spPr/>
        <p:txBody>
          <a:bodyPr/>
          <a:lstStyle/>
          <a:p>
            <a:fld id="{8E4F1188-E36A-4556-BE2F-A40022B7BB8E}" type="slidenum">
              <a:rPr lang="en-IN" smtClean="0"/>
              <a:t>5</a:t>
            </a:fld>
            <a:endParaRPr lang="en-IN"/>
          </a:p>
        </p:txBody>
      </p:sp>
    </p:spTree>
    <p:extLst>
      <p:ext uri="{BB962C8B-B14F-4D97-AF65-F5344CB8AC3E}">
        <p14:creationId xmlns:p14="http://schemas.microsoft.com/office/powerpoint/2010/main" val="4271424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The barriers to effective communication are filtering is a kind of distortion of information that manages the reactions of persons. The miscommunication is happened due to filtering. </a:t>
            </a:r>
          </a:p>
          <a:p>
            <a:r>
              <a:rPr lang="en-IN" dirty="0">
                <a:latin typeface="Times New Roman" panose="02020603050405020304" pitchFamily="18" charset="0"/>
                <a:cs typeface="Times New Roman" panose="02020603050405020304" pitchFamily="18" charset="0"/>
              </a:rPr>
              <a:t>The selective perception is called as the filtering on the basis of needs. When the different types of perception occurs than misunderstanding is taking place.</a:t>
            </a:r>
          </a:p>
          <a:p>
            <a:r>
              <a:rPr lang="en-IN" dirty="0">
                <a:latin typeface="Times New Roman" panose="02020603050405020304" pitchFamily="18" charset="0"/>
                <a:cs typeface="Times New Roman" panose="02020603050405020304" pitchFamily="18" charset="0"/>
              </a:rPr>
              <a:t>The information overloaded in one message and the messages are send in a countless quantity than it affects the communication because overloading of information takes a lot of time. </a:t>
            </a:r>
          </a:p>
          <a:p>
            <a:r>
              <a:rPr lang="en-IN" dirty="0">
                <a:latin typeface="Times New Roman" panose="02020603050405020304" pitchFamily="18" charset="0"/>
                <a:cs typeface="Times New Roman" panose="02020603050405020304" pitchFamily="18" charset="0"/>
              </a:rPr>
              <a:t>The emotional disconnects is occurs if the receiver or sender are upset and then then it became less achievement of goal. </a:t>
            </a:r>
          </a:p>
        </p:txBody>
      </p:sp>
      <p:sp>
        <p:nvSpPr>
          <p:cNvPr id="4" name="Slide Number Placeholder 3"/>
          <p:cNvSpPr>
            <a:spLocks noGrp="1"/>
          </p:cNvSpPr>
          <p:nvPr>
            <p:ph type="sldNum" sz="quarter" idx="5"/>
          </p:nvPr>
        </p:nvSpPr>
        <p:spPr/>
        <p:txBody>
          <a:bodyPr/>
          <a:lstStyle/>
          <a:p>
            <a:fld id="{8E4F1188-E36A-4556-BE2F-A40022B7BB8E}" type="slidenum">
              <a:rPr lang="en-IN" smtClean="0"/>
              <a:t>6</a:t>
            </a:fld>
            <a:endParaRPr lang="en-IN"/>
          </a:p>
        </p:txBody>
      </p:sp>
    </p:spTree>
    <p:extLst>
      <p:ext uri="{BB962C8B-B14F-4D97-AF65-F5344CB8AC3E}">
        <p14:creationId xmlns:p14="http://schemas.microsoft.com/office/powerpoint/2010/main" val="3645109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latin typeface="Times New Roman" panose="02020603050405020304" pitchFamily="18" charset="0"/>
                <a:cs typeface="Times New Roman" panose="02020603050405020304" pitchFamily="18" charset="0"/>
              </a:rPr>
              <a:t>The general communication channels are used to establish the communication between the sender and receiver. The communication channels are included face to face communication, Emails, video conferencing etc. The Sainsbury’s use the communication channels named as video conferencing, face to face communication and emails. </a:t>
            </a:r>
          </a:p>
        </p:txBody>
      </p:sp>
      <p:sp>
        <p:nvSpPr>
          <p:cNvPr id="4" name="Slide Number Placeholder 3"/>
          <p:cNvSpPr>
            <a:spLocks noGrp="1"/>
          </p:cNvSpPr>
          <p:nvPr>
            <p:ph type="sldNum" sz="quarter" idx="5"/>
          </p:nvPr>
        </p:nvSpPr>
        <p:spPr/>
        <p:txBody>
          <a:bodyPr/>
          <a:lstStyle/>
          <a:p>
            <a:fld id="{8E4F1188-E36A-4556-BE2F-A40022B7BB8E}" type="slidenum">
              <a:rPr lang="en-IN" smtClean="0"/>
              <a:t>7</a:t>
            </a:fld>
            <a:endParaRPr lang="en-IN"/>
          </a:p>
        </p:txBody>
      </p:sp>
    </p:spTree>
    <p:extLst>
      <p:ext uri="{BB962C8B-B14F-4D97-AF65-F5344CB8AC3E}">
        <p14:creationId xmlns:p14="http://schemas.microsoft.com/office/powerpoint/2010/main" val="3350818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It concludes the effective communication is an essential aspect for any organization. The effective communication is a prevents by establishing more trust in between the Sainsbury’s and its stakeholders. The emails and face to face communication is used for the interaction. </a:t>
            </a:r>
          </a:p>
        </p:txBody>
      </p:sp>
      <p:sp>
        <p:nvSpPr>
          <p:cNvPr id="4" name="Slide Number Placeholder 3"/>
          <p:cNvSpPr>
            <a:spLocks noGrp="1"/>
          </p:cNvSpPr>
          <p:nvPr>
            <p:ph type="sldNum" sz="quarter" idx="5"/>
          </p:nvPr>
        </p:nvSpPr>
        <p:spPr/>
        <p:txBody>
          <a:bodyPr/>
          <a:lstStyle/>
          <a:p>
            <a:fld id="{8E4F1188-E36A-4556-BE2F-A40022B7BB8E}" type="slidenum">
              <a:rPr lang="en-IN" smtClean="0"/>
              <a:t>8</a:t>
            </a:fld>
            <a:endParaRPr lang="en-IN"/>
          </a:p>
        </p:txBody>
      </p:sp>
    </p:spTree>
    <p:extLst>
      <p:ext uri="{BB962C8B-B14F-4D97-AF65-F5344CB8AC3E}">
        <p14:creationId xmlns:p14="http://schemas.microsoft.com/office/powerpoint/2010/main" val="1402302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Dahesihsari, R. and Kartikawangi, D., 2020. Digital Communication in Organization for Millennial Employees: Need for Guidance from Direct Supervisors. </a:t>
            </a:r>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Jurnal </a:t>
            </a:r>
            <a:r>
              <a:rPr lang="en-US" sz="1200" b="0" i="1" kern="1200" dirty="0" err="1">
                <a:solidFill>
                  <a:schemeClr val="tx1"/>
                </a:solidFill>
                <a:effectLst/>
                <a:latin typeface="Times New Roman" panose="02020603050405020304" pitchFamily="18" charset="0"/>
                <a:ea typeface="+mn-ea"/>
                <a:cs typeface="Times New Roman" panose="02020603050405020304" pitchFamily="18" charset="0"/>
              </a:rPr>
              <a:t>InterAct</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9</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(2), pp.142-150. http://ejournal.atmajaya.ac.id/index.php/interact/article/view/2239/1075</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Xie, Y. and Lou, Z., 2022, January. Effective Organization Management in Multinational Corporations: In the Context of Collectivism and Individualism. In </a:t>
            </a:r>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2021 International Conference on Public Art and Human Development (ICPAHD 2021)</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(pp. 712-717). Atlantis Press. https://dx.doi.org/10.2991/assehr.k.220110.136</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Stacho, Z., </a:t>
            </a:r>
            <a:r>
              <a:rPr lang="en-US" sz="1200" b="0" i="0" kern="1200" dirty="0" err="1">
                <a:solidFill>
                  <a:schemeClr val="tx1"/>
                </a:solidFill>
                <a:effectLst/>
                <a:latin typeface="Times New Roman" panose="02020603050405020304" pitchFamily="18" charset="0"/>
                <a:ea typeface="+mn-ea"/>
                <a:cs typeface="Times New Roman" panose="02020603050405020304" pitchFamily="18" charset="0"/>
              </a:rPr>
              <a:t>Stachová</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K., </a:t>
            </a:r>
            <a:r>
              <a:rPr lang="en-US" sz="1200" b="0" i="0" kern="1200" dirty="0" err="1">
                <a:solidFill>
                  <a:schemeClr val="tx1"/>
                </a:solidFill>
                <a:effectLst/>
                <a:latin typeface="Times New Roman" panose="02020603050405020304" pitchFamily="18" charset="0"/>
                <a:ea typeface="+mn-ea"/>
                <a:cs typeface="Times New Roman" panose="02020603050405020304" pitchFamily="18" charset="0"/>
              </a:rPr>
              <a:t>Papula</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J., </a:t>
            </a:r>
            <a:r>
              <a:rPr lang="en-US" sz="1200" b="0" i="0" kern="1200" dirty="0" err="1">
                <a:solidFill>
                  <a:schemeClr val="tx1"/>
                </a:solidFill>
                <a:effectLst/>
                <a:latin typeface="Times New Roman" panose="02020603050405020304" pitchFamily="18" charset="0"/>
                <a:ea typeface="+mn-ea"/>
                <a:cs typeface="Times New Roman" panose="02020603050405020304" pitchFamily="18" charset="0"/>
              </a:rPr>
              <a:t>Papulová</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Z. and </a:t>
            </a:r>
            <a:r>
              <a:rPr lang="en-US" sz="1200" b="0" i="0" kern="1200" dirty="0" err="1">
                <a:solidFill>
                  <a:schemeClr val="tx1"/>
                </a:solidFill>
                <a:effectLst/>
                <a:latin typeface="Times New Roman" panose="02020603050405020304" pitchFamily="18" charset="0"/>
                <a:ea typeface="+mn-ea"/>
                <a:cs typeface="Times New Roman" panose="02020603050405020304" pitchFamily="18" charset="0"/>
              </a:rPr>
              <a:t>Kohnová</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L., 2019. Effective communication in </a:t>
            </a:r>
            <a:r>
              <a:rPr lang="en-US" sz="1200" b="0" i="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increases their competitiveness. </a:t>
            </a:r>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Polish Journal of Management Studies</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b="0" i="1" kern="1200" dirty="0">
                <a:solidFill>
                  <a:schemeClr val="tx1"/>
                </a:solidFill>
                <a:effectLst/>
                <a:latin typeface="Times New Roman" panose="02020603050405020304" pitchFamily="18" charset="0"/>
                <a:ea typeface="+mn-ea"/>
                <a:cs typeface="Times New Roman" panose="02020603050405020304" pitchFamily="18" charset="0"/>
              </a:rPr>
              <a:t>19</a:t>
            </a:r>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http://dx.doi.org/10.17512/pjms.2019.19.1.30</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fr-FR" sz="1200" b="0" i="0" kern="1200" dirty="0">
                <a:solidFill>
                  <a:schemeClr val="tx1"/>
                </a:solidFill>
                <a:effectLst/>
                <a:latin typeface="Times New Roman" panose="02020603050405020304" pitchFamily="18" charset="0"/>
                <a:ea typeface="+mn-ea"/>
                <a:cs typeface="Times New Roman" panose="02020603050405020304" pitchFamily="18" charset="0"/>
              </a:rPr>
              <a:t>Neill, M.S., 2018. Change management communication: </a:t>
            </a:r>
            <a:r>
              <a:rPr lang="fr-FR" sz="1200" b="0" i="0" kern="1200" dirty="0" err="1">
                <a:solidFill>
                  <a:schemeClr val="tx1"/>
                </a:solidFill>
                <a:effectLst/>
                <a:latin typeface="Times New Roman" panose="02020603050405020304" pitchFamily="18" charset="0"/>
                <a:ea typeface="+mn-ea"/>
                <a:cs typeface="Times New Roman" panose="02020603050405020304" pitchFamily="18" charset="0"/>
              </a:rPr>
              <a:t>Barriers</a:t>
            </a:r>
            <a:r>
              <a:rPr lang="fr-FR"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fr-FR" sz="1200" b="0" i="0" kern="1200" dirty="0" err="1">
                <a:solidFill>
                  <a:schemeClr val="tx1"/>
                </a:solidFill>
                <a:effectLst/>
                <a:latin typeface="Times New Roman" panose="02020603050405020304" pitchFamily="18" charset="0"/>
                <a:ea typeface="+mn-ea"/>
                <a:cs typeface="Times New Roman" panose="02020603050405020304" pitchFamily="18" charset="0"/>
              </a:rPr>
              <a:t>strategies</a:t>
            </a:r>
            <a:r>
              <a:rPr lang="fr-FR" sz="1200" b="0" i="0" kern="1200" dirty="0">
                <a:solidFill>
                  <a:schemeClr val="tx1"/>
                </a:solidFill>
                <a:effectLst/>
                <a:latin typeface="Times New Roman" panose="02020603050405020304" pitchFamily="18" charset="0"/>
                <a:ea typeface="+mn-ea"/>
                <a:cs typeface="Times New Roman" panose="02020603050405020304" pitchFamily="18" charset="0"/>
              </a:rPr>
              <a:t> &amp; messaging. </a:t>
            </a:r>
            <a:r>
              <a:rPr lang="fr-FR" sz="1200" b="0" i="1" kern="1200" dirty="0">
                <a:solidFill>
                  <a:schemeClr val="tx1"/>
                </a:solidFill>
                <a:effectLst/>
                <a:latin typeface="Times New Roman" panose="02020603050405020304" pitchFamily="18" charset="0"/>
                <a:ea typeface="+mn-ea"/>
                <a:cs typeface="Times New Roman" panose="02020603050405020304" pitchFamily="18" charset="0"/>
              </a:rPr>
              <a:t>Public Relations Journal</a:t>
            </a:r>
            <a:r>
              <a:rPr lang="fr-FR" sz="1200" b="0" i="0" kern="1200" dirty="0">
                <a:solidFill>
                  <a:schemeClr val="tx1"/>
                </a:solidFill>
                <a:effectLst/>
                <a:latin typeface="Times New Roman" panose="02020603050405020304" pitchFamily="18" charset="0"/>
                <a:ea typeface="+mn-ea"/>
                <a:cs typeface="Times New Roman" panose="02020603050405020304" pitchFamily="18" charset="0"/>
              </a:rPr>
              <a:t>, </a:t>
            </a:r>
            <a:r>
              <a:rPr lang="fr-FR" sz="1200" b="0" i="1" kern="1200" dirty="0">
                <a:solidFill>
                  <a:schemeClr val="tx1"/>
                </a:solidFill>
                <a:effectLst/>
                <a:latin typeface="Times New Roman" panose="02020603050405020304" pitchFamily="18" charset="0"/>
                <a:ea typeface="+mn-ea"/>
                <a:cs typeface="Times New Roman" panose="02020603050405020304" pitchFamily="18" charset="0"/>
              </a:rPr>
              <a:t>12</a:t>
            </a:r>
            <a:r>
              <a:rPr lang="fr-FR" sz="1200" b="0" i="0" kern="1200" dirty="0">
                <a:solidFill>
                  <a:schemeClr val="tx1"/>
                </a:solidFill>
                <a:effectLst/>
                <a:latin typeface="Times New Roman" panose="02020603050405020304" pitchFamily="18" charset="0"/>
                <a:ea typeface="+mn-ea"/>
                <a:cs typeface="Times New Roman" panose="02020603050405020304" pitchFamily="18" charset="0"/>
              </a:rPr>
              <a:t>(1), pp.1-26. https://www.researchgate.net/profile/Marlene-Neill/publication/327057178_Change_Management_Communication_Barriers_Strategies_Messaging/links/5b757e2845851546c909dc07/Change-Management-Communication-Barriers-Strategies-Messaging.pdf</a:t>
            </a:r>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Bahnschrift SemiLight" panose="020B0502040204020203" pitchFamily="34" charset="0"/>
            </a:endParaRPr>
          </a:p>
        </p:txBody>
      </p:sp>
      <p:sp>
        <p:nvSpPr>
          <p:cNvPr id="4" name="Slide Number Placeholder 3"/>
          <p:cNvSpPr>
            <a:spLocks noGrp="1"/>
          </p:cNvSpPr>
          <p:nvPr>
            <p:ph type="sldNum" sz="quarter" idx="5"/>
          </p:nvPr>
        </p:nvSpPr>
        <p:spPr/>
        <p:txBody>
          <a:bodyPr/>
          <a:lstStyle/>
          <a:p>
            <a:fld id="{8E4F1188-E36A-4556-BE2F-A40022B7BB8E}" type="slidenum">
              <a:rPr lang="en-IN" smtClean="0"/>
              <a:t>9</a:t>
            </a:fld>
            <a:endParaRPr lang="en-IN"/>
          </a:p>
        </p:txBody>
      </p:sp>
    </p:spTree>
    <p:extLst>
      <p:ext uri="{BB962C8B-B14F-4D97-AF65-F5344CB8AC3E}">
        <p14:creationId xmlns:p14="http://schemas.microsoft.com/office/powerpoint/2010/main" val="28918038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E4F1188-E36A-4556-BE2F-A40022B7BB8E}" type="slidenum">
              <a:rPr lang="en-IN" smtClean="0"/>
              <a:t>10</a:t>
            </a:fld>
            <a:endParaRPr lang="en-IN"/>
          </a:p>
        </p:txBody>
      </p:sp>
    </p:spTree>
    <p:extLst>
      <p:ext uri="{BB962C8B-B14F-4D97-AF65-F5344CB8AC3E}">
        <p14:creationId xmlns:p14="http://schemas.microsoft.com/office/powerpoint/2010/main" val="3631219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3929112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378966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294407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5BED9C-1D45-4591-829C-57134534489D}" type="datetimeFigureOut">
              <a:rPr lang="en-IN" smtClean="0"/>
              <a:t>05/03/22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784180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5BED9C-1D45-4591-829C-57134534489D}" type="datetimeFigureOut">
              <a:rPr lang="en-IN" smtClean="0"/>
              <a:t>05/03/22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5189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5BED9C-1D45-4591-829C-57134534489D}" type="datetimeFigureOut">
              <a:rPr lang="en-IN" smtClean="0"/>
              <a:t>05/03/22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397504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5BED9C-1D45-4591-829C-57134534489D}" type="datetimeFigureOut">
              <a:rPr lang="en-IN" smtClean="0"/>
              <a:t>05/03/22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397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5BED9C-1D45-4591-829C-57134534489D}" type="datetimeFigureOut">
              <a:rPr lang="en-IN" smtClean="0"/>
              <a:t>05/03/22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351331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15BED9C-1D45-4591-829C-57134534489D}" type="datetimeFigureOut">
              <a:rPr lang="en-IN" smtClean="0"/>
              <a:t>05/03/22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11646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426008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59994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2106530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53175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3496391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1441569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5BED9C-1D45-4591-829C-57134534489D}" type="datetimeFigureOut">
              <a:rPr lang="en-IN" smtClean="0"/>
              <a:t>05/03/22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8CBD7B-92B0-47C8-9202-582E0E4B111D}" type="slidenum">
              <a:rPr lang="en-IN" smtClean="0"/>
              <a:t>‹#›</a:t>
            </a:fld>
            <a:endParaRPr lang="en-IN"/>
          </a:p>
        </p:txBody>
      </p:sp>
    </p:spTree>
    <p:extLst>
      <p:ext uri="{BB962C8B-B14F-4D97-AF65-F5344CB8AC3E}">
        <p14:creationId xmlns:p14="http://schemas.microsoft.com/office/powerpoint/2010/main" val="102088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15BED9C-1D45-4591-829C-57134534489D}" type="datetimeFigureOut">
              <a:rPr lang="en-IN" smtClean="0"/>
              <a:t>05/03/22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8CBD7B-92B0-47C8-9202-582E0E4B111D}" type="slidenum">
              <a:rPr lang="en-IN" smtClean="0"/>
              <a:t>‹#›</a:t>
            </a:fld>
            <a:endParaRPr lang="en-IN"/>
          </a:p>
        </p:txBody>
      </p:sp>
    </p:spTree>
    <p:extLst>
      <p:ext uri="{BB962C8B-B14F-4D97-AF65-F5344CB8AC3E}">
        <p14:creationId xmlns:p14="http://schemas.microsoft.com/office/powerpoint/2010/main" val="1919425754"/>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7BAC6-9EB7-4FDC-949D-C525AF26E12B}"/>
              </a:ext>
            </a:extLst>
          </p:cNvPr>
          <p:cNvSpPr>
            <a:spLocks noGrp="1"/>
          </p:cNvSpPr>
          <p:nvPr>
            <p:ph type="ctrTitle"/>
          </p:nvPr>
        </p:nvSpPr>
        <p:spPr>
          <a:xfrm>
            <a:off x="3187170" y="1452846"/>
            <a:ext cx="5817659" cy="829732"/>
          </a:xfrm>
          <a:effectLst>
            <a:outerShdw blurRad="571500" dist="50800" dir="13080000" sx="124000" sy="124000" algn="ctr" rotWithShape="0">
              <a:srgbClr val="000000">
                <a:alpha val="69000"/>
              </a:srgbClr>
            </a:outerShdw>
          </a:effectLst>
        </p:spPr>
        <p:txBody>
          <a:bodyPr/>
          <a:lstStyle/>
          <a:p>
            <a:pPr algn="ctr"/>
            <a:br>
              <a:rPr lang="en-US" dirty="0"/>
            </a:br>
            <a:br>
              <a:rPr lang="en-US" dirty="0"/>
            </a:br>
            <a:br>
              <a:rPr lang="en-US" dirty="0"/>
            </a:br>
            <a:br>
              <a:rPr lang="en-US" dirty="0"/>
            </a:br>
            <a:br>
              <a:rPr lang="en-US" dirty="0"/>
            </a:br>
            <a:br>
              <a:rPr lang="en-US" dirty="0"/>
            </a:br>
            <a:br>
              <a:rPr lang="en-US" dirty="0"/>
            </a:br>
            <a:br>
              <a:rPr lang="en-US" dirty="0"/>
            </a:br>
            <a:br>
              <a:rPr lang="en-US" dirty="0"/>
            </a:br>
            <a:r>
              <a:rPr lang="en-US" sz="2800" dirty="0">
                <a:latin typeface="Times New Roman" panose="02020603050405020304" pitchFamily="18" charset="0"/>
                <a:cs typeface="Times New Roman" panose="02020603050405020304" pitchFamily="18" charset="0"/>
              </a:rPr>
              <a:t>Effective Team Working and Communication</a:t>
            </a:r>
            <a:endParaRPr lang="en-IN"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F4F8568-363D-4196-BEE4-6EE13D8EF479}"/>
              </a:ext>
            </a:extLst>
          </p:cNvPr>
          <p:cNvSpPr>
            <a:spLocks noGrp="1"/>
          </p:cNvSpPr>
          <p:nvPr>
            <p:ph type="subTitle" idx="1"/>
          </p:nvPr>
        </p:nvSpPr>
        <p:spPr>
          <a:xfrm>
            <a:off x="2461861" y="2777958"/>
            <a:ext cx="7636932" cy="4080042"/>
          </a:xfrm>
          <a:effectLst>
            <a:glow rad="190500">
              <a:schemeClr val="accent5">
                <a:satMod val="175000"/>
                <a:alpha val="40000"/>
              </a:schemeClr>
            </a:glow>
            <a:outerShdw blurRad="114300" dist="101600" dir="6000000" algn="ctr" rotWithShape="0">
              <a:srgbClr val="000000">
                <a:alpha val="99000"/>
              </a:srgbClr>
            </a:outerShdw>
            <a:reflection endPos="0" dist="76200" dir="5400000" sy="-100000" algn="bl" rotWithShape="0"/>
          </a:effectLst>
          <a:scene3d>
            <a:camera prst="orthographicFront"/>
            <a:lightRig rig="threePt" dir="t"/>
          </a:scene3d>
          <a:sp3d>
            <a:bevelT prst="relaxedInset"/>
          </a:sp3d>
        </p:spPr>
        <p:txBody>
          <a:bodyPr>
            <a:noAutofit/>
          </a:bodyPr>
          <a:lstStyle/>
          <a:p>
            <a:pPr algn="ctr"/>
            <a:r>
              <a:rPr lang="en-US" sz="2400" b="1" dirty="0">
                <a:solidFill>
                  <a:schemeClr val="accent1"/>
                </a:solidFill>
                <a:latin typeface="Times New Roman" panose="02020603050405020304" pitchFamily="18" charset="0"/>
                <a:cs typeface="Times New Roman" panose="02020603050405020304" pitchFamily="18" charset="0"/>
              </a:rPr>
              <a:t>Presentation – Strategies for Effective Communication in a Business Setting.</a:t>
            </a:r>
            <a:endParaRPr lang="en-US" sz="3200" dirty="0">
              <a:solidFill>
                <a:schemeClr val="accent1"/>
              </a:solidFill>
              <a:latin typeface="Times New Roman" panose="02020603050405020304" pitchFamily="18" charset="0"/>
              <a:cs typeface="Times New Roman" panose="02020603050405020304" pitchFamily="18" charset="0"/>
            </a:endParaRPr>
          </a:p>
          <a:p>
            <a:pPr algn="ctr"/>
            <a:r>
              <a:rPr lang="en-US" sz="2400" dirty="0">
                <a:latin typeface="Times New Roman" panose="02020603050405020304" pitchFamily="18" charset="0"/>
                <a:cs typeface="Times New Roman" panose="02020603050405020304" pitchFamily="18" charset="0"/>
              </a:rPr>
              <a:t>BMSW4002</a:t>
            </a:r>
          </a:p>
          <a:p>
            <a:pPr algn="ctr"/>
            <a:endParaRPr lang="en-US" sz="2400" u="sng" dirty="0">
              <a:latin typeface="Times New Roman" panose="02020603050405020304" pitchFamily="18" charset="0"/>
              <a:cs typeface="Times New Roman" panose="02020603050405020304" pitchFamily="18" charset="0"/>
            </a:endParaRPr>
          </a:p>
          <a:p>
            <a:pPr algn="ctr"/>
            <a:endParaRPr lang="en-US" sz="2400" u="sng"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Student Name: </a:t>
            </a:r>
            <a:r>
              <a:rPr lang="en-US" sz="2400" dirty="0"/>
              <a:t>Elena Lavinia Tane</a:t>
            </a:r>
            <a:endParaRPr lang="en-US" sz="2400" b="1"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Student ID: </a:t>
            </a:r>
            <a:r>
              <a:rPr lang="en-US" sz="2400" dirty="0"/>
              <a:t>2109706</a:t>
            </a:r>
            <a:endParaRPr lang="en-IN" sz="2400" dirty="0">
              <a:latin typeface="Times New Roman" panose="02020603050405020304" pitchFamily="18" charset="0"/>
              <a:cs typeface="Times New Roman" panose="02020603050405020304" pitchFamily="18" charset="0"/>
            </a:endParaRPr>
          </a:p>
          <a:p>
            <a:pPr algn="ctr"/>
            <a:endParaRPr lang="en-IN" sz="2400" dirty="0">
              <a:latin typeface="Times New Roman" panose="02020603050405020304" pitchFamily="18" charset="0"/>
              <a:cs typeface="Times New Roman" panose="02020603050405020304" pitchFamily="18" charset="0"/>
            </a:endParaRPr>
          </a:p>
        </p:txBody>
      </p:sp>
      <p:pic>
        <p:nvPicPr>
          <p:cNvPr id="1026" name="Picture 2" descr="Prifysgol Cymru Y Drindod Dewi Sant University of Wales Trinity Saint David  - MATLAB Access for Everyone - MATLAB &amp; Simulink">
            <a:extLst>
              <a:ext uri="{FF2B5EF4-FFF2-40B4-BE49-F238E27FC236}">
                <a16:creationId xmlns:a16="http://schemas.microsoft.com/office/drawing/2014/main" id="{07590FF1-CB43-408C-B8DF-2EF6D871B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1568" y="203200"/>
            <a:ext cx="2768864" cy="1001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11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1FBB-F654-4424-8CEC-5B88D5614A58}"/>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Table of Content</a:t>
            </a:r>
          </a:p>
        </p:txBody>
      </p:sp>
      <p:sp>
        <p:nvSpPr>
          <p:cNvPr id="3" name="Content Placeholder 2">
            <a:extLst>
              <a:ext uri="{FF2B5EF4-FFF2-40B4-BE49-F238E27FC236}">
                <a16:creationId xmlns:a16="http://schemas.microsoft.com/office/drawing/2014/main" id="{B41B26E4-858C-4710-8FC2-49110ECE3734}"/>
              </a:ext>
            </a:extLst>
          </p:cNvPr>
          <p:cNvSpPr>
            <a:spLocks noGrp="1"/>
          </p:cNvSpPr>
          <p:nvPr>
            <p:ph idx="1"/>
          </p:nvPr>
        </p:nvSpPr>
        <p:spPr>
          <a:xfrm>
            <a:off x="677333" y="1654403"/>
            <a:ext cx="9109065" cy="4112083"/>
          </a:xfrm>
        </p:spPr>
        <p:txBody>
          <a:bodyPr/>
          <a:lstStyle/>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Introduction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Benefits of Effective Communication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Models of Communication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Barriers to Effective Communication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Communication Channels</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Conclusion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References </a:t>
            </a:r>
          </a:p>
          <a:p>
            <a:pPr>
              <a:buFont typeface="Wingdings" panose="05000000000000000000" pitchFamily="2" charset="2"/>
              <a:buChar char="v"/>
            </a:pPr>
            <a:endParaRPr lang="en-IN" dirty="0"/>
          </a:p>
          <a:p>
            <a:pPr>
              <a:buFont typeface="Wingdings" panose="05000000000000000000" pitchFamily="2" charset="2"/>
              <a:buChar char="v"/>
            </a:pPr>
            <a:endParaRPr lang="en-IN" dirty="0"/>
          </a:p>
        </p:txBody>
      </p:sp>
      <p:pic>
        <p:nvPicPr>
          <p:cNvPr id="4" name="Imagine 4">
            <a:extLst>
              <a:ext uri="{FF2B5EF4-FFF2-40B4-BE49-F238E27FC236}">
                <a16:creationId xmlns:a16="http://schemas.microsoft.com/office/drawing/2014/main" id="{4CD92B64-DD8C-D046-85DC-92124576E3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451" y="2019673"/>
            <a:ext cx="3813002" cy="1955947"/>
          </a:xfrm>
          <a:prstGeom prst="rect">
            <a:avLst/>
          </a:prstGeom>
        </p:spPr>
      </p:pic>
    </p:spTree>
    <p:extLst>
      <p:ext uri="{BB962C8B-B14F-4D97-AF65-F5344CB8AC3E}">
        <p14:creationId xmlns:p14="http://schemas.microsoft.com/office/powerpoint/2010/main" val="4269431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p:txBody>
          <a:bodyPr>
            <a:normAutofit/>
          </a:bodyPr>
          <a:lstStyle/>
          <a:p>
            <a:r>
              <a:rPr lang="en-IN" sz="2000" dirty="0">
                <a:latin typeface="Times New Roman" panose="02020603050405020304" pitchFamily="18" charset="0"/>
                <a:cs typeface="Times New Roman" panose="02020603050405020304" pitchFamily="18" charset="0"/>
              </a:rPr>
              <a:t>Use of Effective Communication</a:t>
            </a:r>
          </a:p>
          <a:p>
            <a:r>
              <a:rPr lang="en-IN" sz="2000" dirty="0">
                <a:latin typeface="Times New Roman" panose="02020603050405020304" pitchFamily="18" charset="0"/>
                <a:cs typeface="Times New Roman" panose="02020603050405020304" pitchFamily="18" charset="0"/>
              </a:rPr>
              <a:t>Importance of Communication</a:t>
            </a:r>
          </a:p>
          <a:p>
            <a:r>
              <a:rPr lang="en-IN" sz="2000" dirty="0">
                <a:latin typeface="Times New Roman" panose="02020603050405020304" pitchFamily="18" charset="0"/>
                <a:cs typeface="Times New Roman" panose="02020603050405020304" pitchFamily="18" charset="0"/>
              </a:rPr>
              <a:t>Importance of Effective communication in organization and its stakeholders </a:t>
            </a:r>
            <a:r>
              <a:rPr lang="fr-FR" sz="2000" dirty="0">
                <a:solidFill>
                  <a:schemeClr val="tx1"/>
                </a:solidFill>
                <a:latin typeface="Times New Roman" panose="02020603050405020304" pitchFamily="18" charset="0"/>
                <a:cs typeface="Times New Roman" panose="02020603050405020304" pitchFamily="18" charset="0"/>
              </a:rPr>
              <a:t>(Neill, 2018)</a:t>
            </a:r>
            <a:endParaRPr lang="en-IN" sz="2000" dirty="0">
              <a:latin typeface="Times New Roman" panose="02020603050405020304" pitchFamily="18" charset="0"/>
              <a:cs typeface="Times New Roman" panose="02020603050405020304" pitchFamily="18" charset="0"/>
            </a:endParaRPr>
          </a:p>
          <a:p>
            <a:r>
              <a:rPr lang="en-IN" sz="2000" dirty="0">
                <a:latin typeface="Times New Roman" panose="02020603050405020304" pitchFamily="18" charset="0"/>
                <a:cs typeface="Times New Roman" panose="02020603050405020304" pitchFamily="18" charset="0"/>
              </a:rPr>
              <a:t>Impact of Communication to get the successful business</a:t>
            </a:r>
            <a:r>
              <a:rPr lang="en-IN" dirty="0">
                <a:latin typeface="Times New Roman" panose="02020603050405020304" pitchFamily="18" charset="0"/>
                <a:cs typeface="Times New Roman" panose="02020603050405020304" pitchFamily="18" charset="0"/>
              </a:rPr>
              <a:t>. </a:t>
            </a:r>
          </a:p>
          <a:p>
            <a:endParaRPr lang="en-IN" dirty="0"/>
          </a:p>
        </p:txBody>
      </p:sp>
      <p:pic>
        <p:nvPicPr>
          <p:cNvPr id="5" name="Content Placeholder 4">
            <a:extLst>
              <a:ext uri="{FF2B5EF4-FFF2-40B4-BE49-F238E27FC236}">
                <a16:creationId xmlns:a16="http://schemas.microsoft.com/office/drawing/2014/main" id="{2C6993D3-A948-430A-B76F-AE3B786FC25B}"/>
              </a:ext>
            </a:extLst>
          </p:cNvPr>
          <p:cNvPicPr>
            <a:picLocks noGrp="1" noChangeAspect="1"/>
          </p:cNvPicPr>
          <p:nvPr>
            <p:ph sz="half" idx="2"/>
          </p:nvPr>
        </p:nvPicPr>
        <p:blipFill>
          <a:blip r:embed="rId3"/>
          <a:stretch>
            <a:fillRect/>
          </a:stretch>
        </p:blipFill>
        <p:spPr>
          <a:xfrm>
            <a:off x="6214533" y="2160589"/>
            <a:ext cx="4876800" cy="3796603"/>
          </a:xfrm>
          <a:prstGeom prst="rect">
            <a:avLst/>
          </a:prstGeom>
        </p:spPr>
      </p:pic>
    </p:spTree>
    <p:extLst>
      <p:ext uri="{BB962C8B-B14F-4D97-AF65-F5344CB8AC3E}">
        <p14:creationId xmlns:p14="http://schemas.microsoft.com/office/powerpoint/2010/main" val="662744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711200" y="609600"/>
            <a:ext cx="8596668" cy="1320800"/>
          </a:xfrm>
        </p:spPr>
        <p:txBody>
          <a:bodyPr/>
          <a:lstStyle/>
          <a:p>
            <a:r>
              <a:rPr lang="en-IN" dirty="0"/>
              <a:t>Benefits of Effective Communication </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p:txBody>
          <a:bodyPr>
            <a:normAutofit lnSpcReduction="10000"/>
          </a:bodyPr>
          <a:lstStyle/>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Trust</a:t>
            </a: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Increases Job Satisfaction </a:t>
            </a:r>
            <a:r>
              <a:rPr lang="en-US" sz="2000" dirty="0">
                <a:solidFill>
                  <a:schemeClr val="tx1"/>
                </a:solidFill>
                <a:latin typeface="Times New Roman" panose="02020603050405020304" pitchFamily="18" charset="0"/>
                <a:cs typeface="Times New Roman" panose="02020603050405020304" pitchFamily="18" charset="0"/>
              </a:rPr>
              <a:t>(Xie and Lou, 2022)</a:t>
            </a:r>
            <a:endParaRPr lang="en-IN" sz="20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Better Relationships</a:t>
            </a: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Team Building </a:t>
            </a:r>
            <a:r>
              <a:rPr lang="en-US" sz="2000" dirty="0">
                <a:latin typeface="Times New Roman" panose="02020603050405020304" pitchFamily="18" charset="0"/>
                <a:cs typeface="Times New Roman" panose="02020603050405020304" pitchFamily="18" charset="0"/>
              </a:rPr>
              <a:t>(Leje, et al. 2019)</a:t>
            </a:r>
            <a:endParaRPr lang="en-IN" sz="20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Enhances Engagement &amp; productivity</a:t>
            </a: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Handle Conflicts easily</a:t>
            </a:r>
          </a:p>
          <a:p>
            <a:pPr>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Builds a good Culture for the Employees (Muhammedrisaevna, et al. 2020)</a:t>
            </a:r>
          </a:p>
          <a:p>
            <a:pPr>
              <a:buFont typeface="Arial" panose="020B0604020202020204" pitchFamily="34" charset="0"/>
              <a:buChar char="•"/>
            </a:pPr>
            <a:endParaRPr lang="en-IN" dirty="0"/>
          </a:p>
        </p:txBody>
      </p:sp>
      <p:pic>
        <p:nvPicPr>
          <p:cNvPr id="2054" name="Picture 6" descr="Effective Communication Proof Reading Services">
            <a:extLst>
              <a:ext uri="{FF2B5EF4-FFF2-40B4-BE49-F238E27FC236}">
                <a16:creationId xmlns:a16="http://schemas.microsoft.com/office/drawing/2014/main" id="{918242AF-0D78-4C9C-912B-DAEA5E3A0F4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96000" y="2160589"/>
            <a:ext cx="4810567" cy="3452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750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711200" y="609600"/>
            <a:ext cx="8367486" cy="826727"/>
          </a:xfrm>
        </p:spPr>
        <p:txBody>
          <a:bodyPr/>
          <a:lstStyle/>
          <a:p>
            <a:r>
              <a:rPr lang="en-IN" dirty="0">
                <a:latin typeface="Times New Roman" panose="02020603050405020304" pitchFamily="18" charset="0"/>
                <a:cs typeface="Times New Roman" panose="02020603050405020304" pitchFamily="18" charset="0"/>
              </a:rPr>
              <a:t>Models of Communication</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a:xfrm>
            <a:off x="645887" y="1444172"/>
            <a:ext cx="3690258" cy="486228"/>
          </a:xfrm>
        </p:spPr>
        <p:txBody>
          <a:bodyPr>
            <a:normAutofit lnSpcReduction="10000"/>
          </a:bodyPr>
          <a:lstStyle/>
          <a:p>
            <a:pPr marL="0" indent="0">
              <a:buNone/>
            </a:pPr>
            <a:r>
              <a:rPr lang="en-IN" sz="2000" dirty="0">
                <a:latin typeface="Times New Roman" panose="02020603050405020304" pitchFamily="18" charset="0"/>
                <a:cs typeface="Times New Roman" panose="02020603050405020304" pitchFamily="18" charset="0"/>
              </a:rPr>
              <a:t>Berlo’s Model of Communication</a:t>
            </a:r>
          </a:p>
        </p:txBody>
      </p:sp>
      <p:sp>
        <p:nvSpPr>
          <p:cNvPr id="4" name="Content Placeholder 3">
            <a:extLst>
              <a:ext uri="{FF2B5EF4-FFF2-40B4-BE49-F238E27FC236}">
                <a16:creationId xmlns:a16="http://schemas.microsoft.com/office/drawing/2014/main" id="{9B65E947-E92F-413A-97B5-858527B2DB98}"/>
              </a:ext>
            </a:extLst>
          </p:cNvPr>
          <p:cNvSpPr>
            <a:spLocks noGrp="1"/>
          </p:cNvSpPr>
          <p:nvPr>
            <p:ph sz="half" idx="2"/>
          </p:nvPr>
        </p:nvSpPr>
        <p:spPr>
          <a:xfrm>
            <a:off x="6566808" y="1535337"/>
            <a:ext cx="3690258" cy="369332"/>
          </a:xfrm>
        </p:spPr>
        <p:txBody>
          <a:bodyPr>
            <a:normAutofit lnSpcReduction="10000"/>
          </a:bodyPr>
          <a:lstStyle/>
          <a:p>
            <a:pPr marL="0" indent="0">
              <a:buNone/>
            </a:pPr>
            <a:r>
              <a:rPr lang="en-IN" sz="2000" dirty="0">
                <a:latin typeface="Times New Roman" panose="02020603050405020304" pitchFamily="18" charset="0"/>
                <a:cs typeface="Times New Roman" panose="02020603050405020304" pitchFamily="18" charset="0"/>
              </a:rPr>
              <a:t>Helical Model of Communication</a:t>
            </a:r>
          </a:p>
          <a:p>
            <a:pPr marL="0" indent="0">
              <a:buNone/>
            </a:pPr>
            <a:endParaRPr lang="en-IN" dirty="0"/>
          </a:p>
        </p:txBody>
      </p:sp>
      <p:pic>
        <p:nvPicPr>
          <p:cNvPr id="3074" name="Picture 2" descr="Helical Model of Communication - Businesstopia">
            <a:extLst>
              <a:ext uri="{FF2B5EF4-FFF2-40B4-BE49-F238E27FC236}">
                <a16:creationId xmlns:a16="http://schemas.microsoft.com/office/drawing/2014/main" id="{CA907185-A2EA-459B-B6B5-F5880BE293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1608" y="2054958"/>
            <a:ext cx="3028950" cy="151447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85F3A14-E17E-4981-9099-8BA19302A94D}"/>
              </a:ext>
            </a:extLst>
          </p:cNvPr>
          <p:cNvSpPr/>
          <p:nvPr/>
        </p:nvSpPr>
        <p:spPr>
          <a:xfrm>
            <a:off x="6253843" y="3904388"/>
            <a:ext cx="5169044" cy="400110"/>
          </a:xfrm>
          <a:prstGeom prst="rect">
            <a:avLst/>
          </a:prstGeom>
        </p:spPr>
        <p:txBody>
          <a:bodyPr wrap="square">
            <a:spAutoFit/>
          </a:bodyPr>
          <a:lstStyle/>
          <a:p>
            <a:r>
              <a:rPr lang="en-IN" sz="2000" dirty="0">
                <a:latin typeface="Times New Roman" panose="02020603050405020304" pitchFamily="18" charset="0"/>
                <a:cs typeface="Times New Roman" panose="02020603050405020304" pitchFamily="18" charset="0"/>
              </a:rPr>
              <a:t>Shannon and Weaver model of communication </a:t>
            </a:r>
          </a:p>
        </p:txBody>
      </p:sp>
      <p:sp>
        <p:nvSpPr>
          <p:cNvPr id="7" name="Rectangle 6">
            <a:extLst>
              <a:ext uri="{FF2B5EF4-FFF2-40B4-BE49-F238E27FC236}">
                <a16:creationId xmlns:a16="http://schemas.microsoft.com/office/drawing/2014/main" id="{158B1F41-1874-4DD5-82DF-5EAD805A8872}"/>
              </a:ext>
            </a:extLst>
          </p:cNvPr>
          <p:cNvSpPr/>
          <p:nvPr/>
        </p:nvSpPr>
        <p:spPr>
          <a:xfrm>
            <a:off x="527914" y="3904388"/>
            <a:ext cx="4059381" cy="400110"/>
          </a:xfrm>
          <a:prstGeom prst="rect">
            <a:avLst/>
          </a:prstGeom>
        </p:spPr>
        <p:txBody>
          <a:bodyPr wrap="none">
            <a:spAutoFit/>
          </a:bodyPr>
          <a:lstStyle/>
          <a:p>
            <a:r>
              <a:rPr lang="en-IN" sz="2000" dirty="0">
                <a:latin typeface="Times New Roman" panose="02020603050405020304" pitchFamily="18" charset="0"/>
                <a:cs typeface="Times New Roman" panose="02020603050405020304" pitchFamily="18" charset="0"/>
              </a:rPr>
              <a:t>Schramm’s Model of Communication</a:t>
            </a:r>
          </a:p>
        </p:txBody>
      </p:sp>
      <p:pic>
        <p:nvPicPr>
          <p:cNvPr id="3078" name="Picture 6" descr="OSGOOD- SCHRAMM MODEL OF COMMUNICATION">
            <a:extLst>
              <a:ext uri="{FF2B5EF4-FFF2-40B4-BE49-F238E27FC236}">
                <a16:creationId xmlns:a16="http://schemas.microsoft.com/office/drawing/2014/main" id="{7257140A-4710-422C-89D3-827B7D743E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005" y="4651828"/>
            <a:ext cx="3000375" cy="15240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BERLO'S SMCR MODEL OF COMMUNICATION">
            <a:extLst>
              <a:ext uri="{FF2B5EF4-FFF2-40B4-BE49-F238E27FC236}">
                <a16:creationId xmlns:a16="http://schemas.microsoft.com/office/drawing/2014/main" id="{0EADB347-8862-4726-84DF-8526FE2776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496" y="2041527"/>
            <a:ext cx="3009900" cy="15144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11CF6974-192D-42FE-B7B3-ED5266062EF8}"/>
              </a:ext>
            </a:extLst>
          </p:cNvPr>
          <p:cNvPicPr>
            <a:picLocks noChangeAspect="1"/>
          </p:cNvPicPr>
          <p:nvPr/>
        </p:nvPicPr>
        <p:blipFill>
          <a:blip r:embed="rId6"/>
          <a:stretch>
            <a:fillRect/>
          </a:stretch>
        </p:blipFill>
        <p:spPr>
          <a:xfrm>
            <a:off x="6253843" y="4403508"/>
            <a:ext cx="4320914" cy="1844200"/>
          </a:xfrm>
          <a:prstGeom prst="rect">
            <a:avLst/>
          </a:prstGeom>
        </p:spPr>
      </p:pic>
    </p:spTree>
    <p:extLst>
      <p:ext uri="{BB962C8B-B14F-4D97-AF65-F5344CB8AC3E}">
        <p14:creationId xmlns:p14="http://schemas.microsoft.com/office/powerpoint/2010/main" val="3329155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677334" y="609600"/>
            <a:ext cx="8974666" cy="1320800"/>
          </a:xfrm>
        </p:spPr>
        <p:txBody>
          <a:bodyPr/>
          <a:lstStyle/>
          <a:p>
            <a:r>
              <a:rPr lang="en-IN" dirty="0"/>
              <a:t>Barriers to Effective Communication </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p:txBody>
          <a:bodyPr/>
          <a:lstStyle/>
          <a:p>
            <a:pPr>
              <a:buFont typeface="Wingdings" panose="05000000000000000000" pitchFamily="2" charset="2"/>
              <a:buChar char="q"/>
            </a:pPr>
            <a:r>
              <a:rPr lang="en-IN" sz="2400" dirty="0">
                <a:latin typeface="Times New Roman" panose="02020603050405020304" pitchFamily="18" charset="0"/>
                <a:cs typeface="Times New Roman" panose="02020603050405020304" pitchFamily="18" charset="0"/>
              </a:rPr>
              <a:t>Filtering </a:t>
            </a:r>
            <a:r>
              <a:rPr lang="en-US" sz="2400" dirty="0">
                <a:solidFill>
                  <a:schemeClr val="tx1"/>
                </a:solidFill>
                <a:latin typeface="Times New Roman" panose="02020603050405020304" pitchFamily="18" charset="0"/>
                <a:cs typeface="Times New Roman" panose="02020603050405020304" pitchFamily="18" charset="0"/>
              </a:rPr>
              <a:t>(Stacho et al. 2019)</a:t>
            </a:r>
            <a:endParaRPr lang="en-I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IN" sz="2400" dirty="0">
                <a:latin typeface="Times New Roman" panose="02020603050405020304" pitchFamily="18" charset="0"/>
                <a:cs typeface="Times New Roman" panose="02020603050405020304" pitchFamily="18" charset="0"/>
              </a:rPr>
              <a:t>Selective Perception</a:t>
            </a:r>
          </a:p>
          <a:p>
            <a:pPr>
              <a:buFont typeface="Wingdings" panose="05000000000000000000" pitchFamily="2" charset="2"/>
              <a:buChar char="q"/>
            </a:pPr>
            <a:r>
              <a:rPr lang="en-IN" sz="2400" dirty="0">
                <a:latin typeface="Times New Roman" panose="02020603050405020304" pitchFamily="18" charset="0"/>
                <a:cs typeface="Times New Roman" panose="02020603050405020304" pitchFamily="18" charset="0"/>
              </a:rPr>
              <a:t>Emotional Disconnects </a:t>
            </a:r>
            <a:r>
              <a:rPr lang="en-US" sz="2400" dirty="0">
                <a:latin typeface="Times New Roman" panose="02020603050405020304" pitchFamily="18" charset="0"/>
                <a:cs typeface="Times New Roman" panose="02020603050405020304" pitchFamily="18" charset="0"/>
              </a:rPr>
              <a:t>(Zaumane, 2018)</a:t>
            </a:r>
            <a:r>
              <a:rPr lang="en-IN"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q"/>
            </a:pPr>
            <a:r>
              <a:rPr lang="en-IN" sz="2400" dirty="0">
                <a:latin typeface="Times New Roman" panose="02020603050405020304" pitchFamily="18" charset="0"/>
                <a:cs typeface="Times New Roman" panose="02020603050405020304" pitchFamily="18" charset="0"/>
              </a:rPr>
              <a:t>Lack of Source Credibility</a:t>
            </a:r>
          </a:p>
          <a:p>
            <a:pPr>
              <a:buFont typeface="Wingdings" panose="05000000000000000000" pitchFamily="2" charset="2"/>
              <a:buChar char="q"/>
            </a:pPr>
            <a:r>
              <a:rPr lang="en-IN" sz="2400" dirty="0">
                <a:latin typeface="Times New Roman" panose="02020603050405020304" pitchFamily="18" charset="0"/>
                <a:cs typeface="Times New Roman" panose="02020603050405020304" pitchFamily="18" charset="0"/>
              </a:rPr>
              <a:t>Semantics </a:t>
            </a:r>
            <a:r>
              <a:rPr lang="en-US" sz="2400" dirty="0">
                <a:solidFill>
                  <a:schemeClr val="tx1"/>
                </a:solidFill>
                <a:latin typeface="Times New Roman" panose="02020603050405020304" pitchFamily="18" charset="0"/>
                <a:cs typeface="Times New Roman" panose="02020603050405020304" pitchFamily="18" charset="0"/>
              </a:rPr>
              <a:t>(Dahesihsari and Kartikawangi, 2020</a:t>
            </a:r>
            <a:r>
              <a:rPr lang="en-US" dirty="0">
                <a:solidFill>
                  <a:schemeClr val="tx1"/>
                </a:solidFill>
              </a:rPr>
              <a:t>)</a:t>
            </a:r>
          </a:p>
          <a:p>
            <a:pPr marL="0" indent="0">
              <a:buNone/>
            </a:pPr>
            <a:endParaRPr lang="en-IN" dirty="0"/>
          </a:p>
          <a:p>
            <a:pPr>
              <a:buFont typeface="Wingdings" panose="05000000000000000000" pitchFamily="2" charset="2"/>
              <a:buChar char="q"/>
            </a:pPr>
            <a:endParaRPr lang="en-IN" dirty="0"/>
          </a:p>
        </p:txBody>
      </p:sp>
      <p:pic>
        <p:nvPicPr>
          <p:cNvPr id="5" name="Content Placeholder 4">
            <a:extLst>
              <a:ext uri="{FF2B5EF4-FFF2-40B4-BE49-F238E27FC236}">
                <a16:creationId xmlns:a16="http://schemas.microsoft.com/office/drawing/2014/main" id="{89D53F35-9A0E-4D9B-BB46-07E8C98FE72D}"/>
              </a:ext>
            </a:extLst>
          </p:cNvPr>
          <p:cNvPicPr>
            <a:picLocks noGrp="1" noChangeAspect="1"/>
          </p:cNvPicPr>
          <p:nvPr>
            <p:ph sz="half" idx="2"/>
          </p:nvPr>
        </p:nvPicPr>
        <p:blipFill>
          <a:blip r:embed="rId3"/>
          <a:stretch>
            <a:fillRect/>
          </a:stretch>
        </p:blipFill>
        <p:spPr>
          <a:xfrm>
            <a:off x="5164667" y="1930400"/>
            <a:ext cx="6269294" cy="3545944"/>
          </a:xfrm>
          <a:prstGeom prst="rect">
            <a:avLst/>
          </a:prstGeom>
        </p:spPr>
      </p:pic>
    </p:spTree>
    <p:extLst>
      <p:ext uri="{BB962C8B-B14F-4D97-AF65-F5344CB8AC3E}">
        <p14:creationId xmlns:p14="http://schemas.microsoft.com/office/powerpoint/2010/main" val="268844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677334" y="609600"/>
            <a:ext cx="8974666" cy="1320800"/>
          </a:xfrm>
        </p:spPr>
        <p:txBody>
          <a:bodyPr/>
          <a:lstStyle/>
          <a:p>
            <a:r>
              <a:rPr lang="en-IN" dirty="0">
                <a:latin typeface="Times New Roman" panose="02020603050405020304" pitchFamily="18" charset="0"/>
                <a:cs typeface="Times New Roman" panose="02020603050405020304" pitchFamily="18" charset="0"/>
              </a:rPr>
              <a:t>Communication Channels </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p:txBody>
          <a:bodyPr>
            <a:normAutofit/>
          </a:bodyPr>
          <a:lstStyle/>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Face to Face Communication</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Phone calls</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Video Conferencing </a:t>
            </a:r>
            <a:r>
              <a:rPr lang="en-US" sz="2400" dirty="0">
                <a:latin typeface="Times New Roman" panose="02020603050405020304" pitchFamily="18" charset="0"/>
                <a:cs typeface="Times New Roman" panose="02020603050405020304" pitchFamily="18" charset="0"/>
              </a:rPr>
              <a:t>(Shannon, 2018)</a:t>
            </a:r>
            <a:endParaRPr lang="en-IN"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Emails</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Text Messages</a:t>
            </a:r>
          </a:p>
          <a:p>
            <a:pPr>
              <a:buFont typeface="Wingdings" panose="05000000000000000000" pitchFamily="2" charset="2"/>
              <a:buChar char="v"/>
            </a:pPr>
            <a:r>
              <a:rPr lang="en-IN" sz="2400" dirty="0">
                <a:latin typeface="Times New Roman" panose="02020603050405020304" pitchFamily="18" charset="0"/>
                <a:cs typeface="Times New Roman" panose="02020603050405020304" pitchFamily="18" charset="0"/>
              </a:rPr>
              <a:t>Social Media </a:t>
            </a:r>
          </a:p>
        </p:txBody>
      </p:sp>
      <p:pic>
        <p:nvPicPr>
          <p:cNvPr id="5" name="Content Placeholder 4">
            <a:extLst>
              <a:ext uri="{FF2B5EF4-FFF2-40B4-BE49-F238E27FC236}">
                <a16:creationId xmlns:a16="http://schemas.microsoft.com/office/drawing/2014/main" id="{8D59987A-23EB-4B1F-96E5-EB7EF6D694AA}"/>
              </a:ext>
            </a:extLst>
          </p:cNvPr>
          <p:cNvPicPr>
            <a:picLocks noGrp="1" noChangeAspect="1"/>
          </p:cNvPicPr>
          <p:nvPr>
            <p:ph sz="half" idx="2"/>
          </p:nvPr>
        </p:nvPicPr>
        <p:blipFill>
          <a:blip r:embed="rId3"/>
          <a:stretch>
            <a:fillRect/>
          </a:stretch>
        </p:blipFill>
        <p:spPr>
          <a:xfrm>
            <a:off x="5648324" y="1953549"/>
            <a:ext cx="5998419" cy="4087811"/>
          </a:xfrm>
          <a:prstGeom prst="rect">
            <a:avLst/>
          </a:prstGeom>
        </p:spPr>
      </p:pic>
    </p:spTree>
    <p:extLst>
      <p:ext uri="{BB962C8B-B14F-4D97-AF65-F5344CB8AC3E}">
        <p14:creationId xmlns:p14="http://schemas.microsoft.com/office/powerpoint/2010/main" val="2751493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677334" y="609600"/>
            <a:ext cx="8974666" cy="1320800"/>
          </a:xfrm>
        </p:spPr>
        <p:txBody>
          <a:bodyPr/>
          <a:lstStyle/>
          <a:p>
            <a:r>
              <a:rPr lang="en-IN"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p:txBody>
          <a:bodyPr/>
          <a:lstStyle/>
          <a:p>
            <a:pPr>
              <a:buFont typeface="Wingdings" panose="05000000000000000000" pitchFamily="2" charset="2"/>
              <a:buChar char="q"/>
            </a:pPr>
            <a:r>
              <a:rPr lang="en-IN" dirty="0"/>
              <a:t>Importance of Effective Communication</a:t>
            </a:r>
          </a:p>
          <a:p>
            <a:pPr>
              <a:buFont typeface="Wingdings" panose="05000000000000000000" pitchFamily="2" charset="2"/>
              <a:buChar char="q"/>
            </a:pPr>
            <a:r>
              <a:rPr lang="en-IN" dirty="0"/>
              <a:t>Ways to prevent the barriers of the communication</a:t>
            </a:r>
          </a:p>
          <a:p>
            <a:pPr>
              <a:buFont typeface="Wingdings" panose="05000000000000000000" pitchFamily="2" charset="2"/>
              <a:buChar char="q"/>
            </a:pPr>
            <a:r>
              <a:rPr lang="en-IN" dirty="0"/>
              <a:t>Communication Channels used in the organization</a:t>
            </a:r>
          </a:p>
          <a:p>
            <a:pPr>
              <a:buFont typeface="Wingdings" panose="05000000000000000000" pitchFamily="2" charset="2"/>
              <a:buChar char="q"/>
            </a:pPr>
            <a:r>
              <a:rPr lang="en-IN" dirty="0"/>
              <a:t>Importance of Communication Models </a:t>
            </a:r>
          </a:p>
        </p:txBody>
      </p:sp>
      <p:pic>
        <p:nvPicPr>
          <p:cNvPr id="4100" name="Picture 4" descr="The Importance of Effective Communication in Nursing | USAHS">
            <a:extLst>
              <a:ext uri="{FF2B5EF4-FFF2-40B4-BE49-F238E27FC236}">
                <a16:creationId xmlns:a16="http://schemas.microsoft.com/office/drawing/2014/main" id="{CACD04C7-007F-420C-AD37-D0C6EB9A950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56142" y="1933508"/>
            <a:ext cx="4184034"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056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19523-DEBC-4A86-9994-D87EC7E47ADB}"/>
              </a:ext>
            </a:extLst>
          </p:cNvPr>
          <p:cNvSpPr>
            <a:spLocks noGrp="1"/>
          </p:cNvSpPr>
          <p:nvPr>
            <p:ph type="title"/>
          </p:nvPr>
        </p:nvSpPr>
        <p:spPr>
          <a:xfrm>
            <a:off x="877510" y="364672"/>
            <a:ext cx="8919633" cy="1124252"/>
          </a:xfrm>
        </p:spPr>
        <p:txBody>
          <a:bodyPr/>
          <a:lstStyle/>
          <a:p>
            <a:r>
              <a:rPr lang="en-IN"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C1B7EE98-C13C-4BB0-A9F0-82374693663D}"/>
              </a:ext>
            </a:extLst>
          </p:cNvPr>
          <p:cNvSpPr>
            <a:spLocks noGrp="1"/>
          </p:cNvSpPr>
          <p:nvPr>
            <p:ph sz="half" idx="1"/>
          </p:nvPr>
        </p:nvSpPr>
        <p:spPr>
          <a:xfrm>
            <a:off x="877510" y="1488924"/>
            <a:ext cx="9211733" cy="4585094"/>
          </a:xfrm>
        </p:spPr>
        <p:txBody>
          <a:bodyPr>
            <a:normAutofit lnSpcReduction="10000"/>
          </a:bodyPr>
          <a:lstStyle/>
          <a:p>
            <a:pPr marL="0" indent="0">
              <a:buNone/>
            </a:pPr>
            <a:r>
              <a:rPr lang="en-US" dirty="0">
                <a:latin typeface="Times New Roman" panose="02020603050405020304" pitchFamily="18" charset="0"/>
                <a:cs typeface="Times New Roman" panose="02020603050405020304" pitchFamily="18" charset="0"/>
              </a:rPr>
              <a:t>Leje, M.I., Kasimu, M.A. and Kolawole, A.F., 2019. Impacts of effective communication towards performance of construction organization. </a:t>
            </a:r>
            <a:r>
              <a:rPr lang="en-US" i="1" dirty="0" err="1">
                <a:latin typeface="Times New Roman" panose="02020603050405020304" pitchFamily="18" charset="0"/>
                <a:cs typeface="Times New Roman" panose="02020603050405020304" pitchFamily="18" charset="0"/>
              </a:rPr>
              <a:t>Traektoriâ</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Nauki</a:t>
            </a:r>
            <a:r>
              <a:rPr lang="en-US" i="1" dirty="0">
                <a:latin typeface="Times New Roman" panose="02020603050405020304" pitchFamily="18" charset="0"/>
                <a:cs typeface="Times New Roman" panose="02020603050405020304" pitchFamily="18" charset="0"/>
              </a:rPr>
              <a:t>= Path of Science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a:t>
            </a:r>
            <a:r>
              <a:rPr lang="en-US" dirty="0">
                <a:latin typeface="Times New Roman" panose="02020603050405020304" pitchFamily="18" charset="0"/>
                <a:cs typeface="Times New Roman" panose="02020603050405020304" pitchFamily="18" charset="0"/>
              </a:rPr>
              <a:t>(8), pp.3001-3008. https://cyberleninka.ru/article/n/impacts-of-effective-communication-towards-performance-of-construction-organization/viewer</a:t>
            </a:r>
          </a:p>
          <a:p>
            <a:pPr marL="0" indent="0">
              <a:buNone/>
            </a:pPr>
            <a:r>
              <a:rPr lang="en-IN" dirty="0">
                <a:latin typeface="Times New Roman" panose="02020603050405020304" pitchFamily="18" charset="0"/>
                <a:cs typeface="Times New Roman" panose="02020603050405020304" pitchFamily="18" charset="0"/>
              </a:rPr>
              <a:t>Muhammedrisaevna, T.M., Mubinovna, R.F. and </a:t>
            </a:r>
            <a:r>
              <a:rPr lang="en-IN" dirty="0" err="1">
                <a:latin typeface="Times New Roman" panose="02020603050405020304" pitchFamily="18" charset="0"/>
                <a:cs typeface="Times New Roman" panose="02020603050405020304" pitchFamily="18" charset="0"/>
              </a:rPr>
              <a:t>Kizi</a:t>
            </a:r>
            <a:r>
              <a:rPr lang="en-IN" dirty="0">
                <a:latin typeface="Times New Roman" panose="02020603050405020304" pitchFamily="18" charset="0"/>
                <a:cs typeface="Times New Roman" panose="02020603050405020304" pitchFamily="18" charset="0"/>
              </a:rPr>
              <a:t>, M.N.U., 2020. The role of information technology in organization and management in tourism. </a:t>
            </a:r>
            <a:r>
              <a:rPr lang="en-IN" i="1" dirty="0">
                <a:latin typeface="Times New Roman" panose="02020603050405020304" pitchFamily="18" charset="0"/>
                <a:cs typeface="Times New Roman" panose="02020603050405020304" pitchFamily="18" charset="0"/>
              </a:rPr>
              <a:t>Academy</a:t>
            </a:r>
            <a:r>
              <a:rPr lang="en-IN" dirty="0">
                <a:latin typeface="Times New Roman" panose="02020603050405020304" pitchFamily="18" charset="0"/>
                <a:cs typeface="Times New Roman" panose="02020603050405020304" pitchFamily="18" charset="0"/>
              </a:rPr>
              <a:t>, (4 (55)). https://cyberleninka.ru/article/n/the-role-of-information-technology-in-organization-and-management-in-tourism/viewer </a:t>
            </a:r>
          </a:p>
          <a:p>
            <a:pPr marL="0" indent="0">
              <a:buNone/>
            </a:pPr>
            <a:r>
              <a:rPr lang="en-US" dirty="0">
                <a:latin typeface="Times New Roman" panose="02020603050405020304" pitchFamily="18" charset="0"/>
                <a:cs typeface="Times New Roman" panose="02020603050405020304" pitchFamily="18" charset="0"/>
              </a:rPr>
              <a:t>Zaumane, I., 2018. Internal Communication Challenges in 21st Century Organization: Leadership Perspective. </a:t>
            </a:r>
            <a:r>
              <a:rPr lang="en-US" i="1" dirty="0">
                <a:latin typeface="Times New Roman" panose="02020603050405020304" pitchFamily="18" charset="0"/>
                <a:cs typeface="Times New Roman" panose="02020603050405020304" pitchFamily="18" charset="0"/>
              </a:rPr>
              <a:t>IJRDO-Journal of Business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a:t>
            </a:r>
            <a:r>
              <a:rPr lang="en-US" dirty="0">
                <a:latin typeface="Times New Roman" panose="02020603050405020304" pitchFamily="18" charset="0"/>
                <a:cs typeface="Times New Roman" panose="02020603050405020304" pitchFamily="18" charset="0"/>
              </a:rPr>
              <a:t>(2), pp.92-101. http://www.ijrdo.org/index.php/bm/article/view/1865/1703 </a:t>
            </a:r>
          </a:p>
          <a:p>
            <a:pPr marL="0" indent="0">
              <a:buNone/>
            </a:pPr>
            <a:r>
              <a:rPr lang="en-US" dirty="0">
                <a:latin typeface="Times New Roman" panose="02020603050405020304" pitchFamily="18" charset="0"/>
                <a:cs typeface="Times New Roman" panose="02020603050405020304" pitchFamily="18" charset="0"/>
              </a:rPr>
              <a:t>Shannon, C.W., 2018. </a:t>
            </a:r>
            <a:r>
              <a:rPr lang="en-US" i="1" dirty="0">
                <a:latin typeface="Times New Roman" panose="02020603050405020304" pitchFamily="18" charset="0"/>
                <a:cs typeface="Times New Roman" panose="02020603050405020304" pitchFamily="18" charset="0"/>
              </a:rPr>
              <a:t>Effective Management Communication Strategies within an Organization</a:t>
            </a:r>
            <a:r>
              <a:rPr lang="en-US" dirty="0">
                <a:latin typeface="Times New Roman" panose="02020603050405020304" pitchFamily="18" charset="0"/>
                <a:cs typeface="Times New Roman" panose="02020603050405020304" pitchFamily="18" charset="0"/>
              </a:rPr>
              <a:t> (Doctoral dissertation, Walden University). https://www.proquest.com/openview/c29beb82f19be2e6de436a2e00cbc8bc/1?pq-origsite=gscholar&amp;cbl=18750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813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A3EBF-CDC8-42F5-A48C-C4514AB7D128}"/>
              </a:ext>
            </a:extLst>
          </p:cNvPr>
          <p:cNvSpPr>
            <a:spLocks noGrp="1"/>
          </p:cNvSpPr>
          <p:nvPr>
            <p:ph type="title"/>
          </p:nvPr>
        </p:nvSpPr>
        <p:spPr>
          <a:xfrm>
            <a:off x="677863" y="462643"/>
            <a:ext cx="8188551" cy="892628"/>
          </a:xfrm>
        </p:spPr>
        <p:txBody>
          <a:bodyPr/>
          <a:lstStyle/>
          <a:p>
            <a:r>
              <a:rPr lang="en-IN" dirty="0">
                <a:latin typeface="Times New Roman" panose="02020603050405020304" pitchFamily="18" charset="0"/>
                <a:cs typeface="Times New Roman" panose="02020603050405020304" pitchFamily="18" charset="0"/>
              </a:rPr>
              <a:t>Teamwork Evaluation</a:t>
            </a:r>
          </a:p>
        </p:txBody>
      </p:sp>
      <p:graphicFrame>
        <p:nvGraphicFramePr>
          <p:cNvPr id="5" name="Content Placeholder 4">
            <a:extLst>
              <a:ext uri="{FF2B5EF4-FFF2-40B4-BE49-F238E27FC236}">
                <a16:creationId xmlns:a16="http://schemas.microsoft.com/office/drawing/2014/main" id="{36EF81DA-557E-4F19-A6D6-8C46F842648C}"/>
              </a:ext>
            </a:extLst>
          </p:cNvPr>
          <p:cNvGraphicFramePr>
            <a:graphicFrameLocks noGrp="1"/>
          </p:cNvGraphicFramePr>
          <p:nvPr>
            <p:ph sz="half" idx="1"/>
            <p:extLst>
              <p:ext uri="{D42A27DB-BD31-4B8C-83A1-F6EECF244321}">
                <p14:modId xmlns:p14="http://schemas.microsoft.com/office/powerpoint/2010/main" val="3384377505"/>
              </p:ext>
            </p:extLst>
          </p:nvPr>
        </p:nvGraphicFramePr>
        <p:xfrm>
          <a:off x="457198" y="1589088"/>
          <a:ext cx="10156373" cy="4712495"/>
        </p:xfrm>
        <a:graphic>
          <a:graphicData uri="http://schemas.openxmlformats.org/drawingml/2006/table">
            <a:tbl>
              <a:tblPr firstRow="1" bandRow="1">
                <a:tableStyleId>{5C22544A-7EE6-4342-B048-85BDC9FD1C3A}</a:tableStyleId>
              </a:tblPr>
              <a:tblGrid>
                <a:gridCol w="5105401">
                  <a:extLst>
                    <a:ext uri="{9D8B030D-6E8A-4147-A177-3AD203B41FA5}">
                      <a16:colId xmlns:a16="http://schemas.microsoft.com/office/drawing/2014/main" val="2946660190"/>
                    </a:ext>
                  </a:extLst>
                </a:gridCol>
                <a:gridCol w="5050972">
                  <a:extLst>
                    <a:ext uri="{9D8B030D-6E8A-4147-A177-3AD203B41FA5}">
                      <a16:colId xmlns:a16="http://schemas.microsoft.com/office/drawing/2014/main" val="3816924137"/>
                    </a:ext>
                  </a:extLst>
                </a:gridCol>
              </a:tblGrid>
              <a:tr h="759619">
                <a:tc>
                  <a:txBody>
                    <a:bodyPr/>
                    <a:lstStyle/>
                    <a:p>
                      <a:r>
                        <a:rPr lang="en-IN" b="1" dirty="0">
                          <a:solidFill>
                            <a:schemeClr val="bg1"/>
                          </a:solidFill>
                          <a:latin typeface="Times New Roman" panose="02020603050405020304" pitchFamily="18" charset="0"/>
                          <a:cs typeface="Times New Roman" panose="02020603050405020304" pitchFamily="18" charset="0"/>
                        </a:rPr>
                        <a:t>Team Evaluation</a:t>
                      </a:r>
                    </a:p>
                  </a:txBody>
                  <a:tcPr/>
                </a:tc>
                <a:tc>
                  <a:txBody>
                    <a:bodyPr/>
                    <a:lstStyle/>
                    <a:p>
                      <a:r>
                        <a:rPr lang="en-IN" b="1" dirty="0">
                          <a:solidFill>
                            <a:schemeClr val="bg1"/>
                          </a:solidFill>
                          <a:latin typeface="Times New Roman" panose="02020603050405020304" pitchFamily="18" charset="0"/>
                          <a:cs typeface="Times New Roman" panose="02020603050405020304" pitchFamily="18" charset="0"/>
                        </a:rPr>
                        <a:t>Team Response </a:t>
                      </a:r>
                    </a:p>
                  </a:txBody>
                  <a:tcPr/>
                </a:tc>
                <a:extLst>
                  <a:ext uri="{0D108BD9-81ED-4DB2-BD59-A6C34878D82A}">
                    <a16:rowId xmlns:a16="http://schemas.microsoft.com/office/drawing/2014/main" val="3850579039"/>
                  </a:ext>
                </a:extLst>
              </a:tr>
              <a:tr h="759619">
                <a:tc>
                  <a:txBody>
                    <a:bodyPr/>
                    <a:lstStyle/>
                    <a:p>
                      <a:r>
                        <a:rPr lang="en-IN" dirty="0">
                          <a:latin typeface="Times New Roman" panose="02020603050405020304" pitchFamily="18" charset="0"/>
                          <a:cs typeface="Times New Roman" panose="02020603050405020304" pitchFamily="18" charset="0"/>
                        </a:rPr>
                        <a:t>Who was in your Team?</a:t>
                      </a:r>
                    </a:p>
                  </a:txBody>
                  <a:tcPr/>
                </a:tc>
                <a:tc>
                  <a:txBody>
                    <a:bodyPr/>
                    <a:lstStyle/>
                    <a:p>
                      <a:r>
                        <a:rPr lang="ro-RO" dirty="0"/>
                        <a:t>Geanina Anton   Katerina </a:t>
                      </a:r>
                      <a:r>
                        <a:rPr lang="ro-RO" dirty="0" err="1"/>
                        <a:t>Licartovska</a:t>
                      </a:r>
                      <a:r>
                        <a:rPr lang="ro-RO" dirty="0"/>
                        <a:t> </a:t>
                      </a:r>
                      <a:endParaRPr lang="en-IN" dirty="0"/>
                    </a:p>
                  </a:txBody>
                  <a:tcPr/>
                </a:tc>
                <a:extLst>
                  <a:ext uri="{0D108BD9-81ED-4DB2-BD59-A6C34878D82A}">
                    <a16:rowId xmlns:a16="http://schemas.microsoft.com/office/drawing/2014/main" val="1387111729"/>
                  </a:ext>
                </a:extLst>
              </a:tr>
              <a:tr h="759619">
                <a:tc>
                  <a:txBody>
                    <a:bodyPr/>
                    <a:lstStyle/>
                    <a:p>
                      <a:r>
                        <a:rPr lang="en-IN" dirty="0">
                          <a:latin typeface="Times New Roman" panose="02020603050405020304" pitchFamily="18" charset="0"/>
                          <a:cs typeface="Times New Roman" panose="02020603050405020304" pitchFamily="18" charset="0"/>
                        </a:rPr>
                        <a:t>What were the key Strengths of your team?</a:t>
                      </a:r>
                    </a:p>
                    <a:p>
                      <a:endParaRPr lang="en-IN" dirty="0">
                        <a:latin typeface="Times New Roman" panose="02020603050405020304" pitchFamily="18" charset="0"/>
                        <a:cs typeface="Times New Roman" panose="02020603050405020304" pitchFamily="18" charset="0"/>
                      </a:endParaRPr>
                    </a:p>
                  </a:txBody>
                  <a:tcPr/>
                </a:tc>
                <a:tc>
                  <a:txBody>
                    <a:bodyPr/>
                    <a:lstStyle/>
                    <a:p>
                      <a:r>
                        <a:rPr lang="ro-RO" dirty="0"/>
                        <a:t>Good </a:t>
                      </a:r>
                      <a:r>
                        <a:rPr lang="ro-RO" dirty="0" err="1"/>
                        <a:t>communication</a:t>
                      </a:r>
                      <a:r>
                        <a:rPr lang="ro-RO" dirty="0"/>
                        <a:t> , trust</a:t>
                      </a:r>
                      <a:endParaRPr lang="en-IN" dirty="0"/>
                    </a:p>
                  </a:txBody>
                  <a:tcPr/>
                </a:tc>
                <a:extLst>
                  <a:ext uri="{0D108BD9-81ED-4DB2-BD59-A6C34878D82A}">
                    <a16:rowId xmlns:a16="http://schemas.microsoft.com/office/drawing/2014/main" val="3721049231"/>
                  </a:ext>
                </a:extLst>
              </a:tr>
              <a:tr h="759619">
                <a:tc>
                  <a:txBody>
                    <a:bodyPr/>
                    <a:lstStyle/>
                    <a:p>
                      <a:r>
                        <a:rPr lang="en-IN" dirty="0">
                          <a:latin typeface="Times New Roman" panose="02020603050405020304" pitchFamily="18" charset="0"/>
                          <a:cs typeface="Times New Roman" panose="02020603050405020304" pitchFamily="18" charset="0"/>
                        </a:rPr>
                        <a:t>What are the challenges that you overcame a s a team?</a:t>
                      </a:r>
                    </a:p>
                  </a:txBody>
                  <a:tcPr/>
                </a:tc>
                <a:tc>
                  <a:txBody>
                    <a:bodyPr/>
                    <a:lstStyle/>
                    <a:p>
                      <a:r>
                        <a:rPr lang="ro-RO" dirty="0"/>
                        <a:t>To find the best idea , </a:t>
                      </a:r>
                      <a:r>
                        <a:rPr lang="ro-RO" dirty="0" err="1"/>
                        <a:t>even</a:t>
                      </a:r>
                      <a:r>
                        <a:rPr lang="ro-RO" dirty="0"/>
                        <a:t> if we </a:t>
                      </a:r>
                      <a:r>
                        <a:rPr lang="ro-RO" dirty="0" err="1"/>
                        <a:t>had</a:t>
                      </a:r>
                      <a:r>
                        <a:rPr lang="ro-RO" dirty="0"/>
                        <a:t> </a:t>
                      </a:r>
                      <a:r>
                        <a:rPr lang="ro-RO" dirty="0" err="1"/>
                        <a:t>diffrent</a:t>
                      </a:r>
                      <a:r>
                        <a:rPr lang="ro-RO" dirty="0"/>
                        <a:t> </a:t>
                      </a:r>
                      <a:r>
                        <a:rPr lang="ro-RO" dirty="0" err="1"/>
                        <a:t>opinions</a:t>
                      </a:r>
                      <a:endParaRPr lang="en-IN" dirty="0"/>
                    </a:p>
                  </a:txBody>
                  <a:tcPr/>
                </a:tc>
                <a:extLst>
                  <a:ext uri="{0D108BD9-81ED-4DB2-BD59-A6C34878D82A}">
                    <a16:rowId xmlns:a16="http://schemas.microsoft.com/office/drawing/2014/main" val="2504898257"/>
                  </a:ext>
                </a:extLst>
              </a:tr>
              <a:tr h="759619">
                <a:tc>
                  <a:txBody>
                    <a:bodyPr/>
                    <a:lstStyle/>
                    <a:p>
                      <a:r>
                        <a:rPr lang="en-IN" dirty="0">
                          <a:latin typeface="Times New Roman" panose="02020603050405020304" pitchFamily="18" charset="0"/>
                          <a:cs typeface="Times New Roman" panose="02020603050405020304" pitchFamily="18" charset="0"/>
                        </a:rPr>
                        <a:t>What would you do differently if you worked as a team again</a:t>
                      </a:r>
                    </a:p>
                  </a:txBody>
                  <a:tcPr/>
                </a:tc>
                <a:tc>
                  <a:txBody>
                    <a:bodyPr/>
                    <a:lstStyle/>
                    <a:p>
                      <a:r>
                        <a:rPr lang="ro-RO" dirty="0"/>
                        <a:t>Try to find more </a:t>
                      </a:r>
                      <a:r>
                        <a:rPr lang="ro-RO" dirty="0" err="1"/>
                        <a:t>information</a:t>
                      </a:r>
                      <a:r>
                        <a:rPr lang="ro-RO" dirty="0"/>
                        <a:t> for </a:t>
                      </a:r>
                      <a:r>
                        <a:rPr lang="ro-RO" dirty="0" err="1"/>
                        <a:t>effective</a:t>
                      </a:r>
                      <a:r>
                        <a:rPr lang="ro-RO" dirty="0"/>
                        <a:t> </a:t>
                      </a:r>
                      <a:r>
                        <a:rPr lang="ro-RO" dirty="0" err="1"/>
                        <a:t>communication</a:t>
                      </a:r>
                      <a:r>
                        <a:rPr lang="ro-RO" dirty="0"/>
                        <a:t> </a:t>
                      </a:r>
                      <a:r>
                        <a:rPr lang="ro-RO" dirty="0" err="1"/>
                        <a:t>strategies</a:t>
                      </a:r>
                      <a:r>
                        <a:rPr lang="ro-RO" dirty="0"/>
                        <a:t> , find more </a:t>
                      </a:r>
                      <a:r>
                        <a:rPr lang="ro-RO" dirty="0" err="1"/>
                        <a:t>resources</a:t>
                      </a:r>
                      <a:endParaRPr lang="en-IN" dirty="0"/>
                    </a:p>
                  </a:txBody>
                  <a:tcPr/>
                </a:tc>
                <a:extLst>
                  <a:ext uri="{0D108BD9-81ED-4DB2-BD59-A6C34878D82A}">
                    <a16:rowId xmlns:a16="http://schemas.microsoft.com/office/drawing/2014/main" val="1605073376"/>
                  </a:ext>
                </a:extLst>
              </a:tr>
              <a:tr h="759619">
                <a:tc>
                  <a:txBody>
                    <a:bodyPr/>
                    <a:lstStyle/>
                    <a:p>
                      <a:r>
                        <a:rPr lang="en-IN" dirty="0">
                          <a:latin typeface="Times New Roman" panose="02020603050405020304" pitchFamily="18" charset="0"/>
                          <a:cs typeface="Times New Roman" panose="02020603050405020304" pitchFamily="18" charset="0"/>
                        </a:rPr>
                        <a:t>How would you rate your team working? Out of 10? </a:t>
                      </a:r>
                    </a:p>
                  </a:txBody>
                  <a:tcPr/>
                </a:tc>
                <a:tc>
                  <a:txBody>
                    <a:bodyPr/>
                    <a:lstStyle/>
                    <a:p>
                      <a:r>
                        <a:rPr lang="ro-RO" dirty="0"/>
                        <a:t>10</a:t>
                      </a:r>
                      <a:endParaRPr lang="en-IN" dirty="0"/>
                    </a:p>
                  </a:txBody>
                  <a:tcPr/>
                </a:tc>
                <a:extLst>
                  <a:ext uri="{0D108BD9-81ED-4DB2-BD59-A6C34878D82A}">
                    <a16:rowId xmlns:a16="http://schemas.microsoft.com/office/drawing/2014/main" val="993355908"/>
                  </a:ext>
                </a:extLst>
              </a:tr>
            </a:tbl>
          </a:graphicData>
        </a:graphic>
      </p:graphicFrame>
    </p:spTree>
    <p:extLst>
      <p:ext uri="{BB962C8B-B14F-4D97-AF65-F5344CB8AC3E}">
        <p14:creationId xmlns:p14="http://schemas.microsoft.com/office/powerpoint/2010/main" val="8612502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182</TotalTime>
  <Words>793</Words>
  <Application>Microsoft Office PowerPoint</Application>
  <PresentationFormat>Ecran lat</PresentationFormat>
  <Paragraphs>93</Paragraphs>
  <Slides>10</Slides>
  <Notes>10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Facet</vt:lpstr>
      <vt:lpstr>         Effective Team Working and Communication</vt:lpstr>
      <vt:lpstr>Table of Content</vt:lpstr>
      <vt:lpstr>Introduction </vt:lpstr>
      <vt:lpstr>Benefits of Effective Communication </vt:lpstr>
      <vt:lpstr>Models of Communication</vt:lpstr>
      <vt:lpstr>Barriers to Effective Communication </vt:lpstr>
      <vt:lpstr>Communication Channels </vt:lpstr>
      <vt:lpstr>Conclusion</vt:lpstr>
      <vt:lpstr>References </vt:lpstr>
      <vt:lpstr>Teamwork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cp:lastModifiedBy>Elena Tane (2109706)</cp:lastModifiedBy>
  <cp:revision>26</cp:revision>
  <dcterms:created xsi:type="dcterms:W3CDTF">2022-02-18T08:10:40Z</dcterms:created>
  <dcterms:modified xsi:type="dcterms:W3CDTF">2022-03-05T16:51:45Z</dcterms:modified>
</cp:coreProperties>
</file>