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notesSlides/notesSlide43.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41.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Default Extension="tiff" ContentType="image/tif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6" r:id="rId2"/>
    <p:sldId id="320" r:id="rId3"/>
    <p:sldId id="322" r:id="rId4"/>
    <p:sldId id="323" r:id="rId5"/>
    <p:sldId id="325" r:id="rId6"/>
    <p:sldId id="342" r:id="rId7"/>
    <p:sldId id="334" r:id="rId8"/>
    <p:sldId id="350" r:id="rId9"/>
    <p:sldId id="340" r:id="rId10"/>
    <p:sldId id="351" r:id="rId11"/>
    <p:sldId id="346" r:id="rId12"/>
    <p:sldId id="352" r:id="rId13"/>
    <p:sldId id="353" r:id="rId14"/>
    <p:sldId id="354" r:id="rId15"/>
    <p:sldId id="359" r:id="rId16"/>
    <p:sldId id="360" r:id="rId17"/>
    <p:sldId id="362" r:id="rId18"/>
    <p:sldId id="343" r:id="rId19"/>
    <p:sldId id="344" r:id="rId20"/>
    <p:sldId id="345" r:id="rId21"/>
    <p:sldId id="324" r:id="rId22"/>
    <p:sldId id="364" r:id="rId23"/>
    <p:sldId id="365" r:id="rId24"/>
    <p:sldId id="366" r:id="rId25"/>
    <p:sldId id="367" r:id="rId26"/>
    <p:sldId id="368" r:id="rId27"/>
    <p:sldId id="363" r:id="rId28"/>
    <p:sldId id="327" r:id="rId29"/>
    <p:sldId id="355" r:id="rId30"/>
    <p:sldId id="329" r:id="rId31"/>
    <p:sldId id="339" r:id="rId32"/>
    <p:sldId id="356" r:id="rId33"/>
    <p:sldId id="357" r:id="rId34"/>
    <p:sldId id="358" r:id="rId35"/>
    <p:sldId id="330" r:id="rId36"/>
    <p:sldId id="331" r:id="rId37"/>
    <p:sldId id="361" r:id="rId38"/>
    <p:sldId id="348" r:id="rId39"/>
    <p:sldId id="373" r:id="rId40"/>
    <p:sldId id="372" r:id="rId41"/>
    <p:sldId id="371" r:id="rId42"/>
    <p:sldId id="369" r:id="rId43"/>
    <p:sldId id="370" r:id="rId44"/>
  </p:sldIdLst>
  <p:sldSz cx="12192000" cy="6858000"/>
  <p:notesSz cx="6888163" cy="100203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636"/>
    <p:restoredTop sz="79592" autoAdjust="0"/>
  </p:normalViewPr>
  <p:slideViewPr>
    <p:cSldViewPr snapToGrid="0" snapToObjects="1">
      <p:cViewPr>
        <p:scale>
          <a:sx n="60" d="100"/>
          <a:sy n="60" d="100"/>
        </p:scale>
        <p:origin x="-78" y="-16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2755"/>
          </a:xfrm>
          <a:prstGeom prst="rect">
            <a:avLst/>
          </a:prstGeom>
        </p:spPr>
        <p:txBody>
          <a:bodyPr vert="horz" lIns="96616" tIns="48308" rIns="96616" bIns="48308" rtlCol="0"/>
          <a:lstStyle>
            <a:lvl1pPr algn="l">
              <a:defRPr sz="1300"/>
            </a:lvl1pPr>
          </a:lstStyle>
          <a:p>
            <a:endParaRPr lang="en-US"/>
          </a:p>
        </p:txBody>
      </p:sp>
      <p:sp>
        <p:nvSpPr>
          <p:cNvPr id="3" name="Date Placeholder 2"/>
          <p:cNvSpPr>
            <a:spLocks noGrp="1"/>
          </p:cNvSpPr>
          <p:nvPr>
            <p:ph type="dt" idx="1"/>
          </p:nvPr>
        </p:nvSpPr>
        <p:spPr>
          <a:xfrm>
            <a:off x="3901698" y="0"/>
            <a:ext cx="2984871" cy="502755"/>
          </a:xfrm>
          <a:prstGeom prst="rect">
            <a:avLst/>
          </a:prstGeom>
        </p:spPr>
        <p:txBody>
          <a:bodyPr vert="horz" lIns="96616" tIns="48308" rIns="96616" bIns="48308" rtlCol="0"/>
          <a:lstStyle>
            <a:lvl1pPr algn="r">
              <a:defRPr sz="1300"/>
            </a:lvl1pPr>
          </a:lstStyle>
          <a:p>
            <a:fld id="{EDED54CD-81E6-B348-8595-78C8C80CF9E2}" type="datetimeFigureOut">
              <a:rPr lang="en-US" smtClean="0"/>
              <a:pPr/>
              <a:t>5/10/2020</a:t>
            </a:fld>
            <a:endParaRPr lang="en-US"/>
          </a:p>
        </p:txBody>
      </p:sp>
      <p:sp>
        <p:nvSpPr>
          <p:cNvPr id="4" name="Slide Image Placeholder 3"/>
          <p:cNvSpPr>
            <a:spLocks noGrp="1" noRot="1" noChangeAspect="1"/>
          </p:cNvSpPr>
          <p:nvPr>
            <p:ph type="sldImg" idx="2"/>
          </p:nvPr>
        </p:nvSpPr>
        <p:spPr>
          <a:xfrm>
            <a:off x="439738" y="1252538"/>
            <a:ext cx="6008687" cy="3381375"/>
          </a:xfrm>
          <a:prstGeom prst="rect">
            <a:avLst/>
          </a:prstGeom>
          <a:noFill/>
          <a:ln w="12700">
            <a:solidFill>
              <a:prstClr val="black"/>
            </a:solidFill>
          </a:ln>
        </p:spPr>
        <p:txBody>
          <a:bodyPr vert="horz" lIns="96616" tIns="48308" rIns="96616" bIns="48308" rtlCol="0" anchor="ctr"/>
          <a:lstStyle/>
          <a:p>
            <a:endParaRPr lang="en-US"/>
          </a:p>
        </p:txBody>
      </p:sp>
      <p:sp>
        <p:nvSpPr>
          <p:cNvPr id="5" name="Notes Placeholder 4"/>
          <p:cNvSpPr>
            <a:spLocks noGrp="1"/>
          </p:cNvSpPr>
          <p:nvPr>
            <p:ph type="body" sz="quarter" idx="3"/>
          </p:nvPr>
        </p:nvSpPr>
        <p:spPr>
          <a:xfrm>
            <a:off x="688817" y="4822269"/>
            <a:ext cx="5510530" cy="3945493"/>
          </a:xfrm>
          <a:prstGeom prst="rect">
            <a:avLst/>
          </a:prstGeom>
        </p:spPr>
        <p:txBody>
          <a:bodyPr vert="horz" lIns="96616" tIns="48308" rIns="96616" bIns="48308"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517547"/>
            <a:ext cx="2984871" cy="502754"/>
          </a:xfrm>
          <a:prstGeom prst="rect">
            <a:avLst/>
          </a:prstGeom>
        </p:spPr>
        <p:txBody>
          <a:bodyPr vert="horz" lIns="96616" tIns="48308" rIns="96616" bIns="48308" rtlCol="0" anchor="b"/>
          <a:lstStyle>
            <a:lvl1pPr algn="l">
              <a:defRPr sz="1300"/>
            </a:lvl1pPr>
          </a:lstStyle>
          <a:p>
            <a:endParaRPr lang="en-US"/>
          </a:p>
        </p:txBody>
      </p:sp>
      <p:sp>
        <p:nvSpPr>
          <p:cNvPr id="7" name="Slide Number Placeholder 6"/>
          <p:cNvSpPr>
            <a:spLocks noGrp="1"/>
          </p:cNvSpPr>
          <p:nvPr>
            <p:ph type="sldNum" sz="quarter" idx="5"/>
          </p:nvPr>
        </p:nvSpPr>
        <p:spPr>
          <a:xfrm>
            <a:off x="3901698" y="9517547"/>
            <a:ext cx="2984871" cy="502754"/>
          </a:xfrm>
          <a:prstGeom prst="rect">
            <a:avLst/>
          </a:prstGeom>
        </p:spPr>
        <p:txBody>
          <a:bodyPr vert="horz" lIns="96616" tIns="48308" rIns="96616" bIns="48308" rtlCol="0" anchor="b"/>
          <a:lstStyle>
            <a:lvl1pPr algn="r">
              <a:defRPr sz="1300"/>
            </a:lvl1pPr>
          </a:lstStyle>
          <a:p>
            <a:fld id="{448ED210-B6F5-4445-8718-47C35B3EA0A4}" type="slidenum">
              <a:rPr lang="en-US" smtClean="0"/>
              <a:pPr/>
              <a:t>‹#›</a:t>
            </a:fld>
            <a:endParaRPr lang="en-US"/>
          </a:p>
        </p:txBody>
      </p:sp>
    </p:spTree>
    <p:extLst>
      <p:ext uri="{BB962C8B-B14F-4D97-AF65-F5344CB8AC3E}">
        <p14:creationId xmlns:p14="http://schemas.microsoft.com/office/powerpoint/2010/main" xmlns="" val="38438248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Image: Scanned mono-print and gouache/</a:t>
            </a:r>
            <a:r>
              <a:rPr lang="en-US" dirty="0" err="1" smtClean="0"/>
              <a:t>indian</a:t>
            </a:r>
            <a:r>
              <a:rPr lang="en-US" dirty="0" smtClean="0"/>
              <a:t> ink</a:t>
            </a:r>
            <a:r>
              <a:rPr lang="en-US" baseline="0" dirty="0" smtClean="0"/>
              <a:t> resist images</a:t>
            </a:r>
            <a:r>
              <a:rPr lang="en-US" dirty="0" smtClean="0"/>
              <a:t> – digital drop repeat patterns created with</a:t>
            </a:r>
            <a:r>
              <a:rPr lang="en-US" baseline="0" dirty="0" smtClean="0"/>
              <a:t> both images</a:t>
            </a:r>
            <a:endParaRPr lang="en-US" dirty="0" smtClean="0"/>
          </a:p>
          <a:p>
            <a:endParaRPr lang="en-GB" dirty="0"/>
          </a:p>
        </p:txBody>
      </p:sp>
      <p:sp>
        <p:nvSpPr>
          <p:cNvPr id="4" name="Slide Number Placeholder 3"/>
          <p:cNvSpPr>
            <a:spLocks noGrp="1"/>
          </p:cNvSpPr>
          <p:nvPr>
            <p:ph type="sldNum" sz="quarter" idx="10"/>
          </p:nvPr>
        </p:nvSpPr>
        <p:spPr/>
        <p:txBody>
          <a:bodyPr/>
          <a:lstStyle/>
          <a:p>
            <a:fld id="{448ED210-B6F5-4445-8718-47C35B3EA0A4}"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700" b="1" dirty="0"/>
              <a:t>Practical Skills </a:t>
            </a:r>
            <a:r>
              <a:rPr lang="en-GB" sz="1700" dirty="0"/>
              <a:t>(Marks Available: </a:t>
            </a:r>
            <a:r>
              <a:rPr lang="en-GB" sz="1700" b="1" dirty="0"/>
              <a:t>70 out of 100</a:t>
            </a:r>
            <a:r>
              <a:rPr lang="en-GB" sz="1700" dirty="0"/>
              <a:t>)</a:t>
            </a:r>
          </a:p>
          <a:p>
            <a:r>
              <a:rPr lang="en-GB" sz="1700" dirty="0"/>
              <a:t>At level 4, you should be able to apply the basic underlying concepts and principles to evaluate and interpret these within the context of your area of study. You should be able to demonstrate how the subject-related concepts and ideas relate to real world situations and/or a particular context.  How do they work in practice?  You will deploy models, methods, techniques, and/or theories, in that context, to assess current situations, perhaps to formulate plans or solutions to solve problems, or to create artefacts.  This is likely to involve, for instance, the use of real-world artefacts, examples and cases, the application of a model within an organisation and/or benchmarking one theory or organisation against others based on stated criteria.  </a:t>
            </a:r>
          </a:p>
          <a:p>
            <a:r>
              <a:rPr lang="en-GB" sz="1700" dirty="0"/>
              <a:t> </a:t>
            </a:r>
          </a:p>
          <a:p>
            <a:r>
              <a:rPr lang="en-GB" sz="1700" b="1" i="1" dirty="0"/>
              <a:t>Guidance specific to this assessment:</a:t>
            </a:r>
            <a:r>
              <a:rPr lang="en-GB" sz="1700" i="1" dirty="0"/>
              <a:t> </a:t>
            </a:r>
            <a:endParaRPr lang="en-GB" sz="1700" dirty="0"/>
          </a:p>
          <a:p>
            <a:r>
              <a:rPr lang="en-GB" sz="1700" i="1" dirty="0"/>
              <a:t> </a:t>
            </a:r>
            <a:endParaRPr lang="en-GB" sz="1700" dirty="0"/>
          </a:p>
          <a:p>
            <a:pPr marL="301923" indent="-301923">
              <a:buFont typeface="Arial" panose="020B0604020202020204" pitchFamily="34" charset="0"/>
              <a:buChar char="•"/>
            </a:pPr>
            <a:r>
              <a:rPr lang="en-GB" sz="1700" b="1" i="1" dirty="0"/>
              <a:t>Select and apply a wide-ranging and challenging body of practical explorations and outcomes.</a:t>
            </a:r>
          </a:p>
          <a:p>
            <a:pPr marL="301923" indent="-301923">
              <a:buFont typeface="Arial" panose="020B0604020202020204" pitchFamily="34" charset="0"/>
              <a:buChar char="•"/>
            </a:pPr>
            <a:r>
              <a:rPr lang="en-GB" sz="1700" b="1" i="1" dirty="0"/>
              <a:t>Identify and select </a:t>
            </a:r>
            <a:r>
              <a:rPr lang="en-GB" sz="1700" b="1" dirty="0"/>
              <a:t>appropriate methods and techniques, to realise and clearly communicate your ideas.</a:t>
            </a:r>
            <a:endParaRPr lang="en-GB" sz="1700" dirty="0"/>
          </a:p>
          <a:p>
            <a:pPr marL="301923" indent="-301923">
              <a:buFont typeface="Arial" panose="020B0604020202020204" pitchFamily="34" charset="0"/>
              <a:buChar char="•"/>
            </a:pPr>
            <a:r>
              <a:rPr lang="en-GB" sz="1700" b="1" i="1" dirty="0"/>
              <a:t>Manage, organise and refer to your technical notes in a coherent way, to evidence your practical development</a:t>
            </a:r>
            <a:r>
              <a:rPr lang="en-GB" sz="1700" i="1" dirty="0"/>
              <a:t>.</a:t>
            </a:r>
            <a:endParaRPr lang="en-GB" sz="1700" dirty="0"/>
          </a:p>
          <a:p>
            <a:r>
              <a:rPr lang="en-GB" sz="1700" i="1" dirty="0"/>
              <a:t> </a:t>
            </a:r>
            <a:endParaRPr lang="en-GB" sz="1700" dirty="0"/>
          </a:p>
          <a:p>
            <a:r>
              <a:rPr lang="en-GB" sz="1700" dirty="0"/>
              <a:t> </a:t>
            </a:r>
          </a:p>
          <a:p>
            <a:pPr lvl="0"/>
            <a:r>
              <a:rPr lang="en-GB" sz="1700" b="1" dirty="0"/>
              <a:t>Transferable Skills for Life and Professional Practice </a:t>
            </a:r>
            <a:r>
              <a:rPr lang="en-GB" sz="1700" dirty="0"/>
              <a:t>(Marks Available: </a:t>
            </a:r>
            <a:r>
              <a:rPr lang="en-GB" sz="1700" b="1" dirty="0"/>
              <a:t>30 out of 100</a:t>
            </a:r>
            <a:r>
              <a:rPr lang="en-GB" sz="1700" dirty="0"/>
              <a:t>)</a:t>
            </a:r>
          </a:p>
          <a:p>
            <a:r>
              <a:rPr lang="en-GB" sz="1700" dirty="0"/>
              <a:t>Your work must provide evidence of the qualities and transferable skills necessary for employment requiring the exercise of some personal responsibility.  This includes demonstrating: that you can communicate the results of your study/work accurately and reliably, and with structured and coherent arguments; that you can initiate and complete tasks and procedures, whether individually and/or collaboratively; fluency of expression; clarity and effectiveness in presentation and organisation. Work should be coherent and well-structured in presentation and organisation.</a:t>
            </a:r>
          </a:p>
          <a:p>
            <a:r>
              <a:rPr lang="en-GB" sz="1700" dirty="0"/>
              <a:t> </a:t>
            </a:r>
          </a:p>
          <a:p>
            <a:r>
              <a:rPr lang="en-GB" sz="1700" b="1" i="1" dirty="0"/>
              <a:t>Guidance specific to this assessment:</a:t>
            </a:r>
            <a:r>
              <a:rPr lang="en-GB" sz="1700" i="1" dirty="0"/>
              <a:t> </a:t>
            </a:r>
            <a:endParaRPr lang="en-GB" sz="1700" dirty="0"/>
          </a:p>
          <a:p>
            <a:r>
              <a:rPr lang="en-GB" sz="1700" i="1" dirty="0"/>
              <a:t> </a:t>
            </a:r>
            <a:endParaRPr lang="en-GB" sz="1700" dirty="0"/>
          </a:p>
          <a:p>
            <a:pPr marL="301923" indent="-301923">
              <a:buFont typeface="Arial" panose="020B0604020202020204" pitchFamily="34" charset="0"/>
              <a:buChar char="•"/>
            </a:pPr>
            <a:r>
              <a:rPr lang="en-GB" sz="1700" b="1" i="1" dirty="0"/>
              <a:t>Present your work with care, applying attention to the finishing and detail required from professional practice necessary for future employment.</a:t>
            </a:r>
            <a:endParaRPr lang="en-GB" sz="1700" dirty="0"/>
          </a:p>
          <a:p>
            <a:pPr marL="301923" indent="-301923">
              <a:buFont typeface="Arial" panose="020B0604020202020204" pitchFamily="34" charset="0"/>
              <a:buChar char="•"/>
            </a:pPr>
            <a:r>
              <a:rPr lang="en-GB" sz="1700" b="1" i="1" dirty="0"/>
              <a:t>Apply your knowledge and skills in organisation and time-management. Work should be visually coherent and well-structured in presentation and organisation. </a:t>
            </a:r>
            <a:endParaRPr lang="en-GB" sz="1700" dirty="0"/>
          </a:p>
          <a:p>
            <a:pPr marL="301923" indent="-301923">
              <a:buFont typeface="Arial" panose="020B0604020202020204" pitchFamily="34" charset="0"/>
              <a:buChar char="•"/>
            </a:pPr>
            <a:r>
              <a:rPr lang="en-GB" sz="1700" b="1" i="1" dirty="0"/>
              <a:t>Take personal responsibility and pride in your presentation.</a:t>
            </a:r>
            <a:endParaRPr lang="en-GB" sz="1700" dirty="0"/>
          </a:p>
          <a:p>
            <a:r>
              <a:rPr lang="en-GB" sz="1300" dirty="0"/>
              <a:t> </a:t>
            </a:r>
          </a:p>
          <a:p>
            <a:endParaRPr lang="en-US" dirty="0"/>
          </a:p>
        </p:txBody>
      </p:sp>
      <p:sp>
        <p:nvSpPr>
          <p:cNvPr id="4" name="Slide Number Placeholder 3"/>
          <p:cNvSpPr>
            <a:spLocks noGrp="1"/>
          </p:cNvSpPr>
          <p:nvPr>
            <p:ph type="sldNum" sz="quarter" idx="5"/>
          </p:nvPr>
        </p:nvSpPr>
        <p:spPr/>
        <p:txBody>
          <a:bodyPr/>
          <a:lstStyle/>
          <a:p>
            <a:fld id="{448ED210-B6F5-4445-8718-47C35B3EA0A4}" type="slidenum">
              <a:rPr lang="en-US" smtClean="0"/>
              <a:pPr/>
              <a:t>2</a:t>
            </a:fld>
            <a:endParaRPr lang="en-US"/>
          </a:p>
        </p:txBody>
      </p:sp>
    </p:spTree>
    <p:extLst>
      <p:ext uri="{BB962C8B-B14F-4D97-AF65-F5344CB8AC3E}">
        <p14:creationId xmlns:p14="http://schemas.microsoft.com/office/powerpoint/2010/main" xmlns="" val="30100095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Image: Hand rendered half-drop</a:t>
            </a:r>
            <a:r>
              <a:rPr lang="en-US" baseline="0" dirty="0" smtClean="0"/>
              <a:t> repeat pattern – </a:t>
            </a:r>
            <a:r>
              <a:rPr lang="en-US" baseline="0" dirty="0" smtClean="0"/>
              <a:t>fine-liner on paper</a:t>
            </a:r>
            <a:endParaRPr lang="en-US" dirty="0" smtClean="0"/>
          </a:p>
          <a:p>
            <a:endParaRPr lang="en-US" dirty="0"/>
          </a:p>
        </p:txBody>
      </p:sp>
      <p:sp>
        <p:nvSpPr>
          <p:cNvPr id="4" name="Slide Number Placeholder 3"/>
          <p:cNvSpPr>
            <a:spLocks noGrp="1"/>
          </p:cNvSpPr>
          <p:nvPr>
            <p:ph type="sldNum" sz="quarter" idx="5"/>
          </p:nvPr>
        </p:nvSpPr>
        <p:spPr/>
        <p:txBody>
          <a:bodyPr/>
          <a:lstStyle/>
          <a:p>
            <a:fld id="{448ED210-B6F5-4445-8718-47C35B3EA0A4}" type="slidenum">
              <a:rPr lang="en-US" smtClean="0"/>
              <a:pPr/>
              <a:t>3</a:t>
            </a:fld>
            <a:endParaRPr lang="en-US"/>
          </a:p>
        </p:txBody>
      </p:sp>
    </p:spTree>
    <p:extLst>
      <p:ext uri="{BB962C8B-B14F-4D97-AF65-F5344CB8AC3E}">
        <p14:creationId xmlns:p14="http://schemas.microsoft.com/office/powerpoint/2010/main" xmlns="" val="37440148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Image: Scanned silk screen print - </a:t>
            </a:r>
            <a:r>
              <a:rPr lang="en-US" dirty="0" err="1" smtClean="0"/>
              <a:t>glitched</a:t>
            </a:r>
            <a:r>
              <a:rPr lang="en-US" dirty="0" smtClean="0"/>
              <a:t> using the wave</a:t>
            </a:r>
            <a:r>
              <a:rPr lang="en-US" baseline="0" dirty="0" smtClean="0"/>
              <a:t> and stained glass distort filters.</a:t>
            </a:r>
            <a:endParaRPr lang="en-US" dirty="0"/>
          </a:p>
        </p:txBody>
      </p:sp>
      <p:sp>
        <p:nvSpPr>
          <p:cNvPr id="4" name="Slide Number Placeholder 3"/>
          <p:cNvSpPr>
            <a:spLocks noGrp="1"/>
          </p:cNvSpPr>
          <p:nvPr>
            <p:ph type="sldNum" sz="quarter" idx="5"/>
          </p:nvPr>
        </p:nvSpPr>
        <p:spPr/>
        <p:txBody>
          <a:bodyPr/>
          <a:lstStyle/>
          <a:p>
            <a:fld id="{448ED210-B6F5-4445-8718-47C35B3EA0A4}" type="slidenum">
              <a:rPr lang="en-US" smtClean="0"/>
              <a:pPr/>
              <a:t>4</a:t>
            </a:fld>
            <a:endParaRPr lang="en-US"/>
          </a:p>
        </p:txBody>
      </p:sp>
    </p:spTree>
    <p:extLst>
      <p:ext uri="{BB962C8B-B14F-4D97-AF65-F5344CB8AC3E}">
        <p14:creationId xmlns:p14="http://schemas.microsoft.com/office/powerpoint/2010/main" xmlns="" val="24001954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0" dirty="0" smtClean="0">
                <a:latin typeface="Century Gothic" panose="020B0502020202020204" pitchFamily="34" charset="0"/>
                <a:ea typeface="Times New Roman" panose="02020603050405020304" pitchFamily="18" charset="0"/>
              </a:rPr>
              <a:t>Colour separation artwork for screen</a:t>
            </a:r>
          </a:p>
          <a:p>
            <a:endParaRPr lang="en-US" dirty="0"/>
          </a:p>
        </p:txBody>
      </p:sp>
      <p:sp>
        <p:nvSpPr>
          <p:cNvPr id="4" name="Slide Number Placeholder 3"/>
          <p:cNvSpPr>
            <a:spLocks noGrp="1"/>
          </p:cNvSpPr>
          <p:nvPr>
            <p:ph type="sldNum" sz="quarter" idx="5"/>
          </p:nvPr>
        </p:nvSpPr>
        <p:spPr/>
        <p:txBody>
          <a:bodyPr/>
          <a:lstStyle/>
          <a:p>
            <a:fld id="{448ED210-B6F5-4445-8718-47C35B3EA0A4}" type="slidenum">
              <a:rPr lang="en-US" smtClean="0"/>
              <a:pPr/>
              <a:t>5</a:t>
            </a:fld>
            <a:endParaRPr lang="en-US"/>
          </a:p>
        </p:txBody>
      </p:sp>
    </p:spTree>
    <p:extLst>
      <p:ext uri="{BB962C8B-B14F-4D97-AF65-F5344CB8AC3E}">
        <p14:creationId xmlns:p14="http://schemas.microsoft.com/office/powerpoint/2010/main" xmlns="" val="701248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300" dirty="0" smtClean="0">
                <a:solidFill>
                  <a:schemeClr val="bg1">
                    <a:lumMod val="50000"/>
                  </a:schemeClr>
                </a:solidFill>
                <a:latin typeface="Century Gothic" panose="020B0502020202020204" pitchFamily="34" charset="0"/>
                <a:ea typeface="Times New Roman" panose="02020603050405020304" pitchFamily="18" charset="0"/>
              </a:rPr>
              <a:t>Colour </a:t>
            </a:r>
            <a:r>
              <a:rPr lang="en-GB" sz="1300" dirty="0">
                <a:solidFill>
                  <a:schemeClr val="bg1">
                    <a:lumMod val="50000"/>
                  </a:schemeClr>
                </a:solidFill>
                <a:latin typeface="Century Gothic" panose="020B0502020202020204" pitchFamily="34" charset="0"/>
                <a:ea typeface="Times New Roman" panose="02020603050405020304" pitchFamily="18" charset="0"/>
              </a:rPr>
              <a:t>separation artwork for screen</a:t>
            </a:r>
          </a:p>
          <a:p>
            <a:endParaRPr lang="en-US" dirty="0"/>
          </a:p>
        </p:txBody>
      </p:sp>
      <p:sp>
        <p:nvSpPr>
          <p:cNvPr id="4" name="Slide Number Placeholder 3"/>
          <p:cNvSpPr>
            <a:spLocks noGrp="1"/>
          </p:cNvSpPr>
          <p:nvPr>
            <p:ph type="sldNum" sz="quarter" idx="5"/>
          </p:nvPr>
        </p:nvSpPr>
        <p:spPr/>
        <p:txBody>
          <a:bodyPr/>
          <a:lstStyle/>
          <a:p>
            <a:fld id="{448ED210-B6F5-4445-8718-47C35B3EA0A4}" type="slidenum">
              <a:rPr lang="en-US" smtClean="0"/>
              <a:pPr/>
              <a:t>6</a:t>
            </a:fld>
            <a:endParaRPr lang="en-US"/>
          </a:p>
        </p:txBody>
      </p:sp>
    </p:spTree>
    <p:extLst>
      <p:ext uri="{BB962C8B-B14F-4D97-AF65-F5344CB8AC3E}">
        <p14:creationId xmlns:p14="http://schemas.microsoft.com/office/powerpoint/2010/main" xmlns="" val="701248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300" dirty="0">
                <a:solidFill>
                  <a:schemeClr val="bg1">
                    <a:lumMod val="50000"/>
                  </a:schemeClr>
                </a:solidFill>
                <a:latin typeface="Century Gothic" panose="020B0502020202020204" pitchFamily="34" charset="0"/>
                <a:ea typeface="Times New Roman" panose="02020603050405020304" pitchFamily="18" charset="0"/>
              </a:rPr>
              <a:t>Photograph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of </a:t>
            </a:r>
            <a:r>
              <a:rPr lang="en-GB" sz="1300" dirty="0">
                <a:solidFill>
                  <a:schemeClr val="bg1">
                    <a:lumMod val="50000"/>
                  </a:schemeClr>
                </a:solidFill>
                <a:latin typeface="Century Gothic" panose="020B0502020202020204" pitchFamily="34" charset="0"/>
                <a:ea typeface="Times New Roman" panose="02020603050405020304" pitchFamily="18" charset="0"/>
              </a:rPr>
              <a:t>screen printed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samples</a:t>
            </a:r>
            <a:endParaRPr lang="en-GB" sz="1300" dirty="0" smtClean="0">
              <a:solidFill>
                <a:schemeClr val="bg1">
                  <a:lumMod val="50000"/>
                </a:schemeClr>
              </a:solidFill>
              <a:latin typeface="Century Gothic" panose="020B0502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48ED210-B6F5-4445-8718-47C35B3EA0A4}" type="slidenum">
              <a:rPr lang="en-US" smtClean="0"/>
              <a:pPr/>
              <a:t>7</a:t>
            </a:fld>
            <a:endParaRPr lang="en-US"/>
          </a:p>
        </p:txBody>
      </p:sp>
    </p:spTree>
    <p:extLst>
      <p:ext uri="{BB962C8B-B14F-4D97-AF65-F5344CB8AC3E}">
        <p14:creationId xmlns:p14="http://schemas.microsoft.com/office/powerpoint/2010/main" xmlns="" val="30815976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300" dirty="0">
                <a:solidFill>
                  <a:schemeClr val="bg1">
                    <a:lumMod val="50000"/>
                  </a:schemeClr>
                </a:solidFill>
                <a:latin typeface="Century Gothic" panose="020B0502020202020204" pitchFamily="34" charset="0"/>
                <a:ea typeface="Times New Roman" panose="02020603050405020304" pitchFamily="18" charset="0"/>
              </a:rPr>
              <a:t>Photograph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of </a:t>
            </a:r>
            <a:r>
              <a:rPr lang="en-GB" sz="1300" dirty="0">
                <a:solidFill>
                  <a:schemeClr val="bg1">
                    <a:lumMod val="50000"/>
                  </a:schemeClr>
                </a:solidFill>
                <a:latin typeface="Century Gothic" panose="020B0502020202020204" pitchFamily="34" charset="0"/>
                <a:ea typeface="Times New Roman" panose="02020603050405020304" pitchFamily="18" charset="0"/>
              </a:rPr>
              <a:t>screen printed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samples</a:t>
            </a:r>
          </a:p>
          <a:p>
            <a:pPr defTabSz="966155">
              <a:defRPr/>
            </a:pPr>
            <a:endParaRPr lang="en-GB" sz="1300" dirty="0" smtClean="0">
              <a:solidFill>
                <a:schemeClr val="bg1">
                  <a:lumMod val="50000"/>
                </a:schemeClr>
              </a:solidFill>
              <a:latin typeface="Century Gothic" panose="020B0502020202020204" pitchFamily="34" charset="0"/>
              <a:ea typeface="Times New Roman" panose="02020603050405020304" pitchFamily="18" charset="0"/>
            </a:endParaRPr>
          </a:p>
          <a:p>
            <a:r>
              <a:rPr lang="en-GB" sz="1200" baseline="0" dirty="0" smtClean="0">
                <a:solidFill>
                  <a:schemeClr val="bg1">
                    <a:lumMod val="50000"/>
                  </a:schemeClr>
                </a:solidFill>
                <a:latin typeface="Century Gothic" panose="020B0502020202020204" pitchFamily="34" charset="0"/>
                <a:ea typeface="Times New Roman" panose="02020603050405020304" pitchFamily="18" charset="0"/>
              </a:rPr>
              <a:t> </a:t>
            </a:r>
            <a:endParaRPr lang="en-US" dirty="0"/>
          </a:p>
        </p:txBody>
      </p:sp>
      <p:sp>
        <p:nvSpPr>
          <p:cNvPr id="4" name="Slide Number Placeholder 3"/>
          <p:cNvSpPr>
            <a:spLocks noGrp="1"/>
          </p:cNvSpPr>
          <p:nvPr>
            <p:ph type="sldNum" sz="quarter" idx="5"/>
          </p:nvPr>
        </p:nvSpPr>
        <p:spPr/>
        <p:txBody>
          <a:bodyPr/>
          <a:lstStyle/>
          <a:p>
            <a:fld id="{448ED210-B6F5-4445-8718-47C35B3EA0A4}" type="slidenum">
              <a:rPr lang="en-US" smtClean="0"/>
              <a:pPr/>
              <a:t>8</a:t>
            </a:fld>
            <a:endParaRPr lang="en-US"/>
          </a:p>
        </p:txBody>
      </p:sp>
    </p:spTree>
    <p:extLst>
      <p:ext uri="{BB962C8B-B14F-4D97-AF65-F5344CB8AC3E}">
        <p14:creationId xmlns:p14="http://schemas.microsoft.com/office/powerpoint/2010/main" xmlns="" val="30815976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300" dirty="0">
                <a:solidFill>
                  <a:schemeClr val="bg1">
                    <a:lumMod val="50000"/>
                  </a:schemeClr>
                </a:solidFill>
                <a:latin typeface="Century Gothic" panose="020B0502020202020204" pitchFamily="34" charset="0"/>
                <a:ea typeface="Times New Roman" panose="02020603050405020304" pitchFamily="18" charset="0"/>
              </a:rPr>
              <a:t>Photograph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of </a:t>
            </a:r>
            <a:r>
              <a:rPr lang="en-GB" sz="1300" dirty="0">
                <a:solidFill>
                  <a:schemeClr val="bg1">
                    <a:lumMod val="50000"/>
                  </a:schemeClr>
                </a:solidFill>
                <a:latin typeface="Century Gothic" panose="020B0502020202020204" pitchFamily="34" charset="0"/>
                <a:ea typeface="Times New Roman" panose="02020603050405020304" pitchFamily="18" charset="0"/>
              </a:rPr>
              <a:t>screen printed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samples</a:t>
            </a:r>
          </a:p>
          <a:p>
            <a:pPr defTabSz="966155">
              <a:defRPr/>
            </a:pPr>
            <a:endParaRPr lang="en-GB" sz="1300" dirty="0" smtClean="0">
              <a:solidFill>
                <a:schemeClr val="bg1">
                  <a:lumMod val="50000"/>
                </a:schemeClr>
              </a:solidFill>
              <a:latin typeface="Century Gothic" panose="020B0502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48ED210-B6F5-4445-8718-47C35B3EA0A4}" type="slidenum">
              <a:rPr lang="en-US" smtClean="0"/>
              <a:pPr/>
              <a:t>9</a:t>
            </a:fld>
            <a:endParaRPr lang="en-US"/>
          </a:p>
        </p:txBody>
      </p:sp>
    </p:spTree>
    <p:extLst>
      <p:ext uri="{BB962C8B-B14F-4D97-AF65-F5344CB8AC3E}">
        <p14:creationId xmlns:p14="http://schemas.microsoft.com/office/powerpoint/2010/main" xmlns="" val="30815976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300" dirty="0">
                <a:solidFill>
                  <a:schemeClr val="bg1">
                    <a:lumMod val="50000"/>
                  </a:schemeClr>
                </a:solidFill>
                <a:latin typeface="Century Gothic" panose="020B0502020202020204" pitchFamily="34" charset="0"/>
                <a:ea typeface="Times New Roman" panose="02020603050405020304" pitchFamily="18" charset="0"/>
              </a:rPr>
              <a:t>Photograph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of </a:t>
            </a:r>
            <a:r>
              <a:rPr lang="en-GB" sz="1300" dirty="0">
                <a:solidFill>
                  <a:schemeClr val="bg1">
                    <a:lumMod val="50000"/>
                  </a:schemeClr>
                </a:solidFill>
                <a:latin typeface="Century Gothic" panose="020B0502020202020204" pitchFamily="34" charset="0"/>
                <a:ea typeface="Times New Roman" panose="02020603050405020304" pitchFamily="18" charset="0"/>
              </a:rPr>
              <a:t>screen printed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samples</a:t>
            </a:r>
            <a:endParaRPr lang="en-GB" sz="1300" dirty="0" smtClean="0">
              <a:solidFill>
                <a:schemeClr val="bg1">
                  <a:lumMod val="50000"/>
                </a:schemeClr>
              </a:solidFill>
              <a:latin typeface="Century Gothic" panose="020B0502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48ED210-B6F5-4445-8718-47C35B3EA0A4}" type="slidenum">
              <a:rPr lang="en-US" smtClean="0"/>
              <a:pPr/>
              <a:t>10</a:t>
            </a:fld>
            <a:endParaRPr lang="en-US"/>
          </a:p>
        </p:txBody>
      </p:sp>
    </p:spTree>
    <p:extLst>
      <p:ext uri="{BB962C8B-B14F-4D97-AF65-F5344CB8AC3E}">
        <p14:creationId xmlns:p14="http://schemas.microsoft.com/office/powerpoint/2010/main" xmlns="" val="30815976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300" dirty="0">
                <a:solidFill>
                  <a:schemeClr val="bg1">
                    <a:lumMod val="50000"/>
                  </a:schemeClr>
                </a:solidFill>
                <a:latin typeface="Century Gothic" panose="020B0502020202020204" pitchFamily="34" charset="0"/>
                <a:ea typeface="Times New Roman" panose="02020603050405020304" pitchFamily="18" charset="0"/>
              </a:rPr>
              <a:t>Photograph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of </a:t>
            </a:r>
            <a:r>
              <a:rPr lang="en-GB" sz="1300" dirty="0">
                <a:solidFill>
                  <a:schemeClr val="bg1">
                    <a:lumMod val="50000"/>
                  </a:schemeClr>
                </a:solidFill>
                <a:latin typeface="Century Gothic" panose="020B0502020202020204" pitchFamily="34" charset="0"/>
                <a:ea typeface="Times New Roman" panose="02020603050405020304" pitchFamily="18" charset="0"/>
              </a:rPr>
              <a:t>screen printed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samples</a:t>
            </a:r>
            <a:endParaRPr lang="en-GB" sz="1300" dirty="0" smtClean="0">
              <a:solidFill>
                <a:schemeClr val="bg1">
                  <a:lumMod val="50000"/>
                </a:schemeClr>
              </a:solidFill>
              <a:latin typeface="Century Gothic" panose="020B0502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48ED210-B6F5-4445-8718-47C35B3EA0A4}" type="slidenum">
              <a:rPr lang="en-US" smtClean="0"/>
              <a:pPr/>
              <a:t>11</a:t>
            </a:fld>
            <a:endParaRPr lang="en-US"/>
          </a:p>
        </p:txBody>
      </p:sp>
    </p:spTree>
    <p:extLst>
      <p:ext uri="{BB962C8B-B14F-4D97-AF65-F5344CB8AC3E}">
        <p14:creationId xmlns:p14="http://schemas.microsoft.com/office/powerpoint/2010/main" xmlns="" val="30815976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300" dirty="0">
                <a:solidFill>
                  <a:schemeClr val="bg1">
                    <a:lumMod val="50000"/>
                  </a:schemeClr>
                </a:solidFill>
                <a:latin typeface="Century Gothic" panose="020B0502020202020204" pitchFamily="34" charset="0"/>
                <a:ea typeface="Times New Roman" panose="02020603050405020304" pitchFamily="18" charset="0"/>
              </a:rPr>
              <a:t>Photograph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of </a:t>
            </a:r>
            <a:r>
              <a:rPr lang="en-GB" sz="1300" dirty="0">
                <a:solidFill>
                  <a:schemeClr val="bg1">
                    <a:lumMod val="50000"/>
                  </a:schemeClr>
                </a:solidFill>
                <a:latin typeface="Century Gothic" panose="020B0502020202020204" pitchFamily="34" charset="0"/>
                <a:ea typeface="Times New Roman" panose="02020603050405020304" pitchFamily="18" charset="0"/>
              </a:rPr>
              <a:t>screen printed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samples</a:t>
            </a:r>
          </a:p>
          <a:p>
            <a:pPr defTabSz="966155">
              <a:defRPr/>
            </a:pPr>
            <a:endParaRPr lang="en-GB" sz="1300" dirty="0" smtClean="0">
              <a:solidFill>
                <a:schemeClr val="bg1">
                  <a:lumMod val="50000"/>
                </a:schemeClr>
              </a:solidFill>
              <a:latin typeface="Century Gothic" panose="020B0502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48ED210-B6F5-4445-8718-47C35B3EA0A4}" type="slidenum">
              <a:rPr lang="en-US" smtClean="0"/>
              <a:pPr/>
              <a:t>12</a:t>
            </a:fld>
            <a:endParaRPr lang="en-US"/>
          </a:p>
        </p:txBody>
      </p:sp>
    </p:spTree>
    <p:extLst>
      <p:ext uri="{BB962C8B-B14F-4D97-AF65-F5344CB8AC3E}">
        <p14:creationId xmlns:p14="http://schemas.microsoft.com/office/powerpoint/2010/main" xmlns="" val="30815976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300" dirty="0">
                <a:solidFill>
                  <a:schemeClr val="bg1">
                    <a:lumMod val="50000"/>
                  </a:schemeClr>
                </a:solidFill>
                <a:latin typeface="Century Gothic" panose="020B0502020202020204" pitchFamily="34" charset="0"/>
                <a:ea typeface="Times New Roman" panose="02020603050405020304" pitchFamily="18" charset="0"/>
              </a:rPr>
              <a:t>Photograph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of </a:t>
            </a:r>
            <a:r>
              <a:rPr lang="en-GB" sz="1300" dirty="0">
                <a:solidFill>
                  <a:schemeClr val="bg1">
                    <a:lumMod val="50000"/>
                  </a:schemeClr>
                </a:solidFill>
                <a:latin typeface="Century Gothic" panose="020B0502020202020204" pitchFamily="34" charset="0"/>
                <a:ea typeface="Times New Roman" panose="02020603050405020304" pitchFamily="18" charset="0"/>
              </a:rPr>
              <a:t>screen printed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samples</a:t>
            </a:r>
            <a:endParaRPr lang="en-GB" sz="1300" dirty="0" smtClean="0">
              <a:solidFill>
                <a:schemeClr val="bg1">
                  <a:lumMod val="50000"/>
                </a:schemeClr>
              </a:solidFill>
              <a:latin typeface="Century Gothic" panose="020B0502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48ED210-B6F5-4445-8718-47C35B3EA0A4}" type="slidenum">
              <a:rPr lang="en-US" smtClean="0"/>
              <a:pPr/>
              <a:t>13</a:t>
            </a:fld>
            <a:endParaRPr lang="en-US"/>
          </a:p>
        </p:txBody>
      </p:sp>
    </p:spTree>
    <p:extLst>
      <p:ext uri="{BB962C8B-B14F-4D97-AF65-F5344CB8AC3E}">
        <p14:creationId xmlns:p14="http://schemas.microsoft.com/office/powerpoint/2010/main" xmlns="" val="30815976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300" dirty="0">
                <a:solidFill>
                  <a:schemeClr val="bg1">
                    <a:lumMod val="50000"/>
                  </a:schemeClr>
                </a:solidFill>
                <a:latin typeface="Century Gothic" panose="020B0502020202020204" pitchFamily="34" charset="0"/>
                <a:ea typeface="Times New Roman" panose="02020603050405020304" pitchFamily="18" charset="0"/>
              </a:rPr>
              <a:t>Photograph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of </a:t>
            </a:r>
            <a:r>
              <a:rPr lang="en-GB" sz="1300" dirty="0">
                <a:solidFill>
                  <a:schemeClr val="bg1">
                    <a:lumMod val="50000"/>
                  </a:schemeClr>
                </a:solidFill>
                <a:latin typeface="Century Gothic" panose="020B0502020202020204" pitchFamily="34" charset="0"/>
                <a:ea typeface="Times New Roman" panose="02020603050405020304" pitchFamily="18" charset="0"/>
              </a:rPr>
              <a:t>screen printed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samples</a:t>
            </a:r>
          </a:p>
          <a:p>
            <a:pPr defTabSz="966155">
              <a:defRPr/>
            </a:pPr>
            <a:endParaRPr lang="en-GB" sz="1300" dirty="0" smtClean="0">
              <a:solidFill>
                <a:schemeClr val="bg1">
                  <a:lumMod val="50000"/>
                </a:schemeClr>
              </a:solidFill>
              <a:latin typeface="Century Gothic" panose="020B0502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48ED210-B6F5-4445-8718-47C35B3EA0A4}" type="slidenum">
              <a:rPr lang="en-US" smtClean="0"/>
              <a:pPr/>
              <a:t>14</a:t>
            </a:fld>
            <a:endParaRPr lang="en-US"/>
          </a:p>
        </p:txBody>
      </p:sp>
    </p:spTree>
    <p:extLst>
      <p:ext uri="{BB962C8B-B14F-4D97-AF65-F5344CB8AC3E}">
        <p14:creationId xmlns:p14="http://schemas.microsoft.com/office/powerpoint/2010/main" xmlns="" val="30815976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300" dirty="0">
                <a:solidFill>
                  <a:schemeClr val="bg1">
                    <a:lumMod val="50000"/>
                  </a:schemeClr>
                </a:solidFill>
                <a:latin typeface="Century Gothic" panose="020B0502020202020204" pitchFamily="34" charset="0"/>
                <a:ea typeface="Times New Roman" panose="02020603050405020304" pitchFamily="18" charset="0"/>
              </a:rPr>
              <a:t>Photograph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of </a:t>
            </a:r>
            <a:r>
              <a:rPr lang="en-GB" sz="1300" dirty="0">
                <a:solidFill>
                  <a:schemeClr val="bg1">
                    <a:lumMod val="50000"/>
                  </a:schemeClr>
                </a:solidFill>
                <a:latin typeface="Century Gothic" panose="020B0502020202020204" pitchFamily="34" charset="0"/>
                <a:ea typeface="Times New Roman" panose="02020603050405020304" pitchFamily="18" charset="0"/>
              </a:rPr>
              <a:t>screen printed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samples</a:t>
            </a:r>
            <a:endParaRPr lang="en-GB" sz="1300" dirty="0" smtClean="0">
              <a:solidFill>
                <a:schemeClr val="bg1">
                  <a:lumMod val="50000"/>
                </a:schemeClr>
              </a:solidFill>
              <a:latin typeface="Century Gothic" panose="020B0502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48ED210-B6F5-4445-8718-47C35B3EA0A4}" type="slidenum">
              <a:rPr lang="en-US" smtClean="0"/>
              <a:pPr/>
              <a:t>15</a:t>
            </a:fld>
            <a:endParaRPr lang="en-US"/>
          </a:p>
        </p:txBody>
      </p:sp>
    </p:spTree>
    <p:extLst>
      <p:ext uri="{BB962C8B-B14F-4D97-AF65-F5344CB8AC3E}">
        <p14:creationId xmlns:p14="http://schemas.microsoft.com/office/powerpoint/2010/main" xmlns="" val="30815976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300" dirty="0">
                <a:solidFill>
                  <a:schemeClr val="bg1">
                    <a:lumMod val="50000"/>
                  </a:schemeClr>
                </a:solidFill>
                <a:latin typeface="Century Gothic" panose="020B0502020202020204" pitchFamily="34" charset="0"/>
                <a:ea typeface="Times New Roman" panose="02020603050405020304" pitchFamily="18" charset="0"/>
              </a:rPr>
              <a:t>Photograph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of </a:t>
            </a:r>
            <a:r>
              <a:rPr lang="en-GB" sz="1300" dirty="0">
                <a:solidFill>
                  <a:schemeClr val="bg1">
                    <a:lumMod val="50000"/>
                  </a:schemeClr>
                </a:solidFill>
                <a:latin typeface="Century Gothic" panose="020B0502020202020204" pitchFamily="34" charset="0"/>
                <a:ea typeface="Times New Roman" panose="02020603050405020304" pitchFamily="18" charset="0"/>
              </a:rPr>
              <a:t>screen printed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samples</a:t>
            </a:r>
          </a:p>
          <a:p>
            <a:pPr defTabSz="966155">
              <a:defRPr/>
            </a:pPr>
            <a:endParaRPr lang="en-GB" sz="1300" dirty="0" smtClean="0">
              <a:solidFill>
                <a:schemeClr val="bg1">
                  <a:lumMod val="50000"/>
                </a:schemeClr>
              </a:solidFill>
              <a:latin typeface="Century Gothic" panose="020B0502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48ED210-B6F5-4445-8718-47C35B3EA0A4}" type="slidenum">
              <a:rPr lang="en-US" smtClean="0"/>
              <a:pPr/>
              <a:t>16</a:t>
            </a:fld>
            <a:endParaRPr lang="en-US"/>
          </a:p>
        </p:txBody>
      </p:sp>
    </p:spTree>
    <p:extLst>
      <p:ext uri="{BB962C8B-B14F-4D97-AF65-F5344CB8AC3E}">
        <p14:creationId xmlns:p14="http://schemas.microsoft.com/office/powerpoint/2010/main" xmlns="" val="30815976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300" dirty="0">
                <a:solidFill>
                  <a:schemeClr val="bg1">
                    <a:lumMod val="50000"/>
                  </a:schemeClr>
                </a:solidFill>
                <a:latin typeface="Century Gothic" panose="020B0502020202020204" pitchFamily="34" charset="0"/>
                <a:ea typeface="Times New Roman" panose="02020603050405020304" pitchFamily="18" charset="0"/>
              </a:rPr>
              <a:t>Digital sampling of repeat ideas</a:t>
            </a:r>
          </a:p>
          <a:p>
            <a:endParaRPr lang="en-US" dirty="0"/>
          </a:p>
        </p:txBody>
      </p:sp>
      <p:sp>
        <p:nvSpPr>
          <p:cNvPr id="4" name="Slide Number Placeholder 3"/>
          <p:cNvSpPr>
            <a:spLocks noGrp="1"/>
          </p:cNvSpPr>
          <p:nvPr>
            <p:ph type="sldNum" sz="quarter" idx="5"/>
          </p:nvPr>
        </p:nvSpPr>
        <p:spPr/>
        <p:txBody>
          <a:bodyPr/>
          <a:lstStyle/>
          <a:p>
            <a:fld id="{448ED210-B6F5-4445-8718-47C35B3EA0A4}" type="slidenum">
              <a:rPr lang="en-US" smtClean="0"/>
              <a:pPr/>
              <a:t>17</a:t>
            </a:fld>
            <a:endParaRPr lang="en-US"/>
          </a:p>
        </p:txBody>
      </p:sp>
    </p:spTree>
    <p:extLst>
      <p:ext uri="{BB962C8B-B14F-4D97-AF65-F5344CB8AC3E}">
        <p14:creationId xmlns:p14="http://schemas.microsoft.com/office/powerpoint/2010/main" xmlns="" val="40361202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400" dirty="0" smtClean="0">
                <a:latin typeface="Century Gothic" panose="020B0502020202020204" pitchFamily="34" charset="0"/>
                <a:ea typeface="Times New Roman" panose="02020603050405020304" pitchFamily="18" charset="0"/>
              </a:rPr>
              <a:t>Digital sampling of repeat idea – Different</a:t>
            </a:r>
            <a:r>
              <a:rPr lang="en-GB" sz="1400" baseline="0" dirty="0" smtClean="0">
                <a:latin typeface="Century Gothic" panose="020B0502020202020204" pitchFamily="34" charset="0"/>
                <a:ea typeface="Times New Roman" panose="02020603050405020304" pitchFamily="18" charset="0"/>
              </a:rPr>
              <a:t> colour ways and repeat </a:t>
            </a:r>
            <a:r>
              <a:rPr lang="en-GB" sz="1400" baseline="0" dirty="0" smtClean="0">
                <a:latin typeface="Century Gothic" panose="020B0502020202020204" pitchFamily="34" charset="0"/>
                <a:ea typeface="Times New Roman" panose="02020603050405020304" pitchFamily="18" charset="0"/>
              </a:rPr>
              <a:t>sizes – 53x53cm</a:t>
            </a:r>
            <a:endParaRPr lang="en-GB" sz="1400" dirty="0" smtClean="0">
              <a:latin typeface="Century Gothic" panose="020B0502020202020204" pitchFamily="34" charset="0"/>
              <a:ea typeface="Times New Roman" panose="02020603050405020304" pitchFamily="18" charset="0"/>
            </a:endParaRPr>
          </a:p>
          <a:p>
            <a:pPr defTabSz="966155">
              <a:defRPr/>
            </a:pPr>
            <a:endParaRPr lang="en-GB" sz="1400" dirty="0" smtClean="0">
              <a:latin typeface="Century Gothic" panose="020B0502020202020204" pitchFamily="34" charset="0"/>
              <a:ea typeface="Times New Roman" panose="02020603050405020304" pitchFamily="18" charset="0"/>
            </a:endParaRPr>
          </a:p>
          <a:p>
            <a:pPr defTabSz="966155">
              <a:buFont typeface="Arial" pitchFamily="34" charset="0"/>
              <a:buChar char="•"/>
              <a:defRPr/>
            </a:pPr>
            <a:r>
              <a:rPr lang="en-US" sz="1400" dirty="0" smtClean="0">
                <a:latin typeface="Century Gothic" pitchFamily="34" charset="0"/>
              </a:rPr>
              <a:t>Mono-print and gouache/Indian ink resist </a:t>
            </a:r>
            <a:r>
              <a:rPr lang="en-US" sz="1400" dirty="0" smtClean="0">
                <a:latin typeface="Century Gothic" pitchFamily="34" charset="0"/>
              </a:rPr>
              <a:t>images</a:t>
            </a:r>
          </a:p>
          <a:p>
            <a:pPr defTabSz="966155">
              <a:buFont typeface="Arial" pitchFamily="34" charset="0"/>
              <a:buChar char="•"/>
              <a:defRPr/>
            </a:pPr>
            <a:r>
              <a:rPr lang="en-US" sz="1400" dirty="0" smtClean="0">
                <a:latin typeface="Century Gothic" pitchFamily="34" charset="0"/>
              </a:rPr>
              <a:t>digital </a:t>
            </a:r>
            <a:r>
              <a:rPr lang="en-US" sz="1400" dirty="0" smtClean="0">
                <a:latin typeface="Century Gothic" pitchFamily="34" charset="0"/>
              </a:rPr>
              <a:t>drop repeat patterns created with both images</a:t>
            </a:r>
            <a:endParaRPr lang="en-GB" sz="1400" dirty="0" smtClean="0">
              <a:latin typeface="Century Gothic" pitchFamily="34"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48ED210-B6F5-4445-8718-47C35B3EA0A4}" type="slidenum">
              <a:rPr lang="en-US" smtClean="0"/>
              <a:pPr/>
              <a:t>18</a:t>
            </a:fld>
            <a:endParaRPr lang="en-US"/>
          </a:p>
        </p:txBody>
      </p:sp>
    </p:spTree>
    <p:extLst>
      <p:ext uri="{BB962C8B-B14F-4D97-AF65-F5344CB8AC3E}">
        <p14:creationId xmlns:p14="http://schemas.microsoft.com/office/powerpoint/2010/main" xmlns="" val="40361202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400" dirty="0" smtClean="0">
                <a:latin typeface="Century Gothic" panose="020B0502020202020204" pitchFamily="34" charset="0"/>
                <a:ea typeface="Times New Roman" panose="02020603050405020304" pitchFamily="18" charset="0"/>
              </a:rPr>
              <a:t>Digital sampling of repeat idea – Different</a:t>
            </a:r>
            <a:r>
              <a:rPr lang="en-GB" sz="1400" baseline="0" dirty="0" smtClean="0">
                <a:latin typeface="Century Gothic" panose="020B0502020202020204" pitchFamily="34" charset="0"/>
                <a:ea typeface="Times New Roman" panose="02020603050405020304" pitchFamily="18" charset="0"/>
              </a:rPr>
              <a:t> colour ways and repeat </a:t>
            </a:r>
            <a:r>
              <a:rPr lang="en-GB" sz="1400" baseline="0" dirty="0" smtClean="0">
                <a:latin typeface="Century Gothic" panose="020B0502020202020204" pitchFamily="34" charset="0"/>
                <a:ea typeface="Times New Roman" panose="02020603050405020304" pitchFamily="18" charset="0"/>
              </a:rPr>
              <a:t>sizes – 53x53cm</a:t>
            </a:r>
            <a:endParaRPr lang="en-GB" sz="1400" dirty="0" smtClean="0">
              <a:latin typeface="Century Gothic" panose="020B0502020202020204" pitchFamily="34" charset="0"/>
              <a:ea typeface="Times New Roman" panose="02020603050405020304" pitchFamily="18" charset="0"/>
            </a:endParaRPr>
          </a:p>
          <a:p>
            <a:pPr defTabSz="966155">
              <a:defRPr/>
            </a:pPr>
            <a:endParaRPr lang="en-GB" sz="1400" dirty="0" smtClean="0">
              <a:latin typeface="Century Gothic" panose="020B0502020202020204" pitchFamily="34" charset="0"/>
              <a:ea typeface="Times New Roman" panose="02020603050405020304" pitchFamily="18" charset="0"/>
            </a:endParaRPr>
          </a:p>
          <a:p>
            <a:pPr marL="342900" indent="-342900" defTabSz="966155">
              <a:buAutoNum type="arabicPeriod"/>
              <a:defRPr/>
            </a:pPr>
            <a:r>
              <a:rPr lang="en-US" sz="1400" dirty="0" smtClean="0">
                <a:latin typeface="Century Gothic" pitchFamily="34" charset="0"/>
              </a:rPr>
              <a:t>Mono-print and gouache/Indian ink resist images – digital half-drop repeat pattern</a:t>
            </a:r>
          </a:p>
          <a:p>
            <a:pPr marL="342900" marR="0" indent="-342900" algn="l" defTabSz="966155" rtl="0" eaLnBrk="1" fontAlgn="auto" latinLnBrk="0" hangingPunct="1">
              <a:lnSpc>
                <a:spcPct val="100000"/>
              </a:lnSpc>
              <a:spcBef>
                <a:spcPts val="0"/>
              </a:spcBef>
              <a:spcAft>
                <a:spcPts val="0"/>
              </a:spcAft>
              <a:buClrTx/>
              <a:buSzTx/>
              <a:buFontTx/>
              <a:buAutoNum type="arabicPeriod"/>
              <a:tabLst/>
              <a:defRPr/>
            </a:pPr>
            <a:r>
              <a:rPr lang="en-US" sz="1400" dirty="0" smtClean="0">
                <a:latin typeface="Century Gothic" pitchFamily="34" charset="0"/>
              </a:rPr>
              <a:t>Mono-print image – digital block repeat pattern with graduated</a:t>
            </a:r>
            <a:r>
              <a:rPr lang="en-US" sz="1400" baseline="0" dirty="0" smtClean="0">
                <a:latin typeface="Century Gothic" pitchFamily="34" charset="0"/>
              </a:rPr>
              <a:t> tint background</a:t>
            </a:r>
            <a:endParaRPr lang="en-GB" sz="1400" dirty="0" smtClean="0">
              <a:latin typeface="Century Gothic" pitchFamily="34" charset="0"/>
              <a:ea typeface="Times New Roman" panose="02020603050405020304" pitchFamily="18" charset="0"/>
            </a:endParaRPr>
          </a:p>
          <a:p>
            <a:pPr marL="342900" indent="-342900" defTabSz="966155">
              <a:buAutoNum type="arabicPeriod"/>
              <a:defRPr/>
            </a:pPr>
            <a:endParaRPr lang="en-GB" sz="1400" dirty="0" smtClean="0">
              <a:latin typeface="Century Gothic" pitchFamily="34"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48ED210-B6F5-4445-8718-47C35B3EA0A4}" type="slidenum">
              <a:rPr lang="en-US" smtClean="0"/>
              <a:pPr/>
              <a:t>19</a:t>
            </a:fld>
            <a:endParaRPr lang="en-US"/>
          </a:p>
        </p:txBody>
      </p:sp>
    </p:spTree>
    <p:extLst>
      <p:ext uri="{BB962C8B-B14F-4D97-AF65-F5344CB8AC3E}">
        <p14:creationId xmlns:p14="http://schemas.microsoft.com/office/powerpoint/2010/main" xmlns="" val="40361202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400" dirty="0" smtClean="0">
                <a:latin typeface="Century Gothic" panose="020B0502020202020204" pitchFamily="34" charset="0"/>
                <a:ea typeface="Times New Roman" panose="02020603050405020304" pitchFamily="18" charset="0"/>
              </a:rPr>
              <a:t>Digital sampling of repeat idea – Different</a:t>
            </a:r>
            <a:r>
              <a:rPr lang="en-GB" sz="1400" baseline="0" dirty="0" smtClean="0">
                <a:latin typeface="Century Gothic" panose="020B0502020202020204" pitchFamily="34" charset="0"/>
                <a:ea typeface="Times New Roman" panose="02020603050405020304" pitchFamily="18" charset="0"/>
              </a:rPr>
              <a:t> colour </a:t>
            </a:r>
            <a:r>
              <a:rPr lang="en-GB" sz="1400" baseline="0" dirty="0" smtClean="0">
                <a:latin typeface="Century Gothic" panose="020B0502020202020204" pitchFamily="34" charset="0"/>
                <a:ea typeface="Times New Roman" panose="02020603050405020304" pitchFamily="18" charset="0"/>
              </a:rPr>
              <a:t>ways – 53x53cm</a:t>
            </a:r>
            <a:endParaRPr lang="en-GB" sz="1400" dirty="0" smtClean="0">
              <a:latin typeface="Century Gothic" panose="020B0502020202020204" pitchFamily="34" charset="0"/>
              <a:ea typeface="Times New Roman" panose="02020603050405020304" pitchFamily="18" charset="0"/>
            </a:endParaRPr>
          </a:p>
          <a:p>
            <a:pPr defTabSz="966155">
              <a:defRPr/>
            </a:pPr>
            <a:endParaRPr lang="en-GB" sz="1400" dirty="0" smtClean="0">
              <a:latin typeface="Century Gothic" panose="020B0502020202020204" pitchFamily="34" charset="0"/>
              <a:ea typeface="Times New Roman" panose="02020603050405020304" pitchFamily="18" charset="0"/>
            </a:endParaRPr>
          </a:p>
          <a:p>
            <a:pPr marL="342900" indent="-342900" defTabSz="966155">
              <a:buFont typeface="Arial" pitchFamily="34" charset="0"/>
              <a:buChar char="•"/>
              <a:defRPr/>
            </a:pPr>
            <a:r>
              <a:rPr lang="en-US" sz="1400" dirty="0" smtClean="0">
                <a:latin typeface="Century Gothic" pitchFamily="34" charset="0"/>
              </a:rPr>
              <a:t>Mono-print and gouache/Indian ink resist </a:t>
            </a:r>
            <a:r>
              <a:rPr lang="en-US" sz="1400" dirty="0" smtClean="0">
                <a:latin typeface="Century Gothic" pitchFamily="34" charset="0"/>
              </a:rPr>
              <a:t>images</a:t>
            </a:r>
          </a:p>
          <a:p>
            <a:pPr marL="342900" indent="-342900" defTabSz="966155">
              <a:buFont typeface="Arial" pitchFamily="34" charset="0"/>
              <a:buChar char="•"/>
              <a:defRPr/>
            </a:pPr>
            <a:r>
              <a:rPr lang="en-US" sz="1400" dirty="0" smtClean="0">
                <a:latin typeface="Century Gothic" pitchFamily="34" charset="0"/>
              </a:rPr>
              <a:t>digital </a:t>
            </a:r>
            <a:r>
              <a:rPr lang="en-US" sz="1400" dirty="0" smtClean="0">
                <a:latin typeface="Century Gothic" pitchFamily="34" charset="0"/>
              </a:rPr>
              <a:t>half-drop repeat patterns</a:t>
            </a:r>
          </a:p>
          <a:p>
            <a:pPr marL="342900" indent="-342900" defTabSz="966155">
              <a:buNone/>
              <a:defRPr/>
            </a:pPr>
            <a:endParaRPr lang="en-GB" sz="1400" dirty="0" smtClean="0">
              <a:latin typeface="Century Gothic" pitchFamily="34"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48ED210-B6F5-4445-8718-47C35B3EA0A4}" type="slidenum">
              <a:rPr lang="en-US" smtClean="0"/>
              <a:pPr/>
              <a:t>20</a:t>
            </a:fld>
            <a:endParaRPr lang="en-US"/>
          </a:p>
        </p:txBody>
      </p:sp>
    </p:spTree>
    <p:extLst>
      <p:ext uri="{BB962C8B-B14F-4D97-AF65-F5344CB8AC3E}">
        <p14:creationId xmlns:p14="http://schemas.microsoft.com/office/powerpoint/2010/main" xmlns="" val="40361202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b="0" dirty="0" smtClean="0">
                <a:latin typeface="Century Gothic" panose="020B0502020202020204" pitchFamily="34" charset="0"/>
                <a:ea typeface="Times New Roman" panose="02020603050405020304" pitchFamily="18" charset="0"/>
              </a:rPr>
              <a:t>Digital re-colouring of colour separation artwork for screen</a:t>
            </a:r>
          </a:p>
          <a:p>
            <a:pPr defTabSz="966155">
              <a:defRPr/>
            </a:pPr>
            <a:endParaRPr lang="en-GB" b="0" dirty="0" smtClean="0">
              <a:latin typeface="Century Gothic" panose="020B0502020202020204" pitchFamily="34" charset="0"/>
              <a:ea typeface="Times New Roman" panose="02020603050405020304" pitchFamily="18" charset="0"/>
            </a:endParaRPr>
          </a:p>
          <a:p>
            <a:pPr marL="0" marR="0" indent="0" algn="l" defTabSz="966155" rtl="0" eaLnBrk="1" fontAlgn="auto" latinLnBrk="0" hangingPunct="1">
              <a:lnSpc>
                <a:spcPct val="100000"/>
              </a:lnSpc>
              <a:spcBef>
                <a:spcPts val="0"/>
              </a:spcBef>
              <a:spcAft>
                <a:spcPts val="0"/>
              </a:spcAft>
              <a:buClrTx/>
              <a:buSzTx/>
              <a:buFontTx/>
              <a:buNone/>
              <a:tabLst/>
              <a:defRPr/>
            </a:pPr>
            <a:r>
              <a:rPr lang="en-GB" b="0" dirty="0" smtClean="0">
                <a:latin typeface="Century Gothic" panose="020B0502020202020204" pitchFamily="34" charset="0"/>
                <a:ea typeface="Times New Roman" panose="02020603050405020304" pitchFamily="18" charset="0"/>
              </a:rPr>
              <a:t>Possible use as placement</a:t>
            </a:r>
            <a:r>
              <a:rPr lang="en-GB" b="0" baseline="0" dirty="0" smtClean="0">
                <a:latin typeface="Century Gothic" panose="020B0502020202020204" pitchFamily="34" charset="0"/>
                <a:ea typeface="Times New Roman" panose="02020603050405020304" pitchFamily="18" charset="0"/>
              </a:rPr>
              <a:t> piece/motif</a:t>
            </a:r>
            <a:endParaRPr lang="en-GB" b="0" dirty="0" smtClean="0">
              <a:latin typeface="Century Gothic" panose="020B0502020202020204" pitchFamily="34" charset="0"/>
              <a:ea typeface="Times New Roman" panose="02020603050405020304" pitchFamily="18" charset="0"/>
            </a:endParaRPr>
          </a:p>
          <a:p>
            <a:pPr defTabSz="966155">
              <a:defRPr/>
            </a:pPr>
            <a:endParaRPr lang="en-GB" b="0" dirty="0" smtClean="0">
              <a:latin typeface="Century Gothic" panose="020B0502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48ED210-B6F5-4445-8718-47C35B3EA0A4}" type="slidenum">
              <a:rPr lang="en-US" smtClean="0"/>
              <a:pPr/>
              <a:t>21</a:t>
            </a:fld>
            <a:endParaRPr lang="en-US"/>
          </a:p>
        </p:txBody>
      </p:sp>
    </p:spTree>
    <p:extLst>
      <p:ext uri="{BB962C8B-B14F-4D97-AF65-F5344CB8AC3E}">
        <p14:creationId xmlns:p14="http://schemas.microsoft.com/office/powerpoint/2010/main" xmlns="" val="403612021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b="0" dirty="0" smtClean="0">
                <a:latin typeface="Century Gothic" panose="020B0502020202020204" pitchFamily="34" charset="0"/>
                <a:ea typeface="Times New Roman" panose="02020603050405020304" pitchFamily="18" charset="0"/>
              </a:rPr>
              <a:t>Digital re-colouring of colour separation artwork for screen</a:t>
            </a:r>
            <a:r>
              <a:rPr lang="en-GB" b="0" baseline="0" dirty="0" smtClean="0">
                <a:latin typeface="Century Gothic" panose="020B0502020202020204" pitchFamily="34" charset="0"/>
                <a:ea typeface="Times New Roman" panose="02020603050405020304" pitchFamily="18" charset="0"/>
              </a:rPr>
              <a:t> and sample of repeat idea</a:t>
            </a:r>
            <a:endParaRPr lang="en-GB" b="0" dirty="0" smtClean="0">
              <a:latin typeface="Century Gothic" panose="020B0502020202020204" pitchFamily="34"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448ED210-B6F5-4445-8718-47C35B3EA0A4}" type="slidenum">
              <a:rPr lang="en-US" smtClean="0"/>
              <a:pPr/>
              <a:t>22</a:t>
            </a:fld>
            <a:endParaRPr lang="en-US"/>
          </a:p>
        </p:txBody>
      </p:sp>
    </p:spTree>
    <p:extLst>
      <p:ext uri="{BB962C8B-B14F-4D97-AF65-F5344CB8AC3E}">
        <p14:creationId xmlns:p14="http://schemas.microsoft.com/office/powerpoint/2010/main" xmlns="" val="40361202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0" dirty="0" smtClean="0">
                <a:latin typeface="Century Gothic" panose="020B0502020202020204" pitchFamily="34" charset="0"/>
                <a:ea typeface="Times New Roman" panose="02020603050405020304" pitchFamily="18" charset="0"/>
              </a:rPr>
              <a:t>Digital re-colouring of colour separation artwork for screen</a:t>
            </a:r>
            <a:r>
              <a:rPr lang="en-GB" b="0" baseline="0" dirty="0" smtClean="0">
                <a:latin typeface="Century Gothic" panose="020B0502020202020204" pitchFamily="34" charset="0"/>
                <a:ea typeface="Times New Roman" panose="02020603050405020304" pitchFamily="18" charset="0"/>
              </a:rPr>
              <a:t> and sample of repeat idea</a:t>
            </a:r>
            <a:endParaRPr lang="en-GB" b="0" dirty="0" smtClean="0">
              <a:latin typeface="Century Gothic" panose="020B0502020202020204" pitchFamily="34"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448ED210-B6F5-4445-8718-47C35B3EA0A4}" type="slidenum">
              <a:rPr lang="en-US" smtClean="0"/>
              <a:pPr/>
              <a:t>23</a:t>
            </a:fld>
            <a:endParaRPr lang="en-US"/>
          </a:p>
        </p:txBody>
      </p:sp>
    </p:spTree>
    <p:extLst>
      <p:ext uri="{BB962C8B-B14F-4D97-AF65-F5344CB8AC3E}">
        <p14:creationId xmlns:p14="http://schemas.microsoft.com/office/powerpoint/2010/main" xmlns="" val="40361202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b="0" dirty="0" smtClean="0">
                <a:latin typeface="Century Gothic" panose="020B0502020202020204" pitchFamily="34" charset="0"/>
                <a:ea typeface="Times New Roman" panose="02020603050405020304" pitchFamily="18" charset="0"/>
              </a:rPr>
              <a:t>Digital re-colouring of colour separation artwork for screen</a:t>
            </a:r>
            <a:r>
              <a:rPr lang="en-GB" b="0" baseline="0" dirty="0" smtClean="0">
                <a:latin typeface="Century Gothic" panose="020B0502020202020204" pitchFamily="34" charset="0"/>
                <a:ea typeface="Times New Roman" panose="02020603050405020304" pitchFamily="18" charset="0"/>
              </a:rPr>
              <a:t> and sample of repeat idea</a:t>
            </a:r>
            <a:endParaRPr lang="en-GB" b="0" dirty="0" smtClean="0">
              <a:latin typeface="Century Gothic" panose="020B0502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48ED210-B6F5-4445-8718-47C35B3EA0A4}" type="slidenum">
              <a:rPr lang="en-US" smtClean="0"/>
              <a:pPr/>
              <a:t>24</a:t>
            </a:fld>
            <a:endParaRPr lang="en-US"/>
          </a:p>
        </p:txBody>
      </p:sp>
    </p:spTree>
    <p:extLst>
      <p:ext uri="{BB962C8B-B14F-4D97-AF65-F5344CB8AC3E}">
        <p14:creationId xmlns:p14="http://schemas.microsoft.com/office/powerpoint/2010/main" xmlns="" val="403612021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0" dirty="0" smtClean="0">
                <a:latin typeface="Century Gothic" panose="020B0502020202020204" pitchFamily="34" charset="0"/>
                <a:ea typeface="Times New Roman" panose="02020603050405020304" pitchFamily="18" charset="0"/>
              </a:rPr>
              <a:t>Pattern placement within digital colour separation artwork for screen</a:t>
            </a:r>
          </a:p>
          <a:p>
            <a:pPr marL="0" marR="0" indent="0" algn="l" defTabSz="914400" rtl="0" eaLnBrk="1" fontAlgn="auto" latinLnBrk="0" hangingPunct="1">
              <a:lnSpc>
                <a:spcPct val="100000"/>
              </a:lnSpc>
              <a:spcBef>
                <a:spcPts val="0"/>
              </a:spcBef>
              <a:spcAft>
                <a:spcPts val="0"/>
              </a:spcAft>
              <a:buClrTx/>
              <a:buSzTx/>
              <a:buFontTx/>
              <a:buNone/>
              <a:tabLst/>
              <a:defRPr/>
            </a:pPr>
            <a:endParaRPr lang="en-GB" b="0" dirty="0" smtClean="0">
              <a:latin typeface="Century Gothic" panose="020B0502020202020204" pitchFamily="34" charset="0"/>
              <a:ea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b="0" dirty="0" smtClean="0">
                <a:latin typeface="Century Gothic" panose="020B0502020202020204" pitchFamily="34" charset="0"/>
                <a:ea typeface="Times New Roman" panose="02020603050405020304" pitchFamily="18" charset="0"/>
              </a:rPr>
              <a:t>Possible use as placement</a:t>
            </a:r>
            <a:r>
              <a:rPr lang="en-GB" b="0" baseline="0" dirty="0" smtClean="0">
                <a:latin typeface="Century Gothic" panose="020B0502020202020204" pitchFamily="34" charset="0"/>
                <a:ea typeface="Times New Roman" panose="02020603050405020304" pitchFamily="18" charset="0"/>
              </a:rPr>
              <a:t> piece/motif</a:t>
            </a:r>
            <a:endParaRPr lang="en-GB" b="0" dirty="0" smtClean="0">
              <a:latin typeface="Century Gothic" panose="020B0502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48ED210-B6F5-4445-8718-47C35B3EA0A4}" type="slidenum">
              <a:rPr lang="en-US" smtClean="0"/>
              <a:pPr/>
              <a:t>25</a:t>
            </a:fld>
            <a:endParaRPr lang="en-US"/>
          </a:p>
        </p:txBody>
      </p:sp>
    </p:spTree>
    <p:extLst>
      <p:ext uri="{BB962C8B-B14F-4D97-AF65-F5344CB8AC3E}">
        <p14:creationId xmlns:p14="http://schemas.microsoft.com/office/powerpoint/2010/main" xmlns="" val="403612021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0" dirty="0" smtClean="0">
                <a:latin typeface="Century Gothic" panose="020B0502020202020204" pitchFamily="34" charset="0"/>
                <a:ea typeface="Times New Roman" panose="02020603050405020304" pitchFamily="18" charset="0"/>
              </a:rPr>
              <a:t>Pattern placement within digital colour separation artwork for screen</a:t>
            </a:r>
          </a:p>
          <a:p>
            <a:endParaRPr lang="en-US" b="1" dirty="0"/>
          </a:p>
        </p:txBody>
      </p:sp>
      <p:sp>
        <p:nvSpPr>
          <p:cNvPr id="4" name="Slide Number Placeholder 3"/>
          <p:cNvSpPr>
            <a:spLocks noGrp="1"/>
          </p:cNvSpPr>
          <p:nvPr>
            <p:ph type="sldNum" sz="quarter" idx="5"/>
          </p:nvPr>
        </p:nvSpPr>
        <p:spPr/>
        <p:txBody>
          <a:bodyPr/>
          <a:lstStyle/>
          <a:p>
            <a:fld id="{448ED210-B6F5-4445-8718-47C35B3EA0A4}" type="slidenum">
              <a:rPr lang="en-US" smtClean="0"/>
              <a:pPr/>
              <a:t>26</a:t>
            </a:fld>
            <a:endParaRPr lang="en-US"/>
          </a:p>
        </p:txBody>
      </p:sp>
    </p:spTree>
    <p:extLst>
      <p:ext uri="{BB962C8B-B14F-4D97-AF65-F5344CB8AC3E}">
        <p14:creationId xmlns:p14="http://schemas.microsoft.com/office/powerpoint/2010/main" xmlns="" val="403612021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400" b="0" dirty="0" smtClean="0">
                <a:latin typeface="Century Gothic" panose="020B0502020202020204" pitchFamily="34" charset="0"/>
                <a:ea typeface="Times New Roman" panose="02020603050405020304" pitchFamily="18" charset="0"/>
              </a:rPr>
              <a:t>Pattern placement within digital colour separation artwork for screen</a:t>
            </a:r>
          </a:p>
          <a:p>
            <a:endParaRPr lang="en-US" dirty="0"/>
          </a:p>
        </p:txBody>
      </p:sp>
      <p:sp>
        <p:nvSpPr>
          <p:cNvPr id="4" name="Slide Number Placeholder 3"/>
          <p:cNvSpPr>
            <a:spLocks noGrp="1"/>
          </p:cNvSpPr>
          <p:nvPr>
            <p:ph type="sldNum" sz="quarter" idx="5"/>
          </p:nvPr>
        </p:nvSpPr>
        <p:spPr/>
        <p:txBody>
          <a:bodyPr/>
          <a:lstStyle/>
          <a:p>
            <a:fld id="{448ED210-B6F5-4445-8718-47C35B3EA0A4}" type="slidenum">
              <a:rPr lang="en-US" smtClean="0"/>
              <a:pPr/>
              <a:t>27</a:t>
            </a:fld>
            <a:endParaRPr lang="en-US"/>
          </a:p>
        </p:txBody>
      </p:sp>
    </p:spTree>
    <p:extLst>
      <p:ext uri="{BB962C8B-B14F-4D97-AF65-F5344CB8AC3E}">
        <p14:creationId xmlns:p14="http://schemas.microsoft.com/office/powerpoint/2010/main" xmlns="" val="40361202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300" dirty="0">
                <a:solidFill>
                  <a:schemeClr val="bg1">
                    <a:lumMod val="50000"/>
                  </a:schemeClr>
                </a:solidFill>
                <a:latin typeface="Century Gothic" panose="020B0502020202020204" pitchFamily="34" charset="0"/>
                <a:ea typeface="Times New Roman" panose="02020603050405020304" pitchFamily="18" charset="0"/>
              </a:rPr>
              <a:t>Hand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stitched samples - silk thread on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wool</a:t>
            </a:r>
            <a:endParaRPr lang="en-GB" sz="1300" dirty="0">
              <a:solidFill>
                <a:schemeClr val="bg1">
                  <a:lumMod val="50000"/>
                </a:schemeClr>
              </a:solidFill>
              <a:latin typeface="Century Gothic" panose="020B0502020202020204" pitchFamily="34"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448ED210-B6F5-4445-8718-47C35B3EA0A4}" type="slidenum">
              <a:rPr lang="en-US" smtClean="0"/>
              <a:pPr/>
              <a:t>28</a:t>
            </a:fld>
            <a:endParaRPr lang="en-US"/>
          </a:p>
        </p:txBody>
      </p:sp>
    </p:spTree>
    <p:extLst>
      <p:ext uri="{BB962C8B-B14F-4D97-AF65-F5344CB8AC3E}">
        <p14:creationId xmlns:p14="http://schemas.microsoft.com/office/powerpoint/2010/main" xmlns="" val="23152479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300" dirty="0">
                <a:solidFill>
                  <a:schemeClr val="bg1">
                    <a:lumMod val="50000"/>
                  </a:schemeClr>
                </a:solidFill>
                <a:latin typeface="Century Gothic" panose="020B0502020202020204" pitchFamily="34" charset="0"/>
                <a:ea typeface="Times New Roman" panose="02020603050405020304" pitchFamily="18" charset="0"/>
              </a:rPr>
              <a:t>Hand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stitched samples - silk thread on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canvas</a:t>
            </a:r>
            <a:endParaRPr lang="en-GB" sz="1300" dirty="0">
              <a:solidFill>
                <a:schemeClr val="bg1">
                  <a:lumMod val="50000"/>
                </a:schemeClr>
              </a:solidFill>
              <a:latin typeface="Century Gothic" panose="020B0502020202020204" pitchFamily="34"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448ED210-B6F5-4445-8718-47C35B3EA0A4}" type="slidenum">
              <a:rPr lang="en-US" smtClean="0"/>
              <a:pPr/>
              <a:t>29</a:t>
            </a:fld>
            <a:endParaRPr lang="en-US"/>
          </a:p>
        </p:txBody>
      </p:sp>
    </p:spTree>
    <p:extLst>
      <p:ext uri="{BB962C8B-B14F-4D97-AF65-F5344CB8AC3E}">
        <p14:creationId xmlns:p14="http://schemas.microsoft.com/office/powerpoint/2010/main" xmlns="" val="23152479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300" dirty="0">
                <a:solidFill>
                  <a:schemeClr val="bg1">
                    <a:lumMod val="50000"/>
                  </a:schemeClr>
                </a:solidFill>
                <a:latin typeface="Century Gothic" panose="020B0502020202020204" pitchFamily="34" charset="0"/>
                <a:ea typeface="Times New Roman" panose="02020603050405020304" pitchFamily="18" charset="0"/>
              </a:rPr>
              <a:t>Hand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stitched</a:t>
            </a:r>
            <a:r>
              <a:rPr lang="en-GB" sz="1300" baseline="0" dirty="0" smtClean="0">
                <a:solidFill>
                  <a:schemeClr val="bg1">
                    <a:lumMod val="50000"/>
                  </a:schemeClr>
                </a:solidFill>
                <a:latin typeface="Century Gothic" panose="020B0502020202020204" pitchFamily="34" charset="0"/>
                <a:ea typeface="Times New Roman" panose="02020603050405020304" pitchFamily="18" charset="0"/>
              </a:rPr>
              <a:t> sample drafts</a:t>
            </a:r>
            <a:endParaRPr lang="en-GB" sz="1300" dirty="0">
              <a:solidFill>
                <a:schemeClr val="bg1">
                  <a:lumMod val="50000"/>
                </a:schemeClr>
              </a:solidFill>
              <a:latin typeface="Century Gothic" panose="020B0502020202020204" pitchFamily="34"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448ED210-B6F5-4445-8718-47C35B3EA0A4}" type="slidenum">
              <a:rPr lang="en-US" smtClean="0"/>
              <a:pPr/>
              <a:t>30</a:t>
            </a:fld>
            <a:endParaRPr lang="en-US"/>
          </a:p>
        </p:txBody>
      </p:sp>
    </p:spTree>
    <p:extLst>
      <p:ext uri="{BB962C8B-B14F-4D97-AF65-F5344CB8AC3E}">
        <p14:creationId xmlns:p14="http://schemas.microsoft.com/office/powerpoint/2010/main" xmlns="" val="23886401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300" dirty="0">
                <a:solidFill>
                  <a:schemeClr val="bg1">
                    <a:lumMod val="50000"/>
                  </a:schemeClr>
                </a:solidFill>
                <a:latin typeface="Century Gothic" panose="020B0502020202020204" pitchFamily="34" charset="0"/>
                <a:ea typeface="Times New Roman" panose="02020603050405020304" pitchFamily="18" charset="0"/>
              </a:rPr>
              <a:t>Hand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stitched samples – silk thread on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wool</a:t>
            </a:r>
          </a:p>
          <a:p>
            <a:pPr defTabSz="966155">
              <a:defRPr/>
            </a:pPr>
            <a:endParaRPr lang="en-GB" sz="1300" dirty="0" smtClean="0">
              <a:solidFill>
                <a:schemeClr val="bg1">
                  <a:lumMod val="50000"/>
                </a:schemeClr>
              </a:solidFill>
              <a:latin typeface="Century Gothic" panose="020B0502020202020204" pitchFamily="34" charset="0"/>
              <a:ea typeface="Times New Roman" panose="02020603050405020304" pitchFamily="18" charset="0"/>
            </a:endParaRPr>
          </a:p>
          <a:p>
            <a:pPr defTabSz="966155">
              <a:defRPr/>
            </a:pPr>
            <a:r>
              <a:rPr lang="en-GB" sz="1300" dirty="0" smtClean="0">
                <a:solidFill>
                  <a:schemeClr val="bg1">
                    <a:lumMod val="50000"/>
                  </a:schemeClr>
                </a:solidFill>
                <a:latin typeface="Century Gothic" panose="020B0502020202020204" pitchFamily="34" charset="0"/>
                <a:ea typeface="Times New Roman" panose="02020603050405020304" pitchFamily="18" charset="0"/>
              </a:rPr>
              <a:t>Potential as single motif or</a:t>
            </a:r>
            <a:r>
              <a:rPr lang="en-GB" sz="1300" baseline="0" dirty="0" smtClean="0">
                <a:solidFill>
                  <a:schemeClr val="bg1">
                    <a:lumMod val="50000"/>
                  </a:schemeClr>
                </a:solidFill>
                <a:latin typeface="Century Gothic" panose="020B0502020202020204" pitchFamily="34" charset="0"/>
                <a:ea typeface="Times New Roman" panose="02020603050405020304" pitchFamily="18" charset="0"/>
              </a:rPr>
              <a:t>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to create</a:t>
            </a:r>
            <a:r>
              <a:rPr lang="en-GB" sz="1300" baseline="0" dirty="0" smtClean="0">
                <a:solidFill>
                  <a:schemeClr val="bg1">
                    <a:lumMod val="50000"/>
                  </a:schemeClr>
                </a:solidFill>
                <a:latin typeface="Century Gothic" panose="020B0502020202020204" pitchFamily="34" charset="0"/>
                <a:ea typeface="Times New Roman" panose="02020603050405020304" pitchFamily="18" charset="0"/>
              </a:rPr>
              <a:t> digitised image and repeat pattern</a:t>
            </a:r>
            <a:endParaRPr lang="en-GB" sz="1300" dirty="0">
              <a:solidFill>
                <a:schemeClr val="bg1">
                  <a:lumMod val="50000"/>
                </a:schemeClr>
              </a:solidFill>
              <a:latin typeface="Century Gothic" panose="020B0502020202020204" pitchFamily="34"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448ED210-B6F5-4445-8718-47C35B3EA0A4}" type="slidenum">
              <a:rPr lang="en-US" smtClean="0"/>
              <a:pPr/>
              <a:t>31</a:t>
            </a:fld>
            <a:endParaRPr lang="en-US"/>
          </a:p>
        </p:txBody>
      </p:sp>
    </p:spTree>
    <p:extLst>
      <p:ext uri="{BB962C8B-B14F-4D97-AF65-F5344CB8AC3E}">
        <p14:creationId xmlns:p14="http://schemas.microsoft.com/office/powerpoint/2010/main" xmlns="" val="231524797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300" dirty="0">
                <a:solidFill>
                  <a:schemeClr val="bg1">
                    <a:lumMod val="50000"/>
                  </a:schemeClr>
                </a:solidFill>
                <a:latin typeface="Century Gothic" panose="020B0502020202020204" pitchFamily="34" charset="0"/>
                <a:ea typeface="Times New Roman" panose="02020603050405020304" pitchFamily="18" charset="0"/>
              </a:rPr>
              <a:t>Hand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stitched samples – silk thread on wool</a:t>
            </a:r>
            <a:endParaRPr lang="en-GB" sz="1300" dirty="0">
              <a:solidFill>
                <a:schemeClr val="bg1">
                  <a:lumMod val="50000"/>
                </a:schemeClr>
              </a:solidFill>
              <a:latin typeface="Century Gothic" panose="020B0502020202020204" pitchFamily="34"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448ED210-B6F5-4445-8718-47C35B3EA0A4}" type="slidenum">
              <a:rPr lang="en-US" smtClean="0"/>
              <a:pPr/>
              <a:t>32</a:t>
            </a:fld>
            <a:endParaRPr lang="en-US"/>
          </a:p>
        </p:txBody>
      </p:sp>
    </p:spTree>
    <p:extLst>
      <p:ext uri="{BB962C8B-B14F-4D97-AF65-F5344CB8AC3E}">
        <p14:creationId xmlns:p14="http://schemas.microsoft.com/office/powerpoint/2010/main" xmlns="" val="23152479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300" dirty="0">
                <a:solidFill>
                  <a:schemeClr val="bg1">
                    <a:lumMod val="50000"/>
                  </a:schemeClr>
                </a:solidFill>
                <a:latin typeface="Century Gothic" panose="020B0502020202020204" pitchFamily="34" charset="0"/>
                <a:ea typeface="Times New Roman" panose="02020603050405020304" pitchFamily="18" charset="0"/>
              </a:rPr>
              <a:t>Hand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stitched samples – silk thread on wool</a:t>
            </a:r>
            <a:endParaRPr lang="en-GB" sz="1300" dirty="0">
              <a:solidFill>
                <a:schemeClr val="bg1">
                  <a:lumMod val="50000"/>
                </a:schemeClr>
              </a:solidFill>
              <a:latin typeface="Century Gothic" panose="020B0502020202020204" pitchFamily="34" charset="0"/>
              <a:ea typeface="Times New Roman" panose="02020603050405020304" pitchFamily="18" charset="0"/>
            </a:endParaRPr>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solidFill>
                  <a:schemeClr val="bg1">
                    <a:lumMod val="50000"/>
                  </a:schemeClr>
                </a:solidFill>
                <a:latin typeface="Century Gothic" panose="020B0502020202020204" pitchFamily="34" charset="0"/>
                <a:ea typeface="Times New Roman" panose="02020603050405020304" pitchFamily="18" charset="0"/>
              </a:rPr>
              <a:t>Potential as single motif or</a:t>
            </a:r>
            <a:r>
              <a:rPr lang="en-GB" sz="1200" baseline="0" dirty="0" smtClean="0">
                <a:solidFill>
                  <a:schemeClr val="bg1">
                    <a:lumMod val="50000"/>
                  </a:schemeClr>
                </a:solidFill>
                <a:latin typeface="Century Gothic" panose="020B0502020202020204" pitchFamily="34" charset="0"/>
                <a:ea typeface="Times New Roman" panose="02020603050405020304" pitchFamily="18" charset="0"/>
              </a:rPr>
              <a:t> </a:t>
            </a:r>
            <a:r>
              <a:rPr lang="en-GB" sz="1200" dirty="0" smtClean="0">
                <a:solidFill>
                  <a:schemeClr val="bg1">
                    <a:lumMod val="50000"/>
                  </a:schemeClr>
                </a:solidFill>
                <a:latin typeface="Century Gothic" panose="020B0502020202020204" pitchFamily="34" charset="0"/>
                <a:ea typeface="Times New Roman" panose="02020603050405020304" pitchFamily="18" charset="0"/>
              </a:rPr>
              <a:t>to create</a:t>
            </a:r>
            <a:r>
              <a:rPr lang="en-GB" sz="1200" baseline="0" dirty="0" smtClean="0">
                <a:solidFill>
                  <a:schemeClr val="bg1">
                    <a:lumMod val="50000"/>
                  </a:schemeClr>
                </a:solidFill>
                <a:latin typeface="Century Gothic" panose="020B0502020202020204" pitchFamily="34" charset="0"/>
                <a:ea typeface="Times New Roman" panose="02020603050405020304" pitchFamily="18" charset="0"/>
              </a:rPr>
              <a:t> digitised image and repeat pattern</a:t>
            </a:r>
            <a:endParaRPr lang="en-GB" sz="1200" dirty="0" smtClean="0">
              <a:solidFill>
                <a:schemeClr val="bg1">
                  <a:lumMod val="50000"/>
                </a:schemeClr>
              </a:solidFill>
              <a:latin typeface="Century Gothic" panose="020B0502020202020204" pitchFamily="34"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448ED210-B6F5-4445-8718-47C35B3EA0A4}" type="slidenum">
              <a:rPr lang="en-US" smtClean="0"/>
              <a:pPr/>
              <a:t>33</a:t>
            </a:fld>
            <a:endParaRPr lang="en-US"/>
          </a:p>
        </p:txBody>
      </p:sp>
    </p:spTree>
    <p:extLst>
      <p:ext uri="{BB962C8B-B14F-4D97-AF65-F5344CB8AC3E}">
        <p14:creationId xmlns:p14="http://schemas.microsoft.com/office/powerpoint/2010/main" xmlns="" val="231524797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300" dirty="0">
                <a:solidFill>
                  <a:schemeClr val="bg1">
                    <a:lumMod val="50000"/>
                  </a:schemeClr>
                </a:solidFill>
                <a:latin typeface="Century Gothic" panose="020B0502020202020204" pitchFamily="34" charset="0"/>
                <a:ea typeface="Times New Roman" panose="02020603050405020304" pitchFamily="18" charset="0"/>
              </a:rPr>
              <a:t>Hand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stitched samples – silk thread on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wool</a:t>
            </a:r>
          </a:p>
          <a:p>
            <a:pPr defTabSz="966155">
              <a:defRPr/>
            </a:pPr>
            <a:endParaRPr lang="en-GB" sz="1300" dirty="0" smtClean="0">
              <a:solidFill>
                <a:schemeClr val="bg1">
                  <a:lumMod val="50000"/>
                </a:schemeClr>
              </a:solidFill>
              <a:latin typeface="Century Gothic" panose="020B0502020202020204" pitchFamily="34" charset="0"/>
              <a:ea typeface="Times New Roman" panose="02020603050405020304" pitchFamily="18" charset="0"/>
            </a:endParaRPr>
          </a:p>
          <a:p>
            <a:pPr marL="0" marR="0" indent="0" algn="l" defTabSz="966155" rtl="0" eaLnBrk="1" fontAlgn="auto" latinLnBrk="0" hangingPunct="1">
              <a:lnSpc>
                <a:spcPct val="100000"/>
              </a:lnSpc>
              <a:spcBef>
                <a:spcPts val="0"/>
              </a:spcBef>
              <a:spcAft>
                <a:spcPts val="0"/>
              </a:spcAft>
              <a:buClrTx/>
              <a:buSzTx/>
              <a:buFontTx/>
              <a:buNone/>
              <a:tabLst/>
              <a:defRPr/>
            </a:pPr>
            <a:r>
              <a:rPr lang="en-GB" sz="1300" dirty="0" smtClean="0">
                <a:solidFill>
                  <a:schemeClr val="bg1">
                    <a:lumMod val="50000"/>
                  </a:schemeClr>
                </a:solidFill>
                <a:latin typeface="Century Gothic" panose="020B0502020202020204" pitchFamily="34" charset="0"/>
                <a:ea typeface="Times New Roman" panose="02020603050405020304" pitchFamily="18" charset="0"/>
              </a:rPr>
              <a:t>Potential as single motif or</a:t>
            </a:r>
            <a:r>
              <a:rPr lang="en-GB" sz="1300" baseline="0" dirty="0" smtClean="0">
                <a:solidFill>
                  <a:schemeClr val="bg1">
                    <a:lumMod val="50000"/>
                  </a:schemeClr>
                </a:solidFill>
                <a:latin typeface="Century Gothic" panose="020B0502020202020204" pitchFamily="34" charset="0"/>
                <a:ea typeface="Times New Roman" panose="02020603050405020304" pitchFamily="18" charset="0"/>
              </a:rPr>
              <a:t>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to create</a:t>
            </a:r>
            <a:r>
              <a:rPr lang="en-GB" sz="1300" baseline="0" dirty="0" smtClean="0">
                <a:solidFill>
                  <a:schemeClr val="bg1">
                    <a:lumMod val="50000"/>
                  </a:schemeClr>
                </a:solidFill>
                <a:latin typeface="Century Gothic" panose="020B0502020202020204" pitchFamily="34" charset="0"/>
                <a:ea typeface="Times New Roman" panose="02020603050405020304" pitchFamily="18" charset="0"/>
              </a:rPr>
              <a:t> digitised image and repeat pattern</a:t>
            </a:r>
            <a:endParaRPr lang="en-GB" sz="1300" dirty="0" smtClean="0">
              <a:solidFill>
                <a:schemeClr val="bg1">
                  <a:lumMod val="50000"/>
                </a:schemeClr>
              </a:solidFill>
              <a:latin typeface="Century Gothic" panose="020B0502020202020204" pitchFamily="34" charset="0"/>
              <a:ea typeface="Times New Roman" panose="02020603050405020304" pitchFamily="18" charset="0"/>
            </a:endParaRPr>
          </a:p>
          <a:p>
            <a:pPr defTabSz="966155">
              <a:defRPr/>
            </a:pPr>
            <a:endParaRPr lang="en-GB" sz="1300" dirty="0">
              <a:solidFill>
                <a:schemeClr val="bg1">
                  <a:lumMod val="50000"/>
                </a:schemeClr>
              </a:solidFill>
              <a:latin typeface="Century Gothic" panose="020B0502020202020204" pitchFamily="34"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448ED210-B6F5-4445-8718-47C35B3EA0A4}" type="slidenum">
              <a:rPr lang="en-US" smtClean="0"/>
              <a:pPr/>
              <a:t>34</a:t>
            </a:fld>
            <a:endParaRPr lang="en-US"/>
          </a:p>
        </p:txBody>
      </p:sp>
    </p:spTree>
    <p:extLst>
      <p:ext uri="{BB962C8B-B14F-4D97-AF65-F5344CB8AC3E}">
        <p14:creationId xmlns:p14="http://schemas.microsoft.com/office/powerpoint/2010/main" xmlns="" val="231524797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300" dirty="0" smtClean="0">
                <a:solidFill>
                  <a:schemeClr val="bg1">
                    <a:lumMod val="50000"/>
                  </a:schemeClr>
                </a:solidFill>
                <a:latin typeface="Century Gothic" panose="020B0502020202020204" pitchFamily="34" charset="0"/>
                <a:ea typeface="Times New Roman" panose="02020603050405020304" pitchFamily="18" charset="0"/>
              </a:rPr>
              <a:t>Hand and machine stitched work on</a:t>
            </a:r>
            <a:r>
              <a:rPr lang="en-GB" sz="1300" baseline="0" dirty="0" smtClean="0">
                <a:solidFill>
                  <a:schemeClr val="bg1">
                    <a:lumMod val="50000"/>
                  </a:schemeClr>
                </a:solidFill>
                <a:latin typeface="Century Gothic" panose="020B0502020202020204" pitchFamily="34" charset="0"/>
                <a:ea typeface="Times New Roman" panose="02020603050405020304" pitchFamily="18" charset="0"/>
              </a:rPr>
              <a:t> wool with  e</a:t>
            </a:r>
            <a:r>
              <a:rPr lang="en-GB" sz="1200" dirty="0" smtClean="0">
                <a:solidFill>
                  <a:schemeClr val="bg1">
                    <a:lumMod val="50000"/>
                  </a:schemeClr>
                </a:solidFill>
                <a:latin typeface="Century Gothic" panose="020B0502020202020204" pitchFamily="34" charset="0"/>
                <a:ea typeface="Times New Roman" panose="02020603050405020304" pitchFamily="18" charset="0"/>
              </a:rPr>
              <a:t>mbellished pieces from found objects</a:t>
            </a:r>
          </a:p>
          <a:p>
            <a:endParaRPr lang="en-US" dirty="0"/>
          </a:p>
        </p:txBody>
      </p:sp>
      <p:sp>
        <p:nvSpPr>
          <p:cNvPr id="4" name="Slide Number Placeholder 3"/>
          <p:cNvSpPr>
            <a:spLocks noGrp="1"/>
          </p:cNvSpPr>
          <p:nvPr>
            <p:ph type="sldNum" sz="quarter" idx="5"/>
          </p:nvPr>
        </p:nvSpPr>
        <p:spPr/>
        <p:txBody>
          <a:bodyPr/>
          <a:lstStyle/>
          <a:p>
            <a:fld id="{448ED210-B6F5-4445-8718-47C35B3EA0A4}" type="slidenum">
              <a:rPr lang="en-US" smtClean="0"/>
              <a:pPr/>
              <a:t>35</a:t>
            </a:fld>
            <a:endParaRPr lang="en-US"/>
          </a:p>
        </p:txBody>
      </p:sp>
    </p:spTree>
    <p:extLst>
      <p:ext uri="{BB962C8B-B14F-4D97-AF65-F5344CB8AC3E}">
        <p14:creationId xmlns:p14="http://schemas.microsoft.com/office/powerpoint/2010/main" xmlns="" val="339076712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300" dirty="0">
                <a:solidFill>
                  <a:schemeClr val="bg1">
                    <a:lumMod val="50000"/>
                  </a:schemeClr>
                </a:solidFill>
                <a:latin typeface="Century Gothic" panose="020B0502020202020204" pitchFamily="34" charset="0"/>
                <a:ea typeface="Times New Roman" panose="02020603050405020304" pitchFamily="18" charset="0"/>
              </a:rPr>
              <a:t>New digital work and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ideas</a:t>
            </a:r>
          </a:p>
          <a:p>
            <a:pPr defTabSz="966155">
              <a:defRPr/>
            </a:pPr>
            <a:endParaRPr lang="en-GB" sz="1300" dirty="0" smtClean="0">
              <a:solidFill>
                <a:schemeClr val="bg1">
                  <a:lumMod val="50000"/>
                </a:schemeClr>
              </a:solidFill>
              <a:latin typeface="Century Gothic" panose="020B0502020202020204" pitchFamily="34" charset="0"/>
              <a:ea typeface="Times New Roman" panose="02020603050405020304" pitchFamily="18" charset="0"/>
            </a:endParaRPr>
          </a:p>
          <a:p>
            <a:pPr marL="0" marR="0" indent="0" algn="l" defTabSz="966155" rtl="0" eaLnBrk="1" fontAlgn="auto" latinLnBrk="0" hangingPunct="1">
              <a:lnSpc>
                <a:spcPct val="100000"/>
              </a:lnSpc>
              <a:spcBef>
                <a:spcPts val="0"/>
              </a:spcBef>
              <a:spcAft>
                <a:spcPts val="0"/>
              </a:spcAft>
              <a:buClrTx/>
              <a:buSzTx/>
              <a:buFontTx/>
              <a:buNone/>
              <a:tabLst/>
              <a:defRPr/>
            </a:pPr>
            <a:r>
              <a:rPr lang="en-GB" sz="1300" dirty="0" smtClean="0">
                <a:solidFill>
                  <a:schemeClr val="bg1">
                    <a:lumMod val="50000"/>
                  </a:schemeClr>
                </a:solidFill>
                <a:latin typeface="Century Gothic" panose="020B0502020202020204" pitchFamily="34" charset="0"/>
                <a:ea typeface="Times New Roman" panose="02020603050405020304" pitchFamily="18" charset="0"/>
              </a:rPr>
              <a:t>Digital manipulation and added</a:t>
            </a:r>
            <a:r>
              <a:rPr lang="en-GB" sz="1300" baseline="0" dirty="0" smtClean="0">
                <a:solidFill>
                  <a:schemeClr val="bg1">
                    <a:lumMod val="50000"/>
                  </a:schemeClr>
                </a:solidFill>
                <a:latin typeface="Century Gothic" panose="020B0502020202020204" pitchFamily="34" charset="0"/>
                <a:ea typeface="Times New Roman" panose="02020603050405020304" pitchFamily="18" charset="0"/>
              </a:rPr>
              <a:t> filter distortion</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 of colour separation artwork for screen</a:t>
            </a:r>
          </a:p>
          <a:p>
            <a:pPr defTabSz="966155">
              <a:defRPr/>
            </a:pPr>
            <a:endParaRPr lang="en-GB" sz="1300" dirty="0">
              <a:solidFill>
                <a:schemeClr val="bg1">
                  <a:lumMod val="50000"/>
                </a:schemeClr>
              </a:solidFill>
              <a:latin typeface="Century Gothic" panose="020B0502020202020204" pitchFamily="34"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448ED210-B6F5-4445-8718-47C35B3EA0A4}" type="slidenum">
              <a:rPr lang="en-US" smtClean="0"/>
              <a:pPr/>
              <a:t>36</a:t>
            </a:fld>
            <a:endParaRPr lang="en-US"/>
          </a:p>
        </p:txBody>
      </p:sp>
    </p:spTree>
    <p:extLst>
      <p:ext uri="{BB962C8B-B14F-4D97-AF65-F5344CB8AC3E}">
        <p14:creationId xmlns:p14="http://schemas.microsoft.com/office/powerpoint/2010/main" xmlns="" val="390122855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300" dirty="0">
                <a:solidFill>
                  <a:schemeClr val="bg1">
                    <a:lumMod val="50000"/>
                  </a:schemeClr>
                </a:solidFill>
                <a:latin typeface="Century Gothic" panose="020B0502020202020204" pitchFamily="34" charset="0"/>
                <a:ea typeface="Times New Roman" panose="02020603050405020304" pitchFamily="18" charset="0"/>
              </a:rPr>
              <a:t>New digital work and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ideas</a:t>
            </a:r>
          </a:p>
          <a:p>
            <a:pPr marL="0" marR="0" indent="0" algn="l" defTabSz="966155" rtl="0" eaLnBrk="1" fontAlgn="auto" latinLnBrk="0" hangingPunct="1">
              <a:lnSpc>
                <a:spcPct val="100000"/>
              </a:lnSpc>
              <a:spcBef>
                <a:spcPts val="0"/>
              </a:spcBef>
              <a:spcAft>
                <a:spcPts val="0"/>
              </a:spcAft>
              <a:buClrTx/>
              <a:buSzTx/>
              <a:buFontTx/>
              <a:buNone/>
              <a:tabLst/>
              <a:defRPr/>
            </a:pPr>
            <a:r>
              <a:rPr lang="en-GB" sz="1300" dirty="0" smtClean="0">
                <a:solidFill>
                  <a:schemeClr val="bg1">
                    <a:lumMod val="50000"/>
                  </a:schemeClr>
                </a:solidFill>
                <a:latin typeface="Century Gothic" panose="020B0502020202020204" pitchFamily="34" charset="0"/>
                <a:ea typeface="Times New Roman" panose="02020603050405020304" pitchFamily="18" charset="0"/>
              </a:rPr>
              <a:t>Digital manipulation and added</a:t>
            </a:r>
            <a:r>
              <a:rPr lang="en-GB" sz="1300" baseline="0" dirty="0" smtClean="0">
                <a:solidFill>
                  <a:schemeClr val="bg1">
                    <a:lumMod val="50000"/>
                  </a:schemeClr>
                </a:solidFill>
                <a:latin typeface="Century Gothic" panose="020B0502020202020204" pitchFamily="34" charset="0"/>
                <a:ea typeface="Times New Roman" panose="02020603050405020304" pitchFamily="18" charset="0"/>
              </a:rPr>
              <a:t> filter distortion</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 of colour separation artwork for screen</a:t>
            </a:r>
          </a:p>
          <a:p>
            <a:pPr defTabSz="966155">
              <a:defRPr/>
            </a:pPr>
            <a:endParaRPr lang="en-GB" sz="1300" dirty="0">
              <a:solidFill>
                <a:schemeClr val="bg1">
                  <a:lumMod val="50000"/>
                </a:schemeClr>
              </a:solidFill>
              <a:latin typeface="Century Gothic" panose="020B0502020202020204" pitchFamily="34"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448ED210-B6F5-4445-8718-47C35B3EA0A4}" type="slidenum">
              <a:rPr lang="en-US" smtClean="0"/>
              <a:pPr/>
              <a:t>37</a:t>
            </a:fld>
            <a:endParaRPr lang="en-US"/>
          </a:p>
        </p:txBody>
      </p:sp>
    </p:spTree>
    <p:extLst>
      <p:ext uri="{BB962C8B-B14F-4D97-AF65-F5344CB8AC3E}">
        <p14:creationId xmlns:p14="http://schemas.microsoft.com/office/powerpoint/2010/main" xmlns="" val="39012285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300" b="1" dirty="0">
                <a:solidFill>
                  <a:schemeClr val="bg1">
                    <a:lumMod val="50000"/>
                  </a:schemeClr>
                </a:solidFill>
                <a:latin typeface="Century Gothic" panose="020B0502020202020204" pitchFamily="34" charset="0"/>
                <a:ea typeface="Times New Roman" panose="02020603050405020304" pitchFamily="18" charset="0"/>
              </a:rPr>
              <a:t>New digital work and </a:t>
            </a:r>
            <a:r>
              <a:rPr lang="en-GB" sz="1300" b="1" dirty="0" smtClean="0">
                <a:solidFill>
                  <a:schemeClr val="bg1">
                    <a:lumMod val="50000"/>
                  </a:schemeClr>
                </a:solidFill>
                <a:latin typeface="Century Gothic" panose="020B0502020202020204" pitchFamily="34" charset="0"/>
                <a:ea typeface="Times New Roman" panose="02020603050405020304" pitchFamily="18" charset="0"/>
              </a:rPr>
              <a:t>ideas</a:t>
            </a:r>
          </a:p>
          <a:p>
            <a:pPr defTabSz="966155">
              <a:defRPr/>
            </a:pPr>
            <a:endParaRPr lang="en-GB" sz="1300" b="1" dirty="0" smtClean="0">
              <a:solidFill>
                <a:schemeClr val="bg1">
                  <a:lumMod val="50000"/>
                </a:schemeClr>
              </a:solidFill>
              <a:latin typeface="Century Gothic" panose="020B0502020202020204" pitchFamily="34" charset="0"/>
              <a:ea typeface="Times New Roman" panose="02020603050405020304" pitchFamily="18" charset="0"/>
            </a:endParaRPr>
          </a:p>
          <a:p>
            <a:pPr marL="0" marR="0" indent="0" algn="l" defTabSz="966155" rtl="0" eaLnBrk="1" fontAlgn="auto" latinLnBrk="0" hangingPunct="1">
              <a:lnSpc>
                <a:spcPct val="100000"/>
              </a:lnSpc>
              <a:spcBef>
                <a:spcPts val="0"/>
              </a:spcBef>
              <a:spcAft>
                <a:spcPts val="0"/>
              </a:spcAft>
              <a:buClrTx/>
              <a:buSzTx/>
              <a:buFontTx/>
              <a:buNone/>
              <a:tabLst/>
              <a:defRPr/>
            </a:pPr>
            <a:r>
              <a:rPr lang="en-GB" sz="1300" dirty="0" smtClean="0">
                <a:solidFill>
                  <a:schemeClr val="bg1">
                    <a:lumMod val="50000"/>
                  </a:schemeClr>
                </a:solidFill>
                <a:latin typeface="Century Gothic" panose="020B0502020202020204" pitchFamily="34" charset="0"/>
                <a:ea typeface="Times New Roman" panose="02020603050405020304" pitchFamily="18" charset="0"/>
              </a:rPr>
              <a:t>Digital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visualisations – different pattern</a:t>
            </a:r>
            <a:r>
              <a:rPr lang="en-GB" sz="1300" baseline="0" dirty="0" smtClean="0">
                <a:solidFill>
                  <a:schemeClr val="bg1">
                    <a:lumMod val="50000"/>
                  </a:schemeClr>
                </a:solidFill>
                <a:latin typeface="Century Gothic" panose="020B0502020202020204" pitchFamily="34" charset="0"/>
                <a:ea typeface="Times New Roman" panose="02020603050405020304" pitchFamily="18" charset="0"/>
              </a:rPr>
              <a:t> options</a:t>
            </a:r>
          </a:p>
          <a:p>
            <a:pPr marL="342900" marR="0" indent="-342900" algn="l" defTabSz="966155" rtl="0" eaLnBrk="1" fontAlgn="auto" latinLnBrk="0" hangingPunct="1">
              <a:lnSpc>
                <a:spcPct val="100000"/>
              </a:lnSpc>
              <a:spcBef>
                <a:spcPts val="0"/>
              </a:spcBef>
              <a:spcAft>
                <a:spcPts val="0"/>
              </a:spcAft>
              <a:buClrTx/>
              <a:buSzTx/>
              <a:buFontTx/>
              <a:buNone/>
              <a:tabLst/>
              <a:defRPr/>
            </a:pPr>
            <a:r>
              <a:rPr lang="en-GB" sz="1300" baseline="0" dirty="0" err="1" smtClean="0">
                <a:solidFill>
                  <a:schemeClr val="bg1">
                    <a:lumMod val="50000"/>
                  </a:schemeClr>
                </a:solidFill>
                <a:latin typeface="Century Gothic" panose="020B0502020202020204" pitchFamily="34" charset="0"/>
                <a:ea typeface="Times New Roman" panose="02020603050405020304" pitchFamily="18" charset="0"/>
              </a:rPr>
              <a:t>Glitched</a:t>
            </a:r>
            <a:r>
              <a:rPr lang="en-GB" sz="1300" baseline="0" dirty="0" smtClean="0">
                <a:solidFill>
                  <a:schemeClr val="bg1">
                    <a:lumMod val="50000"/>
                  </a:schemeClr>
                </a:solidFill>
                <a:latin typeface="Century Gothic" panose="020B0502020202020204" pitchFamily="34" charset="0"/>
                <a:ea typeface="Times New Roman" panose="02020603050405020304" pitchFamily="18" charset="0"/>
              </a:rPr>
              <a:t>/filtered digital screen print</a:t>
            </a:r>
          </a:p>
          <a:p>
            <a:pPr marL="342900" marR="0" indent="-342900" algn="l" defTabSz="966155" rtl="0" eaLnBrk="1" fontAlgn="auto" latinLnBrk="0" hangingPunct="1">
              <a:lnSpc>
                <a:spcPct val="100000"/>
              </a:lnSpc>
              <a:spcBef>
                <a:spcPts val="0"/>
              </a:spcBef>
              <a:spcAft>
                <a:spcPts val="0"/>
              </a:spcAft>
              <a:buClrTx/>
              <a:buSzTx/>
              <a:buFontTx/>
              <a:buAutoNum type="arabicPeriod"/>
              <a:tabLst/>
              <a:defRPr/>
            </a:pPr>
            <a:endParaRPr lang="en-GB" sz="1300" baseline="0" dirty="0" smtClean="0">
              <a:solidFill>
                <a:schemeClr val="bg1">
                  <a:lumMod val="50000"/>
                </a:schemeClr>
              </a:solidFill>
              <a:latin typeface="Century Gothic" panose="020B0502020202020204" pitchFamily="34" charset="0"/>
              <a:ea typeface="Times New Roman" panose="02020603050405020304" pitchFamily="18" charset="0"/>
            </a:endParaRPr>
          </a:p>
          <a:p>
            <a:pPr marL="342900" marR="0" indent="-342900" algn="l" defTabSz="966155" rtl="0" eaLnBrk="1" fontAlgn="auto" latinLnBrk="0" hangingPunct="1">
              <a:lnSpc>
                <a:spcPct val="100000"/>
              </a:lnSpc>
              <a:spcBef>
                <a:spcPts val="0"/>
              </a:spcBef>
              <a:spcAft>
                <a:spcPts val="0"/>
              </a:spcAft>
              <a:buClrTx/>
              <a:buSzTx/>
              <a:buFontTx/>
              <a:buAutoNum type="arabicPeriod"/>
              <a:tabLst/>
              <a:defRPr/>
            </a:pPr>
            <a:endParaRPr lang="en-GB" sz="1300" dirty="0" smtClean="0">
              <a:solidFill>
                <a:schemeClr val="bg1">
                  <a:lumMod val="50000"/>
                </a:schemeClr>
              </a:solidFill>
              <a:latin typeface="Century Gothic" panose="020B0502020202020204" pitchFamily="34" charset="0"/>
              <a:ea typeface="Times New Roman" panose="02020603050405020304" pitchFamily="18" charset="0"/>
            </a:endParaRPr>
          </a:p>
          <a:p>
            <a:pPr defTabSz="966155">
              <a:defRPr/>
            </a:pPr>
            <a:endParaRPr lang="en-GB" sz="1300" dirty="0">
              <a:solidFill>
                <a:schemeClr val="bg1">
                  <a:lumMod val="50000"/>
                </a:schemeClr>
              </a:solidFill>
              <a:latin typeface="Century Gothic" panose="020B0502020202020204" pitchFamily="34"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448ED210-B6F5-4445-8718-47C35B3EA0A4}" type="slidenum">
              <a:rPr lang="en-US" smtClean="0"/>
              <a:pPr/>
              <a:t>38</a:t>
            </a:fld>
            <a:endParaRPr lang="en-US"/>
          </a:p>
        </p:txBody>
      </p:sp>
    </p:spTree>
    <p:extLst>
      <p:ext uri="{BB962C8B-B14F-4D97-AF65-F5344CB8AC3E}">
        <p14:creationId xmlns:p14="http://schemas.microsoft.com/office/powerpoint/2010/main" xmlns="" val="390122855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indent="-342900" algn="l" defTabSz="966155" rtl="0" eaLnBrk="1" fontAlgn="auto" latinLnBrk="0" hangingPunct="1">
              <a:lnSpc>
                <a:spcPct val="100000"/>
              </a:lnSpc>
              <a:spcBef>
                <a:spcPts val="0"/>
              </a:spcBef>
              <a:spcAft>
                <a:spcPts val="0"/>
              </a:spcAft>
              <a:buClrTx/>
              <a:buSzTx/>
              <a:buFontTx/>
              <a:buAutoNum type="arabicPeriod"/>
              <a:tabLst/>
              <a:defRPr/>
            </a:pPr>
            <a:endParaRPr lang="en-GB" sz="1300" baseline="0" dirty="0" smtClean="0">
              <a:solidFill>
                <a:schemeClr val="bg1">
                  <a:lumMod val="50000"/>
                </a:schemeClr>
              </a:solidFill>
              <a:latin typeface="Century Gothic" panose="020B0502020202020204" pitchFamily="34" charset="0"/>
              <a:ea typeface="Times New Roman" panose="02020603050405020304" pitchFamily="18" charset="0"/>
            </a:endParaRPr>
          </a:p>
          <a:p>
            <a:pPr marL="342900" marR="0" indent="-342900" algn="l" defTabSz="966155" rtl="0" eaLnBrk="1" fontAlgn="auto" latinLnBrk="0" hangingPunct="1">
              <a:lnSpc>
                <a:spcPct val="100000"/>
              </a:lnSpc>
              <a:spcBef>
                <a:spcPts val="0"/>
              </a:spcBef>
              <a:spcAft>
                <a:spcPts val="0"/>
              </a:spcAft>
              <a:buClrTx/>
              <a:buSzTx/>
              <a:buFontTx/>
              <a:buAutoNum type="arabicPeriod"/>
              <a:tabLst/>
              <a:defRPr/>
            </a:pPr>
            <a:endParaRPr lang="en-GB" sz="1300" dirty="0" smtClean="0">
              <a:solidFill>
                <a:schemeClr val="bg1">
                  <a:lumMod val="50000"/>
                </a:schemeClr>
              </a:solidFill>
              <a:latin typeface="Century Gothic" panose="020B0502020202020204" pitchFamily="34" charset="0"/>
              <a:ea typeface="Times New Roman" panose="02020603050405020304" pitchFamily="18" charset="0"/>
            </a:endParaRPr>
          </a:p>
          <a:p>
            <a:pPr defTabSz="966155">
              <a:defRPr/>
            </a:pPr>
            <a:endParaRPr lang="en-GB" sz="1300" dirty="0">
              <a:solidFill>
                <a:schemeClr val="bg1">
                  <a:lumMod val="50000"/>
                </a:schemeClr>
              </a:solidFill>
              <a:latin typeface="Century Gothic" panose="020B0502020202020204" pitchFamily="34"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448ED210-B6F5-4445-8718-47C35B3EA0A4}" type="slidenum">
              <a:rPr lang="en-US" smtClean="0"/>
              <a:pPr/>
              <a:t>39</a:t>
            </a:fld>
            <a:endParaRPr lang="en-US"/>
          </a:p>
        </p:txBody>
      </p:sp>
    </p:spTree>
    <p:extLst>
      <p:ext uri="{BB962C8B-B14F-4D97-AF65-F5344CB8AC3E}">
        <p14:creationId xmlns:p14="http://schemas.microsoft.com/office/powerpoint/2010/main" xmlns="" val="390122855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300" dirty="0">
                <a:solidFill>
                  <a:schemeClr val="bg1">
                    <a:lumMod val="50000"/>
                  </a:schemeClr>
                </a:solidFill>
                <a:latin typeface="Century Gothic" panose="020B0502020202020204" pitchFamily="34" charset="0"/>
                <a:ea typeface="Times New Roman" panose="02020603050405020304" pitchFamily="18" charset="0"/>
              </a:rPr>
              <a:t>New digital work and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ideas</a:t>
            </a:r>
          </a:p>
          <a:p>
            <a:pPr marL="0" marR="0" indent="0" algn="l" defTabSz="966155" rtl="0" eaLnBrk="1" fontAlgn="auto" latinLnBrk="0" hangingPunct="1">
              <a:lnSpc>
                <a:spcPct val="100000"/>
              </a:lnSpc>
              <a:spcBef>
                <a:spcPts val="0"/>
              </a:spcBef>
              <a:spcAft>
                <a:spcPts val="0"/>
              </a:spcAft>
              <a:buClrTx/>
              <a:buSzTx/>
              <a:buFontTx/>
              <a:buNone/>
              <a:tabLst/>
              <a:defRPr/>
            </a:pPr>
            <a:r>
              <a:rPr lang="en-GB" sz="1300" dirty="0" smtClean="0">
                <a:solidFill>
                  <a:schemeClr val="bg1">
                    <a:lumMod val="50000"/>
                  </a:schemeClr>
                </a:solidFill>
                <a:latin typeface="Century Gothic" panose="020B0502020202020204" pitchFamily="34" charset="0"/>
                <a:ea typeface="Times New Roman" panose="02020603050405020304" pitchFamily="18" charset="0"/>
              </a:rPr>
              <a:t>Digital visualisations showing different size options for design</a:t>
            </a:r>
          </a:p>
          <a:p>
            <a:pPr defTabSz="966155">
              <a:defRPr/>
            </a:pPr>
            <a:endParaRPr lang="en-GB" sz="1300" dirty="0">
              <a:solidFill>
                <a:schemeClr val="bg1">
                  <a:lumMod val="50000"/>
                </a:schemeClr>
              </a:solidFill>
              <a:latin typeface="Century Gothic" panose="020B0502020202020204" pitchFamily="34"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448ED210-B6F5-4445-8718-47C35B3EA0A4}" type="slidenum">
              <a:rPr lang="en-US" smtClean="0"/>
              <a:pPr/>
              <a:t>40</a:t>
            </a:fld>
            <a:endParaRPr lang="en-US"/>
          </a:p>
        </p:txBody>
      </p:sp>
    </p:spTree>
    <p:extLst>
      <p:ext uri="{BB962C8B-B14F-4D97-AF65-F5344CB8AC3E}">
        <p14:creationId xmlns:p14="http://schemas.microsoft.com/office/powerpoint/2010/main" xmlns="" val="390122855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300" dirty="0">
                <a:solidFill>
                  <a:schemeClr val="bg1">
                    <a:lumMod val="50000"/>
                  </a:schemeClr>
                </a:solidFill>
                <a:latin typeface="Century Gothic" panose="020B0502020202020204" pitchFamily="34" charset="0"/>
                <a:ea typeface="Times New Roman" panose="02020603050405020304" pitchFamily="18" charset="0"/>
              </a:rPr>
              <a:t>New digital work </a:t>
            </a:r>
            <a:r>
              <a:rPr lang="en-GB" sz="1300">
                <a:solidFill>
                  <a:schemeClr val="bg1">
                    <a:lumMod val="50000"/>
                  </a:schemeClr>
                </a:solidFill>
                <a:latin typeface="Century Gothic" panose="020B0502020202020204" pitchFamily="34" charset="0"/>
                <a:ea typeface="Times New Roman" panose="02020603050405020304" pitchFamily="18" charset="0"/>
              </a:rPr>
              <a:t>and </a:t>
            </a:r>
            <a:r>
              <a:rPr lang="en-GB" sz="1300" smtClean="0">
                <a:solidFill>
                  <a:schemeClr val="bg1">
                    <a:lumMod val="50000"/>
                  </a:schemeClr>
                </a:solidFill>
                <a:latin typeface="Century Gothic" panose="020B0502020202020204" pitchFamily="34" charset="0"/>
                <a:ea typeface="Times New Roman" panose="02020603050405020304" pitchFamily="18" charset="0"/>
              </a:rPr>
              <a:t>ideas</a:t>
            </a:r>
          </a:p>
          <a:p>
            <a:pPr defTabSz="966155">
              <a:defRPr/>
            </a:pPr>
            <a:endParaRPr lang="en-GB" sz="1300" dirty="0" smtClean="0">
              <a:solidFill>
                <a:schemeClr val="bg1">
                  <a:lumMod val="50000"/>
                </a:schemeClr>
              </a:solidFill>
              <a:latin typeface="Century Gothic" panose="020B0502020202020204" pitchFamily="34" charset="0"/>
              <a:ea typeface="Times New Roman" panose="02020603050405020304" pitchFamily="18" charset="0"/>
            </a:endParaRPr>
          </a:p>
          <a:p>
            <a:pPr marL="0" marR="0" indent="0" algn="l" defTabSz="966155" rtl="0" eaLnBrk="1" fontAlgn="auto" latinLnBrk="0" hangingPunct="1">
              <a:lnSpc>
                <a:spcPct val="100000"/>
              </a:lnSpc>
              <a:spcBef>
                <a:spcPts val="0"/>
              </a:spcBef>
              <a:spcAft>
                <a:spcPts val="0"/>
              </a:spcAft>
              <a:buClrTx/>
              <a:buSzTx/>
              <a:buFontTx/>
              <a:buNone/>
              <a:tabLst/>
              <a:defRPr/>
            </a:pPr>
            <a:r>
              <a:rPr lang="en-GB" sz="1300" dirty="0" smtClean="0">
                <a:solidFill>
                  <a:schemeClr val="bg1">
                    <a:lumMod val="50000"/>
                  </a:schemeClr>
                </a:solidFill>
                <a:latin typeface="Century Gothic" panose="020B0502020202020204" pitchFamily="34" charset="0"/>
                <a:ea typeface="Times New Roman" panose="02020603050405020304" pitchFamily="18" charset="0"/>
              </a:rPr>
              <a:t>Digital visualisations showing different size options for design</a:t>
            </a:r>
          </a:p>
          <a:p>
            <a:pPr defTabSz="966155">
              <a:defRPr/>
            </a:pPr>
            <a:endParaRPr lang="en-GB" sz="1300" dirty="0">
              <a:solidFill>
                <a:schemeClr val="bg1">
                  <a:lumMod val="50000"/>
                </a:schemeClr>
              </a:solidFill>
              <a:latin typeface="Century Gothic" panose="020B0502020202020204" pitchFamily="34"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448ED210-B6F5-4445-8718-47C35B3EA0A4}" type="slidenum">
              <a:rPr lang="en-US" smtClean="0"/>
              <a:pPr/>
              <a:t>41</a:t>
            </a:fld>
            <a:endParaRPr lang="en-US"/>
          </a:p>
        </p:txBody>
      </p:sp>
    </p:spTree>
    <p:extLst>
      <p:ext uri="{BB962C8B-B14F-4D97-AF65-F5344CB8AC3E}">
        <p14:creationId xmlns:p14="http://schemas.microsoft.com/office/powerpoint/2010/main" xmlns="" val="390122855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300" dirty="0">
                <a:solidFill>
                  <a:schemeClr val="bg1">
                    <a:lumMod val="50000"/>
                  </a:schemeClr>
                </a:solidFill>
                <a:latin typeface="Century Gothic" panose="020B0502020202020204" pitchFamily="34" charset="0"/>
                <a:ea typeface="Times New Roman" panose="02020603050405020304" pitchFamily="18" charset="0"/>
              </a:rPr>
              <a:t>New digital work and </a:t>
            </a:r>
            <a:r>
              <a:rPr lang="en-GB" sz="1300" dirty="0" smtClean="0">
                <a:solidFill>
                  <a:schemeClr val="bg1">
                    <a:lumMod val="50000"/>
                  </a:schemeClr>
                </a:solidFill>
                <a:latin typeface="Century Gothic" panose="020B0502020202020204" pitchFamily="34" charset="0"/>
                <a:ea typeface="Times New Roman" panose="02020603050405020304" pitchFamily="18" charset="0"/>
              </a:rPr>
              <a:t>ideas</a:t>
            </a:r>
          </a:p>
          <a:p>
            <a:pPr defTabSz="966155">
              <a:defRPr/>
            </a:pPr>
            <a:endParaRPr lang="en-GB" sz="1300" dirty="0" smtClean="0">
              <a:solidFill>
                <a:schemeClr val="bg1">
                  <a:lumMod val="50000"/>
                </a:schemeClr>
              </a:solidFill>
              <a:latin typeface="Century Gothic" panose="020B0502020202020204" pitchFamily="34" charset="0"/>
              <a:ea typeface="Times New Roman" panose="02020603050405020304" pitchFamily="18" charset="0"/>
            </a:endParaRPr>
          </a:p>
          <a:p>
            <a:pPr marL="0" marR="0" indent="0" algn="l" defTabSz="966155" rtl="0" eaLnBrk="1" fontAlgn="auto" latinLnBrk="0" hangingPunct="1">
              <a:lnSpc>
                <a:spcPct val="100000"/>
              </a:lnSpc>
              <a:spcBef>
                <a:spcPts val="0"/>
              </a:spcBef>
              <a:spcAft>
                <a:spcPts val="0"/>
              </a:spcAft>
              <a:buClrTx/>
              <a:buSzTx/>
              <a:buFontTx/>
              <a:buNone/>
              <a:tabLst/>
              <a:defRPr/>
            </a:pPr>
            <a:r>
              <a:rPr lang="en-GB" sz="1300" dirty="0" smtClean="0">
                <a:solidFill>
                  <a:schemeClr val="bg1">
                    <a:lumMod val="50000"/>
                  </a:schemeClr>
                </a:solidFill>
                <a:latin typeface="Century Gothic" panose="020B0502020202020204" pitchFamily="34" charset="0"/>
                <a:ea typeface="Times New Roman" panose="02020603050405020304" pitchFamily="18" charset="0"/>
              </a:rPr>
              <a:t>Digital visualisations showing different size options for design</a:t>
            </a:r>
          </a:p>
          <a:p>
            <a:pPr defTabSz="966155">
              <a:defRPr/>
            </a:pPr>
            <a:endParaRPr lang="en-GB" sz="1300" dirty="0">
              <a:solidFill>
                <a:schemeClr val="bg1">
                  <a:lumMod val="50000"/>
                </a:schemeClr>
              </a:solidFill>
              <a:latin typeface="Century Gothic" panose="020B0502020202020204" pitchFamily="34"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448ED210-B6F5-4445-8718-47C35B3EA0A4}" type="slidenum">
              <a:rPr lang="en-US" smtClean="0"/>
              <a:pPr/>
              <a:t>42</a:t>
            </a:fld>
            <a:endParaRPr lang="en-US"/>
          </a:p>
        </p:txBody>
      </p:sp>
    </p:spTree>
    <p:extLst>
      <p:ext uri="{BB962C8B-B14F-4D97-AF65-F5344CB8AC3E}">
        <p14:creationId xmlns:p14="http://schemas.microsoft.com/office/powerpoint/2010/main" xmlns="" val="390122855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300" dirty="0">
                <a:solidFill>
                  <a:schemeClr val="bg1">
                    <a:lumMod val="50000"/>
                  </a:schemeClr>
                </a:solidFill>
                <a:latin typeface="Century Gothic" panose="020B0502020202020204" pitchFamily="34" charset="0"/>
                <a:ea typeface="Times New Roman" panose="02020603050405020304" pitchFamily="18" charset="0"/>
              </a:rPr>
              <a:t>New digital work </a:t>
            </a:r>
            <a:r>
              <a:rPr lang="en-GB" sz="1300">
                <a:solidFill>
                  <a:schemeClr val="bg1">
                    <a:lumMod val="50000"/>
                  </a:schemeClr>
                </a:solidFill>
                <a:latin typeface="Century Gothic" panose="020B0502020202020204" pitchFamily="34" charset="0"/>
                <a:ea typeface="Times New Roman" panose="02020603050405020304" pitchFamily="18" charset="0"/>
              </a:rPr>
              <a:t>and </a:t>
            </a:r>
            <a:r>
              <a:rPr lang="en-GB" sz="1300" smtClean="0">
                <a:solidFill>
                  <a:schemeClr val="bg1">
                    <a:lumMod val="50000"/>
                  </a:schemeClr>
                </a:solidFill>
                <a:latin typeface="Century Gothic" panose="020B0502020202020204" pitchFamily="34" charset="0"/>
                <a:ea typeface="Times New Roman" panose="02020603050405020304" pitchFamily="18" charset="0"/>
              </a:rPr>
              <a:t>ideas</a:t>
            </a:r>
          </a:p>
          <a:p>
            <a:pPr defTabSz="966155">
              <a:defRPr/>
            </a:pPr>
            <a:endParaRPr lang="en-GB" sz="1300" dirty="0" smtClean="0">
              <a:solidFill>
                <a:schemeClr val="bg1">
                  <a:lumMod val="50000"/>
                </a:schemeClr>
              </a:solidFill>
              <a:latin typeface="Century Gothic" panose="020B0502020202020204" pitchFamily="34" charset="0"/>
              <a:ea typeface="Times New Roman" panose="02020603050405020304" pitchFamily="18" charset="0"/>
            </a:endParaRPr>
          </a:p>
          <a:p>
            <a:pPr marL="0" marR="0" indent="0" algn="l" defTabSz="966155" rtl="0" eaLnBrk="1" fontAlgn="auto" latinLnBrk="0" hangingPunct="1">
              <a:lnSpc>
                <a:spcPct val="100000"/>
              </a:lnSpc>
              <a:spcBef>
                <a:spcPts val="0"/>
              </a:spcBef>
              <a:spcAft>
                <a:spcPts val="0"/>
              </a:spcAft>
              <a:buClrTx/>
              <a:buSzTx/>
              <a:buFontTx/>
              <a:buNone/>
              <a:tabLst/>
              <a:defRPr/>
            </a:pPr>
            <a:r>
              <a:rPr lang="en-GB" sz="1300" dirty="0" smtClean="0">
                <a:solidFill>
                  <a:schemeClr val="bg1">
                    <a:lumMod val="50000"/>
                  </a:schemeClr>
                </a:solidFill>
                <a:latin typeface="Century Gothic" panose="020B0502020202020204" pitchFamily="34" charset="0"/>
                <a:ea typeface="Times New Roman" panose="02020603050405020304" pitchFamily="18" charset="0"/>
              </a:rPr>
              <a:t>Digital visualisations showing different size options for design</a:t>
            </a:r>
          </a:p>
          <a:p>
            <a:pPr defTabSz="966155">
              <a:defRPr/>
            </a:pPr>
            <a:endParaRPr lang="en-GB" sz="1300" dirty="0">
              <a:solidFill>
                <a:schemeClr val="bg1">
                  <a:lumMod val="50000"/>
                </a:schemeClr>
              </a:solidFill>
              <a:latin typeface="Century Gothic" panose="020B0502020202020204" pitchFamily="34"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448ED210-B6F5-4445-8718-47C35B3EA0A4}" type="slidenum">
              <a:rPr lang="en-US" smtClean="0"/>
              <a:pPr/>
              <a:t>43</a:t>
            </a:fld>
            <a:endParaRPr lang="en-US"/>
          </a:p>
        </p:txBody>
      </p:sp>
    </p:spTree>
    <p:extLst>
      <p:ext uri="{BB962C8B-B14F-4D97-AF65-F5344CB8AC3E}">
        <p14:creationId xmlns:p14="http://schemas.microsoft.com/office/powerpoint/2010/main" xmlns="" val="39012285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DAF8C57-EB11-C34C-95DD-845AF938BD5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xmlns="" id="{14A37E7A-129D-3946-A760-DAA23E04F3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xmlns="" id="{E27F89A3-7147-4045-8CB9-D0470790B649}"/>
              </a:ext>
            </a:extLst>
          </p:cNvPr>
          <p:cNvSpPr>
            <a:spLocks noGrp="1"/>
          </p:cNvSpPr>
          <p:nvPr>
            <p:ph type="dt" sz="half" idx="10"/>
          </p:nvPr>
        </p:nvSpPr>
        <p:spPr/>
        <p:txBody>
          <a:bodyPr/>
          <a:lstStyle/>
          <a:p>
            <a:fld id="{5FC27F56-BE81-7D4B-BE15-8115E1BAF275}" type="datetimeFigureOut">
              <a:rPr lang="en-US" smtClean="0"/>
              <a:pPr/>
              <a:t>5/10/2020</a:t>
            </a:fld>
            <a:endParaRPr lang="en-US"/>
          </a:p>
        </p:txBody>
      </p:sp>
      <p:sp>
        <p:nvSpPr>
          <p:cNvPr id="5" name="Footer Placeholder 4">
            <a:extLst>
              <a:ext uri="{FF2B5EF4-FFF2-40B4-BE49-F238E27FC236}">
                <a16:creationId xmlns:a16="http://schemas.microsoft.com/office/drawing/2014/main" xmlns="" id="{9BA43B36-6140-5542-A9BF-482F262B384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E249C9-A069-0D48-900D-C6BEF0B71C97}"/>
              </a:ext>
            </a:extLst>
          </p:cNvPr>
          <p:cNvSpPr>
            <a:spLocks noGrp="1"/>
          </p:cNvSpPr>
          <p:nvPr>
            <p:ph type="sldNum" sz="quarter" idx="12"/>
          </p:nvPr>
        </p:nvSpPr>
        <p:spPr/>
        <p:txBody>
          <a:bodyPr/>
          <a:lstStyle/>
          <a:p>
            <a:fld id="{4095EBDB-E23B-914C-9C53-4C40319F1A19}" type="slidenum">
              <a:rPr lang="en-US" smtClean="0"/>
              <a:pPr/>
              <a:t>‹#›</a:t>
            </a:fld>
            <a:endParaRPr lang="en-US"/>
          </a:p>
        </p:txBody>
      </p:sp>
    </p:spTree>
    <p:extLst>
      <p:ext uri="{BB962C8B-B14F-4D97-AF65-F5344CB8AC3E}">
        <p14:creationId xmlns:p14="http://schemas.microsoft.com/office/powerpoint/2010/main" xmlns="" val="30213303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C889C28-3610-5542-8471-AB908C4D9B2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xmlns="" id="{B71FD472-ACAC-324A-B3E7-64CCCFA4AD0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xmlns="" id="{CB6D120C-CD43-3342-A96A-CC8C34561B2A}"/>
              </a:ext>
            </a:extLst>
          </p:cNvPr>
          <p:cNvSpPr>
            <a:spLocks noGrp="1"/>
          </p:cNvSpPr>
          <p:nvPr>
            <p:ph type="dt" sz="half" idx="10"/>
          </p:nvPr>
        </p:nvSpPr>
        <p:spPr/>
        <p:txBody>
          <a:bodyPr/>
          <a:lstStyle/>
          <a:p>
            <a:fld id="{5FC27F56-BE81-7D4B-BE15-8115E1BAF275}" type="datetimeFigureOut">
              <a:rPr lang="en-US" smtClean="0"/>
              <a:pPr/>
              <a:t>5/10/2020</a:t>
            </a:fld>
            <a:endParaRPr lang="en-US"/>
          </a:p>
        </p:txBody>
      </p:sp>
      <p:sp>
        <p:nvSpPr>
          <p:cNvPr id="5" name="Footer Placeholder 4">
            <a:extLst>
              <a:ext uri="{FF2B5EF4-FFF2-40B4-BE49-F238E27FC236}">
                <a16:creationId xmlns:a16="http://schemas.microsoft.com/office/drawing/2014/main" xmlns="" id="{EC2657BD-BAE6-A24C-91DB-36E9A963CF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8AC15953-27DC-144D-950F-6D2917C80DB4}"/>
              </a:ext>
            </a:extLst>
          </p:cNvPr>
          <p:cNvSpPr>
            <a:spLocks noGrp="1"/>
          </p:cNvSpPr>
          <p:nvPr>
            <p:ph type="sldNum" sz="quarter" idx="12"/>
          </p:nvPr>
        </p:nvSpPr>
        <p:spPr/>
        <p:txBody>
          <a:bodyPr/>
          <a:lstStyle/>
          <a:p>
            <a:fld id="{4095EBDB-E23B-914C-9C53-4C40319F1A19}" type="slidenum">
              <a:rPr lang="en-US" smtClean="0"/>
              <a:pPr/>
              <a:t>‹#›</a:t>
            </a:fld>
            <a:endParaRPr lang="en-US"/>
          </a:p>
        </p:txBody>
      </p:sp>
    </p:spTree>
    <p:extLst>
      <p:ext uri="{BB962C8B-B14F-4D97-AF65-F5344CB8AC3E}">
        <p14:creationId xmlns:p14="http://schemas.microsoft.com/office/powerpoint/2010/main" xmlns="" val="2650325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4349D0E-893C-A940-B250-EC52E8E4C578}"/>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xmlns="" id="{CF3C613C-6320-164A-9B3F-BAFA93A6829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xmlns="" id="{26B97701-CDE8-8445-B5AD-712AB606BFD6}"/>
              </a:ext>
            </a:extLst>
          </p:cNvPr>
          <p:cNvSpPr>
            <a:spLocks noGrp="1"/>
          </p:cNvSpPr>
          <p:nvPr>
            <p:ph type="dt" sz="half" idx="10"/>
          </p:nvPr>
        </p:nvSpPr>
        <p:spPr/>
        <p:txBody>
          <a:bodyPr/>
          <a:lstStyle/>
          <a:p>
            <a:fld id="{5FC27F56-BE81-7D4B-BE15-8115E1BAF275}" type="datetimeFigureOut">
              <a:rPr lang="en-US" smtClean="0"/>
              <a:pPr/>
              <a:t>5/10/2020</a:t>
            </a:fld>
            <a:endParaRPr lang="en-US"/>
          </a:p>
        </p:txBody>
      </p:sp>
      <p:sp>
        <p:nvSpPr>
          <p:cNvPr id="5" name="Footer Placeholder 4">
            <a:extLst>
              <a:ext uri="{FF2B5EF4-FFF2-40B4-BE49-F238E27FC236}">
                <a16:creationId xmlns:a16="http://schemas.microsoft.com/office/drawing/2014/main" xmlns="" id="{7CEF9C9B-0CC4-C84F-9CEE-A48FEA04AD3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1C03C5E7-E1EC-0448-8E11-5CCD7B72EC8B}"/>
              </a:ext>
            </a:extLst>
          </p:cNvPr>
          <p:cNvSpPr>
            <a:spLocks noGrp="1"/>
          </p:cNvSpPr>
          <p:nvPr>
            <p:ph type="sldNum" sz="quarter" idx="12"/>
          </p:nvPr>
        </p:nvSpPr>
        <p:spPr/>
        <p:txBody>
          <a:bodyPr/>
          <a:lstStyle/>
          <a:p>
            <a:fld id="{4095EBDB-E23B-914C-9C53-4C40319F1A19}" type="slidenum">
              <a:rPr lang="en-US" smtClean="0"/>
              <a:pPr/>
              <a:t>‹#›</a:t>
            </a:fld>
            <a:endParaRPr lang="en-US"/>
          </a:p>
        </p:txBody>
      </p:sp>
    </p:spTree>
    <p:extLst>
      <p:ext uri="{BB962C8B-B14F-4D97-AF65-F5344CB8AC3E}">
        <p14:creationId xmlns:p14="http://schemas.microsoft.com/office/powerpoint/2010/main" xmlns="" val="37859751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2CFC9D4-2E64-8E46-A304-DB573893137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xmlns="" id="{87C6F75B-8AC8-CC49-82F7-F179BDA461DC}"/>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xmlns="" id="{3F8EE26E-5976-F746-86D8-6B877E5D084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xmlns="" id="{6C4908F6-1AA7-194B-B7A2-ABF54818C82D}"/>
              </a:ext>
            </a:extLst>
          </p:cNvPr>
          <p:cNvSpPr>
            <a:spLocks noGrp="1"/>
          </p:cNvSpPr>
          <p:nvPr>
            <p:ph type="dt" sz="half" idx="10"/>
          </p:nvPr>
        </p:nvSpPr>
        <p:spPr/>
        <p:txBody>
          <a:bodyPr/>
          <a:lstStyle/>
          <a:p>
            <a:fld id="{5FC27F56-BE81-7D4B-BE15-8115E1BAF275}" type="datetimeFigureOut">
              <a:rPr lang="en-US" smtClean="0"/>
              <a:pPr/>
              <a:t>5/10/2020</a:t>
            </a:fld>
            <a:endParaRPr lang="en-US"/>
          </a:p>
        </p:txBody>
      </p:sp>
      <p:sp>
        <p:nvSpPr>
          <p:cNvPr id="6" name="Footer Placeholder 5">
            <a:extLst>
              <a:ext uri="{FF2B5EF4-FFF2-40B4-BE49-F238E27FC236}">
                <a16:creationId xmlns:a16="http://schemas.microsoft.com/office/drawing/2014/main" xmlns="" id="{60150010-583D-8344-BA03-183086A4738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35029F63-1F44-044C-832D-D0420BB6AABD}"/>
              </a:ext>
            </a:extLst>
          </p:cNvPr>
          <p:cNvSpPr>
            <a:spLocks noGrp="1"/>
          </p:cNvSpPr>
          <p:nvPr>
            <p:ph type="sldNum" sz="quarter" idx="12"/>
          </p:nvPr>
        </p:nvSpPr>
        <p:spPr/>
        <p:txBody>
          <a:bodyPr/>
          <a:lstStyle/>
          <a:p>
            <a:fld id="{4095EBDB-E23B-914C-9C53-4C40319F1A19}" type="slidenum">
              <a:rPr lang="en-US" smtClean="0"/>
              <a:pPr/>
              <a:t>‹#›</a:t>
            </a:fld>
            <a:endParaRPr lang="en-US"/>
          </a:p>
        </p:txBody>
      </p:sp>
    </p:spTree>
    <p:extLst>
      <p:ext uri="{BB962C8B-B14F-4D97-AF65-F5344CB8AC3E}">
        <p14:creationId xmlns:p14="http://schemas.microsoft.com/office/powerpoint/2010/main" xmlns="" val="38443841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25196CF-FA2C-F84B-B600-755B51C465AB}"/>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xmlns="" id="{1F5B1F0A-FFBE-B748-B75B-45E41BC90E6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xmlns="" id="{2CE8F41F-830A-D842-AFD9-11000A1EC9A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xmlns="" id="{7F40837B-E6BE-5344-94EB-E09B87CE7A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xmlns="" id="{F51828FC-242A-854A-9EE3-BA0EC24BB51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xmlns="" id="{361CEA30-F0B8-7647-A0E6-AF00E0E8699F}"/>
              </a:ext>
            </a:extLst>
          </p:cNvPr>
          <p:cNvSpPr>
            <a:spLocks noGrp="1"/>
          </p:cNvSpPr>
          <p:nvPr>
            <p:ph type="dt" sz="half" idx="10"/>
          </p:nvPr>
        </p:nvSpPr>
        <p:spPr/>
        <p:txBody>
          <a:bodyPr/>
          <a:lstStyle/>
          <a:p>
            <a:fld id="{5FC27F56-BE81-7D4B-BE15-8115E1BAF275}" type="datetimeFigureOut">
              <a:rPr lang="en-US" smtClean="0"/>
              <a:pPr/>
              <a:t>5/10/2020</a:t>
            </a:fld>
            <a:endParaRPr lang="en-US"/>
          </a:p>
        </p:txBody>
      </p:sp>
      <p:sp>
        <p:nvSpPr>
          <p:cNvPr id="8" name="Footer Placeholder 7">
            <a:extLst>
              <a:ext uri="{FF2B5EF4-FFF2-40B4-BE49-F238E27FC236}">
                <a16:creationId xmlns:a16="http://schemas.microsoft.com/office/drawing/2014/main" xmlns="" id="{A879AA30-5F2E-1641-A91D-E6E7857D7B3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895E4F47-3606-2441-9602-AAC1AF25BD0A}"/>
              </a:ext>
            </a:extLst>
          </p:cNvPr>
          <p:cNvSpPr>
            <a:spLocks noGrp="1"/>
          </p:cNvSpPr>
          <p:nvPr>
            <p:ph type="sldNum" sz="quarter" idx="12"/>
          </p:nvPr>
        </p:nvSpPr>
        <p:spPr/>
        <p:txBody>
          <a:bodyPr/>
          <a:lstStyle/>
          <a:p>
            <a:fld id="{4095EBDB-E23B-914C-9C53-4C40319F1A19}" type="slidenum">
              <a:rPr lang="en-US" smtClean="0"/>
              <a:pPr/>
              <a:t>‹#›</a:t>
            </a:fld>
            <a:endParaRPr lang="en-US"/>
          </a:p>
        </p:txBody>
      </p:sp>
    </p:spTree>
    <p:extLst>
      <p:ext uri="{BB962C8B-B14F-4D97-AF65-F5344CB8AC3E}">
        <p14:creationId xmlns:p14="http://schemas.microsoft.com/office/powerpoint/2010/main" xmlns="" val="8297547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F2DD352-88AC-7E4B-99C3-926281C771FD}"/>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xmlns="" id="{2C2B04B9-FB5F-0342-9CFF-E333D9752697}"/>
              </a:ext>
            </a:extLst>
          </p:cNvPr>
          <p:cNvSpPr>
            <a:spLocks noGrp="1"/>
          </p:cNvSpPr>
          <p:nvPr>
            <p:ph type="dt" sz="half" idx="10"/>
          </p:nvPr>
        </p:nvSpPr>
        <p:spPr/>
        <p:txBody>
          <a:bodyPr/>
          <a:lstStyle/>
          <a:p>
            <a:fld id="{5FC27F56-BE81-7D4B-BE15-8115E1BAF275}" type="datetimeFigureOut">
              <a:rPr lang="en-US" smtClean="0"/>
              <a:pPr/>
              <a:t>5/10/2020</a:t>
            </a:fld>
            <a:endParaRPr lang="en-US"/>
          </a:p>
        </p:txBody>
      </p:sp>
      <p:sp>
        <p:nvSpPr>
          <p:cNvPr id="4" name="Footer Placeholder 3">
            <a:extLst>
              <a:ext uri="{FF2B5EF4-FFF2-40B4-BE49-F238E27FC236}">
                <a16:creationId xmlns:a16="http://schemas.microsoft.com/office/drawing/2014/main" xmlns="" id="{98A4D5E1-F6FB-E54D-A02E-C30DCA88F28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7418B6BF-9F74-2143-8EEB-47B3D03B40B7}"/>
              </a:ext>
            </a:extLst>
          </p:cNvPr>
          <p:cNvSpPr>
            <a:spLocks noGrp="1"/>
          </p:cNvSpPr>
          <p:nvPr>
            <p:ph type="sldNum" sz="quarter" idx="12"/>
          </p:nvPr>
        </p:nvSpPr>
        <p:spPr/>
        <p:txBody>
          <a:bodyPr/>
          <a:lstStyle/>
          <a:p>
            <a:fld id="{4095EBDB-E23B-914C-9C53-4C40319F1A19}" type="slidenum">
              <a:rPr lang="en-US" smtClean="0"/>
              <a:pPr/>
              <a:t>‹#›</a:t>
            </a:fld>
            <a:endParaRPr lang="en-US"/>
          </a:p>
        </p:txBody>
      </p:sp>
    </p:spTree>
    <p:extLst>
      <p:ext uri="{BB962C8B-B14F-4D97-AF65-F5344CB8AC3E}">
        <p14:creationId xmlns:p14="http://schemas.microsoft.com/office/powerpoint/2010/main" xmlns="" val="39552840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A591812D-1FF8-0543-934A-8B828CF4472B}"/>
              </a:ext>
            </a:extLst>
          </p:cNvPr>
          <p:cNvSpPr>
            <a:spLocks noGrp="1"/>
          </p:cNvSpPr>
          <p:nvPr>
            <p:ph type="dt" sz="half" idx="10"/>
          </p:nvPr>
        </p:nvSpPr>
        <p:spPr/>
        <p:txBody>
          <a:bodyPr/>
          <a:lstStyle/>
          <a:p>
            <a:fld id="{5FC27F56-BE81-7D4B-BE15-8115E1BAF275}" type="datetimeFigureOut">
              <a:rPr lang="en-US" smtClean="0"/>
              <a:pPr/>
              <a:t>5/10/2020</a:t>
            </a:fld>
            <a:endParaRPr lang="en-US"/>
          </a:p>
        </p:txBody>
      </p:sp>
      <p:sp>
        <p:nvSpPr>
          <p:cNvPr id="3" name="Footer Placeholder 2">
            <a:extLst>
              <a:ext uri="{FF2B5EF4-FFF2-40B4-BE49-F238E27FC236}">
                <a16:creationId xmlns:a16="http://schemas.microsoft.com/office/drawing/2014/main" xmlns="" id="{67431488-C460-5B4E-89BB-0997B1A47BD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1BF4A9D7-1723-634D-82A5-CF57D3ADD7F9}"/>
              </a:ext>
            </a:extLst>
          </p:cNvPr>
          <p:cNvSpPr>
            <a:spLocks noGrp="1"/>
          </p:cNvSpPr>
          <p:nvPr>
            <p:ph type="sldNum" sz="quarter" idx="12"/>
          </p:nvPr>
        </p:nvSpPr>
        <p:spPr/>
        <p:txBody>
          <a:bodyPr/>
          <a:lstStyle/>
          <a:p>
            <a:fld id="{4095EBDB-E23B-914C-9C53-4C40319F1A19}" type="slidenum">
              <a:rPr lang="en-US" smtClean="0"/>
              <a:pPr/>
              <a:t>‹#›</a:t>
            </a:fld>
            <a:endParaRPr lang="en-US"/>
          </a:p>
        </p:txBody>
      </p:sp>
    </p:spTree>
    <p:extLst>
      <p:ext uri="{BB962C8B-B14F-4D97-AF65-F5344CB8AC3E}">
        <p14:creationId xmlns:p14="http://schemas.microsoft.com/office/powerpoint/2010/main" xmlns="" val="15879966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A2A6CB3-87FF-984D-8DAD-A3910260ABF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xmlns="" id="{599CDEFC-7C60-F14E-A307-9393082884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xmlns="" id="{DCDB640F-4637-4E4A-9296-0FD72FBFC0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xmlns="" id="{E3979BB1-FED0-714D-B2A9-0655403349B7}"/>
              </a:ext>
            </a:extLst>
          </p:cNvPr>
          <p:cNvSpPr>
            <a:spLocks noGrp="1"/>
          </p:cNvSpPr>
          <p:nvPr>
            <p:ph type="dt" sz="half" idx="10"/>
          </p:nvPr>
        </p:nvSpPr>
        <p:spPr/>
        <p:txBody>
          <a:bodyPr/>
          <a:lstStyle/>
          <a:p>
            <a:fld id="{5FC27F56-BE81-7D4B-BE15-8115E1BAF275}" type="datetimeFigureOut">
              <a:rPr lang="en-US" smtClean="0"/>
              <a:pPr/>
              <a:t>5/10/2020</a:t>
            </a:fld>
            <a:endParaRPr lang="en-US"/>
          </a:p>
        </p:txBody>
      </p:sp>
      <p:sp>
        <p:nvSpPr>
          <p:cNvPr id="6" name="Footer Placeholder 5">
            <a:extLst>
              <a:ext uri="{FF2B5EF4-FFF2-40B4-BE49-F238E27FC236}">
                <a16:creationId xmlns:a16="http://schemas.microsoft.com/office/drawing/2014/main" xmlns="" id="{3E2013E2-3C92-EB44-9F88-ED0354B7A5E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1E6DBB03-8AD2-B145-9FEB-26309F4F36FA}"/>
              </a:ext>
            </a:extLst>
          </p:cNvPr>
          <p:cNvSpPr>
            <a:spLocks noGrp="1"/>
          </p:cNvSpPr>
          <p:nvPr>
            <p:ph type="sldNum" sz="quarter" idx="12"/>
          </p:nvPr>
        </p:nvSpPr>
        <p:spPr/>
        <p:txBody>
          <a:bodyPr/>
          <a:lstStyle/>
          <a:p>
            <a:fld id="{4095EBDB-E23B-914C-9C53-4C40319F1A19}" type="slidenum">
              <a:rPr lang="en-US" smtClean="0"/>
              <a:pPr/>
              <a:t>‹#›</a:t>
            </a:fld>
            <a:endParaRPr lang="en-US"/>
          </a:p>
        </p:txBody>
      </p:sp>
    </p:spTree>
    <p:extLst>
      <p:ext uri="{BB962C8B-B14F-4D97-AF65-F5344CB8AC3E}">
        <p14:creationId xmlns:p14="http://schemas.microsoft.com/office/powerpoint/2010/main" xmlns="" val="31213653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84C5F49-0018-0A42-B547-636EAB74651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xmlns="" id="{18525417-1A32-5A42-B890-25F5F5D062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A37DB75-2DE0-1847-9E05-86C7DF4DEB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xmlns="" id="{3FD028CF-59C3-C240-93B0-3437F7DF2410}"/>
              </a:ext>
            </a:extLst>
          </p:cNvPr>
          <p:cNvSpPr>
            <a:spLocks noGrp="1"/>
          </p:cNvSpPr>
          <p:nvPr>
            <p:ph type="dt" sz="half" idx="10"/>
          </p:nvPr>
        </p:nvSpPr>
        <p:spPr/>
        <p:txBody>
          <a:bodyPr/>
          <a:lstStyle/>
          <a:p>
            <a:fld id="{5FC27F56-BE81-7D4B-BE15-8115E1BAF275}" type="datetimeFigureOut">
              <a:rPr lang="en-US" smtClean="0"/>
              <a:pPr/>
              <a:t>5/10/2020</a:t>
            </a:fld>
            <a:endParaRPr lang="en-US"/>
          </a:p>
        </p:txBody>
      </p:sp>
      <p:sp>
        <p:nvSpPr>
          <p:cNvPr id="6" name="Footer Placeholder 5">
            <a:extLst>
              <a:ext uri="{FF2B5EF4-FFF2-40B4-BE49-F238E27FC236}">
                <a16:creationId xmlns:a16="http://schemas.microsoft.com/office/drawing/2014/main" xmlns="" id="{464D1303-8066-7C41-9F6E-00EE29840B3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BAC45CDC-323F-2A44-A045-D0C145369708}"/>
              </a:ext>
            </a:extLst>
          </p:cNvPr>
          <p:cNvSpPr>
            <a:spLocks noGrp="1"/>
          </p:cNvSpPr>
          <p:nvPr>
            <p:ph type="sldNum" sz="quarter" idx="12"/>
          </p:nvPr>
        </p:nvSpPr>
        <p:spPr/>
        <p:txBody>
          <a:bodyPr/>
          <a:lstStyle/>
          <a:p>
            <a:fld id="{4095EBDB-E23B-914C-9C53-4C40319F1A19}" type="slidenum">
              <a:rPr lang="en-US" smtClean="0"/>
              <a:pPr/>
              <a:t>‹#›</a:t>
            </a:fld>
            <a:endParaRPr lang="en-US"/>
          </a:p>
        </p:txBody>
      </p:sp>
    </p:spTree>
    <p:extLst>
      <p:ext uri="{BB962C8B-B14F-4D97-AF65-F5344CB8AC3E}">
        <p14:creationId xmlns:p14="http://schemas.microsoft.com/office/powerpoint/2010/main" xmlns="" val="28179957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C5C0395-9EBE-F94E-B4EB-833C46304D44}"/>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xmlns="" id="{EEF34835-63B2-DA42-A75B-60ADEF5AC71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xmlns="" id="{0FEDDB9B-F766-7D43-8908-E59B0E1A9630}"/>
              </a:ext>
            </a:extLst>
          </p:cNvPr>
          <p:cNvSpPr>
            <a:spLocks noGrp="1"/>
          </p:cNvSpPr>
          <p:nvPr>
            <p:ph type="dt" sz="half" idx="10"/>
          </p:nvPr>
        </p:nvSpPr>
        <p:spPr/>
        <p:txBody>
          <a:bodyPr/>
          <a:lstStyle/>
          <a:p>
            <a:fld id="{5FC27F56-BE81-7D4B-BE15-8115E1BAF275}" type="datetimeFigureOut">
              <a:rPr lang="en-US" smtClean="0"/>
              <a:pPr/>
              <a:t>5/10/2020</a:t>
            </a:fld>
            <a:endParaRPr lang="en-US"/>
          </a:p>
        </p:txBody>
      </p:sp>
      <p:sp>
        <p:nvSpPr>
          <p:cNvPr id="5" name="Footer Placeholder 4">
            <a:extLst>
              <a:ext uri="{FF2B5EF4-FFF2-40B4-BE49-F238E27FC236}">
                <a16:creationId xmlns:a16="http://schemas.microsoft.com/office/drawing/2014/main" xmlns="" id="{951B8797-F49E-FB4E-A056-1994121757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6FCD8ED-E34B-4D40-A780-638210ED522D}"/>
              </a:ext>
            </a:extLst>
          </p:cNvPr>
          <p:cNvSpPr>
            <a:spLocks noGrp="1"/>
          </p:cNvSpPr>
          <p:nvPr>
            <p:ph type="sldNum" sz="quarter" idx="12"/>
          </p:nvPr>
        </p:nvSpPr>
        <p:spPr/>
        <p:txBody>
          <a:bodyPr/>
          <a:lstStyle/>
          <a:p>
            <a:fld id="{4095EBDB-E23B-914C-9C53-4C40319F1A19}" type="slidenum">
              <a:rPr lang="en-US" smtClean="0"/>
              <a:pPr/>
              <a:t>‹#›</a:t>
            </a:fld>
            <a:endParaRPr lang="en-US"/>
          </a:p>
        </p:txBody>
      </p:sp>
    </p:spTree>
    <p:extLst>
      <p:ext uri="{BB962C8B-B14F-4D97-AF65-F5344CB8AC3E}">
        <p14:creationId xmlns:p14="http://schemas.microsoft.com/office/powerpoint/2010/main" xmlns="" val="9697547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7C99E8B4-A064-AF47-B95C-F29AFC6B6524}"/>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xmlns="" id="{5112EE7C-A477-AD40-975A-5D61BCF456E1}"/>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xmlns="" id="{1DD41D36-3BB3-7640-8AC4-4DC5F3038801}"/>
              </a:ext>
            </a:extLst>
          </p:cNvPr>
          <p:cNvSpPr>
            <a:spLocks noGrp="1"/>
          </p:cNvSpPr>
          <p:nvPr>
            <p:ph type="dt" sz="half" idx="10"/>
          </p:nvPr>
        </p:nvSpPr>
        <p:spPr/>
        <p:txBody>
          <a:bodyPr/>
          <a:lstStyle/>
          <a:p>
            <a:fld id="{5FC27F56-BE81-7D4B-BE15-8115E1BAF275}" type="datetimeFigureOut">
              <a:rPr lang="en-US" smtClean="0"/>
              <a:pPr/>
              <a:t>5/10/2020</a:t>
            </a:fld>
            <a:endParaRPr lang="en-US"/>
          </a:p>
        </p:txBody>
      </p:sp>
      <p:sp>
        <p:nvSpPr>
          <p:cNvPr id="5" name="Footer Placeholder 4">
            <a:extLst>
              <a:ext uri="{FF2B5EF4-FFF2-40B4-BE49-F238E27FC236}">
                <a16:creationId xmlns:a16="http://schemas.microsoft.com/office/drawing/2014/main" xmlns="" id="{8301C38F-7FAB-3949-9E81-E6193DDC69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049968FD-4C18-8A42-AB4A-71CC68BB2454}"/>
              </a:ext>
            </a:extLst>
          </p:cNvPr>
          <p:cNvSpPr>
            <a:spLocks noGrp="1"/>
          </p:cNvSpPr>
          <p:nvPr>
            <p:ph type="sldNum" sz="quarter" idx="12"/>
          </p:nvPr>
        </p:nvSpPr>
        <p:spPr/>
        <p:txBody>
          <a:bodyPr/>
          <a:lstStyle/>
          <a:p>
            <a:fld id="{4095EBDB-E23B-914C-9C53-4C40319F1A19}" type="slidenum">
              <a:rPr lang="en-US" smtClean="0"/>
              <a:pPr/>
              <a:t>‹#›</a:t>
            </a:fld>
            <a:endParaRPr lang="en-US"/>
          </a:p>
        </p:txBody>
      </p:sp>
    </p:spTree>
    <p:extLst>
      <p:ext uri="{BB962C8B-B14F-4D97-AF65-F5344CB8AC3E}">
        <p14:creationId xmlns:p14="http://schemas.microsoft.com/office/powerpoint/2010/main" xmlns="" val="1823726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DBEFABFE-1D17-9048-97C5-84C01D3452E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xmlns="" id="{232C740E-7720-F147-ACDF-2566E539F74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xmlns="" id="{8857B664-E9B2-9846-AFE9-589F0641296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FC27F56-BE81-7D4B-BE15-8115E1BAF275}" type="datetimeFigureOut">
              <a:rPr lang="en-US" smtClean="0"/>
              <a:pPr/>
              <a:t>5/10/2020</a:t>
            </a:fld>
            <a:endParaRPr lang="en-US"/>
          </a:p>
        </p:txBody>
      </p:sp>
      <p:sp>
        <p:nvSpPr>
          <p:cNvPr id="5" name="Footer Placeholder 4">
            <a:extLst>
              <a:ext uri="{FF2B5EF4-FFF2-40B4-BE49-F238E27FC236}">
                <a16:creationId xmlns:a16="http://schemas.microsoft.com/office/drawing/2014/main" xmlns="" id="{95752582-E880-8849-AFF8-74252146B6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CE96B5B9-7A5C-264C-99FA-5DA31ABC20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95EBDB-E23B-914C-9C53-4C40319F1A19}" type="slidenum">
              <a:rPr lang="en-US" smtClean="0"/>
              <a:pPr/>
              <a:t>‹#›</a:t>
            </a:fld>
            <a:endParaRPr lang="en-US"/>
          </a:p>
        </p:txBody>
      </p:sp>
    </p:spTree>
    <p:extLst>
      <p:ext uri="{BB962C8B-B14F-4D97-AF65-F5344CB8AC3E}">
        <p14:creationId xmlns:p14="http://schemas.microsoft.com/office/powerpoint/2010/main" xmlns="" val="42491672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2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2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2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3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42.jpeg"/></Relationships>
</file>

<file path=ppt/slides/_rels/slide3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44.jpeg"/></Relationships>
</file>

<file path=ppt/slides/_rels/slide3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46.jpeg"/></Relationships>
</file>

<file path=ppt/slides/_rels/slide3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51.jpeg"/></Relationships>
</file>

<file path=ppt/slides/_rels/slide39.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39.xml"/><Relationship Id="rId1" Type="http://schemas.openxmlformats.org/officeDocument/2006/relationships/slideLayout" Target="../slideLayouts/slideLayout2.xml"/><Relationship Id="rId5" Type="http://schemas.openxmlformats.org/officeDocument/2006/relationships/image" Target="../media/image54.jpeg"/><Relationship Id="rId4" Type="http://schemas.openxmlformats.org/officeDocument/2006/relationships/image" Target="../media/image53.jpeg"/></Relationships>
</file>

<file path=ppt/slides/_rels/slide40.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image" Target="../media/image57.jpeg"/><Relationship Id="rId4" Type="http://schemas.openxmlformats.org/officeDocument/2006/relationships/image" Target="../media/image56.jpeg"/></Relationships>
</file>

<file path=ppt/slides/_rels/slide41.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image" Target="../media/image59.jpeg"/></Relationships>
</file>

<file path=ppt/slides/_rels/slide42.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42.xml"/><Relationship Id="rId1" Type="http://schemas.openxmlformats.org/officeDocument/2006/relationships/slideLayout" Target="../slideLayouts/slideLayout2.xml"/><Relationship Id="rId5" Type="http://schemas.openxmlformats.org/officeDocument/2006/relationships/image" Target="../media/image62.jpeg"/><Relationship Id="rId4" Type="http://schemas.openxmlformats.org/officeDocument/2006/relationships/image" Target="../media/image61.jpeg"/></Relationships>
</file>

<file path=ppt/slides/_rels/slide43.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image" Target="../media/image6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55B04EB5-8E7B-6C47-86C5-F1C800CA6261}"/>
              </a:ext>
            </a:extLst>
          </p:cNvPr>
          <p:cNvSpPr txBox="1"/>
          <p:nvPr/>
        </p:nvSpPr>
        <p:spPr>
          <a:xfrm>
            <a:off x="457328" y="182719"/>
            <a:ext cx="7643191" cy="6986528"/>
          </a:xfrm>
          <a:prstGeom prst="rect">
            <a:avLst/>
          </a:prstGeom>
          <a:noFill/>
        </p:spPr>
        <p:txBody>
          <a:bodyPr wrap="square" rtlCol="0">
            <a:spAutoFit/>
          </a:bodyPr>
          <a:lstStyle/>
          <a:p>
            <a:endParaRPr lang="en-US" sz="3200" dirty="0">
              <a:solidFill>
                <a:schemeClr val="bg1">
                  <a:lumMod val="50000"/>
                </a:schemeClr>
              </a:solidFill>
              <a:latin typeface="Century Gothic" panose="020B0502020202020204" pitchFamily="34" charset="0"/>
            </a:endParaRPr>
          </a:p>
          <a:p>
            <a:r>
              <a:rPr lang="en-US" sz="3200" dirty="0">
                <a:solidFill>
                  <a:schemeClr val="bg1">
                    <a:lumMod val="50000"/>
                  </a:schemeClr>
                </a:solidFill>
                <a:latin typeface="Century Gothic" panose="020B0502020202020204" pitchFamily="34" charset="0"/>
              </a:rPr>
              <a:t>1</a:t>
            </a:r>
            <a:r>
              <a:rPr lang="en-US" sz="3200" baseline="30000" dirty="0">
                <a:solidFill>
                  <a:schemeClr val="bg1">
                    <a:lumMod val="50000"/>
                  </a:schemeClr>
                </a:solidFill>
                <a:latin typeface="Century Gothic" panose="020B0502020202020204" pitchFamily="34" charset="0"/>
              </a:rPr>
              <a:t>st</a:t>
            </a:r>
            <a:r>
              <a:rPr lang="en-US" sz="3200" dirty="0">
                <a:solidFill>
                  <a:schemeClr val="bg1">
                    <a:lumMod val="50000"/>
                  </a:schemeClr>
                </a:solidFill>
                <a:latin typeface="Century Gothic" panose="020B0502020202020204" pitchFamily="34" charset="0"/>
              </a:rPr>
              <a:t> YEAR</a:t>
            </a:r>
          </a:p>
          <a:p>
            <a:endParaRPr lang="en-US" sz="3200" dirty="0">
              <a:solidFill>
                <a:schemeClr val="bg1">
                  <a:lumMod val="50000"/>
                </a:schemeClr>
              </a:solidFill>
              <a:latin typeface="Century Gothic" panose="020B0502020202020204" pitchFamily="34" charset="0"/>
            </a:endParaRPr>
          </a:p>
          <a:p>
            <a:r>
              <a:rPr lang="en-US" sz="3200" dirty="0">
                <a:solidFill>
                  <a:schemeClr val="bg1">
                    <a:lumMod val="50000"/>
                  </a:schemeClr>
                </a:solidFill>
                <a:latin typeface="Century Gothic" panose="020B0502020202020204" pitchFamily="34" charset="0"/>
              </a:rPr>
              <a:t>Digital &amp; Material </a:t>
            </a:r>
          </a:p>
          <a:p>
            <a:r>
              <a:rPr lang="en-US" sz="3200" dirty="0">
                <a:solidFill>
                  <a:schemeClr val="bg1">
                    <a:lumMod val="50000"/>
                  </a:schemeClr>
                </a:solidFill>
                <a:latin typeface="Century Gothic" panose="020B0502020202020204" pitchFamily="34" charset="0"/>
              </a:rPr>
              <a:t>Process B2</a:t>
            </a:r>
          </a:p>
          <a:p>
            <a:endParaRPr lang="en-US" sz="3200" dirty="0">
              <a:solidFill>
                <a:schemeClr val="bg1">
                  <a:lumMod val="50000"/>
                </a:schemeClr>
              </a:solidFill>
              <a:latin typeface="Century Gothic" panose="020B0502020202020204" pitchFamily="34" charset="0"/>
            </a:endParaRPr>
          </a:p>
          <a:p>
            <a:r>
              <a:rPr lang="en-US" sz="3200" dirty="0">
                <a:solidFill>
                  <a:schemeClr val="bg1">
                    <a:lumMod val="50000"/>
                  </a:schemeClr>
                </a:solidFill>
                <a:latin typeface="Century Gothic" panose="020B0502020202020204" pitchFamily="34" charset="0"/>
              </a:rPr>
              <a:t>Digital Portfolio</a:t>
            </a:r>
          </a:p>
          <a:p>
            <a:endParaRPr lang="en-US" sz="3200" dirty="0">
              <a:solidFill>
                <a:schemeClr val="bg1">
                  <a:lumMod val="50000"/>
                </a:schemeClr>
              </a:solidFill>
              <a:latin typeface="Century Gothic" panose="020B0502020202020204" pitchFamily="34" charset="0"/>
            </a:endParaRPr>
          </a:p>
          <a:p>
            <a:r>
              <a:rPr lang="en-GB" sz="3200" b="1" dirty="0">
                <a:solidFill>
                  <a:schemeClr val="bg1">
                    <a:lumMod val="50000"/>
                  </a:schemeClr>
                </a:solidFill>
                <a:latin typeface="Century Gothic" panose="020B0502020202020204" pitchFamily="34" charset="0"/>
                <a:ea typeface="Calibri" panose="020F0502020204030204" pitchFamily="34" charset="0"/>
                <a:cs typeface="Times New Roman" panose="02020603050405020304" pitchFamily="18" charset="0"/>
              </a:rPr>
              <a:t>Submission </a:t>
            </a:r>
          </a:p>
          <a:p>
            <a:r>
              <a:rPr lang="en-GB" sz="3200" b="1" dirty="0">
                <a:solidFill>
                  <a:schemeClr val="bg1">
                    <a:lumMod val="50000"/>
                  </a:schemeClr>
                </a:solidFill>
                <a:latin typeface="Century Gothic" panose="020B0502020202020204" pitchFamily="34" charset="0"/>
                <a:ea typeface="Calibri" panose="020F0502020204030204" pitchFamily="34" charset="0"/>
                <a:cs typeface="Times New Roman" panose="02020603050405020304" pitchFamily="18" charset="0"/>
              </a:rPr>
              <a:t>deadline date: </a:t>
            </a:r>
          </a:p>
          <a:p>
            <a:r>
              <a:rPr lang="en-GB" sz="3200" dirty="0">
                <a:solidFill>
                  <a:schemeClr val="bg1">
                    <a:lumMod val="50000"/>
                  </a:schemeClr>
                </a:solidFill>
                <a:latin typeface="Century Gothic" panose="020B0502020202020204" pitchFamily="34" charset="0"/>
                <a:ea typeface="Calibri" panose="020F0502020204030204" pitchFamily="34" charset="0"/>
                <a:cs typeface="Times New Roman" panose="02020603050405020304" pitchFamily="18" charset="0"/>
              </a:rPr>
              <a:t>Monday 11</a:t>
            </a:r>
            <a:r>
              <a:rPr lang="en-GB" sz="3200" baseline="30000" dirty="0">
                <a:solidFill>
                  <a:schemeClr val="bg1">
                    <a:lumMod val="50000"/>
                  </a:schemeClr>
                </a:solidFill>
                <a:latin typeface="Century Gothic" panose="020B0502020202020204" pitchFamily="34" charset="0"/>
                <a:ea typeface="Calibri" panose="020F0502020204030204" pitchFamily="34" charset="0"/>
                <a:cs typeface="Times New Roman" panose="02020603050405020304" pitchFamily="18" charset="0"/>
              </a:rPr>
              <a:t>th</a:t>
            </a:r>
            <a:r>
              <a:rPr lang="en-GB" sz="3200" dirty="0">
                <a:solidFill>
                  <a:schemeClr val="bg1">
                    <a:lumMod val="50000"/>
                  </a:schemeClr>
                </a:solidFill>
                <a:latin typeface="Century Gothic" panose="020B0502020202020204" pitchFamily="34" charset="0"/>
                <a:ea typeface="Calibri" panose="020F0502020204030204" pitchFamily="34" charset="0"/>
                <a:cs typeface="Times New Roman" panose="02020603050405020304" pitchFamily="18" charset="0"/>
              </a:rPr>
              <a:t> May </a:t>
            </a:r>
          </a:p>
          <a:p>
            <a:r>
              <a:rPr lang="en-GB" sz="3200" dirty="0">
                <a:solidFill>
                  <a:schemeClr val="bg1">
                    <a:lumMod val="50000"/>
                  </a:schemeClr>
                </a:solidFill>
                <a:latin typeface="Century Gothic" panose="020B0502020202020204" pitchFamily="34" charset="0"/>
                <a:ea typeface="Calibri" panose="020F0502020204030204" pitchFamily="34" charset="0"/>
                <a:cs typeface="Times New Roman" panose="02020603050405020304" pitchFamily="18" charset="0"/>
              </a:rPr>
              <a:t>2020</a:t>
            </a:r>
          </a:p>
          <a:p>
            <a:r>
              <a:rPr lang="en-GB" sz="3200" b="1" dirty="0">
                <a:solidFill>
                  <a:schemeClr val="bg1">
                    <a:lumMod val="50000"/>
                  </a:schemeClr>
                </a:solidFill>
                <a:latin typeface="Century Gothic" panose="020B0502020202020204" pitchFamily="34" charset="0"/>
                <a:ea typeface="Calibri" panose="020F0502020204030204" pitchFamily="34" charset="0"/>
                <a:cs typeface="Times New Roman" panose="02020603050405020304" pitchFamily="18" charset="0"/>
              </a:rPr>
              <a:t>9:30am</a:t>
            </a:r>
            <a:endParaRPr lang="en-GB" sz="3600" b="1" dirty="0">
              <a:solidFill>
                <a:schemeClr val="bg1">
                  <a:lumMod val="50000"/>
                </a:schemeClr>
              </a:solidFill>
              <a:latin typeface="Century Gothic" panose="020B0502020202020204" pitchFamily="34" charset="0"/>
              <a:ea typeface="Calibri" panose="020F0502020204030204" pitchFamily="34" charset="0"/>
              <a:cs typeface="Times New Roman" panose="02020603050405020304" pitchFamily="18" charset="0"/>
            </a:endParaRPr>
          </a:p>
          <a:p>
            <a:endParaRPr lang="en-US" sz="3200" dirty="0">
              <a:solidFill>
                <a:schemeClr val="bg1">
                  <a:lumMod val="50000"/>
                </a:schemeClr>
              </a:solidFill>
              <a:latin typeface="Century Gothic" panose="020B0502020202020204" pitchFamily="34" charset="0"/>
            </a:endParaRPr>
          </a:p>
        </p:txBody>
      </p:sp>
      <p:pic>
        <p:nvPicPr>
          <p:cNvPr id="3" name="Picture 2" descr="A picture containing covered, graffiti, fabric, street&#10;&#10;Description automatically generated">
            <a:extLst>
              <a:ext uri="{FF2B5EF4-FFF2-40B4-BE49-F238E27FC236}">
                <a16:creationId xmlns:a16="http://schemas.microsoft.com/office/drawing/2014/main" xmlns="" id="{3ED1CF72-C041-5B4F-8734-AABB2530C0AB}"/>
              </a:ext>
            </a:extLst>
          </p:cNvPr>
          <p:cNvPicPr>
            <a:picLocks noChangeAspect="1"/>
          </p:cNvPicPr>
          <p:nvPr/>
        </p:nvPicPr>
        <p:blipFill>
          <a:blip r:embed="rId3" cstate="screen"/>
          <a:stretch>
            <a:fillRect/>
          </a:stretch>
        </p:blipFill>
        <p:spPr>
          <a:xfrm>
            <a:off x="5334000" y="0"/>
            <a:ext cx="6858000" cy="6858000"/>
          </a:xfrm>
          <a:prstGeom prst="rect">
            <a:avLst/>
          </a:prstGeom>
        </p:spPr>
      </p:pic>
    </p:spTree>
    <p:extLst>
      <p:ext uri="{BB962C8B-B14F-4D97-AF65-F5344CB8AC3E}">
        <p14:creationId xmlns:p14="http://schemas.microsoft.com/office/powerpoint/2010/main" xmlns="" val="21445599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B20B842-5C8A-3C4D-8188-7A46C5C0EBA1}"/>
              </a:ext>
            </a:extLst>
          </p:cNvPr>
          <p:cNvSpPr>
            <a:spLocks noGrp="1"/>
          </p:cNvSpPr>
          <p:nvPr>
            <p:ph type="title"/>
          </p:nvPr>
        </p:nvSpPr>
        <p:spPr>
          <a:xfrm>
            <a:off x="838200" y="1715085"/>
            <a:ext cx="10515600" cy="4032462"/>
          </a:xfrm>
        </p:spPr>
        <p:txBody>
          <a:bodyPr>
            <a:normAutofit fontScale="90000"/>
          </a:bodyPr>
          <a:lstStyle/>
          <a:p>
            <a:pPr algn="ctr"/>
            <a:r>
              <a:rPr lang="en-GB" i="1" dirty="0" smtClean="0">
                <a:solidFill>
                  <a:srgbClr val="C00000"/>
                </a:solidFill>
                <a:latin typeface="Century Gothic" panose="020B0502020202020204" pitchFamily="34" charset="0"/>
              </a:rPr>
              <a:t>Carmen San-Miguel</a:t>
            </a:r>
            <a:r>
              <a:rPr lang="en-GB" i="1" dirty="0">
                <a:solidFill>
                  <a:srgbClr val="C00000"/>
                </a:solidFill>
                <a:latin typeface="Century Gothic" panose="020B0502020202020204" pitchFamily="34" charset="0"/>
              </a:rPr>
              <a:t/>
            </a:r>
            <a:br>
              <a:rPr lang="en-GB" i="1" dirty="0">
                <a:solidFill>
                  <a:srgbClr val="C00000"/>
                </a:solidFill>
                <a:latin typeface="Century Gothic" panose="020B0502020202020204" pitchFamily="34" charset="0"/>
              </a:rPr>
            </a:br>
            <a:r>
              <a:rPr lang="en-GB" i="1" dirty="0" smtClean="0">
                <a:solidFill>
                  <a:srgbClr val="C00000"/>
                </a:solidFill>
                <a:latin typeface="Century Gothic" panose="020B0502020202020204" pitchFamily="34" charset="0"/>
              </a:rPr>
              <a:t>P009583</a:t>
            </a:r>
            <a:r>
              <a:rPr lang="en-GB" sz="3200" dirty="0">
                <a:solidFill>
                  <a:schemeClr val="bg1">
                    <a:lumMod val="50000"/>
                  </a:schemeClr>
                </a:solidFill>
                <a:latin typeface="Century Gothic" panose="020B0502020202020204" pitchFamily="34" charset="0"/>
              </a:rPr>
              <a:t/>
            </a:r>
            <a:br>
              <a:rPr lang="en-GB" sz="3200" dirty="0">
                <a:solidFill>
                  <a:schemeClr val="bg1">
                    <a:lumMod val="50000"/>
                  </a:schemeClr>
                </a:solidFill>
                <a:latin typeface="Century Gothic" panose="020B0502020202020204" pitchFamily="34" charset="0"/>
              </a:rPr>
            </a:br>
            <a:r>
              <a:rPr lang="en-GB" sz="3200" dirty="0">
                <a:solidFill>
                  <a:schemeClr val="bg1">
                    <a:lumMod val="50000"/>
                  </a:schemeClr>
                </a:solidFill>
                <a:latin typeface="Century Gothic" panose="020B0502020202020204" pitchFamily="34" charset="0"/>
              </a:rPr>
              <a:t/>
            </a:r>
            <a:br>
              <a:rPr lang="en-GB" sz="3200" dirty="0">
                <a:solidFill>
                  <a:schemeClr val="bg1">
                    <a:lumMod val="50000"/>
                  </a:schemeClr>
                </a:solidFill>
                <a:latin typeface="Century Gothic" panose="020B0502020202020204" pitchFamily="34" charset="0"/>
              </a:rPr>
            </a:br>
            <a:r>
              <a:rPr lang="en-GB" sz="3200" dirty="0">
                <a:solidFill>
                  <a:schemeClr val="bg1">
                    <a:lumMod val="50000"/>
                  </a:schemeClr>
                </a:solidFill>
                <a:latin typeface="Century Gothic" panose="020B0502020202020204" pitchFamily="34" charset="0"/>
              </a:rPr>
              <a:t>B2 – Digital &amp; Material Process</a:t>
            </a:r>
            <a:br>
              <a:rPr lang="en-GB" sz="3200" dirty="0">
                <a:solidFill>
                  <a:schemeClr val="bg1">
                    <a:lumMod val="50000"/>
                  </a:schemeClr>
                </a:solidFill>
                <a:latin typeface="Century Gothic" panose="020B0502020202020204" pitchFamily="34" charset="0"/>
              </a:rPr>
            </a:br>
            <a:r>
              <a:rPr lang="en-GB" sz="3200" dirty="0">
                <a:solidFill>
                  <a:schemeClr val="bg1">
                    <a:lumMod val="50000"/>
                  </a:schemeClr>
                </a:solidFill>
                <a:latin typeface="Century Gothic" panose="020B0502020202020204" pitchFamily="34" charset="0"/>
              </a:rPr>
              <a:t/>
            </a:r>
            <a:br>
              <a:rPr lang="en-GB" sz="3200" dirty="0">
                <a:solidFill>
                  <a:schemeClr val="bg1">
                    <a:lumMod val="50000"/>
                  </a:schemeClr>
                </a:solidFill>
                <a:latin typeface="Century Gothic" panose="020B0502020202020204" pitchFamily="34" charset="0"/>
              </a:rPr>
            </a:br>
            <a:r>
              <a:rPr lang="en-GB" sz="3600" dirty="0">
                <a:solidFill>
                  <a:schemeClr val="bg1">
                    <a:lumMod val="50000"/>
                  </a:schemeClr>
                </a:solidFill>
                <a:latin typeface="Century Gothic" panose="020B0502020202020204" pitchFamily="34" charset="0"/>
              </a:rPr>
              <a:t>M4X02220</a:t>
            </a:r>
            <a:r>
              <a:rPr lang="en-GB" b="1" dirty="0"/>
              <a:t/>
            </a:r>
            <a:br>
              <a:rPr lang="en-GB" b="1" dirty="0"/>
            </a:br>
            <a:r>
              <a:rPr lang="en-GB" sz="3200" dirty="0">
                <a:solidFill>
                  <a:schemeClr val="bg1">
                    <a:lumMod val="50000"/>
                  </a:schemeClr>
                </a:solidFill>
                <a:latin typeface="Century Gothic" panose="020B0502020202020204" pitchFamily="34" charset="0"/>
              </a:rPr>
              <a:t/>
            </a:r>
            <a:br>
              <a:rPr lang="en-GB" sz="3200" dirty="0">
                <a:solidFill>
                  <a:schemeClr val="bg1">
                    <a:lumMod val="50000"/>
                  </a:schemeClr>
                </a:solidFill>
                <a:latin typeface="Century Gothic" panose="020B0502020202020204" pitchFamily="34" charset="0"/>
              </a:rPr>
            </a:br>
            <a:r>
              <a:rPr lang="en-GB" sz="3200" dirty="0">
                <a:solidFill>
                  <a:schemeClr val="bg1">
                    <a:lumMod val="50000"/>
                  </a:schemeClr>
                </a:solidFill>
                <a:latin typeface="Century Gothic" panose="020B0502020202020204" pitchFamily="34" charset="0"/>
              </a:rPr>
              <a:t>UWTSD</a:t>
            </a:r>
            <a:r>
              <a:rPr lang="en-GB" dirty="0"/>
              <a:t/>
            </a:r>
            <a:br>
              <a:rPr lang="en-GB" dirty="0"/>
            </a:br>
            <a:r>
              <a:rPr lang="en-GB" dirty="0"/>
              <a:t/>
            </a:r>
            <a:br>
              <a:rPr lang="en-GB" dirty="0"/>
            </a:br>
            <a:endParaRPr lang="en-US" dirty="0"/>
          </a:p>
        </p:txBody>
      </p:sp>
      <p:pic>
        <p:nvPicPr>
          <p:cNvPr id="3" name="Picture 2">
            <a:extLst>
              <a:ext uri="{FF2B5EF4-FFF2-40B4-BE49-F238E27FC236}">
                <a16:creationId xmlns:a16="http://schemas.microsoft.com/office/drawing/2014/main" xmlns="" id="{9E0283A0-5B0D-144B-965C-B68F5D006461}"/>
              </a:ext>
            </a:extLst>
          </p:cNvPr>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4595444" y="5747547"/>
            <a:ext cx="3001112" cy="528946"/>
          </a:xfrm>
          <a:prstGeom prst="rect">
            <a:avLst/>
          </a:prstGeom>
        </p:spPr>
      </p:pic>
    </p:spTree>
    <p:extLst>
      <p:ext uri="{BB962C8B-B14F-4D97-AF65-F5344CB8AC3E}">
        <p14:creationId xmlns:p14="http://schemas.microsoft.com/office/powerpoint/2010/main" xmlns="" val="1140111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close up of a map&#10;&#10;Description automatically generated">
            <a:extLst>
              <a:ext uri="{FF2B5EF4-FFF2-40B4-BE49-F238E27FC236}">
                <a16:creationId xmlns:a16="http://schemas.microsoft.com/office/drawing/2014/main" xmlns="" id="{3C292128-121E-4243-8673-82BFE8D486B2}"/>
              </a:ext>
            </a:extLst>
          </p:cNvPr>
          <p:cNvPicPr>
            <a:picLocks noChangeAspect="1"/>
          </p:cNvPicPr>
          <p:nvPr/>
        </p:nvPicPr>
        <p:blipFill>
          <a:blip r:embed="rId3" cstate="screen"/>
          <a:srcRect/>
          <a:stretch>
            <a:fillRect/>
          </a:stretch>
        </p:blipFill>
        <p:spPr>
          <a:xfrm>
            <a:off x="853440" y="0"/>
            <a:ext cx="10335524" cy="6858000"/>
          </a:xfrm>
          <a:prstGeom prst="rect">
            <a:avLst/>
          </a:prstGeom>
        </p:spPr>
      </p:pic>
      <p:sp>
        <p:nvSpPr>
          <p:cNvPr id="4" name="Rectangle 3">
            <a:extLst>
              <a:ext uri="{FF2B5EF4-FFF2-40B4-BE49-F238E27FC236}">
                <a16:creationId xmlns:a16="http://schemas.microsoft.com/office/drawing/2014/main" xmlns="" id="{788D834D-0082-D34D-8912-ECCF1CE686B1}"/>
              </a:ext>
            </a:extLst>
          </p:cNvPr>
          <p:cNvSpPr/>
          <p:nvPr/>
        </p:nvSpPr>
        <p:spPr>
          <a:xfrm>
            <a:off x="1371600" y="2319369"/>
            <a:ext cx="9235440" cy="1384995"/>
          </a:xfrm>
          <a:prstGeom prst="rect">
            <a:avLst/>
          </a:prstGeom>
          <a:noFill/>
        </p:spPr>
        <p:txBody>
          <a:bodyPr wrap="square">
            <a:spAutoFit/>
          </a:bodyPr>
          <a:lstStyle/>
          <a:p>
            <a:pPr marL="342900" lvl="0" indent="-342900">
              <a:spcAft>
                <a:spcPts val="0"/>
              </a:spcAft>
              <a:buFont typeface="Arial" pitchFamily="34" charset="0"/>
              <a:buChar char="•"/>
            </a:pPr>
            <a:r>
              <a:rPr lang="en-GB" sz="2800" dirty="0" smtClean="0">
                <a:solidFill>
                  <a:srgbClr val="C00000"/>
                </a:solidFill>
                <a:latin typeface="Arial" panose="020B0604020202020204" pitchFamily="34" charset="0"/>
                <a:ea typeface="Times New Roman" panose="02020603050405020304" pitchFamily="18" charset="0"/>
              </a:rPr>
              <a:t>Throughout this digital portfolio, please find a </a:t>
            </a:r>
            <a:r>
              <a:rPr lang="en-US" sz="2800" dirty="0" smtClean="0">
                <a:solidFill>
                  <a:srgbClr val="C00000"/>
                </a:solidFill>
                <a:latin typeface="Arial" panose="020B0604020202020204" pitchFamily="34" charset="0"/>
                <a:ea typeface="Times New Roman" panose="02020603050405020304" pitchFamily="18" charset="0"/>
              </a:rPr>
              <a:t>minimum </a:t>
            </a:r>
            <a:r>
              <a:rPr lang="en-US" sz="2800" dirty="0">
                <a:solidFill>
                  <a:srgbClr val="C00000"/>
                </a:solidFill>
                <a:latin typeface="Arial" panose="020B0604020202020204" pitchFamily="34" charset="0"/>
                <a:ea typeface="Times New Roman" panose="02020603050405020304" pitchFamily="18" charset="0"/>
              </a:rPr>
              <a:t>of 12 samples, evidencing a </a:t>
            </a:r>
            <a:r>
              <a:rPr lang="en-GB" sz="2800" dirty="0">
                <a:solidFill>
                  <a:srgbClr val="C00000"/>
                </a:solidFill>
                <a:latin typeface="Arial" panose="020B0604020202020204" pitchFamily="34" charset="0"/>
                <a:ea typeface="Times New Roman" panose="02020603050405020304" pitchFamily="18" charset="0"/>
              </a:rPr>
              <a:t>range of </a:t>
            </a:r>
            <a:r>
              <a:rPr lang="en-GB" sz="2800" dirty="0" smtClean="0">
                <a:solidFill>
                  <a:srgbClr val="C00000"/>
                </a:solidFill>
                <a:latin typeface="Arial" panose="020B0604020202020204" pitchFamily="34" charset="0"/>
                <a:ea typeface="Times New Roman" panose="02020603050405020304" pitchFamily="18" charset="0"/>
              </a:rPr>
              <a:t>both digital </a:t>
            </a:r>
            <a:r>
              <a:rPr lang="en-GB" sz="2800" dirty="0">
                <a:solidFill>
                  <a:srgbClr val="C00000"/>
                </a:solidFill>
                <a:latin typeface="Arial" panose="020B0604020202020204" pitchFamily="34" charset="0"/>
                <a:ea typeface="Times New Roman" panose="02020603050405020304" pitchFamily="18" charset="0"/>
              </a:rPr>
              <a:t>and hand processes</a:t>
            </a:r>
            <a:r>
              <a:rPr lang="en-GB" sz="2800" dirty="0" smtClean="0">
                <a:solidFill>
                  <a:srgbClr val="C00000"/>
                </a:solidFill>
                <a:latin typeface="Arial" panose="020B0604020202020204" pitchFamily="34" charset="0"/>
                <a:ea typeface="Times New Roman" panose="02020603050405020304" pitchFamily="18" charset="0"/>
              </a:rPr>
              <a:t>.</a:t>
            </a:r>
            <a:endParaRPr lang="en-GB" sz="2800" dirty="0">
              <a:solidFill>
                <a:srgbClr val="C0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8281114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drawing&#10;&#10;Description automatically generated">
            <a:extLst>
              <a:ext uri="{FF2B5EF4-FFF2-40B4-BE49-F238E27FC236}">
                <a16:creationId xmlns:a16="http://schemas.microsoft.com/office/drawing/2014/main" xmlns="" id="{0858BECE-7A23-B045-92AC-2085849A6EA6}"/>
              </a:ext>
            </a:extLst>
          </p:cNvPr>
          <p:cNvPicPr>
            <a:picLocks noChangeAspect="1"/>
          </p:cNvPicPr>
          <p:nvPr/>
        </p:nvPicPr>
        <p:blipFill>
          <a:blip r:embed="rId3" cstate="screen"/>
          <a:stretch>
            <a:fillRect/>
          </a:stretch>
        </p:blipFill>
        <p:spPr>
          <a:xfrm>
            <a:off x="1416539" y="1385277"/>
            <a:ext cx="4318000" cy="1879600"/>
          </a:xfrm>
          <a:prstGeom prst="rect">
            <a:avLst/>
          </a:prstGeom>
        </p:spPr>
      </p:pic>
      <p:sp>
        <p:nvSpPr>
          <p:cNvPr id="5" name="TextBox 4">
            <a:extLst>
              <a:ext uri="{FF2B5EF4-FFF2-40B4-BE49-F238E27FC236}">
                <a16:creationId xmlns:a16="http://schemas.microsoft.com/office/drawing/2014/main" xmlns="" id="{364709AC-57CE-BB41-8EDB-C85D547A5F10}"/>
              </a:ext>
            </a:extLst>
          </p:cNvPr>
          <p:cNvSpPr txBox="1"/>
          <p:nvPr/>
        </p:nvSpPr>
        <p:spPr>
          <a:xfrm>
            <a:off x="709448" y="3894083"/>
            <a:ext cx="6101255" cy="663456"/>
          </a:xfrm>
          <a:prstGeom prst="rect">
            <a:avLst/>
          </a:prstGeom>
          <a:noFill/>
        </p:spPr>
        <p:txBody>
          <a:bodyPr wrap="square" rtlCol="0">
            <a:spAutoFit/>
          </a:bodyPr>
          <a:lstStyle/>
          <a:p>
            <a:r>
              <a:rPr lang="en-US" dirty="0" smtClean="0"/>
              <a:t>https://</a:t>
            </a:r>
            <a:r>
              <a:rPr lang="en-US" dirty="0" smtClean="0"/>
              <a:t>www.pinterest.co.uk/carmens1407/carmen-s-m-digital-material-processes-b2</a:t>
            </a:r>
            <a:r>
              <a:rPr lang="en-US" dirty="0" smtClean="0"/>
              <a:t>/</a:t>
            </a:r>
            <a:endParaRPr lang="en-US" dirty="0"/>
          </a:p>
        </p:txBody>
      </p:sp>
      <p:pic>
        <p:nvPicPr>
          <p:cNvPr id="10" name="Picture 9" descr="A close up of a plant&#10;&#10;Description automatically generated">
            <a:extLst>
              <a:ext uri="{FF2B5EF4-FFF2-40B4-BE49-F238E27FC236}">
                <a16:creationId xmlns:a16="http://schemas.microsoft.com/office/drawing/2014/main" xmlns="" id="{FB177627-5A53-2049-8240-6719A53CB9CB}"/>
              </a:ext>
            </a:extLst>
          </p:cNvPr>
          <p:cNvPicPr>
            <a:picLocks noChangeAspect="1"/>
          </p:cNvPicPr>
          <p:nvPr/>
        </p:nvPicPr>
        <p:blipFill>
          <a:blip r:embed="rId4" cstate="screen"/>
          <a:stretch>
            <a:fillRect/>
          </a:stretch>
        </p:blipFill>
        <p:spPr>
          <a:xfrm>
            <a:off x="6999890" y="0"/>
            <a:ext cx="7053943" cy="6858000"/>
          </a:xfrm>
          <a:prstGeom prst="rect">
            <a:avLst/>
          </a:prstGeom>
        </p:spPr>
      </p:pic>
    </p:spTree>
    <p:extLst>
      <p:ext uri="{BB962C8B-B14F-4D97-AF65-F5344CB8AC3E}">
        <p14:creationId xmlns:p14="http://schemas.microsoft.com/office/powerpoint/2010/main" xmlns="" val="28110653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Users\carmencita661\Pictures\Uni\Major 2\P1020763.JPG"/>
          <p:cNvPicPr>
            <a:picLocks noChangeAspect="1" noChangeArrowheads="1"/>
          </p:cNvPicPr>
          <p:nvPr/>
        </p:nvPicPr>
        <p:blipFill>
          <a:blip r:embed="rId3" cstate="screen">
            <a:lum bright="32000" contrast="54000"/>
          </a:blip>
          <a:srcRect/>
          <a:stretch>
            <a:fillRect/>
          </a:stretch>
        </p:blipFill>
        <p:spPr bwMode="auto">
          <a:xfrm>
            <a:off x="6566" y="-7080"/>
            <a:ext cx="7163987" cy="6880577"/>
          </a:xfrm>
          <a:prstGeom prst="rect">
            <a:avLst/>
          </a:prstGeom>
          <a:noFill/>
        </p:spPr>
      </p:pic>
      <p:sp>
        <p:nvSpPr>
          <p:cNvPr id="4" name="Rectangle 3"/>
          <p:cNvSpPr/>
          <p:nvPr/>
        </p:nvSpPr>
        <p:spPr>
          <a:xfrm>
            <a:off x="7516164" y="914400"/>
            <a:ext cx="4257897" cy="1477328"/>
          </a:xfrm>
          <a:prstGeom prst="rect">
            <a:avLst/>
          </a:prstGeom>
        </p:spPr>
        <p:txBody>
          <a:bodyPr wrap="none">
            <a:spAutoFit/>
          </a:bodyPr>
          <a:lstStyle/>
          <a:p>
            <a:pPr defTabSz="966155">
              <a:defRPr/>
            </a:pPr>
            <a:r>
              <a:rPr lang="en-GB" b="1" dirty="0" smtClean="0">
                <a:latin typeface="Century Gothic" panose="020B0502020202020204" pitchFamily="34" charset="0"/>
                <a:ea typeface="Times New Roman" panose="02020603050405020304" pitchFamily="18" charset="0"/>
              </a:rPr>
              <a:t>Colour separation artwork for screen</a:t>
            </a:r>
          </a:p>
          <a:p>
            <a:pPr defTabSz="966155">
              <a:defRPr/>
            </a:pPr>
            <a:endParaRPr lang="en-GB" dirty="0" smtClean="0">
              <a:latin typeface="Century Gothic" panose="020B0502020202020204" pitchFamily="34" charset="0"/>
              <a:ea typeface="Times New Roman" panose="02020603050405020304" pitchFamily="18" charset="0"/>
            </a:endParaRPr>
          </a:p>
          <a:p>
            <a:pPr defTabSz="966155">
              <a:buFont typeface="Arial" pitchFamily="34" charset="0"/>
              <a:buChar char="•"/>
              <a:defRPr/>
            </a:pPr>
            <a:r>
              <a:rPr lang="en-GB" dirty="0" smtClean="0">
                <a:latin typeface="Century Gothic" panose="020B0502020202020204" pitchFamily="34" charset="0"/>
                <a:ea typeface="Times New Roman" panose="02020603050405020304" pitchFamily="18" charset="0"/>
              </a:rPr>
              <a:t>Upper/detailed layer/separation</a:t>
            </a:r>
            <a:endParaRPr lang="en-GB" dirty="0" smtClean="0">
              <a:latin typeface="Century Gothic" panose="020B0502020202020204" pitchFamily="34" charset="0"/>
              <a:ea typeface="Times New Roman" panose="02020603050405020304" pitchFamily="18" charset="0"/>
            </a:endParaRPr>
          </a:p>
          <a:p>
            <a:pPr defTabSz="966155">
              <a:buFont typeface="Arial" pitchFamily="34" charset="0"/>
              <a:buChar char="•"/>
              <a:defRPr/>
            </a:pPr>
            <a:r>
              <a:rPr lang="en-GB" dirty="0" smtClean="0">
                <a:latin typeface="Century Gothic" panose="020B0502020202020204" pitchFamily="34" charset="0"/>
                <a:ea typeface="Times New Roman" panose="02020603050405020304" pitchFamily="18" charset="0"/>
              </a:rPr>
              <a:t>Fine-liner and Indian ink on paper</a:t>
            </a:r>
          </a:p>
          <a:p>
            <a:pPr defTabSz="966155">
              <a:defRPr/>
            </a:pPr>
            <a:endParaRPr lang="en-GB" dirty="0">
              <a:latin typeface="Century Gothic" panose="020B0502020202020204" pitchFamily="34" charset="0"/>
              <a:ea typeface="Times New Roman" panose="02020603050405020304" pitchFamily="18" charset="0"/>
            </a:endParaRPr>
          </a:p>
        </p:txBody>
      </p:sp>
    </p:spTree>
    <p:extLst>
      <p:ext uri="{BB962C8B-B14F-4D97-AF65-F5344CB8AC3E}">
        <p14:creationId xmlns:p14="http://schemas.microsoft.com/office/powerpoint/2010/main" xmlns="" val="16798930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carmencita661\Pictures\Uni\Major 2\P1020764.JPG"/>
          <p:cNvPicPr>
            <a:picLocks noChangeAspect="1" noChangeArrowheads="1"/>
          </p:cNvPicPr>
          <p:nvPr/>
        </p:nvPicPr>
        <p:blipFill>
          <a:blip r:embed="rId3" cstate="screen">
            <a:lum bright="18000" contrast="91000"/>
          </a:blip>
          <a:srcRect/>
          <a:stretch>
            <a:fillRect/>
          </a:stretch>
        </p:blipFill>
        <p:spPr bwMode="auto">
          <a:xfrm>
            <a:off x="5288156" y="-31533"/>
            <a:ext cx="6809248" cy="6858001"/>
          </a:xfrm>
          <a:prstGeom prst="rect">
            <a:avLst/>
          </a:prstGeom>
          <a:noFill/>
        </p:spPr>
      </p:pic>
      <p:sp>
        <p:nvSpPr>
          <p:cNvPr id="4" name="Rectangle 3"/>
          <p:cNvSpPr/>
          <p:nvPr/>
        </p:nvSpPr>
        <p:spPr>
          <a:xfrm>
            <a:off x="361562" y="882869"/>
            <a:ext cx="4690111" cy="1477328"/>
          </a:xfrm>
          <a:prstGeom prst="rect">
            <a:avLst/>
          </a:prstGeom>
        </p:spPr>
        <p:txBody>
          <a:bodyPr wrap="square">
            <a:spAutoFit/>
          </a:bodyPr>
          <a:lstStyle/>
          <a:p>
            <a:pPr defTabSz="966155">
              <a:defRPr/>
            </a:pPr>
            <a:r>
              <a:rPr lang="en-GB" b="1" dirty="0" smtClean="0">
                <a:latin typeface="Century Gothic" panose="020B0502020202020204" pitchFamily="34" charset="0"/>
                <a:ea typeface="Times New Roman" panose="02020603050405020304" pitchFamily="18" charset="0"/>
              </a:rPr>
              <a:t>Colour separation artwork for </a:t>
            </a:r>
            <a:r>
              <a:rPr lang="en-GB" b="1" dirty="0" smtClean="0">
                <a:latin typeface="Century Gothic" panose="020B0502020202020204" pitchFamily="34" charset="0"/>
                <a:ea typeface="Times New Roman" panose="02020603050405020304" pitchFamily="18" charset="0"/>
              </a:rPr>
              <a:t>screen</a:t>
            </a:r>
          </a:p>
          <a:p>
            <a:pPr defTabSz="966155">
              <a:defRPr/>
            </a:pPr>
            <a:endParaRPr lang="en-GB" dirty="0" smtClean="0">
              <a:latin typeface="Century Gothic" panose="020B0502020202020204" pitchFamily="34" charset="0"/>
              <a:ea typeface="Times New Roman" panose="02020603050405020304" pitchFamily="18" charset="0"/>
            </a:endParaRPr>
          </a:p>
          <a:p>
            <a:pPr defTabSz="966155">
              <a:buFont typeface="Arial" pitchFamily="34" charset="0"/>
              <a:buChar char="•"/>
              <a:defRPr/>
            </a:pPr>
            <a:r>
              <a:rPr lang="en-GB" dirty="0" smtClean="0">
                <a:latin typeface="Century Gothic" panose="020B0502020202020204" pitchFamily="34" charset="0"/>
                <a:ea typeface="Times New Roman" panose="02020603050405020304" pitchFamily="18" charset="0"/>
              </a:rPr>
              <a:t>Base/block layer/separation</a:t>
            </a:r>
            <a:endParaRPr lang="en-GB" dirty="0" smtClean="0">
              <a:latin typeface="Century Gothic" panose="020B0502020202020204" pitchFamily="34" charset="0"/>
              <a:ea typeface="Times New Roman" panose="02020603050405020304" pitchFamily="18" charset="0"/>
            </a:endParaRPr>
          </a:p>
          <a:p>
            <a:pPr defTabSz="966155">
              <a:buFont typeface="Arial" pitchFamily="34" charset="0"/>
              <a:buChar char="•"/>
              <a:defRPr/>
            </a:pPr>
            <a:r>
              <a:rPr lang="en-GB" dirty="0" smtClean="0">
                <a:latin typeface="Century Gothic" panose="020B0502020202020204" pitchFamily="34" charset="0"/>
                <a:ea typeface="Times New Roman" panose="02020603050405020304" pitchFamily="18" charset="0"/>
              </a:rPr>
              <a:t>Fine-liner </a:t>
            </a:r>
            <a:r>
              <a:rPr lang="en-GB" dirty="0" smtClean="0">
                <a:latin typeface="Century Gothic" panose="020B0502020202020204" pitchFamily="34" charset="0"/>
                <a:ea typeface="Times New Roman" panose="02020603050405020304" pitchFamily="18" charset="0"/>
              </a:rPr>
              <a:t>and Indian </a:t>
            </a:r>
            <a:r>
              <a:rPr lang="en-GB" dirty="0" smtClean="0">
                <a:latin typeface="Century Gothic" panose="020B0502020202020204" pitchFamily="34" charset="0"/>
                <a:ea typeface="Times New Roman" panose="02020603050405020304" pitchFamily="18" charset="0"/>
              </a:rPr>
              <a:t>ink on paper</a:t>
            </a:r>
            <a:endParaRPr lang="en-GB" dirty="0" smtClean="0">
              <a:latin typeface="Century Gothic" panose="020B0502020202020204" pitchFamily="34" charset="0"/>
              <a:ea typeface="Times New Roman" panose="02020603050405020304" pitchFamily="18" charset="0"/>
            </a:endParaRPr>
          </a:p>
          <a:p>
            <a:pPr defTabSz="966155">
              <a:defRPr/>
            </a:pPr>
            <a:endParaRPr lang="en-GB" dirty="0">
              <a:latin typeface="Century Gothic" panose="020B0502020202020204" pitchFamily="34" charset="0"/>
              <a:ea typeface="Times New Roman" panose="02020603050405020304" pitchFamily="18" charset="0"/>
            </a:endParaRPr>
          </a:p>
        </p:txBody>
      </p:sp>
    </p:spTree>
    <p:extLst>
      <p:ext uri="{BB962C8B-B14F-4D97-AF65-F5344CB8AC3E}">
        <p14:creationId xmlns:p14="http://schemas.microsoft.com/office/powerpoint/2010/main" xmlns="" val="16798930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Users\carmencita661\Pictures\Uni\Major 2\P1020774.JPG"/>
          <p:cNvPicPr>
            <a:picLocks noChangeAspect="1" noChangeArrowheads="1"/>
          </p:cNvPicPr>
          <p:nvPr/>
        </p:nvPicPr>
        <p:blipFill>
          <a:blip r:embed="rId3" cstate="screen"/>
          <a:srcRect/>
          <a:stretch>
            <a:fillRect/>
          </a:stretch>
        </p:blipFill>
        <p:spPr bwMode="auto">
          <a:xfrm>
            <a:off x="-1" y="0"/>
            <a:ext cx="5951349" cy="6910177"/>
          </a:xfrm>
          <a:prstGeom prst="rect">
            <a:avLst/>
          </a:prstGeom>
          <a:noFill/>
        </p:spPr>
      </p:pic>
      <p:sp>
        <p:nvSpPr>
          <p:cNvPr id="4" name="Rectangle 3"/>
          <p:cNvSpPr/>
          <p:nvPr/>
        </p:nvSpPr>
        <p:spPr>
          <a:xfrm>
            <a:off x="6542690" y="488731"/>
            <a:ext cx="5044965" cy="2585323"/>
          </a:xfrm>
          <a:prstGeom prst="rect">
            <a:avLst/>
          </a:prstGeom>
        </p:spPr>
        <p:txBody>
          <a:bodyPr wrap="square">
            <a:spAutoFit/>
          </a:bodyPr>
          <a:lstStyle/>
          <a:p>
            <a:r>
              <a:rPr lang="en-GB" b="1" dirty="0" smtClean="0">
                <a:latin typeface="Century Gothic" panose="020B0502020202020204" pitchFamily="34" charset="0"/>
                <a:ea typeface="Times New Roman" panose="02020603050405020304" pitchFamily="18" charset="0"/>
              </a:rPr>
              <a:t>Screen printed </a:t>
            </a:r>
            <a:r>
              <a:rPr lang="en-GB" b="1" dirty="0" smtClean="0">
                <a:latin typeface="Century Gothic" panose="020B0502020202020204" pitchFamily="34" charset="0"/>
                <a:ea typeface="Times New Roman" panose="02020603050405020304" pitchFamily="18" charset="0"/>
              </a:rPr>
              <a:t>samples</a:t>
            </a:r>
          </a:p>
          <a:p>
            <a:endParaRPr lang="en-GB" b="1" dirty="0" smtClean="0">
              <a:latin typeface="Century Gothic" panose="020B0502020202020204" pitchFamily="34" charset="0"/>
              <a:ea typeface="Times New Roman" panose="02020603050405020304" pitchFamily="18" charset="0"/>
            </a:endParaRPr>
          </a:p>
          <a:p>
            <a:r>
              <a:rPr lang="en-GB" b="1" dirty="0" smtClean="0">
                <a:latin typeface="Century Gothic" panose="020B0502020202020204" pitchFamily="34" charset="0"/>
                <a:ea typeface="Times New Roman" panose="02020603050405020304" pitchFamily="18" charset="0"/>
              </a:rPr>
              <a:t>Substrate: </a:t>
            </a:r>
            <a:r>
              <a:rPr lang="en-GB" dirty="0" err="1" smtClean="0">
                <a:latin typeface="Century Gothic" panose="020B0502020202020204" pitchFamily="34" charset="0"/>
                <a:ea typeface="Times New Roman" panose="02020603050405020304" pitchFamily="18" charset="0"/>
              </a:rPr>
              <a:t>Procion</a:t>
            </a:r>
            <a:r>
              <a:rPr lang="en-GB" dirty="0" smtClean="0">
                <a:latin typeface="Century Gothic" panose="020B0502020202020204" pitchFamily="34" charset="0"/>
                <a:ea typeface="Times New Roman" panose="02020603050405020304" pitchFamily="18" charset="0"/>
              </a:rPr>
              <a:t> dyes </a:t>
            </a:r>
            <a:r>
              <a:rPr lang="en-GB" dirty="0" smtClean="0">
                <a:latin typeface="Century Gothic" panose="020B0502020202020204" pitchFamily="34" charset="0"/>
                <a:ea typeface="Times New Roman" panose="02020603050405020304" pitchFamily="18" charset="0"/>
              </a:rPr>
              <a:t>on wallpaper </a:t>
            </a:r>
            <a:endParaRPr lang="en-GB" dirty="0" smtClean="0">
              <a:latin typeface="Century Gothic" panose="020B0502020202020204" pitchFamily="34" charset="0"/>
              <a:ea typeface="Times New Roman" panose="02020603050405020304" pitchFamily="18" charset="0"/>
            </a:endParaRPr>
          </a:p>
          <a:p>
            <a:pPr>
              <a:buFont typeface="Arial" pitchFamily="34" charset="0"/>
              <a:buChar char="•"/>
            </a:pPr>
            <a:r>
              <a:rPr lang="en-GB" dirty="0" smtClean="0">
                <a:latin typeface="Century Gothic" panose="020B0502020202020204" pitchFamily="34" charset="0"/>
                <a:ea typeface="Times New Roman" panose="02020603050405020304" pitchFamily="18" charset="0"/>
              </a:rPr>
              <a:t> Black binder @ 5% strength (detailed layer)</a:t>
            </a:r>
          </a:p>
          <a:p>
            <a:endParaRPr lang="en-GB" dirty="0" smtClean="0">
              <a:latin typeface="Century Gothic" panose="020B0502020202020204" pitchFamily="34" charset="0"/>
              <a:ea typeface="Times New Roman" panose="02020603050405020304" pitchFamily="18" charset="0"/>
            </a:endParaRPr>
          </a:p>
          <a:p>
            <a:r>
              <a:rPr lang="en-GB" dirty="0" smtClean="0">
                <a:latin typeface="Century Gothic" panose="020B0502020202020204" pitchFamily="34" charset="0"/>
                <a:ea typeface="Times New Roman" panose="02020603050405020304" pitchFamily="18" charset="0"/>
              </a:rPr>
              <a:t>I </a:t>
            </a:r>
            <a:r>
              <a:rPr lang="en-GB" dirty="0" smtClean="0">
                <a:latin typeface="Century Gothic" panose="020B0502020202020204" pitchFamily="34" charset="0"/>
                <a:ea typeface="Times New Roman" panose="02020603050405020304" pitchFamily="18" charset="0"/>
              </a:rPr>
              <a:t>like the simplicity and colour contrast – not sure about the black splashes – could work better using different colour </a:t>
            </a:r>
            <a:r>
              <a:rPr lang="en-GB" dirty="0" smtClean="0">
                <a:latin typeface="Century Gothic" panose="020B0502020202020204" pitchFamily="34" charset="0"/>
                <a:ea typeface="Times New Roman" panose="02020603050405020304" pitchFamily="18" charset="0"/>
              </a:rPr>
              <a:t>print medium. </a:t>
            </a:r>
            <a:endParaRPr lang="en-GB" dirty="0"/>
          </a:p>
        </p:txBody>
      </p:sp>
    </p:spTree>
    <p:extLst>
      <p:ext uri="{BB962C8B-B14F-4D97-AF65-F5344CB8AC3E}">
        <p14:creationId xmlns:p14="http://schemas.microsoft.com/office/powerpoint/2010/main" xmlns="" val="15293694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carmencita661\Pictures\Uni\Major 2\P1020775.JPG"/>
          <p:cNvPicPr>
            <a:picLocks noChangeAspect="1" noChangeArrowheads="1"/>
          </p:cNvPicPr>
          <p:nvPr/>
        </p:nvPicPr>
        <p:blipFill>
          <a:blip r:embed="rId3" cstate="screen"/>
          <a:srcRect/>
          <a:stretch>
            <a:fillRect/>
          </a:stretch>
        </p:blipFill>
        <p:spPr bwMode="auto">
          <a:xfrm>
            <a:off x="5951348" y="-30996"/>
            <a:ext cx="6240653" cy="6954452"/>
          </a:xfrm>
          <a:prstGeom prst="rect">
            <a:avLst/>
          </a:prstGeom>
          <a:noFill/>
        </p:spPr>
      </p:pic>
      <p:sp>
        <p:nvSpPr>
          <p:cNvPr id="4" name="Rectangle 3"/>
          <p:cNvSpPr/>
          <p:nvPr/>
        </p:nvSpPr>
        <p:spPr>
          <a:xfrm>
            <a:off x="446689" y="488731"/>
            <a:ext cx="4803228" cy="3693319"/>
          </a:xfrm>
          <a:prstGeom prst="rect">
            <a:avLst/>
          </a:prstGeom>
        </p:spPr>
        <p:txBody>
          <a:bodyPr wrap="square">
            <a:spAutoFit/>
          </a:bodyPr>
          <a:lstStyle/>
          <a:p>
            <a:r>
              <a:rPr lang="en-GB" b="1" dirty="0" smtClean="0">
                <a:latin typeface="Century Gothic" panose="020B0502020202020204" pitchFamily="34" charset="0"/>
                <a:ea typeface="Times New Roman" panose="02020603050405020304" pitchFamily="18" charset="0"/>
              </a:rPr>
              <a:t>Screen printed samples</a:t>
            </a:r>
          </a:p>
          <a:p>
            <a:endParaRPr lang="en-GB" dirty="0" smtClean="0">
              <a:latin typeface="Century Gothic" panose="020B0502020202020204" pitchFamily="34" charset="0"/>
              <a:ea typeface="Times New Roman" panose="02020603050405020304" pitchFamily="18" charset="0"/>
            </a:endParaRPr>
          </a:p>
          <a:p>
            <a:r>
              <a:rPr lang="en-GB" dirty="0" smtClean="0">
                <a:latin typeface="Century Gothic" panose="020B0502020202020204" pitchFamily="34" charset="0"/>
                <a:ea typeface="Times New Roman" panose="02020603050405020304" pitchFamily="18" charset="0"/>
              </a:rPr>
              <a:t>Substrate</a:t>
            </a:r>
            <a:r>
              <a:rPr lang="en-GB" dirty="0" smtClean="0">
                <a:latin typeface="Century Gothic" panose="020B0502020202020204" pitchFamily="34" charset="0"/>
                <a:ea typeface="Times New Roman" panose="02020603050405020304" pitchFamily="18" charset="0"/>
              </a:rPr>
              <a:t>: </a:t>
            </a:r>
            <a:r>
              <a:rPr lang="en-GB" dirty="0" err="1" smtClean="0">
                <a:latin typeface="Century Gothic" panose="020B0502020202020204" pitchFamily="34" charset="0"/>
                <a:ea typeface="Times New Roman" panose="02020603050405020304" pitchFamily="18" charset="0"/>
              </a:rPr>
              <a:t>Procion</a:t>
            </a:r>
            <a:r>
              <a:rPr lang="en-GB" dirty="0" smtClean="0">
                <a:latin typeface="Century Gothic" panose="020B0502020202020204" pitchFamily="34" charset="0"/>
                <a:ea typeface="Times New Roman" panose="02020603050405020304" pitchFamily="18" charset="0"/>
              </a:rPr>
              <a:t> dyes on wallpaper </a:t>
            </a:r>
          </a:p>
          <a:p>
            <a:pPr>
              <a:buFont typeface="Arial" pitchFamily="34" charset="0"/>
              <a:buChar char="•"/>
            </a:pPr>
            <a:r>
              <a:rPr lang="en-GB" dirty="0" smtClean="0">
                <a:latin typeface="Century Gothic" panose="020B0502020202020204" pitchFamily="34" charset="0"/>
                <a:ea typeface="Times New Roman" panose="02020603050405020304" pitchFamily="18" charset="0"/>
              </a:rPr>
              <a:t> Black binder @ 5</a:t>
            </a:r>
            <a:r>
              <a:rPr lang="en-GB" dirty="0" smtClean="0">
                <a:latin typeface="Century Gothic" panose="020B0502020202020204" pitchFamily="34" charset="0"/>
                <a:ea typeface="Times New Roman" panose="02020603050405020304" pitchFamily="18" charset="0"/>
              </a:rPr>
              <a:t>% strength (detailed layer) </a:t>
            </a:r>
            <a:endParaRPr lang="en-GB" dirty="0" smtClean="0">
              <a:latin typeface="Century Gothic" panose="020B0502020202020204" pitchFamily="34" charset="0"/>
              <a:ea typeface="Times New Roman" panose="02020603050405020304" pitchFamily="18" charset="0"/>
            </a:endParaRPr>
          </a:p>
          <a:p>
            <a:pPr>
              <a:buFont typeface="Arial" pitchFamily="34" charset="0"/>
              <a:buChar char="•"/>
            </a:pPr>
            <a:r>
              <a:rPr lang="en-GB" dirty="0" smtClean="0">
                <a:latin typeface="Century Gothic" panose="020B0502020202020204" pitchFamily="34" charset="0"/>
                <a:ea typeface="Times New Roman" panose="02020603050405020304" pitchFamily="18" charset="0"/>
              </a:rPr>
              <a:t> Red puff binder @ 5% strength (detailed layer)</a:t>
            </a:r>
          </a:p>
          <a:p>
            <a:pPr>
              <a:buFont typeface="Arial" pitchFamily="34" charset="0"/>
              <a:buChar char="•"/>
            </a:pPr>
            <a:r>
              <a:rPr lang="en-GB" dirty="0" smtClean="0">
                <a:latin typeface="Century Gothic" panose="020B0502020202020204" pitchFamily="34" charset="0"/>
                <a:ea typeface="Times New Roman" panose="02020603050405020304" pitchFamily="18" charset="0"/>
              </a:rPr>
              <a:t> </a:t>
            </a:r>
            <a:r>
              <a:rPr lang="en-GB" dirty="0" smtClean="0">
                <a:latin typeface="Century Gothic" panose="020B0502020202020204" pitchFamily="34" charset="0"/>
                <a:ea typeface="Times New Roman" panose="02020603050405020304" pitchFamily="18" charset="0"/>
              </a:rPr>
              <a:t>Metallic silver @ 5% strength (detailed layer)</a:t>
            </a:r>
          </a:p>
          <a:p>
            <a:pPr>
              <a:buFont typeface="Arial" pitchFamily="34" charset="0"/>
              <a:buChar char="•"/>
            </a:pPr>
            <a:r>
              <a:rPr lang="en-GB" dirty="0" smtClean="0">
                <a:latin typeface="Century Gothic" panose="020B0502020202020204" pitchFamily="34" charset="0"/>
                <a:ea typeface="Times New Roman" panose="02020603050405020304" pitchFamily="18" charset="0"/>
              </a:rPr>
              <a:t>Printed in that order</a:t>
            </a:r>
            <a:endParaRPr lang="en-GB" dirty="0" smtClean="0">
              <a:latin typeface="Century Gothic" panose="020B0502020202020204" pitchFamily="34" charset="0"/>
              <a:ea typeface="Times New Roman" panose="02020603050405020304" pitchFamily="18" charset="0"/>
            </a:endParaRPr>
          </a:p>
          <a:p>
            <a:endParaRPr lang="en-GB" dirty="0" smtClean="0">
              <a:latin typeface="Century Gothic" panose="020B0502020202020204" pitchFamily="34" charset="0"/>
              <a:ea typeface="Times New Roman" panose="02020603050405020304" pitchFamily="18" charset="0"/>
            </a:endParaRPr>
          </a:p>
          <a:p>
            <a:r>
              <a:rPr lang="en-GB" dirty="0" smtClean="0">
                <a:latin typeface="Century Gothic" panose="020B0502020202020204" pitchFamily="34" charset="0"/>
                <a:ea typeface="Times New Roman" panose="02020603050405020304" pitchFamily="18" charset="0"/>
              </a:rPr>
              <a:t>Good contrast using silver medium, too many layers – looks messy.</a:t>
            </a:r>
            <a:endParaRPr lang="en-GB" dirty="0"/>
          </a:p>
        </p:txBody>
      </p:sp>
    </p:spTree>
    <p:extLst>
      <p:ext uri="{BB962C8B-B14F-4D97-AF65-F5344CB8AC3E}">
        <p14:creationId xmlns:p14="http://schemas.microsoft.com/office/powerpoint/2010/main" xmlns="" val="15293694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C:\Users\carmencita661\Pictures\Uni\Material Proc B2\P1020761.JPG"/>
          <p:cNvPicPr>
            <a:picLocks noChangeAspect="1" noChangeArrowheads="1"/>
          </p:cNvPicPr>
          <p:nvPr/>
        </p:nvPicPr>
        <p:blipFill>
          <a:blip r:embed="rId3" cstate="screen"/>
          <a:srcRect/>
          <a:stretch>
            <a:fillRect/>
          </a:stretch>
        </p:blipFill>
        <p:spPr bwMode="auto">
          <a:xfrm>
            <a:off x="1" y="-1"/>
            <a:ext cx="5470633" cy="6967318"/>
          </a:xfrm>
          <a:prstGeom prst="rect">
            <a:avLst/>
          </a:prstGeom>
          <a:noFill/>
        </p:spPr>
      </p:pic>
      <p:sp>
        <p:nvSpPr>
          <p:cNvPr id="4" name="Rectangle 3"/>
          <p:cNvSpPr/>
          <p:nvPr/>
        </p:nvSpPr>
        <p:spPr>
          <a:xfrm>
            <a:off x="6390289" y="699397"/>
            <a:ext cx="4803228" cy="1754326"/>
          </a:xfrm>
          <a:prstGeom prst="rect">
            <a:avLst/>
          </a:prstGeom>
        </p:spPr>
        <p:txBody>
          <a:bodyPr wrap="square">
            <a:spAutoFit/>
          </a:bodyPr>
          <a:lstStyle/>
          <a:p>
            <a:r>
              <a:rPr lang="en-GB" b="1" dirty="0" smtClean="0">
                <a:latin typeface="Century Gothic" panose="020B0502020202020204" pitchFamily="34" charset="0"/>
                <a:ea typeface="Times New Roman" panose="02020603050405020304" pitchFamily="18" charset="0"/>
              </a:rPr>
              <a:t>Screen printed samples</a:t>
            </a:r>
          </a:p>
          <a:p>
            <a:endParaRPr lang="en-GB" dirty="0" smtClean="0">
              <a:latin typeface="Century Gothic" panose="020B0502020202020204" pitchFamily="34" charset="0"/>
              <a:ea typeface="Times New Roman" panose="02020603050405020304" pitchFamily="18" charset="0"/>
            </a:endParaRPr>
          </a:p>
          <a:p>
            <a:r>
              <a:rPr lang="en-GB" dirty="0" smtClean="0">
                <a:latin typeface="Century Gothic" panose="020B0502020202020204" pitchFamily="34" charset="0"/>
                <a:ea typeface="Times New Roman" panose="02020603050405020304" pitchFamily="18" charset="0"/>
              </a:rPr>
              <a:t>Substrate</a:t>
            </a:r>
            <a:r>
              <a:rPr lang="en-GB" dirty="0" smtClean="0">
                <a:latin typeface="Century Gothic" panose="020B0502020202020204" pitchFamily="34" charset="0"/>
                <a:ea typeface="Times New Roman" panose="02020603050405020304" pitchFamily="18" charset="0"/>
              </a:rPr>
              <a:t>: </a:t>
            </a:r>
            <a:r>
              <a:rPr lang="en-GB" dirty="0" err="1" smtClean="0">
                <a:latin typeface="Century Gothic" panose="020B0502020202020204" pitchFamily="34" charset="0"/>
                <a:ea typeface="Times New Roman" panose="02020603050405020304" pitchFamily="18" charset="0"/>
              </a:rPr>
              <a:t>Procion</a:t>
            </a:r>
            <a:r>
              <a:rPr lang="en-GB" dirty="0" smtClean="0">
                <a:latin typeface="Century Gothic" panose="020B0502020202020204" pitchFamily="34" charset="0"/>
                <a:ea typeface="Times New Roman" panose="02020603050405020304" pitchFamily="18" charset="0"/>
              </a:rPr>
              <a:t> dyes on wallpaper </a:t>
            </a:r>
          </a:p>
          <a:p>
            <a:pPr>
              <a:buFont typeface="Arial" pitchFamily="34" charset="0"/>
              <a:buChar char="•"/>
            </a:pPr>
            <a:r>
              <a:rPr lang="en-GB" dirty="0" smtClean="0">
                <a:latin typeface="Century Gothic" panose="020B0502020202020204" pitchFamily="34" charset="0"/>
                <a:ea typeface="Times New Roman" panose="02020603050405020304" pitchFamily="18" charset="0"/>
              </a:rPr>
              <a:t>Metallic silver @ 5% strength (block layer)</a:t>
            </a:r>
            <a:endParaRPr lang="en-GB" dirty="0" smtClean="0">
              <a:latin typeface="Century Gothic" panose="020B0502020202020204" pitchFamily="34" charset="0"/>
              <a:ea typeface="Times New Roman" panose="02020603050405020304" pitchFamily="18" charset="0"/>
            </a:endParaRPr>
          </a:p>
          <a:p>
            <a:endParaRPr lang="en-GB" dirty="0" smtClean="0">
              <a:latin typeface="Century Gothic" panose="020B0502020202020204" pitchFamily="34" charset="0"/>
              <a:ea typeface="Times New Roman" panose="02020603050405020304" pitchFamily="18" charset="0"/>
            </a:endParaRPr>
          </a:p>
          <a:p>
            <a:r>
              <a:rPr lang="en-GB" dirty="0" smtClean="0">
                <a:latin typeface="Century Gothic" panose="020B0502020202020204" pitchFamily="34" charset="0"/>
                <a:ea typeface="Times New Roman" panose="02020603050405020304" pitchFamily="18" charset="0"/>
              </a:rPr>
              <a:t>Good contrast using silver </a:t>
            </a:r>
            <a:r>
              <a:rPr lang="en-GB" dirty="0" smtClean="0">
                <a:latin typeface="Century Gothic" panose="020B0502020202020204" pitchFamily="34" charset="0"/>
                <a:ea typeface="Times New Roman" panose="02020603050405020304" pitchFamily="18" charset="0"/>
              </a:rPr>
              <a:t>medium.</a:t>
            </a:r>
            <a:endParaRPr lang="en-GB" dirty="0"/>
          </a:p>
        </p:txBody>
      </p:sp>
    </p:spTree>
    <p:extLst>
      <p:ext uri="{BB962C8B-B14F-4D97-AF65-F5344CB8AC3E}">
        <p14:creationId xmlns:p14="http://schemas.microsoft.com/office/powerpoint/2010/main" xmlns="" val="15293694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3" descr="G:\Digital and Material Processes B2\Digital Processes B2 2019-20\Carmen print028.jpg"/>
          <p:cNvPicPr>
            <a:picLocks noChangeAspect="1" noChangeArrowheads="1"/>
          </p:cNvPicPr>
          <p:nvPr/>
        </p:nvPicPr>
        <p:blipFill>
          <a:blip r:embed="rId3" cstate="screen"/>
          <a:srcRect/>
          <a:stretch>
            <a:fillRect/>
          </a:stretch>
        </p:blipFill>
        <p:spPr bwMode="auto">
          <a:xfrm rot="10800000">
            <a:off x="6022428" y="-3"/>
            <a:ext cx="6169572" cy="6888683"/>
          </a:xfrm>
          <a:prstGeom prst="rect">
            <a:avLst/>
          </a:prstGeom>
          <a:noFill/>
        </p:spPr>
      </p:pic>
      <p:sp>
        <p:nvSpPr>
          <p:cNvPr id="4" name="Rectangle 3"/>
          <p:cNvSpPr/>
          <p:nvPr/>
        </p:nvSpPr>
        <p:spPr>
          <a:xfrm>
            <a:off x="635876" y="1371600"/>
            <a:ext cx="4803228" cy="2308324"/>
          </a:xfrm>
          <a:prstGeom prst="rect">
            <a:avLst/>
          </a:prstGeom>
        </p:spPr>
        <p:txBody>
          <a:bodyPr wrap="square">
            <a:spAutoFit/>
          </a:bodyPr>
          <a:lstStyle/>
          <a:p>
            <a:r>
              <a:rPr lang="en-GB" b="1" dirty="0" smtClean="0">
                <a:latin typeface="Century Gothic" panose="020B0502020202020204" pitchFamily="34" charset="0"/>
                <a:ea typeface="Times New Roman" panose="02020603050405020304" pitchFamily="18" charset="0"/>
              </a:rPr>
              <a:t>Screen printed samples</a:t>
            </a:r>
          </a:p>
          <a:p>
            <a:endParaRPr lang="en-GB" dirty="0" smtClean="0">
              <a:latin typeface="Century Gothic" panose="020B0502020202020204" pitchFamily="34" charset="0"/>
              <a:ea typeface="Times New Roman" panose="02020603050405020304" pitchFamily="18" charset="0"/>
            </a:endParaRPr>
          </a:p>
          <a:p>
            <a:r>
              <a:rPr lang="en-GB" dirty="0" smtClean="0">
                <a:latin typeface="Century Gothic" panose="020B0502020202020204" pitchFamily="34" charset="0"/>
                <a:ea typeface="Times New Roman" panose="02020603050405020304" pitchFamily="18" charset="0"/>
              </a:rPr>
              <a:t>Substrate</a:t>
            </a:r>
            <a:r>
              <a:rPr lang="en-GB" dirty="0" smtClean="0">
                <a:latin typeface="Century Gothic" panose="020B0502020202020204" pitchFamily="34" charset="0"/>
                <a:ea typeface="Times New Roman" panose="02020603050405020304" pitchFamily="18" charset="0"/>
              </a:rPr>
              <a:t>: </a:t>
            </a:r>
            <a:r>
              <a:rPr lang="en-GB" dirty="0" err="1" smtClean="0">
                <a:latin typeface="Century Gothic" panose="020B0502020202020204" pitchFamily="34" charset="0"/>
                <a:ea typeface="Times New Roman" panose="02020603050405020304" pitchFamily="18" charset="0"/>
              </a:rPr>
              <a:t>Procion</a:t>
            </a:r>
            <a:r>
              <a:rPr lang="en-GB" dirty="0" smtClean="0">
                <a:latin typeface="Century Gothic" panose="020B0502020202020204" pitchFamily="34" charset="0"/>
                <a:ea typeface="Times New Roman" panose="02020603050405020304" pitchFamily="18" charset="0"/>
              </a:rPr>
              <a:t> dyes on wallpaper </a:t>
            </a:r>
          </a:p>
          <a:p>
            <a:pPr>
              <a:buFont typeface="Arial" pitchFamily="34" charset="0"/>
              <a:buChar char="•"/>
            </a:pPr>
            <a:r>
              <a:rPr lang="en-GB" dirty="0" smtClean="0">
                <a:latin typeface="Century Gothic" panose="020B0502020202020204" pitchFamily="34" charset="0"/>
                <a:ea typeface="Times New Roman" panose="02020603050405020304" pitchFamily="18" charset="0"/>
              </a:rPr>
              <a:t> Black binder @ 5</a:t>
            </a:r>
            <a:r>
              <a:rPr lang="en-GB" dirty="0" smtClean="0">
                <a:latin typeface="Century Gothic" panose="020B0502020202020204" pitchFamily="34" charset="0"/>
                <a:ea typeface="Times New Roman" panose="02020603050405020304" pitchFamily="18" charset="0"/>
              </a:rPr>
              <a:t>% strength (detailed layer) </a:t>
            </a:r>
            <a:endParaRPr lang="en-GB" dirty="0" smtClean="0">
              <a:latin typeface="Century Gothic" panose="020B0502020202020204" pitchFamily="34" charset="0"/>
              <a:ea typeface="Times New Roman" panose="02020603050405020304" pitchFamily="18" charset="0"/>
            </a:endParaRPr>
          </a:p>
          <a:p>
            <a:endParaRPr lang="en-GB" dirty="0" smtClean="0">
              <a:latin typeface="Century Gothic" panose="020B0502020202020204" pitchFamily="34" charset="0"/>
              <a:ea typeface="Times New Roman" panose="02020603050405020304" pitchFamily="18" charset="0"/>
            </a:endParaRPr>
          </a:p>
          <a:p>
            <a:r>
              <a:rPr lang="en-GB" dirty="0" smtClean="0">
                <a:latin typeface="Century Gothic" panose="020B0502020202020204" pitchFamily="34" charset="0"/>
                <a:ea typeface="Times New Roman" panose="02020603050405020304" pitchFamily="18" charset="0"/>
              </a:rPr>
              <a:t>Poor </a:t>
            </a:r>
            <a:r>
              <a:rPr lang="en-GB" dirty="0" smtClean="0">
                <a:latin typeface="Century Gothic" panose="020B0502020202020204" pitchFamily="34" charset="0"/>
                <a:ea typeface="Times New Roman" panose="02020603050405020304" pitchFamily="18" charset="0"/>
              </a:rPr>
              <a:t>contrast </a:t>
            </a:r>
            <a:r>
              <a:rPr lang="en-GB" dirty="0" smtClean="0">
                <a:latin typeface="Century Gothic" panose="020B0502020202020204" pitchFamily="34" charset="0"/>
                <a:ea typeface="Times New Roman" panose="02020603050405020304" pitchFamily="18" charset="0"/>
              </a:rPr>
              <a:t>with background – coloured stripes looks messy</a:t>
            </a:r>
            <a:r>
              <a:rPr lang="en-GB" dirty="0" smtClean="0">
                <a:latin typeface="Century Gothic" panose="020B0502020202020204" pitchFamily="34" charset="0"/>
                <a:ea typeface="Times New Roman" panose="02020603050405020304" pitchFamily="18" charset="0"/>
              </a:rPr>
              <a:t>.</a:t>
            </a:r>
            <a:endParaRPr lang="en-GB" dirty="0"/>
          </a:p>
        </p:txBody>
      </p:sp>
    </p:spTree>
    <p:extLst>
      <p:ext uri="{BB962C8B-B14F-4D97-AF65-F5344CB8AC3E}">
        <p14:creationId xmlns:p14="http://schemas.microsoft.com/office/powerpoint/2010/main" xmlns="" val="15293694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carmencita661\Pictures\Uni\Material Proc B2\P1020751.JPG"/>
          <p:cNvPicPr>
            <a:picLocks noChangeAspect="1" noChangeArrowheads="1"/>
          </p:cNvPicPr>
          <p:nvPr/>
        </p:nvPicPr>
        <p:blipFill>
          <a:blip r:embed="rId3" cstate="screen">
            <a:lum bright="10000" contrast="10000"/>
          </a:blip>
          <a:srcRect/>
          <a:stretch>
            <a:fillRect/>
          </a:stretch>
        </p:blipFill>
        <p:spPr bwMode="auto">
          <a:xfrm>
            <a:off x="0" y="0"/>
            <a:ext cx="6321971" cy="6914646"/>
          </a:xfrm>
          <a:prstGeom prst="rect">
            <a:avLst/>
          </a:prstGeom>
          <a:noFill/>
        </p:spPr>
      </p:pic>
      <p:sp>
        <p:nvSpPr>
          <p:cNvPr id="4" name="Rectangle 3"/>
          <p:cNvSpPr/>
          <p:nvPr/>
        </p:nvSpPr>
        <p:spPr>
          <a:xfrm>
            <a:off x="6642537" y="898634"/>
            <a:ext cx="4803228" cy="3139321"/>
          </a:xfrm>
          <a:prstGeom prst="rect">
            <a:avLst/>
          </a:prstGeom>
        </p:spPr>
        <p:txBody>
          <a:bodyPr wrap="square">
            <a:spAutoFit/>
          </a:bodyPr>
          <a:lstStyle/>
          <a:p>
            <a:r>
              <a:rPr lang="en-GB" b="1" dirty="0" smtClean="0">
                <a:latin typeface="Century Gothic" panose="020B0502020202020204" pitchFamily="34" charset="0"/>
                <a:ea typeface="Times New Roman" panose="02020603050405020304" pitchFamily="18" charset="0"/>
              </a:rPr>
              <a:t>Screen printed samples</a:t>
            </a:r>
          </a:p>
          <a:p>
            <a:endParaRPr lang="en-GB" dirty="0" smtClean="0">
              <a:latin typeface="Century Gothic" panose="020B0502020202020204" pitchFamily="34" charset="0"/>
              <a:ea typeface="Times New Roman" panose="02020603050405020304" pitchFamily="18" charset="0"/>
            </a:endParaRPr>
          </a:p>
          <a:p>
            <a:r>
              <a:rPr lang="en-GB" dirty="0" smtClean="0">
                <a:latin typeface="Century Gothic" panose="020B0502020202020204" pitchFamily="34" charset="0"/>
                <a:ea typeface="Times New Roman" panose="02020603050405020304" pitchFamily="18" charset="0"/>
              </a:rPr>
              <a:t>Substrate</a:t>
            </a:r>
            <a:r>
              <a:rPr lang="en-GB" dirty="0" smtClean="0">
                <a:latin typeface="Century Gothic" panose="020B0502020202020204" pitchFamily="34" charset="0"/>
                <a:ea typeface="Times New Roman" panose="02020603050405020304" pitchFamily="18" charset="0"/>
              </a:rPr>
              <a:t>: </a:t>
            </a:r>
            <a:r>
              <a:rPr lang="en-GB" dirty="0" smtClean="0">
                <a:latin typeface="Century Gothic" panose="020B0502020202020204" pitchFamily="34" charset="0"/>
                <a:ea typeface="Times New Roman" panose="02020603050405020304" pitchFamily="18" charset="0"/>
              </a:rPr>
              <a:t>Gold paper</a:t>
            </a:r>
            <a:endParaRPr lang="en-GB" dirty="0" smtClean="0">
              <a:latin typeface="Century Gothic" panose="020B0502020202020204" pitchFamily="34" charset="0"/>
              <a:ea typeface="Times New Roman" panose="02020603050405020304" pitchFamily="18" charset="0"/>
            </a:endParaRPr>
          </a:p>
          <a:p>
            <a:pPr>
              <a:buFont typeface="Arial" pitchFamily="34" charset="0"/>
              <a:buChar char="•"/>
            </a:pPr>
            <a:r>
              <a:rPr lang="en-GB" dirty="0" smtClean="0">
                <a:latin typeface="Century Gothic" panose="020B0502020202020204" pitchFamily="34" charset="0"/>
                <a:ea typeface="Times New Roman" panose="02020603050405020304" pitchFamily="18" charset="0"/>
              </a:rPr>
              <a:t>Red puff binder @ 5% strength (block layer)</a:t>
            </a:r>
          </a:p>
          <a:p>
            <a:pPr>
              <a:buFont typeface="Arial" pitchFamily="34" charset="0"/>
              <a:buChar char="•"/>
            </a:pPr>
            <a:r>
              <a:rPr lang="en-GB" dirty="0" smtClean="0">
                <a:latin typeface="Century Gothic" panose="020B0502020202020204" pitchFamily="34" charset="0"/>
                <a:ea typeface="Times New Roman" panose="02020603050405020304" pitchFamily="18" charset="0"/>
              </a:rPr>
              <a:t> Black binder @ 5% strength (detailed layer) </a:t>
            </a:r>
            <a:endParaRPr lang="en-GB" dirty="0" smtClean="0">
              <a:latin typeface="Century Gothic" panose="020B0502020202020204" pitchFamily="34" charset="0"/>
              <a:ea typeface="Times New Roman" panose="02020603050405020304" pitchFamily="18" charset="0"/>
            </a:endParaRPr>
          </a:p>
          <a:p>
            <a:pPr>
              <a:buFont typeface="Arial" pitchFamily="34" charset="0"/>
              <a:buChar char="•"/>
            </a:pPr>
            <a:r>
              <a:rPr lang="en-GB" dirty="0" smtClean="0">
                <a:latin typeface="Century Gothic" panose="020B0502020202020204" pitchFamily="34" charset="0"/>
                <a:ea typeface="Times New Roman" panose="02020603050405020304" pitchFamily="18" charset="0"/>
              </a:rPr>
              <a:t>Printed in that </a:t>
            </a:r>
            <a:r>
              <a:rPr lang="en-GB" dirty="0" smtClean="0">
                <a:latin typeface="Century Gothic" panose="020B0502020202020204" pitchFamily="34" charset="0"/>
                <a:ea typeface="Times New Roman" panose="02020603050405020304" pitchFamily="18" charset="0"/>
              </a:rPr>
              <a:t>order</a:t>
            </a:r>
            <a:endParaRPr lang="en-GB" dirty="0" smtClean="0">
              <a:latin typeface="Century Gothic" panose="020B0502020202020204" pitchFamily="34" charset="0"/>
              <a:ea typeface="Times New Roman" panose="02020603050405020304" pitchFamily="18" charset="0"/>
            </a:endParaRPr>
          </a:p>
          <a:p>
            <a:endParaRPr lang="en-GB" dirty="0" smtClean="0">
              <a:latin typeface="Century Gothic" panose="020B0502020202020204" pitchFamily="34" charset="0"/>
              <a:ea typeface="Times New Roman" panose="02020603050405020304" pitchFamily="18" charset="0"/>
            </a:endParaRPr>
          </a:p>
          <a:p>
            <a:r>
              <a:rPr lang="en-GB" dirty="0" smtClean="0">
                <a:latin typeface="Century Gothic" panose="020B0502020202020204" pitchFamily="34" charset="0"/>
                <a:ea typeface="Times New Roman" panose="02020603050405020304" pitchFamily="18" charset="0"/>
              </a:rPr>
              <a:t>Black becomes faded when heat press applied to puff binder.</a:t>
            </a:r>
            <a:endParaRPr lang="en-GB" dirty="0"/>
          </a:p>
        </p:txBody>
      </p:sp>
    </p:spTree>
    <p:extLst>
      <p:ext uri="{BB962C8B-B14F-4D97-AF65-F5344CB8AC3E}">
        <p14:creationId xmlns:p14="http://schemas.microsoft.com/office/powerpoint/2010/main" xmlns="" val="15293694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1" name="Picture 5" descr="C:\Users\carmencita661\Pictures\Uni\Material Proc B2\P1020757.JPG"/>
          <p:cNvPicPr>
            <a:picLocks noChangeAspect="1" noChangeArrowheads="1"/>
          </p:cNvPicPr>
          <p:nvPr/>
        </p:nvPicPr>
        <p:blipFill>
          <a:blip r:embed="rId3" cstate="screen"/>
          <a:srcRect/>
          <a:stretch>
            <a:fillRect/>
          </a:stretch>
        </p:blipFill>
        <p:spPr bwMode="auto">
          <a:xfrm>
            <a:off x="5833241" y="-1"/>
            <a:ext cx="6358759" cy="6928662"/>
          </a:xfrm>
          <a:prstGeom prst="rect">
            <a:avLst/>
          </a:prstGeom>
          <a:noFill/>
        </p:spPr>
      </p:pic>
      <p:sp>
        <p:nvSpPr>
          <p:cNvPr id="5" name="Rectangle 4"/>
          <p:cNvSpPr/>
          <p:nvPr/>
        </p:nvSpPr>
        <p:spPr>
          <a:xfrm>
            <a:off x="651641" y="1135117"/>
            <a:ext cx="4803228" cy="3416320"/>
          </a:xfrm>
          <a:prstGeom prst="rect">
            <a:avLst/>
          </a:prstGeom>
        </p:spPr>
        <p:txBody>
          <a:bodyPr wrap="square">
            <a:spAutoFit/>
          </a:bodyPr>
          <a:lstStyle/>
          <a:p>
            <a:r>
              <a:rPr lang="en-GB" b="1" dirty="0" smtClean="0">
                <a:latin typeface="Century Gothic" panose="020B0502020202020204" pitchFamily="34" charset="0"/>
                <a:ea typeface="Times New Roman" panose="02020603050405020304" pitchFamily="18" charset="0"/>
              </a:rPr>
              <a:t>Screen printed samples</a:t>
            </a:r>
          </a:p>
          <a:p>
            <a:endParaRPr lang="en-GB" dirty="0" smtClean="0">
              <a:latin typeface="Century Gothic" panose="020B0502020202020204" pitchFamily="34" charset="0"/>
              <a:ea typeface="Times New Roman" panose="02020603050405020304" pitchFamily="18" charset="0"/>
            </a:endParaRPr>
          </a:p>
          <a:p>
            <a:r>
              <a:rPr lang="en-GB" dirty="0" smtClean="0">
                <a:latin typeface="Century Gothic" panose="020B0502020202020204" pitchFamily="34" charset="0"/>
                <a:ea typeface="Times New Roman" panose="02020603050405020304" pitchFamily="18" charset="0"/>
              </a:rPr>
              <a:t>Substrate</a:t>
            </a:r>
            <a:r>
              <a:rPr lang="en-GB" dirty="0" smtClean="0">
                <a:latin typeface="Century Gothic" panose="020B0502020202020204" pitchFamily="34" charset="0"/>
                <a:ea typeface="Times New Roman" panose="02020603050405020304" pitchFamily="18" charset="0"/>
              </a:rPr>
              <a:t>: </a:t>
            </a:r>
            <a:r>
              <a:rPr lang="en-GB" dirty="0" smtClean="0">
                <a:latin typeface="Century Gothic" panose="020B0502020202020204" pitchFamily="34" charset="0"/>
                <a:ea typeface="Times New Roman" panose="02020603050405020304" pitchFamily="18" charset="0"/>
              </a:rPr>
              <a:t>Red card</a:t>
            </a:r>
            <a:endParaRPr lang="en-GB" dirty="0" smtClean="0">
              <a:latin typeface="Century Gothic" panose="020B0502020202020204" pitchFamily="34" charset="0"/>
              <a:ea typeface="Times New Roman" panose="02020603050405020304" pitchFamily="18" charset="0"/>
            </a:endParaRPr>
          </a:p>
          <a:p>
            <a:pPr>
              <a:buFont typeface="Arial" pitchFamily="34" charset="0"/>
              <a:buChar char="•"/>
            </a:pPr>
            <a:r>
              <a:rPr lang="en-GB" dirty="0" smtClean="0">
                <a:latin typeface="Century Gothic" panose="020B0502020202020204" pitchFamily="34" charset="0"/>
                <a:ea typeface="Times New Roman" panose="02020603050405020304" pitchFamily="18" charset="0"/>
              </a:rPr>
              <a:t> Brown puff binder @ 5% strength (block layer)</a:t>
            </a:r>
          </a:p>
          <a:p>
            <a:pPr>
              <a:buFont typeface="Arial" pitchFamily="34" charset="0"/>
              <a:buChar char="•"/>
            </a:pPr>
            <a:r>
              <a:rPr lang="en-GB" dirty="0" smtClean="0">
                <a:latin typeface="Century Gothic" panose="020B0502020202020204" pitchFamily="34" charset="0"/>
                <a:ea typeface="Times New Roman" panose="02020603050405020304" pitchFamily="18" charset="0"/>
              </a:rPr>
              <a:t> </a:t>
            </a:r>
            <a:r>
              <a:rPr lang="en-GB" dirty="0" smtClean="0">
                <a:latin typeface="Century Gothic" panose="020B0502020202020204" pitchFamily="34" charset="0"/>
                <a:ea typeface="Times New Roman" panose="02020603050405020304" pitchFamily="18" charset="0"/>
              </a:rPr>
              <a:t>Metallic silver </a:t>
            </a:r>
            <a:r>
              <a:rPr lang="en-GB" dirty="0" smtClean="0">
                <a:latin typeface="Century Gothic" panose="020B0502020202020204" pitchFamily="34" charset="0"/>
                <a:ea typeface="Times New Roman" panose="02020603050405020304" pitchFamily="18" charset="0"/>
              </a:rPr>
              <a:t>binder @ 5% strength (detailed layer) </a:t>
            </a:r>
            <a:endParaRPr lang="en-GB" dirty="0" smtClean="0">
              <a:latin typeface="Century Gothic" panose="020B0502020202020204" pitchFamily="34" charset="0"/>
              <a:ea typeface="Times New Roman" panose="02020603050405020304" pitchFamily="18" charset="0"/>
            </a:endParaRPr>
          </a:p>
          <a:p>
            <a:pPr>
              <a:buFont typeface="Arial" pitchFamily="34" charset="0"/>
              <a:buChar char="•"/>
            </a:pPr>
            <a:r>
              <a:rPr lang="en-GB" dirty="0" smtClean="0">
                <a:latin typeface="Century Gothic" panose="020B0502020202020204" pitchFamily="34" charset="0"/>
                <a:ea typeface="Times New Roman" panose="02020603050405020304" pitchFamily="18" charset="0"/>
              </a:rPr>
              <a:t>Printed in that </a:t>
            </a:r>
            <a:r>
              <a:rPr lang="en-GB" dirty="0" smtClean="0">
                <a:latin typeface="Century Gothic" panose="020B0502020202020204" pitchFamily="34" charset="0"/>
                <a:ea typeface="Times New Roman" panose="02020603050405020304" pitchFamily="18" charset="0"/>
              </a:rPr>
              <a:t>order</a:t>
            </a:r>
            <a:endParaRPr lang="en-GB" dirty="0" smtClean="0">
              <a:latin typeface="Century Gothic" panose="020B0502020202020204" pitchFamily="34" charset="0"/>
              <a:ea typeface="Times New Roman" panose="02020603050405020304" pitchFamily="18" charset="0"/>
            </a:endParaRPr>
          </a:p>
          <a:p>
            <a:endParaRPr lang="en-GB" dirty="0" smtClean="0">
              <a:latin typeface="Century Gothic" panose="020B0502020202020204" pitchFamily="34" charset="0"/>
              <a:ea typeface="Times New Roman" panose="02020603050405020304" pitchFamily="18" charset="0"/>
            </a:endParaRPr>
          </a:p>
          <a:p>
            <a:r>
              <a:rPr lang="en-GB" dirty="0" smtClean="0">
                <a:latin typeface="Century Gothic" panose="020B0502020202020204" pitchFamily="34" charset="0"/>
                <a:ea typeface="Times New Roman" panose="02020603050405020304" pitchFamily="18" charset="0"/>
              </a:rPr>
              <a:t>Silver looses colour strength/becomes faded when heat press applied to puff binder.</a:t>
            </a:r>
            <a:endParaRPr lang="en-GB" dirty="0"/>
          </a:p>
        </p:txBody>
      </p:sp>
    </p:spTree>
    <p:extLst>
      <p:ext uri="{BB962C8B-B14F-4D97-AF65-F5344CB8AC3E}">
        <p14:creationId xmlns:p14="http://schemas.microsoft.com/office/powerpoint/2010/main" xmlns="" val="15293694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carmencita661\Pictures\Uni\Material Proc B2\P1020751.JPG"/>
          <p:cNvPicPr>
            <a:picLocks noChangeAspect="1" noChangeArrowheads="1"/>
          </p:cNvPicPr>
          <p:nvPr/>
        </p:nvPicPr>
        <p:blipFill>
          <a:blip r:embed="rId3" cstate="screen"/>
          <a:srcRect/>
          <a:stretch>
            <a:fillRect/>
          </a:stretch>
        </p:blipFill>
        <p:spPr bwMode="auto">
          <a:xfrm>
            <a:off x="0" y="0"/>
            <a:ext cx="6304086" cy="6858000"/>
          </a:xfrm>
          <a:prstGeom prst="rect">
            <a:avLst/>
          </a:prstGeom>
          <a:noFill/>
        </p:spPr>
      </p:pic>
      <p:sp>
        <p:nvSpPr>
          <p:cNvPr id="4" name="Rectangle 3"/>
          <p:cNvSpPr/>
          <p:nvPr/>
        </p:nvSpPr>
        <p:spPr>
          <a:xfrm>
            <a:off x="6642537" y="898634"/>
            <a:ext cx="4803228" cy="3139321"/>
          </a:xfrm>
          <a:prstGeom prst="rect">
            <a:avLst/>
          </a:prstGeom>
        </p:spPr>
        <p:txBody>
          <a:bodyPr wrap="square">
            <a:spAutoFit/>
          </a:bodyPr>
          <a:lstStyle/>
          <a:p>
            <a:r>
              <a:rPr lang="en-GB" b="1" dirty="0" smtClean="0">
                <a:latin typeface="Century Gothic" panose="020B0502020202020204" pitchFamily="34" charset="0"/>
                <a:ea typeface="Times New Roman" panose="02020603050405020304" pitchFamily="18" charset="0"/>
              </a:rPr>
              <a:t>Screen printed samples</a:t>
            </a:r>
          </a:p>
          <a:p>
            <a:endParaRPr lang="en-GB" dirty="0" smtClean="0">
              <a:latin typeface="Century Gothic" panose="020B0502020202020204" pitchFamily="34" charset="0"/>
              <a:ea typeface="Times New Roman" panose="02020603050405020304" pitchFamily="18" charset="0"/>
            </a:endParaRPr>
          </a:p>
          <a:p>
            <a:r>
              <a:rPr lang="en-GB" dirty="0" smtClean="0">
                <a:latin typeface="Century Gothic" panose="020B0502020202020204" pitchFamily="34" charset="0"/>
                <a:ea typeface="Times New Roman" panose="02020603050405020304" pitchFamily="18" charset="0"/>
              </a:rPr>
              <a:t>Substrate</a:t>
            </a:r>
            <a:r>
              <a:rPr lang="en-GB" dirty="0" smtClean="0">
                <a:latin typeface="Century Gothic" panose="020B0502020202020204" pitchFamily="34" charset="0"/>
                <a:ea typeface="Times New Roman" panose="02020603050405020304" pitchFamily="18" charset="0"/>
              </a:rPr>
              <a:t>: </a:t>
            </a:r>
            <a:r>
              <a:rPr lang="en-GB" dirty="0" smtClean="0">
                <a:latin typeface="Century Gothic" panose="020B0502020202020204" pitchFamily="34" charset="0"/>
                <a:ea typeface="Times New Roman" panose="02020603050405020304" pitchFamily="18" charset="0"/>
              </a:rPr>
              <a:t>Brown card</a:t>
            </a:r>
            <a:endParaRPr lang="en-GB" dirty="0" smtClean="0">
              <a:latin typeface="Century Gothic" panose="020B0502020202020204" pitchFamily="34" charset="0"/>
              <a:ea typeface="Times New Roman" panose="02020603050405020304" pitchFamily="18" charset="0"/>
            </a:endParaRPr>
          </a:p>
          <a:p>
            <a:pPr>
              <a:buFont typeface="Arial" pitchFamily="34" charset="0"/>
              <a:buChar char="•"/>
            </a:pPr>
            <a:r>
              <a:rPr lang="en-GB" dirty="0" smtClean="0">
                <a:latin typeface="Century Gothic" panose="020B0502020202020204" pitchFamily="34" charset="0"/>
                <a:ea typeface="Times New Roman" panose="02020603050405020304" pitchFamily="18" charset="0"/>
              </a:rPr>
              <a:t>Metallic silver binder @ 5% strength (block layer)</a:t>
            </a:r>
          </a:p>
          <a:p>
            <a:pPr>
              <a:buFont typeface="Arial" pitchFamily="34" charset="0"/>
              <a:buChar char="•"/>
            </a:pPr>
            <a:r>
              <a:rPr lang="en-GB" dirty="0" smtClean="0">
                <a:latin typeface="Century Gothic" panose="020B0502020202020204" pitchFamily="34" charset="0"/>
                <a:ea typeface="Times New Roman" panose="02020603050405020304" pitchFamily="18" charset="0"/>
              </a:rPr>
              <a:t> Black binder @ 5% strength (detailed layer) </a:t>
            </a:r>
            <a:endParaRPr lang="en-GB" dirty="0" smtClean="0">
              <a:latin typeface="Century Gothic" panose="020B0502020202020204" pitchFamily="34" charset="0"/>
              <a:ea typeface="Times New Roman" panose="02020603050405020304" pitchFamily="18" charset="0"/>
            </a:endParaRPr>
          </a:p>
          <a:p>
            <a:pPr>
              <a:buFont typeface="Arial" pitchFamily="34" charset="0"/>
              <a:buChar char="•"/>
            </a:pPr>
            <a:r>
              <a:rPr lang="en-GB" dirty="0" smtClean="0">
                <a:latin typeface="Century Gothic" panose="020B0502020202020204" pitchFamily="34" charset="0"/>
                <a:ea typeface="Times New Roman" panose="02020603050405020304" pitchFamily="18" charset="0"/>
              </a:rPr>
              <a:t>Printed in that </a:t>
            </a:r>
            <a:r>
              <a:rPr lang="en-GB" dirty="0" smtClean="0">
                <a:latin typeface="Century Gothic" panose="020B0502020202020204" pitchFamily="34" charset="0"/>
                <a:ea typeface="Times New Roman" panose="02020603050405020304" pitchFamily="18" charset="0"/>
              </a:rPr>
              <a:t>order</a:t>
            </a:r>
            <a:endParaRPr lang="en-GB" dirty="0" smtClean="0">
              <a:latin typeface="Century Gothic" panose="020B0502020202020204" pitchFamily="34" charset="0"/>
              <a:ea typeface="Times New Roman" panose="02020603050405020304" pitchFamily="18" charset="0"/>
            </a:endParaRPr>
          </a:p>
          <a:p>
            <a:endParaRPr lang="en-GB" dirty="0" smtClean="0">
              <a:latin typeface="Century Gothic" panose="020B0502020202020204" pitchFamily="34" charset="0"/>
              <a:ea typeface="Times New Roman" panose="02020603050405020304" pitchFamily="18" charset="0"/>
            </a:endParaRPr>
          </a:p>
          <a:p>
            <a:r>
              <a:rPr lang="en-GB" dirty="0" smtClean="0">
                <a:latin typeface="Century Gothic" panose="020B0502020202020204" pitchFamily="34" charset="0"/>
                <a:ea typeface="Times New Roman" panose="02020603050405020304" pitchFamily="18" charset="0"/>
              </a:rPr>
              <a:t>Good contrast but poor registration of layers.</a:t>
            </a:r>
            <a:endParaRPr lang="en-GB" dirty="0"/>
          </a:p>
        </p:txBody>
      </p:sp>
    </p:spTree>
    <p:extLst>
      <p:ext uri="{BB962C8B-B14F-4D97-AF65-F5344CB8AC3E}">
        <p14:creationId xmlns:p14="http://schemas.microsoft.com/office/powerpoint/2010/main" xmlns="" val="15293694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1" name="Picture 5" descr="C:\Users\carmencita661\Pictures\Uni\Material Proc B2\P1020757.JPG"/>
          <p:cNvPicPr>
            <a:picLocks noChangeAspect="1" noChangeArrowheads="1"/>
          </p:cNvPicPr>
          <p:nvPr/>
        </p:nvPicPr>
        <p:blipFill>
          <a:blip r:embed="rId3" cstate="screen"/>
          <a:srcRect/>
          <a:stretch>
            <a:fillRect/>
          </a:stretch>
        </p:blipFill>
        <p:spPr bwMode="auto">
          <a:xfrm>
            <a:off x="6053959" y="0"/>
            <a:ext cx="6138041" cy="6893743"/>
          </a:xfrm>
          <a:prstGeom prst="rect">
            <a:avLst/>
          </a:prstGeom>
          <a:noFill/>
        </p:spPr>
      </p:pic>
      <p:sp>
        <p:nvSpPr>
          <p:cNvPr id="5" name="Rectangle 4"/>
          <p:cNvSpPr/>
          <p:nvPr/>
        </p:nvSpPr>
        <p:spPr>
          <a:xfrm>
            <a:off x="651641" y="1135117"/>
            <a:ext cx="4803228" cy="3139321"/>
          </a:xfrm>
          <a:prstGeom prst="rect">
            <a:avLst/>
          </a:prstGeom>
        </p:spPr>
        <p:txBody>
          <a:bodyPr wrap="square">
            <a:spAutoFit/>
          </a:bodyPr>
          <a:lstStyle/>
          <a:p>
            <a:r>
              <a:rPr lang="en-GB" b="1" dirty="0" smtClean="0">
                <a:latin typeface="Century Gothic" panose="020B0502020202020204" pitchFamily="34" charset="0"/>
                <a:ea typeface="Times New Roman" panose="02020603050405020304" pitchFamily="18" charset="0"/>
              </a:rPr>
              <a:t>Screen printed samples</a:t>
            </a:r>
          </a:p>
          <a:p>
            <a:endParaRPr lang="en-GB" dirty="0" smtClean="0">
              <a:latin typeface="Century Gothic" panose="020B0502020202020204" pitchFamily="34" charset="0"/>
              <a:ea typeface="Times New Roman" panose="02020603050405020304" pitchFamily="18" charset="0"/>
            </a:endParaRPr>
          </a:p>
          <a:p>
            <a:r>
              <a:rPr lang="en-GB" dirty="0" smtClean="0">
                <a:latin typeface="Century Gothic" panose="020B0502020202020204" pitchFamily="34" charset="0"/>
                <a:ea typeface="Times New Roman" panose="02020603050405020304" pitchFamily="18" charset="0"/>
              </a:rPr>
              <a:t>Substrate</a:t>
            </a:r>
            <a:r>
              <a:rPr lang="en-GB" dirty="0" smtClean="0">
                <a:latin typeface="Century Gothic" panose="020B0502020202020204" pitchFamily="34" charset="0"/>
                <a:ea typeface="Times New Roman" panose="02020603050405020304" pitchFamily="18" charset="0"/>
              </a:rPr>
              <a:t>: </a:t>
            </a:r>
            <a:r>
              <a:rPr lang="en-GB" dirty="0" smtClean="0">
                <a:latin typeface="Century Gothic" panose="020B0502020202020204" pitchFamily="34" charset="0"/>
                <a:ea typeface="Times New Roman" panose="02020603050405020304" pitchFamily="18" charset="0"/>
              </a:rPr>
              <a:t>Light brown card</a:t>
            </a:r>
          </a:p>
          <a:p>
            <a:pPr>
              <a:buFont typeface="Arial" pitchFamily="34" charset="0"/>
              <a:buChar char="•"/>
            </a:pPr>
            <a:r>
              <a:rPr lang="en-GB" dirty="0" smtClean="0">
                <a:latin typeface="Century Gothic" panose="020B0502020202020204" pitchFamily="34" charset="0"/>
                <a:ea typeface="Times New Roman" panose="02020603050405020304" pitchFamily="18" charset="0"/>
              </a:rPr>
              <a:t> </a:t>
            </a:r>
            <a:r>
              <a:rPr lang="en-GB" dirty="0" smtClean="0">
                <a:latin typeface="Century Gothic" panose="020B0502020202020204" pitchFamily="34" charset="0"/>
                <a:ea typeface="Times New Roman" panose="02020603050405020304" pitchFamily="18" charset="0"/>
              </a:rPr>
              <a:t>Metallic silver </a:t>
            </a:r>
            <a:r>
              <a:rPr lang="en-GB" dirty="0" smtClean="0">
                <a:latin typeface="Century Gothic" panose="020B0502020202020204" pitchFamily="34" charset="0"/>
                <a:ea typeface="Times New Roman" panose="02020603050405020304" pitchFamily="18" charset="0"/>
              </a:rPr>
              <a:t>binder @ 5% strength </a:t>
            </a:r>
            <a:r>
              <a:rPr lang="en-GB" dirty="0" smtClean="0">
                <a:latin typeface="Century Gothic" panose="020B0502020202020204" pitchFamily="34" charset="0"/>
                <a:ea typeface="Times New Roman" panose="02020603050405020304" pitchFamily="18" charset="0"/>
              </a:rPr>
              <a:t>(block </a:t>
            </a:r>
            <a:r>
              <a:rPr lang="en-GB" dirty="0" smtClean="0">
                <a:latin typeface="Century Gothic" panose="020B0502020202020204" pitchFamily="34" charset="0"/>
                <a:ea typeface="Times New Roman" panose="02020603050405020304" pitchFamily="18" charset="0"/>
              </a:rPr>
              <a:t>layer) </a:t>
            </a:r>
            <a:endParaRPr lang="en-GB" dirty="0" smtClean="0">
              <a:latin typeface="Century Gothic" panose="020B0502020202020204" pitchFamily="34" charset="0"/>
              <a:ea typeface="Times New Roman" panose="02020603050405020304" pitchFamily="18" charset="0"/>
            </a:endParaRPr>
          </a:p>
          <a:p>
            <a:pPr>
              <a:buFont typeface="Arial" pitchFamily="34" charset="0"/>
              <a:buChar char="•"/>
            </a:pPr>
            <a:r>
              <a:rPr lang="en-GB" dirty="0" smtClean="0">
                <a:latin typeface="Century Gothic" panose="020B0502020202020204" pitchFamily="34" charset="0"/>
                <a:ea typeface="Times New Roman" panose="02020603050405020304" pitchFamily="18" charset="0"/>
              </a:rPr>
              <a:t> Black binder @ 5% strength (detailed layer) </a:t>
            </a:r>
            <a:endParaRPr lang="en-GB" dirty="0" smtClean="0">
              <a:latin typeface="Century Gothic" panose="020B0502020202020204" pitchFamily="34" charset="0"/>
              <a:ea typeface="Times New Roman" panose="02020603050405020304" pitchFamily="18" charset="0"/>
            </a:endParaRPr>
          </a:p>
          <a:p>
            <a:pPr>
              <a:buFont typeface="Arial" pitchFamily="34" charset="0"/>
              <a:buChar char="•"/>
            </a:pPr>
            <a:r>
              <a:rPr lang="en-GB" dirty="0" smtClean="0">
                <a:latin typeface="Century Gothic" panose="020B0502020202020204" pitchFamily="34" charset="0"/>
                <a:ea typeface="Times New Roman" panose="02020603050405020304" pitchFamily="18" charset="0"/>
              </a:rPr>
              <a:t>Printed in that </a:t>
            </a:r>
            <a:r>
              <a:rPr lang="en-GB" dirty="0" smtClean="0">
                <a:latin typeface="Century Gothic" panose="020B0502020202020204" pitchFamily="34" charset="0"/>
                <a:ea typeface="Times New Roman" panose="02020603050405020304" pitchFamily="18" charset="0"/>
              </a:rPr>
              <a:t>order</a:t>
            </a:r>
            <a:endParaRPr lang="en-GB" dirty="0" smtClean="0">
              <a:latin typeface="Century Gothic" panose="020B0502020202020204" pitchFamily="34" charset="0"/>
              <a:ea typeface="Times New Roman" panose="02020603050405020304" pitchFamily="18" charset="0"/>
            </a:endParaRPr>
          </a:p>
          <a:p>
            <a:endParaRPr lang="en-GB" dirty="0" smtClean="0">
              <a:latin typeface="Century Gothic" panose="020B0502020202020204" pitchFamily="34" charset="0"/>
              <a:ea typeface="Times New Roman" panose="02020603050405020304" pitchFamily="18" charset="0"/>
            </a:endParaRPr>
          </a:p>
          <a:p>
            <a:r>
              <a:rPr lang="en-GB" dirty="0" smtClean="0">
                <a:latin typeface="Century Gothic" panose="020B0502020202020204" pitchFamily="34" charset="0"/>
                <a:ea typeface="Times New Roman" panose="02020603050405020304" pitchFamily="18" charset="0"/>
              </a:rPr>
              <a:t>Good contrast but poor registration of layers.</a:t>
            </a:r>
            <a:endParaRPr lang="en-GB" dirty="0"/>
          </a:p>
        </p:txBody>
      </p:sp>
    </p:spTree>
    <p:extLst>
      <p:ext uri="{BB962C8B-B14F-4D97-AF65-F5344CB8AC3E}">
        <p14:creationId xmlns:p14="http://schemas.microsoft.com/office/powerpoint/2010/main" xmlns="" val="15293694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carmencita661\Pictures\Uni\Material Proc B2\P1020751.JPG"/>
          <p:cNvPicPr>
            <a:picLocks noChangeAspect="1" noChangeArrowheads="1"/>
          </p:cNvPicPr>
          <p:nvPr/>
        </p:nvPicPr>
        <p:blipFill>
          <a:blip r:embed="rId3" cstate="screen"/>
          <a:srcRect/>
          <a:stretch>
            <a:fillRect/>
          </a:stretch>
        </p:blipFill>
        <p:spPr bwMode="auto">
          <a:xfrm>
            <a:off x="-1" y="0"/>
            <a:ext cx="6146765" cy="6858000"/>
          </a:xfrm>
          <a:prstGeom prst="rect">
            <a:avLst/>
          </a:prstGeom>
          <a:noFill/>
        </p:spPr>
      </p:pic>
      <p:sp>
        <p:nvSpPr>
          <p:cNvPr id="4" name="Rectangle 3"/>
          <p:cNvSpPr/>
          <p:nvPr/>
        </p:nvSpPr>
        <p:spPr>
          <a:xfrm>
            <a:off x="6642537" y="898634"/>
            <a:ext cx="4803228" cy="3416320"/>
          </a:xfrm>
          <a:prstGeom prst="rect">
            <a:avLst/>
          </a:prstGeom>
        </p:spPr>
        <p:txBody>
          <a:bodyPr wrap="square">
            <a:spAutoFit/>
          </a:bodyPr>
          <a:lstStyle/>
          <a:p>
            <a:r>
              <a:rPr lang="en-GB" b="1" dirty="0" smtClean="0">
                <a:latin typeface="Century Gothic" panose="020B0502020202020204" pitchFamily="34" charset="0"/>
                <a:ea typeface="Times New Roman" panose="02020603050405020304" pitchFamily="18" charset="0"/>
              </a:rPr>
              <a:t>Screen printed samples</a:t>
            </a:r>
          </a:p>
          <a:p>
            <a:endParaRPr lang="en-GB" dirty="0" smtClean="0">
              <a:latin typeface="Century Gothic" panose="020B0502020202020204" pitchFamily="34" charset="0"/>
              <a:ea typeface="Times New Roman" panose="02020603050405020304" pitchFamily="18" charset="0"/>
            </a:endParaRPr>
          </a:p>
          <a:p>
            <a:r>
              <a:rPr lang="en-GB" dirty="0" smtClean="0">
                <a:latin typeface="Century Gothic" panose="020B0502020202020204" pitchFamily="34" charset="0"/>
                <a:ea typeface="Times New Roman" panose="02020603050405020304" pitchFamily="18" charset="0"/>
              </a:rPr>
              <a:t>Substrate</a:t>
            </a:r>
            <a:r>
              <a:rPr lang="en-GB" dirty="0" smtClean="0">
                <a:latin typeface="Century Gothic" panose="020B0502020202020204" pitchFamily="34" charset="0"/>
                <a:ea typeface="Times New Roman" panose="02020603050405020304" pitchFamily="18" charset="0"/>
              </a:rPr>
              <a:t>: </a:t>
            </a:r>
            <a:r>
              <a:rPr lang="en-GB" dirty="0" smtClean="0">
                <a:latin typeface="Century Gothic" panose="020B0502020202020204" pitchFamily="34" charset="0"/>
                <a:ea typeface="Times New Roman" panose="02020603050405020304" pitchFamily="18" charset="0"/>
              </a:rPr>
              <a:t>Graph paper</a:t>
            </a:r>
            <a:endParaRPr lang="en-GB" dirty="0" smtClean="0">
              <a:latin typeface="Century Gothic" panose="020B0502020202020204" pitchFamily="34" charset="0"/>
              <a:ea typeface="Times New Roman" panose="02020603050405020304" pitchFamily="18" charset="0"/>
            </a:endParaRPr>
          </a:p>
          <a:p>
            <a:pPr>
              <a:buFont typeface="Arial" pitchFamily="34" charset="0"/>
              <a:buChar char="•"/>
            </a:pPr>
            <a:r>
              <a:rPr lang="en-GB" dirty="0" smtClean="0">
                <a:latin typeface="Century Gothic" panose="020B0502020202020204" pitchFamily="34" charset="0"/>
                <a:ea typeface="Times New Roman" panose="02020603050405020304" pitchFamily="18" charset="0"/>
              </a:rPr>
              <a:t>Brown binder @ 5% strength (block layer)</a:t>
            </a:r>
          </a:p>
          <a:p>
            <a:pPr>
              <a:buFont typeface="Arial" pitchFamily="34" charset="0"/>
              <a:buChar char="•"/>
            </a:pPr>
            <a:r>
              <a:rPr lang="en-GB" dirty="0" smtClean="0">
                <a:latin typeface="Century Gothic" panose="020B0502020202020204" pitchFamily="34" charset="0"/>
                <a:ea typeface="Times New Roman" panose="02020603050405020304" pitchFamily="18" charset="0"/>
              </a:rPr>
              <a:t> </a:t>
            </a:r>
            <a:r>
              <a:rPr lang="en-GB" dirty="0" smtClean="0">
                <a:latin typeface="Century Gothic" panose="020B0502020202020204" pitchFamily="34" charset="0"/>
                <a:ea typeface="Times New Roman" panose="02020603050405020304" pitchFamily="18" charset="0"/>
              </a:rPr>
              <a:t>Red puff binder @ </a:t>
            </a:r>
            <a:r>
              <a:rPr lang="en-GB" dirty="0" smtClean="0">
                <a:latin typeface="Century Gothic" panose="020B0502020202020204" pitchFamily="34" charset="0"/>
                <a:ea typeface="Times New Roman" panose="02020603050405020304" pitchFamily="18" charset="0"/>
              </a:rPr>
              <a:t>5% strength (detailed layer) </a:t>
            </a:r>
            <a:endParaRPr lang="en-GB" dirty="0" smtClean="0">
              <a:latin typeface="Century Gothic" panose="020B0502020202020204" pitchFamily="34" charset="0"/>
              <a:ea typeface="Times New Roman" panose="02020603050405020304" pitchFamily="18" charset="0"/>
            </a:endParaRPr>
          </a:p>
          <a:p>
            <a:pPr>
              <a:buFont typeface="Arial" pitchFamily="34" charset="0"/>
              <a:buChar char="•"/>
            </a:pPr>
            <a:r>
              <a:rPr lang="en-GB" dirty="0" smtClean="0">
                <a:latin typeface="Century Gothic" panose="020B0502020202020204" pitchFamily="34" charset="0"/>
                <a:ea typeface="Times New Roman" panose="02020603050405020304" pitchFamily="18" charset="0"/>
              </a:rPr>
              <a:t>Printed in that </a:t>
            </a:r>
            <a:r>
              <a:rPr lang="en-GB" dirty="0" smtClean="0">
                <a:latin typeface="Century Gothic" panose="020B0502020202020204" pitchFamily="34" charset="0"/>
                <a:ea typeface="Times New Roman" panose="02020603050405020304" pitchFamily="18" charset="0"/>
              </a:rPr>
              <a:t>order</a:t>
            </a:r>
            <a:endParaRPr lang="en-GB" dirty="0" smtClean="0">
              <a:latin typeface="Century Gothic" panose="020B0502020202020204" pitchFamily="34" charset="0"/>
              <a:ea typeface="Times New Roman" panose="02020603050405020304" pitchFamily="18" charset="0"/>
            </a:endParaRPr>
          </a:p>
          <a:p>
            <a:endParaRPr lang="en-GB" dirty="0" smtClean="0">
              <a:latin typeface="Century Gothic" panose="020B0502020202020204" pitchFamily="34" charset="0"/>
              <a:ea typeface="Times New Roman" panose="02020603050405020304" pitchFamily="18" charset="0"/>
            </a:endParaRPr>
          </a:p>
          <a:p>
            <a:r>
              <a:rPr lang="en-GB" dirty="0" smtClean="0">
                <a:latin typeface="Century Gothic" panose="020B0502020202020204" pitchFamily="34" charset="0"/>
                <a:ea typeface="Times New Roman" panose="02020603050405020304" pitchFamily="18" charset="0"/>
              </a:rPr>
              <a:t>Good contrast with ground, poor colour choices and poor registration of layers. I don’t like the effect heat has on the colour of the puff.</a:t>
            </a:r>
            <a:endParaRPr lang="en-GB" dirty="0"/>
          </a:p>
        </p:txBody>
      </p:sp>
    </p:spTree>
    <p:extLst>
      <p:ext uri="{BB962C8B-B14F-4D97-AF65-F5344CB8AC3E}">
        <p14:creationId xmlns:p14="http://schemas.microsoft.com/office/powerpoint/2010/main" xmlns="" val="15293694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1" name="Picture 5" descr="C:\Users\carmencita661\Pictures\Uni\Material Proc B2\P1020757.JPG"/>
          <p:cNvPicPr>
            <a:picLocks noChangeAspect="1" noChangeArrowheads="1"/>
          </p:cNvPicPr>
          <p:nvPr/>
        </p:nvPicPr>
        <p:blipFill>
          <a:blip r:embed="rId3" cstate="screen">
            <a:lum contrast="20000"/>
          </a:blip>
          <a:srcRect/>
          <a:stretch>
            <a:fillRect/>
          </a:stretch>
        </p:blipFill>
        <p:spPr bwMode="auto">
          <a:xfrm>
            <a:off x="6306207" y="0"/>
            <a:ext cx="5885793" cy="7022153"/>
          </a:xfrm>
          <a:prstGeom prst="rect">
            <a:avLst/>
          </a:prstGeom>
          <a:noFill/>
        </p:spPr>
      </p:pic>
      <p:sp>
        <p:nvSpPr>
          <p:cNvPr id="5" name="Rectangle 4"/>
          <p:cNvSpPr/>
          <p:nvPr/>
        </p:nvSpPr>
        <p:spPr>
          <a:xfrm>
            <a:off x="651641" y="1135117"/>
            <a:ext cx="4803228" cy="3139321"/>
          </a:xfrm>
          <a:prstGeom prst="rect">
            <a:avLst/>
          </a:prstGeom>
        </p:spPr>
        <p:txBody>
          <a:bodyPr wrap="square">
            <a:spAutoFit/>
          </a:bodyPr>
          <a:lstStyle/>
          <a:p>
            <a:r>
              <a:rPr lang="en-GB" b="1" dirty="0" smtClean="0">
                <a:latin typeface="Century Gothic" panose="020B0502020202020204" pitchFamily="34" charset="0"/>
                <a:ea typeface="Times New Roman" panose="02020603050405020304" pitchFamily="18" charset="0"/>
              </a:rPr>
              <a:t>Screen printed samples</a:t>
            </a:r>
          </a:p>
          <a:p>
            <a:endParaRPr lang="en-GB" dirty="0" smtClean="0">
              <a:latin typeface="Century Gothic" panose="020B0502020202020204" pitchFamily="34" charset="0"/>
              <a:ea typeface="Times New Roman" panose="02020603050405020304" pitchFamily="18" charset="0"/>
            </a:endParaRPr>
          </a:p>
          <a:p>
            <a:r>
              <a:rPr lang="en-GB" dirty="0" smtClean="0">
                <a:latin typeface="Century Gothic" panose="020B0502020202020204" pitchFamily="34" charset="0"/>
                <a:ea typeface="Times New Roman" panose="02020603050405020304" pitchFamily="18" charset="0"/>
              </a:rPr>
              <a:t>Substrate</a:t>
            </a:r>
            <a:r>
              <a:rPr lang="en-GB" dirty="0" smtClean="0">
                <a:latin typeface="Century Gothic" panose="020B0502020202020204" pitchFamily="34" charset="0"/>
                <a:ea typeface="Times New Roman" panose="02020603050405020304" pitchFamily="18" charset="0"/>
              </a:rPr>
              <a:t>: </a:t>
            </a:r>
            <a:r>
              <a:rPr lang="en-GB" dirty="0" smtClean="0">
                <a:latin typeface="Century Gothic" panose="020B0502020202020204" pitchFamily="34" charset="0"/>
                <a:ea typeface="Times New Roman" panose="02020603050405020304" pitchFamily="18" charset="0"/>
              </a:rPr>
              <a:t>Silver paper</a:t>
            </a:r>
          </a:p>
          <a:p>
            <a:pPr>
              <a:buFont typeface="Arial" pitchFamily="34" charset="0"/>
              <a:buChar char="•"/>
            </a:pPr>
            <a:r>
              <a:rPr lang="en-GB" dirty="0" smtClean="0">
                <a:latin typeface="Century Gothic" panose="020B0502020202020204" pitchFamily="34" charset="0"/>
                <a:ea typeface="Times New Roman" panose="02020603050405020304" pitchFamily="18" charset="0"/>
              </a:rPr>
              <a:t>Brown binder @ 5% strength (block layer)</a:t>
            </a:r>
          </a:p>
          <a:p>
            <a:pPr>
              <a:buFont typeface="Arial" pitchFamily="34" charset="0"/>
              <a:buChar char="•"/>
            </a:pPr>
            <a:r>
              <a:rPr lang="en-GB" dirty="0" smtClean="0">
                <a:latin typeface="Century Gothic" panose="020B0502020202020204" pitchFamily="34" charset="0"/>
                <a:ea typeface="Times New Roman" panose="02020603050405020304" pitchFamily="18" charset="0"/>
              </a:rPr>
              <a:t> Red puff binder @ 5% strength (detailed layer) </a:t>
            </a:r>
          </a:p>
          <a:p>
            <a:pPr>
              <a:buFont typeface="Arial" pitchFamily="34" charset="0"/>
              <a:buChar char="•"/>
            </a:pPr>
            <a:r>
              <a:rPr lang="en-GB" dirty="0" smtClean="0">
                <a:latin typeface="Century Gothic" panose="020B0502020202020204" pitchFamily="34" charset="0"/>
                <a:ea typeface="Times New Roman" panose="02020603050405020304" pitchFamily="18" charset="0"/>
              </a:rPr>
              <a:t>Printed in that order</a:t>
            </a:r>
          </a:p>
          <a:p>
            <a:endParaRPr lang="en-GB" dirty="0" smtClean="0">
              <a:latin typeface="Century Gothic" panose="020B0502020202020204" pitchFamily="34" charset="0"/>
              <a:ea typeface="Times New Roman" panose="02020603050405020304" pitchFamily="18" charset="0"/>
            </a:endParaRPr>
          </a:p>
          <a:p>
            <a:r>
              <a:rPr lang="en-GB" dirty="0" smtClean="0">
                <a:latin typeface="Century Gothic" panose="020B0502020202020204" pitchFamily="34" charset="0"/>
                <a:ea typeface="Times New Roman" panose="02020603050405020304" pitchFamily="18" charset="0"/>
              </a:rPr>
              <a:t>Good contrast but poor registration of layers. I don’t like the effect heat has on the colour of the puff.</a:t>
            </a:r>
            <a:endParaRPr lang="en-GB" dirty="0"/>
          </a:p>
        </p:txBody>
      </p:sp>
    </p:spTree>
    <p:extLst>
      <p:ext uri="{BB962C8B-B14F-4D97-AF65-F5344CB8AC3E}">
        <p14:creationId xmlns:p14="http://schemas.microsoft.com/office/powerpoint/2010/main" xmlns="" val="15293694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G:\Digital and Material Processes B2\Digital Processes B2 2019-20\Wallpaper\duplicated branch motif repreated with second pattern layer 180% - blue green copy.jpg"/>
          <p:cNvPicPr>
            <a:picLocks noChangeAspect="1" noChangeArrowheads="1"/>
          </p:cNvPicPr>
          <p:nvPr/>
        </p:nvPicPr>
        <p:blipFill>
          <a:blip r:embed="rId3" cstate="screen"/>
          <a:srcRect/>
          <a:stretch>
            <a:fillRect/>
          </a:stretch>
        </p:blipFill>
        <p:spPr bwMode="auto">
          <a:xfrm>
            <a:off x="0" y="0"/>
            <a:ext cx="6859541" cy="6859541"/>
          </a:xfrm>
          <a:prstGeom prst="rect">
            <a:avLst/>
          </a:prstGeom>
          <a:noFill/>
        </p:spPr>
      </p:pic>
      <p:sp>
        <p:nvSpPr>
          <p:cNvPr id="3" name="Rectangle 2"/>
          <p:cNvSpPr/>
          <p:nvPr/>
        </p:nvSpPr>
        <p:spPr>
          <a:xfrm>
            <a:off x="7416760" y="1150883"/>
            <a:ext cx="4216053" cy="2585323"/>
          </a:xfrm>
          <a:prstGeom prst="rect">
            <a:avLst/>
          </a:prstGeom>
        </p:spPr>
        <p:txBody>
          <a:bodyPr wrap="square">
            <a:spAutoFit/>
          </a:bodyPr>
          <a:lstStyle/>
          <a:p>
            <a:pPr defTabSz="966155">
              <a:defRPr/>
            </a:pPr>
            <a:r>
              <a:rPr lang="en-GB" b="1" dirty="0" smtClean="0">
                <a:latin typeface="Century Gothic" panose="020B0502020202020204" pitchFamily="34" charset="0"/>
                <a:ea typeface="Times New Roman" panose="02020603050405020304" pitchFamily="18" charset="0"/>
              </a:rPr>
              <a:t>Digital sampling of repeat idea</a:t>
            </a:r>
          </a:p>
          <a:p>
            <a:pPr defTabSz="966155">
              <a:defRPr/>
            </a:pPr>
            <a:endParaRPr lang="en-GB" dirty="0" smtClean="0">
              <a:latin typeface="Century Gothic" panose="020B0502020202020204" pitchFamily="34" charset="0"/>
              <a:ea typeface="Times New Roman" panose="02020603050405020304" pitchFamily="18" charset="0"/>
            </a:endParaRPr>
          </a:p>
          <a:p>
            <a:pPr defTabSz="966155">
              <a:buFont typeface="Arial" pitchFamily="34" charset="0"/>
              <a:buChar char="•"/>
              <a:defRPr/>
            </a:pPr>
            <a:r>
              <a:rPr lang="en-US" dirty="0" smtClean="0">
                <a:latin typeface="Century Gothic" pitchFamily="34" charset="0"/>
              </a:rPr>
              <a:t> Mono-print </a:t>
            </a:r>
            <a:r>
              <a:rPr lang="en-US" dirty="0" smtClean="0">
                <a:latin typeface="Century Gothic" pitchFamily="34" charset="0"/>
              </a:rPr>
              <a:t>and gouache/</a:t>
            </a:r>
            <a:r>
              <a:rPr lang="en-US" dirty="0" err="1" smtClean="0">
                <a:latin typeface="Century Gothic" pitchFamily="34" charset="0"/>
              </a:rPr>
              <a:t>indian</a:t>
            </a:r>
            <a:r>
              <a:rPr lang="en-US" dirty="0" smtClean="0">
                <a:latin typeface="Century Gothic" pitchFamily="34" charset="0"/>
              </a:rPr>
              <a:t> ink resist images </a:t>
            </a:r>
            <a:endParaRPr lang="en-US" dirty="0" smtClean="0">
              <a:latin typeface="Century Gothic" pitchFamily="34" charset="0"/>
            </a:endParaRPr>
          </a:p>
          <a:p>
            <a:pPr defTabSz="966155">
              <a:buFont typeface="Arial" pitchFamily="34" charset="0"/>
              <a:buChar char="•"/>
              <a:defRPr/>
            </a:pPr>
            <a:r>
              <a:rPr lang="en-US" dirty="0" smtClean="0">
                <a:latin typeface="Century Gothic" pitchFamily="34" charset="0"/>
              </a:rPr>
              <a:t> digital </a:t>
            </a:r>
            <a:r>
              <a:rPr lang="en-US" dirty="0" smtClean="0">
                <a:latin typeface="Century Gothic" pitchFamily="34" charset="0"/>
              </a:rPr>
              <a:t>drop repeat patterns created with </a:t>
            </a:r>
            <a:r>
              <a:rPr lang="en-US" dirty="0" smtClean="0">
                <a:latin typeface="Century Gothic" pitchFamily="34" charset="0"/>
              </a:rPr>
              <a:t>both images</a:t>
            </a:r>
          </a:p>
          <a:p>
            <a:pPr defTabSz="966155">
              <a:buFont typeface="Arial" pitchFamily="34" charset="0"/>
              <a:buChar char="•"/>
              <a:defRPr/>
            </a:pPr>
            <a:r>
              <a:rPr lang="en-GB" dirty="0" smtClean="0">
                <a:latin typeface="Century Gothic" panose="020B0502020202020204" pitchFamily="34" charset="0"/>
                <a:ea typeface="Times New Roman" panose="02020603050405020304" pitchFamily="18" charset="0"/>
              </a:rPr>
              <a:t> 53x53cm</a:t>
            </a:r>
            <a:endParaRPr lang="en-GB" dirty="0" smtClean="0">
              <a:latin typeface="Century Gothic" panose="020B0502020202020204" pitchFamily="34" charset="0"/>
              <a:ea typeface="Times New Roman" panose="02020603050405020304" pitchFamily="18" charset="0"/>
            </a:endParaRPr>
          </a:p>
          <a:p>
            <a:pPr defTabSz="966155">
              <a:defRPr/>
            </a:pPr>
            <a:endParaRPr lang="en-GB" dirty="0" smtClean="0">
              <a:latin typeface="Century Gothic" pitchFamily="34" charset="0"/>
              <a:ea typeface="Times New Roman" panose="02020603050405020304" pitchFamily="18" charset="0"/>
            </a:endParaRPr>
          </a:p>
          <a:p>
            <a:pPr defTabSz="966155">
              <a:defRPr/>
            </a:pPr>
            <a:endParaRPr lang="en-GB" dirty="0">
              <a:latin typeface="Century Gothic" pitchFamily="34" charset="0"/>
              <a:ea typeface="Times New Roman" panose="02020603050405020304" pitchFamily="18" charset="0"/>
            </a:endParaRPr>
          </a:p>
        </p:txBody>
      </p:sp>
    </p:spTree>
    <p:extLst>
      <p:ext uri="{BB962C8B-B14F-4D97-AF65-F5344CB8AC3E}">
        <p14:creationId xmlns:p14="http://schemas.microsoft.com/office/powerpoint/2010/main" xmlns="" val="21938541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G:\Digital and Material Processes B2\Digital Processes B2 2019-20\Wallpaper\duplicated branch motif repreated with second pattern layer 80% - blue light brown copy.jpg"/>
          <p:cNvPicPr>
            <a:picLocks noChangeAspect="1" noChangeArrowheads="1"/>
          </p:cNvPicPr>
          <p:nvPr/>
        </p:nvPicPr>
        <p:blipFill>
          <a:blip r:embed="rId3" cstate="screen"/>
          <a:srcRect/>
          <a:stretch>
            <a:fillRect/>
          </a:stretch>
        </p:blipFill>
        <p:spPr bwMode="auto">
          <a:xfrm>
            <a:off x="0" y="418457"/>
            <a:ext cx="5996842" cy="5996842"/>
          </a:xfrm>
          <a:prstGeom prst="rect">
            <a:avLst/>
          </a:prstGeom>
          <a:noFill/>
        </p:spPr>
      </p:pic>
      <p:pic>
        <p:nvPicPr>
          <p:cNvPr id="6147" name="Picture 3" descr="G:\Digital and Material Processes B2\Digital Processes B2 2019-20\Wallpaper\duplicated branch motif repreated with second pattern layer 80% - blue brownblack copy.jpg"/>
          <p:cNvPicPr>
            <a:picLocks noChangeAspect="1" noChangeArrowheads="1"/>
          </p:cNvPicPr>
          <p:nvPr/>
        </p:nvPicPr>
        <p:blipFill>
          <a:blip r:embed="rId4" cstate="screen"/>
          <a:srcRect/>
          <a:stretch>
            <a:fillRect/>
          </a:stretch>
        </p:blipFill>
        <p:spPr bwMode="auto">
          <a:xfrm>
            <a:off x="6194400" y="417699"/>
            <a:ext cx="5997600" cy="5997600"/>
          </a:xfrm>
          <a:prstGeom prst="rect">
            <a:avLst/>
          </a:prstGeom>
          <a:noFill/>
        </p:spPr>
      </p:pic>
    </p:spTree>
    <p:extLst>
      <p:ext uri="{BB962C8B-B14F-4D97-AF65-F5344CB8AC3E}">
        <p14:creationId xmlns:p14="http://schemas.microsoft.com/office/powerpoint/2010/main" xmlns="" val="21938541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G:\Digital and Material Processes B2\Digital Processes B2 2019-20\Wallpaper\2_carmensanmiguel_CATEGORY3 copy.jpg"/>
          <p:cNvPicPr>
            <a:picLocks noChangeAspect="1" noChangeArrowheads="1"/>
          </p:cNvPicPr>
          <p:nvPr/>
        </p:nvPicPr>
        <p:blipFill>
          <a:blip r:embed="rId3" cstate="screen"/>
          <a:srcRect/>
          <a:stretch>
            <a:fillRect/>
          </a:stretch>
        </p:blipFill>
        <p:spPr bwMode="auto">
          <a:xfrm>
            <a:off x="0" y="341760"/>
            <a:ext cx="5997600" cy="5997600"/>
          </a:xfrm>
          <a:prstGeom prst="rect">
            <a:avLst/>
          </a:prstGeom>
          <a:noFill/>
        </p:spPr>
      </p:pic>
      <p:pic>
        <p:nvPicPr>
          <p:cNvPr id="7174" name="Picture 6" descr="G:\Digital and Material Processes B2\Digital Processes B2 2019-20\Wallpaper\REFLECTED LEAF MOTIF repeated brown gradient background.jpg"/>
          <p:cNvPicPr>
            <a:picLocks noChangeAspect="1" noChangeArrowheads="1"/>
          </p:cNvPicPr>
          <p:nvPr/>
        </p:nvPicPr>
        <p:blipFill>
          <a:blip r:embed="rId4" cstate="screen"/>
          <a:srcRect/>
          <a:stretch>
            <a:fillRect/>
          </a:stretch>
        </p:blipFill>
        <p:spPr bwMode="auto">
          <a:xfrm>
            <a:off x="6186792" y="351678"/>
            <a:ext cx="5997600" cy="5997600"/>
          </a:xfrm>
          <a:prstGeom prst="rect">
            <a:avLst/>
          </a:prstGeom>
          <a:noFill/>
        </p:spPr>
      </p:pic>
    </p:spTree>
    <p:extLst>
      <p:ext uri="{BB962C8B-B14F-4D97-AF65-F5344CB8AC3E}">
        <p14:creationId xmlns:p14="http://schemas.microsoft.com/office/powerpoint/2010/main" xmlns="" val="21938541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G:\Digital and Material Processes B2\Digital Processes B2 2019-20\Wallpaper\duplicated branch motif repreated with triple pattern layer blue brown 80% opacity spot red copy.jpg"/>
          <p:cNvPicPr>
            <a:picLocks noChangeAspect="1" noChangeArrowheads="1"/>
          </p:cNvPicPr>
          <p:nvPr/>
        </p:nvPicPr>
        <p:blipFill>
          <a:blip r:embed="rId3" cstate="screen"/>
          <a:srcRect/>
          <a:stretch>
            <a:fillRect/>
          </a:stretch>
        </p:blipFill>
        <p:spPr bwMode="auto">
          <a:xfrm>
            <a:off x="0" y="409902"/>
            <a:ext cx="5997600" cy="5997600"/>
          </a:xfrm>
          <a:prstGeom prst="rect">
            <a:avLst/>
          </a:prstGeom>
          <a:noFill/>
        </p:spPr>
      </p:pic>
      <p:pic>
        <p:nvPicPr>
          <p:cNvPr id="9219" name="Picture 3" descr="G:\Digital and Material Processes B2\Digital Processes B2 2019-20\Wallpaper\duplicated branch motif repreated with triple pattern layer blue brown 80% opacity spot cream copy.jpg"/>
          <p:cNvPicPr>
            <a:picLocks noChangeAspect="1" noChangeArrowheads="1"/>
          </p:cNvPicPr>
          <p:nvPr/>
        </p:nvPicPr>
        <p:blipFill>
          <a:blip r:embed="rId4" cstate="screen"/>
          <a:srcRect/>
          <a:stretch>
            <a:fillRect/>
          </a:stretch>
        </p:blipFill>
        <p:spPr bwMode="auto">
          <a:xfrm>
            <a:off x="0" y="409902"/>
            <a:ext cx="5997600" cy="5997600"/>
          </a:xfrm>
          <a:prstGeom prst="rect">
            <a:avLst/>
          </a:prstGeom>
          <a:noFill/>
        </p:spPr>
      </p:pic>
      <p:pic>
        <p:nvPicPr>
          <p:cNvPr id="9222" name="Picture 6" descr="G:\Digital and Material Processes B2\Digital Processes B2 2019-20\Wallpaper\duplicated branch motif repreated with triple pattern layer blue brown 80% opacity spot red copy.jpg"/>
          <p:cNvPicPr>
            <a:picLocks noChangeAspect="1" noChangeArrowheads="1"/>
          </p:cNvPicPr>
          <p:nvPr/>
        </p:nvPicPr>
        <p:blipFill>
          <a:blip r:embed="rId3" cstate="screen"/>
          <a:srcRect/>
          <a:stretch>
            <a:fillRect/>
          </a:stretch>
        </p:blipFill>
        <p:spPr bwMode="auto">
          <a:xfrm>
            <a:off x="6194400" y="409902"/>
            <a:ext cx="5997600" cy="5997600"/>
          </a:xfrm>
          <a:prstGeom prst="rect">
            <a:avLst/>
          </a:prstGeom>
          <a:noFill/>
        </p:spPr>
      </p:pic>
    </p:spTree>
    <p:extLst>
      <p:ext uri="{BB962C8B-B14F-4D97-AF65-F5344CB8AC3E}">
        <p14:creationId xmlns:p14="http://schemas.microsoft.com/office/powerpoint/2010/main" xmlns="" val="21938541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G:\Digital and Material Processes B2\Digital Processes B2 2019-20\Wallpaper\duplicated branch motif repreated with second pattern layer 180% - blue green copy.jpg"/>
          <p:cNvPicPr>
            <a:picLocks noChangeAspect="1" noChangeArrowheads="1"/>
          </p:cNvPicPr>
          <p:nvPr/>
        </p:nvPicPr>
        <p:blipFill>
          <a:blip r:embed="rId3" cstate="screen"/>
          <a:stretch>
            <a:fillRect/>
          </a:stretch>
        </p:blipFill>
        <p:spPr bwMode="auto">
          <a:xfrm>
            <a:off x="0" y="131914"/>
            <a:ext cx="6859541" cy="6595712"/>
          </a:xfrm>
          <a:prstGeom prst="rect">
            <a:avLst/>
          </a:prstGeom>
          <a:noFill/>
        </p:spPr>
      </p:pic>
      <p:sp>
        <p:nvSpPr>
          <p:cNvPr id="3" name="Rectangle 2"/>
          <p:cNvSpPr/>
          <p:nvPr/>
        </p:nvSpPr>
        <p:spPr>
          <a:xfrm>
            <a:off x="7669009" y="1024759"/>
            <a:ext cx="4216053" cy="1200329"/>
          </a:xfrm>
          <a:prstGeom prst="rect">
            <a:avLst/>
          </a:prstGeom>
        </p:spPr>
        <p:txBody>
          <a:bodyPr wrap="square">
            <a:spAutoFit/>
          </a:bodyPr>
          <a:lstStyle/>
          <a:p>
            <a:pPr defTabSz="966155">
              <a:defRPr/>
            </a:pPr>
            <a:r>
              <a:rPr lang="en-GB" b="1" dirty="0" smtClean="0">
                <a:latin typeface="Century Gothic" panose="020B0502020202020204" pitchFamily="34" charset="0"/>
                <a:ea typeface="Times New Roman" panose="02020603050405020304" pitchFamily="18" charset="0"/>
              </a:rPr>
              <a:t>Digital re-colouring of colour separation artwork for screen</a:t>
            </a:r>
          </a:p>
          <a:p>
            <a:pPr defTabSz="966155">
              <a:defRPr/>
            </a:pPr>
            <a:endParaRPr lang="en-GB" dirty="0" smtClean="0">
              <a:latin typeface="Century Gothic" pitchFamily="34" charset="0"/>
              <a:ea typeface="Times New Roman" panose="02020603050405020304" pitchFamily="18" charset="0"/>
            </a:endParaRPr>
          </a:p>
          <a:p>
            <a:pPr defTabSz="966155">
              <a:defRPr/>
            </a:pPr>
            <a:endParaRPr lang="en-GB" dirty="0">
              <a:latin typeface="Century Gothic" pitchFamily="34" charset="0"/>
              <a:ea typeface="Times New Roman" panose="02020603050405020304" pitchFamily="18" charset="0"/>
            </a:endParaRPr>
          </a:p>
        </p:txBody>
      </p:sp>
      <p:pic>
        <p:nvPicPr>
          <p:cNvPr id="4" name="Picture 2" descr="G:\Digital and Material Processes B2\Digital Processes B2 2019-20\Wallpaper\duplicated branch motif repreated with second pattern layer 180% - blue green copy.jpg"/>
          <p:cNvPicPr>
            <a:picLocks noChangeAspect="1" noChangeArrowheads="1"/>
          </p:cNvPicPr>
          <p:nvPr/>
        </p:nvPicPr>
        <p:blipFill>
          <a:blip r:embed="rId4" cstate="screen"/>
          <a:stretch>
            <a:fillRect/>
          </a:stretch>
        </p:blipFill>
        <p:spPr bwMode="auto">
          <a:xfrm>
            <a:off x="7464057" y="2622525"/>
            <a:ext cx="3941380" cy="3789789"/>
          </a:xfrm>
          <a:prstGeom prst="rect">
            <a:avLst/>
          </a:prstGeom>
          <a:noFill/>
        </p:spPr>
      </p:pic>
    </p:spTree>
    <p:extLst>
      <p:ext uri="{BB962C8B-B14F-4D97-AF65-F5344CB8AC3E}">
        <p14:creationId xmlns:p14="http://schemas.microsoft.com/office/powerpoint/2010/main" xmlns="" val="21938541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G:\Digital and Material Processes B2\Digital Processes B2 2019-20\Wallpaper\duplicated branch motif repreated with second pattern layer 180% - blue green copy.jpg"/>
          <p:cNvPicPr>
            <a:picLocks noChangeAspect="1" noChangeArrowheads="1"/>
          </p:cNvPicPr>
          <p:nvPr/>
        </p:nvPicPr>
        <p:blipFill>
          <a:blip r:embed="rId3" cstate="screen"/>
          <a:stretch>
            <a:fillRect/>
          </a:stretch>
        </p:blipFill>
        <p:spPr bwMode="auto">
          <a:xfrm>
            <a:off x="131914" y="131914"/>
            <a:ext cx="6595712" cy="6595712"/>
          </a:xfrm>
          <a:prstGeom prst="rect">
            <a:avLst/>
          </a:prstGeom>
          <a:noFill/>
        </p:spPr>
      </p:pic>
      <p:sp>
        <p:nvSpPr>
          <p:cNvPr id="3" name="Rectangle 2"/>
          <p:cNvSpPr/>
          <p:nvPr/>
        </p:nvSpPr>
        <p:spPr>
          <a:xfrm>
            <a:off x="7464057" y="709448"/>
            <a:ext cx="4216053" cy="3139321"/>
          </a:xfrm>
          <a:prstGeom prst="rect">
            <a:avLst/>
          </a:prstGeom>
        </p:spPr>
        <p:txBody>
          <a:bodyPr wrap="square">
            <a:spAutoFit/>
          </a:bodyPr>
          <a:lstStyle/>
          <a:p>
            <a:pPr defTabSz="966155">
              <a:defRPr/>
            </a:pPr>
            <a:r>
              <a:rPr lang="en-GB" b="1" dirty="0" smtClean="0">
                <a:latin typeface="Century Gothic" panose="020B0502020202020204" pitchFamily="34" charset="0"/>
                <a:ea typeface="Times New Roman" panose="02020603050405020304" pitchFamily="18" charset="0"/>
              </a:rPr>
              <a:t>Digital re-colouring of colour separation artwork for screen</a:t>
            </a:r>
          </a:p>
          <a:p>
            <a:pPr defTabSz="966155">
              <a:defRPr/>
            </a:pPr>
            <a:endParaRPr lang="en-GB" b="1" dirty="0" smtClean="0">
              <a:latin typeface="Century Gothic" panose="020B0502020202020204" pitchFamily="34" charset="0"/>
              <a:ea typeface="Times New Roman" panose="02020603050405020304" pitchFamily="18" charset="0"/>
            </a:endParaRPr>
          </a:p>
          <a:p>
            <a:pPr defTabSz="966155">
              <a:buFont typeface="Arial" pitchFamily="34" charset="0"/>
              <a:buChar char="•"/>
              <a:defRPr/>
            </a:pPr>
            <a:r>
              <a:rPr lang="en-US" dirty="0" smtClean="0">
                <a:latin typeface="Century Gothic" pitchFamily="34" charset="0"/>
              </a:rPr>
              <a:t> </a:t>
            </a:r>
            <a:r>
              <a:rPr lang="en-US" dirty="0" smtClean="0">
                <a:latin typeface="Century Gothic" pitchFamily="34" charset="0"/>
              </a:rPr>
              <a:t>Re-</a:t>
            </a:r>
            <a:r>
              <a:rPr lang="en-US" dirty="0" err="1" smtClean="0">
                <a:latin typeface="Century Gothic" pitchFamily="34" charset="0"/>
              </a:rPr>
              <a:t>coloured</a:t>
            </a:r>
            <a:r>
              <a:rPr lang="en-US" dirty="0" smtClean="0">
                <a:latin typeface="Century Gothic" pitchFamily="34" charset="0"/>
              </a:rPr>
              <a:t> screen print and mono-print images </a:t>
            </a:r>
            <a:endParaRPr lang="en-US" dirty="0" smtClean="0">
              <a:latin typeface="Century Gothic" pitchFamily="34" charset="0"/>
            </a:endParaRPr>
          </a:p>
          <a:p>
            <a:pPr defTabSz="966155">
              <a:buFont typeface="Arial" pitchFamily="34" charset="0"/>
              <a:buChar char="•"/>
              <a:defRPr/>
            </a:pPr>
            <a:r>
              <a:rPr lang="en-US" dirty="0" smtClean="0">
                <a:latin typeface="Century Gothic" pitchFamily="34" charset="0"/>
              </a:rPr>
              <a:t> digital </a:t>
            </a:r>
            <a:r>
              <a:rPr lang="en-US" dirty="0" smtClean="0">
                <a:latin typeface="Century Gothic" pitchFamily="34" charset="0"/>
              </a:rPr>
              <a:t>block </a:t>
            </a:r>
            <a:r>
              <a:rPr lang="en-US" dirty="0" smtClean="0">
                <a:latin typeface="Century Gothic" pitchFamily="34" charset="0"/>
              </a:rPr>
              <a:t>repeat </a:t>
            </a:r>
            <a:r>
              <a:rPr lang="en-US" dirty="0" smtClean="0">
                <a:latin typeface="Century Gothic" pitchFamily="34" charset="0"/>
              </a:rPr>
              <a:t>pattern</a:t>
            </a:r>
          </a:p>
          <a:p>
            <a:pPr defTabSz="966155">
              <a:buFont typeface="Arial" pitchFamily="34" charset="0"/>
              <a:buChar char="•"/>
              <a:defRPr/>
            </a:pPr>
            <a:r>
              <a:rPr lang="en-US" dirty="0" smtClean="0">
                <a:latin typeface="Century Gothic" pitchFamily="34" charset="0"/>
              </a:rPr>
              <a:t> light ground</a:t>
            </a:r>
            <a:endParaRPr lang="en-US" dirty="0" smtClean="0">
              <a:latin typeface="Century Gothic" pitchFamily="34" charset="0"/>
            </a:endParaRPr>
          </a:p>
          <a:p>
            <a:pPr defTabSz="966155">
              <a:buFont typeface="Arial" pitchFamily="34" charset="0"/>
              <a:buChar char="•"/>
              <a:defRPr/>
            </a:pPr>
            <a:r>
              <a:rPr lang="en-GB" dirty="0" smtClean="0">
                <a:latin typeface="Century Gothic" panose="020B0502020202020204" pitchFamily="34" charset="0"/>
                <a:ea typeface="Times New Roman" panose="02020603050405020304" pitchFamily="18" charset="0"/>
              </a:rPr>
              <a:t> </a:t>
            </a:r>
            <a:r>
              <a:rPr lang="en-GB" dirty="0" smtClean="0">
                <a:latin typeface="Century Gothic" panose="020B0502020202020204" pitchFamily="34" charset="0"/>
                <a:ea typeface="Times New Roman" panose="02020603050405020304" pitchFamily="18" charset="0"/>
              </a:rPr>
              <a:t>25x25cm</a:t>
            </a:r>
            <a:endParaRPr lang="en-GB" dirty="0" smtClean="0">
              <a:latin typeface="Century Gothic" panose="020B0502020202020204" pitchFamily="34" charset="0"/>
              <a:ea typeface="Times New Roman" panose="02020603050405020304" pitchFamily="18" charset="0"/>
            </a:endParaRPr>
          </a:p>
          <a:p>
            <a:pPr defTabSz="966155">
              <a:buFont typeface="Arial" pitchFamily="34" charset="0"/>
              <a:buChar char="•"/>
              <a:defRPr/>
            </a:pPr>
            <a:endParaRPr lang="en-GB" dirty="0" smtClean="0">
              <a:latin typeface="Century Gothic" panose="020B0502020202020204" pitchFamily="34" charset="0"/>
              <a:ea typeface="Times New Roman" panose="02020603050405020304" pitchFamily="18" charset="0"/>
            </a:endParaRPr>
          </a:p>
          <a:p>
            <a:pPr defTabSz="966155">
              <a:defRPr/>
            </a:pPr>
            <a:endParaRPr lang="en-GB" dirty="0" smtClean="0">
              <a:latin typeface="Century Gothic" panose="020B0502020202020204" pitchFamily="34" charset="0"/>
              <a:ea typeface="Times New Roman" panose="02020603050405020304" pitchFamily="18" charset="0"/>
            </a:endParaRPr>
          </a:p>
          <a:p>
            <a:pPr defTabSz="966155">
              <a:defRPr/>
            </a:pPr>
            <a:endParaRPr lang="en-GB" dirty="0">
              <a:latin typeface="Century Gothic" pitchFamily="34" charset="0"/>
              <a:ea typeface="Times New Roman" panose="02020603050405020304" pitchFamily="18" charset="0"/>
            </a:endParaRPr>
          </a:p>
        </p:txBody>
      </p:sp>
    </p:spTree>
    <p:extLst>
      <p:ext uri="{BB962C8B-B14F-4D97-AF65-F5344CB8AC3E}">
        <p14:creationId xmlns:p14="http://schemas.microsoft.com/office/powerpoint/2010/main" xmlns="" val="21938541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G:\Digital and Material Processes B2\Digital Processes B2 2019-20\Wallpaper\duplicated branch motif repreated with second pattern layer 180% - blue green copy.jpg"/>
          <p:cNvPicPr>
            <a:picLocks noChangeAspect="1" noChangeArrowheads="1"/>
          </p:cNvPicPr>
          <p:nvPr/>
        </p:nvPicPr>
        <p:blipFill>
          <a:blip r:embed="rId3" cstate="screen"/>
          <a:stretch>
            <a:fillRect/>
          </a:stretch>
        </p:blipFill>
        <p:spPr bwMode="auto">
          <a:xfrm>
            <a:off x="778301" y="2801274"/>
            <a:ext cx="3730637" cy="3730637"/>
          </a:xfrm>
          <a:prstGeom prst="rect">
            <a:avLst/>
          </a:prstGeom>
          <a:noFill/>
        </p:spPr>
      </p:pic>
      <p:sp>
        <p:nvSpPr>
          <p:cNvPr id="3" name="Rectangle 2"/>
          <p:cNvSpPr/>
          <p:nvPr/>
        </p:nvSpPr>
        <p:spPr>
          <a:xfrm>
            <a:off x="527230" y="334577"/>
            <a:ext cx="4438908" cy="3139321"/>
          </a:xfrm>
          <a:prstGeom prst="rect">
            <a:avLst/>
          </a:prstGeom>
        </p:spPr>
        <p:txBody>
          <a:bodyPr wrap="square">
            <a:spAutoFit/>
          </a:bodyPr>
          <a:lstStyle/>
          <a:p>
            <a:pPr defTabSz="966155">
              <a:defRPr/>
            </a:pPr>
            <a:r>
              <a:rPr lang="en-GB" b="1" dirty="0" smtClean="0">
                <a:latin typeface="Century Gothic" panose="020B0502020202020204" pitchFamily="34" charset="0"/>
                <a:ea typeface="Times New Roman" panose="02020603050405020304" pitchFamily="18" charset="0"/>
              </a:rPr>
              <a:t>Digital re-colouring of colour separation artwork for screen</a:t>
            </a:r>
          </a:p>
          <a:p>
            <a:pPr defTabSz="966155">
              <a:defRPr/>
            </a:pPr>
            <a:endParaRPr lang="en-GB" b="1" dirty="0" smtClean="0">
              <a:latin typeface="Century Gothic" panose="020B0502020202020204" pitchFamily="34" charset="0"/>
              <a:ea typeface="Times New Roman" panose="02020603050405020304" pitchFamily="18" charset="0"/>
            </a:endParaRPr>
          </a:p>
          <a:p>
            <a:pPr defTabSz="966155">
              <a:buFont typeface="Arial" pitchFamily="34" charset="0"/>
              <a:buChar char="•"/>
              <a:defRPr/>
            </a:pPr>
            <a:r>
              <a:rPr lang="en-US" dirty="0" smtClean="0">
                <a:latin typeface="Century Gothic" pitchFamily="34" charset="0"/>
              </a:rPr>
              <a:t> </a:t>
            </a:r>
            <a:r>
              <a:rPr lang="en-US" dirty="0" smtClean="0">
                <a:latin typeface="Century Gothic" pitchFamily="34" charset="0"/>
              </a:rPr>
              <a:t>Re-</a:t>
            </a:r>
            <a:r>
              <a:rPr lang="en-US" dirty="0" err="1" smtClean="0">
                <a:latin typeface="Century Gothic" pitchFamily="34" charset="0"/>
              </a:rPr>
              <a:t>coloured</a:t>
            </a:r>
            <a:r>
              <a:rPr lang="en-US" dirty="0" smtClean="0">
                <a:latin typeface="Century Gothic" pitchFamily="34" charset="0"/>
              </a:rPr>
              <a:t> screen print and </a:t>
            </a:r>
            <a:br>
              <a:rPr lang="en-US" dirty="0" smtClean="0">
                <a:latin typeface="Century Gothic" pitchFamily="34" charset="0"/>
              </a:rPr>
            </a:br>
            <a:r>
              <a:rPr lang="en-US" dirty="0" smtClean="0">
                <a:latin typeface="Century Gothic" pitchFamily="34" charset="0"/>
              </a:rPr>
              <a:t>mono-print images </a:t>
            </a:r>
            <a:endParaRPr lang="en-US" dirty="0" smtClean="0">
              <a:latin typeface="Century Gothic" pitchFamily="34" charset="0"/>
            </a:endParaRPr>
          </a:p>
          <a:p>
            <a:pPr defTabSz="966155">
              <a:buFont typeface="Arial" pitchFamily="34" charset="0"/>
              <a:buChar char="•"/>
              <a:defRPr/>
            </a:pPr>
            <a:r>
              <a:rPr lang="en-US" dirty="0" smtClean="0">
                <a:latin typeface="Century Gothic" pitchFamily="34" charset="0"/>
              </a:rPr>
              <a:t> d</a:t>
            </a:r>
            <a:r>
              <a:rPr lang="en-US" dirty="0" smtClean="0">
                <a:latin typeface="Century Gothic" pitchFamily="34" charset="0"/>
              </a:rPr>
              <a:t>igital drop </a:t>
            </a:r>
            <a:r>
              <a:rPr lang="en-US" dirty="0" smtClean="0">
                <a:latin typeface="Century Gothic" pitchFamily="34" charset="0"/>
              </a:rPr>
              <a:t>repeat </a:t>
            </a:r>
            <a:r>
              <a:rPr lang="en-US" dirty="0" smtClean="0">
                <a:latin typeface="Century Gothic" pitchFamily="34" charset="0"/>
              </a:rPr>
              <a:t>pattern</a:t>
            </a:r>
          </a:p>
          <a:p>
            <a:pPr defTabSz="966155">
              <a:buFont typeface="Arial" pitchFamily="34" charset="0"/>
              <a:buChar char="•"/>
              <a:defRPr/>
            </a:pPr>
            <a:r>
              <a:rPr lang="en-US" dirty="0" smtClean="0">
                <a:latin typeface="Century Gothic" pitchFamily="34" charset="0"/>
              </a:rPr>
              <a:t> light ground</a:t>
            </a:r>
            <a:endParaRPr lang="en-US" dirty="0" smtClean="0">
              <a:latin typeface="Century Gothic" pitchFamily="34" charset="0"/>
            </a:endParaRPr>
          </a:p>
          <a:p>
            <a:pPr defTabSz="966155">
              <a:buFont typeface="Arial" pitchFamily="34" charset="0"/>
              <a:buChar char="•"/>
              <a:defRPr/>
            </a:pPr>
            <a:r>
              <a:rPr lang="en-GB" dirty="0" smtClean="0">
                <a:latin typeface="Century Gothic" panose="020B0502020202020204" pitchFamily="34" charset="0"/>
                <a:ea typeface="Times New Roman" panose="02020603050405020304" pitchFamily="18" charset="0"/>
              </a:rPr>
              <a:t> </a:t>
            </a:r>
            <a:r>
              <a:rPr lang="en-GB" dirty="0" smtClean="0">
                <a:latin typeface="Century Gothic" panose="020B0502020202020204" pitchFamily="34" charset="0"/>
                <a:ea typeface="Times New Roman" panose="02020603050405020304" pitchFamily="18" charset="0"/>
              </a:rPr>
              <a:t>25x25cm</a:t>
            </a:r>
            <a:endParaRPr lang="en-GB" dirty="0" smtClean="0">
              <a:latin typeface="Century Gothic" panose="020B0502020202020204" pitchFamily="34" charset="0"/>
              <a:ea typeface="Times New Roman" panose="02020603050405020304" pitchFamily="18" charset="0"/>
            </a:endParaRPr>
          </a:p>
          <a:p>
            <a:pPr defTabSz="966155">
              <a:buFont typeface="Arial" pitchFamily="34" charset="0"/>
              <a:buChar char="•"/>
              <a:defRPr/>
            </a:pPr>
            <a:endParaRPr lang="en-GB" dirty="0" smtClean="0">
              <a:latin typeface="Century Gothic" panose="020B0502020202020204" pitchFamily="34" charset="0"/>
              <a:ea typeface="Times New Roman" panose="02020603050405020304" pitchFamily="18" charset="0"/>
            </a:endParaRPr>
          </a:p>
          <a:p>
            <a:pPr defTabSz="966155">
              <a:defRPr/>
            </a:pPr>
            <a:endParaRPr lang="en-GB" dirty="0" smtClean="0">
              <a:latin typeface="Century Gothic" panose="020B0502020202020204" pitchFamily="34" charset="0"/>
              <a:ea typeface="Times New Roman" panose="02020603050405020304" pitchFamily="18" charset="0"/>
            </a:endParaRPr>
          </a:p>
          <a:p>
            <a:pPr defTabSz="966155">
              <a:defRPr/>
            </a:pPr>
            <a:endParaRPr lang="en-GB" dirty="0">
              <a:latin typeface="Century Gothic" pitchFamily="34" charset="0"/>
              <a:ea typeface="Times New Roman" panose="02020603050405020304" pitchFamily="18" charset="0"/>
            </a:endParaRPr>
          </a:p>
        </p:txBody>
      </p:sp>
      <p:pic>
        <p:nvPicPr>
          <p:cNvPr id="4" name="Picture 3" descr="screen print drop repeat pattern layered copy.jpg"/>
          <p:cNvPicPr>
            <a:picLocks noChangeAspect="1"/>
          </p:cNvPicPr>
          <p:nvPr/>
        </p:nvPicPr>
        <p:blipFill>
          <a:blip r:embed="rId4" cstate="screen"/>
          <a:stretch>
            <a:fillRect/>
          </a:stretch>
        </p:blipFill>
        <p:spPr>
          <a:xfrm>
            <a:off x="5334000" y="0"/>
            <a:ext cx="6858000" cy="6858000"/>
          </a:xfrm>
          <a:prstGeom prst="rect">
            <a:avLst/>
          </a:prstGeom>
        </p:spPr>
      </p:pic>
    </p:spTree>
    <p:extLst>
      <p:ext uri="{BB962C8B-B14F-4D97-AF65-F5344CB8AC3E}">
        <p14:creationId xmlns:p14="http://schemas.microsoft.com/office/powerpoint/2010/main" xmlns="" val="21938541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G:\Digital and Material Processes B2\Digital Processes B2 2019-20\Wallpaper\duplicated branch motif repreated with second pattern layer 180% - blue green copy.jpg"/>
          <p:cNvPicPr>
            <a:picLocks noChangeAspect="1" noChangeArrowheads="1"/>
          </p:cNvPicPr>
          <p:nvPr/>
        </p:nvPicPr>
        <p:blipFill>
          <a:blip r:embed="rId3" cstate="screen"/>
          <a:stretch>
            <a:fillRect/>
          </a:stretch>
        </p:blipFill>
        <p:spPr bwMode="auto">
          <a:xfrm>
            <a:off x="131914" y="131914"/>
            <a:ext cx="6595712" cy="6595712"/>
          </a:xfrm>
          <a:prstGeom prst="rect">
            <a:avLst/>
          </a:prstGeom>
          <a:noFill/>
        </p:spPr>
      </p:pic>
      <p:sp>
        <p:nvSpPr>
          <p:cNvPr id="3" name="Rectangle 2"/>
          <p:cNvSpPr/>
          <p:nvPr/>
        </p:nvSpPr>
        <p:spPr>
          <a:xfrm>
            <a:off x="7464057" y="457200"/>
            <a:ext cx="4216053" cy="3139321"/>
          </a:xfrm>
          <a:prstGeom prst="rect">
            <a:avLst/>
          </a:prstGeom>
        </p:spPr>
        <p:txBody>
          <a:bodyPr wrap="square">
            <a:spAutoFit/>
          </a:bodyPr>
          <a:lstStyle/>
          <a:p>
            <a:pPr defTabSz="966155">
              <a:defRPr/>
            </a:pPr>
            <a:r>
              <a:rPr lang="en-GB" b="1" dirty="0" smtClean="0">
                <a:latin typeface="Century Gothic" panose="020B0502020202020204" pitchFamily="34" charset="0"/>
                <a:ea typeface="Times New Roman" panose="02020603050405020304" pitchFamily="18" charset="0"/>
              </a:rPr>
              <a:t>Digital re-colouring of colour separation artwork for screen</a:t>
            </a:r>
          </a:p>
          <a:p>
            <a:pPr defTabSz="966155">
              <a:defRPr/>
            </a:pPr>
            <a:endParaRPr lang="en-GB" b="1" dirty="0" smtClean="0">
              <a:latin typeface="Century Gothic" panose="020B0502020202020204" pitchFamily="34" charset="0"/>
              <a:ea typeface="Times New Roman" panose="02020603050405020304" pitchFamily="18" charset="0"/>
            </a:endParaRPr>
          </a:p>
          <a:p>
            <a:pPr defTabSz="966155">
              <a:buFont typeface="Arial" pitchFamily="34" charset="0"/>
              <a:buChar char="•"/>
              <a:defRPr/>
            </a:pPr>
            <a:r>
              <a:rPr lang="en-US" dirty="0" smtClean="0">
                <a:latin typeface="Century Gothic" pitchFamily="34" charset="0"/>
              </a:rPr>
              <a:t> </a:t>
            </a:r>
            <a:r>
              <a:rPr lang="en-US" dirty="0" smtClean="0">
                <a:latin typeface="Century Gothic" pitchFamily="34" charset="0"/>
              </a:rPr>
              <a:t>Re-</a:t>
            </a:r>
            <a:r>
              <a:rPr lang="en-US" dirty="0" err="1" smtClean="0">
                <a:latin typeface="Century Gothic" pitchFamily="34" charset="0"/>
              </a:rPr>
              <a:t>coloured</a:t>
            </a:r>
            <a:r>
              <a:rPr lang="en-US" dirty="0" smtClean="0">
                <a:latin typeface="Century Gothic" pitchFamily="34" charset="0"/>
              </a:rPr>
              <a:t> screen print and mono-print images </a:t>
            </a:r>
            <a:endParaRPr lang="en-US" dirty="0" smtClean="0">
              <a:latin typeface="Century Gothic" pitchFamily="34" charset="0"/>
            </a:endParaRPr>
          </a:p>
          <a:p>
            <a:pPr defTabSz="966155">
              <a:buFont typeface="Arial" pitchFamily="34" charset="0"/>
              <a:buChar char="•"/>
              <a:defRPr/>
            </a:pPr>
            <a:r>
              <a:rPr lang="en-US" dirty="0" smtClean="0">
                <a:latin typeface="Century Gothic" pitchFamily="34" charset="0"/>
              </a:rPr>
              <a:t> digital </a:t>
            </a:r>
            <a:r>
              <a:rPr lang="en-US" dirty="0" smtClean="0">
                <a:latin typeface="Century Gothic" pitchFamily="34" charset="0"/>
              </a:rPr>
              <a:t>drop </a:t>
            </a:r>
            <a:r>
              <a:rPr lang="en-US" dirty="0" smtClean="0">
                <a:latin typeface="Century Gothic" pitchFamily="34" charset="0"/>
              </a:rPr>
              <a:t>repeat </a:t>
            </a:r>
            <a:r>
              <a:rPr lang="en-US" dirty="0" smtClean="0">
                <a:latin typeface="Century Gothic" pitchFamily="34" charset="0"/>
              </a:rPr>
              <a:t>pattern</a:t>
            </a:r>
          </a:p>
          <a:p>
            <a:pPr defTabSz="966155">
              <a:buFont typeface="Arial" pitchFamily="34" charset="0"/>
              <a:buChar char="•"/>
              <a:defRPr/>
            </a:pPr>
            <a:r>
              <a:rPr lang="en-US" dirty="0" smtClean="0">
                <a:latin typeface="Century Gothic" pitchFamily="34" charset="0"/>
              </a:rPr>
              <a:t>dark blue ground</a:t>
            </a:r>
            <a:endParaRPr lang="en-US" dirty="0" smtClean="0">
              <a:latin typeface="Century Gothic" pitchFamily="34" charset="0"/>
            </a:endParaRPr>
          </a:p>
          <a:p>
            <a:pPr defTabSz="966155">
              <a:buFont typeface="Arial" pitchFamily="34" charset="0"/>
              <a:buChar char="•"/>
              <a:defRPr/>
            </a:pPr>
            <a:r>
              <a:rPr lang="en-GB" dirty="0" smtClean="0">
                <a:latin typeface="Century Gothic" panose="020B0502020202020204" pitchFamily="34" charset="0"/>
                <a:ea typeface="Times New Roman" panose="02020603050405020304" pitchFamily="18" charset="0"/>
              </a:rPr>
              <a:t> </a:t>
            </a:r>
            <a:r>
              <a:rPr lang="en-GB" dirty="0" smtClean="0">
                <a:latin typeface="Century Gothic" panose="020B0502020202020204" pitchFamily="34" charset="0"/>
                <a:ea typeface="Times New Roman" panose="02020603050405020304" pitchFamily="18" charset="0"/>
              </a:rPr>
              <a:t>25x25cm</a:t>
            </a:r>
            <a:endParaRPr lang="en-GB" dirty="0" smtClean="0">
              <a:latin typeface="Century Gothic" panose="020B0502020202020204" pitchFamily="34" charset="0"/>
              <a:ea typeface="Times New Roman" panose="02020603050405020304" pitchFamily="18" charset="0"/>
            </a:endParaRPr>
          </a:p>
          <a:p>
            <a:pPr defTabSz="966155">
              <a:buFont typeface="Arial" pitchFamily="34" charset="0"/>
              <a:buChar char="•"/>
              <a:defRPr/>
            </a:pPr>
            <a:endParaRPr lang="en-GB" dirty="0" smtClean="0">
              <a:latin typeface="Century Gothic" panose="020B0502020202020204" pitchFamily="34" charset="0"/>
              <a:ea typeface="Times New Roman" panose="02020603050405020304" pitchFamily="18" charset="0"/>
            </a:endParaRPr>
          </a:p>
          <a:p>
            <a:pPr defTabSz="966155">
              <a:defRPr/>
            </a:pPr>
            <a:endParaRPr lang="en-GB" dirty="0" smtClean="0">
              <a:latin typeface="Century Gothic" panose="020B0502020202020204" pitchFamily="34" charset="0"/>
              <a:ea typeface="Times New Roman" panose="02020603050405020304" pitchFamily="18" charset="0"/>
            </a:endParaRPr>
          </a:p>
          <a:p>
            <a:pPr defTabSz="966155">
              <a:defRPr/>
            </a:pPr>
            <a:endParaRPr lang="en-GB" dirty="0">
              <a:latin typeface="Century Gothic" pitchFamily="34" charset="0"/>
              <a:ea typeface="Times New Roman" panose="02020603050405020304" pitchFamily="18" charset="0"/>
            </a:endParaRPr>
          </a:p>
        </p:txBody>
      </p:sp>
    </p:spTree>
    <p:extLst>
      <p:ext uri="{BB962C8B-B14F-4D97-AF65-F5344CB8AC3E}">
        <p14:creationId xmlns:p14="http://schemas.microsoft.com/office/powerpoint/2010/main" xmlns="" val="21938541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G:\Digital and Material Processes B2\Digital Processes B2 2019-20\Wallpaper\duplicated branch motif repreated with second pattern layer 180% - blue green copy.jpg"/>
          <p:cNvPicPr>
            <a:picLocks noChangeAspect="1" noChangeArrowheads="1"/>
          </p:cNvPicPr>
          <p:nvPr/>
        </p:nvPicPr>
        <p:blipFill>
          <a:blip r:embed="rId3" cstate="screen"/>
          <a:stretch>
            <a:fillRect/>
          </a:stretch>
        </p:blipFill>
        <p:spPr bwMode="auto">
          <a:xfrm>
            <a:off x="778301" y="2948690"/>
            <a:ext cx="3730637" cy="3688061"/>
          </a:xfrm>
          <a:prstGeom prst="rect">
            <a:avLst/>
          </a:prstGeom>
          <a:noFill/>
        </p:spPr>
      </p:pic>
      <p:sp>
        <p:nvSpPr>
          <p:cNvPr id="3" name="Rectangle 2"/>
          <p:cNvSpPr/>
          <p:nvPr/>
        </p:nvSpPr>
        <p:spPr>
          <a:xfrm>
            <a:off x="236480" y="287279"/>
            <a:ext cx="5002924" cy="3416320"/>
          </a:xfrm>
          <a:prstGeom prst="rect">
            <a:avLst/>
          </a:prstGeom>
        </p:spPr>
        <p:txBody>
          <a:bodyPr wrap="square">
            <a:spAutoFit/>
          </a:bodyPr>
          <a:lstStyle/>
          <a:p>
            <a:pPr defTabSz="966155">
              <a:defRPr/>
            </a:pPr>
            <a:r>
              <a:rPr lang="en-GB" b="1" dirty="0" smtClean="0">
                <a:latin typeface="Century Gothic" panose="020B0502020202020204" pitchFamily="34" charset="0"/>
                <a:ea typeface="Times New Roman" panose="02020603050405020304" pitchFamily="18" charset="0"/>
              </a:rPr>
              <a:t>Pattern placement within digital colour separation artwork for screen</a:t>
            </a:r>
          </a:p>
          <a:p>
            <a:pPr defTabSz="966155">
              <a:defRPr/>
            </a:pPr>
            <a:endParaRPr lang="en-GB" b="1" dirty="0" smtClean="0">
              <a:latin typeface="Century Gothic" panose="020B0502020202020204" pitchFamily="34" charset="0"/>
              <a:ea typeface="Times New Roman" panose="02020603050405020304" pitchFamily="18" charset="0"/>
            </a:endParaRPr>
          </a:p>
          <a:p>
            <a:pPr defTabSz="966155">
              <a:buFont typeface="Arial" pitchFamily="34" charset="0"/>
              <a:buChar char="•"/>
              <a:defRPr/>
            </a:pPr>
            <a:r>
              <a:rPr lang="en-US" dirty="0" smtClean="0">
                <a:latin typeface="Century Gothic" pitchFamily="34" charset="0"/>
              </a:rPr>
              <a:t> </a:t>
            </a:r>
            <a:r>
              <a:rPr lang="en-US" dirty="0" smtClean="0">
                <a:latin typeface="Century Gothic" pitchFamily="34" charset="0"/>
              </a:rPr>
              <a:t>Inverted image filled with re-</a:t>
            </a:r>
            <a:r>
              <a:rPr lang="en-US" dirty="0" err="1" smtClean="0">
                <a:latin typeface="Century Gothic" pitchFamily="34" charset="0"/>
              </a:rPr>
              <a:t>coloured</a:t>
            </a:r>
            <a:r>
              <a:rPr lang="en-US" dirty="0" smtClean="0">
                <a:latin typeface="Century Gothic" pitchFamily="34" charset="0"/>
              </a:rPr>
              <a:t> screen artwork</a:t>
            </a:r>
          </a:p>
          <a:p>
            <a:pPr defTabSz="966155">
              <a:buFont typeface="Arial" pitchFamily="34" charset="0"/>
              <a:buChar char="•"/>
              <a:defRPr/>
            </a:pPr>
            <a:r>
              <a:rPr lang="en-US" dirty="0" smtClean="0">
                <a:latin typeface="Century Gothic" pitchFamily="34" charset="0"/>
              </a:rPr>
              <a:t>Mid layer inverted image filled with </a:t>
            </a:r>
            <a:r>
              <a:rPr lang="en-US" dirty="0" err="1" smtClean="0">
                <a:latin typeface="Century Gothic" pitchFamily="34" charset="0"/>
              </a:rPr>
              <a:t>glitched</a:t>
            </a:r>
            <a:r>
              <a:rPr lang="en-US" dirty="0" smtClean="0">
                <a:latin typeface="Century Gothic" pitchFamily="34" charset="0"/>
              </a:rPr>
              <a:t> screen print image</a:t>
            </a:r>
          </a:p>
          <a:p>
            <a:pPr defTabSz="966155">
              <a:buFont typeface="Arial" pitchFamily="34" charset="0"/>
              <a:buChar char="•"/>
              <a:defRPr/>
            </a:pPr>
            <a:r>
              <a:rPr lang="en-US" dirty="0" smtClean="0">
                <a:latin typeface="Century Gothic" pitchFamily="34" charset="0"/>
              </a:rPr>
              <a:t>Background layer of mono-print repeat</a:t>
            </a:r>
            <a:endParaRPr lang="en-US" dirty="0" smtClean="0">
              <a:latin typeface="Century Gothic" pitchFamily="34" charset="0"/>
            </a:endParaRPr>
          </a:p>
          <a:p>
            <a:pPr defTabSz="966155">
              <a:buFont typeface="Arial" pitchFamily="34" charset="0"/>
              <a:buChar char="•"/>
              <a:defRPr/>
            </a:pPr>
            <a:r>
              <a:rPr lang="en-GB" dirty="0" smtClean="0">
                <a:latin typeface="Century Gothic" panose="020B0502020202020204" pitchFamily="34" charset="0"/>
                <a:ea typeface="Times New Roman" panose="02020603050405020304" pitchFamily="18" charset="0"/>
              </a:rPr>
              <a:t>25x25cm</a:t>
            </a:r>
            <a:endParaRPr lang="en-GB" dirty="0" smtClean="0">
              <a:latin typeface="Century Gothic" panose="020B0502020202020204" pitchFamily="34" charset="0"/>
              <a:ea typeface="Times New Roman" panose="02020603050405020304" pitchFamily="18" charset="0"/>
            </a:endParaRPr>
          </a:p>
          <a:p>
            <a:pPr defTabSz="966155">
              <a:buFont typeface="Arial" pitchFamily="34" charset="0"/>
              <a:buChar char="•"/>
              <a:defRPr/>
            </a:pPr>
            <a:endParaRPr lang="en-GB" dirty="0" smtClean="0">
              <a:latin typeface="Century Gothic" panose="020B0502020202020204" pitchFamily="34" charset="0"/>
              <a:ea typeface="Times New Roman" panose="02020603050405020304" pitchFamily="18" charset="0"/>
            </a:endParaRPr>
          </a:p>
          <a:p>
            <a:pPr defTabSz="966155">
              <a:defRPr/>
            </a:pPr>
            <a:endParaRPr lang="en-GB" dirty="0" smtClean="0">
              <a:latin typeface="Century Gothic" panose="020B0502020202020204" pitchFamily="34" charset="0"/>
              <a:ea typeface="Times New Roman" panose="02020603050405020304" pitchFamily="18" charset="0"/>
            </a:endParaRPr>
          </a:p>
          <a:p>
            <a:pPr defTabSz="966155">
              <a:defRPr/>
            </a:pPr>
            <a:endParaRPr lang="en-GB" dirty="0">
              <a:latin typeface="Century Gothic" pitchFamily="34" charset="0"/>
              <a:ea typeface="Times New Roman" panose="02020603050405020304" pitchFamily="18" charset="0"/>
            </a:endParaRPr>
          </a:p>
        </p:txBody>
      </p:sp>
      <p:pic>
        <p:nvPicPr>
          <p:cNvPr id="4" name="Picture 3" descr="screen print drop repeat pattern layered copy.jpg"/>
          <p:cNvPicPr>
            <a:picLocks noChangeAspect="1"/>
          </p:cNvPicPr>
          <p:nvPr/>
        </p:nvPicPr>
        <p:blipFill>
          <a:blip r:embed="rId4" cstate="screen"/>
          <a:stretch>
            <a:fillRect/>
          </a:stretch>
        </p:blipFill>
        <p:spPr>
          <a:xfrm>
            <a:off x="5334000" y="39133"/>
            <a:ext cx="6858000" cy="6779734"/>
          </a:xfrm>
          <a:prstGeom prst="rect">
            <a:avLst/>
          </a:prstGeom>
        </p:spPr>
      </p:pic>
    </p:spTree>
    <p:extLst>
      <p:ext uri="{BB962C8B-B14F-4D97-AF65-F5344CB8AC3E}">
        <p14:creationId xmlns:p14="http://schemas.microsoft.com/office/powerpoint/2010/main" xmlns="" val="21938541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G:\Digital and Material Processes B2\Digital Processes B2 2019-20\Wallpaper\duplicated branch motif repreated with second pattern layer 180% - blue green copy.jpg"/>
          <p:cNvPicPr>
            <a:picLocks noChangeAspect="1" noChangeArrowheads="1"/>
          </p:cNvPicPr>
          <p:nvPr/>
        </p:nvPicPr>
        <p:blipFill>
          <a:blip r:embed="rId3" cstate="screen"/>
          <a:stretch>
            <a:fillRect/>
          </a:stretch>
        </p:blipFill>
        <p:spPr bwMode="auto">
          <a:xfrm>
            <a:off x="7793978" y="3057139"/>
            <a:ext cx="3730637" cy="3624199"/>
          </a:xfrm>
          <a:prstGeom prst="rect">
            <a:avLst/>
          </a:prstGeom>
          <a:noFill/>
        </p:spPr>
      </p:pic>
      <p:sp>
        <p:nvSpPr>
          <p:cNvPr id="3" name="Rectangle 2"/>
          <p:cNvSpPr/>
          <p:nvPr/>
        </p:nvSpPr>
        <p:spPr>
          <a:xfrm>
            <a:off x="7252157" y="363797"/>
            <a:ext cx="4713871" cy="3416320"/>
          </a:xfrm>
          <a:prstGeom prst="rect">
            <a:avLst/>
          </a:prstGeom>
        </p:spPr>
        <p:txBody>
          <a:bodyPr wrap="square">
            <a:spAutoFit/>
          </a:bodyPr>
          <a:lstStyle/>
          <a:p>
            <a:pPr defTabSz="966155">
              <a:defRPr/>
            </a:pPr>
            <a:r>
              <a:rPr lang="en-GB" b="1" dirty="0" smtClean="0">
                <a:latin typeface="Century Gothic" panose="020B0502020202020204" pitchFamily="34" charset="0"/>
                <a:ea typeface="Times New Roman" panose="02020603050405020304" pitchFamily="18" charset="0"/>
              </a:rPr>
              <a:t>Pattern placement within digital colour separation artwork for screen</a:t>
            </a:r>
          </a:p>
          <a:p>
            <a:pPr defTabSz="966155">
              <a:defRPr/>
            </a:pPr>
            <a:endParaRPr lang="en-GB" b="1" dirty="0" smtClean="0">
              <a:latin typeface="Century Gothic" panose="020B0502020202020204" pitchFamily="34" charset="0"/>
              <a:ea typeface="Times New Roman" panose="02020603050405020304" pitchFamily="18" charset="0"/>
            </a:endParaRPr>
          </a:p>
          <a:p>
            <a:pPr defTabSz="966155">
              <a:buFont typeface="Arial" pitchFamily="34" charset="0"/>
              <a:buChar char="•"/>
              <a:defRPr/>
            </a:pPr>
            <a:r>
              <a:rPr lang="en-US" dirty="0" smtClean="0">
                <a:latin typeface="Century Gothic" pitchFamily="34" charset="0"/>
              </a:rPr>
              <a:t> </a:t>
            </a:r>
            <a:r>
              <a:rPr lang="en-US" dirty="0" smtClean="0">
                <a:latin typeface="Century Gothic" pitchFamily="34" charset="0"/>
              </a:rPr>
              <a:t>Inverted image filled with </a:t>
            </a:r>
            <a:r>
              <a:rPr lang="en-US" dirty="0" err="1" smtClean="0">
                <a:latin typeface="Century Gothic" pitchFamily="34" charset="0"/>
              </a:rPr>
              <a:t>glitched</a:t>
            </a:r>
            <a:r>
              <a:rPr lang="en-US" dirty="0" smtClean="0">
                <a:latin typeface="Century Gothic" pitchFamily="34" charset="0"/>
              </a:rPr>
              <a:t>, </a:t>
            </a:r>
            <a:br>
              <a:rPr lang="en-US" dirty="0" smtClean="0">
                <a:latin typeface="Century Gothic" pitchFamily="34" charset="0"/>
              </a:rPr>
            </a:br>
            <a:r>
              <a:rPr lang="en-US" dirty="0" smtClean="0">
                <a:latin typeface="Century Gothic" pitchFamily="34" charset="0"/>
              </a:rPr>
              <a:t>re-</a:t>
            </a:r>
            <a:r>
              <a:rPr lang="en-US" dirty="0" err="1" smtClean="0">
                <a:latin typeface="Century Gothic" pitchFamily="34" charset="0"/>
              </a:rPr>
              <a:t>coloured</a:t>
            </a:r>
            <a:r>
              <a:rPr lang="en-US" dirty="0" smtClean="0">
                <a:latin typeface="Century Gothic" pitchFamily="34" charset="0"/>
              </a:rPr>
              <a:t> screen artwork</a:t>
            </a:r>
          </a:p>
          <a:p>
            <a:pPr defTabSz="966155">
              <a:buFont typeface="Arial" pitchFamily="34" charset="0"/>
              <a:buChar char="•"/>
              <a:defRPr/>
            </a:pPr>
            <a:r>
              <a:rPr lang="en-US" dirty="0" smtClean="0">
                <a:latin typeface="Century Gothic" pitchFamily="34" charset="0"/>
              </a:rPr>
              <a:t>Background layer of mono-print repeat</a:t>
            </a:r>
          </a:p>
          <a:p>
            <a:pPr defTabSz="966155">
              <a:buFont typeface="Arial" pitchFamily="34" charset="0"/>
              <a:buChar char="•"/>
              <a:defRPr/>
            </a:pPr>
            <a:r>
              <a:rPr lang="en-US" dirty="0" smtClean="0">
                <a:latin typeface="Century Gothic" pitchFamily="34" charset="0"/>
              </a:rPr>
              <a:t>Background </a:t>
            </a:r>
            <a:r>
              <a:rPr lang="en-US" dirty="0" err="1" smtClean="0">
                <a:latin typeface="Century Gothic" pitchFamily="34" charset="0"/>
              </a:rPr>
              <a:t>colour</a:t>
            </a:r>
            <a:r>
              <a:rPr lang="en-US" dirty="0" smtClean="0">
                <a:latin typeface="Century Gothic" pitchFamily="34" charset="0"/>
              </a:rPr>
              <a:t> variations of dark blue or white</a:t>
            </a:r>
            <a:endParaRPr lang="en-US" dirty="0" smtClean="0">
              <a:latin typeface="Century Gothic" pitchFamily="34" charset="0"/>
            </a:endParaRPr>
          </a:p>
          <a:p>
            <a:pPr defTabSz="966155">
              <a:buFont typeface="Arial" pitchFamily="34" charset="0"/>
              <a:buChar char="•"/>
              <a:defRPr/>
            </a:pPr>
            <a:r>
              <a:rPr lang="en-GB" dirty="0" smtClean="0">
                <a:latin typeface="Century Gothic" panose="020B0502020202020204" pitchFamily="34" charset="0"/>
                <a:ea typeface="Times New Roman" panose="02020603050405020304" pitchFamily="18" charset="0"/>
              </a:rPr>
              <a:t>25x25cm</a:t>
            </a:r>
            <a:endParaRPr lang="en-GB" dirty="0" smtClean="0">
              <a:latin typeface="Century Gothic" panose="020B0502020202020204" pitchFamily="34" charset="0"/>
              <a:ea typeface="Times New Roman" panose="02020603050405020304" pitchFamily="18" charset="0"/>
            </a:endParaRPr>
          </a:p>
          <a:p>
            <a:pPr defTabSz="966155">
              <a:buFont typeface="Arial" pitchFamily="34" charset="0"/>
              <a:buChar char="•"/>
              <a:defRPr/>
            </a:pPr>
            <a:endParaRPr lang="en-GB" dirty="0" smtClean="0">
              <a:latin typeface="Century Gothic" panose="020B0502020202020204" pitchFamily="34" charset="0"/>
              <a:ea typeface="Times New Roman" panose="02020603050405020304" pitchFamily="18" charset="0"/>
            </a:endParaRPr>
          </a:p>
          <a:p>
            <a:pPr defTabSz="966155">
              <a:defRPr/>
            </a:pPr>
            <a:endParaRPr lang="en-GB" dirty="0" smtClean="0">
              <a:latin typeface="Century Gothic" panose="020B0502020202020204" pitchFamily="34" charset="0"/>
              <a:ea typeface="Times New Roman" panose="02020603050405020304" pitchFamily="18" charset="0"/>
            </a:endParaRPr>
          </a:p>
          <a:p>
            <a:pPr defTabSz="966155">
              <a:defRPr/>
            </a:pPr>
            <a:endParaRPr lang="en-GB" dirty="0">
              <a:latin typeface="Century Gothic" pitchFamily="34" charset="0"/>
              <a:ea typeface="Times New Roman" panose="02020603050405020304" pitchFamily="18" charset="0"/>
            </a:endParaRPr>
          </a:p>
        </p:txBody>
      </p:sp>
      <p:pic>
        <p:nvPicPr>
          <p:cNvPr id="4" name="Picture 3" descr="screen print drop repeat pattern layered copy.jpg"/>
          <p:cNvPicPr>
            <a:picLocks noChangeAspect="1"/>
          </p:cNvPicPr>
          <p:nvPr/>
        </p:nvPicPr>
        <p:blipFill>
          <a:blip r:embed="rId4" cstate="screen"/>
          <a:stretch>
            <a:fillRect/>
          </a:stretch>
        </p:blipFill>
        <p:spPr>
          <a:xfrm>
            <a:off x="0" y="97832"/>
            <a:ext cx="6858000" cy="6662336"/>
          </a:xfrm>
          <a:prstGeom prst="rect">
            <a:avLst/>
          </a:prstGeom>
        </p:spPr>
      </p:pic>
    </p:spTree>
    <p:extLst>
      <p:ext uri="{BB962C8B-B14F-4D97-AF65-F5344CB8AC3E}">
        <p14:creationId xmlns:p14="http://schemas.microsoft.com/office/powerpoint/2010/main" xmlns="" val="21938541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G:\Digital and Material Processes B2\Digital Processes B2 2019-20\Wallpaper\duplicated branch motif repreated with second pattern layer 180% - blue green copy.jpg"/>
          <p:cNvPicPr>
            <a:picLocks noChangeAspect="1" noChangeArrowheads="1"/>
          </p:cNvPicPr>
          <p:nvPr/>
        </p:nvPicPr>
        <p:blipFill>
          <a:blip r:embed="rId3" cstate="screen"/>
          <a:stretch>
            <a:fillRect/>
          </a:stretch>
        </p:blipFill>
        <p:spPr bwMode="auto">
          <a:xfrm>
            <a:off x="778301" y="3090983"/>
            <a:ext cx="3730637" cy="3624199"/>
          </a:xfrm>
          <a:prstGeom prst="rect">
            <a:avLst/>
          </a:prstGeom>
          <a:noFill/>
        </p:spPr>
      </p:pic>
      <p:sp>
        <p:nvSpPr>
          <p:cNvPr id="5" name="Rectangle 4"/>
          <p:cNvSpPr/>
          <p:nvPr/>
        </p:nvSpPr>
        <p:spPr>
          <a:xfrm>
            <a:off x="236480" y="145385"/>
            <a:ext cx="4871548" cy="3693319"/>
          </a:xfrm>
          <a:prstGeom prst="rect">
            <a:avLst/>
          </a:prstGeom>
        </p:spPr>
        <p:txBody>
          <a:bodyPr wrap="square">
            <a:spAutoFit/>
          </a:bodyPr>
          <a:lstStyle/>
          <a:p>
            <a:pPr defTabSz="966155">
              <a:defRPr/>
            </a:pPr>
            <a:r>
              <a:rPr lang="en-GB" b="1" dirty="0" smtClean="0">
                <a:latin typeface="Century Gothic" panose="020B0502020202020204" pitchFamily="34" charset="0"/>
                <a:ea typeface="Times New Roman" panose="02020603050405020304" pitchFamily="18" charset="0"/>
              </a:rPr>
              <a:t>Pattern placement within digital colour separation artwork for screen</a:t>
            </a:r>
          </a:p>
          <a:p>
            <a:pPr defTabSz="966155">
              <a:defRPr/>
            </a:pPr>
            <a:endParaRPr lang="en-GB" b="1" dirty="0" smtClean="0">
              <a:latin typeface="Century Gothic" panose="020B0502020202020204" pitchFamily="34" charset="0"/>
              <a:ea typeface="Times New Roman" panose="02020603050405020304" pitchFamily="18" charset="0"/>
            </a:endParaRPr>
          </a:p>
          <a:p>
            <a:pPr defTabSz="966155">
              <a:buFont typeface="Arial" pitchFamily="34" charset="0"/>
              <a:buChar char="•"/>
              <a:defRPr/>
            </a:pPr>
            <a:r>
              <a:rPr lang="en-US" dirty="0" smtClean="0">
                <a:latin typeface="Century Gothic" pitchFamily="34" charset="0"/>
              </a:rPr>
              <a:t> Inverted image filled with </a:t>
            </a:r>
            <a:r>
              <a:rPr lang="en-US" dirty="0" err="1" smtClean="0">
                <a:latin typeface="Century Gothic" pitchFamily="34" charset="0"/>
              </a:rPr>
              <a:t>glitched</a:t>
            </a:r>
            <a:r>
              <a:rPr lang="en-US" dirty="0" smtClean="0">
                <a:latin typeface="Century Gothic" pitchFamily="34" charset="0"/>
              </a:rPr>
              <a:t>, </a:t>
            </a:r>
            <a:br>
              <a:rPr lang="en-US" dirty="0" smtClean="0">
                <a:latin typeface="Century Gothic" pitchFamily="34" charset="0"/>
              </a:rPr>
            </a:br>
            <a:r>
              <a:rPr lang="en-US" dirty="0" smtClean="0">
                <a:latin typeface="Century Gothic" pitchFamily="34" charset="0"/>
              </a:rPr>
              <a:t>re-</a:t>
            </a:r>
            <a:r>
              <a:rPr lang="en-US" dirty="0" err="1" smtClean="0">
                <a:latin typeface="Century Gothic" pitchFamily="34" charset="0"/>
              </a:rPr>
              <a:t>coloured</a:t>
            </a:r>
            <a:r>
              <a:rPr lang="en-US" dirty="0" smtClean="0">
                <a:latin typeface="Century Gothic" pitchFamily="34" charset="0"/>
              </a:rPr>
              <a:t> screen artwork</a:t>
            </a:r>
          </a:p>
          <a:p>
            <a:pPr defTabSz="966155">
              <a:buFont typeface="Arial" pitchFamily="34" charset="0"/>
              <a:buChar char="•"/>
              <a:defRPr/>
            </a:pPr>
            <a:r>
              <a:rPr lang="en-US" dirty="0" smtClean="0">
                <a:latin typeface="Century Gothic" pitchFamily="34" charset="0"/>
              </a:rPr>
              <a:t>Background layer of mono-print </a:t>
            </a:r>
            <a:r>
              <a:rPr lang="en-US" dirty="0" smtClean="0">
                <a:latin typeface="Century Gothic" pitchFamily="34" charset="0"/>
              </a:rPr>
              <a:t>drop repeat</a:t>
            </a:r>
            <a:endParaRPr lang="en-US" dirty="0" smtClean="0">
              <a:latin typeface="Century Gothic" pitchFamily="34" charset="0"/>
            </a:endParaRPr>
          </a:p>
          <a:p>
            <a:pPr defTabSz="966155">
              <a:buFont typeface="Arial" pitchFamily="34" charset="0"/>
              <a:buChar char="•"/>
              <a:defRPr/>
            </a:pPr>
            <a:r>
              <a:rPr lang="en-US" dirty="0" smtClean="0">
                <a:latin typeface="Century Gothic" pitchFamily="34" charset="0"/>
              </a:rPr>
              <a:t>Background </a:t>
            </a:r>
            <a:r>
              <a:rPr lang="en-US" dirty="0" err="1" smtClean="0">
                <a:latin typeface="Century Gothic" pitchFamily="34" charset="0"/>
              </a:rPr>
              <a:t>colour</a:t>
            </a:r>
            <a:r>
              <a:rPr lang="en-US" dirty="0" smtClean="0">
                <a:latin typeface="Century Gothic" pitchFamily="34" charset="0"/>
              </a:rPr>
              <a:t> </a:t>
            </a:r>
            <a:r>
              <a:rPr lang="en-US" dirty="0" smtClean="0">
                <a:latin typeface="Century Gothic" pitchFamily="34" charset="0"/>
              </a:rPr>
              <a:t>variations of red or dark yellow</a:t>
            </a:r>
            <a:endParaRPr lang="en-US" dirty="0" smtClean="0">
              <a:latin typeface="Century Gothic" pitchFamily="34" charset="0"/>
            </a:endParaRPr>
          </a:p>
          <a:p>
            <a:pPr defTabSz="966155">
              <a:buFont typeface="Arial" pitchFamily="34" charset="0"/>
              <a:buChar char="•"/>
              <a:defRPr/>
            </a:pPr>
            <a:r>
              <a:rPr lang="en-GB" dirty="0" smtClean="0">
                <a:latin typeface="Century Gothic" panose="020B0502020202020204" pitchFamily="34" charset="0"/>
                <a:ea typeface="Times New Roman" panose="02020603050405020304" pitchFamily="18" charset="0"/>
              </a:rPr>
              <a:t>25x25cm</a:t>
            </a:r>
          </a:p>
          <a:p>
            <a:pPr defTabSz="966155">
              <a:buFont typeface="Arial" pitchFamily="34" charset="0"/>
              <a:buChar char="•"/>
              <a:defRPr/>
            </a:pPr>
            <a:endParaRPr lang="en-GB" dirty="0" smtClean="0">
              <a:latin typeface="Century Gothic" panose="020B0502020202020204" pitchFamily="34" charset="0"/>
              <a:ea typeface="Times New Roman" panose="02020603050405020304" pitchFamily="18" charset="0"/>
            </a:endParaRPr>
          </a:p>
          <a:p>
            <a:pPr defTabSz="966155">
              <a:defRPr/>
            </a:pPr>
            <a:endParaRPr lang="en-GB" dirty="0" smtClean="0">
              <a:latin typeface="Century Gothic" panose="020B0502020202020204" pitchFamily="34" charset="0"/>
              <a:ea typeface="Times New Roman" panose="02020603050405020304" pitchFamily="18" charset="0"/>
            </a:endParaRPr>
          </a:p>
          <a:p>
            <a:pPr defTabSz="966155">
              <a:defRPr/>
            </a:pPr>
            <a:endParaRPr lang="en-GB" dirty="0">
              <a:latin typeface="Century Gothic" pitchFamily="34" charset="0"/>
              <a:ea typeface="Times New Roman" panose="02020603050405020304" pitchFamily="18" charset="0"/>
            </a:endParaRPr>
          </a:p>
        </p:txBody>
      </p:sp>
      <p:pic>
        <p:nvPicPr>
          <p:cNvPr id="6" name="Picture 5" descr="screen print drop repeat pattern layered copy.jpg"/>
          <p:cNvPicPr>
            <a:picLocks noChangeAspect="1"/>
          </p:cNvPicPr>
          <p:nvPr/>
        </p:nvPicPr>
        <p:blipFill>
          <a:blip r:embed="rId4" cstate="screen"/>
          <a:stretch>
            <a:fillRect/>
          </a:stretch>
        </p:blipFill>
        <p:spPr>
          <a:xfrm>
            <a:off x="5334000" y="97832"/>
            <a:ext cx="6858000" cy="6662336"/>
          </a:xfrm>
          <a:prstGeom prst="rect">
            <a:avLst/>
          </a:prstGeom>
        </p:spPr>
      </p:pic>
    </p:spTree>
    <p:extLst>
      <p:ext uri="{BB962C8B-B14F-4D97-AF65-F5344CB8AC3E}">
        <p14:creationId xmlns:p14="http://schemas.microsoft.com/office/powerpoint/2010/main" xmlns="" val="21938541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close up of a plant&#10;&#10;Description automatically generated">
            <a:extLst>
              <a:ext uri="{FF2B5EF4-FFF2-40B4-BE49-F238E27FC236}">
                <a16:creationId xmlns:a16="http://schemas.microsoft.com/office/drawing/2014/main" xmlns="" id="{FB177627-5A53-2049-8240-6719A53CB9CB}"/>
              </a:ext>
            </a:extLst>
          </p:cNvPr>
          <p:cNvPicPr>
            <a:picLocks noChangeAspect="1"/>
          </p:cNvPicPr>
          <p:nvPr/>
        </p:nvPicPr>
        <p:blipFill>
          <a:blip r:embed="rId3" cstate="screen"/>
          <a:srcRect/>
          <a:stretch>
            <a:fillRect/>
          </a:stretch>
        </p:blipFill>
        <p:spPr>
          <a:xfrm rot="5400000">
            <a:off x="5667441" y="233503"/>
            <a:ext cx="6816484" cy="6232634"/>
          </a:xfrm>
          <a:prstGeom prst="rect">
            <a:avLst/>
          </a:prstGeom>
        </p:spPr>
      </p:pic>
      <p:sp>
        <p:nvSpPr>
          <p:cNvPr id="5" name="Rectangle 4"/>
          <p:cNvSpPr/>
          <p:nvPr/>
        </p:nvSpPr>
        <p:spPr>
          <a:xfrm>
            <a:off x="651642" y="583324"/>
            <a:ext cx="4141075" cy="6699791"/>
          </a:xfrm>
          <a:prstGeom prst="rect">
            <a:avLst/>
          </a:prstGeom>
        </p:spPr>
        <p:txBody>
          <a:bodyPr wrap="square">
            <a:spAutoFit/>
          </a:bodyPr>
          <a:lstStyle/>
          <a:p>
            <a:pPr defTabSz="966155">
              <a:defRPr/>
            </a:pPr>
            <a:r>
              <a:rPr lang="en-GB" b="1" dirty="0" smtClean="0">
                <a:latin typeface="Century Gothic" panose="020B0502020202020204" pitchFamily="34" charset="0"/>
                <a:ea typeface="Times New Roman" panose="02020603050405020304" pitchFamily="18" charset="0"/>
              </a:rPr>
              <a:t>Hand stitched </a:t>
            </a:r>
            <a:r>
              <a:rPr lang="en-GB" b="1" dirty="0" smtClean="0">
                <a:latin typeface="Century Gothic" panose="020B0502020202020204" pitchFamily="34" charset="0"/>
                <a:ea typeface="Times New Roman" panose="02020603050405020304" pitchFamily="18" charset="0"/>
              </a:rPr>
              <a:t>samples</a:t>
            </a:r>
          </a:p>
          <a:p>
            <a:pPr defTabSz="966155">
              <a:defRPr/>
            </a:pPr>
            <a:endParaRPr lang="en-GB" dirty="0" smtClean="0">
              <a:latin typeface="Century Gothic" panose="020B0502020202020204" pitchFamily="34" charset="0"/>
              <a:ea typeface="Times New Roman" panose="02020603050405020304" pitchFamily="18" charset="0"/>
            </a:endParaRPr>
          </a:p>
          <a:p>
            <a:pPr defTabSz="966155">
              <a:defRPr/>
            </a:pPr>
            <a:r>
              <a:rPr lang="en-GB" dirty="0" smtClean="0">
                <a:latin typeface="Century Gothic" panose="020B0502020202020204" pitchFamily="34" charset="0"/>
                <a:ea typeface="Times New Roman" panose="02020603050405020304" pitchFamily="18" charset="0"/>
              </a:rPr>
              <a:t>Substrate: dark </a:t>
            </a:r>
            <a:r>
              <a:rPr lang="en-GB" dirty="0" smtClean="0">
                <a:latin typeface="Century Gothic" panose="020B0502020202020204" pitchFamily="34" charset="0"/>
                <a:ea typeface="Times New Roman" panose="02020603050405020304" pitchFamily="18" charset="0"/>
              </a:rPr>
              <a:t>green wool </a:t>
            </a:r>
            <a:r>
              <a:rPr lang="en-GB" dirty="0" smtClean="0">
                <a:latin typeface="Century Gothic" panose="020B0502020202020204" pitchFamily="34" charset="0"/>
                <a:ea typeface="Times New Roman" panose="02020603050405020304" pitchFamily="18" charset="0"/>
              </a:rPr>
              <a:t>fabric</a:t>
            </a:r>
          </a:p>
          <a:p>
            <a:pPr defTabSz="966155">
              <a:buFont typeface="Arial" pitchFamily="34" charset="0"/>
              <a:buChar char="•"/>
              <a:defRPr/>
            </a:pPr>
            <a:r>
              <a:rPr lang="en-GB" dirty="0" smtClean="0">
                <a:latin typeface="Century Gothic" panose="020B0502020202020204" pitchFamily="34" charset="0"/>
                <a:ea typeface="Times New Roman" panose="02020603050405020304" pitchFamily="18" charset="0"/>
              </a:rPr>
              <a:t> silk embroidery thread (split into 3 strands)</a:t>
            </a:r>
          </a:p>
          <a:p>
            <a:pPr defTabSz="966155">
              <a:defRPr/>
            </a:pPr>
            <a:endParaRPr lang="en-GB" dirty="0" smtClean="0">
              <a:latin typeface="Century Gothic" panose="020B0502020202020204" pitchFamily="34" charset="0"/>
              <a:ea typeface="Times New Roman" panose="02020603050405020304" pitchFamily="18" charset="0"/>
            </a:endParaRPr>
          </a:p>
          <a:p>
            <a:pPr defTabSz="966155">
              <a:defRPr/>
            </a:pPr>
            <a:r>
              <a:rPr lang="en-GB" dirty="0" smtClean="0">
                <a:latin typeface="Century Gothic" panose="020B0502020202020204" pitchFamily="34" charset="0"/>
                <a:ea typeface="Times New Roman" panose="02020603050405020304" pitchFamily="18" charset="0"/>
              </a:rPr>
              <a:t>From top – clockwise:</a:t>
            </a:r>
            <a:endParaRPr lang="en-GB" dirty="0" smtClean="0">
              <a:latin typeface="Century Gothic" panose="020B0502020202020204" pitchFamily="34" charset="0"/>
              <a:ea typeface="Times New Roman" panose="02020603050405020304" pitchFamily="18" charset="0"/>
            </a:endParaRP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Seed stitch</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Cross stitch</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Chain stitch</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French knots</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Blanket stitch</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Sloping blanket stitch</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Herringbone stitch</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Rosette chain stitch</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Feathered chain stitch</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Open chain stitch</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Stem stitch</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Bullion knot</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Lazy daisy stitch</a:t>
            </a:r>
          </a:p>
          <a:p>
            <a:pPr lvl="1" defTabSz="966155">
              <a:buFont typeface="Arial" pitchFamily="34" charset="0"/>
              <a:buChar char="•"/>
              <a:defRPr/>
            </a:pPr>
            <a:endParaRPr lang="en-GB" dirty="0" smtClean="0">
              <a:latin typeface="Century Gothic" panose="020B0502020202020204" pitchFamily="34" charset="0"/>
              <a:ea typeface="Times New Roman" panose="02020603050405020304" pitchFamily="18" charset="0"/>
            </a:endParaRPr>
          </a:p>
          <a:p>
            <a:pPr lvl="1" defTabSz="966155">
              <a:buFont typeface="Arial" pitchFamily="34" charset="0"/>
              <a:buChar char="•"/>
              <a:defRPr/>
            </a:pPr>
            <a:endParaRPr lang="en-GB" dirty="0" smtClean="0">
              <a:latin typeface="Century Gothic" panose="020B0502020202020204" pitchFamily="34" charset="0"/>
              <a:ea typeface="Times New Roman" panose="02020603050405020304" pitchFamily="18" charset="0"/>
            </a:endParaRPr>
          </a:p>
          <a:p>
            <a:pPr lvl="1" defTabSz="966155">
              <a:buFont typeface="Arial" pitchFamily="34" charset="0"/>
              <a:buChar char="•"/>
              <a:defRPr/>
            </a:pPr>
            <a:endParaRPr lang="en-GB" dirty="0">
              <a:latin typeface="Century Gothic" panose="020B0502020202020204" pitchFamily="34" charset="0"/>
              <a:ea typeface="Times New Roman" panose="02020603050405020304" pitchFamily="18" charset="0"/>
            </a:endParaRPr>
          </a:p>
        </p:txBody>
      </p:sp>
    </p:spTree>
    <p:extLst>
      <p:ext uri="{BB962C8B-B14F-4D97-AF65-F5344CB8AC3E}">
        <p14:creationId xmlns:p14="http://schemas.microsoft.com/office/powerpoint/2010/main" xmlns="" val="31975808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 up of a plant&#10;&#10;Description automatically generated">
            <a:extLst>
              <a:ext uri="{FF2B5EF4-FFF2-40B4-BE49-F238E27FC236}">
                <a16:creationId xmlns:a16="http://schemas.microsoft.com/office/drawing/2014/main" xmlns="" id="{FB177627-5A53-2049-8240-6719A53CB9CB}"/>
              </a:ext>
            </a:extLst>
          </p:cNvPr>
          <p:cNvPicPr>
            <a:picLocks noChangeAspect="1"/>
          </p:cNvPicPr>
          <p:nvPr/>
        </p:nvPicPr>
        <p:blipFill>
          <a:blip r:embed="rId3" cstate="screen"/>
          <a:srcRect/>
          <a:stretch>
            <a:fillRect/>
          </a:stretch>
        </p:blipFill>
        <p:spPr>
          <a:xfrm rot="5400000">
            <a:off x="-156006" y="156004"/>
            <a:ext cx="6858003" cy="6545993"/>
          </a:xfrm>
          <a:prstGeom prst="rect">
            <a:avLst/>
          </a:prstGeom>
        </p:spPr>
      </p:pic>
      <p:sp>
        <p:nvSpPr>
          <p:cNvPr id="5" name="Rectangle 4"/>
          <p:cNvSpPr/>
          <p:nvPr/>
        </p:nvSpPr>
        <p:spPr>
          <a:xfrm>
            <a:off x="7162801" y="378372"/>
            <a:ext cx="4141075" cy="7294305"/>
          </a:xfrm>
          <a:prstGeom prst="rect">
            <a:avLst/>
          </a:prstGeom>
        </p:spPr>
        <p:txBody>
          <a:bodyPr wrap="square">
            <a:spAutoFit/>
          </a:bodyPr>
          <a:lstStyle/>
          <a:p>
            <a:pPr defTabSz="966155">
              <a:defRPr/>
            </a:pPr>
            <a:r>
              <a:rPr lang="en-GB" b="1" dirty="0" smtClean="0">
                <a:latin typeface="Century Gothic" panose="020B0502020202020204" pitchFamily="34" charset="0"/>
                <a:ea typeface="Times New Roman" panose="02020603050405020304" pitchFamily="18" charset="0"/>
              </a:rPr>
              <a:t>Hand stitched </a:t>
            </a:r>
            <a:r>
              <a:rPr lang="en-GB" b="1" dirty="0" smtClean="0">
                <a:latin typeface="Century Gothic" panose="020B0502020202020204" pitchFamily="34" charset="0"/>
                <a:ea typeface="Times New Roman" panose="02020603050405020304" pitchFamily="18" charset="0"/>
              </a:rPr>
              <a:t>samples</a:t>
            </a:r>
          </a:p>
          <a:p>
            <a:pPr defTabSz="966155">
              <a:defRPr/>
            </a:pPr>
            <a:endParaRPr lang="en-GB" dirty="0" smtClean="0">
              <a:latin typeface="Century Gothic" panose="020B0502020202020204" pitchFamily="34" charset="0"/>
              <a:ea typeface="Times New Roman" panose="02020603050405020304" pitchFamily="18" charset="0"/>
            </a:endParaRPr>
          </a:p>
          <a:p>
            <a:pPr defTabSz="966155">
              <a:defRPr/>
            </a:pPr>
            <a:r>
              <a:rPr lang="en-GB" dirty="0" smtClean="0">
                <a:latin typeface="Century Gothic" panose="020B0502020202020204" pitchFamily="34" charset="0"/>
                <a:ea typeface="Times New Roman" panose="02020603050405020304" pitchFamily="18" charset="0"/>
              </a:rPr>
              <a:t>Substrate: natural canvas fabric</a:t>
            </a:r>
          </a:p>
          <a:p>
            <a:pPr defTabSz="966155">
              <a:buFont typeface="Arial" pitchFamily="34" charset="0"/>
              <a:buChar char="•"/>
              <a:defRPr/>
            </a:pPr>
            <a:r>
              <a:rPr lang="en-GB" dirty="0" smtClean="0">
                <a:latin typeface="Century Gothic" panose="020B0502020202020204" pitchFamily="34" charset="0"/>
                <a:ea typeface="Times New Roman" panose="02020603050405020304" pitchFamily="18" charset="0"/>
              </a:rPr>
              <a:t> silk embroidery thread (split into 3 strands)</a:t>
            </a:r>
          </a:p>
          <a:p>
            <a:pPr defTabSz="966155">
              <a:defRPr/>
            </a:pPr>
            <a:endParaRPr lang="en-GB" dirty="0" smtClean="0">
              <a:latin typeface="Century Gothic" panose="020B0502020202020204" pitchFamily="34" charset="0"/>
              <a:ea typeface="Times New Roman" panose="02020603050405020304" pitchFamily="18" charset="0"/>
            </a:endParaRPr>
          </a:p>
          <a:p>
            <a:pPr defTabSz="966155">
              <a:defRPr/>
            </a:pPr>
            <a:r>
              <a:rPr lang="en-GB" dirty="0" smtClean="0">
                <a:latin typeface="Century Gothic" panose="020B0502020202020204" pitchFamily="34" charset="0"/>
                <a:ea typeface="Times New Roman" panose="02020603050405020304" pitchFamily="18" charset="0"/>
              </a:rPr>
              <a:t>From centre – clockwise:</a:t>
            </a:r>
            <a:endParaRPr lang="en-GB" dirty="0" smtClean="0">
              <a:latin typeface="Century Gothic" panose="020B0502020202020204" pitchFamily="34" charset="0"/>
              <a:ea typeface="Times New Roman" panose="02020603050405020304" pitchFamily="18" charset="0"/>
            </a:endParaRP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Eyelet wheel</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Trellis </a:t>
            </a:r>
            <a:r>
              <a:rPr lang="en-GB" dirty="0" smtClean="0">
                <a:latin typeface="Century Gothic" panose="020B0502020202020204" pitchFamily="34" charset="0"/>
                <a:ea typeface="Times New Roman" panose="02020603050405020304" pitchFamily="18" charset="0"/>
              </a:rPr>
              <a:t>stitch</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Star stitch</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Fern stitch</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Chain stitch</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Feather stitch</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Arrowhead/fly stitch</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Wheatear stitch</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Padded satin stitch</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French knot</a:t>
            </a:r>
          </a:p>
          <a:p>
            <a:pPr lvl="1" defTabSz="966155">
              <a:buFont typeface="Wingdings" pitchFamily="2" charset="2"/>
              <a:buChar char="v"/>
              <a:defRPr/>
            </a:pPr>
            <a:r>
              <a:rPr lang="en-GB" dirty="0" err="1" smtClean="0">
                <a:latin typeface="Century Gothic" panose="020B0502020202020204" pitchFamily="34" charset="0"/>
                <a:ea typeface="Times New Roman" panose="02020603050405020304" pitchFamily="18" charset="0"/>
              </a:rPr>
              <a:t>Tete</a:t>
            </a:r>
            <a:r>
              <a:rPr lang="en-GB" dirty="0" smtClean="0">
                <a:latin typeface="Century Gothic" panose="020B0502020202020204" pitchFamily="34" charset="0"/>
                <a:ea typeface="Times New Roman" panose="02020603050405020304" pitchFamily="18" charset="0"/>
              </a:rPr>
              <a:t> de </a:t>
            </a:r>
            <a:r>
              <a:rPr lang="en-GB" dirty="0" err="1" smtClean="0">
                <a:latin typeface="Century Gothic" panose="020B0502020202020204" pitchFamily="34" charset="0"/>
                <a:ea typeface="Times New Roman" panose="02020603050405020304" pitchFamily="18" charset="0"/>
              </a:rPr>
              <a:t>boeuf</a:t>
            </a:r>
            <a:r>
              <a:rPr lang="en-GB" dirty="0" smtClean="0">
                <a:latin typeface="Century Gothic" panose="020B0502020202020204" pitchFamily="34" charset="0"/>
                <a:ea typeface="Times New Roman" panose="02020603050405020304" pitchFamily="18" charset="0"/>
              </a:rPr>
              <a:t> stitch</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Bullion knot</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Closed feather stitch</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Lazy daisy stitch</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Bullion knot</a:t>
            </a:r>
          </a:p>
          <a:p>
            <a:pPr lvl="1" defTabSz="966155">
              <a:buFont typeface="Arial" pitchFamily="34" charset="0"/>
              <a:buChar char="•"/>
              <a:defRPr/>
            </a:pPr>
            <a:endParaRPr lang="en-GB" dirty="0" smtClean="0">
              <a:latin typeface="Century Gothic" panose="020B0502020202020204" pitchFamily="34" charset="0"/>
              <a:ea typeface="Times New Roman" panose="02020603050405020304" pitchFamily="18" charset="0"/>
            </a:endParaRPr>
          </a:p>
          <a:p>
            <a:pPr lvl="1" defTabSz="966155">
              <a:buFont typeface="Arial" pitchFamily="34" charset="0"/>
              <a:buChar char="•"/>
              <a:defRPr/>
            </a:pPr>
            <a:endParaRPr lang="en-GB" dirty="0" smtClean="0">
              <a:latin typeface="Century Gothic" panose="020B0502020202020204" pitchFamily="34" charset="0"/>
              <a:ea typeface="Times New Roman" panose="02020603050405020304" pitchFamily="18" charset="0"/>
            </a:endParaRPr>
          </a:p>
          <a:p>
            <a:pPr lvl="1" defTabSz="966155">
              <a:buFont typeface="Arial" pitchFamily="34" charset="0"/>
              <a:buChar char="•"/>
              <a:defRPr/>
            </a:pPr>
            <a:endParaRPr lang="en-GB" dirty="0">
              <a:latin typeface="Century Gothic" panose="020B0502020202020204" pitchFamily="34" charset="0"/>
              <a:ea typeface="Times New Roman" panose="02020603050405020304" pitchFamily="18" charset="0"/>
            </a:endParaRPr>
          </a:p>
        </p:txBody>
      </p:sp>
    </p:spTree>
    <p:extLst>
      <p:ext uri="{BB962C8B-B14F-4D97-AF65-F5344CB8AC3E}">
        <p14:creationId xmlns:p14="http://schemas.microsoft.com/office/powerpoint/2010/main" xmlns="" val="31975808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carmencita661\Pictures\Uni\Major 2\P1020796.JPG"/>
          <p:cNvPicPr>
            <a:picLocks noChangeAspect="1" noChangeArrowheads="1"/>
          </p:cNvPicPr>
          <p:nvPr/>
        </p:nvPicPr>
        <p:blipFill>
          <a:blip r:embed="rId3" cstate="screen"/>
          <a:srcRect/>
          <a:stretch>
            <a:fillRect/>
          </a:stretch>
        </p:blipFill>
        <p:spPr bwMode="auto">
          <a:xfrm>
            <a:off x="7434310" y="1225"/>
            <a:ext cx="4752444" cy="6856775"/>
          </a:xfrm>
          <a:prstGeom prst="rect">
            <a:avLst/>
          </a:prstGeom>
          <a:noFill/>
          <a:ln>
            <a:noFill/>
          </a:ln>
        </p:spPr>
      </p:pic>
      <p:sp>
        <p:nvSpPr>
          <p:cNvPr id="4" name="Rectangle 3"/>
          <p:cNvSpPr/>
          <p:nvPr/>
        </p:nvSpPr>
        <p:spPr>
          <a:xfrm>
            <a:off x="5249917" y="331076"/>
            <a:ext cx="1939160" cy="1200329"/>
          </a:xfrm>
          <a:prstGeom prst="rect">
            <a:avLst/>
          </a:prstGeom>
        </p:spPr>
        <p:txBody>
          <a:bodyPr wrap="square">
            <a:spAutoFit/>
          </a:bodyPr>
          <a:lstStyle/>
          <a:p>
            <a:pPr algn="ctr" defTabSz="966155">
              <a:defRPr/>
            </a:pPr>
            <a:r>
              <a:rPr lang="en-GB" b="1" dirty="0" smtClean="0">
                <a:latin typeface="Century Gothic" panose="020B0502020202020204" pitchFamily="34" charset="0"/>
                <a:ea typeface="Times New Roman" panose="02020603050405020304" pitchFamily="18" charset="0"/>
              </a:rPr>
              <a:t>Hand stitched </a:t>
            </a:r>
            <a:r>
              <a:rPr lang="en-GB" b="1" dirty="0" smtClean="0">
                <a:latin typeface="Century Gothic" panose="020B0502020202020204" pitchFamily="34" charset="0"/>
                <a:ea typeface="Times New Roman" panose="02020603050405020304" pitchFamily="18" charset="0"/>
              </a:rPr>
              <a:t>sample drafts to paper</a:t>
            </a:r>
            <a:endParaRPr lang="en-GB" b="1" dirty="0" smtClean="0">
              <a:latin typeface="Century Gothic" panose="020B0502020202020204" pitchFamily="34" charset="0"/>
              <a:ea typeface="Times New Roman" panose="02020603050405020304" pitchFamily="18" charset="0"/>
            </a:endParaRPr>
          </a:p>
          <a:p>
            <a:pPr algn="ctr" defTabSz="966155">
              <a:defRPr/>
            </a:pPr>
            <a:endParaRPr lang="en-GB" dirty="0" smtClean="0">
              <a:latin typeface="Century Gothic" panose="020B0502020202020204" pitchFamily="34" charset="0"/>
              <a:ea typeface="Times New Roman" panose="02020603050405020304" pitchFamily="18" charset="0"/>
            </a:endParaRPr>
          </a:p>
        </p:txBody>
      </p:sp>
      <p:pic>
        <p:nvPicPr>
          <p:cNvPr id="5" name="Picture 4" descr="EPSON140.jpg"/>
          <p:cNvPicPr>
            <a:picLocks noChangeAspect="1"/>
          </p:cNvPicPr>
          <p:nvPr/>
        </p:nvPicPr>
        <p:blipFill>
          <a:blip r:embed="rId4" cstate="screen"/>
          <a:srcRect/>
          <a:stretch>
            <a:fillRect/>
          </a:stretch>
        </p:blipFill>
        <p:spPr>
          <a:xfrm>
            <a:off x="6613" y="1224"/>
            <a:ext cx="4996143" cy="6856775"/>
          </a:xfrm>
          <a:prstGeom prst="rect">
            <a:avLst/>
          </a:prstGeom>
          <a:ln>
            <a:noFill/>
          </a:ln>
        </p:spPr>
      </p:pic>
    </p:spTree>
    <p:extLst>
      <p:ext uri="{BB962C8B-B14F-4D97-AF65-F5344CB8AC3E}">
        <p14:creationId xmlns:p14="http://schemas.microsoft.com/office/powerpoint/2010/main" xmlns="" val="39176661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carmencita661\Pictures\Uni\Major 2\P1020796.JPG"/>
          <p:cNvPicPr>
            <a:picLocks noChangeAspect="1" noChangeArrowheads="1"/>
          </p:cNvPicPr>
          <p:nvPr/>
        </p:nvPicPr>
        <p:blipFill>
          <a:blip r:embed="rId3" cstate="screen"/>
          <a:srcRect/>
          <a:stretch>
            <a:fillRect/>
          </a:stretch>
        </p:blipFill>
        <p:spPr bwMode="auto">
          <a:xfrm rot="5400000">
            <a:off x="-1300217" y="1300217"/>
            <a:ext cx="6857124" cy="4256690"/>
          </a:xfrm>
          <a:prstGeom prst="rect">
            <a:avLst/>
          </a:prstGeom>
          <a:noFill/>
        </p:spPr>
      </p:pic>
      <p:sp>
        <p:nvSpPr>
          <p:cNvPr id="4" name="Rectangle 3"/>
          <p:cNvSpPr/>
          <p:nvPr/>
        </p:nvSpPr>
        <p:spPr>
          <a:xfrm>
            <a:off x="7824270" y="536028"/>
            <a:ext cx="4367730" cy="4801314"/>
          </a:xfrm>
          <a:prstGeom prst="rect">
            <a:avLst/>
          </a:prstGeom>
        </p:spPr>
        <p:txBody>
          <a:bodyPr wrap="square">
            <a:spAutoFit/>
          </a:bodyPr>
          <a:lstStyle/>
          <a:p>
            <a:pPr defTabSz="966155">
              <a:defRPr/>
            </a:pPr>
            <a:r>
              <a:rPr lang="en-GB" b="1" dirty="0" smtClean="0">
                <a:latin typeface="Century Gothic" panose="020B0502020202020204" pitchFamily="34" charset="0"/>
                <a:ea typeface="Times New Roman" panose="02020603050405020304" pitchFamily="18" charset="0"/>
              </a:rPr>
              <a:t>Hand stitched </a:t>
            </a:r>
            <a:r>
              <a:rPr lang="en-GB" b="1" dirty="0" smtClean="0">
                <a:latin typeface="Century Gothic" panose="020B0502020202020204" pitchFamily="34" charset="0"/>
                <a:ea typeface="Times New Roman" panose="02020603050405020304" pitchFamily="18" charset="0"/>
              </a:rPr>
              <a:t>samples</a:t>
            </a:r>
            <a:endParaRPr lang="en-GB" b="1" dirty="0" smtClean="0">
              <a:latin typeface="Century Gothic" panose="020B0502020202020204" pitchFamily="34" charset="0"/>
              <a:ea typeface="Times New Roman" panose="02020603050405020304" pitchFamily="18" charset="0"/>
            </a:endParaRPr>
          </a:p>
          <a:p>
            <a:pPr defTabSz="966155">
              <a:defRPr/>
            </a:pPr>
            <a:endParaRPr lang="en-GB" dirty="0" smtClean="0">
              <a:latin typeface="Century Gothic" panose="020B0502020202020204" pitchFamily="34" charset="0"/>
              <a:ea typeface="Times New Roman" panose="02020603050405020304" pitchFamily="18" charset="0"/>
            </a:endParaRPr>
          </a:p>
          <a:p>
            <a:pPr defTabSz="966155">
              <a:defRPr/>
            </a:pPr>
            <a:r>
              <a:rPr lang="en-GB" dirty="0" smtClean="0">
                <a:latin typeface="Century Gothic" panose="020B0502020202020204" pitchFamily="34" charset="0"/>
                <a:ea typeface="Times New Roman" panose="02020603050405020304" pitchFamily="18" charset="0"/>
              </a:rPr>
              <a:t>Substrate: dark green wool fabric</a:t>
            </a:r>
          </a:p>
          <a:p>
            <a:pPr defTabSz="966155">
              <a:buFont typeface="Arial" pitchFamily="34" charset="0"/>
              <a:buChar char="•"/>
              <a:defRPr/>
            </a:pPr>
            <a:r>
              <a:rPr lang="en-GB" dirty="0" smtClean="0">
                <a:latin typeface="Century Gothic" panose="020B0502020202020204" pitchFamily="34" charset="0"/>
                <a:ea typeface="Times New Roman" panose="02020603050405020304" pitchFamily="18" charset="0"/>
              </a:rPr>
              <a:t> silk embroidery </a:t>
            </a:r>
            <a:r>
              <a:rPr lang="en-GB" dirty="0" smtClean="0">
                <a:latin typeface="Century Gothic" panose="020B0502020202020204" pitchFamily="34" charset="0"/>
                <a:ea typeface="Times New Roman" panose="02020603050405020304" pitchFamily="18" charset="0"/>
              </a:rPr>
              <a:t>threads in various colours </a:t>
            </a:r>
            <a:r>
              <a:rPr lang="en-GB" dirty="0" smtClean="0">
                <a:latin typeface="Century Gothic" panose="020B0502020202020204" pitchFamily="34" charset="0"/>
                <a:ea typeface="Times New Roman" panose="02020603050405020304" pitchFamily="18" charset="0"/>
              </a:rPr>
              <a:t>(split into 3 strands</a:t>
            </a:r>
            <a:r>
              <a:rPr lang="en-GB" dirty="0" smtClean="0">
                <a:latin typeface="Century Gothic" panose="020B0502020202020204" pitchFamily="34" charset="0"/>
                <a:ea typeface="Times New Roman" panose="02020603050405020304" pitchFamily="18" charset="0"/>
              </a:rPr>
              <a:t>)</a:t>
            </a:r>
          </a:p>
          <a:p>
            <a:pPr defTabSz="966155">
              <a:buFont typeface="Arial" pitchFamily="34" charset="0"/>
              <a:buChar char="•"/>
              <a:defRPr/>
            </a:pPr>
            <a:endParaRPr lang="en-GB" dirty="0" smtClean="0">
              <a:latin typeface="Century Gothic" panose="020B0502020202020204" pitchFamily="34" charset="0"/>
              <a:ea typeface="Times New Roman" panose="02020603050405020304" pitchFamily="18" charset="0"/>
            </a:endParaRPr>
          </a:p>
          <a:p>
            <a:pPr defTabSz="966155">
              <a:defRPr/>
            </a:pPr>
            <a:r>
              <a:rPr lang="en-GB" dirty="0" smtClean="0">
                <a:latin typeface="Century Gothic" panose="020B0502020202020204" pitchFamily="34" charset="0"/>
                <a:ea typeface="Times New Roman" panose="02020603050405020304" pitchFamily="18" charset="0"/>
              </a:rPr>
              <a:t>Stitches used:</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Trellis </a:t>
            </a:r>
            <a:r>
              <a:rPr lang="en-GB" dirty="0" smtClean="0">
                <a:latin typeface="Century Gothic" panose="020B0502020202020204" pitchFamily="34" charset="0"/>
                <a:ea typeface="Times New Roman" panose="02020603050405020304" pitchFamily="18" charset="0"/>
              </a:rPr>
              <a:t>stitch</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Chain </a:t>
            </a:r>
            <a:r>
              <a:rPr lang="en-GB" dirty="0" smtClean="0">
                <a:latin typeface="Century Gothic" panose="020B0502020202020204" pitchFamily="34" charset="0"/>
                <a:ea typeface="Times New Roman" panose="02020603050405020304" pitchFamily="18" charset="0"/>
              </a:rPr>
              <a:t>stitch</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Parallel whipstitch</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slanted </a:t>
            </a:r>
            <a:r>
              <a:rPr lang="en-GB" dirty="0" smtClean="0">
                <a:latin typeface="Century Gothic" panose="020B0502020202020204" pitchFamily="34" charset="0"/>
                <a:ea typeface="Times New Roman" panose="02020603050405020304" pitchFamily="18" charset="0"/>
              </a:rPr>
              <a:t>whipstitch</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Straight stitch</a:t>
            </a:r>
            <a:endParaRPr lang="en-GB" dirty="0" smtClean="0">
              <a:latin typeface="Century Gothic" panose="020B0502020202020204" pitchFamily="34" charset="0"/>
              <a:ea typeface="Times New Roman" panose="02020603050405020304" pitchFamily="18" charset="0"/>
            </a:endParaRP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French </a:t>
            </a:r>
            <a:r>
              <a:rPr lang="en-GB" dirty="0" smtClean="0">
                <a:latin typeface="Century Gothic" panose="020B0502020202020204" pitchFamily="34" charset="0"/>
                <a:ea typeface="Times New Roman" panose="02020603050405020304" pitchFamily="18" charset="0"/>
              </a:rPr>
              <a:t>knot</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Bullion </a:t>
            </a:r>
            <a:r>
              <a:rPr lang="en-GB" dirty="0" smtClean="0">
                <a:latin typeface="Century Gothic" panose="020B0502020202020204" pitchFamily="34" charset="0"/>
                <a:ea typeface="Times New Roman" panose="02020603050405020304" pitchFamily="18" charset="0"/>
              </a:rPr>
              <a:t>knot</a:t>
            </a:r>
          </a:p>
          <a:p>
            <a:pPr defTabSz="966155">
              <a:defRPr/>
            </a:pPr>
            <a:endParaRPr lang="en-GB" dirty="0" smtClean="0">
              <a:latin typeface="Century Gothic" panose="020B0502020202020204" pitchFamily="34" charset="0"/>
              <a:ea typeface="Times New Roman" panose="02020603050405020304" pitchFamily="18" charset="0"/>
            </a:endParaRPr>
          </a:p>
          <a:p>
            <a:pPr defTabSz="966155">
              <a:buFont typeface="Arial" pitchFamily="34" charset="0"/>
              <a:buChar char="•"/>
              <a:defRPr/>
            </a:pPr>
            <a:endParaRPr lang="en-GB" dirty="0" smtClean="0">
              <a:latin typeface="Century Gothic" panose="020B0502020202020204" pitchFamily="34" charset="0"/>
              <a:ea typeface="Times New Roman" panose="02020603050405020304" pitchFamily="18" charset="0"/>
            </a:endParaRPr>
          </a:p>
          <a:p>
            <a:pPr defTabSz="966155">
              <a:defRPr/>
            </a:pPr>
            <a:endParaRPr lang="en-GB" dirty="0" smtClean="0">
              <a:latin typeface="Century Gothic" panose="020B0502020202020204" pitchFamily="34" charset="0"/>
              <a:ea typeface="Times New Roman" panose="02020603050405020304" pitchFamily="18" charset="0"/>
            </a:endParaRPr>
          </a:p>
        </p:txBody>
      </p:sp>
      <p:pic>
        <p:nvPicPr>
          <p:cNvPr id="2050" name="Picture 2" descr="C:\Users\carmencita661\Pictures\Uni\Major 2\P1020796.JPG"/>
          <p:cNvPicPr>
            <a:picLocks noChangeAspect="1" noChangeArrowheads="1"/>
          </p:cNvPicPr>
          <p:nvPr/>
        </p:nvPicPr>
        <p:blipFill>
          <a:blip r:embed="rId4" cstate="screen"/>
          <a:srcRect/>
          <a:stretch>
            <a:fillRect/>
          </a:stretch>
        </p:blipFill>
        <p:spPr bwMode="auto">
          <a:xfrm>
            <a:off x="4529009" y="2253593"/>
            <a:ext cx="2943846" cy="4375990"/>
          </a:xfrm>
          <a:prstGeom prst="rect">
            <a:avLst/>
          </a:prstGeom>
          <a:noFill/>
        </p:spPr>
      </p:pic>
    </p:spTree>
    <p:extLst>
      <p:ext uri="{BB962C8B-B14F-4D97-AF65-F5344CB8AC3E}">
        <p14:creationId xmlns:p14="http://schemas.microsoft.com/office/powerpoint/2010/main" xmlns="" val="31975808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carmencita661\Pictures\Uni\Major 2\P1020796.JPG"/>
          <p:cNvPicPr>
            <a:picLocks noChangeAspect="1" noChangeArrowheads="1"/>
          </p:cNvPicPr>
          <p:nvPr/>
        </p:nvPicPr>
        <p:blipFill>
          <a:blip r:embed="rId3" cstate="screen"/>
          <a:srcRect/>
          <a:stretch>
            <a:fillRect/>
          </a:stretch>
        </p:blipFill>
        <p:spPr bwMode="auto">
          <a:xfrm>
            <a:off x="8478000" y="0"/>
            <a:ext cx="3714000" cy="6858000"/>
          </a:xfrm>
          <a:prstGeom prst="rect">
            <a:avLst/>
          </a:prstGeom>
          <a:noFill/>
        </p:spPr>
      </p:pic>
      <p:sp>
        <p:nvSpPr>
          <p:cNvPr id="4" name="Rectangle 3"/>
          <p:cNvSpPr/>
          <p:nvPr/>
        </p:nvSpPr>
        <p:spPr>
          <a:xfrm>
            <a:off x="362608" y="630621"/>
            <a:ext cx="2790496" cy="4524315"/>
          </a:xfrm>
          <a:prstGeom prst="rect">
            <a:avLst/>
          </a:prstGeom>
        </p:spPr>
        <p:txBody>
          <a:bodyPr wrap="square">
            <a:spAutoFit/>
          </a:bodyPr>
          <a:lstStyle/>
          <a:p>
            <a:pPr defTabSz="966155">
              <a:defRPr/>
            </a:pPr>
            <a:r>
              <a:rPr lang="en-GB" b="1" dirty="0" smtClean="0">
                <a:latin typeface="Century Gothic" panose="020B0502020202020204" pitchFamily="34" charset="0"/>
                <a:ea typeface="Times New Roman" panose="02020603050405020304" pitchFamily="18" charset="0"/>
              </a:rPr>
              <a:t>Machine </a:t>
            </a:r>
            <a:r>
              <a:rPr lang="en-GB" b="1" dirty="0" smtClean="0">
                <a:latin typeface="Century Gothic" panose="020B0502020202020204" pitchFamily="34" charset="0"/>
                <a:ea typeface="Times New Roman" panose="02020603050405020304" pitchFamily="18" charset="0"/>
              </a:rPr>
              <a:t>stitched </a:t>
            </a:r>
            <a:r>
              <a:rPr lang="en-GB" b="1" dirty="0" smtClean="0">
                <a:latin typeface="Century Gothic" panose="020B0502020202020204" pitchFamily="34" charset="0"/>
                <a:ea typeface="Times New Roman" panose="02020603050405020304" pitchFamily="18" charset="0"/>
              </a:rPr>
              <a:t>samples</a:t>
            </a:r>
            <a:endParaRPr lang="en-GB" b="1" dirty="0" smtClean="0">
              <a:latin typeface="Century Gothic" panose="020B0502020202020204" pitchFamily="34" charset="0"/>
              <a:ea typeface="Times New Roman" panose="02020603050405020304" pitchFamily="18" charset="0"/>
            </a:endParaRPr>
          </a:p>
          <a:p>
            <a:pPr defTabSz="966155">
              <a:defRPr/>
            </a:pPr>
            <a:endParaRPr lang="en-GB" dirty="0" smtClean="0">
              <a:latin typeface="Century Gothic" panose="020B0502020202020204" pitchFamily="34" charset="0"/>
              <a:ea typeface="Times New Roman" panose="02020603050405020304" pitchFamily="18" charset="0"/>
            </a:endParaRPr>
          </a:p>
          <a:p>
            <a:pPr defTabSz="966155">
              <a:defRPr/>
            </a:pPr>
            <a:r>
              <a:rPr lang="en-GB" dirty="0" smtClean="0">
                <a:latin typeface="Century Gothic" panose="020B0502020202020204" pitchFamily="34" charset="0"/>
                <a:ea typeface="Times New Roman" panose="02020603050405020304" pitchFamily="18" charset="0"/>
              </a:rPr>
              <a:t>Substrate: dark green wool fabric</a:t>
            </a:r>
          </a:p>
          <a:p>
            <a:pPr defTabSz="966155">
              <a:buFont typeface="Arial" pitchFamily="34" charset="0"/>
              <a:buChar char="•"/>
              <a:defRPr/>
            </a:pPr>
            <a:r>
              <a:rPr lang="en-GB" dirty="0" smtClean="0">
                <a:latin typeface="Century Gothic" panose="020B0502020202020204" pitchFamily="34" charset="0"/>
                <a:ea typeface="Times New Roman" panose="02020603050405020304" pitchFamily="18" charset="0"/>
              </a:rPr>
              <a:t> </a:t>
            </a:r>
            <a:r>
              <a:rPr lang="en-GB" dirty="0" smtClean="0">
                <a:latin typeface="Century Gothic" panose="020B0502020202020204" pitchFamily="34" charset="0"/>
                <a:ea typeface="Times New Roman" panose="02020603050405020304" pitchFamily="18" charset="0"/>
              </a:rPr>
              <a:t>cream cotton machine thread</a:t>
            </a:r>
          </a:p>
          <a:p>
            <a:pPr defTabSz="966155">
              <a:buFont typeface="Arial" pitchFamily="34" charset="0"/>
              <a:buChar char="•"/>
              <a:defRPr/>
            </a:pPr>
            <a:r>
              <a:rPr lang="en-GB" dirty="0" smtClean="0">
                <a:latin typeface="Century Gothic" panose="020B0502020202020204" pitchFamily="34" charset="0"/>
                <a:ea typeface="Times New Roman" panose="02020603050405020304" pitchFamily="18" charset="0"/>
              </a:rPr>
              <a:t> </a:t>
            </a:r>
            <a:r>
              <a:rPr lang="en-GB" dirty="0" smtClean="0">
                <a:latin typeface="Century Gothic" panose="020B0502020202020204" pitchFamily="34" charset="0"/>
                <a:ea typeface="Times New Roman" panose="02020603050405020304" pitchFamily="18" charset="0"/>
              </a:rPr>
              <a:t>Embroidery foot used</a:t>
            </a:r>
          </a:p>
          <a:p>
            <a:pPr defTabSz="966155">
              <a:buFont typeface="Arial" pitchFamily="34" charset="0"/>
              <a:buChar char="•"/>
              <a:defRPr/>
            </a:pPr>
            <a:endParaRPr lang="en-GB" dirty="0" smtClean="0">
              <a:latin typeface="Century Gothic" panose="020B0502020202020204" pitchFamily="34" charset="0"/>
              <a:ea typeface="Times New Roman" panose="02020603050405020304" pitchFamily="18" charset="0"/>
            </a:endParaRPr>
          </a:p>
          <a:p>
            <a:pPr defTabSz="966155">
              <a:buFont typeface="Arial" pitchFamily="34" charset="0"/>
              <a:buChar char="•"/>
              <a:defRPr/>
            </a:pPr>
            <a:endParaRPr lang="en-GB" dirty="0" smtClean="0">
              <a:latin typeface="Century Gothic" panose="020B0502020202020204" pitchFamily="34" charset="0"/>
              <a:ea typeface="Times New Roman" panose="02020603050405020304" pitchFamily="18" charset="0"/>
            </a:endParaRPr>
          </a:p>
          <a:p>
            <a:pPr defTabSz="966155">
              <a:defRPr/>
            </a:pPr>
            <a:r>
              <a:rPr lang="en-GB" dirty="0" smtClean="0">
                <a:latin typeface="Century Gothic" panose="020B0502020202020204" pitchFamily="34" charset="0"/>
                <a:ea typeface="Times New Roman" panose="02020603050405020304" pitchFamily="18" charset="0"/>
              </a:rPr>
              <a:t>This monochrome image could be developed digitally</a:t>
            </a:r>
            <a:endParaRPr lang="en-GB" dirty="0" smtClean="0">
              <a:latin typeface="Century Gothic" panose="020B0502020202020204" pitchFamily="34" charset="0"/>
              <a:ea typeface="Times New Roman" panose="02020603050405020304" pitchFamily="18" charset="0"/>
            </a:endParaRPr>
          </a:p>
          <a:p>
            <a:pPr defTabSz="966155">
              <a:defRPr/>
            </a:pPr>
            <a:endParaRPr lang="en-GB" dirty="0" smtClean="0">
              <a:latin typeface="Century Gothic" panose="020B0502020202020204" pitchFamily="34" charset="0"/>
              <a:ea typeface="Times New Roman" panose="02020603050405020304" pitchFamily="18" charset="0"/>
            </a:endParaRPr>
          </a:p>
          <a:p>
            <a:pPr defTabSz="966155">
              <a:buFont typeface="Arial" pitchFamily="34" charset="0"/>
              <a:buChar char="•"/>
              <a:defRPr/>
            </a:pPr>
            <a:endParaRPr lang="en-GB" dirty="0" smtClean="0">
              <a:latin typeface="Century Gothic" panose="020B0502020202020204" pitchFamily="34" charset="0"/>
              <a:ea typeface="Times New Roman" panose="02020603050405020304" pitchFamily="18" charset="0"/>
            </a:endParaRPr>
          </a:p>
          <a:p>
            <a:pPr defTabSz="966155">
              <a:defRPr/>
            </a:pPr>
            <a:endParaRPr lang="en-GB" dirty="0" smtClean="0">
              <a:latin typeface="Century Gothic" panose="020B0502020202020204" pitchFamily="34" charset="0"/>
              <a:ea typeface="Times New Roman" panose="02020603050405020304" pitchFamily="18" charset="0"/>
            </a:endParaRPr>
          </a:p>
        </p:txBody>
      </p:sp>
      <p:pic>
        <p:nvPicPr>
          <p:cNvPr id="5" name="Picture 4" descr="C:\Users\carmencita661\Pictures\Uni\Major 2\P1020796.JPG"/>
          <p:cNvPicPr>
            <a:picLocks noChangeAspect="1" noChangeArrowheads="1"/>
          </p:cNvPicPr>
          <p:nvPr/>
        </p:nvPicPr>
        <p:blipFill>
          <a:blip r:embed="rId4" cstate="screen"/>
          <a:srcRect/>
          <a:stretch>
            <a:fillRect/>
          </a:stretch>
        </p:blipFill>
        <p:spPr bwMode="auto">
          <a:xfrm>
            <a:off x="3641371" y="1907628"/>
            <a:ext cx="4467359" cy="4637610"/>
          </a:xfrm>
          <a:prstGeom prst="rect">
            <a:avLst/>
          </a:prstGeom>
          <a:noFill/>
        </p:spPr>
      </p:pic>
    </p:spTree>
    <p:extLst>
      <p:ext uri="{BB962C8B-B14F-4D97-AF65-F5344CB8AC3E}">
        <p14:creationId xmlns:p14="http://schemas.microsoft.com/office/powerpoint/2010/main" xmlns="" val="31975808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carmencita661\Pictures\Uni\Major 2\P1020796.JPG"/>
          <p:cNvPicPr>
            <a:picLocks noChangeAspect="1" noChangeArrowheads="1"/>
          </p:cNvPicPr>
          <p:nvPr/>
        </p:nvPicPr>
        <p:blipFill>
          <a:blip r:embed="rId3" cstate="screen"/>
          <a:srcRect/>
          <a:stretch>
            <a:fillRect/>
          </a:stretch>
        </p:blipFill>
        <p:spPr bwMode="auto">
          <a:xfrm>
            <a:off x="-1" y="1"/>
            <a:ext cx="4151855" cy="6858000"/>
          </a:xfrm>
          <a:prstGeom prst="rect">
            <a:avLst/>
          </a:prstGeom>
          <a:noFill/>
        </p:spPr>
      </p:pic>
      <p:sp>
        <p:nvSpPr>
          <p:cNvPr id="4" name="Rectangle 3"/>
          <p:cNvSpPr/>
          <p:nvPr/>
        </p:nvSpPr>
        <p:spPr>
          <a:xfrm>
            <a:off x="7977352" y="331077"/>
            <a:ext cx="3831020" cy="6463308"/>
          </a:xfrm>
          <a:prstGeom prst="rect">
            <a:avLst/>
          </a:prstGeom>
        </p:spPr>
        <p:txBody>
          <a:bodyPr wrap="square">
            <a:spAutoFit/>
          </a:bodyPr>
          <a:lstStyle/>
          <a:p>
            <a:pPr defTabSz="966155">
              <a:defRPr/>
            </a:pPr>
            <a:r>
              <a:rPr lang="en-GB" b="1" dirty="0" smtClean="0">
                <a:latin typeface="Century Gothic" panose="020B0502020202020204" pitchFamily="34" charset="0"/>
                <a:ea typeface="Times New Roman" panose="02020603050405020304" pitchFamily="18" charset="0"/>
              </a:rPr>
              <a:t>Machine </a:t>
            </a:r>
            <a:r>
              <a:rPr lang="en-GB" b="1" dirty="0" smtClean="0">
                <a:latin typeface="Century Gothic" panose="020B0502020202020204" pitchFamily="34" charset="0"/>
                <a:ea typeface="Times New Roman" panose="02020603050405020304" pitchFamily="18" charset="0"/>
              </a:rPr>
              <a:t>stitched </a:t>
            </a:r>
            <a:r>
              <a:rPr lang="en-GB" b="1" dirty="0" smtClean="0">
                <a:latin typeface="Century Gothic" panose="020B0502020202020204" pitchFamily="34" charset="0"/>
                <a:ea typeface="Times New Roman" panose="02020603050405020304" pitchFamily="18" charset="0"/>
              </a:rPr>
              <a:t>collage/appliqué</a:t>
            </a:r>
            <a:endParaRPr lang="en-GB" b="1" dirty="0" smtClean="0">
              <a:latin typeface="Century Gothic" panose="020B0502020202020204" pitchFamily="34" charset="0"/>
              <a:ea typeface="Times New Roman" panose="02020603050405020304" pitchFamily="18" charset="0"/>
            </a:endParaRPr>
          </a:p>
          <a:p>
            <a:pPr defTabSz="966155">
              <a:defRPr/>
            </a:pPr>
            <a:endParaRPr lang="en-GB" dirty="0" smtClean="0">
              <a:latin typeface="Century Gothic" panose="020B0502020202020204" pitchFamily="34" charset="0"/>
              <a:ea typeface="Times New Roman" panose="02020603050405020304" pitchFamily="18" charset="0"/>
            </a:endParaRPr>
          </a:p>
          <a:p>
            <a:pPr defTabSz="966155">
              <a:defRPr/>
            </a:pPr>
            <a:r>
              <a:rPr lang="en-GB" dirty="0" smtClean="0">
                <a:latin typeface="Century Gothic" panose="020B0502020202020204" pitchFamily="34" charset="0"/>
                <a:ea typeface="Times New Roman" panose="02020603050405020304" pitchFamily="18" charset="0"/>
              </a:rPr>
              <a:t>Substrate: dark green wool </a:t>
            </a:r>
            <a:r>
              <a:rPr lang="en-GB" dirty="0" smtClean="0">
                <a:latin typeface="Century Gothic" panose="020B0502020202020204" pitchFamily="34" charset="0"/>
                <a:ea typeface="Times New Roman" panose="02020603050405020304" pitchFamily="18" charset="0"/>
              </a:rPr>
              <a:t>fabric</a:t>
            </a:r>
            <a:endParaRPr lang="en-GB" dirty="0" smtClean="0">
              <a:latin typeface="Century Gothic" panose="020B0502020202020204" pitchFamily="34" charset="0"/>
              <a:ea typeface="Times New Roman" panose="02020603050405020304" pitchFamily="18" charset="0"/>
            </a:endParaRPr>
          </a:p>
          <a:p>
            <a:pPr defTabSz="966155">
              <a:buFont typeface="Arial" pitchFamily="34" charset="0"/>
              <a:buChar char="•"/>
              <a:defRPr/>
            </a:pPr>
            <a:r>
              <a:rPr lang="en-GB" dirty="0" smtClean="0">
                <a:latin typeface="Century Gothic" panose="020B0502020202020204" pitchFamily="34" charset="0"/>
                <a:ea typeface="Times New Roman" panose="02020603050405020304" pitchFamily="18" charset="0"/>
              </a:rPr>
              <a:t> cream cotton machine thread</a:t>
            </a:r>
          </a:p>
          <a:p>
            <a:pPr defTabSz="966155">
              <a:buFont typeface="Arial" pitchFamily="34" charset="0"/>
              <a:buChar char="•"/>
              <a:defRPr/>
            </a:pPr>
            <a:r>
              <a:rPr lang="en-GB" dirty="0" smtClean="0">
                <a:latin typeface="Century Gothic" panose="020B0502020202020204" pitchFamily="34" charset="0"/>
                <a:ea typeface="Times New Roman" panose="02020603050405020304" pitchFamily="18" charset="0"/>
              </a:rPr>
              <a:t> Embroidery foot </a:t>
            </a:r>
            <a:r>
              <a:rPr lang="en-GB" dirty="0" smtClean="0">
                <a:latin typeface="Century Gothic" panose="020B0502020202020204" pitchFamily="34" charset="0"/>
                <a:ea typeface="Times New Roman" panose="02020603050405020304" pitchFamily="18" charset="0"/>
              </a:rPr>
              <a:t>used</a:t>
            </a:r>
          </a:p>
          <a:p>
            <a:pPr defTabSz="966155">
              <a:defRPr/>
            </a:pPr>
            <a:endParaRPr lang="en-GB" dirty="0" smtClean="0">
              <a:latin typeface="Century Gothic" panose="020B0502020202020204" pitchFamily="34" charset="0"/>
              <a:ea typeface="Times New Roman" panose="02020603050405020304" pitchFamily="18" charset="0"/>
            </a:endParaRPr>
          </a:p>
          <a:p>
            <a:pPr defTabSz="966155">
              <a:defRPr/>
            </a:pPr>
            <a:r>
              <a:rPr lang="en-GB" dirty="0" smtClean="0">
                <a:latin typeface="Century Gothic" panose="020B0502020202020204" pitchFamily="34" charset="0"/>
                <a:ea typeface="Times New Roman" panose="02020603050405020304" pitchFamily="18" charset="0"/>
              </a:rPr>
              <a:t>Materials include:</a:t>
            </a:r>
          </a:p>
          <a:p>
            <a:pPr defTabSz="966155">
              <a:buFont typeface="Arial" pitchFamily="34" charset="0"/>
              <a:buChar char="•"/>
              <a:defRPr/>
            </a:pPr>
            <a:endParaRPr lang="en-GB" dirty="0" smtClean="0">
              <a:latin typeface="Century Gothic" panose="020B0502020202020204" pitchFamily="34" charset="0"/>
              <a:ea typeface="Times New Roman" panose="02020603050405020304" pitchFamily="18" charset="0"/>
            </a:endParaRP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Found lace</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Denim</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Wool</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Mesh</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Leather/suede</a:t>
            </a:r>
            <a:endParaRPr lang="en-GB" dirty="0" smtClean="0">
              <a:latin typeface="Century Gothic" panose="020B0502020202020204" pitchFamily="34" charset="0"/>
              <a:ea typeface="Times New Roman" panose="02020603050405020304" pitchFamily="18" charset="0"/>
            </a:endParaRPr>
          </a:p>
          <a:p>
            <a:pPr lvl="1" defTabSz="966155">
              <a:buFont typeface="Wingdings" pitchFamily="2" charset="2"/>
              <a:buChar char="v"/>
              <a:defRPr/>
            </a:pPr>
            <a:endParaRPr lang="en-GB" dirty="0" smtClean="0">
              <a:latin typeface="Century Gothic" panose="020B0502020202020204" pitchFamily="34" charset="0"/>
              <a:ea typeface="Times New Roman" panose="02020603050405020304" pitchFamily="18" charset="0"/>
            </a:endParaRPr>
          </a:p>
          <a:p>
            <a:pPr lvl="1" defTabSz="966155">
              <a:defRPr/>
            </a:pPr>
            <a:endParaRPr lang="en-GB" dirty="0" smtClean="0">
              <a:latin typeface="Century Gothic" panose="020B0502020202020204" pitchFamily="34" charset="0"/>
              <a:ea typeface="Times New Roman" panose="02020603050405020304" pitchFamily="18" charset="0"/>
            </a:endParaRPr>
          </a:p>
          <a:p>
            <a:pPr defTabSz="966155">
              <a:defRPr/>
            </a:pPr>
            <a:r>
              <a:rPr lang="en-GB" dirty="0" smtClean="0">
                <a:latin typeface="Century Gothic" panose="020B0502020202020204" pitchFamily="34" charset="0"/>
                <a:ea typeface="Times New Roman" panose="02020603050405020304" pitchFamily="18" charset="0"/>
              </a:rPr>
              <a:t>Has potential to be </a:t>
            </a:r>
            <a:r>
              <a:rPr lang="en-GB" dirty="0" smtClean="0">
                <a:latin typeface="Century Gothic" panose="020B0502020202020204" pitchFamily="34" charset="0"/>
                <a:ea typeface="Times New Roman" panose="02020603050405020304" pitchFamily="18" charset="0"/>
              </a:rPr>
              <a:t>developed digitally</a:t>
            </a:r>
          </a:p>
          <a:p>
            <a:pPr lvl="1" defTabSz="966155">
              <a:buFont typeface="Wingdings" pitchFamily="2" charset="2"/>
              <a:buChar char="v"/>
              <a:defRPr/>
            </a:pPr>
            <a:endParaRPr lang="en-GB" dirty="0" smtClean="0">
              <a:latin typeface="Century Gothic" panose="020B0502020202020204" pitchFamily="34" charset="0"/>
              <a:ea typeface="Times New Roman" panose="02020603050405020304" pitchFamily="18" charset="0"/>
            </a:endParaRPr>
          </a:p>
          <a:p>
            <a:pPr defTabSz="966155">
              <a:defRPr/>
            </a:pPr>
            <a:endParaRPr lang="en-GB" dirty="0" smtClean="0">
              <a:latin typeface="Century Gothic" panose="020B0502020202020204" pitchFamily="34" charset="0"/>
              <a:ea typeface="Times New Roman" panose="02020603050405020304" pitchFamily="18" charset="0"/>
            </a:endParaRPr>
          </a:p>
          <a:p>
            <a:pPr defTabSz="966155">
              <a:buFont typeface="Arial" pitchFamily="34" charset="0"/>
              <a:buChar char="•"/>
              <a:defRPr/>
            </a:pPr>
            <a:endParaRPr lang="en-GB" dirty="0" smtClean="0">
              <a:latin typeface="Century Gothic" panose="020B0502020202020204" pitchFamily="34" charset="0"/>
              <a:ea typeface="Times New Roman" panose="02020603050405020304" pitchFamily="18" charset="0"/>
            </a:endParaRPr>
          </a:p>
          <a:p>
            <a:pPr defTabSz="966155">
              <a:defRPr/>
            </a:pPr>
            <a:endParaRPr lang="en-GB" dirty="0" smtClean="0">
              <a:latin typeface="Century Gothic" panose="020B0502020202020204" pitchFamily="34" charset="0"/>
              <a:ea typeface="Times New Roman" panose="02020603050405020304" pitchFamily="18" charset="0"/>
            </a:endParaRPr>
          </a:p>
        </p:txBody>
      </p:sp>
      <p:pic>
        <p:nvPicPr>
          <p:cNvPr id="6" name="Picture 5" descr="C:\Users\carmencita661\Pictures\Uni\Major 2\P1020796.JPG"/>
          <p:cNvPicPr>
            <a:picLocks noChangeAspect="1" noChangeArrowheads="1"/>
          </p:cNvPicPr>
          <p:nvPr/>
        </p:nvPicPr>
        <p:blipFill>
          <a:blip r:embed="rId4" cstate="screen"/>
          <a:srcRect/>
          <a:stretch>
            <a:fillRect/>
          </a:stretch>
        </p:blipFill>
        <p:spPr bwMode="auto">
          <a:xfrm>
            <a:off x="4372165" y="2413623"/>
            <a:ext cx="3021858" cy="4274979"/>
          </a:xfrm>
          <a:prstGeom prst="rect">
            <a:avLst/>
          </a:prstGeom>
          <a:noFill/>
        </p:spPr>
      </p:pic>
    </p:spTree>
    <p:extLst>
      <p:ext uri="{BB962C8B-B14F-4D97-AF65-F5344CB8AC3E}">
        <p14:creationId xmlns:p14="http://schemas.microsoft.com/office/powerpoint/2010/main" xmlns="" val="31975808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carmencita661\Pictures\Uni\Major 2\P1020796.JPG"/>
          <p:cNvPicPr>
            <a:picLocks noChangeAspect="1" noChangeArrowheads="1"/>
          </p:cNvPicPr>
          <p:nvPr/>
        </p:nvPicPr>
        <p:blipFill>
          <a:blip r:embed="rId3" cstate="screen"/>
          <a:srcRect/>
          <a:stretch>
            <a:fillRect/>
          </a:stretch>
        </p:blipFill>
        <p:spPr bwMode="auto">
          <a:xfrm>
            <a:off x="7756635" y="-1"/>
            <a:ext cx="4435366" cy="6882465"/>
          </a:xfrm>
          <a:prstGeom prst="rect">
            <a:avLst/>
          </a:prstGeom>
          <a:noFill/>
        </p:spPr>
      </p:pic>
      <p:sp>
        <p:nvSpPr>
          <p:cNvPr id="4" name="Rectangle 3"/>
          <p:cNvSpPr/>
          <p:nvPr/>
        </p:nvSpPr>
        <p:spPr>
          <a:xfrm>
            <a:off x="540600" y="945931"/>
            <a:ext cx="6002089" cy="5909310"/>
          </a:xfrm>
          <a:prstGeom prst="rect">
            <a:avLst/>
          </a:prstGeom>
        </p:spPr>
        <p:txBody>
          <a:bodyPr wrap="square">
            <a:spAutoFit/>
          </a:bodyPr>
          <a:lstStyle/>
          <a:p>
            <a:pPr defTabSz="966155">
              <a:defRPr/>
            </a:pPr>
            <a:r>
              <a:rPr lang="en-GB" b="1" dirty="0" smtClean="0">
                <a:latin typeface="Century Gothic" panose="020B0502020202020204" pitchFamily="34" charset="0"/>
                <a:ea typeface="Times New Roman" panose="02020603050405020304" pitchFamily="18" charset="0"/>
              </a:rPr>
              <a:t>Hand stitched collage/appliqué /</a:t>
            </a:r>
            <a:r>
              <a:rPr lang="en-GB" b="1" dirty="0" err="1" smtClean="0">
                <a:latin typeface="Century Gothic" panose="020B0502020202020204" pitchFamily="34" charset="0"/>
                <a:ea typeface="Times New Roman" panose="02020603050405020304" pitchFamily="18" charset="0"/>
              </a:rPr>
              <a:t>embelliment</a:t>
            </a:r>
            <a:r>
              <a:rPr lang="en-GB" b="1" dirty="0" smtClean="0">
                <a:latin typeface="Century Gothic" panose="020B0502020202020204" pitchFamily="34" charset="0"/>
                <a:ea typeface="Times New Roman" panose="02020603050405020304" pitchFamily="18" charset="0"/>
              </a:rPr>
              <a:t> with found objects</a:t>
            </a:r>
          </a:p>
          <a:p>
            <a:pPr defTabSz="966155">
              <a:defRPr/>
            </a:pPr>
            <a:endParaRPr lang="en-GB" dirty="0" smtClean="0">
              <a:latin typeface="Century Gothic" panose="020B0502020202020204" pitchFamily="34" charset="0"/>
              <a:ea typeface="Times New Roman" panose="02020603050405020304" pitchFamily="18" charset="0"/>
            </a:endParaRPr>
          </a:p>
          <a:p>
            <a:pPr defTabSz="966155">
              <a:defRPr/>
            </a:pPr>
            <a:r>
              <a:rPr lang="en-GB" dirty="0" smtClean="0">
                <a:latin typeface="Century Gothic" panose="020B0502020202020204" pitchFamily="34" charset="0"/>
                <a:ea typeface="Times New Roman" panose="02020603050405020304" pitchFamily="18" charset="0"/>
              </a:rPr>
              <a:t>Substrate: dark green wool fabric</a:t>
            </a:r>
          </a:p>
          <a:p>
            <a:pPr defTabSz="966155">
              <a:buFont typeface="Arial" pitchFamily="34" charset="0"/>
              <a:buChar char="•"/>
              <a:defRPr/>
            </a:pPr>
            <a:r>
              <a:rPr lang="en-GB" dirty="0" smtClean="0">
                <a:latin typeface="Century Gothic" panose="020B0502020202020204" pitchFamily="34" charset="0"/>
                <a:ea typeface="Times New Roman" panose="02020603050405020304" pitchFamily="18" charset="0"/>
              </a:rPr>
              <a:t> silk embroidery </a:t>
            </a:r>
            <a:r>
              <a:rPr lang="en-GB" dirty="0" smtClean="0">
                <a:latin typeface="Century Gothic" panose="020B0502020202020204" pitchFamily="34" charset="0"/>
                <a:ea typeface="Times New Roman" panose="02020603050405020304" pitchFamily="18" charset="0"/>
              </a:rPr>
              <a:t>threads in various colours </a:t>
            </a:r>
            <a:r>
              <a:rPr lang="en-GB" dirty="0" smtClean="0">
                <a:latin typeface="Century Gothic" panose="020B0502020202020204" pitchFamily="34" charset="0"/>
                <a:ea typeface="Times New Roman" panose="02020603050405020304" pitchFamily="18" charset="0"/>
              </a:rPr>
              <a:t>(split into 3 strands</a:t>
            </a:r>
            <a:r>
              <a:rPr lang="en-GB" dirty="0" smtClean="0">
                <a:latin typeface="Century Gothic" panose="020B0502020202020204" pitchFamily="34" charset="0"/>
                <a:ea typeface="Times New Roman" panose="02020603050405020304" pitchFamily="18" charset="0"/>
              </a:rPr>
              <a:t>)</a:t>
            </a:r>
          </a:p>
          <a:p>
            <a:pPr defTabSz="966155">
              <a:defRPr/>
            </a:pPr>
            <a:endParaRPr lang="en-GB" dirty="0" smtClean="0">
              <a:latin typeface="Century Gothic" panose="020B0502020202020204" pitchFamily="34" charset="0"/>
              <a:ea typeface="Times New Roman" panose="02020603050405020304" pitchFamily="18" charset="0"/>
            </a:endParaRPr>
          </a:p>
          <a:p>
            <a:pPr defTabSz="966155">
              <a:defRPr/>
            </a:pPr>
            <a:r>
              <a:rPr lang="en-GB" dirty="0" smtClean="0">
                <a:latin typeface="Century Gothic" panose="020B0502020202020204" pitchFamily="34" charset="0"/>
                <a:ea typeface="Times New Roman" panose="02020603050405020304" pitchFamily="18" charset="0"/>
              </a:rPr>
              <a:t>Materials </a:t>
            </a:r>
            <a:r>
              <a:rPr lang="en-GB" dirty="0" smtClean="0">
                <a:latin typeface="Century Gothic" panose="020B0502020202020204" pitchFamily="34" charset="0"/>
                <a:ea typeface="Times New Roman" panose="02020603050405020304" pitchFamily="18" charset="0"/>
              </a:rPr>
              <a:t>include:</a:t>
            </a:r>
          </a:p>
          <a:p>
            <a:pPr defTabSz="966155">
              <a:buFont typeface="Arial" pitchFamily="34" charset="0"/>
              <a:buChar char="•"/>
              <a:defRPr/>
            </a:pPr>
            <a:endParaRPr lang="en-GB" dirty="0" smtClean="0">
              <a:latin typeface="Century Gothic" panose="020B0502020202020204" pitchFamily="34" charset="0"/>
              <a:ea typeface="Times New Roman" panose="02020603050405020304" pitchFamily="18" charset="0"/>
            </a:endParaRP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Metal foil</a:t>
            </a:r>
            <a:endParaRPr lang="en-GB" dirty="0" smtClean="0">
              <a:latin typeface="Century Gothic" panose="020B0502020202020204" pitchFamily="34" charset="0"/>
              <a:ea typeface="Times New Roman" panose="02020603050405020304" pitchFamily="18" charset="0"/>
            </a:endParaRP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Wire from champagne cork</a:t>
            </a:r>
            <a:endParaRPr lang="en-GB" dirty="0" smtClean="0">
              <a:latin typeface="Century Gothic" panose="020B0502020202020204" pitchFamily="34" charset="0"/>
              <a:ea typeface="Times New Roman" panose="02020603050405020304" pitchFamily="18" charset="0"/>
            </a:endParaRP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Electrical wire</a:t>
            </a:r>
            <a:endParaRPr lang="en-GB" dirty="0" smtClean="0">
              <a:latin typeface="Century Gothic" panose="020B0502020202020204" pitchFamily="34" charset="0"/>
              <a:ea typeface="Times New Roman" panose="02020603050405020304" pitchFamily="18" charset="0"/>
            </a:endParaRP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Mesh</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Grosgrain ribbon</a:t>
            </a:r>
          </a:p>
          <a:p>
            <a:pPr lvl="1" defTabSz="966155">
              <a:buFont typeface="Wingdings" pitchFamily="2" charset="2"/>
              <a:buChar char="v"/>
              <a:defRPr/>
            </a:pPr>
            <a:r>
              <a:rPr lang="en-GB" dirty="0" smtClean="0">
                <a:latin typeface="Century Gothic" panose="020B0502020202020204" pitchFamily="34" charset="0"/>
                <a:ea typeface="Times New Roman" panose="02020603050405020304" pitchFamily="18" charset="0"/>
              </a:rPr>
              <a:t>buttons</a:t>
            </a:r>
            <a:endParaRPr lang="en-GB" dirty="0" smtClean="0">
              <a:latin typeface="Century Gothic" panose="020B0502020202020204" pitchFamily="34" charset="0"/>
              <a:ea typeface="Times New Roman" panose="02020603050405020304" pitchFamily="18" charset="0"/>
            </a:endParaRPr>
          </a:p>
          <a:p>
            <a:pPr lvl="1" defTabSz="966155">
              <a:buFont typeface="Wingdings" pitchFamily="2" charset="2"/>
              <a:buChar char="v"/>
              <a:defRPr/>
            </a:pPr>
            <a:endParaRPr lang="en-GB" dirty="0" smtClean="0">
              <a:latin typeface="Century Gothic" panose="020B0502020202020204" pitchFamily="34" charset="0"/>
              <a:ea typeface="Times New Roman" panose="02020603050405020304" pitchFamily="18" charset="0"/>
            </a:endParaRPr>
          </a:p>
          <a:p>
            <a:pPr lvl="1" defTabSz="966155">
              <a:defRPr/>
            </a:pPr>
            <a:endParaRPr lang="en-GB" dirty="0" smtClean="0">
              <a:latin typeface="Century Gothic" panose="020B0502020202020204" pitchFamily="34" charset="0"/>
              <a:ea typeface="Times New Roman" panose="02020603050405020304" pitchFamily="18" charset="0"/>
            </a:endParaRPr>
          </a:p>
          <a:p>
            <a:pPr defTabSz="966155">
              <a:defRPr/>
            </a:pPr>
            <a:r>
              <a:rPr lang="en-GB" dirty="0" smtClean="0">
                <a:latin typeface="Century Gothic" panose="020B0502020202020204" pitchFamily="34" charset="0"/>
                <a:ea typeface="Times New Roman" panose="02020603050405020304" pitchFamily="18" charset="0"/>
              </a:rPr>
              <a:t>Has potential to be developed </a:t>
            </a:r>
            <a:r>
              <a:rPr lang="en-GB" dirty="0" smtClean="0">
                <a:latin typeface="Century Gothic" panose="020B0502020202020204" pitchFamily="34" charset="0"/>
                <a:ea typeface="Times New Roman" panose="02020603050405020304" pitchFamily="18" charset="0"/>
              </a:rPr>
              <a:t>with embroidery and digitally</a:t>
            </a:r>
            <a:endParaRPr lang="en-GB" dirty="0" smtClean="0">
              <a:latin typeface="Century Gothic" panose="020B0502020202020204" pitchFamily="34" charset="0"/>
              <a:ea typeface="Times New Roman" panose="02020603050405020304" pitchFamily="18" charset="0"/>
            </a:endParaRPr>
          </a:p>
          <a:p>
            <a:pPr defTabSz="966155">
              <a:buFont typeface="Arial" pitchFamily="34" charset="0"/>
              <a:buChar char="•"/>
              <a:defRPr/>
            </a:pPr>
            <a:endParaRPr lang="en-GB" dirty="0" smtClean="0">
              <a:latin typeface="Century Gothic" panose="020B0502020202020204" pitchFamily="34" charset="0"/>
              <a:ea typeface="Times New Roman" panose="02020603050405020304" pitchFamily="18" charset="0"/>
            </a:endParaRPr>
          </a:p>
          <a:p>
            <a:pPr defTabSz="966155">
              <a:defRPr/>
            </a:pPr>
            <a:endParaRPr lang="en-GB" dirty="0" smtClean="0">
              <a:latin typeface="Century Gothic" panose="020B0502020202020204" pitchFamily="34" charset="0"/>
              <a:ea typeface="Times New Roman" panose="02020603050405020304" pitchFamily="18" charset="0"/>
            </a:endParaRPr>
          </a:p>
        </p:txBody>
      </p:sp>
    </p:spTree>
    <p:extLst>
      <p:ext uri="{BB962C8B-B14F-4D97-AF65-F5344CB8AC3E}">
        <p14:creationId xmlns:p14="http://schemas.microsoft.com/office/powerpoint/2010/main" xmlns="" val="31975808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G_2704.JPG"/>
          <p:cNvPicPr>
            <a:picLocks noChangeAspect="1"/>
          </p:cNvPicPr>
          <p:nvPr/>
        </p:nvPicPr>
        <p:blipFill>
          <a:blip r:embed="rId3" cstate="screen"/>
          <a:srcRect/>
          <a:stretch>
            <a:fillRect/>
          </a:stretch>
        </p:blipFill>
        <p:spPr>
          <a:xfrm>
            <a:off x="2118" y="0"/>
            <a:ext cx="12189882" cy="6858000"/>
          </a:xfrm>
          <a:prstGeom prst="rect">
            <a:avLst/>
          </a:prstGeom>
        </p:spPr>
      </p:pic>
    </p:spTree>
    <p:extLst>
      <p:ext uri="{BB962C8B-B14F-4D97-AF65-F5344CB8AC3E}">
        <p14:creationId xmlns:p14="http://schemas.microsoft.com/office/powerpoint/2010/main" xmlns="" val="24323730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9" name="Picture 5" descr="G:\Digital and Material Processes B2\Digital Processes B2 2019-20\Filters\Glass distort copy.jpg"/>
          <p:cNvPicPr>
            <a:picLocks noChangeAspect="1" noChangeArrowheads="1"/>
          </p:cNvPicPr>
          <p:nvPr/>
        </p:nvPicPr>
        <p:blipFill>
          <a:blip r:embed="rId3" cstate="screen"/>
          <a:stretch>
            <a:fillRect/>
          </a:stretch>
        </p:blipFill>
        <p:spPr bwMode="auto">
          <a:xfrm>
            <a:off x="638" y="0"/>
            <a:ext cx="6556744" cy="6858000"/>
          </a:xfrm>
          <a:prstGeom prst="rect">
            <a:avLst/>
          </a:prstGeom>
          <a:noFill/>
        </p:spPr>
      </p:pic>
      <p:sp>
        <p:nvSpPr>
          <p:cNvPr id="4" name="Rectangle 3"/>
          <p:cNvSpPr/>
          <p:nvPr/>
        </p:nvSpPr>
        <p:spPr>
          <a:xfrm>
            <a:off x="6968358" y="520262"/>
            <a:ext cx="4603532" cy="2031325"/>
          </a:xfrm>
          <a:prstGeom prst="rect">
            <a:avLst/>
          </a:prstGeom>
        </p:spPr>
        <p:txBody>
          <a:bodyPr wrap="square">
            <a:spAutoFit/>
          </a:bodyPr>
          <a:lstStyle/>
          <a:p>
            <a:pPr defTabSz="966155">
              <a:defRPr/>
            </a:pPr>
            <a:r>
              <a:rPr lang="en-GB" b="1" dirty="0" smtClean="0">
                <a:latin typeface="Century Gothic" panose="020B0502020202020204" pitchFamily="34" charset="0"/>
                <a:ea typeface="Times New Roman" panose="02020603050405020304" pitchFamily="18" charset="0"/>
              </a:rPr>
              <a:t>New digital work and </a:t>
            </a:r>
            <a:r>
              <a:rPr lang="en-GB" b="1" dirty="0" smtClean="0">
                <a:latin typeface="Century Gothic" panose="020B0502020202020204" pitchFamily="34" charset="0"/>
                <a:ea typeface="Times New Roman" panose="02020603050405020304" pitchFamily="18" charset="0"/>
              </a:rPr>
              <a:t>ideas</a:t>
            </a:r>
          </a:p>
          <a:p>
            <a:pPr defTabSz="966155">
              <a:defRPr/>
            </a:pPr>
            <a:endParaRPr lang="en-GB" dirty="0" smtClean="0">
              <a:latin typeface="Century Gothic" panose="020B0502020202020204" pitchFamily="34" charset="0"/>
              <a:ea typeface="Times New Roman" panose="02020603050405020304" pitchFamily="18" charset="0"/>
            </a:endParaRPr>
          </a:p>
          <a:p>
            <a:pPr defTabSz="966155">
              <a:defRPr/>
            </a:pPr>
            <a:r>
              <a:rPr lang="en-GB" dirty="0" smtClean="0">
                <a:latin typeface="Century Gothic" panose="020B0502020202020204" pitchFamily="34" charset="0"/>
                <a:ea typeface="Times New Roman" panose="02020603050405020304" pitchFamily="18" charset="0"/>
              </a:rPr>
              <a:t>Digital manipulation and added filter distortion of colour separation artwork for </a:t>
            </a:r>
            <a:r>
              <a:rPr lang="en-GB" dirty="0" smtClean="0">
                <a:latin typeface="Century Gothic" panose="020B0502020202020204" pitchFamily="34" charset="0"/>
                <a:ea typeface="Times New Roman" panose="02020603050405020304" pitchFamily="18" charset="0"/>
              </a:rPr>
              <a:t>screen</a:t>
            </a:r>
          </a:p>
          <a:p>
            <a:pPr defTabSz="966155">
              <a:buFont typeface="Arial" pitchFamily="34" charset="0"/>
              <a:buChar char="•"/>
              <a:defRPr/>
            </a:pPr>
            <a:endParaRPr lang="en-GB" dirty="0" smtClean="0">
              <a:latin typeface="Century Gothic" panose="020B0502020202020204" pitchFamily="34" charset="0"/>
              <a:ea typeface="Times New Roman" panose="02020603050405020304" pitchFamily="18" charset="0"/>
            </a:endParaRPr>
          </a:p>
          <a:p>
            <a:pPr defTabSz="966155">
              <a:buFont typeface="Arial" pitchFamily="34" charset="0"/>
              <a:buChar char="•"/>
              <a:defRPr/>
            </a:pPr>
            <a:r>
              <a:rPr lang="en-GB" dirty="0" smtClean="0">
                <a:latin typeface="Century Gothic" panose="020B0502020202020204" pitchFamily="34" charset="0"/>
                <a:ea typeface="Times New Roman" panose="02020603050405020304" pitchFamily="18" charset="0"/>
              </a:rPr>
              <a:t> Wave and stained glass filters applied</a:t>
            </a:r>
            <a:endParaRPr lang="en-GB" dirty="0" smtClean="0">
              <a:latin typeface="Century Gothic" panose="020B0502020202020204" pitchFamily="34" charset="0"/>
              <a:ea typeface="Times New Roman" panose="02020603050405020304" pitchFamily="18" charset="0"/>
            </a:endParaRPr>
          </a:p>
        </p:txBody>
      </p:sp>
    </p:spTree>
    <p:extLst>
      <p:ext uri="{BB962C8B-B14F-4D97-AF65-F5344CB8AC3E}">
        <p14:creationId xmlns:p14="http://schemas.microsoft.com/office/powerpoint/2010/main" xmlns="" val="27681964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G:\Digital and Material Processes B2\Digital Processes B2 2019-20\Filters\colour burn copy.jpg"/>
          <p:cNvPicPr>
            <a:picLocks noChangeAspect="1" noChangeArrowheads="1"/>
          </p:cNvPicPr>
          <p:nvPr/>
        </p:nvPicPr>
        <p:blipFill>
          <a:blip r:embed="rId3" cstate="screen"/>
          <a:srcRect/>
          <a:stretch>
            <a:fillRect/>
          </a:stretch>
        </p:blipFill>
        <p:spPr bwMode="auto">
          <a:xfrm>
            <a:off x="5596759" y="0"/>
            <a:ext cx="6595241" cy="6896923"/>
          </a:xfrm>
          <a:prstGeom prst="rect">
            <a:avLst/>
          </a:prstGeom>
          <a:noFill/>
        </p:spPr>
      </p:pic>
      <p:sp>
        <p:nvSpPr>
          <p:cNvPr id="4" name="Rectangle 3"/>
          <p:cNvSpPr/>
          <p:nvPr/>
        </p:nvSpPr>
        <p:spPr>
          <a:xfrm>
            <a:off x="441434" y="472966"/>
            <a:ext cx="4650828" cy="2308324"/>
          </a:xfrm>
          <a:prstGeom prst="rect">
            <a:avLst/>
          </a:prstGeom>
        </p:spPr>
        <p:txBody>
          <a:bodyPr wrap="square">
            <a:spAutoFit/>
          </a:bodyPr>
          <a:lstStyle/>
          <a:p>
            <a:pPr defTabSz="966155">
              <a:defRPr/>
            </a:pPr>
            <a:r>
              <a:rPr lang="en-GB" b="1" dirty="0" smtClean="0">
                <a:latin typeface="Century Gothic" panose="020B0502020202020204" pitchFamily="34" charset="0"/>
                <a:ea typeface="Times New Roman" panose="02020603050405020304" pitchFamily="18" charset="0"/>
              </a:rPr>
              <a:t>New digital work and </a:t>
            </a:r>
            <a:r>
              <a:rPr lang="en-GB" b="1" dirty="0" smtClean="0">
                <a:latin typeface="Century Gothic" panose="020B0502020202020204" pitchFamily="34" charset="0"/>
                <a:ea typeface="Times New Roman" panose="02020603050405020304" pitchFamily="18" charset="0"/>
              </a:rPr>
              <a:t>ideas</a:t>
            </a:r>
          </a:p>
          <a:p>
            <a:pPr defTabSz="966155">
              <a:defRPr/>
            </a:pPr>
            <a:endParaRPr lang="en-GB" dirty="0" smtClean="0">
              <a:latin typeface="Century Gothic" panose="020B0502020202020204" pitchFamily="34" charset="0"/>
              <a:ea typeface="Times New Roman" panose="02020603050405020304" pitchFamily="18" charset="0"/>
            </a:endParaRPr>
          </a:p>
          <a:p>
            <a:pPr defTabSz="966155">
              <a:defRPr/>
            </a:pPr>
            <a:r>
              <a:rPr lang="en-GB" dirty="0" smtClean="0">
                <a:latin typeface="Century Gothic" panose="020B0502020202020204" pitchFamily="34" charset="0"/>
                <a:ea typeface="Times New Roman" panose="02020603050405020304" pitchFamily="18" charset="0"/>
              </a:rPr>
              <a:t>Digital manipulation and added filter distortion of colour separation artwork for </a:t>
            </a:r>
            <a:r>
              <a:rPr lang="en-GB" dirty="0" smtClean="0">
                <a:latin typeface="Century Gothic" panose="020B0502020202020204" pitchFamily="34" charset="0"/>
                <a:ea typeface="Times New Roman" panose="02020603050405020304" pitchFamily="18" charset="0"/>
              </a:rPr>
              <a:t>screen</a:t>
            </a:r>
          </a:p>
          <a:p>
            <a:pPr defTabSz="966155">
              <a:buFont typeface="Arial" pitchFamily="34" charset="0"/>
              <a:buChar char="•"/>
              <a:defRPr/>
            </a:pPr>
            <a:endParaRPr lang="en-GB" dirty="0" smtClean="0">
              <a:latin typeface="Century Gothic" panose="020B0502020202020204" pitchFamily="34" charset="0"/>
              <a:ea typeface="Times New Roman" panose="02020603050405020304" pitchFamily="18" charset="0"/>
            </a:endParaRPr>
          </a:p>
          <a:p>
            <a:pPr defTabSz="966155">
              <a:buFont typeface="Arial" pitchFamily="34" charset="0"/>
              <a:buChar char="•"/>
              <a:defRPr/>
            </a:pPr>
            <a:r>
              <a:rPr lang="en-GB" dirty="0" smtClean="0">
                <a:latin typeface="Century Gothic" panose="020B0502020202020204" pitchFamily="34" charset="0"/>
                <a:ea typeface="Times New Roman" panose="02020603050405020304" pitchFamily="18" charset="0"/>
              </a:rPr>
              <a:t> Wave, stained glass </a:t>
            </a:r>
            <a:r>
              <a:rPr lang="en-GB" dirty="0" smtClean="0">
                <a:latin typeface="Century Gothic" panose="020B0502020202020204" pitchFamily="34" charset="0"/>
                <a:ea typeface="Times New Roman" panose="02020603050405020304" pitchFamily="18" charset="0"/>
              </a:rPr>
              <a:t>and mosaic </a:t>
            </a:r>
            <a:r>
              <a:rPr lang="en-GB" dirty="0" smtClean="0">
                <a:latin typeface="Century Gothic" panose="020B0502020202020204" pitchFamily="34" charset="0"/>
                <a:ea typeface="Times New Roman" panose="02020603050405020304" pitchFamily="18" charset="0"/>
              </a:rPr>
              <a:t>filters applied </a:t>
            </a:r>
            <a:r>
              <a:rPr lang="en-GB" dirty="0" smtClean="0">
                <a:latin typeface="Century Gothic" panose="020B0502020202020204" pitchFamily="34" charset="0"/>
                <a:ea typeface="Times New Roman" panose="02020603050405020304" pitchFamily="18" charset="0"/>
              </a:rPr>
              <a:t>with colour burn</a:t>
            </a:r>
          </a:p>
        </p:txBody>
      </p:sp>
    </p:spTree>
    <p:extLst>
      <p:ext uri="{BB962C8B-B14F-4D97-AF65-F5344CB8AC3E}">
        <p14:creationId xmlns:p14="http://schemas.microsoft.com/office/powerpoint/2010/main" xmlns="" val="27681964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G:\Digital and Material Processes B2\Digital Processes B2 2019-20\Filters\floor pattern glitch.jpg"/>
          <p:cNvPicPr>
            <a:picLocks noChangeAspect="1" noChangeArrowheads="1"/>
          </p:cNvPicPr>
          <p:nvPr/>
        </p:nvPicPr>
        <p:blipFill>
          <a:blip r:embed="rId3" cstate="screen"/>
          <a:srcRect/>
          <a:stretch>
            <a:fillRect/>
          </a:stretch>
        </p:blipFill>
        <p:spPr bwMode="auto">
          <a:xfrm>
            <a:off x="0" y="0"/>
            <a:ext cx="5128608" cy="6840000"/>
          </a:xfrm>
          <a:prstGeom prst="rect">
            <a:avLst/>
          </a:prstGeom>
          <a:noFill/>
        </p:spPr>
      </p:pic>
      <p:sp>
        <p:nvSpPr>
          <p:cNvPr id="4" name="Rectangle 3"/>
          <p:cNvSpPr/>
          <p:nvPr/>
        </p:nvSpPr>
        <p:spPr>
          <a:xfrm>
            <a:off x="5376418" y="318491"/>
            <a:ext cx="6179706" cy="1754326"/>
          </a:xfrm>
          <a:prstGeom prst="rect">
            <a:avLst/>
          </a:prstGeom>
        </p:spPr>
        <p:txBody>
          <a:bodyPr wrap="square">
            <a:spAutoFit/>
          </a:bodyPr>
          <a:lstStyle/>
          <a:p>
            <a:pPr defTabSz="966155">
              <a:defRPr/>
            </a:pPr>
            <a:r>
              <a:rPr lang="en-GB" b="1" dirty="0" smtClean="0">
                <a:latin typeface="Century Gothic" panose="020B0502020202020204" pitchFamily="34" charset="0"/>
                <a:ea typeface="Times New Roman" panose="02020603050405020304" pitchFamily="18" charset="0"/>
              </a:rPr>
              <a:t>New digital work and ideas</a:t>
            </a:r>
          </a:p>
          <a:p>
            <a:pPr defTabSz="966155">
              <a:defRPr/>
            </a:pPr>
            <a:endParaRPr lang="en-GB" b="1" dirty="0" smtClean="0">
              <a:latin typeface="Century Gothic" panose="020B0502020202020204" pitchFamily="34" charset="0"/>
              <a:ea typeface="Times New Roman" panose="02020603050405020304" pitchFamily="18" charset="0"/>
            </a:endParaRPr>
          </a:p>
          <a:p>
            <a:pPr defTabSz="966155">
              <a:defRPr/>
            </a:pPr>
            <a:r>
              <a:rPr lang="en-GB" dirty="0" smtClean="0">
                <a:latin typeface="Century Gothic" panose="020B0502020202020204" pitchFamily="34" charset="0"/>
                <a:ea typeface="Times New Roman" panose="02020603050405020304" pitchFamily="18" charset="0"/>
              </a:rPr>
              <a:t>Digital </a:t>
            </a:r>
            <a:r>
              <a:rPr lang="en-GB" dirty="0" smtClean="0">
                <a:latin typeface="Century Gothic" panose="020B0502020202020204" pitchFamily="34" charset="0"/>
                <a:ea typeface="Times New Roman" panose="02020603050405020304" pitchFamily="18" charset="0"/>
              </a:rPr>
              <a:t>visualisations and placement – </a:t>
            </a:r>
            <a:r>
              <a:rPr lang="en-GB" dirty="0" smtClean="0">
                <a:latin typeface="Century Gothic" panose="020B0502020202020204" pitchFamily="34" charset="0"/>
                <a:ea typeface="Times New Roman" panose="02020603050405020304" pitchFamily="18" charset="0"/>
              </a:rPr>
              <a:t>pattern </a:t>
            </a:r>
            <a:r>
              <a:rPr lang="en-GB" dirty="0" smtClean="0">
                <a:latin typeface="Century Gothic" panose="020B0502020202020204" pitchFamily="34" charset="0"/>
                <a:ea typeface="Times New Roman" panose="02020603050405020304" pitchFamily="18" charset="0"/>
              </a:rPr>
              <a:t>options and applications for the design</a:t>
            </a:r>
          </a:p>
          <a:p>
            <a:pPr defTabSz="966155">
              <a:defRPr/>
            </a:pPr>
            <a:endParaRPr lang="en-GB" dirty="0" smtClean="0">
              <a:latin typeface="Century Gothic" panose="020B0502020202020204" pitchFamily="34" charset="0"/>
              <a:ea typeface="Times New Roman" panose="02020603050405020304" pitchFamily="18" charset="0"/>
            </a:endParaRPr>
          </a:p>
          <a:p>
            <a:pPr marL="342900" indent="-342900" defTabSz="966155">
              <a:defRPr/>
            </a:pPr>
            <a:r>
              <a:rPr lang="en-GB" dirty="0" err="1" smtClean="0">
                <a:latin typeface="Century Gothic" panose="020B0502020202020204" pitchFamily="34" charset="0"/>
                <a:ea typeface="Times New Roman" panose="02020603050405020304" pitchFamily="18" charset="0"/>
              </a:rPr>
              <a:t>Glitched</a:t>
            </a:r>
            <a:r>
              <a:rPr lang="en-GB" dirty="0" smtClean="0">
                <a:latin typeface="Century Gothic" panose="020B0502020202020204" pitchFamily="34" charset="0"/>
                <a:ea typeface="Times New Roman" panose="02020603050405020304" pitchFamily="18" charset="0"/>
              </a:rPr>
              <a:t>/filtered digital screen print</a:t>
            </a:r>
          </a:p>
        </p:txBody>
      </p:sp>
      <p:pic>
        <p:nvPicPr>
          <p:cNvPr id="5" name="Picture 4" descr="lamp shade glitch copy.jpg"/>
          <p:cNvPicPr>
            <a:picLocks noChangeAspect="1"/>
          </p:cNvPicPr>
          <p:nvPr/>
        </p:nvPicPr>
        <p:blipFill>
          <a:blip r:embed="rId4" cstate="screen"/>
          <a:srcRect/>
          <a:stretch>
            <a:fillRect/>
          </a:stretch>
        </p:blipFill>
        <p:spPr>
          <a:xfrm>
            <a:off x="5470631" y="2364829"/>
            <a:ext cx="3026979" cy="4333277"/>
          </a:xfrm>
          <a:prstGeom prst="rect">
            <a:avLst/>
          </a:prstGeom>
        </p:spPr>
      </p:pic>
    </p:spTree>
    <p:extLst>
      <p:ext uri="{BB962C8B-B14F-4D97-AF65-F5344CB8AC3E}">
        <p14:creationId xmlns:p14="http://schemas.microsoft.com/office/powerpoint/2010/main" xmlns="" val="276819646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3" descr="G:\Digital and Material Processes B2\Digital Processes B2 2019-20\Filters\blue floor pattern 50% copy.jpg"/>
          <p:cNvPicPr>
            <a:picLocks noChangeAspect="1" noChangeArrowheads="1"/>
          </p:cNvPicPr>
          <p:nvPr/>
        </p:nvPicPr>
        <p:blipFill>
          <a:blip r:embed="rId3" cstate="screen"/>
          <a:srcRect/>
          <a:stretch>
            <a:fillRect/>
          </a:stretch>
        </p:blipFill>
        <p:spPr bwMode="auto">
          <a:xfrm>
            <a:off x="7063390" y="0"/>
            <a:ext cx="5128610" cy="6840000"/>
          </a:xfrm>
          <a:prstGeom prst="rect">
            <a:avLst/>
          </a:prstGeom>
          <a:noFill/>
        </p:spPr>
      </p:pic>
      <p:sp>
        <p:nvSpPr>
          <p:cNvPr id="4" name="Rectangle 3"/>
          <p:cNvSpPr/>
          <p:nvPr/>
        </p:nvSpPr>
        <p:spPr>
          <a:xfrm>
            <a:off x="509751" y="472966"/>
            <a:ext cx="6210189" cy="1754326"/>
          </a:xfrm>
          <a:prstGeom prst="rect">
            <a:avLst/>
          </a:prstGeom>
        </p:spPr>
        <p:txBody>
          <a:bodyPr wrap="square">
            <a:spAutoFit/>
          </a:bodyPr>
          <a:lstStyle/>
          <a:p>
            <a:pPr defTabSz="966155">
              <a:defRPr/>
            </a:pPr>
            <a:r>
              <a:rPr lang="en-GB" b="1" dirty="0" smtClean="0">
                <a:latin typeface="Century Gothic" panose="020B0502020202020204" pitchFamily="34" charset="0"/>
                <a:ea typeface="Times New Roman" panose="02020603050405020304" pitchFamily="18" charset="0"/>
              </a:rPr>
              <a:t>New digital work and ideas</a:t>
            </a:r>
          </a:p>
          <a:p>
            <a:pPr defTabSz="966155">
              <a:defRPr/>
            </a:pPr>
            <a:endParaRPr lang="en-GB" b="1" dirty="0" smtClean="0">
              <a:latin typeface="Century Gothic" panose="020B0502020202020204" pitchFamily="34" charset="0"/>
              <a:ea typeface="Times New Roman" panose="02020603050405020304" pitchFamily="18" charset="0"/>
            </a:endParaRPr>
          </a:p>
          <a:p>
            <a:pPr defTabSz="966155">
              <a:defRPr/>
            </a:pPr>
            <a:r>
              <a:rPr lang="en-GB" dirty="0" smtClean="0">
                <a:latin typeface="Century Gothic" panose="020B0502020202020204" pitchFamily="34" charset="0"/>
                <a:ea typeface="Times New Roman" panose="02020603050405020304" pitchFamily="18" charset="0"/>
              </a:rPr>
              <a:t>Digital visualisations – different pattern </a:t>
            </a:r>
            <a:r>
              <a:rPr lang="en-GB" dirty="0" smtClean="0">
                <a:latin typeface="Century Gothic" panose="020B0502020202020204" pitchFamily="34" charset="0"/>
                <a:ea typeface="Times New Roman" panose="02020603050405020304" pitchFamily="18" charset="0"/>
              </a:rPr>
              <a:t>size options</a:t>
            </a:r>
          </a:p>
          <a:p>
            <a:pPr defTabSz="966155">
              <a:defRPr/>
            </a:pPr>
            <a:endParaRPr lang="en-GB" dirty="0" smtClean="0">
              <a:latin typeface="Century Gothic" panose="020B0502020202020204" pitchFamily="34" charset="0"/>
              <a:ea typeface="Times New Roman" panose="02020603050405020304" pitchFamily="18" charset="0"/>
            </a:endParaRPr>
          </a:p>
          <a:p>
            <a:pPr marL="342900" indent="-342900" defTabSz="966155">
              <a:buFont typeface="Arial" pitchFamily="34" charset="0"/>
              <a:buChar char="•"/>
              <a:defRPr/>
            </a:pPr>
            <a:r>
              <a:rPr lang="en-US" dirty="0" smtClean="0">
                <a:latin typeface="Century Gothic" pitchFamily="34" charset="0"/>
              </a:rPr>
              <a:t>Digital </a:t>
            </a:r>
            <a:r>
              <a:rPr lang="en-US" dirty="0" smtClean="0">
                <a:latin typeface="Century Gothic" pitchFamily="34" charset="0"/>
              </a:rPr>
              <a:t>drop repeat patterns created with mono-print and gouache/</a:t>
            </a:r>
            <a:r>
              <a:rPr lang="en-US" dirty="0" err="1" smtClean="0">
                <a:latin typeface="Century Gothic" pitchFamily="34" charset="0"/>
              </a:rPr>
              <a:t>indian</a:t>
            </a:r>
            <a:r>
              <a:rPr lang="en-US" dirty="0" smtClean="0">
                <a:latin typeface="Century Gothic" pitchFamily="34" charset="0"/>
              </a:rPr>
              <a:t> ink resist images </a:t>
            </a:r>
          </a:p>
        </p:txBody>
      </p:sp>
      <p:pic>
        <p:nvPicPr>
          <p:cNvPr id="5" name="Picture 4" descr="blue floor pattern 25% copy.jpg"/>
          <p:cNvPicPr>
            <a:picLocks noChangeAspect="1"/>
          </p:cNvPicPr>
          <p:nvPr/>
        </p:nvPicPr>
        <p:blipFill>
          <a:blip r:embed="rId4" cstate="screen"/>
          <a:stretch>
            <a:fillRect/>
          </a:stretch>
        </p:blipFill>
        <p:spPr>
          <a:xfrm>
            <a:off x="3793861" y="2707968"/>
            <a:ext cx="2926080" cy="3901440"/>
          </a:xfrm>
          <a:prstGeom prst="rect">
            <a:avLst/>
          </a:prstGeom>
        </p:spPr>
      </p:pic>
      <p:pic>
        <p:nvPicPr>
          <p:cNvPr id="6" name="Picture 5" descr="blue floor pattern 100% copy.jpg"/>
          <p:cNvPicPr>
            <a:picLocks noChangeAspect="1"/>
          </p:cNvPicPr>
          <p:nvPr/>
        </p:nvPicPr>
        <p:blipFill>
          <a:blip r:embed="rId5" cstate="screen"/>
          <a:stretch>
            <a:fillRect/>
          </a:stretch>
        </p:blipFill>
        <p:spPr>
          <a:xfrm>
            <a:off x="509751" y="2707968"/>
            <a:ext cx="2926080" cy="3901440"/>
          </a:xfrm>
          <a:prstGeom prst="rect">
            <a:avLst/>
          </a:prstGeom>
        </p:spPr>
      </p:pic>
    </p:spTree>
    <p:extLst>
      <p:ext uri="{BB962C8B-B14F-4D97-AF65-F5344CB8AC3E}">
        <p14:creationId xmlns:p14="http://schemas.microsoft.com/office/powerpoint/2010/main" xmlns="" val="27681964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3" descr="G:\Digital and Material Processes B2\Digital Processes B2 2019-20\Filters\green floor pattern 50%.jpg"/>
          <p:cNvPicPr>
            <a:picLocks noChangeAspect="1" noChangeArrowheads="1"/>
          </p:cNvPicPr>
          <p:nvPr/>
        </p:nvPicPr>
        <p:blipFill>
          <a:blip r:embed="rId3" cstate="screen"/>
          <a:srcRect/>
          <a:stretch>
            <a:fillRect/>
          </a:stretch>
        </p:blipFill>
        <p:spPr bwMode="auto">
          <a:xfrm>
            <a:off x="-1" y="0"/>
            <a:ext cx="5142105" cy="6858000"/>
          </a:xfrm>
          <a:prstGeom prst="rect">
            <a:avLst/>
          </a:prstGeom>
          <a:noFill/>
        </p:spPr>
      </p:pic>
      <p:sp>
        <p:nvSpPr>
          <p:cNvPr id="5" name="Rectangle 4"/>
          <p:cNvSpPr/>
          <p:nvPr/>
        </p:nvSpPr>
        <p:spPr>
          <a:xfrm>
            <a:off x="5434189" y="876202"/>
            <a:ext cx="5859520" cy="1200329"/>
          </a:xfrm>
          <a:prstGeom prst="rect">
            <a:avLst/>
          </a:prstGeom>
        </p:spPr>
        <p:txBody>
          <a:bodyPr wrap="square">
            <a:spAutoFit/>
          </a:bodyPr>
          <a:lstStyle/>
          <a:p>
            <a:pPr defTabSz="966155">
              <a:defRPr/>
            </a:pPr>
            <a:r>
              <a:rPr lang="en-GB" b="1" dirty="0" smtClean="0">
                <a:latin typeface="Century Gothic" panose="020B0502020202020204" pitchFamily="34" charset="0"/>
                <a:ea typeface="Times New Roman" panose="02020603050405020304" pitchFamily="18" charset="0"/>
              </a:rPr>
              <a:t>New digital work and </a:t>
            </a:r>
            <a:r>
              <a:rPr lang="en-GB" b="1" dirty="0" smtClean="0">
                <a:latin typeface="Century Gothic" panose="020B0502020202020204" pitchFamily="34" charset="0"/>
                <a:ea typeface="Times New Roman" panose="02020603050405020304" pitchFamily="18" charset="0"/>
              </a:rPr>
              <a:t>ideas</a:t>
            </a:r>
          </a:p>
          <a:p>
            <a:pPr defTabSz="966155">
              <a:defRPr/>
            </a:pPr>
            <a:endParaRPr lang="en-GB" b="1" dirty="0" smtClean="0">
              <a:latin typeface="Century Gothic" panose="020B0502020202020204" pitchFamily="34" charset="0"/>
              <a:ea typeface="Times New Roman" panose="02020603050405020304" pitchFamily="18" charset="0"/>
            </a:endParaRPr>
          </a:p>
          <a:p>
            <a:pPr defTabSz="966155">
              <a:defRPr/>
            </a:pPr>
            <a:r>
              <a:rPr lang="en-GB" dirty="0" smtClean="0">
                <a:latin typeface="Century Gothic" panose="020B0502020202020204" pitchFamily="34" charset="0"/>
                <a:ea typeface="Times New Roman" panose="02020603050405020304" pitchFamily="18" charset="0"/>
              </a:rPr>
              <a:t>Digital visualisations </a:t>
            </a:r>
            <a:r>
              <a:rPr lang="en-GB" dirty="0" smtClean="0">
                <a:latin typeface="Century Gothic" panose="020B0502020202020204" pitchFamily="34" charset="0"/>
                <a:ea typeface="Times New Roman" panose="02020603050405020304" pitchFamily="18" charset="0"/>
              </a:rPr>
              <a:t>or placements showing </a:t>
            </a:r>
            <a:r>
              <a:rPr lang="en-GB" dirty="0" smtClean="0">
                <a:latin typeface="Century Gothic" panose="020B0502020202020204" pitchFamily="34" charset="0"/>
                <a:ea typeface="Times New Roman" panose="02020603050405020304" pitchFamily="18" charset="0"/>
              </a:rPr>
              <a:t>different size options </a:t>
            </a:r>
            <a:r>
              <a:rPr lang="en-GB" dirty="0" smtClean="0">
                <a:latin typeface="Century Gothic" panose="020B0502020202020204" pitchFamily="34" charset="0"/>
                <a:ea typeface="Times New Roman" panose="02020603050405020304" pitchFamily="18" charset="0"/>
              </a:rPr>
              <a:t> and applications for </a:t>
            </a:r>
            <a:r>
              <a:rPr lang="en-GB" dirty="0" smtClean="0">
                <a:latin typeface="Century Gothic" panose="020B0502020202020204" pitchFamily="34" charset="0"/>
                <a:ea typeface="Times New Roman" panose="02020603050405020304" pitchFamily="18" charset="0"/>
              </a:rPr>
              <a:t>design</a:t>
            </a:r>
          </a:p>
        </p:txBody>
      </p:sp>
      <p:pic>
        <p:nvPicPr>
          <p:cNvPr id="6" name="Picture 5" descr="lamp shade green copy.jpg"/>
          <p:cNvPicPr>
            <a:picLocks noChangeAspect="1"/>
          </p:cNvPicPr>
          <p:nvPr/>
        </p:nvPicPr>
        <p:blipFill>
          <a:blip r:embed="rId4" cstate="screen"/>
          <a:stretch>
            <a:fillRect/>
          </a:stretch>
        </p:blipFill>
        <p:spPr>
          <a:xfrm>
            <a:off x="8666119" y="2678774"/>
            <a:ext cx="2926080" cy="3901440"/>
          </a:xfrm>
          <a:prstGeom prst="rect">
            <a:avLst/>
          </a:prstGeom>
        </p:spPr>
      </p:pic>
      <p:pic>
        <p:nvPicPr>
          <p:cNvPr id="7" name="Picture 6" descr="green floor pattern 50% copy.jpg"/>
          <p:cNvPicPr>
            <a:picLocks noChangeAspect="1"/>
          </p:cNvPicPr>
          <p:nvPr/>
        </p:nvPicPr>
        <p:blipFill>
          <a:blip r:embed="rId5" cstate="screen"/>
          <a:stretch>
            <a:fillRect/>
          </a:stretch>
        </p:blipFill>
        <p:spPr>
          <a:xfrm>
            <a:off x="5434189" y="2678774"/>
            <a:ext cx="2926080" cy="3901440"/>
          </a:xfrm>
          <a:prstGeom prst="rect">
            <a:avLst/>
          </a:prstGeom>
        </p:spPr>
      </p:pic>
    </p:spTree>
    <p:extLst>
      <p:ext uri="{BB962C8B-B14F-4D97-AF65-F5344CB8AC3E}">
        <p14:creationId xmlns:p14="http://schemas.microsoft.com/office/powerpoint/2010/main" xmlns="" val="27681964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3" descr="G:\Digital and Material Processes B2\Digital Processes B2 2019-20\Filters\green floor pattern 50%.jpg"/>
          <p:cNvPicPr>
            <a:picLocks noChangeAspect="1" noChangeArrowheads="1"/>
          </p:cNvPicPr>
          <p:nvPr/>
        </p:nvPicPr>
        <p:blipFill>
          <a:blip r:embed="rId3" cstate="screen"/>
          <a:stretch>
            <a:fillRect/>
          </a:stretch>
        </p:blipFill>
        <p:spPr bwMode="auto">
          <a:xfrm>
            <a:off x="0" y="-43790"/>
            <a:ext cx="5176342" cy="6901790"/>
          </a:xfrm>
          <a:prstGeom prst="rect">
            <a:avLst/>
          </a:prstGeom>
          <a:noFill/>
        </p:spPr>
      </p:pic>
      <p:sp>
        <p:nvSpPr>
          <p:cNvPr id="5" name="Rectangle 4"/>
          <p:cNvSpPr/>
          <p:nvPr/>
        </p:nvSpPr>
        <p:spPr>
          <a:xfrm>
            <a:off x="5413870" y="646386"/>
            <a:ext cx="5954111" cy="1200329"/>
          </a:xfrm>
          <a:prstGeom prst="rect">
            <a:avLst/>
          </a:prstGeom>
        </p:spPr>
        <p:txBody>
          <a:bodyPr wrap="square">
            <a:spAutoFit/>
          </a:bodyPr>
          <a:lstStyle/>
          <a:p>
            <a:pPr defTabSz="966155">
              <a:defRPr/>
            </a:pPr>
            <a:r>
              <a:rPr lang="en-GB" b="1" dirty="0" smtClean="0">
                <a:latin typeface="Century Gothic" panose="020B0502020202020204" pitchFamily="34" charset="0"/>
                <a:ea typeface="Times New Roman" panose="02020603050405020304" pitchFamily="18" charset="0"/>
              </a:rPr>
              <a:t>New digital work and </a:t>
            </a:r>
            <a:r>
              <a:rPr lang="en-GB" b="1" dirty="0" smtClean="0">
                <a:latin typeface="Century Gothic" panose="020B0502020202020204" pitchFamily="34" charset="0"/>
                <a:ea typeface="Times New Roman" panose="02020603050405020304" pitchFamily="18" charset="0"/>
              </a:rPr>
              <a:t>ideas</a:t>
            </a:r>
          </a:p>
          <a:p>
            <a:pPr defTabSz="966155">
              <a:defRPr/>
            </a:pPr>
            <a:endParaRPr lang="en-GB" b="1" dirty="0" smtClean="0">
              <a:latin typeface="Century Gothic" panose="020B0502020202020204" pitchFamily="34" charset="0"/>
              <a:ea typeface="Times New Roman" panose="02020603050405020304" pitchFamily="18" charset="0"/>
            </a:endParaRPr>
          </a:p>
          <a:p>
            <a:pPr defTabSz="966155">
              <a:defRPr/>
            </a:pPr>
            <a:r>
              <a:rPr lang="en-GB" dirty="0" smtClean="0">
                <a:latin typeface="Century Gothic" panose="020B0502020202020204" pitchFamily="34" charset="0"/>
                <a:ea typeface="Times New Roman" panose="02020603050405020304" pitchFamily="18" charset="0"/>
              </a:rPr>
              <a:t>Digital visualisations and placement – pattern options and applications for the design</a:t>
            </a:r>
          </a:p>
        </p:txBody>
      </p:sp>
      <p:pic>
        <p:nvPicPr>
          <p:cNvPr id="6" name="Picture 5" descr="lamp shade copy.jpg"/>
          <p:cNvPicPr>
            <a:picLocks noChangeAspect="1"/>
          </p:cNvPicPr>
          <p:nvPr/>
        </p:nvPicPr>
        <p:blipFill>
          <a:blip r:embed="rId4" cstate="screen"/>
          <a:srcRect t="-6751" r="-9210"/>
          <a:stretch>
            <a:fillRect/>
          </a:stretch>
        </p:blipFill>
        <p:spPr>
          <a:xfrm>
            <a:off x="5413870" y="2450212"/>
            <a:ext cx="3069024" cy="4214079"/>
          </a:xfrm>
          <a:prstGeom prst="rect">
            <a:avLst/>
          </a:prstGeom>
        </p:spPr>
      </p:pic>
    </p:spTree>
    <p:extLst>
      <p:ext uri="{BB962C8B-B14F-4D97-AF65-F5344CB8AC3E}">
        <p14:creationId xmlns:p14="http://schemas.microsoft.com/office/powerpoint/2010/main" xmlns="" val="276819646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1432" y="331076"/>
            <a:ext cx="6385037" cy="1477328"/>
          </a:xfrm>
          <a:prstGeom prst="rect">
            <a:avLst/>
          </a:prstGeom>
        </p:spPr>
        <p:txBody>
          <a:bodyPr wrap="square">
            <a:spAutoFit/>
          </a:bodyPr>
          <a:lstStyle/>
          <a:p>
            <a:pPr defTabSz="966155">
              <a:defRPr/>
            </a:pPr>
            <a:r>
              <a:rPr lang="en-GB" b="1" dirty="0" smtClean="0">
                <a:latin typeface="Century Gothic" panose="020B0502020202020204" pitchFamily="34" charset="0"/>
                <a:ea typeface="Times New Roman" panose="02020603050405020304" pitchFamily="18" charset="0"/>
              </a:rPr>
              <a:t>New digital work and </a:t>
            </a:r>
            <a:r>
              <a:rPr lang="en-GB" b="1" dirty="0" smtClean="0">
                <a:latin typeface="Century Gothic" panose="020B0502020202020204" pitchFamily="34" charset="0"/>
                <a:ea typeface="Times New Roman" panose="02020603050405020304" pitchFamily="18" charset="0"/>
              </a:rPr>
              <a:t>ideas</a:t>
            </a:r>
          </a:p>
          <a:p>
            <a:pPr defTabSz="966155">
              <a:defRPr/>
            </a:pPr>
            <a:endParaRPr lang="en-GB" b="1" dirty="0" smtClean="0">
              <a:latin typeface="Century Gothic" panose="020B0502020202020204" pitchFamily="34" charset="0"/>
              <a:ea typeface="Times New Roman" panose="02020603050405020304" pitchFamily="18" charset="0"/>
            </a:endParaRPr>
          </a:p>
          <a:p>
            <a:pPr defTabSz="966155">
              <a:defRPr/>
            </a:pPr>
            <a:r>
              <a:rPr lang="en-GB" dirty="0" smtClean="0">
                <a:latin typeface="Century Gothic" panose="020B0502020202020204" pitchFamily="34" charset="0"/>
                <a:ea typeface="Times New Roman" panose="02020603050405020304" pitchFamily="18" charset="0"/>
              </a:rPr>
              <a:t>Digital visualisations </a:t>
            </a:r>
            <a:r>
              <a:rPr lang="en-GB" dirty="0" smtClean="0">
                <a:latin typeface="Century Gothic" panose="020B0502020202020204" pitchFamily="34" charset="0"/>
                <a:ea typeface="Times New Roman" panose="02020603050405020304" pitchFamily="18" charset="0"/>
              </a:rPr>
              <a:t>/ placement of pattern, showing colour ways and different variations and applications for the design</a:t>
            </a:r>
            <a:endParaRPr lang="en-GB" dirty="0" smtClean="0">
              <a:latin typeface="Century Gothic" panose="020B0502020202020204" pitchFamily="34" charset="0"/>
              <a:ea typeface="Times New Roman" panose="02020603050405020304" pitchFamily="18" charset="0"/>
            </a:endParaRPr>
          </a:p>
        </p:txBody>
      </p:sp>
      <p:pic>
        <p:nvPicPr>
          <p:cNvPr id="7" name="Picture 6" descr="stable door blue copy.jpg"/>
          <p:cNvPicPr>
            <a:picLocks noChangeAspect="1"/>
          </p:cNvPicPr>
          <p:nvPr/>
        </p:nvPicPr>
        <p:blipFill>
          <a:blip r:embed="rId3" cstate="screen"/>
          <a:stretch>
            <a:fillRect/>
          </a:stretch>
        </p:blipFill>
        <p:spPr>
          <a:xfrm>
            <a:off x="7048501" y="0"/>
            <a:ext cx="5143500" cy="6858000"/>
          </a:xfrm>
          <a:prstGeom prst="rect">
            <a:avLst/>
          </a:prstGeom>
        </p:spPr>
      </p:pic>
      <p:pic>
        <p:nvPicPr>
          <p:cNvPr id="8" name="Picture 7" descr="lamp shade copy blue.jpg"/>
          <p:cNvPicPr>
            <a:picLocks noChangeAspect="1"/>
          </p:cNvPicPr>
          <p:nvPr/>
        </p:nvPicPr>
        <p:blipFill>
          <a:blip r:embed="rId4" cstate="screen"/>
          <a:stretch>
            <a:fillRect/>
          </a:stretch>
        </p:blipFill>
        <p:spPr>
          <a:xfrm>
            <a:off x="3760180" y="2549636"/>
            <a:ext cx="3034757" cy="4046342"/>
          </a:xfrm>
          <a:prstGeom prst="rect">
            <a:avLst/>
          </a:prstGeom>
        </p:spPr>
      </p:pic>
      <p:pic>
        <p:nvPicPr>
          <p:cNvPr id="9" name="Picture 8" descr="stable door copy.jpg"/>
          <p:cNvPicPr>
            <a:picLocks noChangeAspect="1"/>
          </p:cNvPicPr>
          <p:nvPr/>
        </p:nvPicPr>
        <p:blipFill>
          <a:blip r:embed="rId5" cstate="screen"/>
          <a:stretch>
            <a:fillRect/>
          </a:stretch>
        </p:blipFill>
        <p:spPr>
          <a:xfrm>
            <a:off x="457198" y="2517961"/>
            <a:ext cx="3058513" cy="4078017"/>
          </a:xfrm>
          <a:prstGeom prst="rect">
            <a:avLst/>
          </a:prstGeom>
        </p:spPr>
      </p:pic>
    </p:spTree>
    <p:extLst>
      <p:ext uri="{BB962C8B-B14F-4D97-AF65-F5344CB8AC3E}">
        <p14:creationId xmlns:p14="http://schemas.microsoft.com/office/powerpoint/2010/main" xmlns="" val="276819646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3" descr="G:\Digital and Material Processes B2\Digital Processes B2 2019-20\Filters\green floor pattern 50%.jpg"/>
          <p:cNvPicPr>
            <a:picLocks noChangeAspect="1" noChangeArrowheads="1"/>
          </p:cNvPicPr>
          <p:nvPr/>
        </p:nvPicPr>
        <p:blipFill>
          <a:blip r:embed="rId3" cstate="screen"/>
          <a:stretch>
            <a:fillRect/>
          </a:stretch>
        </p:blipFill>
        <p:spPr bwMode="auto">
          <a:xfrm>
            <a:off x="0" y="-44728"/>
            <a:ext cx="5176342" cy="6901790"/>
          </a:xfrm>
          <a:prstGeom prst="rect">
            <a:avLst/>
          </a:prstGeom>
          <a:noFill/>
        </p:spPr>
      </p:pic>
      <p:sp>
        <p:nvSpPr>
          <p:cNvPr id="5" name="Rectangle 4"/>
          <p:cNvSpPr/>
          <p:nvPr/>
        </p:nvSpPr>
        <p:spPr>
          <a:xfrm>
            <a:off x="8912773" y="425669"/>
            <a:ext cx="2627590" cy="2308324"/>
          </a:xfrm>
          <a:prstGeom prst="rect">
            <a:avLst/>
          </a:prstGeom>
        </p:spPr>
        <p:txBody>
          <a:bodyPr wrap="square">
            <a:spAutoFit/>
          </a:bodyPr>
          <a:lstStyle/>
          <a:p>
            <a:pPr defTabSz="966155">
              <a:defRPr/>
            </a:pPr>
            <a:r>
              <a:rPr lang="en-GB" b="1" dirty="0" smtClean="0">
                <a:latin typeface="Century Gothic" panose="020B0502020202020204" pitchFamily="34" charset="0"/>
                <a:ea typeface="Times New Roman" panose="02020603050405020304" pitchFamily="18" charset="0"/>
              </a:rPr>
              <a:t>New digital work and </a:t>
            </a:r>
            <a:r>
              <a:rPr lang="en-GB" b="1" dirty="0" smtClean="0">
                <a:latin typeface="Century Gothic" panose="020B0502020202020204" pitchFamily="34" charset="0"/>
                <a:ea typeface="Times New Roman" panose="02020603050405020304" pitchFamily="18" charset="0"/>
              </a:rPr>
              <a:t>ideas</a:t>
            </a:r>
          </a:p>
          <a:p>
            <a:pPr defTabSz="966155">
              <a:defRPr/>
            </a:pPr>
            <a:endParaRPr lang="en-GB" b="1" dirty="0" smtClean="0">
              <a:latin typeface="Century Gothic" panose="020B0502020202020204" pitchFamily="34" charset="0"/>
              <a:ea typeface="Times New Roman" panose="02020603050405020304" pitchFamily="18" charset="0"/>
            </a:endParaRPr>
          </a:p>
          <a:p>
            <a:pPr defTabSz="966155">
              <a:defRPr/>
            </a:pPr>
            <a:r>
              <a:rPr lang="en-GB" dirty="0" smtClean="0">
                <a:latin typeface="Century Gothic" panose="020B0502020202020204" pitchFamily="34" charset="0"/>
                <a:ea typeface="Times New Roman" panose="02020603050405020304" pitchFamily="18" charset="0"/>
              </a:rPr>
              <a:t>Digital visualisations and placement – pattern options and applications for the design</a:t>
            </a:r>
          </a:p>
        </p:txBody>
      </p:sp>
      <p:pic>
        <p:nvPicPr>
          <p:cNvPr id="6" name="Picture 5" descr="lamp shade copy.jpg"/>
          <p:cNvPicPr>
            <a:picLocks noChangeAspect="1"/>
          </p:cNvPicPr>
          <p:nvPr/>
        </p:nvPicPr>
        <p:blipFill>
          <a:blip r:embed="rId4" cstate="screen"/>
          <a:stretch>
            <a:fillRect/>
          </a:stretch>
        </p:blipFill>
        <p:spPr>
          <a:xfrm>
            <a:off x="5303508" y="2733993"/>
            <a:ext cx="2960526" cy="3947369"/>
          </a:xfrm>
          <a:prstGeom prst="rect">
            <a:avLst/>
          </a:prstGeom>
        </p:spPr>
      </p:pic>
    </p:spTree>
    <p:extLst>
      <p:ext uri="{BB962C8B-B14F-4D97-AF65-F5344CB8AC3E}">
        <p14:creationId xmlns:p14="http://schemas.microsoft.com/office/powerpoint/2010/main" xmlns="" val="27681964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2049</TotalTime>
  <Words>1794</Words>
  <Application>Microsoft Office PowerPoint</Application>
  <PresentationFormat>Custom</PresentationFormat>
  <Paragraphs>420</Paragraphs>
  <Slides>43</Slides>
  <Notes>43</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Slide 1</vt:lpstr>
      <vt:lpstr>Carmen San-Miguel P009583  B2 – Digital &amp; Material Process  M4X02220  UWTSD  </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Savage</dc:creator>
  <cp:lastModifiedBy>carmen san-miguel</cp:lastModifiedBy>
  <cp:revision>104</cp:revision>
  <dcterms:created xsi:type="dcterms:W3CDTF">2020-04-24T07:35:43Z</dcterms:created>
  <dcterms:modified xsi:type="dcterms:W3CDTF">2020-05-10T20:54:16Z</dcterms:modified>
</cp:coreProperties>
</file>