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66" r:id="rId4"/>
    <p:sldId id="267" r:id="rId5"/>
    <p:sldId id="272" r:id="rId6"/>
    <p:sldId id="273" r:id="rId7"/>
    <p:sldId id="265" r:id="rId8"/>
    <p:sldId id="257" r:id="rId9"/>
    <p:sldId id="258" r:id="rId10"/>
    <p:sldId id="260" r:id="rId11"/>
    <p:sldId id="261" r:id="rId12"/>
    <p:sldId id="262" r:id="rId13"/>
    <p:sldId id="282" r:id="rId14"/>
    <p:sldId id="274" r:id="rId15"/>
    <p:sldId id="268" r:id="rId16"/>
    <p:sldId id="270" r:id="rId17"/>
    <p:sldId id="269" r:id="rId18"/>
    <p:sldId id="271" r:id="rId19"/>
    <p:sldId id="275" r:id="rId20"/>
    <p:sldId id="276" r:id="rId21"/>
    <p:sldId id="277" r:id="rId22"/>
    <p:sldId id="278" r:id="rId23"/>
    <p:sldId id="279" r:id="rId24"/>
    <p:sldId id="280" r:id="rId25"/>
    <p:sldId id="28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120"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8F81159-AD8A-4C2C-AB9C-C7466777BB25}"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410493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F81159-AD8A-4C2C-AB9C-C7466777BB25}"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658208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F81159-AD8A-4C2C-AB9C-C7466777BB25}"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2876105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8F81159-AD8A-4C2C-AB9C-C7466777BB25}"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046889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8F81159-AD8A-4C2C-AB9C-C7466777BB25}" type="datetimeFigureOut">
              <a:rPr lang="en-GB" smtClean="0"/>
              <a:t>11/10/2017</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864297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8F81159-AD8A-4C2C-AB9C-C7466777BB25}" type="datetimeFigureOut">
              <a:rPr lang="en-GB" smtClean="0"/>
              <a:t>11/10/2017</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3488325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F81159-AD8A-4C2C-AB9C-C7466777BB25}" type="datetimeFigureOut">
              <a:rPr lang="en-GB" smtClean="0"/>
              <a:t>11/10/2017</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3651629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F81159-AD8A-4C2C-AB9C-C7466777BB25}"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3112816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F81159-AD8A-4C2C-AB9C-C7466777BB25}"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3609406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F81159-AD8A-4C2C-AB9C-C7466777BB25}"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233281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F81159-AD8A-4C2C-AB9C-C7466777BB25}"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F0BC8E7-415C-4CC2-BC9B-70F495031A9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656425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8F81159-AD8A-4C2C-AB9C-C7466777BB25}"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3802762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8F81159-AD8A-4C2C-AB9C-C7466777BB25}"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F0BC8E7-415C-4CC2-BC9B-70F495031A9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91917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8F81159-AD8A-4C2C-AB9C-C7466777BB25}"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35965725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F81159-AD8A-4C2C-AB9C-C7466777BB25}"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2940283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F81159-AD8A-4C2C-AB9C-C7466777BB25}"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4078447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8F81159-AD8A-4C2C-AB9C-C7466777BB25}" type="datetimeFigureOut">
              <a:rPr lang="en-GB" smtClean="0"/>
              <a:t>11/10/2017</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F0BC8E7-415C-4CC2-BC9B-70F495031A98}" type="slidenum">
              <a:rPr lang="en-GB" smtClean="0"/>
              <a:t>‹#›</a:t>
            </a:fld>
            <a:endParaRPr lang="en-GB"/>
          </a:p>
        </p:txBody>
      </p:sp>
    </p:spTree>
    <p:extLst>
      <p:ext uri="{BB962C8B-B14F-4D97-AF65-F5344CB8AC3E}">
        <p14:creationId xmlns:p14="http://schemas.microsoft.com/office/powerpoint/2010/main" val="18561804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5Ch5ZCGi0PQ"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www.theguardian.com/artanddesign/video/2015/aug/27/dismaland-watch-trailer-banksy-bemusement-park-weston-super-mare-video" TargetMode="External"/><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C5%BDi%C5%BEek!" TargetMode="External"/><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EsskLNo6IlI" TargetMode="External"/><Relationship Id="rId2" Type="http://schemas.openxmlformats.org/officeDocument/2006/relationships/image" Target="../media/image13.jpeg"/><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hyperlink" Target="https://www.youtube.com/watch?v=RrqPgWhghfM"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76003" y="1854277"/>
            <a:ext cx="8915399" cy="2262781"/>
          </a:xfrm>
        </p:spPr>
        <p:txBody>
          <a:bodyPr>
            <a:normAutofit fontScale="90000"/>
          </a:bodyPr>
          <a:lstStyle/>
          <a:p>
            <a:r>
              <a:rPr lang="en-GB" dirty="0" smtClean="0"/>
              <a:t>ECSS6002 </a:t>
            </a:r>
            <a:br>
              <a:rPr lang="en-GB" dirty="0" smtClean="0"/>
            </a:br>
            <a:r>
              <a:rPr lang="en-GB" dirty="0" smtClean="0"/>
              <a:t>Political Positioning &amp; Beliefs Challenged</a:t>
            </a:r>
            <a:endParaRPr lang="en-GB" dirty="0"/>
          </a:p>
        </p:txBody>
      </p:sp>
      <p:sp>
        <p:nvSpPr>
          <p:cNvPr id="3" name="Subtitle 2"/>
          <p:cNvSpPr>
            <a:spLocks noGrp="1"/>
          </p:cNvSpPr>
          <p:nvPr>
            <p:ph type="subTitle" idx="1"/>
          </p:nvPr>
        </p:nvSpPr>
        <p:spPr>
          <a:xfrm>
            <a:off x="1646027" y="4786426"/>
            <a:ext cx="5562010" cy="1126283"/>
          </a:xfrm>
        </p:spPr>
        <p:txBody>
          <a:bodyPr>
            <a:normAutofit fontScale="47500" lnSpcReduction="20000"/>
          </a:bodyPr>
          <a:lstStyle/>
          <a:p>
            <a:r>
              <a:rPr lang="en-GB" dirty="0" smtClean="0"/>
              <a:t>Phillip Morgan &amp; Matthew Philpott</a:t>
            </a:r>
            <a:r>
              <a:rPr lang="en-GB" sz="6000" dirty="0" smtClean="0">
                <a:solidFill>
                  <a:prstClr val="black"/>
                </a:solidFill>
                <a:latin typeface="Calibri Light" panose="020F0302020204030204"/>
                <a:ea typeface="+mj-ea"/>
                <a:cs typeface="+mj-cs"/>
              </a:rPr>
              <a:t> </a:t>
            </a:r>
          </a:p>
          <a:p>
            <a:r>
              <a:rPr lang="en-GB" sz="6000" dirty="0" smtClean="0">
                <a:solidFill>
                  <a:prstClr val="black"/>
                </a:solidFill>
                <a:latin typeface="Calibri Light" panose="020F0302020204030204"/>
                <a:ea typeface="+mj-ea"/>
                <a:cs typeface="+mj-cs"/>
              </a:rPr>
              <a:t>Anarchism, Ideology &amp; Freedom</a:t>
            </a:r>
            <a:endParaRPr lang="en-GB" dirty="0" smtClean="0"/>
          </a:p>
          <a:p>
            <a:endParaRPr lang="en-GB" dirty="0"/>
          </a:p>
        </p:txBody>
      </p:sp>
      <p:pic>
        <p:nvPicPr>
          <p:cNvPr id="4" name="Picture 3"/>
          <p:cNvPicPr>
            <a:picLocks noChangeAspect="1"/>
          </p:cNvPicPr>
          <p:nvPr/>
        </p:nvPicPr>
        <p:blipFill>
          <a:blip r:embed="rId2"/>
          <a:stretch>
            <a:fillRect/>
          </a:stretch>
        </p:blipFill>
        <p:spPr>
          <a:xfrm>
            <a:off x="7201988" y="3414826"/>
            <a:ext cx="4876800" cy="2743200"/>
          </a:xfrm>
          <a:prstGeom prst="rect">
            <a:avLst/>
          </a:prstGeom>
        </p:spPr>
      </p:pic>
      <p:sp>
        <p:nvSpPr>
          <p:cNvPr id="5" name="Rectangle 4"/>
          <p:cNvSpPr/>
          <p:nvPr/>
        </p:nvSpPr>
        <p:spPr>
          <a:xfrm>
            <a:off x="1646027" y="6412390"/>
            <a:ext cx="6107762" cy="369332"/>
          </a:xfrm>
          <a:prstGeom prst="rect">
            <a:avLst/>
          </a:prstGeom>
        </p:spPr>
        <p:txBody>
          <a:bodyPr wrap="none">
            <a:spAutoFit/>
          </a:bodyPr>
          <a:lstStyle/>
          <a:p>
            <a:r>
              <a:rPr lang="en-GB" dirty="0">
                <a:hlinkClick r:id="rId3"/>
              </a:rPr>
              <a:t>https://</a:t>
            </a:r>
            <a:r>
              <a:rPr lang="en-GB" dirty="0" smtClean="0">
                <a:hlinkClick r:id="rId3"/>
              </a:rPr>
              <a:t>www.youtube.com/watch?v=5Ch5ZCGi0PQ</a:t>
            </a:r>
            <a:r>
              <a:rPr lang="en-GB" dirty="0" smtClean="0"/>
              <a:t>  </a:t>
            </a:r>
            <a:endParaRPr lang="en-GB" dirty="0"/>
          </a:p>
        </p:txBody>
      </p:sp>
      <p:pic>
        <p:nvPicPr>
          <p:cNvPr id="6" name="Picture 5"/>
          <p:cNvPicPr>
            <a:picLocks noChangeAspect="1"/>
          </p:cNvPicPr>
          <p:nvPr/>
        </p:nvPicPr>
        <p:blipFill>
          <a:blip r:embed="rId4"/>
          <a:stretch>
            <a:fillRect/>
          </a:stretch>
        </p:blipFill>
        <p:spPr>
          <a:xfrm>
            <a:off x="8087557" y="219921"/>
            <a:ext cx="3704948" cy="2307874"/>
          </a:xfrm>
          <a:prstGeom prst="rect">
            <a:avLst/>
          </a:prstGeom>
        </p:spPr>
      </p:pic>
    </p:spTree>
    <p:extLst>
      <p:ext uri="{BB962C8B-B14F-4D97-AF65-F5344CB8AC3E}">
        <p14:creationId xmlns:p14="http://schemas.microsoft.com/office/powerpoint/2010/main" val="35621209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2675" y="862148"/>
            <a:ext cx="10207034" cy="932396"/>
          </a:xfrm>
        </p:spPr>
        <p:txBody>
          <a:bodyPr/>
          <a:lstStyle/>
          <a:p>
            <a:pPr algn="ctr"/>
            <a:r>
              <a:rPr lang="en-GB" dirty="0" smtClean="0"/>
              <a:t>Why do we believe what we believe?</a:t>
            </a:r>
            <a:endParaRPr lang="en-GB" dirty="0"/>
          </a:p>
        </p:txBody>
      </p:sp>
      <p:sp>
        <p:nvSpPr>
          <p:cNvPr id="3" name="Text Placeholder 2"/>
          <p:cNvSpPr>
            <a:spLocks noGrp="1"/>
          </p:cNvSpPr>
          <p:nvPr>
            <p:ph type="body" idx="1"/>
          </p:nvPr>
        </p:nvSpPr>
        <p:spPr>
          <a:xfrm>
            <a:off x="1637211" y="2006127"/>
            <a:ext cx="10450286" cy="2809711"/>
          </a:xfrm>
        </p:spPr>
        <p:txBody>
          <a:bodyPr>
            <a:normAutofit/>
          </a:bodyPr>
          <a:lstStyle/>
          <a:p>
            <a:pPr algn="ctr"/>
            <a:r>
              <a:rPr lang="en-GB" sz="2400" dirty="0" smtClean="0"/>
              <a:t>What are the alternatives to accepting our current paradigm? </a:t>
            </a:r>
          </a:p>
          <a:p>
            <a:pPr algn="ctr"/>
            <a:r>
              <a:rPr lang="en-GB" sz="2400" dirty="0" smtClean="0"/>
              <a:t>What </a:t>
            </a:r>
            <a:r>
              <a:rPr lang="en-GB" sz="2400" dirty="0" smtClean="0"/>
              <a:t>discourses </a:t>
            </a:r>
            <a:r>
              <a:rPr lang="en-GB" sz="2400" dirty="0" smtClean="0"/>
              <a:t>are correct, correct for us right now?</a:t>
            </a:r>
          </a:p>
          <a:p>
            <a:pPr algn="ctr"/>
            <a:r>
              <a:rPr lang="en-GB" sz="2400" dirty="0" smtClean="0"/>
              <a:t> …and do we really have choice over our way in life and of life?</a:t>
            </a:r>
            <a:endParaRPr lang="en-GB" sz="2400" dirty="0"/>
          </a:p>
        </p:txBody>
      </p:sp>
      <p:pic>
        <p:nvPicPr>
          <p:cNvPr id="4" name="Picture 3"/>
          <p:cNvPicPr>
            <a:picLocks noChangeAspect="1"/>
          </p:cNvPicPr>
          <p:nvPr/>
        </p:nvPicPr>
        <p:blipFill>
          <a:blip r:embed="rId2"/>
          <a:stretch>
            <a:fillRect/>
          </a:stretch>
        </p:blipFill>
        <p:spPr>
          <a:xfrm>
            <a:off x="3910147" y="3500847"/>
            <a:ext cx="5678696" cy="3194266"/>
          </a:xfrm>
          <a:prstGeom prst="rect">
            <a:avLst/>
          </a:prstGeom>
        </p:spPr>
      </p:pic>
      <p:sp>
        <p:nvSpPr>
          <p:cNvPr id="5" name="Rectangle 4"/>
          <p:cNvSpPr/>
          <p:nvPr/>
        </p:nvSpPr>
        <p:spPr>
          <a:xfrm>
            <a:off x="1176009" y="215817"/>
            <a:ext cx="10641522" cy="646331"/>
          </a:xfrm>
          <a:prstGeom prst="rect">
            <a:avLst/>
          </a:prstGeom>
        </p:spPr>
        <p:txBody>
          <a:bodyPr wrap="square">
            <a:spAutoFit/>
          </a:bodyPr>
          <a:lstStyle/>
          <a:p>
            <a:r>
              <a:rPr lang="en-GB" dirty="0">
                <a:hlinkClick r:id="rId3"/>
              </a:rPr>
              <a:t>https://</a:t>
            </a:r>
            <a:r>
              <a:rPr lang="en-GB" dirty="0" smtClean="0">
                <a:hlinkClick r:id="rId3"/>
              </a:rPr>
              <a:t>www.theguardian.com/artanddesign/video/2015/aug/27/dismaland-watch-trailer-banksy-bemusement-park-weston-super-mare-video</a:t>
            </a:r>
            <a:r>
              <a:rPr lang="en-GB" dirty="0" smtClean="0"/>
              <a:t> </a:t>
            </a:r>
            <a:endParaRPr lang="en-GB" dirty="0"/>
          </a:p>
        </p:txBody>
      </p:sp>
    </p:spTree>
    <p:extLst>
      <p:ext uri="{BB962C8B-B14F-4D97-AF65-F5344CB8AC3E}">
        <p14:creationId xmlns:p14="http://schemas.microsoft.com/office/powerpoint/2010/main" val="59990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0127" y="0"/>
            <a:ext cx="10207034" cy="932396"/>
          </a:xfrm>
        </p:spPr>
        <p:txBody>
          <a:bodyPr/>
          <a:lstStyle/>
          <a:p>
            <a:pPr algn="ctr"/>
            <a:r>
              <a:rPr lang="en-GB" dirty="0" smtClean="0"/>
              <a:t>Why do we believe what we believe?</a:t>
            </a:r>
            <a:endParaRPr lang="en-GB" dirty="0"/>
          </a:p>
        </p:txBody>
      </p:sp>
      <p:sp>
        <p:nvSpPr>
          <p:cNvPr id="4" name="Rectangle 3"/>
          <p:cNvSpPr/>
          <p:nvPr/>
        </p:nvSpPr>
        <p:spPr>
          <a:xfrm>
            <a:off x="2481942" y="2804160"/>
            <a:ext cx="9388431" cy="2308324"/>
          </a:xfrm>
          <a:prstGeom prst="rect">
            <a:avLst/>
          </a:prstGeom>
        </p:spPr>
        <p:txBody>
          <a:bodyPr wrap="square">
            <a:spAutoFit/>
          </a:bodyPr>
          <a:lstStyle/>
          <a:p>
            <a:r>
              <a:rPr lang="en-GB" dirty="0"/>
              <a:t>Think about the strangeness of today's situation. Thirty, forty years ago, we were still debating about what the future will be: communist, fascist, capitalist, whatever. Today, nobody even debates these issues. We all silently accept global capitalism is here to stay. On the other hand, we are obsessed with cosmic catastrophes: the whole life on earth disintegrating, because of some virus, because of an asteroid hitting the earth, and so on. So the paradox is, that it's much easier to imagine the end of all life on earth than a much more modest radical change in capitalism</a:t>
            </a:r>
            <a:r>
              <a:rPr lang="en-GB" dirty="0" smtClean="0"/>
              <a:t>.</a:t>
            </a:r>
          </a:p>
          <a:p>
            <a:endParaRPr lang="en-GB" dirty="0"/>
          </a:p>
        </p:txBody>
      </p:sp>
      <p:sp>
        <p:nvSpPr>
          <p:cNvPr id="7" name="TextBox 6"/>
          <p:cNvSpPr txBox="1"/>
          <p:nvPr/>
        </p:nvSpPr>
        <p:spPr>
          <a:xfrm>
            <a:off x="2386147" y="5399176"/>
            <a:ext cx="7023076" cy="1200329"/>
          </a:xfrm>
          <a:prstGeom prst="rect">
            <a:avLst/>
          </a:prstGeom>
          <a:noFill/>
        </p:spPr>
        <p:txBody>
          <a:bodyPr wrap="none" rtlCol="0">
            <a:spAutoFit/>
          </a:bodyPr>
          <a:lstStyle/>
          <a:p>
            <a:pPr marL="285750" indent="-285750">
              <a:buFont typeface="Arial" panose="020B0604020202020204" pitchFamily="34" charset="0"/>
              <a:buChar char="•"/>
            </a:pPr>
            <a:r>
              <a:rPr lang="en-GB" sz="2400" dirty="0" smtClean="0"/>
              <a:t>Is capitalism / democracy optional?</a:t>
            </a:r>
          </a:p>
          <a:p>
            <a:pPr marL="285750" indent="-285750">
              <a:buFont typeface="Arial" panose="020B0604020202020204" pitchFamily="34" charset="0"/>
              <a:buChar char="•"/>
            </a:pPr>
            <a:r>
              <a:rPr lang="en-GB" sz="2400" dirty="0" smtClean="0"/>
              <a:t>To what extent are we free to opt in/ out?</a:t>
            </a:r>
          </a:p>
          <a:p>
            <a:pPr marL="285750" indent="-285750">
              <a:buFont typeface="Arial" panose="020B0604020202020204" pitchFamily="34" charset="0"/>
              <a:buChar char="•"/>
            </a:pPr>
            <a:r>
              <a:rPr lang="en-GB" sz="2400" dirty="0" smtClean="0"/>
              <a:t>Where do my ideas and beliefs come from?</a:t>
            </a:r>
            <a:endParaRPr lang="en-GB" sz="2400" dirty="0"/>
          </a:p>
        </p:txBody>
      </p:sp>
      <p:pic>
        <p:nvPicPr>
          <p:cNvPr id="8" name="Picture 7"/>
          <p:cNvPicPr>
            <a:picLocks noChangeAspect="1"/>
          </p:cNvPicPr>
          <p:nvPr/>
        </p:nvPicPr>
        <p:blipFill>
          <a:blip r:embed="rId2"/>
          <a:stretch>
            <a:fillRect/>
          </a:stretch>
        </p:blipFill>
        <p:spPr>
          <a:xfrm>
            <a:off x="2722545" y="1176236"/>
            <a:ext cx="2311009" cy="1444381"/>
          </a:xfrm>
          <a:prstGeom prst="rect">
            <a:avLst/>
          </a:prstGeom>
        </p:spPr>
      </p:pic>
      <p:sp>
        <p:nvSpPr>
          <p:cNvPr id="9" name="TextBox 8"/>
          <p:cNvSpPr txBox="1"/>
          <p:nvPr/>
        </p:nvSpPr>
        <p:spPr>
          <a:xfrm>
            <a:off x="5033554" y="2117632"/>
            <a:ext cx="4389343" cy="646331"/>
          </a:xfrm>
          <a:prstGeom prst="rect">
            <a:avLst/>
          </a:prstGeom>
          <a:noFill/>
        </p:spPr>
        <p:txBody>
          <a:bodyPr wrap="none" rtlCol="0">
            <a:spAutoFit/>
          </a:bodyPr>
          <a:lstStyle/>
          <a:p>
            <a:r>
              <a:rPr lang="en-GB" dirty="0" err="1" smtClean="0"/>
              <a:t>Slavoj</a:t>
            </a:r>
            <a:r>
              <a:rPr lang="en-GB" dirty="0" smtClean="0"/>
              <a:t> </a:t>
            </a:r>
            <a:r>
              <a:rPr lang="en-GB" dirty="0" err="1" smtClean="0"/>
              <a:t>Zizek</a:t>
            </a:r>
            <a:r>
              <a:rPr lang="en-GB" dirty="0" smtClean="0"/>
              <a:t>, and his book </a:t>
            </a:r>
            <a:r>
              <a:rPr lang="en-GB" i="1" dirty="0" err="1">
                <a:hlinkClick r:id="rId3" tooltip="w:Žižek!"/>
              </a:rPr>
              <a:t>Žižek</a:t>
            </a:r>
            <a:r>
              <a:rPr lang="en-GB" i="1" dirty="0">
                <a:hlinkClick r:id="rId3" tooltip="w:Žižek!"/>
              </a:rPr>
              <a:t>!</a:t>
            </a:r>
            <a:r>
              <a:rPr lang="en-GB" dirty="0"/>
              <a:t> (2005)</a:t>
            </a:r>
          </a:p>
          <a:p>
            <a:endParaRPr lang="en-GB" dirty="0"/>
          </a:p>
        </p:txBody>
      </p:sp>
    </p:spTree>
    <p:extLst>
      <p:ext uri="{BB962C8B-B14F-4D97-AF65-F5344CB8AC3E}">
        <p14:creationId xmlns:p14="http://schemas.microsoft.com/office/powerpoint/2010/main" val="1272785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Pure Ideology!</a:t>
            </a:r>
            <a:endParaRPr lang="en-GB" dirty="0"/>
          </a:p>
        </p:txBody>
      </p:sp>
      <p:pic>
        <p:nvPicPr>
          <p:cNvPr id="6" name="Picture 5"/>
          <p:cNvPicPr>
            <a:picLocks noChangeAspect="1"/>
          </p:cNvPicPr>
          <p:nvPr/>
        </p:nvPicPr>
        <p:blipFill>
          <a:blip r:embed="rId2"/>
          <a:stretch>
            <a:fillRect/>
          </a:stretch>
        </p:blipFill>
        <p:spPr>
          <a:xfrm>
            <a:off x="1348502" y="1366076"/>
            <a:ext cx="4187610" cy="2784931"/>
          </a:xfrm>
          <a:prstGeom prst="rect">
            <a:avLst/>
          </a:prstGeom>
        </p:spPr>
      </p:pic>
      <p:sp>
        <p:nvSpPr>
          <p:cNvPr id="7" name="TextBox 6"/>
          <p:cNvSpPr txBox="1"/>
          <p:nvPr/>
        </p:nvSpPr>
        <p:spPr>
          <a:xfrm>
            <a:off x="2383713" y="4732886"/>
            <a:ext cx="8145178" cy="523220"/>
          </a:xfrm>
          <a:prstGeom prst="rect">
            <a:avLst/>
          </a:prstGeom>
          <a:noFill/>
        </p:spPr>
        <p:txBody>
          <a:bodyPr wrap="none" rtlCol="0">
            <a:spAutoFit/>
          </a:bodyPr>
          <a:lstStyle/>
          <a:p>
            <a:r>
              <a:rPr lang="en-GB" sz="2800" dirty="0" smtClean="0"/>
              <a:t>Is Starbucks coffee the pinnacle of Ideology? </a:t>
            </a:r>
            <a:endParaRPr lang="en-GB" sz="2800" dirty="0"/>
          </a:p>
        </p:txBody>
      </p:sp>
      <p:pic>
        <p:nvPicPr>
          <p:cNvPr id="8" name="Picture 7"/>
          <p:cNvPicPr>
            <a:picLocks noChangeAspect="1"/>
          </p:cNvPicPr>
          <p:nvPr/>
        </p:nvPicPr>
        <p:blipFill>
          <a:blip r:embed="rId3"/>
          <a:stretch>
            <a:fillRect/>
          </a:stretch>
        </p:blipFill>
        <p:spPr>
          <a:xfrm>
            <a:off x="6160795" y="1264555"/>
            <a:ext cx="5968499" cy="2987975"/>
          </a:xfrm>
          <a:prstGeom prst="rect">
            <a:avLst/>
          </a:prstGeom>
        </p:spPr>
      </p:pic>
    </p:spTree>
    <p:extLst>
      <p:ext uri="{BB962C8B-B14F-4D97-AF65-F5344CB8AC3E}">
        <p14:creationId xmlns:p14="http://schemas.microsoft.com/office/powerpoint/2010/main" val="307745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Pure Ideology!</a:t>
            </a:r>
            <a:endParaRPr lang="en-GB" dirty="0"/>
          </a:p>
        </p:txBody>
      </p:sp>
      <p:sp>
        <p:nvSpPr>
          <p:cNvPr id="7" name="TextBox 6"/>
          <p:cNvSpPr txBox="1"/>
          <p:nvPr/>
        </p:nvSpPr>
        <p:spPr>
          <a:xfrm>
            <a:off x="2383713" y="4732886"/>
            <a:ext cx="7673896" cy="523220"/>
          </a:xfrm>
          <a:prstGeom prst="rect">
            <a:avLst/>
          </a:prstGeom>
          <a:noFill/>
        </p:spPr>
        <p:txBody>
          <a:bodyPr wrap="none" rtlCol="0">
            <a:spAutoFit/>
          </a:bodyPr>
          <a:lstStyle/>
          <a:p>
            <a:r>
              <a:rPr lang="en-GB" sz="2800" dirty="0" smtClean="0"/>
              <a:t>Perhaps we’re the subject of Hyper-reality?</a:t>
            </a:r>
            <a:endParaRPr lang="en-GB" sz="2800" dirty="0"/>
          </a:p>
        </p:txBody>
      </p:sp>
      <p:pic>
        <p:nvPicPr>
          <p:cNvPr id="3" name="Picture 2"/>
          <p:cNvPicPr>
            <a:picLocks noChangeAspect="1"/>
          </p:cNvPicPr>
          <p:nvPr/>
        </p:nvPicPr>
        <p:blipFill>
          <a:blip r:embed="rId2"/>
          <a:stretch>
            <a:fillRect/>
          </a:stretch>
        </p:blipFill>
        <p:spPr>
          <a:xfrm>
            <a:off x="1915750" y="1704543"/>
            <a:ext cx="3152775" cy="2047875"/>
          </a:xfrm>
          <a:prstGeom prst="rect">
            <a:avLst/>
          </a:prstGeom>
        </p:spPr>
      </p:pic>
      <p:pic>
        <p:nvPicPr>
          <p:cNvPr id="4" name="Picture 3"/>
          <p:cNvPicPr>
            <a:picLocks noChangeAspect="1"/>
          </p:cNvPicPr>
          <p:nvPr/>
        </p:nvPicPr>
        <p:blipFill>
          <a:blip r:embed="rId3"/>
          <a:stretch>
            <a:fillRect/>
          </a:stretch>
        </p:blipFill>
        <p:spPr>
          <a:xfrm>
            <a:off x="5991496" y="1471236"/>
            <a:ext cx="5768653" cy="2714660"/>
          </a:xfrm>
          <a:prstGeom prst="rect">
            <a:avLst/>
          </a:prstGeom>
        </p:spPr>
      </p:pic>
    </p:spTree>
    <p:extLst>
      <p:ext uri="{BB962C8B-B14F-4D97-AF65-F5344CB8AC3E}">
        <p14:creationId xmlns:p14="http://schemas.microsoft.com/office/powerpoint/2010/main" val="1514002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Pure Ideology!</a:t>
            </a:r>
            <a:endParaRPr lang="en-GB" dirty="0"/>
          </a:p>
        </p:txBody>
      </p:sp>
      <p:sp>
        <p:nvSpPr>
          <p:cNvPr id="7" name="TextBox 6"/>
          <p:cNvSpPr txBox="1"/>
          <p:nvPr/>
        </p:nvSpPr>
        <p:spPr>
          <a:xfrm>
            <a:off x="2383713" y="4732886"/>
            <a:ext cx="8642109" cy="523220"/>
          </a:xfrm>
          <a:prstGeom prst="rect">
            <a:avLst/>
          </a:prstGeom>
          <a:noFill/>
        </p:spPr>
        <p:txBody>
          <a:bodyPr wrap="none" rtlCol="0">
            <a:spAutoFit/>
          </a:bodyPr>
          <a:lstStyle/>
          <a:p>
            <a:r>
              <a:rPr lang="en-GB" sz="2800" dirty="0" smtClean="0"/>
              <a:t>Perhaps we’re blinded by an ideological Matrix?</a:t>
            </a:r>
            <a:endParaRPr lang="en-GB" sz="2800" dirty="0"/>
          </a:p>
        </p:txBody>
      </p:sp>
      <p:pic>
        <p:nvPicPr>
          <p:cNvPr id="5" name="Picture 4"/>
          <p:cNvPicPr>
            <a:picLocks noChangeAspect="1"/>
          </p:cNvPicPr>
          <p:nvPr/>
        </p:nvPicPr>
        <p:blipFill>
          <a:blip r:embed="rId2"/>
          <a:stretch>
            <a:fillRect/>
          </a:stretch>
        </p:blipFill>
        <p:spPr>
          <a:xfrm>
            <a:off x="1672045" y="1367246"/>
            <a:ext cx="5224746" cy="2938920"/>
          </a:xfrm>
          <a:prstGeom prst="rect">
            <a:avLst/>
          </a:prstGeom>
        </p:spPr>
      </p:pic>
      <p:pic>
        <p:nvPicPr>
          <p:cNvPr id="6" name="Picture 5"/>
          <p:cNvPicPr>
            <a:picLocks noChangeAspect="1"/>
          </p:cNvPicPr>
          <p:nvPr/>
        </p:nvPicPr>
        <p:blipFill>
          <a:blip r:embed="rId3"/>
          <a:stretch>
            <a:fillRect/>
          </a:stretch>
        </p:blipFill>
        <p:spPr>
          <a:xfrm>
            <a:off x="7817669" y="1367246"/>
            <a:ext cx="4449441" cy="3072233"/>
          </a:xfrm>
          <a:prstGeom prst="rect">
            <a:avLst/>
          </a:prstGeom>
        </p:spPr>
      </p:pic>
    </p:spTree>
    <p:extLst>
      <p:ext uri="{BB962C8B-B14F-4D97-AF65-F5344CB8AC3E}">
        <p14:creationId xmlns:p14="http://schemas.microsoft.com/office/powerpoint/2010/main" val="229657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2675" y="862148"/>
            <a:ext cx="10207034" cy="932396"/>
          </a:xfrm>
        </p:spPr>
        <p:txBody>
          <a:bodyPr/>
          <a:lstStyle/>
          <a:p>
            <a:pPr algn="ctr"/>
            <a:r>
              <a:rPr lang="en-GB" dirty="0" smtClean="0"/>
              <a:t>Why do we believe what we believe?</a:t>
            </a:r>
            <a:endParaRPr lang="en-GB" dirty="0"/>
          </a:p>
        </p:txBody>
      </p:sp>
      <p:pic>
        <p:nvPicPr>
          <p:cNvPr id="5" name="Picture 4"/>
          <p:cNvPicPr>
            <a:picLocks noChangeAspect="1"/>
          </p:cNvPicPr>
          <p:nvPr/>
        </p:nvPicPr>
        <p:blipFill>
          <a:blip r:embed="rId2"/>
          <a:stretch>
            <a:fillRect/>
          </a:stretch>
        </p:blipFill>
        <p:spPr>
          <a:xfrm>
            <a:off x="2625089" y="1885642"/>
            <a:ext cx="7429500" cy="2038350"/>
          </a:xfrm>
          <a:prstGeom prst="rect">
            <a:avLst/>
          </a:prstGeom>
        </p:spPr>
      </p:pic>
      <p:pic>
        <p:nvPicPr>
          <p:cNvPr id="6" name="Picture 5"/>
          <p:cNvPicPr>
            <a:picLocks noChangeAspect="1"/>
          </p:cNvPicPr>
          <p:nvPr/>
        </p:nvPicPr>
        <p:blipFill>
          <a:blip r:embed="rId3"/>
          <a:stretch>
            <a:fillRect/>
          </a:stretch>
        </p:blipFill>
        <p:spPr>
          <a:xfrm>
            <a:off x="3466010" y="4015090"/>
            <a:ext cx="5371828" cy="2527919"/>
          </a:xfrm>
          <a:prstGeom prst="rect">
            <a:avLst/>
          </a:prstGeom>
        </p:spPr>
      </p:pic>
    </p:spTree>
    <p:extLst>
      <p:ext uri="{BB962C8B-B14F-4D97-AF65-F5344CB8AC3E}">
        <p14:creationId xmlns:p14="http://schemas.microsoft.com/office/powerpoint/2010/main" val="20622916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Sons of Anarchy</a:t>
            </a:r>
            <a:endParaRPr lang="en-GB" b="1" dirty="0"/>
          </a:p>
        </p:txBody>
      </p:sp>
      <p:pic>
        <p:nvPicPr>
          <p:cNvPr id="1026" name="Picture 2" descr="Image result for images of emma goldman"/>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251360" y="2654423"/>
            <a:ext cx="2619455" cy="391172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a:xfrm>
            <a:off x="4189583" y="1264555"/>
            <a:ext cx="5983377" cy="3777622"/>
          </a:xfrm>
        </p:spPr>
        <p:txBody>
          <a:bodyPr/>
          <a:lstStyle/>
          <a:p>
            <a:pPr marL="0" indent="0">
              <a:buNone/>
            </a:pPr>
            <a:r>
              <a:rPr lang="en-GB" dirty="0">
                <a:hlinkClick r:id="rId3"/>
              </a:rPr>
              <a:t>https://</a:t>
            </a:r>
            <a:r>
              <a:rPr lang="en-GB" dirty="0" smtClean="0">
                <a:hlinkClick r:id="rId3"/>
              </a:rPr>
              <a:t>www.youtube.com/watch?v=EsskLNo6IlI</a:t>
            </a:r>
            <a:r>
              <a:rPr lang="en-GB" dirty="0" smtClean="0"/>
              <a:t> </a:t>
            </a:r>
            <a:endParaRPr lang="en-GB" dirty="0"/>
          </a:p>
        </p:txBody>
      </p:sp>
      <p:pic>
        <p:nvPicPr>
          <p:cNvPr id="3" name="Picture 2"/>
          <p:cNvPicPr>
            <a:picLocks noChangeAspect="1"/>
          </p:cNvPicPr>
          <p:nvPr/>
        </p:nvPicPr>
        <p:blipFill>
          <a:blip r:embed="rId4"/>
          <a:stretch>
            <a:fillRect/>
          </a:stretch>
        </p:blipFill>
        <p:spPr>
          <a:xfrm>
            <a:off x="6182452" y="2654423"/>
            <a:ext cx="5215627" cy="3911720"/>
          </a:xfrm>
          <a:prstGeom prst="rect">
            <a:avLst/>
          </a:prstGeom>
        </p:spPr>
      </p:pic>
    </p:spTree>
    <p:extLst>
      <p:ext uri="{BB962C8B-B14F-4D97-AF65-F5344CB8AC3E}">
        <p14:creationId xmlns:p14="http://schemas.microsoft.com/office/powerpoint/2010/main" val="17051416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Anarchism</a:t>
            </a:r>
            <a:endParaRPr lang="en-GB" dirty="0"/>
          </a:p>
        </p:txBody>
      </p:sp>
      <p:pic>
        <p:nvPicPr>
          <p:cNvPr id="2050" name="Picture 2" descr="Image result for sons of anarchy quote on wa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8964" y="1448866"/>
            <a:ext cx="7874071" cy="44305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714699" y="6155140"/>
            <a:ext cx="4885898" cy="369332"/>
          </a:xfrm>
          <a:prstGeom prst="rect">
            <a:avLst/>
          </a:prstGeom>
          <a:noFill/>
        </p:spPr>
        <p:txBody>
          <a:bodyPr wrap="square" rtlCol="0">
            <a:spAutoFit/>
          </a:bodyPr>
          <a:lstStyle/>
          <a:p>
            <a:r>
              <a:rPr lang="en-GB" dirty="0" smtClean="0"/>
              <a:t>(Goldman, 1910)</a:t>
            </a:r>
            <a:endParaRPr lang="en-GB" dirty="0"/>
          </a:p>
        </p:txBody>
      </p:sp>
    </p:spTree>
    <p:extLst>
      <p:ext uri="{BB962C8B-B14F-4D97-AF65-F5344CB8AC3E}">
        <p14:creationId xmlns:p14="http://schemas.microsoft.com/office/powerpoint/2010/main" val="4163349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4967" y="518615"/>
            <a:ext cx="11177517" cy="5539978"/>
          </a:xfrm>
          <a:prstGeom prst="rect">
            <a:avLst/>
          </a:prstGeom>
          <a:noFill/>
        </p:spPr>
        <p:txBody>
          <a:bodyPr wrap="square" rtlCol="0">
            <a:spAutoFit/>
          </a:bodyPr>
          <a:lstStyle/>
          <a:p>
            <a:pPr algn="ctr"/>
            <a:r>
              <a:rPr lang="en-GB" sz="2800" dirty="0" smtClean="0"/>
              <a:t>ANARCHY</a:t>
            </a:r>
            <a:r>
              <a:rPr lang="en-GB" dirty="0" smtClean="0"/>
              <a:t/>
            </a:r>
            <a:br>
              <a:rPr lang="en-GB" dirty="0" smtClean="0"/>
            </a:br>
            <a:r>
              <a:rPr lang="en-GB" dirty="0" smtClean="0"/>
              <a:t>Ever reviled, accursed, ne'er understood,</a:t>
            </a:r>
            <a:br>
              <a:rPr lang="en-GB" dirty="0" smtClean="0"/>
            </a:br>
            <a:r>
              <a:rPr lang="en-GB" dirty="0" smtClean="0"/>
              <a:t>Thou art the grisly terror of our age.</a:t>
            </a:r>
            <a:br>
              <a:rPr lang="en-GB" dirty="0" smtClean="0"/>
            </a:br>
            <a:r>
              <a:rPr lang="en-GB" dirty="0" smtClean="0"/>
              <a:t>"Wreck of all order," cry the multitude,</a:t>
            </a:r>
            <a:br>
              <a:rPr lang="en-GB" dirty="0" smtClean="0"/>
            </a:br>
            <a:r>
              <a:rPr lang="en-GB" dirty="0" smtClean="0"/>
              <a:t>"Art thou, and war and murder's endless rage."</a:t>
            </a:r>
            <a:br>
              <a:rPr lang="en-GB" dirty="0" smtClean="0"/>
            </a:br>
            <a:r>
              <a:rPr lang="en-GB" dirty="0" smtClean="0"/>
              <a:t>O, let them cry. To them that ne'er have striven</a:t>
            </a:r>
            <a:br>
              <a:rPr lang="en-GB" dirty="0" smtClean="0"/>
            </a:br>
            <a:r>
              <a:rPr lang="en-GB" dirty="0" smtClean="0"/>
              <a:t>The truth that lies behind a word to find,</a:t>
            </a:r>
            <a:br>
              <a:rPr lang="en-GB" dirty="0" smtClean="0"/>
            </a:br>
            <a:r>
              <a:rPr lang="en-GB" dirty="0" smtClean="0"/>
              <a:t>To them the word's right meaning was not given.</a:t>
            </a:r>
            <a:br>
              <a:rPr lang="en-GB" dirty="0" smtClean="0"/>
            </a:br>
            <a:r>
              <a:rPr lang="en-GB" dirty="0" smtClean="0"/>
              <a:t>They shall continue blind among the blind.</a:t>
            </a:r>
            <a:br>
              <a:rPr lang="en-GB" dirty="0" smtClean="0"/>
            </a:br>
            <a:r>
              <a:rPr lang="en-GB" dirty="0" smtClean="0"/>
              <a:t>But thou, O word, so clear, so strong, so pure,</a:t>
            </a:r>
            <a:br>
              <a:rPr lang="en-GB" dirty="0" smtClean="0"/>
            </a:br>
            <a:r>
              <a:rPr lang="en-GB" dirty="0" smtClean="0"/>
              <a:t>Thou sayest all which I for goal have taken.</a:t>
            </a:r>
            <a:br>
              <a:rPr lang="en-GB" dirty="0" smtClean="0"/>
            </a:br>
            <a:r>
              <a:rPr lang="en-GB" dirty="0" smtClean="0"/>
              <a:t>I give thee to the future! Thine secure</a:t>
            </a:r>
            <a:br>
              <a:rPr lang="en-GB" dirty="0" smtClean="0"/>
            </a:br>
            <a:r>
              <a:rPr lang="en-GB" dirty="0" smtClean="0"/>
              <a:t>When each at least unto himself shall waken.</a:t>
            </a:r>
            <a:br>
              <a:rPr lang="en-GB" dirty="0" smtClean="0"/>
            </a:br>
            <a:r>
              <a:rPr lang="en-GB" dirty="0" smtClean="0"/>
              <a:t>Comes it in sunshine? In the tempest's thrill?</a:t>
            </a:r>
            <a:br>
              <a:rPr lang="en-GB" dirty="0" smtClean="0"/>
            </a:br>
            <a:r>
              <a:rPr lang="en-GB" dirty="0" smtClean="0"/>
              <a:t>I cannot tell–but it the earth shall see!</a:t>
            </a:r>
            <a:br>
              <a:rPr lang="en-GB" dirty="0" smtClean="0"/>
            </a:br>
            <a:r>
              <a:rPr lang="en-GB" sz="2800" dirty="0" smtClean="0"/>
              <a:t>I am an Anarchist! Wherefore I will</a:t>
            </a:r>
            <a:br>
              <a:rPr lang="en-GB" sz="2800" dirty="0" smtClean="0"/>
            </a:br>
            <a:r>
              <a:rPr lang="en-GB" sz="2800" dirty="0" smtClean="0"/>
              <a:t>Not rule, and also ruled I will not be! </a:t>
            </a:r>
            <a:r>
              <a:rPr lang="en-GB" dirty="0" smtClean="0"/>
              <a:t/>
            </a:r>
            <a:br>
              <a:rPr lang="en-GB" dirty="0" smtClean="0"/>
            </a:br>
            <a:r>
              <a:rPr lang="en-GB" dirty="0" smtClean="0"/>
              <a:t>          – </a:t>
            </a:r>
            <a:r>
              <a:rPr lang="en-GB" i="1" dirty="0" smtClean="0"/>
              <a:t>John Henry Mackay</a:t>
            </a:r>
            <a:endParaRPr lang="en-GB" dirty="0"/>
          </a:p>
        </p:txBody>
      </p:sp>
    </p:spTree>
    <p:extLst>
      <p:ext uri="{BB962C8B-B14F-4D97-AF65-F5344CB8AC3E}">
        <p14:creationId xmlns:p14="http://schemas.microsoft.com/office/powerpoint/2010/main" val="42023298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Emma Goldman</a:t>
            </a:r>
            <a:endParaRPr lang="en-GB" b="1" dirty="0"/>
          </a:p>
        </p:txBody>
      </p:sp>
      <p:sp>
        <p:nvSpPr>
          <p:cNvPr id="3" name="Content Placeholder 2"/>
          <p:cNvSpPr>
            <a:spLocks noGrp="1"/>
          </p:cNvSpPr>
          <p:nvPr>
            <p:ph idx="1"/>
          </p:nvPr>
        </p:nvSpPr>
        <p:spPr>
          <a:xfrm>
            <a:off x="7524795" y="659382"/>
            <a:ext cx="5694817" cy="2575786"/>
          </a:xfrm>
        </p:spPr>
        <p:txBody>
          <a:bodyPr>
            <a:normAutofit fontScale="92500" lnSpcReduction="10000"/>
          </a:bodyPr>
          <a:lstStyle/>
          <a:p>
            <a:pPr marL="0" indent="0">
              <a:buNone/>
            </a:pPr>
            <a:r>
              <a:rPr lang="en-GB" dirty="0" smtClean="0"/>
              <a:t>Other prominent anarchists of the time:</a:t>
            </a:r>
          </a:p>
          <a:p>
            <a:r>
              <a:rPr lang="en-GB" dirty="0" smtClean="0"/>
              <a:t>Johann Most- </a:t>
            </a:r>
            <a:r>
              <a:rPr lang="en-GB" i="1" dirty="0" smtClean="0"/>
              <a:t>Freiheit</a:t>
            </a:r>
          </a:p>
          <a:p>
            <a:r>
              <a:rPr lang="en-GB" dirty="0" smtClean="0"/>
              <a:t>Peter Kropotkin</a:t>
            </a:r>
          </a:p>
          <a:p>
            <a:r>
              <a:rPr lang="en-GB" dirty="0"/>
              <a:t>Mikhail Bakunin</a:t>
            </a:r>
            <a:endParaRPr lang="en-GB" dirty="0" smtClean="0"/>
          </a:p>
          <a:p>
            <a:r>
              <a:rPr lang="en-GB" dirty="0" smtClean="0"/>
              <a:t>Louise Michel</a:t>
            </a:r>
          </a:p>
          <a:p>
            <a:r>
              <a:rPr lang="en-GB" dirty="0" smtClean="0"/>
              <a:t>Elisee’ Reclus</a:t>
            </a:r>
          </a:p>
          <a:p>
            <a:r>
              <a:rPr lang="en-GB" dirty="0"/>
              <a:t>Pierre-Joseph Proudhon</a:t>
            </a:r>
            <a:endParaRPr lang="en-GB" dirty="0" smtClean="0"/>
          </a:p>
          <a:p>
            <a:endParaRPr lang="en-GB" i="1" dirty="0"/>
          </a:p>
        </p:txBody>
      </p:sp>
      <p:sp>
        <p:nvSpPr>
          <p:cNvPr id="4" name="Text Placeholder 3"/>
          <p:cNvSpPr>
            <a:spLocks noGrp="1"/>
          </p:cNvSpPr>
          <p:nvPr>
            <p:ph type="body" sz="half" idx="2"/>
          </p:nvPr>
        </p:nvSpPr>
        <p:spPr>
          <a:xfrm>
            <a:off x="2405537" y="1565551"/>
            <a:ext cx="3872548" cy="4262436"/>
          </a:xfrm>
        </p:spPr>
        <p:txBody>
          <a:bodyPr>
            <a:normAutofit/>
          </a:bodyPr>
          <a:lstStyle/>
          <a:p>
            <a:pPr marL="285750" indent="-285750">
              <a:buFont typeface="Arial" panose="020B0604020202020204" pitchFamily="34" charset="0"/>
              <a:buChar char="•"/>
            </a:pPr>
            <a:r>
              <a:rPr lang="en-GB" sz="2400" dirty="0" smtClean="0"/>
              <a:t>Russian immigrant to the USA-late 1800s</a:t>
            </a:r>
          </a:p>
          <a:p>
            <a:pPr marL="285750" indent="-285750">
              <a:buFont typeface="Arial" panose="020B0604020202020204" pitchFamily="34" charset="0"/>
              <a:buChar char="•"/>
            </a:pPr>
            <a:r>
              <a:rPr lang="en-GB" sz="2400" dirty="0" smtClean="0"/>
              <a:t>Factory worker</a:t>
            </a:r>
          </a:p>
          <a:p>
            <a:pPr marL="285750" indent="-285750">
              <a:buFont typeface="Arial" panose="020B0604020202020204" pitchFamily="34" charset="0"/>
              <a:buChar char="•"/>
            </a:pPr>
            <a:r>
              <a:rPr lang="en-GB" sz="2400" dirty="0" smtClean="0"/>
              <a:t>Emancipation from Wage slavery</a:t>
            </a:r>
          </a:p>
          <a:p>
            <a:pPr marL="285750" indent="-285750">
              <a:buFont typeface="Arial" panose="020B0604020202020204" pitchFamily="34" charset="0"/>
              <a:buChar char="•"/>
            </a:pPr>
            <a:r>
              <a:rPr lang="en-GB" sz="2400" dirty="0" smtClean="0"/>
              <a:t>Against the Government ‘propaganda machine’ in favour of capitalism</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p:txBody>
      </p:sp>
      <p:pic>
        <p:nvPicPr>
          <p:cNvPr id="5" name="Picture 4"/>
          <p:cNvPicPr>
            <a:picLocks noChangeAspect="1"/>
          </p:cNvPicPr>
          <p:nvPr/>
        </p:nvPicPr>
        <p:blipFill>
          <a:blip r:embed="rId2"/>
          <a:stretch>
            <a:fillRect/>
          </a:stretch>
        </p:blipFill>
        <p:spPr>
          <a:xfrm>
            <a:off x="7361038" y="3235168"/>
            <a:ext cx="3988952" cy="2592819"/>
          </a:xfrm>
          <a:prstGeom prst="rect">
            <a:avLst/>
          </a:prstGeom>
        </p:spPr>
      </p:pic>
    </p:spTree>
    <p:extLst>
      <p:ext uri="{BB962C8B-B14F-4D97-AF65-F5344CB8AC3E}">
        <p14:creationId xmlns:p14="http://schemas.microsoft.com/office/powerpoint/2010/main" val="33384213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Emma Goldman</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lgn="ctr">
              <a:buNone/>
            </a:pPr>
            <a:r>
              <a:rPr lang="en-GB" sz="3200" dirty="0" smtClean="0"/>
              <a:t>…that time and freedom requires sacrifice and pain. In truth they yearn for bondage of social order, </a:t>
            </a:r>
            <a:r>
              <a:rPr lang="en-GB" sz="3200" dirty="0"/>
              <a:t>r</a:t>
            </a:r>
            <a:r>
              <a:rPr lang="en-GB" sz="3200" dirty="0" smtClean="0"/>
              <a:t>igid laws, materialism, the only freedom man really wants is the freedom to become comfortable…</a:t>
            </a:r>
            <a:endParaRPr lang="en-GB" sz="3200" dirty="0"/>
          </a:p>
        </p:txBody>
      </p:sp>
      <p:sp>
        <p:nvSpPr>
          <p:cNvPr id="4" name="TextBox 3"/>
          <p:cNvSpPr txBox="1"/>
          <p:nvPr/>
        </p:nvSpPr>
        <p:spPr>
          <a:xfrm>
            <a:off x="6619164" y="5513696"/>
            <a:ext cx="4734636" cy="369332"/>
          </a:xfrm>
          <a:prstGeom prst="rect">
            <a:avLst/>
          </a:prstGeom>
          <a:noFill/>
        </p:spPr>
        <p:txBody>
          <a:bodyPr wrap="square" rtlCol="0">
            <a:spAutoFit/>
          </a:bodyPr>
          <a:lstStyle/>
          <a:p>
            <a:r>
              <a:rPr lang="en-GB" dirty="0" smtClean="0"/>
              <a:t>(Emma Goldman, 1910) </a:t>
            </a:r>
            <a:endParaRPr lang="en-GB" dirty="0"/>
          </a:p>
        </p:txBody>
      </p:sp>
    </p:spTree>
    <p:extLst>
      <p:ext uri="{BB962C8B-B14F-4D97-AF65-F5344CB8AC3E}">
        <p14:creationId xmlns:p14="http://schemas.microsoft.com/office/powerpoint/2010/main" val="146699448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4238" y="1352079"/>
            <a:ext cx="8911687" cy="1280890"/>
          </a:xfrm>
        </p:spPr>
        <p:txBody>
          <a:bodyPr/>
          <a:lstStyle/>
          <a:p>
            <a:pPr algn="ctr"/>
            <a:r>
              <a:rPr lang="en-GB" b="1" u="sng" dirty="0" smtClean="0"/>
              <a:t>Part 2: Liberty</a:t>
            </a:r>
            <a:endParaRPr lang="en-GB" b="1" u="sng" dirty="0"/>
          </a:p>
        </p:txBody>
      </p:sp>
      <p:pic>
        <p:nvPicPr>
          <p:cNvPr id="6" name="Picture 5"/>
          <p:cNvPicPr>
            <a:picLocks noChangeAspect="1"/>
          </p:cNvPicPr>
          <p:nvPr/>
        </p:nvPicPr>
        <p:blipFill>
          <a:blip r:embed="rId2"/>
          <a:stretch>
            <a:fillRect/>
          </a:stretch>
        </p:blipFill>
        <p:spPr>
          <a:xfrm>
            <a:off x="4869861" y="2769091"/>
            <a:ext cx="2800443" cy="2800443"/>
          </a:xfrm>
          <a:prstGeom prst="rect">
            <a:avLst/>
          </a:prstGeom>
        </p:spPr>
      </p:pic>
    </p:spTree>
    <p:extLst>
      <p:ext uri="{BB962C8B-B14F-4D97-AF65-F5344CB8AC3E}">
        <p14:creationId xmlns:p14="http://schemas.microsoft.com/office/powerpoint/2010/main" val="33125718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Maybe Foucault </a:t>
            </a:r>
            <a:r>
              <a:rPr lang="en-GB" dirty="0" smtClean="0"/>
              <a:t>has </a:t>
            </a:r>
            <a:r>
              <a:rPr lang="en-GB" dirty="0" smtClean="0"/>
              <a:t>a point..</a:t>
            </a:r>
            <a:endParaRPr lang="en-GB" dirty="0"/>
          </a:p>
        </p:txBody>
      </p:sp>
      <p:sp>
        <p:nvSpPr>
          <p:cNvPr id="3" name="Content Placeholder 2"/>
          <p:cNvSpPr>
            <a:spLocks noGrp="1"/>
          </p:cNvSpPr>
          <p:nvPr>
            <p:ph idx="1"/>
          </p:nvPr>
        </p:nvSpPr>
        <p:spPr>
          <a:xfrm>
            <a:off x="3468778" y="5617029"/>
            <a:ext cx="8915400" cy="3777622"/>
          </a:xfrm>
        </p:spPr>
        <p:txBody>
          <a:bodyPr/>
          <a:lstStyle/>
          <a:p>
            <a:pPr marL="0" indent="0">
              <a:buNone/>
            </a:pPr>
            <a:r>
              <a:rPr lang="en-GB" sz="3200" dirty="0" smtClean="0"/>
              <a:t>Let’s examine some examples of pernicious </a:t>
            </a:r>
            <a:r>
              <a:rPr lang="en-GB" sz="3200" b="1" i="1" dirty="0" smtClean="0"/>
              <a:t>free thought!</a:t>
            </a:r>
            <a:endParaRPr lang="en-GB" sz="3200" b="1" dirty="0"/>
          </a:p>
        </p:txBody>
      </p:sp>
      <p:pic>
        <p:nvPicPr>
          <p:cNvPr id="5" name="Picture 4"/>
          <p:cNvPicPr>
            <a:picLocks noChangeAspect="1"/>
          </p:cNvPicPr>
          <p:nvPr/>
        </p:nvPicPr>
        <p:blipFill>
          <a:blip r:embed="rId2"/>
          <a:stretch>
            <a:fillRect/>
          </a:stretch>
        </p:blipFill>
        <p:spPr>
          <a:xfrm>
            <a:off x="8765722" y="1905000"/>
            <a:ext cx="2324100" cy="2857500"/>
          </a:xfrm>
          <a:prstGeom prst="rect">
            <a:avLst/>
          </a:prstGeom>
        </p:spPr>
      </p:pic>
      <p:pic>
        <p:nvPicPr>
          <p:cNvPr id="6" name="Picture 5"/>
          <p:cNvPicPr>
            <a:picLocks noChangeAspect="1"/>
          </p:cNvPicPr>
          <p:nvPr/>
        </p:nvPicPr>
        <p:blipFill>
          <a:blip r:embed="rId3"/>
          <a:stretch>
            <a:fillRect/>
          </a:stretch>
        </p:blipFill>
        <p:spPr>
          <a:xfrm>
            <a:off x="1323114" y="2004982"/>
            <a:ext cx="7027818" cy="2757518"/>
          </a:xfrm>
          <a:prstGeom prst="rect">
            <a:avLst/>
          </a:prstGeom>
        </p:spPr>
      </p:pic>
    </p:spTree>
    <p:extLst>
      <p:ext uri="{BB962C8B-B14F-4D97-AF65-F5344CB8AC3E}">
        <p14:creationId xmlns:p14="http://schemas.microsoft.com/office/powerpoint/2010/main" val="631785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035334" y="6013753"/>
            <a:ext cx="9265678" cy="523220"/>
          </a:xfrm>
          <a:prstGeom prst="rect">
            <a:avLst/>
          </a:prstGeom>
          <a:noFill/>
        </p:spPr>
        <p:txBody>
          <a:bodyPr wrap="none" rtlCol="0">
            <a:spAutoFit/>
          </a:bodyPr>
          <a:lstStyle/>
          <a:p>
            <a:r>
              <a:rPr lang="en-GB" sz="2800" dirty="0" smtClean="0"/>
              <a:t>Jacques-Louis David’s </a:t>
            </a:r>
            <a:r>
              <a:rPr lang="en-GB" sz="2800" i="1" dirty="0" smtClean="0"/>
              <a:t>Le </a:t>
            </a:r>
            <a:r>
              <a:rPr lang="en-GB" sz="2800" i="1" dirty="0" err="1" smtClean="0"/>
              <a:t>Serment</a:t>
            </a:r>
            <a:r>
              <a:rPr lang="en-GB" sz="2800" i="1" dirty="0" smtClean="0"/>
              <a:t> du </a:t>
            </a:r>
            <a:r>
              <a:rPr lang="en-GB" sz="2800" i="1" dirty="0" err="1" smtClean="0"/>
              <a:t>Jeu</a:t>
            </a:r>
            <a:r>
              <a:rPr lang="en-GB" sz="2800" i="1" dirty="0" smtClean="0"/>
              <a:t> de </a:t>
            </a:r>
            <a:r>
              <a:rPr lang="en-GB" sz="2800" i="1" dirty="0" err="1" smtClean="0"/>
              <a:t>paume</a:t>
            </a:r>
            <a:endParaRPr lang="en-GB" sz="2800" dirty="0"/>
          </a:p>
        </p:txBody>
      </p:sp>
      <p:pic>
        <p:nvPicPr>
          <p:cNvPr id="3" name="Picture 2"/>
          <p:cNvPicPr>
            <a:picLocks noChangeAspect="1"/>
          </p:cNvPicPr>
          <p:nvPr/>
        </p:nvPicPr>
        <p:blipFill>
          <a:blip r:embed="rId2"/>
          <a:stretch>
            <a:fillRect/>
          </a:stretch>
        </p:blipFill>
        <p:spPr>
          <a:xfrm>
            <a:off x="2227164" y="178331"/>
            <a:ext cx="8512927" cy="5600290"/>
          </a:xfrm>
          <a:prstGeom prst="rect">
            <a:avLst/>
          </a:prstGeom>
        </p:spPr>
      </p:pic>
    </p:spTree>
    <p:extLst>
      <p:ext uri="{BB962C8B-B14F-4D97-AF65-F5344CB8AC3E}">
        <p14:creationId xmlns:p14="http://schemas.microsoft.com/office/powerpoint/2010/main" val="138182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6623" y="5903893"/>
            <a:ext cx="10055377" cy="954107"/>
          </a:xfrm>
          <a:prstGeom prst="rect">
            <a:avLst/>
          </a:prstGeom>
          <a:noFill/>
        </p:spPr>
        <p:txBody>
          <a:bodyPr wrap="square" rtlCol="0">
            <a:spAutoFit/>
          </a:bodyPr>
          <a:lstStyle/>
          <a:p>
            <a:r>
              <a:rPr lang="en-GB" sz="2800" i="1" dirty="0" smtClean="0"/>
              <a:t>Conrad Schumann, </a:t>
            </a:r>
            <a:r>
              <a:rPr lang="en-GB" sz="2800" dirty="0" smtClean="0"/>
              <a:t>the first East German soldier to desert over the Berlin Wall, 1961</a:t>
            </a:r>
            <a:endParaRPr lang="en-GB" sz="2800" i="1" dirty="0"/>
          </a:p>
        </p:txBody>
      </p:sp>
      <p:pic>
        <p:nvPicPr>
          <p:cNvPr id="2" name="Picture 1"/>
          <p:cNvPicPr>
            <a:picLocks noChangeAspect="1"/>
          </p:cNvPicPr>
          <p:nvPr/>
        </p:nvPicPr>
        <p:blipFill>
          <a:blip r:embed="rId2"/>
          <a:stretch>
            <a:fillRect/>
          </a:stretch>
        </p:blipFill>
        <p:spPr>
          <a:xfrm>
            <a:off x="2914899" y="121919"/>
            <a:ext cx="7576457" cy="5682343"/>
          </a:xfrm>
          <a:prstGeom prst="rect">
            <a:avLst/>
          </a:prstGeom>
        </p:spPr>
      </p:pic>
    </p:spTree>
    <p:extLst>
      <p:ext uri="{BB962C8B-B14F-4D97-AF65-F5344CB8AC3E}">
        <p14:creationId xmlns:p14="http://schemas.microsoft.com/office/powerpoint/2010/main" val="976182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914899" y="5717662"/>
            <a:ext cx="7811754" cy="523220"/>
          </a:xfrm>
          <a:prstGeom prst="rect">
            <a:avLst/>
          </a:prstGeom>
          <a:noFill/>
        </p:spPr>
        <p:txBody>
          <a:bodyPr wrap="none" rtlCol="0">
            <a:spAutoFit/>
          </a:bodyPr>
          <a:lstStyle/>
          <a:p>
            <a:r>
              <a:rPr lang="en-GB" sz="2800" i="1" dirty="0" smtClean="0"/>
              <a:t>Tank Man, </a:t>
            </a:r>
            <a:r>
              <a:rPr lang="en-GB" sz="2800" dirty="0" smtClean="0"/>
              <a:t>5</a:t>
            </a:r>
            <a:r>
              <a:rPr lang="en-GB" sz="2800" baseline="30000" dirty="0" smtClean="0"/>
              <a:t>th</a:t>
            </a:r>
            <a:r>
              <a:rPr lang="en-GB" sz="2800" dirty="0" smtClean="0"/>
              <a:t> June 1989 Tiananmen Square </a:t>
            </a:r>
            <a:endParaRPr lang="en-GB" sz="2800" i="1" dirty="0"/>
          </a:p>
        </p:txBody>
      </p:sp>
      <p:pic>
        <p:nvPicPr>
          <p:cNvPr id="4" name="Picture 3"/>
          <p:cNvPicPr>
            <a:picLocks noChangeAspect="1"/>
          </p:cNvPicPr>
          <p:nvPr/>
        </p:nvPicPr>
        <p:blipFill>
          <a:blip r:embed="rId2"/>
          <a:stretch>
            <a:fillRect/>
          </a:stretch>
        </p:blipFill>
        <p:spPr>
          <a:xfrm>
            <a:off x="3075887" y="206829"/>
            <a:ext cx="7184571" cy="5388428"/>
          </a:xfrm>
          <a:prstGeom prst="rect">
            <a:avLst/>
          </a:prstGeom>
        </p:spPr>
      </p:pic>
    </p:spTree>
    <p:extLst>
      <p:ext uri="{BB962C8B-B14F-4D97-AF65-F5344CB8AC3E}">
        <p14:creationId xmlns:p14="http://schemas.microsoft.com/office/powerpoint/2010/main" val="4202399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 what do we mean by </a:t>
            </a:r>
            <a:r>
              <a:rPr lang="en-GB" b="1" dirty="0" smtClean="0"/>
              <a:t>Liberty?</a:t>
            </a:r>
            <a:endParaRPr lang="en-GB" b="1" dirty="0"/>
          </a:p>
        </p:txBody>
      </p:sp>
      <p:sp>
        <p:nvSpPr>
          <p:cNvPr id="3" name="Content Placeholder 2"/>
          <p:cNvSpPr>
            <a:spLocks noGrp="1"/>
          </p:cNvSpPr>
          <p:nvPr>
            <p:ph idx="1"/>
          </p:nvPr>
        </p:nvSpPr>
        <p:spPr>
          <a:xfrm>
            <a:off x="2050742" y="1610303"/>
            <a:ext cx="9453870" cy="5349789"/>
          </a:xfrm>
        </p:spPr>
        <p:txBody>
          <a:bodyPr>
            <a:normAutofit/>
          </a:bodyPr>
          <a:lstStyle/>
          <a:p>
            <a:r>
              <a:rPr lang="en-GB" dirty="0" smtClean="0"/>
              <a:t>To do what I want!</a:t>
            </a:r>
          </a:p>
          <a:p>
            <a:r>
              <a:rPr lang="en-GB" dirty="0" smtClean="0"/>
              <a:t>Taking the chance to improve myself and become educated</a:t>
            </a:r>
          </a:p>
          <a:p>
            <a:r>
              <a:rPr lang="en-GB" dirty="0" smtClean="0"/>
              <a:t>Absence of interference from others</a:t>
            </a:r>
          </a:p>
          <a:p>
            <a:r>
              <a:rPr lang="en-GB" dirty="0" smtClean="0"/>
              <a:t>Opportunity to participate in government</a:t>
            </a:r>
          </a:p>
          <a:p>
            <a:r>
              <a:rPr lang="en-GB" dirty="0" smtClean="0"/>
              <a:t>Being able to adopt my own lifestyle and not conform</a:t>
            </a:r>
          </a:p>
          <a:p>
            <a:r>
              <a:rPr lang="en-GB" dirty="0" smtClean="0"/>
              <a:t>Having my own independent mind and private space to make decisions</a:t>
            </a:r>
          </a:p>
          <a:p>
            <a:r>
              <a:rPr lang="en-GB" dirty="0" smtClean="0"/>
              <a:t>Having opportunities to choose from a wide range of sources</a:t>
            </a:r>
          </a:p>
          <a:p>
            <a:r>
              <a:rPr lang="en-GB" dirty="0" smtClean="0"/>
              <a:t>Having as few rules to obey as possible</a:t>
            </a:r>
          </a:p>
          <a:p>
            <a:r>
              <a:rPr lang="en-GB" dirty="0" smtClean="0"/>
              <a:t>Having access to the benefits of living in a community (maybe healthcare)</a:t>
            </a:r>
          </a:p>
          <a:p>
            <a:r>
              <a:rPr lang="en-GB" dirty="0" smtClean="0"/>
              <a:t>Being in control rather than being a victim (not being forced)</a:t>
            </a:r>
          </a:p>
          <a:p>
            <a:r>
              <a:rPr lang="en-GB" dirty="0" smtClean="0"/>
              <a:t>Being part of a successful team</a:t>
            </a:r>
          </a:p>
          <a:p>
            <a:endParaRPr lang="en-GB" dirty="0" smtClean="0"/>
          </a:p>
          <a:p>
            <a:endParaRPr lang="en-GB" dirty="0" smtClean="0"/>
          </a:p>
        </p:txBody>
      </p:sp>
      <p:pic>
        <p:nvPicPr>
          <p:cNvPr id="5" name="Picture 4"/>
          <p:cNvPicPr>
            <a:picLocks noChangeAspect="1"/>
          </p:cNvPicPr>
          <p:nvPr/>
        </p:nvPicPr>
        <p:blipFill>
          <a:blip r:embed="rId2"/>
          <a:stretch>
            <a:fillRect/>
          </a:stretch>
        </p:blipFill>
        <p:spPr>
          <a:xfrm>
            <a:off x="9971474" y="5189769"/>
            <a:ext cx="2125263" cy="1593947"/>
          </a:xfrm>
          <a:prstGeom prst="rect">
            <a:avLst/>
          </a:prstGeom>
        </p:spPr>
      </p:pic>
      <p:sp>
        <p:nvSpPr>
          <p:cNvPr id="6" name="Rectangle 5"/>
          <p:cNvSpPr/>
          <p:nvPr/>
        </p:nvSpPr>
        <p:spPr>
          <a:xfrm>
            <a:off x="3206929" y="1240971"/>
            <a:ext cx="5990743" cy="369332"/>
          </a:xfrm>
          <a:prstGeom prst="rect">
            <a:avLst/>
          </a:prstGeom>
        </p:spPr>
        <p:txBody>
          <a:bodyPr wrap="none">
            <a:spAutoFit/>
          </a:bodyPr>
          <a:lstStyle/>
          <a:p>
            <a:r>
              <a:rPr lang="en-GB" dirty="0" smtClean="0"/>
              <a:t>And are </a:t>
            </a:r>
            <a:r>
              <a:rPr lang="en-GB" dirty="0" smtClean="0"/>
              <a:t>we ‘Born free, as free as the wind blows..’? </a:t>
            </a:r>
            <a:endParaRPr lang="en-GB" dirty="0"/>
          </a:p>
        </p:txBody>
      </p:sp>
    </p:spTree>
    <p:extLst>
      <p:ext uri="{BB962C8B-B14F-4D97-AF65-F5344CB8AC3E}">
        <p14:creationId xmlns:p14="http://schemas.microsoft.com/office/powerpoint/2010/main" val="259704784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 what do we mean by </a:t>
            </a:r>
            <a:r>
              <a:rPr lang="en-GB" b="1" dirty="0" smtClean="0"/>
              <a:t>Liberty?</a:t>
            </a:r>
            <a:endParaRPr lang="en-GB" b="1" dirty="0"/>
          </a:p>
        </p:txBody>
      </p:sp>
      <p:sp>
        <p:nvSpPr>
          <p:cNvPr id="3" name="Content Placeholder 2"/>
          <p:cNvSpPr>
            <a:spLocks noGrp="1"/>
          </p:cNvSpPr>
          <p:nvPr>
            <p:ph idx="1"/>
          </p:nvPr>
        </p:nvSpPr>
        <p:spPr>
          <a:xfrm>
            <a:off x="1633491" y="1216241"/>
            <a:ext cx="9871121" cy="4694981"/>
          </a:xfrm>
        </p:spPr>
        <p:txBody>
          <a:bodyPr>
            <a:normAutofit/>
          </a:bodyPr>
          <a:lstStyle/>
          <a:p>
            <a:r>
              <a:rPr lang="en-GB" sz="2400" dirty="0" smtClean="0"/>
              <a:t>By your own criterion of the essential nature of freedom..</a:t>
            </a:r>
          </a:p>
          <a:p>
            <a:endParaRPr lang="en-GB" sz="2400" dirty="0"/>
          </a:p>
          <a:p>
            <a:pPr marL="0" indent="0" algn="ctr">
              <a:buNone/>
            </a:pPr>
            <a:r>
              <a:rPr lang="en-GB" sz="2400" b="1" dirty="0" smtClean="0"/>
              <a:t>ARE YOU FREE?</a:t>
            </a:r>
          </a:p>
          <a:p>
            <a:r>
              <a:rPr lang="en-GB" sz="2400" dirty="0" smtClean="0"/>
              <a:t>Does it matter? Should it? </a:t>
            </a:r>
          </a:p>
          <a:p>
            <a:r>
              <a:rPr lang="en-GB" sz="2400" dirty="0" smtClean="0"/>
              <a:t>Is ‘freedom’ a real right of human beings?</a:t>
            </a:r>
          </a:p>
        </p:txBody>
      </p:sp>
      <p:pic>
        <p:nvPicPr>
          <p:cNvPr id="4" name="Picture 3"/>
          <p:cNvPicPr>
            <a:picLocks noChangeAspect="1"/>
          </p:cNvPicPr>
          <p:nvPr/>
        </p:nvPicPr>
        <p:blipFill>
          <a:blip r:embed="rId2"/>
          <a:stretch>
            <a:fillRect/>
          </a:stretch>
        </p:blipFill>
        <p:spPr>
          <a:xfrm>
            <a:off x="8460419" y="3719194"/>
            <a:ext cx="3613062" cy="3003414"/>
          </a:xfrm>
          <a:prstGeom prst="rect">
            <a:avLst/>
          </a:prstGeom>
        </p:spPr>
      </p:pic>
      <p:pic>
        <p:nvPicPr>
          <p:cNvPr id="7" name="Picture 6"/>
          <p:cNvPicPr>
            <a:picLocks noChangeAspect="1"/>
          </p:cNvPicPr>
          <p:nvPr/>
        </p:nvPicPr>
        <p:blipFill>
          <a:blip r:embed="rId3"/>
          <a:stretch>
            <a:fillRect/>
          </a:stretch>
        </p:blipFill>
        <p:spPr>
          <a:xfrm>
            <a:off x="252547" y="4491315"/>
            <a:ext cx="2995749" cy="2246812"/>
          </a:xfrm>
          <a:prstGeom prst="rect">
            <a:avLst/>
          </a:prstGeom>
        </p:spPr>
      </p:pic>
    </p:spTree>
    <p:extLst>
      <p:ext uri="{BB962C8B-B14F-4D97-AF65-F5344CB8AC3E}">
        <p14:creationId xmlns:p14="http://schemas.microsoft.com/office/powerpoint/2010/main" val="265504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Positive and Negative Freedom</a:t>
            </a:r>
            <a:endParaRPr lang="en-GB" b="1" dirty="0"/>
          </a:p>
        </p:txBody>
      </p:sp>
      <p:sp>
        <p:nvSpPr>
          <p:cNvPr id="3" name="Content Placeholder 2"/>
          <p:cNvSpPr>
            <a:spLocks noGrp="1"/>
          </p:cNvSpPr>
          <p:nvPr>
            <p:ph idx="1"/>
          </p:nvPr>
        </p:nvSpPr>
        <p:spPr>
          <a:xfrm>
            <a:off x="7614057" y="1416432"/>
            <a:ext cx="3323908" cy="3777622"/>
          </a:xfrm>
        </p:spPr>
        <p:txBody>
          <a:bodyPr>
            <a:normAutofit/>
          </a:bodyPr>
          <a:lstStyle/>
          <a:p>
            <a:pPr marL="0" indent="0">
              <a:buNone/>
            </a:pPr>
            <a:r>
              <a:rPr lang="en-GB" dirty="0" smtClean="0"/>
              <a:t>Positive = Freedom </a:t>
            </a:r>
            <a:r>
              <a:rPr lang="en-GB" b="1" dirty="0" smtClean="0"/>
              <a:t>TO</a:t>
            </a:r>
          </a:p>
          <a:p>
            <a:r>
              <a:rPr lang="en-GB" dirty="0" smtClean="0"/>
              <a:t>Make my own decisions</a:t>
            </a:r>
          </a:p>
          <a:p>
            <a:r>
              <a:rPr lang="en-GB" dirty="0" smtClean="0"/>
              <a:t>Be my own master</a:t>
            </a:r>
          </a:p>
          <a:p>
            <a:r>
              <a:rPr lang="en-GB" dirty="0" smtClean="0"/>
              <a:t>Pursue a career</a:t>
            </a:r>
          </a:p>
          <a:p>
            <a:r>
              <a:rPr lang="en-GB" dirty="0" smtClean="0"/>
              <a:t>Travel</a:t>
            </a:r>
          </a:p>
          <a:p>
            <a:r>
              <a:rPr lang="en-GB" dirty="0" smtClean="0"/>
              <a:t>Join or form organisations</a:t>
            </a:r>
          </a:p>
          <a:p>
            <a:r>
              <a:rPr lang="en-GB" dirty="0" smtClean="0"/>
              <a:t>Establish a family</a:t>
            </a:r>
          </a:p>
        </p:txBody>
      </p:sp>
      <p:sp>
        <p:nvSpPr>
          <p:cNvPr id="6" name="Content Placeholder 2"/>
          <p:cNvSpPr txBox="1">
            <a:spLocks/>
          </p:cNvSpPr>
          <p:nvPr/>
        </p:nvSpPr>
        <p:spPr>
          <a:xfrm>
            <a:off x="2759029" y="1416432"/>
            <a:ext cx="3323908"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smtClean="0"/>
              <a:t>Negative = Freedom </a:t>
            </a:r>
            <a:r>
              <a:rPr lang="en-GB" b="1" dirty="0" smtClean="0"/>
              <a:t>FROM</a:t>
            </a:r>
          </a:p>
          <a:p>
            <a:r>
              <a:rPr lang="en-GB" dirty="0" smtClean="0"/>
              <a:t>Slavery</a:t>
            </a:r>
          </a:p>
          <a:p>
            <a:r>
              <a:rPr lang="en-GB" dirty="0" smtClean="0"/>
              <a:t>Poverty</a:t>
            </a:r>
          </a:p>
          <a:p>
            <a:r>
              <a:rPr lang="en-GB" dirty="0" smtClean="0"/>
              <a:t>Harm</a:t>
            </a:r>
          </a:p>
          <a:p>
            <a:r>
              <a:rPr lang="en-GB" dirty="0" smtClean="0"/>
              <a:t>Oppression</a:t>
            </a:r>
          </a:p>
          <a:p>
            <a:r>
              <a:rPr lang="en-GB" dirty="0" smtClean="0"/>
              <a:t>Injustice</a:t>
            </a:r>
          </a:p>
          <a:p>
            <a:r>
              <a:rPr lang="en-GB" dirty="0" smtClean="0"/>
              <a:t>Arbitrary interference or obstruction</a:t>
            </a:r>
          </a:p>
        </p:txBody>
      </p:sp>
      <p:pic>
        <p:nvPicPr>
          <p:cNvPr id="7" name="Picture 6"/>
          <p:cNvPicPr>
            <a:picLocks noChangeAspect="1"/>
          </p:cNvPicPr>
          <p:nvPr/>
        </p:nvPicPr>
        <p:blipFill>
          <a:blip r:embed="rId2"/>
          <a:stretch>
            <a:fillRect/>
          </a:stretch>
        </p:blipFill>
        <p:spPr>
          <a:xfrm>
            <a:off x="4723289" y="4492101"/>
            <a:ext cx="3194550" cy="2128062"/>
          </a:xfrm>
          <a:prstGeom prst="rect">
            <a:avLst/>
          </a:prstGeom>
        </p:spPr>
      </p:pic>
    </p:spTree>
    <p:extLst>
      <p:ext uri="{BB962C8B-B14F-4D97-AF65-F5344CB8AC3E}">
        <p14:creationId xmlns:p14="http://schemas.microsoft.com/office/powerpoint/2010/main" val="29178718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Liberty and Human Nature</a:t>
            </a:r>
            <a:endParaRPr lang="en-GB" b="1" dirty="0"/>
          </a:p>
        </p:txBody>
      </p:sp>
      <p:sp>
        <p:nvSpPr>
          <p:cNvPr id="3" name="Content Placeholder 2"/>
          <p:cNvSpPr>
            <a:spLocks noGrp="1"/>
          </p:cNvSpPr>
          <p:nvPr>
            <p:ph idx="1"/>
          </p:nvPr>
        </p:nvSpPr>
        <p:spPr>
          <a:xfrm>
            <a:off x="1499257" y="1416432"/>
            <a:ext cx="9167360" cy="3777622"/>
          </a:xfrm>
        </p:spPr>
        <p:txBody>
          <a:bodyPr>
            <a:normAutofit/>
          </a:bodyPr>
          <a:lstStyle/>
          <a:p>
            <a:pPr marL="0" indent="0">
              <a:buNone/>
            </a:pPr>
            <a:r>
              <a:rPr lang="en-GB" dirty="0" smtClean="0"/>
              <a:t>Perhaps our ideas about liberty and freedom are tied to our own person understanding of what ‘Human Nature’ is like..</a:t>
            </a:r>
          </a:p>
          <a:p>
            <a:pPr marL="0" indent="0">
              <a:buNone/>
            </a:pPr>
            <a:endParaRPr lang="en-GB" dirty="0"/>
          </a:p>
          <a:p>
            <a:pPr marL="0" indent="0">
              <a:buNone/>
            </a:pPr>
            <a:r>
              <a:rPr lang="en-GB" dirty="0" err="1" smtClean="0"/>
              <a:t>i.e</a:t>
            </a:r>
            <a:endParaRPr lang="en-GB" dirty="0" smtClean="0"/>
          </a:p>
          <a:p>
            <a:r>
              <a:rPr lang="en-GB" dirty="0" smtClean="0"/>
              <a:t>If we think Human Beings are fundamentally good, then we are more inclined to believe in the values of co-operation, mutual advantage, respect etc.. And therefore desire liberty..</a:t>
            </a:r>
          </a:p>
          <a:p>
            <a:endParaRPr lang="en-GB" dirty="0"/>
          </a:p>
          <a:p>
            <a:r>
              <a:rPr lang="en-GB" dirty="0" smtClean="0"/>
              <a:t>If we think Human Beings are fundamentally out for themselves, then perhaps we do not want a lot of freedom as a society in case we get robbed or worse!</a:t>
            </a:r>
          </a:p>
        </p:txBody>
      </p:sp>
      <p:sp>
        <p:nvSpPr>
          <p:cNvPr id="6" name="Content Placeholder 2"/>
          <p:cNvSpPr txBox="1">
            <a:spLocks/>
          </p:cNvSpPr>
          <p:nvPr/>
        </p:nvSpPr>
        <p:spPr>
          <a:xfrm>
            <a:off x="2759029" y="1416432"/>
            <a:ext cx="3323908"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endParaRPr lang="en-GB" dirty="0" smtClean="0"/>
          </a:p>
        </p:txBody>
      </p:sp>
      <p:pic>
        <p:nvPicPr>
          <p:cNvPr id="4" name="Picture 3"/>
          <p:cNvPicPr>
            <a:picLocks noChangeAspect="1"/>
          </p:cNvPicPr>
          <p:nvPr/>
        </p:nvPicPr>
        <p:blipFill>
          <a:blip r:embed="rId2"/>
          <a:stretch>
            <a:fillRect/>
          </a:stretch>
        </p:blipFill>
        <p:spPr>
          <a:xfrm>
            <a:off x="10156053" y="4589756"/>
            <a:ext cx="1770336" cy="2268244"/>
          </a:xfrm>
          <a:prstGeom prst="rect">
            <a:avLst/>
          </a:prstGeom>
        </p:spPr>
      </p:pic>
    </p:spTree>
    <p:extLst>
      <p:ext uri="{BB962C8B-B14F-4D97-AF65-F5344CB8AC3E}">
        <p14:creationId xmlns:p14="http://schemas.microsoft.com/office/powerpoint/2010/main" val="369632242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You have the freedom </a:t>
            </a:r>
            <a:r>
              <a:rPr lang="en-GB" b="1" dirty="0" smtClean="0"/>
              <a:t>to do what I </a:t>
            </a:r>
            <a:r>
              <a:rPr lang="en-GB" b="1" dirty="0" smtClean="0"/>
              <a:t>say!</a:t>
            </a:r>
            <a:endParaRPr lang="en-GB" b="1" dirty="0"/>
          </a:p>
        </p:txBody>
      </p:sp>
      <p:sp>
        <p:nvSpPr>
          <p:cNvPr id="3" name="Content Placeholder 2"/>
          <p:cNvSpPr>
            <a:spLocks noGrp="1"/>
          </p:cNvSpPr>
          <p:nvPr>
            <p:ph idx="1"/>
          </p:nvPr>
        </p:nvSpPr>
        <p:spPr>
          <a:xfrm>
            <a:off x="2465088" y="1416431"/>
            <a:ext cx="9167360" cy="5062745"/>
          </a:xfrm>
        </p:spPr>
        <p:txBody>
          <a:bodyPr>
            <a:normAutofit/>
          </a:bodyPr>
          <a:lstStyle/>
          <a:p>
            <a:pPr marL="0" indent="0">
              <a:buNone/>
            </a:pPr>
            <a:r>
              <a:rPr lang="en-GB" dirty="0" smtClean="0"/>
              <a:t>Perhaps our most deeply held notions of freedom come from the society we’re a part of..</a:t>
            </a:r>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t>We’re all so free..						Free to be </a:t>
            </a:r>
            <a:r>
              <a:rPr lang="en-GB" b="1" dirty="0" smtClean="0"/>
              <a:t>consumers! </a:t>
            </a:r>
            <a:endParaRPr lang="en-GB" b="1" dirty="0" smtClean="0"/>
          </a:p>
          <a:p>
            <a:pPr marL="0" indent="0">
              <a:buNone/>
            </a:pPr>
            <a:endParaRPr lang="en-GB" b="1" dirty="0"/>
          </a:p>
          <a:p>
            <a:pPr marL="0" indent="0">
              <a:buNone/>
            </a:pPr>
            <a:r>
              <a:rPr lang="en-GB" b="1" dirty="0" smtClean="0"/>
              <a:t>				Chose life! – Renton, Trainspotting (2017)</a:t>
            </a:r>
            <a:endParaRPr lang="en-GB" b="1" dirty="0" smtClean="0"/>
          </a:p>
        </p:txBody>
      </p:sp>
      <p:sp>
        <p:nvSpPr>
          <p:cNvPr id="6" name="Content Placeholder 2"/>
          <p:cNvSpPr txBox="1">
            <a:spLocks/>
          </p:cNvSpPr>
          <p:nvPr/>
        </p:nvSpPr>
        <p:spPr>
          <a:xfrm>
            <a:off x="2759029" y="1416432"/>
            <a:ext cx="3323908"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endParaRPr lang="en-GB" dirty="0" smtClean="0"/>
          </a:p>
        </p:txBody>
      </p:sp>
      <p:pic>
        <p:nvPicPr>
          <p:cNvPr id="5" name="Picture 4"/>
          <p:cNvPicPr>
            <a:picLocks noChangeAspect="1"/>
          </p:cNvPicPr>
          <p:nvPr/>
        </p:nvPicPr>
        <p:blipFill>
          <a:blip r:embed="rId2"/>
          <a:stretch>
            <a:fillRect/>
          </a:stretch>
        </p:blipFill>
        <p:spPr>
          <a:xfrm>
            <a:off x="7167154" y="2375263"/>
            <a:ext cx="4631398" cy="2606815"/>
          </a:xfrm>
          <a:prstGeom prst="rect">
            <a:avLst/>
          </a:prstGeom>
        </p:spPr>
      </p:pic>
      <p:pic>
        <p:nvPicPr>
          <p:cNvPr id="7" name="Picture 6"/>
          <p:cNvPicPr>
            <a:picLocks noChangeAspect="1"/>
          </p:cNvPicPr>
          <p:nvPr/>
        </p:nvPicPr>
        <p:blipFill>
          <a:blip r:embed="rId3"/>
          <a:stretch>
            <a:fillRect/>
          </a:stretch>
        </p:blipFill>
        <p:spPr>
          <a:xfrm>
            <a:off x="1791244" y="2526489"/>
            <a:ext cx="4396196" cy="2455589"/>
          </a:xfrm>
          <a:prstGeom prst="rect">
            <a:avLst/>
          </a:prstGeom>
        </p:spPr>
      </p:pic>
      <p:sp>
        <p:nvSpPr>
          <p:cNvPr id="4" name="Rectangle 3"/>
          <p:cNvSpPr/>
          <p:nvPr/>
        </p:nvSpPr>
        <p:spPr>
          <a:xfrm>
            <a:off x="3699440" y="5986375"/>
            <a:ext cx="6046848" cy="369332"/>
          </a:xfrm>
          <a:prstGeom prst="rect">
            <a:avLst/>
          </a:prstGeom>
        </p:spPr>
        <p:txBody>
          <a:bodyPr wrap="none">
            <a:spAutoFit/>
          </a:bodyPr>
          <a:lstStyle/>
          <a:p>
            <a:r>
              <a:rPr lang="en-GB" dirty="0">
                <a:hlinkClick r:id="rId4"/>
              </a:rPr>
              <a:t>https://</a:t>
            </a:r>
            <a:r>
              <a:rPr lang="en-GB" dirty="0" smtClean="0">
                <a:hlinkClick r:id="rId4"/>
              </a:rPr>
              <a:t>www.youtube.com/watch?v=RrqPgWhghfM</a:t>
            </a:r>
            <a:r>
              <a:rPr lang="en-GB" dirty="0" smtClean="0"/>
              <a:t> </a:t>
            </a:r>
            <a:endParaRPr lang="en-GB" dirty="0"/>
          </a:p>
        </p:txBody>
      </p:sp>
    </p:spTree>
    <p:extLst>
      <p:ext uri="{BB962C8B-B14F-4D97-AF65-F5344CB8AC3E}">
        <p14:creationId xmlns:p14="http://schemas.microsoft.com/office/powerpoint/2010/main" val="5098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What’s the point?</a:t>
            </a:r>
            <a:endParaRPr lang="en-GB" b="1" dirty="0"/>
          </a:p>
        </p:txBody>
      </p:sp>
      <p:sp>
        <p:nvSpPr>
          <p:cNvPr id="3" name="Content Placeholder 2"/>
          <p:cNvSpPr>
            <a:spLocks noGrp="1"/>
          </p:cNvSpPr>
          <p:nvPr>
            <p:ph idx="1"/>
          </p:nvPr>
        </p:nvSpPr>
        <p:spPr>
          <a:xfrm>
            <a:off x="2465088" y="1416432"/>
            <a:ext cx="9167360" cy="5441568"/>
          </a:xfrm>
        </p:spPr>
        <p:txBody>
          <a:bodyPr>
            <a:normAutofit/>
          </a:bodyPr>
          <a:lstStyle/>
          <a:p>
            <a:pPr marL="0" indent="0">
              <a:buNone/>
            </a:pPr>
            <a:r>
              <a:rPr lang="en-GB" dirty="0" smtClean="0"/>
              <a:t>As Advocates or social workers etc.. Part of the job is to make </a:t>
            </a:r>
            <a:r>
              <a:rPr lang="en-GB" b="1" dirty="0" smtClean="0"/>
              <a:t>Best Interest</a:t>
            </a:r>
            <a:r>
              <a:rPr lang="en-GB" dirty="0" smtClean="0"/>
              <a:t> decisions about service users who may lack </a:t>
            </a:r>
            <a:r>
              <a:rPr lang="en-GB" b="1" dirty="0" smtClean="0"/>
              <a:t>mental capacity</a:t>
            </a:r>
            <a:r>
              <a:rPr lang="en-GB" dirty="0" smtClean="0"/>
              <a:t> to do so themselves..</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t>This is called a </a:t>
            </a:r>
            <a:r>
              <a:rPr lang="en-GB" b="1" dirty="0" smtClean="0"/>
              <a:t>Deprivation of Liberty Safeguard</a:t>
            </a:r>
            <a:r>
              <a:rPr lang="en-GB" dirty="0" smtClean="0"/>
              <a:t>, put in place as a legal requirement to fulfil the basic human rights to Liberty &amp; Privacy</a:t>
            </a:r>
          </a:p>
          <a:p>
            <a:pPr marL="0" indent="0">
              <a:buNone/>
            </a:pPr>
            <a:endParaRPr lang="en-GB" dirty="0" smtClean="0"/>
          </a:p>
        </p:txBody>
      </p:sp>
      <p:sp>
        <p:nvSpPr>
          <p:cNvPr id="6" name="Content Placeholder 2"/>
          <p:cNvSpPr txBox="1">
            <a:spLocks/>
          </p:cNvSpPr>
          <p:nvPr/>
        </p:nvSpPr>
        <p:spPr>
          <a:xfrm>
            <a:off x="2759029" y="1416432"/>
            <a:ext cx="3323908"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endParaRPr lang="en-GB" dirty="0" smtClean="0"/>
          </a:p>
        </p:txBody>
      </p:sp>
      <p:pic>
        <p:nvPicPr>
          <p:cNvPr id="4" name="Picture 3"/>
          <p:cNvPicPr>
            <a:picLocks noChangeAspect="1"/>
          </p:cNvPicPr>
          <p:nvPr/>
        </p:nvPicPr>
        <p:blipFill>
          <a:blip r:embed="rId2"/>
          <a:stretch>
            <a:fillRect/>
          </a:stretch>
        </p:blipFill>
        <p:spPr>
          <a:xfrm>
            <a:off x="3575685" y="2423640"/>
            <a:ext cx="6381750" cy="2857500"/>
          </a:xfrm>
          <a:prstGeom prst="rect">
            <a:avLst/>
          </a:prstGeom>
        </p:spPr>
      </p:pic>
    </p:spTree>
    <p:extLst>
      <p:ext uri="{BB962C8B-B14F-4D97-AF65-F5344CB8AC3E}">
        <p14:creationId xmlns:p14="http://schemas.microsoft.com/office/powerpoint/2010/main" val="3657527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What’s the point?</a:t>
            </a:r>
            <a:endParaRPr lang="en-GB" b="1" dirty="0"/>
          </a:p>
        </p:txBody>
      </p:sp>
      <p:sp>
        <p:nvSpPr>
          <p:cNvPr id="3" name="Content Placeholder 2"/>
          <p:cNvSpPr>
            <a:spLocks noGrp="1"/>
          </p:cNvSpPr>
          <p:nvPr>
            <p:ph idx="1"/>
          </p:nvPr>
        </p:nvSpPr>
        <p:spPr>
          <a:xfrm>
            <a:off x="2465088" y="1416432"/>
            <a:ext cx="9167360" cy="5441568"/>
          </a:xfrm>
        </p:spPr>
        <p:txBody>
          <a:bodyPr>
            <a:normAutofit/>
          </a:bodyPr>
          <a:lstStyle/>
          <a:p>
            <a:pPr marL="0" indent="0">
              <a:buNone/>
            </a:pPr>
            <a:r>
              <a:rPr lang="en-GB" dirty="0" smtClean="0"/>
              <a:t>So we have mixed/ contrasting opinions about what </a:t>
            </a:r>
            <a:r>
              <a:rPr lang="en-GB" i="1" dirty="0" smtClean="0"/>
              <a:t>freedom</a:t>
            </a:r>
            <a:r>
              <a:rPr lang="en-GB" dirty="0"/>
              <a:t> </a:t>
            </a:r>
            <a:r>
              <a:rPr lang="en-GB" dirty="0" smtClean="0"/>
              <a:t>actually means..</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t>What is our opinion on the </a:t>
            </a:r>
            <a:r>
              <a:rPr lang="en-GB" b="1" dirty="0" err="1" smtClean="0"/>
              <a:t>DoLS</a:t>
            </a:r>
            <a:r>
              <a:rPr lang="en-GB" b="1" dirty="0" smtClean="0"/>
              <a:t>? </a:t>
            </a:r>
            <a:r>
              <a:rPr lang="en-GB" dirty="0" smtClean="0"/>
              <a:t>(part of the Mental Capacity Act)</a:t>
            </a:r>
          </a:p>
          <a:p>
            <a:pPr marL="0" indent="0">
              <a:buNone/>
            </a:pPr>
            <a:r>
              <a:rPr lang="en-GB" dirty="0" smtClean="0"/>
              <a:t>How does it sit with Human Rights? </a:t>
            </a:r>
            <a:r>
              <a:rPr lang="en-GB" dirty="0" err="1" smtClean="0"/>
              <a:t>i.e</a:t>
            </a:r>
            <a:r>
              <a:rPr lang="en-GB" dirty="0" smtClean="0"/>
              <a:t> regarding </a:t>
            </a:r>
            <a:r>
              <a:rPr lang="en-GB" b="1" dirty="0" smtClean="0"/>
              <a:t>Inhuman treatment, Liberty, privacy and family life, Discrimination..</a:t>
            </a:r>
            <a:endParaRPr lang="en-GB" dirty="0" smtClean="0"/>
          </a:p>
          <a:p>
            <a:pPr marL="0" indent="0">
              <a:buNone/>
            </a:pPr>
            <a:endParaRPr lang="en-GB" dirty="0"/>
          </a:p>
          <a:p>
            <a:pPr marL="0" indent="0">
              <a:buNone/>
            </a:pPr>
            <a:endParaRPr lang="en-GB" dirty="0" smtClean="0"/>
          </a:p>
          <a:p>
            <a:pPr marL="0" indent="0">
              <a:buNone/>
            </a:pPr>
            <a:endParaRPr lang="en-GB" dirty="0" smtClean="0"/>
          </a:p>
        </p:txBody>
      </p:sp>
      <p:sp>
        <p:nvSpPr>
          <p:cNvPr id="6" name="Content Placeholder 2"/>
          <p:cNvSpPr txBox="1">
            <a:spLocks/>
          </p:cNvSpPr>
          <p:nvPr/>
        </p:nvSpPr>
        <p:spPr>
          <a:xfrm>
            <a:off x="2759029" y="1416432"/>
            <a:ext cx="3323908"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endParaRPr lang="en-GB" dirty="0" smtClean="0"/>
          </a:p>
        </p:txBody>
      </p:sp>
      <p:pic>
        <p:nvPicPr>
          <p:cNvPr id="4" name="Picture 3"/>
          <p:cNvPicPr>
            <a:picLocks noChangeAspect="1"/>
          </p:cNvPicPr>
          <p:nvPr/>
        </p:nvPicPr>
        <p:blipFill>
          <a:blip r:embed="rId2"/>
          <a:stretch>
            <a:fillRect/>
          </a:stretch>
        </p:blipFill>
        <p:spPr>
          <a:xfrm>
            <a:off x="3558268" y="1905000"/>
            <a:ext cx="6381750" cy="2857500"/>
          </a:xfrm>
          <a:prstGeom prst="rect">
            <a:avLst/>
          </a:prstGeom>
        </p:spPr>
      </p:pic>
    </p:spTree>
    <p:extLst>
      <p:ext uri="{BB962C8B-B14F-4D97-AF65-F5344CB8AC3E}">
        <p14:creationId xmlns:p14="http://schemas.microsoft.com/office/powerpoint/2010/main" val="2183794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What’s the point?</a:t>
            </a:r>
            <a:endParaRPr lang="en-GB" b="1" dirty="0"/>
          </a:p>
        </p:txBody>
      </p:sp>
      <p:sp>
        <p:nvSpPr>
          <p:cNvPr id="3" name="Content Placeholder 2"/>
          <p:cNvSpPr>
            <a:spLocks noGrp="1"/>
          </p:cNvSpPr>
          <p:nvPr>
            <p:ph idx="1"/>
          </p:nvPr>
        </p:nvSpPr>
        <p:spPr>
          <a:xfrm>
            <a:off x="2465088" y="1416432"/>
            <a:ext cx="9167360" cy="5441568"/>
          </a:xfrm>
        </p:spPr>
        <p:txBody>
          <a:bodyPr>
            <a:normAutofit/>
          </a:bodyPr>
          <a:lstStyle/>
          <a:p>
            <a:pPr marL="0" indent="0">
              <a:buNone/>
            </a:pPr>
            <a:r>
              <a:rPr lang="en-GB" dirty="0" smtClean="0"/>
              <a:t>So we have mixed/ contrasting opinions about what </a:t>
            </a:r>
            <a:r>
              <a:rPr lang="en-GB" i="1" u="sng" dirty="0" smtClean="0"/>
              <a:t>freedom</a:t>
            </a:r>
            <a:r>
              <a:rPr lang="en-GB" dirty="0"/>
              <a:t> </a:t>
            </a:r>
            <a:r>
              <a:rPr lang="en-GB" dirty="0" smtClean="0"/>
              <a:t>actually means..</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r>
              <a:rPr lang="en-GB" i="1" dirty="0" smtClean="0"/>
              <a:t>The fact that living arrangements are comfortable, and indeed make my life as enjoyable as it could possibly be, should make no difference.</a:t>
            </a:r>
          </a:p>
          <a:p>
            <a:pPr marL="0" indent="0">
              <a:buNone/>
            </a:pPr>
            <a:r>
              <a:rPr lang="en-GB" i="1" dirty="0"/>
              <a:t>	</a:t>
            </a:r>
            <a:r>
              <a:rPr lang="en-GB" i="1" dirty="0" smtClean="0"/>
              <a:t>									</a:t>
            </a:r>
            <a:r>
              <a:rPr lang="en-GB" b="1" dirty="0" smtClean="0"/>
              <a:t>A gilded cage is still a cage.</a:t>
            </a:r>
            <a:endParaRPr lang="en-GB" i="1" dirty="0" smtClean="0"/>
          </a:p>
          <a:p>
            <a:pPr marL="0" indent="0">
              <a:buNone/>
            </a:pPr>
            <a:endParaRPr lang="en-GB" dirty="0"/>
          </a:p>
          <a:p>
            <a:pPr marL="0" indent="0">
              <a:buNone/>
            </a:pPr>
            <a:endParaRPr lang="en-GB" dirty="0" smtClean="0"/>
          </a:p>
          <a:p>
            <a:pPr marL="0" indent="0">
              <a:buNone/>
            </a:pPr>
            <a:endParaRPr lang="en-GB" dirty="0" smtClean="0"/>
          </a:p>
        </p:txBody>
      </p:sp>
      <p:sp>
        <p:nvSpPr>
          <p:cNvPr id="6" name="Content Placeholder 2"/>
          <p:cNvSpPr txBox="1">
            <a:spLocks/>
          </p:cNvSpPr>
          <p:nvPr/>
        </p:nvSpPr>
        <p:spPr>
          <a:xfrm>
            <a:off x="2759029" y="1416432"/>
            <a:ext cx="3323908"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endParaRPr lang="en-GB" dirty="0" smtClean="0"/>
          </a:p>
        </p:txBody>
      </p:sp>
      <p:pic>
        <p:nvPicPr>
          <p:cNvPr id="5" name="Picture 4"/>
          <p:cNvPicPr>
            <a:picLocks noChangeAspect="1"/>
          </p:cNvPicPr>
          <p:nvPr/>
        </p:nvPicPr>
        <p:blipFill>
          <a:blip r:embed="rId2"/>
          <a:stretch>
            <a:fillRect/>
          </a:stretch>
        </p:blipFill>
        <p:spPr>
          <a:xfrm>
            <a:off x="5763213" y="1768116"/>
            <a:ext cx="2571109" cy="3562823"/>
          </a:xfrm>
          <a:prstGeom prst="rect">
            <a:avLst/>
          </a:prstGeom>
        </p:spPr>
      </p:pic>
    </p:spTree>
    <p:extLst>
      <p:ext uri="{BB962C8B-B14F-4D97-AF65-F5344CB8AC3E}">
        <p14:creationId xmlns:p14="http://schemas.microsoft.com/office/powerpoint/2010/main" val="255461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910</TotalTime>
  <Words>904</Words>
  <Application>Microsoft Office PowerPoint</Application>
  <PresentationFormat>Widescreen</PresentationFormat>
  <Paragraphs>143</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 Light</vt:lpstr>
      <vt:lpstr>Century Gothic</vt:lpstr>
      <vt:lpstr>Wingdings 3</vt:lpstr>
      <vt:lpstr>Wisp</vt:lpstr>
      <vt:lpstr>ECSS6002  Political Positioning &amp; Beliefs Challenged</vt:lpstr>
      <vt:lpstr>Why do we believe what we believe?</vt:lpstr>
      <vt:lpstr>Why do we believe what we believe?</vt:lpstr>
      <vt:lpstr>Pure Ideology!</vt:lpstr>
      <vt:lpstr>Pure Ideology!</vt:lpstr>
      <vt:lpstr>Pure Ideology!</vt:lpstr>
      <vt:lpstr>Why do we believe what we believe?</vt:lpstr>
      <vt:lpstr>Sons of Anarchy</vt:lpstr>
      <vt:lpstr>Anarchism</vt:lpstr>
      <vt:lpstr>PowerPoint Presentation</vt:lpstr>
      <vt:lpstr>Emma Goldman</vt:lpstr>
      <vt:lpstr>Emma Goldman</vt:lpstr>
      <vt:lpstr>Part 2: Liberty</vt:lpstr>
      <vt:lpstr>Maybe Foucault has a point..</vt:lpstr>
      <vt:lpstr>PowerPoint Presentation</vt:lpstr>
      <vt:lpstr>PowerPoint Presentation</vt:lpstr>
      <vt:lpstr>PowerPoint Presentation</vt:lpstr>
      <vt:lpstr>So what do we mean by Liberty?</vt:lpstr>
      <vt:lpstr>So what do we mean by Liberty?</vt:lpstr>
      <vt:lpstr>Positive and Negative Freedom</vt:lpstr>
      <vt:lpstr>Liberty and Human Nature</vt:lpstr>
      <vt:lpstr>You have the freedom to do what I say!</vt:lpstr>
      <vt:lpstr>What’s the point?</vt:lpstr>
      <vt:lpstr>What’s the point?</vt:lpstr>
      <vt:lpstr>What’s the point?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SJSS7002  Personal &amp; Political Influences on Policy, affecting individuals &amp; groups in the UK today</dc:title>
  <dc:creator>Phill Morgan</dc:creator>
  <cp:lastModifiedBy>Matthew PhilPott</cp:lastModifiedBy>
  <cp:revision>24</cp:revision>
  <dcterms:created xsi:type="dcterms:W3CDTF">2016-08-31T07:06:32Z</dcterms:created>
  <dcterms:modified xsi:type="dcterms:W3CDTF">2017-10-11T14:23:40Z</dcterms:modified>
</cp:coreProperties>
</file>