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
  </p:notesMasterIdLst>
  <p:sldIdLst>
    <p:sldId id="257" r:id="rId2"/>
    <p:sldId id="256" r:id="rId3"/>
  </p:sldIdLst>
  <p:sldSz cx="15119350" cy="10691813"/>
  <p:notesSz cx="10691813" cy="1511935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55" d="100"/>
          <a:sy n="55" d="100"/>
        </p:scale>
        <p:origin x="1210" y="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000" b="0" i="0" u="none" strike="noStrike">
                <a:solidFill>
                  <a:srgbClr val="540E10"/>
                </a:solidFill>
                <a:latin typeface="Arial"/>
              </a:defRPr>
            </a:pPr>
            <a:r>
              <a:rPr lang="en-GB" sz="1000" b="0" i="0" u="none" strike="noStrike">
                <a:solidFill>
                  <a:srgbClr val="540E10"/>
                </a:solidFill>
                <a:latin typeface="Arial"/>
              </a:rPr>
              <a:t>Alcohol-specific deaths per 100,000, 2024 (ONS, 2026)</a:t>
            </a:r>
          </a:p>
        </c:rich>
      </c:tx>
      <c:overlay val="0"/>
    </c:title>
    <c:autoTitleDeleted val="0"/>
    <c:plotArea>
      <c:layout/>
      <c:barChart>
        <c:barDir val="bar"/>
        <c:grouping val="clustered"/>
        <c:varyColors val="0"/>
        <c:ser>
          <c:idx val="0"/>
          <c:order val="0"/>
          <c:tx>
            <c:strRef>
              <c:f>Sheet1!$B$1</c:f>
              <c:strCache>
                <c:ptCount val="1"/>
                <c:pt idx="0">
                  <c:v>Rate per 100,000</c:v>
                </c:pt>
              </c:strCache>
            </c:strRef>
          </c:tx>
          <c:spPr>
            <a:solidFill>
              <a:srgbClr val="3A5D63"/>
            </a:solidFill>
            <a:effectLst/>
          </c:spPr>
          <c:invertIfNegative val="0"/>
          <c:dPt>
            <c:idx val="0"/>
            <c:invertIfNegative val="0"/>
            <c:bubble3D val="0"/>
            <c:extLst>
              <c:ext xmlns:c16="http://schemas.microsoft.com/office/drawing/2014/chart" uri="{C3380CC4-5D6E-409C-BE32-E72D297353CC}">
                <c16:uniqueId val="{00000001-0019-4E30-823F-932EC0711866}"/>
              </c:ext>
            </c:extLst>
          </c:dPt>
          <c:dPt>
            <c:idx val="1"/>
            <c:invertIfNegative val="0"/>
            <c:bubble3D val="0"/>
            <c:spPr>
              <a:solidFill>
                <a:srgbClr val="8FB0B5"/>
              </a:solidFill>
              <a:effectLst/>
            </c:spPr>
            <c:extLst>
              <c:ext xmlns:c16="http://schemas.microsoft.com/office/drawing/2014/chart" uri="{C3380CC4-5D6E-409C-BE32-E72D297353CC}">
                <c16:uniqueId val="{00000003-0019-4E30-823F-932EC0711866}"/>
              </c:ext>
            </c:extLst>
          </c:dPt>
          <c:dPt>
            <c:idx val="2"/>
            <c:invertIfNegative val="0"/>
            <c:bubble3D val="0"/>
            <c:extLst>
              <c:ext xmlns:c16="http://schemas.microsoft.com/office/drawing/2014/chart" uri="{C3380CC4-5D6E-409C-BE32-E72D297353CC}">
                <c16:uniqueId val="{00000005-0019-4E30-823F-932EC0711866}"/>
              </c:ext>
            </c:extLst>
          </c:dPt>
          <c:dPt>
            <c:idx val="3"/>
            <c:invertIfNegative val="0"/>
            <c:bubble3D val="0"/>
            <c:extLst>
              <c:ext xmlns:c16="http://schemas.microsoft.com/office/drawing/2014/chart" uri="{C3380CC4-5D6E-409C-BE32-E72D297353CC}">
                <c16:uniqueId val="{00000007-0019-4E30-823F-932EC0711866}"/>
              </c:ext>
            </c:extLst>
          </c:dPt>
          <c:dPt>
            <c:idx val="4"/>
            <c:invertIfNegative val="0"/>
            <c:bubble3D val="0"/>
            <c:spPr>
              <a:solidFill>
                <a:srgbClr val="540E10"/>
              </a:solidFill>
              <a:effectLst/>
            </c:spPr>
            <c:extLst>
              <c:ext xmlns:c16="http://schemas.microsoft.com/office/drawing/2014/chart" uri="{C3380CC4-5D6E-409C-BE32-E72D297353CC}">
                <c16:uniqueId val="{00000009-0019-4E30-823F-932EC0711866}"/>
              </c:ext>
            </c:extLst>
          </c:dPt>
          <c:dPt>
            <c:idx val="5"/>
            <c:invertIfNegative val="0"/>
            <c:bubble3D val="0"/>
            <c:extLst>
              <c:ext xmlns:c16="http://schemas.microsoft.com/office/drawing/2014/chart" uri="{C3380CC4-5D6E-409C-BE32-E72D297353CC}">
                <c16:uniqueId val="{0000000B-0019-4E30-823F-932EC0711866}"/>
              </c:ext>
            </c:extLst>
          </c:dPt>
          <c:dPt>
            <c:idx val="6"/>
            <c:invertIfNegative val="0"/>
            <c:bubble3D val="0"/>
            <c:spPr>
              <a:solidFill>
                <a:srgbClr val="8FB0B5"/>
              </a:solidFill>
              <a:effectLst/>
            </c:spPr>
            <c:extLst>
              <c:ext xmlns:c16="http://schemas.microsoft.com/office/drawing/2014/chart" uri="{C3380CC4-5D6E-409C-BE32-E72D297353CC}">
                <c16:uniqueId val="{0000000D-0019-4E30-823F-932EC0711866}"/>
              </c:ext>
            </c:extLst>
          </c:dPt>
          <c:dLbls>
            <c:numFmt formatCode="0.0" sourceLinked="0"/>
            <c:spPr>
              <a:noFill/>
              <a:ln>
                <a:noFill/>
              </a:ln>
              <a:effectLst/>
            </c:spPr>
            <c:txPr>
              <a:bodyPr/>
              <a:lstStyle/>
              <a:p>
                <a:pPr>
                  <a:defRPr sz="900" b="0" i="0" u="none" strike="noStrike">
                    <a:solidFill>
                      <a:srgbClr val="540E10"/>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Sheet1!$A$2:$A$8</c:f>
              <c:strCache>
                <c:ptCount val="7"/>
                <c:pt idx="0">
                  <c:v>Northern Ireland</c:v>
                </c:pt>
                <c:pt idx="1">
                  <c:v>North East England</c:v>
                </c:pt>
                <c:pt idx="2">
                  <c:v>Scotland</c:v>
                </c:pt>
                <c:pt idx="3">
                  <c:v>Wales</c:v>
                </c:pt>
                <c:pt idx="4">
                  <c:v>UK</c:v>
                </c:pt>
                <c:pt idx="5">
                  <c:v>England</c:v>
                </c:pt>
                <c:pt idx="6">
                  <c:v>London</c:v>
                </c:pt>
              </c:strCache>
            </c:strRef>
          </c:cat>
          <c:val>
            <c:numRef>
              <c:f>Sheet1!$B$2:$B$8</c:f>
              <c:numCache>
                <c:formatCode>General</c:formatCode>
                <c:ptCount val="7"/>
                <c:pt idx="0">
                  <c:v>21.4</c:v>
                </c:pt>
                <c:pt idx="1">
                  <c:v>21.1</c:v>
                </c:pt>
                <c:pt idx="2">
                  <c:v>20.9</c:v>
                </c:pt>
                <c:pt idx="3">
                  <c:v>16.8</c:v>
                </c:pt>
                <c:pt idx="4">
                  <c:v>14.8</c:v>
                </c:pt>
                <c:pt idx="5">
                  <c:v>13.8</c:v>
                </c:pt>
                <c:pt idx="6">
                  <c:v>10.9</c:v>
                </c:pt>
              </c:numCache>
            </c:numRef>
          </c:val>
          <c:extLst>
            <c:ext xmlns:c16="http://schemas.microsoft.com/office/drawing/2014/chart" uri="{C3380CC4-5D6E-409C-BE32-E72D297353CC}">
              <c16:uniqueId val="{0000000E-0019-4E30-823F-932EC0711866}"/>
            </c:ext>
          </c:extLst>
        </c:ser>
        <c:dLbls>
          <c:showLegendKey val="0"/>
          <c:showVal val="1"/>
          <c:showCatName val="0"/>
          <c:showSerName val="0"/>
          <c:showPercent val="0"/>
          <c:showBubbleSize val="0"/>
        </c:dLbls>
        <c:gapWidth val="40"/>
        <c:axId val="2094734554"/>
        <c:axId val="2094734552"/>
      </c:barChart>
      <c:catAx>
        <c:axId val="2094734554"/>
        <c:scaling>
          <c:orientation val="maxMin"/>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900" b="0" i="0" u="none" strike="noStrike">
                <a:solidFill>
                  <a:srgbClr val="540E10"/>
                </a:solidFill>
                <a:latin typeface="Arial"/>
              </a:defRPr>
            </a:pPr>
            <a:endParaRPr lang="en-US"/>
          </a:p>
        </c:txPr>
        <c:crossAx val="2094734552"/>
        <c:crosses val="autoZero"/>
        <c:auto val="1"/>
        <c:lblAlgn val="ctr"/>
        <c:lblOffset val="100"/>
        <c:noMultiLvlLbl val="1"/>
      </c:catAx>
      <c:valAx>
        <c:axId val="2094734552"/>
        <c:scaling>
          <c:orientation val="minMax"/>
          <c:max val="26"/>
        </c:scaling>
        <c:delete val="1"/>
        <c:axPos val="t"/>
        <c:numFmt formatCode="General" sourceLinked="0"/>
        <c:majorTickMark val="out"/>
        <c:minorTickMark val="none"/>
        <c:tickLblPos val="low"/>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633913" cy="75723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6056313" y="0"/>
            <a:ext cx="4632325" cy="757238"/>
          </a:xfrm>
          <a:prstGeom prst="rect">
            <a:avLst/>
          </a:prstGeom>
        </p:spPr>
        <p:txBody>
          <a:bodyPr vert="horz" lIns="91440" tIns="45720" rIns="91440" bIns="45720" rtlCol="0"/>
          <a:lstStyle>
            <a:lvl1pPr algn="r">
              <a:defRPr sz="1200"/>
            </a:lvl1pPr>
          </a:lstStyle>
          <a:p>
            <a:fld id="{5AC6C4F5-783F-4620-9AA7-C03070D26ECA}" type="datetimeFigureOut">
              <a:rPr lang="en-IN" smtClean="0"/>
              <a:t>26-10-2026</a:t>
            </a:fld>
            <a:endParaRPr lang="en-IN"/>
          </a:p>
        </p:txBody>
      </p:sp>
      <p:sp>
        <p:nvSpPr>
          <p:cNvPr id="4" name="Slide Image Placeholder 3"/>
          <p:cNvSpPr>
            <a:spLocks noGrp="1" noRot="1" noChangeAspect="1"/>
          </p:cNvSpPr>
          <p:nvPr>
            <p:ph type="sldImg" idx="2"/>
          </p:nvPr>
        </p:nvSpPr>
        <p:spPr>
          <a:xfrm>
            <a:off x="1739900" y="1890713"/>
            <a:ext cx="7213600" cy="5102225"/>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1069975" y="7275513"/>
            <a:ext cx="8553450" cy="5954712"/>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6" name="Footer Placeholder 5"/>
          <p:cNvSpPr>
            <a:spLocks noGrp="1"/>
          </p:cNvSpPr>
          <p:nvPr>
            <p:ph type="ftr" sz="quarter" idx="4"/>
          </p:nvPr>
        </p:nvSpPr>
        <p:spPr>
          <a:xfrm>
            <a:off x="0" y="14362113"/>
            <a:ext cx="4633913" cy="75723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6056313" y="14362113"/>
            <a:ext cx="4632325" cy="757237"/>
          </a:xfrm>
          <a:prstGeom prst="rect">
            <a:avLst/>
          </a:prstGeom>
        </p:spPr>
        <p:txBody>
          <a:bodyPr vert="horz" lIns="91440" tIns="45720" rIns="91440" bIns="45720" rtlCol="0" anchor="b"/>
          <a:lstStyle>
            <a:lvl1pPr algn="r">
              <a:defRPr sz="1200"/>
            </a:lvl1pPr>
          </a:lstStyle>
          <a:p>
            <a:fld id="{21E38053-DDBC-4507-BD06-8B165E6E6390}" type="slidenum">
              <a:rPr lang="en-IN" smtClean="0"/>
              <a:t>‹#›</a:t>
            </a:fld>
            <a:endParaRPr lang="en-IN"/>
          </a:p>
        </p:txBody>
      </p:sp>
    </p:spTree>
    <p:extLst>
      <p:ext uri="{BB962C8B-B14F-4D97-AF65-F5344CB8AC3E}">
        <p14:creationId xmlns:p14="http://schemas.microsoft.com/office/powerpoint/2010/main" val="23918084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10-MINUTE PRESENTATION SCRIPT (about 1,000 words, roughly 8-10 minutes at a steady pace). Timings are guides. Stand beside the poster and point to each section as you speak.
0:00-0:45 | INTRODUCTION
Good morning. My name is Krinalben Hapani, an MSc Public Health and Social Care in Practice student. My supervisor is [supervisor name]. My poster asks how excessive alcohol consumption affects the prevalence and progression of alcohol-related liver disease, or ARLD, among adults in the UK, and how policy and services respond. I will cover the problem, my aim and methods, the evidence, a critical look at minimum unit pricing, and my recommendations.
0:45-2:00 | THE PROBLEM (top left, then the progression strip)
ARLD is a major, largely preventable cause of premature liver-related death in the UK. It progresses from fatty liver to alcoholic hepatitis, fibrosis and cirrhosis. Early stages are often silent, so many people are only diagnosed when they reach hospital. Fatty liver and early damage can reverse with abstinence, which is why early detection matters. Alcohol-specific deaths in the UK rose by 38.4 percent between 2019 and 2023, from 7,565 to a record 10,473 (ONS, 2026).
2:00-3:00 | AIM, OBJECTIVES AND QUESTIONS (left column)
My aim is to critically examine how alcohol consumption relates to the prevalence and progression of ARLD in UK adults, and how policy and services respond. There are four objectives, and each has a matching research question: trends, progression and risk factors, inequalities and policy including minimum unit pricing and screening, and finally strategies for earlier diagnosis and prevention. The numbering O1 to O4 and Q1 to Q4 shows how the title, aim, objectives and questions line up.
3:00-4:15 | METHODOLOGY (top centre)
This is a critical review of secondary data, so I collected no primary data. I searched PubMed/MEDLINE, Scopus and Google Scholar, and used official sources: ONS, the Office for Health Improvement and Disparities, Public Health Scotland, the Welsh Government, NICE and EASL. I searched in October 2026. I included studies from 2013 to 2026 and statistics from 2019 to 2024, focusing on UK adults, peer-reviewed studies, official statistics and clinical guidelines in English. I excluded non-UK-only and paediatric data, non-alcohol liver disease, and commentary without data. I appraised sources with CASP-style questions on bias, confounding and generalisability, synthesised findings narratively by objective, and checked every statistic against the original release.
4:15-5:45 | STATISTICAL EVIDENCE (centre)
Two kinds of figure appear here and they must not be mixed up. ONS reports alcohol-specific deaths for the whole UK: 9,809 in 2024, a rate of 14.8 per 100,000. This category includes ARLD plus other conditions caused wholly by alcohol. The OHID figures are ARLD-specific but cover England only: 27,085 admissions with ARLD as the primary diagnosis in 2022/23, and 5,776 deaths under 75 in 2022. The years and age limits differ, so they are not interchangeable. Deaths fell 6.3 percent from the 2023 record but remain about 30 percent above 2019. The chart shows the geographic gap: Northern Ireland 21.4, the North East of England 21.1 and Scotland 20.9 per 100,000, against 13.8 in England overall and 10.9 in London.
5:45-7:45 | CRITICAL ANALYSIS OF MINIMUM UNIT PRICING (right column, top)
Scotland introduced a 50p minimum unit price in May 2018. Wyper and colleagues (2023) used a controlled interrupted time series with England as the comparator and found a 13.4 percent reduction in deaths wholly attributable to alcohol, with a 95 percent confidence interval of minus 18.4 to minus 8.3. Hospital admissions fell by 4.1 percent, but that result was not statistically significant. Anderson and colleagues (2021) found that alcohol purchases fell in Scotland and Wales.
There are limits. The design is observational, so it shows association, not proof. Follow-up was 32 months and ended in December 2020, so it overlaps with COVID-19, which the authors discuss in their reply (Wyper et al., 2023b). The outcome is deaths wholly attributable to alcohol, not ARLD specifically, and ARLD develops over years, so longer follow-up is needed.
On whether this applies across the UK: Wales introduced MUP in 2020, but its evaluation was inconclusive and alcohol-specific death rates were higher than before MUP, with the pandemic complicating interpretation (Welsh Government, 2025; Senedd Research, 2025). England and Northern Ireland have no MUP and differ in affordability and deprivation. So the Scottish result is encouraging but should not be assumed to transfer UK-wide.
7:45-9:00 | RECOMMENDATIONS (right column, middle)
First, ask about alcohol in primary care and NHS Health Checks, and offer non-invasive fibrosis testing to harmful drinkers (NICE, 2016). Second, link primary care, hospital alcohol care and community services. Third, evaluate MUP-type policy locally before extending it beyond Scotland. Fourth, raise awareness that early damage is silent but can reverse with abstinence (EASL, 2018; Sheron, 2016). Services should prioritise men, deprived areas, North East England, Scotland and Northern Ireland, and use a non-stigmatising approach.
9:00-9:40 | RESEARCH GAP AND ORIGINAL CONTRIBUTION (right column, bottom)
Evidence is fragmented across Scottish MUP studies, English admissions data and UK death statistics. My contribution is a UK-wide synthesis that separates alcohol-specific from ARLD indicators, tests whether MUP findings transfer beyond Scotland, and links the evidence to NHS recommendations. The main limitation is that I used secondary data only and did not run a meta-analysis.
9:40-10:00 | CLOSE AND AI-USE STATEMENT
In summary, ARLD is preventable, the evidence on MUP is promising but limited, and earlier detection plus targeted prevention could reduce harm. As stated at the bottom of the poster, no generative AI tools were used, and all content is my own work. Thank you. I am happy to take questions.
LIKELY QUESTIONS (prepare short answers)
1. Why 13.4 percent when admissions fell only 4.1 percent? Deaths are the primary outcome and the admissions result was not statistically significant; effects on chronic disease may take longer to appear.
2. Why are alcohol-specific and ARLD figures different? Different definitions, geography (UK versus England), years and age limits.
3. Why did deaths rise during 2020-2022? Pandemic-period drinking changes and delayed care are discussed in the literature, so treat causal claims cautiously.
4. What would you do with more time? Add a formal quality appraisal table and look at longer follow-up for Scotland and Wales.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chart" Target="../charts/chart1.xml"/></Relationships>
</file>

<file path=ppt/slides/slide1.xml><?xml version="1.0" encoding="utf-8"?>
<p:sld xmlns:a="http://schemas.openxmlformats.org/drawingml/2006/main" xmlns:r="http://schemas.openxmlformats.org/officeDocument/2006/relationships" xmlns:p="http://schemas.openxmlformats.org/presentationml/2006/main">
  <p:cSld name="Cover">
    <p:bg>
      <p:bgPr>
        <a:solidFill>
          <a:srgbClr val="F9F4F1"/>
        </a:solidFill>
        <a:effectLst/>
      </p:bgPr>
    </p:bg>
    <p:spTree>
      <p:nvGrpSpPr>
        <p:cNvPr id="1" name=""/>
        <p:cNvGrpSpPr/>
        <p:nvPr/>
      </p:nvGrpSpPr>
      <p:grpSpPr>
        <a:xfrm>
          <a:off x="0" y="0"/>
          <a:ext cx="0" cy="0"/>
          <a:chOff x="0" y="0"/>
          <a:chExt cx="0" cy="0"/>
        </a:xfrm>
      </p:grpSpPr>
      <p:sp>
        <p:nvSpPr>
          <p:cNvPr id="2" name="Header band"/>
          <p:cNvSpPr/>
          <p:nvPr/>
        </p:nvSpPr>
        <p:spPr>
          <a:xfrm>
            <a:off x="0" y="0"/>
            <a:ext cx="15119604" cy="1097280"/>
          </a:xfrm>
          <a:prstGeom prst="rect">
            <a:avLst/>
          </a:prstGeom>
          <a:solidFill>
            <a:srgbClr val="3A5D63"/>
          </a:solidFill>
          <a:ln w="12700">
            <a:solidFill>
              <a:srgbClr val="3A5D63"/>
            </a:solidFill>
            <a:prstDash val="solid"/>
          </a:ln>
        </p:spPr>
        <p:txBody>
          <a:bodyPr/>
          <a:lstStyle/>
          <a:p>
            <a:endParaRPr lang="en-IN"/>
          </a:p>
        </p:txBody>
      </p:sp>
      <p:sp>
        <p:nvSpPr>
          <p:cNvPr id="3" name="Gold tab"/>
          <p:cNvSpPr/>
          <p:nvPr/>
        </p:nvSpPr>
        <p:spPr>
          <a:xfrm>
            <a:off x="4754880" y="0"/>
            <a:ext cx="5577840" cy="91440"/>
          </a:xfrm>
          <a:prstGeom prst="roundRect">
            <a:avLst>
              <a:gd name="adj" fmla="val 40000"/>
            </a:avLst>
          </a:prstGeom>
          <a:solidFill>
            <a:srgbClr val="DB9E45"/>
          </a:solidFill>
          <a:ln w="12700">
            <a:solidFill>
              <a:srgbClr val="DB9E45"/>
            </a:solidFill>
            <a:prstDash val="solid"/>
          </a:ln>
        </p:spPr>
        <p:txBody>
          <a:bodyPr/>
          <a:lstStyle/>
          <a:p>
            <a:endParaRPr lang="en-IN"/>
          </a:p>
        </p:txBody>
      </p:sp>
      <p:pic>
        <p:nvPicPr>
          <p:cNvPr id="4" name="University logo" descr="University of Wales Trinity Saint David logo"/>
          <p:cNvPicPr>
            <a:picLocks noChangeAspect="1"/>
          </p:cNvPicPr>
          <p:nvPr/>
        </p:nvPicPr>
        <p:blipFill>
          <a:blip r:embed="rId2"/>
          <a:stretch>
            <a:fillRect/>
          </a:stretch>
        </p:blipFill>
        <p:spPr>
          <a:xfrm>
            <a:off x="274320" y="137160"/>
            <a:ext cx="2103120" cy="822960"/>
          </a:xfrm>
          <a:prstGeom prst="rect">
            <a:avLst/>
          </a:prstGeom>
        </p:spPr>
      </p:pic>
      <p:sp>
        <p:nvSpPr>
          <p:cNvPr id="5" name="Header title"/>
          <p:cNvSpPr txBox="1"/>
          <p:nvPr/>
        </p:nvSpPr>
        <p:spPr>
          <a:xfrm>
            <a:off x="2560320" y="64008"/>
            <a:ext cx="9966960" cy="438912"/>
          </a:xfrm>
          <a:prstGeom prst="rect">
            <a:avLst/>
          </a:prstGeom>
          <a:noFill/>
          <a:ln/>
        </p:spPr>
        <p:txBody>
          <a:bodyPr wrap="square" lIns="0" tIns="0" rIns="0" bIns="0" rtlCol="0" anchor="ctr"/>
          <a:lstStyle/>
          <a:p>
            <a:pPr marL="0" indent="0" algn="ctr">
              <a:buNone/>
            </a:pPr>
            <a:r>
              <a:rPr lang="en-GB" sz="2700" b="1" dirty="0">
                <a:solidFill>
                  <a:srgbClr val="F9F4F1"/>
                </a:solidFill>
                <a:latin typeface="Glacial Indifference" pitchFamily="34" charset="0"/>
                <a:ea typeface="Glacial Indifference" pitchFamily="34" charset="-122"/>
                <a:cs typeface="Glacial Indifference" pitchFamily="34" charset="-120"/>
              </a:rPr>
              <a:t>Component 1 Poster Presentation</a:t>
            </a:r>
            <a:endParaRPr lang="en-GB" sz="2700" dirty="0"/>
          </a:p>
        </p:txBody>
      </p:sp>
      <p:sp>
        <p:nvSpPr>
          <p:cNvPr id="6" name="Header course"/>
          <p:cNvSpPr txBox="1"/>
          <p:nvPr/>
        </p:nvSpPr>
        <p:spPr>
          <a:xfrm>
            <a:off x="2560320" y="600000"/>
            <a:ext cx="9966960" cy="380000"/>
          </a:xfrm>
          <a:prstGeom prst="rect">
            <a:avLst/>
          </a:prstGeom>
          <a:noFill/>
          <a:ln/>
        </p:spPr>
        <p:txBody>
          <a:bodyPr wrap="square" lIns="0" tIns="0" rIns="0" bIns="0" rtlCol="0" anchor="ctr"/>
          <a:lstStyle/>
          <a:p>
            <a:pPr marL="0" indent="0" algn="ctr">
              <a:buNone/>
            </a:pPr>
            <a:r>
              <a:rPr lang="en-GB" sz="1800" b="1" dirty="0">
                <a:solidFill>
                  <a:srgbClr val="F9F4F1"/>
                </a:solidFill>
                <a:latin typeface="Glacial Indifference" pitchFamily="34" charset="0"/>
                <a:ea typeface="Glacial Indifference" pitchFamily="34" charset="-122"/>
                <a:cs typeface="Glacial Indifference" pitchFamily="34" charset="-120"/>
              </a:rPr>
              <a:t>MSc Public Health and Social Care in Practice</a:t>
            </a:r>
            <a:endParaRPr lang="en-GB" sz="1800" dirty="0"/>
          </a:p>
        </p:txBody>
      </p:sp>
      <p:sp>
        <p:nvSpPr>
          <p:cNvPr id="7" name="Cover title bar"/>
          <p:cNvSpPr/>
          <p:nvPr/>
        </p:nvSpPr>
        <p:spPr>
          <a:xfrm>
            <a:off x="274320" y="1900000"/>
            <a:ext cx="14570964" cy="3000000"/>
          </a:xfrm>
          <a:prstGeom prst="roundRect">
            <a:avLst>
              <a:gd name="adj" fmla="val 6000"/>
            </a:avLst>
          </a:prstGeom>
          <a:solidFill>
            <a:srgbClr val="4D5B66"/>
          </a:solidFill>
          <a:ln w="12700">
            <a:solidFill>
              <a:srgbClr val="4D5B66"/>
            </a:solidFill>
            <a:prstDash val="solid"/>
          </a:ln>
        </p:spPr>
        <p:txBody>
          <a:bodyPr/>
          <a:lstStyle/>
          <a:p>
            <a:endParaRPr lang="en-IN"/>
          </a:p>
        </p:txBody>
      </p:sp>
      <p:sp>
        <p:nvSpPr>
          <p:cNvPr id="8" name="Cover title"/>
          <p:cNvSpPr txBox="1"/>
          <p:nvPr/>
        </p:nvSpPr>
        <p:spPr>
          <a:xfrm>
            <a:off x="700000" y="1900000"/>
            <a:ext cx="13719604" cy="3000000"/>
          </a:xfrm>
          <a:prstGeom prst="rect">
            <a:avLst/>
          </a:prstGeom>
          <a:noFill/>
          <a:ln/>
        </p:spPr>
        <p:txBody>
          <a:bodyPr wrap="square" lIns="0" tIns="0" rIns="0" bIns="0" rtlCol="0" anchor="ctr"/>
          <a:lstStyle/>
          <a:p>
            <a:pPr marL="0" indent="0" algn="ctr">
              <a:buNone/>
            </a:pPr>
            <a:r>
              <a:rPr lang="en-GB" sz="3600" b="1" dirty="0">
                <a:solidFill>
                  <a:srgbClr val="F9F4F1"/>
                </a:solidFill>
                <a:latin typeface="Poppins" pitchFamily="34" charset="0"/>
                <a:ea typeface="Poppins" pitchFamily="34" charset="-122"/>
                <a:cs typeface="Poppins" pitchFamily="34" charset="-120"/>
              </a:rPr>
              <a:t>The Impact of Excessive Alcohol Consumption on the Prevalence and Progression of Alcohol-Related Liver Disease (ARLD) among Adults in the UK</a:t>
            </a:r>
            <a:endParaRPr lang="en-GB" sz="3600" dirty="0"/>
          </a:p>
        </p:txBody>
      </p:sp>
      <p:sp>
        <p:nvSpPr>
          <p:cNvPr id="9" name="Student card"/>
          <p:cNvSpPr/>
          <p:nvPr/>
        </p:nvSpPr>
        <p:spPr>
          <a:xfrm>
            <a:off x="274320" y="5250000"/>
            <a:ext cx="7132320" cy="4100000"/>
          </a:xfrm>
          <a:prstGeom prst="roundRect">
            <a:avLst>
              <a:gd name="adj" fmla="val 5000"/>
            </a:avLst>
          </a:prstGeom>
          <a:solidFill>
            <a:srgbClr val="FDEBAB"/>
          </a:solidFill>
          <a:ln w="12700">
            <a:solidFill>
              <a:srgbClr val="FDEBAB"/>
            </a:solidFill>
            <a:prstDash val="solid"/>
          </a:ln>
        </p:spPr>
        <p:txBody>
          <a:bodyPr/>
          <a:lstStyle/>
          <a:p>
            <a:endParaRPr lang="en-IN"/>
          </a:p>
        </p:txBody>
      </p:sp>
      <p:sp>
        <p:nvSpPr>
          <p:cNvPr id="10" name="Student heading"/>
          <p:cNvSpPr txBox="1"/>
          <p:nvPr/>
        </p:nvSpPr>
        <p:spPr>
          <a:xfrm>
            <a:off x="411480" y="5400000"/>
            <a:ext cx="6858000" cy="420000"/>
          </a:xfrm>
          <a:prstGeom prst="rect">
            <a:avLst/>
          </a:prstGeom>
          <a:noFill/>
          <a:ln/>
        </p:spPr>
        <p:txBody>
          <a:bodyPr wrap="square" lIns="0" tIns="0" rIns="0" bIns="0" rtlCol="0" anchor="ctr"/>
          <a:lstStyle/>
          <a:p>
            <a:pPr marL="0" indent="0" algn="ctr">
              <a:buNone/>
            </a:pPr>
            <a:r>
              <a:rPr lang="en-GB" sz="2600" dirty="0">
                <a:solidFill>
                  <a:srgbClr val="540E10"/>
                </a:solidFill>
                <a:latin typeface="League Spartan" pitchFamily="34" charset="0"/>
                <a:ea typeface="League Spartan" pitchFamily="34" charset="-122"/>
                <a:cs typeface="League Spartan" pitchFamily="34" charset="-120"/>
              </a:rPr>
              <a:t>Student Details</a:t>
            </a:r>
            <a:endParaRPr lang="en-GB" sz="2600" dirty="0"/>
          </a:p>
        </p:txBody>
      </p:sp>
      <p:sp>
        <p:nvSpPr>
          <p:cNvPr id="11" name="Student details"/>
          <p:cNvSpPr txBox="1"/>
          <p:nvPr/>
        </p:nvSpPr>
        <p:spPr>
          <a:xfrm>
            <a:off x="640080" y="6150000"/>
            <a:ext cx="6400800" cy="2900000"/>
          </a:xfrm>
          <a:prstGeom prst="rect">
            <a:avLst/>
          </a:prstGeom>
          <a:noFill/>
          <a:ln/>
        </p:spPr>
        <p:txBody>
          <a:bodyPr wrap="square" lIns="0" tIns="0" rIns="0" bIns="0" rtlCol="0" anchor="t"/>
          <a:lstStyle/>
          <a:p>
            <a:pPr marL="0" indent="0" algn="l">
              <a:spcAft>
                <a:spcPts val="1800"/>
              </a:spcAft>
              <a:buNone/>
            </a:pPr>
            <a:r>
              <a:rPr lang="en-GB" sz="2000" b="1" dirty="0">
                <a:solidFill>
                  <a:srgbClr val="540E10"/>
                </a:solidFill>
                <a:latin typeface="Glacial Indifference" pitchFamily="34" charset="0"/>
                <a:ea typeface="Glacial Indifference" pitchFamily="34" charset="-122"/>
                <a:cs typeface="Glacial Indifference" pitchFamily="34" charset="-120"/>
              </a:rPr>
              <a:t>Student:  </a:t>
            </a:r>
            <a:r>
              <a:rPr lang="en-GB" sz="2000" dirty="0">
                <a:solidFill>
                  <a:srgbClr val="540E10"/>
                </a:solidFill>
                <a:latin typeface="Glacial Indifference" pitchFamily="34" charset="0"/>
                <a:ea typeface="Glacial Indifference" pitchFamily="34" charset="-122"/>
                <a:cs typeface="Glacial Indifference" pitchFamily="34" charset="-120"/>
              </a:rPr>
              <a:t>Krinalben Brijeshbhai Hapani</a:t>
            </a:r>
            <a:endParaRPr lang="en-GB" sz="2000" dirty="0"/>
          </a:p>
          <a:p>
            <a:pPr marL="0" indent="0" algn="l">
              <a:spcAft>
                <a:spcPts val="1800"/>
              </a:spcAft>
              <a:buNone/>
            </a:pPr>
            <a:r>
              <a:rPr lang="en-GB" sz="2000" b="1" dirty="0">
                <a:solidFill>
                  <a:srgbClr val="540E10"/>
                </a:solidFill>
                <a:latin typeface="Glacial Indifference" pitchFamily="34" charset="0"/>
                <a:ea typeface="Glacial Indifference" pitchFamily="34" charset="-122"/>
                <a:cs typeface="Glacial Indifference" pitchFamily="34" charset="-120"/>
              </a:rPr>
              <a:t>Student ID:  </a:t>
            </a:r>
            <a:r>
              <a:rPr lang="en-GB" sz="2000" dirty="0">
                <a:solidFill>
                  <a:srgbClr val="540E10"/>
                </a:solidFill>
                <a:latin typeface="Glacial Indifference" pitchFamily="34" charset="0"/>
                <a:ea typeface="Glacial Indifference" pitchFamily="34" charset="-122"/>
                <a:cs typeface="Glacial Indifference" pitchFamily="34" charset="-120"/>
              </a:rPr>
              <a:t>2531601</a:t>
            </a:r>
            <a:endParaRPr lang="en-GB" sz="2000" dirty="0"/>
          </a:p>
          <a:p>
            <a:pPr marL="0" indent="0" algn="l">
              <a:spcAft>
                <a:spcPts val="1800"/>
              </a:spcAft>
              <a:buNone/>
            </a:pPr>
            <a:r>
              <a:rPr lang="en-GB" sz="2000" b="1" dirty="0">
                <a:solidFill>
                  <a:srgbClr val="540E10"/>
                </a:solidFill>
                <a:latin typeface="Glacial Indifference" pitchFamily="34" charset="0"/>
                <a:ea typeface="Glacial Indifference" pitchFamily="34" charset="-122"/>
                <a:cs typeface="Glacial Indifference" pitchFamily="34" charset="-120"/>
              </a:rPr>
              <a:t>Course:  </a:t>
            </a:r>
            <a:r>
              <a:rPr lang="en-GB" sz="2000" dirty="0">
                <a:solidFill>
                  <a:srgbClr val="540E10"/>
                </a:solidFill>
                <a:latin typeface="Glacial Indifference" pitchFamily="34" charset="0"/>
                <a:ea typeface="Glacial Indifference" pitchFamily="34" charset="-122"/>
                <a:cs typeface="Glacial Indifference" pitchFamily="34" charset="-120"/>
              </a:rPr>
              <a:t>MSc Public Health and Social Care in Practice</a:t>
            </a:r>
            <a:endParaRPr lang="en-GB" sz="2000" dirty="0"/>
          </a:p>
          <a:p>
            <a:pPr marL="0" indent="0" algn="l">
              <a:spcAft>
                <a:spcPts val="1800"/>
              </a:spcAft>
              <a:buNone/>
            </a:pPr>
            <a:r>
              <a:rPr lang="en-GB" sz="2000" b="1" dirty="0">
                <a:solidFill>
                  <a:srgbClr val="540E10"/>
                </a:solidFill>
                <a:latin typeface="Glacial Indifference" pitchFamily="34" charset="0"/>
                <a:ea typeface="Glacial Indifference" pitchFamily="34" charset="-122"/>
                <a:cs typeface="Glacial Indifference" pitchFamily="34" charset="-120"/>
              </a:rPr>
              <a:t>Supervisor:  </a:t>
            </a:r>
            <a:r>
              <a:rPr lang="en-GB" sz="2000" dirty="0">
                <a:solidFill>
                  <a:srgbClr val="540E10"/>
                </a:solidFill>
                <a:latin typeface="Glacial Indifference" pitchFamily="34" charset="0"/>
                <a:ea typeface="Glacial Indifference" pitchFamily="34" charset="-122"/>
                <a:cs typeface="Glacial Indifference" pitchFamily="34" charset="-120"/>
              </a:rPr>
              <a:t>Oluwadamilola Tayo</a:t>
            </a:r>
          </a:p>
          <a:p>
            <a:pPr marL="0" indent="0" algn="l">
              <a:spcAft>
                <a:spcPts val="1800"/>
              </a:spcAft>
              <a:buNone/>
            </a:pPr>
            <a:r>
              <a:rPr lang="en-GB" sz="2000" b="1" dirty="0">
                <a:solidFill>
                  <a:srgbClr val="540E10"/>
                </a:solidFill>
                <a:latin typeface="Glacial Indifference" pitchFamily="34" charset="0"/>
                <a:ea typeface="Glacial Indifference" pitchFamily="34" charset="-122"/>
                <a:cs typeface="Glacial Indifference" pitchFamily="34" charset="-120"/>
              </a:rPr>
              <a:t>Email: </a:t>
            </a:r>
            <a:r>
              <a:rPr lang="en-GB" sz="2000" dirty="0">
                <a:solidFill>
                  <a:srgbClr val="540E10"/>
                </a:solidFill>
                <a:latin typeface="Glacial Indifference" pitchFamily="34" charset="0"/>
                <a:ea typeface="Glacial Indifference" pitchFamily="34" charset="-122"/>
                <a:cs typeface="Glacial Indifference" pitchFamily="34" charset="-120"/>
              </a:rPr>
              <a:t>2531601@student.uwtsd.ac.uk</a:t>
            </a:r>
            <a:endParaRPr lang="en-GB" sz="2000" dirty="0"/>
          </a:p>
        </p:txBody>
      </p:sp>
      <p:sp>
        <p:nvSpPr>
          <p:cNvPr id="12" name="AI card"/>
          <p:cNvSpPr/>
          <p:nvPr/>
        </p:nvSpPr>
        <p:spPr>
          <a:xfrm>
            <a:off x="7712964" y="5250000"/>
            <a:ext cx="7132320" cy="4100000"/>
          </a:xfrm>
          <a:prstGeom prst="roundRect">
            <a:avLst>
              <a:gd name="adj" fmla="val 5000"/>
            </a:avLst>
          </a:prstGeom>
          <a:solidFill>
            <a:srgbClr val="F1D9E9"/>
          </a:solidFill>
          <a:ln w="12700">
            <a:solidFill>
              <a:srgbClr val="F1D9E9"/>
            </a:solidFill>
            <a:prstDash val="solid"/>
          </a:ln>
        </p:spPr>
        <p:txBody>
          <a:bodyPr/>
          <a:lstStyle/>
          <a:p>
            <a:endParaRPr lang="en-IN"/>
          </a:p>
        </p:txBody>
      </p:sp>
      <p:sp>
        <p:nvSpPr>
          <p:cNvPr id="13" name="AI heading"/>
          <p:cNvSpPr txBox="1"/>
          <p:nvPr/>
        </p:nvSpPr>
        <p:spPr>
          <a:xfrm>
            <a:off x="7850124" y="5400000"/>
            <a:ext cx="6858000" cy="420000"/>
          </a:xfrm>
          <a:prstGeom prst="rect">
            <a:avLst/>
          </a:prstGeom>
          <a:noFill/>
          <a:ln/>
        </p:spPr>
        <p:txBody>
          <a:bodyPr wrap="square" lIns="0" tIns="0" rIns="0" bIns="0" rtlCol="0" anchor="ctr"/>
          <a:lstStyle/>
          <a:p>
            <a:pPr marL="0" indent="0" algn="ctr">
              <a:buNone/>
            </a:pPr>
            <a:r>
              <a:rPr lang="en-GB" sz="2600" dirty="0">
                <a:solidFill>
                  <a:srgbClr val="540E10"/>
                </a:solidFill>
                <a:latin typeface="League Spartan" pitchFamily="34" charset="0"/>
                <a:ea typeface="League Spartan" pitchFamily="34" charset="-122"/>
                <a:cs typeface="League Spartan" pitchFamily="34" charset="-120"/>
              </a:rPr>
              <a:t>Generative AI Acknowledgement</a:t>
            </a:r>
            <a:endParaRPr lang="en-GB" sz="2600" dirty="0"/>
          </a:p>
        </p:txBody>
      </p:sp>
      <p:sp>
        <p:nvSpPr>
          <p:cNvPr id="14" name="AI text"/>
          <p:cNvSpPr txBox="1"/>
          <p:nvPr/>
        </p:nvSpPr>
        <p:spPr>
          <a:xfrm>
            <a:off x="8078724" y="6150000"/>
            <a:ext cx="6400800" cy="2900000"/>
          </a:xfrm>
          <a:prstGeom prst="rect">
            <a:avLst/>
          </a:prstGeom>
          <a:noFill/>
          <a:ln/>
        </p:spPr>
        <p:txBody>
          <a:bodyPr wrap="square" lIns="0" tIns="0" rIns="0" bIns="0" rtlCol="0" anchor="t"/>
          <a:lstStyle/>
          <a:p>
            <a:pPr algn="just">
              <a:spcAft>
                <a:spcPts val="1800"/>
              </a:spcAft>
            </a:pPr>
            <a:r>
              <a:rPr lang="en-IN" sz="2000" dirty="0"/>
              <a:t>I confirm that no artificial intelligence (AI) tools were used to generate, write, rewrite, or edit this assignment. The research, analysis, interpretation, and presentation of the content were completed independently by me. All arguments, discussions, and conclusions reflect my own understanding and academic work, in accordance with the institution’s academic integrity requirements.</a:t>
            </a:r>
            <a:endParaRPr lang="en-GB" sz="2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bg>
      <p:bgPr>
        <a:solidFill>
          <a:srgbClr val="F9F4F1"/>
        </a:solidFill>
        <a:effectLst/>
      </p:bgPr>
    </p:bg>
    <p:spTree>
      <p:nvGrpSpPr>
        <p:cNvPr id="1" name=""/>
        <p:cNvGrpSpPr/>
        <p:nvPr/>
      </p:nvGrpSpPr>
      <p:grpSpPr>
        <a:xfrm>
          <a:off x="0" y="0"/>
          <a:ext cx="0" cy="0"/>
          <a:chOff x="0" y="0"/>
          <a:chExt cx="0" cy="0"/>
        </a:xfrm>
      </p:grpSpPr>
      <p:sp>
        <p:nvSpPr>
          <p:cNvPr id="2" name="Header band"/>
          <p:cNvSpPr/>
          <p:nvPr/>
        </p:nvSpPr>
        <p:spPr>
          <a:xfrm>
            <a:off x="0" y="0"/>
            <a:ext cx="15119604" cy="1097280"/>
          </a:xfrm>
          <a:prstGeom prst="rect">
            <a:avLst/>
          </a:prstGeom>
          <a:solidFill>
            <a:srgbClr val="3A5D63"/>
          </a:solidFill>
          <a:ln w="12700">
            <a:solidFill>
              <a:srgbClr val="3A5D63"/>
            </a:solidFill>
            <a:prstDash val="solid"/>
          </a:ln>
        </p:spPr>
        <p:txBody>
          <a:bodyPr/>
          <a:lstStyle/>
          <a:p>
            <a:endParaRPr lang="en-IN"/>
          </a:p>
        </p:txBody>
      </p:sp>
      <p:sp>
        <p:nvSpPr>
          <p:cNvPr id="3" name="Gold tab"/>
          <p:cNvSpPr/>
          <p:nvPr/>
        </p:nvSpPr>
        <p:spPr>
          <a:xfrm>
            <a:off x="4754880" y="0"/>
            <a:ext cx="5577840" cy="91440"/>
          </a:xfrm>
          <a:prstGeom prst="roundRect">
            <a:avLst>
              <a:gd name="adj" fmla="val 40000"/>
            </a:avLst>
          </a:prstGeom>
          <a:solidFill>
            <a:srgbClr val="DB9E45"/>
          </a:solidFill>
          <a:ln w="12700">
            <a:solidFill>
              <a:srgbClr val="DB9E45"/>
            </a:solidFill>
            <a:prstDash val="solid"/>
          </a:ln>
        </p:spPr>
        <p:txBody>
          <a:bodyPr/>
          <a:lstStyle/>
          <a:p>
            <a:endParaRPr lang="en-IN"/>
          </a:p>
        </p:txBody>
      </p:sp>
      <p:pic>
        <p:nvPicPr>
          <p:cNvPr id="4" name="University logo" descr="University of Wales Trinity Saint David logo"/>
          <p:cNvPicPr>
            <a:picLocks noChangeAspect="1"/>
          </p:cNvPicPr>
          <p:nvPr/>
        </p:nvPicPr>
        <p:blipFill>
          <a:blip r:embed="rId3"/>
          <a:stretch>
            <a:fillRect/>
          </a:stretch>
        </p:blipFill>
        <p:spPr>
          <a:xfrm>
            <a:off x="274320" y="137160"/>
            <a:ext cx="2103120" cy="822960"/>
          </a:xfrm>
          <a:prstGeom prst="rect">
            <a:avLst/>
          </a:prstGeom>
        </p:spPr>
      </p:pic>
      <p:sp>
        <p:nvSpPr>
          <p:cNvPr id="5" name="Header title"/>
          <p:cNvSpPr txBox="1"/>
          <p:nvPr/>
        </p:nvSpPr>
        <p:spPr>
          <a:xfrm>
            <a:off x="2560320" y="64008"/>
            <a:ext cx="9966960" cy="438912"/>
          </a:xfrm>
          <a:prstGeom prst="rect">
            <a:avLst/>
          </a:prstGeom>
          <a:noFill/>
          <a:ln/>
        </p:spPr>
        <p:txBody>
          <a:bodyPr wrap="square" lIns="0" tIns="0" rIns="0" bIns="0" rtlCol="0" anchor="ctr"/>
          <a:lstStyle/>
          <a:p>
            <a:pPr marL="0" indent="0" algn="ctr">
              <a:buNone/>
            </a:pPr>
            <a:r>
              <a:rPr lang="en-US" sz="2700" b="1" dirty="0">
                <a:solidFill>
                  <a:srgbClr val="F9F4F1"/>
                </a:solidFill>
                <a:latin typeface="Glacial Indifference" pitchFamily="34" charset="0"/>
                <a:ea typeface="Glacial Indifference" pitchFamily="34" charset="-122"/>
                <a:cs typeface="Glacial Indifference" pitchFamily="34" charset="-120"/>
              </a:rPr>
              <a:t>Component 1 Poster Presentation</a:t>
            </a:r>
            <a:endParaRPr lang="en-US" sz="2700" dirty="0"/>
          </a:p>
        </p:txBody>
      </p:sp>
      <p:sp>
        <p:nvSpPr>
          <p:cNvPr id="6" name="Student details"/>
          <p:cNvSpPr txBox="1"/>
          <p:nvPr/>
        </p:nvSpPr>
        <p:spPr>
          <a:xfrm>
            <a:off x="2560320" y="512064"/>
            <a:ext cx="9966960" cy="274320"/>
          </a:xfrm>
          <a:prstGeom prst="rect">
            <a:avLst/>
          </a:prstGeom>
          <a:noFill/>
          <a:ln/>
        </p:spPr>
        <p:txBody>
          <a:bodyPr wrap="square" lIns="0" tIns="0" rIns="0" bIns="0" rtlCol="0" anchor="ctr"/>
          <a:lstStyle/>
          <a:p>
            <a:pPr marL="0" indent="0" algn="ctr">
              <a:buNone/>
            </a:pPr>
            <a:r>
              <a:rPr lang="en-US" sz="1600" b="1" dirty="0">
                <a:solidFill>
                  <a:srgbClr val="F9F4F1"/>
                </a:solidFill>
                <a:latin typeface="Glacial Indifference" pitchFamily="34" charset="0"/>
                <a:ea typeface="Glacial Indifference" pitchFamily="34" charset="-122"/>
                <a:cs typeface="Glacial Indifference" pitchFamily="34" charset="-120"/>
              </a:rPr>
              <a:t>Student: Krinalben Brijeshbhai Hapani   |   Student ID: 2531601</a:t>
            </a:r>
            <a:endParaRPr lang="en-US" sz="1600" dirty="0"/>
          </a:p>
        </p:txBody>
      </p:sp>
      <p:sp>
        <p:nvSpPr>
          <p:cNvPr id="7" name="Course and supervisor"/>
          <p:cNvSpPr txBox="1"/>
          <p:nvPr/>
        </p:nvSpPr>
        <p:spPr>
          <a:xfrm>
            <a:off x="2560320" y="786384"/>
            <a:ext cx="9966960" cy="274320"/>
          </a:xfrm>
          <a:prstGeom prst="rect">
            <a:avLst/>
          </a:prstGeom>
          <a:noFill/>
          <a:ln/>
        </p:spPr>
        <p:txBody>
          <a:bodyPr wrap="square" lIns="0" tIns="0" rIns="0" bIns="0" rtlCol="0" anchor="ctr"/>
          <a:lstStyle/>
          <a:p>
            <a:pPr algn="ctr"/>
            <a:r>
              <a:rPr lang="en-US" sz="1600" b="1" dirty="0">
                <a:solidFill>
                  <a:srgbClr val="F9F4F1"/>
                </a:solidFill>
                <a:latin typeface="Glacial Indifference" pitchFamily="34" charset="0"/>
                <a:ea typeface="Glacial Indifference" pitchFamily="34" charset="-122"/>
                <a:cs typeface="Glacial Indifference" pitchFamily="34" charset="-120"/>
              </a:rPr>
              <a:t>Course: MSc Public Health and Social Care in Practice   </a:t>
            </a:r>
            <a:endParaRPr lang="en-US" sz="1600" dirty="0"/>
          </a:p>
        </p:txBody>
      </p:sp>
      <p:sp>
        <p:nvSpPr>
          <p:cNvPr id="8" name="Title bar"/>
          <p:cNvSpPr/>
          <p:nvPr/>
        </p:nvSpPr>
        <p:spPr>
          <a:xfrm>
            <a:off x="274320" y="1188720"/>
            <a:ext cx="14570964" cy="676656"/>
          </a:xfrm>
          <a:prstGeom prst="roundRect">
            <a:avLst>
              <a:gd name="adj" fmla="val 10811"/>
            </a:avLst>
          </a:prstGeom>
          <a:solidFill>
            <a:srgbClr val="4D5B66"/>
          </a:solidFill>
          <a:ln w="12700">
            <a:solidFill>
              <a:srgbClr val="4D5B66"/>
            </a:solidFill>
            <a:prstDash val="solid"/>
          </a:ln>
        </p:spPr>
        <p:txBody>
          <a:bodyPr/>
          <a:lstStyle/>
          <a:p>
            <a:endParaRPr lang="en-IN"/>
          </a:p>
        </p:txBody>
      </p:sp>
      <p:sp>
        <p:nvSpPr>
          <p:cNvPr id="9" name="Poster title"/>
          <p:cNvSpPr txBox="1"/>
          <p:nvPr/>
        </p:nvSpPr>
        <p:spPr>
          <a:xfrm>
            <a:off x="457200" y="1188720"/>
            <a:ext cx="14205204" cy="676656"/>
          </a:xfrm>
          <a:prstGeom prst="rect">
            <a:avLst/>
          </a:prstGeom>
          <a:noFill/>
          <a:ln/>
        </p:spPr>
        <p:txBody>
          <a:bodyPr wrap="square" lIns="0" tIns="0" rIns="0" bIns="0" rtlCol="0" anchor="ctr"/>
          <a:lstStyle/>
          <a:p>
            <a:pPr marL="0" indent="0" algn="ctr">
              <a:buNone/>
            </a:pPr>
            <a:r>
              <a:rPr lang="en-US" sz="2000" b="1" dirty="0">
                <a:solidFill>
                  <a:srgbClr val="F9F4F1"/>
                </a:solidFill>
                <a:latin typeface="Poppins" pitchFamily="34" charset="0"/>
                <a:ea typeface="Poppins" pitchFamily="34" charset="-122"/>
                <a:cs typeface="Poppins" pitchFamily="34" charset="-120"/>
              </a:rPr>
              <a:t>The Impact of Excessive Alcohol Consumption on the Prevalence and Progression of Alcohol-Related Liver Disease (ARLD) among Adults in the UK</a:t>
            </a:r>
            <a:endParaRPr lang="en-US" sz="2000" dirty="0"/>
          </a:p>
        </p:txBody>
      </p:sp>
      <p:sp>
        <p:nvSpPr>
          <p:cNvPr id="10" name="Problem card"/>
          <p:cNvSpPr/>
          <p:nvPr/>
        </p:nvSpPr>
        <p:spPr>
          <a:xfrm>
            <a:off x="274320" y="1975104"/>
            <a:ext cx="4672584" cy="1514962"/>
          </a:xfrm>
          <a:prstGeom prst="roundRect">
            <a:avLst>
              <a:gd name="adj" fmla="val 8450"/>
            </a:avLst>
          </a:prstGeom>
          <a:solidFill>
            <a:srgbClr val="FDEBAB"/>
          </a:solidFill>
          <a:ln w="12700">
            <a:solidFill>
              <a:srgbClr val="FDEBAB"/>
            </a:solidFill>
            <a:prstDash val="solid"/>
          </a:ln>
        </p:spPr>
        <p:txBody>
          <a:bodyPr/>
          <a:lstStyle/>
          <a:p>
            <a:endParaRPr lang="en-IN"/>
          </a:p>
        </p:txBody>
      </p:sp>
      <p:sp>
        <p:nvSpPr>
          <p:cNvPr id="11" name="Problem heading"/>
          <p:cNvSpPr txBox="1"/>
          <p:nvPr/>
        </p:nvSpPr>
        <p:spPr>
          <a:xfrm>
            <a:off x="411480" y="2048256"/>
            <a:ext cx="4398264" cy="310896"/>
          </a:xfrm>
          <a:prstGeom prst="rect">
            <a:avLst/>
          </a:prstGeom>
          <a:noFill/>
          <a:ln/>
        </p:spPr>
        <p:txBody>
          <a:bodyPr wrap="square" lIns="0" tIns="0" rIns="0" bIns="0" rtlCol="0" anchor="ctr"/>
          <a:lstStyle/>
          <a:p>
            <a:pPr marL="0" indent="0" algn="ctr">
              <a:buNone/>
            </a:pPr>
            <a:r>
              <a:rPr lang="en-US" sz="1600" dirty="0">
                <a:solidFill>
                  <a:srgbClr val="540E10"/>
                </a:solidFill>
                <a:latin typeface="League Spartan" pitchFamily="34" charset="0"/>
                <a:ea typeface="League Spartan" pitchFamily="34" charset="-122"/>
                <a:cs typeface="League Spartan" pitchFamily="34" charset="-120"/>
              </a:rPr>
              <a:t>Health and Public Health Problem</a:t>
            </a:r>
            <a:endParaRPr lang="en-US" sz="1600" dirty="0"/>
          </a:p>
        </p:txBody>
      </p:sp>
      <p:sp>
        <p:nvSpPr>
          <p:cNvPr id="12" name="Problem text"/>
          <p:cNvSpPr txBox="1"/>
          <p:nvPr/>
        </p:nvSpPr>
        <p:spPr>
          <a:xfrm>
            <a:off x="475488" y="2395728"/>
            <a:ext cx="4270248" cy="1057762"/>
          </a:xfrm>
          <a:prstGeom prst="rect">
            <a:avLst/>
          </a:prstGeom>
          <a:noFill/>
          <a:ln/>
        </p:spPr>
        <p:txBody>
          <a:bodyPr wrap="square" lIns="0" tIns="0" rIns="0" bIns="0" rtlCol="0" anchor="t"/>
          <a:lstStyle/>
          <a:p>
            <a:pPr marL="0" indent="0" algn="just">
              <a:spcAft>
                <a:spcPts val="300"/>
              </a:spcAft>
              <a:buNone/>
            </a:pPr>
            <a:r>
              <a:rPr lang="en-US" sz="1050" dirty="0">
                <a:solidFill>
                  <a:srgbClr val="540E10"/>
                </a:solidFill>
                <a:latin typeface="Glacial Indifference" pitchFamily="34" charset="0"/>
                <a:ea typeface="Glacial Indifference" pitchFamily="34" charset="-122"/>
                <a:cs typeface="Glacial Indifference" pitchFamily="34" charset="-120"/>
              </a:rPr>
              <a:t>Alcohol-related liver disease (ARLD) is a major, largely preventable cause of premature liver-related death in the UK (OHID, 2024; Karlsen et al., 2022; Williams et al., 2014). Damage progresses silently until hospital admission (EASL, 2018; Crabb et al., 2020). Alcohol-specific deaths rose 38.4% between 2019 and 2023 (ONS, 2026).</a:t>
            </a:r>
            <a:endParaRPr lang="en-US" sz="1050" dirty="0"/>
          </a:p>
        </p:txBody>
      </p:sp>
      <p:sp>
        <p:nvSpPr>
          <p:cNvPr id="13" name="Stages card"/>
          <p:cNvSpPr/>
          <p:nvPr/>
        </p:nvSpPr>
        <p:spPr>
          <a:xfrm>
            <a:off x="274320" y="3636370"/>
            <a:ext cx="4672584" cy="1044801"/>
          </a:xfrm>
          <a:prstGeom prst="roundRect">
            <a:avLst>
              <a:gd name="adj" fmla="val 12253"/>
            </a:avLst>
          </a:prstGeom>
          <a:solidFill>
            <a:srgbClr val="F1D9E9"/>
          </a:solidFill>
          <a:ln w="12700">
            <a:solidFill>
              <a:srgbClr val="F1D9E9"/>
            </a:solidFill>
            <a:prstDash val="solid"/>
          </a:ln>
        </p:spPr>
        <p:txBody>
          <a:bodyPr/>
          <a:lstStyle/>
          <a:p>
            <a:endParaRPr lang="en-IN"/>
          </a:p>
        </p:txBody>
      </p:sp>
      <p:sp>
        <p:nvSpPr>
          <p:cNvPr id="14" name="Stages heading"/>
          <p:cNvSpPr txBox="1"/>
          <p:nvPr/>
        </p:nvSpPr>
        <p:spPr>
          <a:xfrm>
            <a:off x="411480" y="3682090"/>
            <a:ext cx="4398264" cy="237744"/>
          </a:xfrm>
          <a:prstGeom prst="rect">
            <a:avLst/>
          </a:prstGeom>
          <a:noFill/>
          <a:ln/>
        </p:spPr>
        <p:txBody>
          <a:bodyPr wrap="square" lIns="0" tIns="0" rIns="0" bIns="0" rtlCol="0" anchor="ctr"/>
          <a:lstStyle/>
          <a:p>
            <a:pPr marL="0" indent="0" algn="ctr">
              <a:buNone/>
            </a:pPr>
            <a:r>
              <a:rPr lang="en-US" sz="1100" b="1" dirty="0">
                <a:solidFill>
                  <a:srgbClr val="540E10"/>
                </a:solidFill>
                <a:latin typeface="Glacial Indifference" pitchFamily="34" charset="0"/>
                <a:ea typeface="Glacial Indifference" pitchFamily="34" charset="-122"/>
                <a:cs typeface="Glacial Indifference" pitchFamily="34" charset="-120"/>
              </a:rPr>
              <a:t>Progression of ARLD</a:t>
            </a:r>
            <a:endParaRPr lang="en-US" sz="1100" dirty="0"/>
          </a:p>
        </p:txBody>
      </p:sp>
      <p:sp>
        <p:nvSpPr>
          <p:cNvPr id="15" name="Stage 1"/>
          <p:cNvSpPr/>
          <p:nvPr/>
        </p:nvSpPr>
        <p:spPr>
          <a:xfrm>
            <a:off x="470916" y="3947266"/>
            <a:ext cx="932688" cy="365760"/>
          </a:xfrm>
          <a:prstGeom prst="roundRect">
            <a:avLst>
              <a:gd name="adj" fmla="val 17500"/>
            </a:avLst>
          </a:prstGeom>
          <a:solidFill>
            <a:srgbClr val="8DB89A"/>
          </a:solidFill>
          <a:ln w="12700">
            <a:solidFill>
              <a:srgbClr val="8DB89A"/>
            </a:solidFill>
            <a:prstDash val="solid"/>
          </a:ln>
        </p:spPr>
        <p:txBody>
          <a:bodyPr/>
          <a:lstStyle/>
          <a:p>
            <a:endParaRPr lang="en-IN"/>
          </a:p>
        </p:txBody>
      </p:sp>
      <p:sp>
        <p:nvSpPr>
          <p:cNvPr id="16" name="Stage label 1"/>
          <p:cNvSpPr txBox="1"/>
          <p:nvPr/>
        </p:nvSpPr>
        <p:spPr>
          <a:xfrm>
            <a:off x="470916" y="3947266"/>
            <a:ext cx="932688" cy="365760"/>
          </a:xfrm>
          <a:prstGeom prst="rect">
            <a:avLst/>
          </a:prstGeom>
          <a:noFill/>
          <a:ln/>
        </p:spPr>
        <p:txBody>
          <a:bodyPr wrap="square" lIns="254" tIns="254" rIns="254" bIns="254" rtlCol="0" anchor="ctr"/>
          <a:lstStyle/>
          <a:p>
            <a:pPr marL="0" indent="0" algn="ctr">
              <a:buNone/>
            </a:pPr>
            <a:r>
              <a:rPr lang="en-US" sz="950" b="1" dirty="0">
                <a:solidFill>
                  <a:srgbClr val="540E10"/>
                </a:solidFill>
                <a:latin typeface="Glacial Indifference" pitchFamily="34" charset="0"/>
                <a:ea typeface="Glacial Indifference" pitchFamily="34" charset="-122"/>
                <a:cs typeface="Glacial Indifference" pitchFamily="34" charset="-120"/>
              </a:rPr>
              <a:t>Fatty liver</a:t>
            </a:r>
            <a:endParaRPr lang="en-US" sz="950" dirty="0"/>
          </a:p>
        </p:txBody>
      </p:sp>
      <p:sp>
        <p:nvSpPr>
          <p:cNvPr id="17" name="Arrow 1"/>
          <p:cNvSpPr/>
          <p:nvPr/>
        </p:nvSpPr>
        <p:spPr>
          <a:xfrm>
            <a:off x="1421892" y="4056994"/>
            <a:ext cx="146304" cy="146304"/>
          </a:xfrm>
          <a:prstGeom prst="rightArrow">
            <a:avLst/>
          </a:prstGeom>
          <a:solidFill>
            <a:srgbClr val="540E10"/>
          </a:solidFill>
          <a:ln w="12700">
            <a:solidFill>
              <a:srgbClr val="540E10"/>
            </a:solidFill>
            <a:prstDash val="solid"/>
          </a:ln>
        </p:spPr>
        <p:txBody>
          <a:bodyPr/>
          <a:lstStyle/>
          <a:p>
            <a:endParaRPr lang="en-IN"/>
          </a:p>
        </p:txBody>
      </p:sp>
      <p:sp>
        <p:nvSpPr>
          <p:cNvPr id="18" name="Stage 2"/>
          <p:cNvSpPr/>
          <p:nvPr/>
        </p:nvSpPr>
        <p:spPr>
          <a:xfrm>
            <a:off x="1586484" y="3947266"/>
            <a:ext cx="932688" cy="365760"/>
          </a:xfrm>
          <a:prstGeom prst="roundRect">
            <a:avLst>
              <a:gd name="adj" fmla="val 17500"/>
            </a:avLst>
          </a:prstGeom>
          <a:solidFill>
            <a:srgbClr val="E8A33D"/>
          </a:solidFill>
          <a:ln w="12700">
            <a:solidFill>
              <a:srgbClr val="E8A33D"/>
            </a:solidFill>
            <a:prstDash val="solid"/>
          </a:ln>
        </p:spPr>
        <p:txBody>
          <a:bodyPr/>
          <a:lstStyle/>
          <a:p>
            <a:endParaRPr lang="en-IN"/>
          </a:p>
        </p:txBody>
      </p:sp>
      <p:sp>
        <p:nvSpPr>
          <p:cNvPr id="19" name="Stage label 2"/>
          <p:cNvSpPr txBox="1"/>
          <p:nvPr/>
        </p:nvSpPr>
        <p:spPr>
          <a:xfrm>
            <a:off x="1586484" y="3947266"/>
            <a:ext cx="932688" cy="365760"/>
          </a:xfrm>
          <a:prstGeom prst="rect">
            <a:avLst/>
          </a:prstGeom>
          <a:noFill/>
          <a:ln/>
        </p:spPr>
        <p:txBody>
          <a:bodyPr wrap="square" lIns="254" tIns="254" rIns="254" bIns="254" rtlCol="0" anchor="ctr"/>
          <a:lstStyle/>
          <a:p>
            <a:pPr marL="0" indent="0" algn="ctr">
              <a:buNone/>
            </a:pPr>
            <a:r>
              <a:rPr lang="en-US" sz="950" b="1" dirty="0">
                <a:solidFill>
                  <a:srgbClr val="540E10"/>
                </a:solidFill>
                <a:latin typeface="Glacial Indifference" pitchFamily="34" charset="0"/>
                <a:ea typeface="Glacial Indifference" pitchFamily="34" charset="-122"/>
                <a:cs typeface="Glacial Indifference" pitchFamily="34" charset="-120"/>
              </a:rPr>
              <a:t>Alcoholic hepatitis</a:t>
            </a:r>
            <a:endParaRPr lang="en-US" sz="950" dirty="0"/>
          </a:p>
        </p:txBody>
      </p:sp>
      <p:sp>
        <p:nvSpPr>
          <p:cNvPr id="20" name="Arrow 2"/>
          <p:cNvSpPr/>
          <p:nvPr/>
        </p:nvSpPr>
        <p:spPr>
          <a:xfrm>
            <a:off x="2537460" y="4056994"/>
            <a:ext cx="146304" cy="146304"/>
          </a:xfrm>
          <a:prstGeom prst="rightArrow">
            <a:avLst/>
          </a:prstGeom>
          <a:solidFill>
            <a:srgbClr val="540E10"/>
          </a:solidFill>
          <a:ln w="12700">
            <a:solidFill>
              <a:srgbClr val="540E10"/>
            </a:solidFill>
            <a:prstDash val="solid"/>
          </a:ln>
        </p:spPr>
        <p:txBody>
          <a:bodyPr/>
          <a:lstStyle/>
          <a:p>
            <a:endParaRPr lang="en-IN"/>
          </a:p>
        </p:txBody>
      </p:sp>
      <p:sp>
        <p:nvSpPr>
          <p:cNvPr id="21" name="Stage 3"/>
          <p:cNvSpPr/>
          <p:nvPr/>
        </p:nvSpPr>
        <p:spPr>
          <a:xfrm>
            <a:off x="2702052" y="3947266"/>
            <a:ext cx="932688" cy="365760"/>
          </a:xfrm>
          <a:prstGeom prst="roundRect">
            <a:avLst>
              <a:gd name="adj" fmla="val 17500"/>
            </a:avLst>
          </a:prstGeom>
          <a:solidFill>
            <a:srgbClr val="D9822B"/>
          </a:solidFill>
          <a:ln w="12700">
            <a:solidFill>
              <a:srgbClr val="D9822B"/>
            </a:solidFill>
            <a:prstDash val="solid"/>
          </a:ln>
        </p:spPr>
        <p:txBody>
          <a:bodyPr/>
          <a:lstStyle/>
          <a:p>
            <a:endParaRPr lang="en-IN"/>
          </a:p>
        </p:txBody>
      </p:sp>
      <p:sp>
        <p:nvSpPr>
          <p:cNvPr id="22" name="Stage label 3"/>
          <p:cNvSpPr txBox="1"/>
          <p:nvPr/>
        </p:nvSpPr>
        <p:spPr>
          <a:xfrm>
            <a:off x="2702052" y="3947266"/>
            <a:ext cx="932688" cy="365760"/>
          </a:xfrm>
          <a:prstGeom prst="rect">
            <a:avLst/>
          </a:prstGeom>
          <a:noFill/>
          <a:ln/>
        </p:spPr>
        <p:txBody>
          <a:bodyPr wrap="square" lIns="254" tIns="254" rIns="254" bIns="254" rtlCol="0" anchor="ctr"/>
          <a:lstStyle/>
          <a:p>
            <a:pPr marL="0" indent="0" algn="ctr">
              <a:buNone/>
            </a:pPr>
            <a:r>
              <a:rPr lang="en-US" sz="950" b="1" dirty="0">
                <a:solidFill>
                  <a:srgbClr val="540E10"/>
                </a:solidFill>
                <a:latin typeface="Glacial Indifference" pitchFamily="34" charset="0"/>
                <a:ea typeface="Glacial Indifference" pitchFamily="34" charset="-122"/>
                <a:cs typeface="Glacial Indifference" pitchFamily="34" charset="-120"/>
              </a:rPr>
              <a:t>Fibrosis</a:t>
            </a:r>
            <a:endParaRPr lang="en-US" sz="950" dirty="0"/>
          </a:p>
        </p:txBody>
      </p:sp>
      <p:sp>
        <p:nvSpPr>
          <p:cNvPr id="23" name="Arrow 3"/>
          <p:cNvSpPr/>
          <p:nvPr/>
        </p:nvSpPr>
        <p:spPr>
          <a:xfrm>
            <a:off x="3653028" y="4056994"/>
            <a:ext cx="146304" cy="146304"/>
          </a:xfrm>
          <a:prstGeom prst="rightArrow">
            <a:avLst/>
          </a:prstGeom>
          <a:solidFill>
            <a:srgbClr val="540E10"/>
          </a:solidFill>
          <a:ln w="12700">
            <a:solidFill>
              <a:srgbClr val="540E10"/>
            </a:solidFill>
            <a:prstDash val="solid"/>
          </a:ln>
        </p:spPr>
        <p:txBody>
          <a:bodyPr/>
          <a:lstStyle/>
          <a:p>
            <a:endParaRPr lang="en-IN"/>
          </a:p>
        </p:txBody>
      </p:sp>
      <p:sp>
        <p:nvSpPr>
          <p:cNvPr id="24" name="Stage 4"/>
          <p:cNvSpPr/>
          <p:nvPr/>
        </p:nvSpPr>
        <p:spPr>
          <a:xfrm>
            <a:off x="3817620" y="3947266"/>
            <a:ext cx="932688" cy="365760"/>
          </a:xfrm>
          <a:prstGeom prst="roundRect">
            <a:avLst>
              <a:gd name="adj" fmla="val 17500"/>
            </a:avLst>
          </a:prstGeom>
          <a:solidFill>
            <a:srgbClr val="B5403A"/>
          </a:solidFill>
          <a:ln w="12700">
            <a:solidFill>
              <a:srgbClr val="B5403A"/>
            </a:solidFill>
            <a:prstDash val="solid"/>
          </a:ln>
        </p:spPr>
        <p:txBody>
          <a:bodyPr/>
          <a:lstStyle/>
          <a:p>
            <a:endParaRPr lang="en-IN"/>
          </a:p>
        </p:txBody>
      </p:sp>
      <p:sp>
        <p:nvSpPr>
          <p:cNvPr id="25" name="Stage label 4"/>
          <p:cNvSpPr txBox="1"/>
          <p:nvPr/>
        </p:nvSpPr>
        <p:spPr>
          <a:xfrm>
            <a:off x="3817620" y="3947266"/>
            <a:ext cx="932688" cy="365760"/>
          </a:xfrm>
          <a:prstGeom prst="rect">
            <a:avLst/>
          </a:prstGeom>
          <a:noFill/>
          <a:ln/>
        </p:spPr>
        <p:txBody>
          <a:bodyPr wrap="square" lIns="254" tIns="254" rIns="254" bIns="254" rtlCol="0" anchor="ctr"/>
          <a:lstStyle/>
          <a:p>
            <a:pPr marL="0" indent="0" algn="ctr">
              <a:buNone/>
            </a:pPr>
            <a:r>
              <a:rPr lang="en-US" sz="950" b="1" dirty="0">
                <a:solidFill>
                  <a:srgbClr val="FFFFFF"/>
                </a:solidFill>
                <a:latin typeface="Glacial Indifference" pitchFamily="34" charset="0"/>
                <a:ea typeface="Glacial Indifference" pitchFamily="34" charset="-122"/>
                <a:cs typeface="Glacial Indifference" pitchFamily="34" charset="-120"/>
              </a:rPr>
              <a:t>Cirrhosis</a:t>
            </a:r>
            <a:endParaRPr lang="en-US" sz="950" dirty="0"/>
          </a:p>
        </p:txBody>
      </p:sp>
      <p:sp>
        <p:nvSpPr>
          <p:cNvPr id="26" name="Stages source"/>
          <p:cNvSpPr txBox="1"/>
          <p:nvPr/>
        </p:nvSpPr>
        <p:spPr>
          <a:xfrm>
            <a:off x="457200" y="4340458"/>
            <a:ext cx="4306824" cy="164592"/>
          </a:xfrm>
          <a:prstGeom prst="rect">
            <a:avLst/>
          </a:prstGeom>
          <a:noFill/>
          <a:ln/>
        </p:spPr>
        <p:txBody>
          <a:bodyPr wrap="square" lIns="0" tIns="0" rIns="0" bIns="0" rtlCol="0" anchor="ctr"/>
          <a:lstStyle/>
          <a:p>
            <a:pPr marL="0" indent="0" algn="ctr">
              <a:buNone/>
            </a:pPr>
            <a:r>
              <a:rPr lang="en-US" sz="850" i="1" dirty="0">
                <a:solidFill>
                  <a:srgbClr val="540E10"/>
                </a:solidFill>
                <a:latin typeface="Glacial Indifference" pitchFamily="34" charset="0"/>
                <a:ea typeface="Glacial Indifference" pitchFamily="34" charset="-122"/>
                <a:cs typeface="Glacial Indifference" pitchFamily="34" charset="-120"/>
              </a:rPr>
              <a:t>Source: EASL (2018); NICE (2016)</a:t>
            </a:r>
            <a:endParaRPr lang="en-US" sz="850" dirty="0"/>
          </a:p>
        </p:txBody>
      </p:sp>
      <p:sp>
        <p:nvSpPr>
          <p:cNvPr id="27" name="Aim card"/>
          <p:cNvSpPr/>
          <p:nvPr/>
        </p:nvSpPr>
        <p:spPr>
          <a:xfrm>
            <a:off x="274320" y="4827475"/>
            <a:ext cx="4672584" cy="3447845"/>
          </a:xfrm>
          <a:prstGeom prst="roundRect">
            <a:avLst>
              <a:gd name="adj" fmla="val 3713"/>
            </a:avLst>
          </a:prstGeom>
          <a:solidFill>
            <a:srgbClr val="DB9E45"/>
          </a:solidFill>
          <a:ln w="12700">
            <a:solidFill>
              <a:srgbClr val="DB9E45"/>
            </a:solidFill>
            <a:prstDash val="solid"/>
          </a:ln>
        </p:spPr>
        <p:txBody>
          <a:bodyPr/>
          <a:lstStyle/>
          <a:p>
            <a:endParaRPr lang="en-IN"/>
          </a:p>
        </p:txBody>
      </p:sp>
      <p:sp>
        <p:nvSpPr>
          <p:cNvPr id="28" name="Aim heading"/>
          <p:cNvSpPr txBox="1"/>
          <p:nvPr/>
        </p:nvSpPr>
        <p:spPr>
          <a:xfrm>
            <a:off x="411480" y="4900627"/>
            <a:ext cx="4398264" cy="310896"/>
          </a:xfrm>
          <a:prstGeom prst="rect">
            <a:avLst/>
          </a:prstGeom>
          <a:noFill/>
          <a:ln/>
        </p:spPr>
        <p:txBody>
          <a:bodyPr wrap="square" lIns="0" tIns="0" rIns="0" bIns="0" rtlCol="0" anchor="ctr"/>
          <a:lstStyle/>
          <a:p>
            <a:pPr marL="0" indent="0" algn="ctr">
              <a:buNone/>
            </a:pPr>
            <a:r>
              <a:rPr lang="en-US" sz="1600" dirty="0">
                <a:solidFill>
                  <a:srgbClr val="540E10"/>
                </a:solidFill>
                <a:latin typeface="League Spartan" pitchFamily="34" charset="0"/>
                <a:ea typeface="League Spartan" pitchFamily="34" charset="-122"/>
                <a:cs typeface="League Spartan" pitchFamily="34" charset="-120"/>
              </a:rPr>
              <a:t>Aim, Objectives and Research Questions</a:t>
            </a:r>
            <a:endParaRPr lang="en-US" sz="1600" dirty="0"/>
          </a:p>
        </p:txBody>
      </p:sp>
      <p:sp>
        <p:nvSpPr>
          <p:cNvPr id="29" name="Aim text"/>
          <p:cNvSpPr txBox="1"/>
          <p:nvPr/>
        </p:nvSpPr>
        <p:spPr>
          <a:xfrm>
            <a:off x="475488" y="5248099"/>
            <a:ext cx="4270248" cy="640080"/>
          </a:xfrm>
          <a:prstGeom prst="rect">
            <a:avLst/>
          </a:prstGeom>
          <a:noFill/>
          <a:ln/>
        </p:spPr>
        <p:txBody>
          <a:bodyPr wrap="square" lIns="0" tIns="0" rIns="0" bIns="0" rtlCol="0" anchor="t"/>
          <a:lstStyle/>
          <a:p>
            <a:pPr marL="0" indent="0">
              <a:spcAft>
                <a:spcPts val="300"/>
              </a:spcAft>
              <a:buNone/>
            </a:pPr>
            <a:r>
              <a:rPr lang="en-US" sz="1050" b="1" dirty="0">
                <a:solidFill>
                  <a:srgbClr val="540E10"/>
                </a:solidFill>
                <a:latin typeface="Glacial Indifference" pitchFamily="34" charset="0"/>
                <a:ea typeface="Glacial Indifference" pitchFamily="34" charset="-122"/>
                <a:cs typeface="Glacial Indifference" pitchFamily="34" charset="-120"/>
              </a:rPr>
              <a:t>Aim: </a:t>
            </a:r>
            <a:r>
              <a:rPr lang="en-US" sz="1050" dirty="0">
                <a:solidFill>
                  <a:srgbClr val="540E10"/>
                </a:solidFill>
                <a:latin typeface="Glacial Indifference" pitchFamily="34" charset="0"/>
                <a:ea typeface="Glacial Indifference" pitchFamily="34" charset="-122"/>
                <a:cs typeface="Glacial Indifference" pitchFamily="34" charset="-120"/>
              </a:rPr>
              <a:t>To critically examine how alcohol consumption relates to the prevalence and progression of ARLD in UK adults, and how policy and services respond.</a:t>
            </a:r>
            <a:endParaRPr lang="en-US" sz="1050" dirty="0"/>
          </a:p>
        </p:txBody>
      </p:sp>
      <p:graphicFrame>
        <p:nvGraphicFramePr>
          <p:cNvPr id="30" name="Objectives table"/>
          <p:cNvGraphicFramePr>
            <a:graphicFrameLocks noGrp="1"/>
          </p:cNvGraphicFramePr>
          <p:nvPr>
            <p:extLst>
              <p:ext uri="{D42A27DB-BD31-4B8C-83A1-F6EECF244321}">
                <p14:modId xmlns:p14="http://schemas.microsoft.com/office/powerpoint/2010/main" val="1579011935"/>
              </p:ext>
            </p:extLst>
          </p:nvPr>
        </p:nvGraphicFramePr>
        <p:xfrm>
          <a:off x="475488" y="5906467"/>
          <a:ext cx="4270248" cy="2204260"/>
        </p:xfrm>
        <a:graphic>
          <a:graphicData uri="http://schemas.openxmlformats.org/drawingml/2006/table">
            <a:tbl>
              <a:tblPr/>
              <a:tblGrid>
                <a:gridCol w="457200">
                  <a:extLst>
                    <a:ext uri="{9D8B030D-6E8A-4147-A177-3AD203B41FA5}">
                      <a16:colId xmlns:a16="http://schemas.microsoft.com/office/drawing/2014/main" val="20000"/>
                    </a:ext>
                  </a:extLst>
                </a:gridCol>
                <a:gridCol w="3813048">
                  <a:extLst>
                    <a:ext uri="{9D8B030D-6E8A-4147-A177-3AD203B41FA5}">
                      <a16:colId xmlns:a16="http://schemas.microsoft.com/office/drawing/2014/main" val="20001"/>
                    </a:ext>
                  </a:extLst>
                </a:gridCol>
              </a:tblGrid>
              <a:tr h="551065">
                <a:tc>
                  <a:txBody>
                    <a:bodyPr/>
                    <a:lstStyle/>
                    <a:p>
                      <a:pPr marL="0" indent="0" algn="ctr">
                        <a:buNone/>
                      </a:pPr>
                      <a:r>
                        <a:rPr lang="en-US" sz="1050" b="1" dirty="0">
                          <a:solidFill>
                            <a:srgbClr val="FFFFFF"/>
                          </a:solidFill>
                          <a:latin typeface="Glacial Indifference" pitchFamily="34" charset="0"/>
                          <a:ea typeface="Glacial Indifference" pitchFamily="34" charset="-122"/>
                          <a:cs typeface="Glacial Indifference" pitchFamily="34" charset="-120"/>
                        </a:rPr>
                        <a:t>O1</a:t>
                      </a:r>
                      <a:endParaRPr lang="en-US" sz="1050" dirty="0">
                        <a:latin typeface="Glacial Indifference" charset="0"/>
                        <a:ea typeface="Glacial Indifference" charset="0"/>
                        <a:cs typeface="Glacial Indifference" charset="0"/>
                      </a:endParaRPr>
                    </a:p>
                  </a:txBody>
                  <a:tcPr marL="73152" marR="73152" marT="27432" marB="27432" anchor="ctr">
                    <a:lnL w="19050" cap="flat" cmpd="sng" algn="ctr">
                      <a:solidFill>
                        <a:srgbClr val="DB9E45"/>
                      </a:solidFill>
                      <a:prstDash val="solid"/>
                      <a:round/>
                      <a:headEnd type="none" w="med" len="med"/>
                      <a:tailEnd type="none" w="med" len="med"/>
                    </a:lnL>
                    <a:lnR w="19050" cap="flat" cmpd="sng" algn="ctr">
                      <a:solidFill>
                        <a:srgbClr val="DB9E45"/>
                      </a:solidFill>
                      <a:prstDash val="solid"/>
                      <a:round/>
                      <a:headEnd type="none" w="med" len="med"/>
                      <a:tailEnd type="none" w="med" len="med"/>
                    </a:lnR>
                    <a:lnT w="19050" cap="flat" cmpd="sng" algn="ctr">
                      <a:solidFill>
                        <a:srgbClr val="DB9E45"/>
                      </a:solidFill>
                      <a:prstDash val="solid"/>
                      <a:round/>
                      <a:headEnd type="none" w="med" len="med"/>
                      <a:tailEnd type="none" w="med" len="med"/>
                    </a:lnT>
                    <a:lnB w="19050" cap="flat" cmpd="sng" algn="ctr">
                      <a:solidFill>
                        <a:srgbClr val="DB9E45"/>
                      </a:solidFill>
                      <a:prstDash val="solid"/>
                      <a:round/>
                      <a:headEnd type="none" w="med" len="med"/>
                      <a:tailEnd type="none" w="med" len="med"/>
                    </a:lnB>
                    <a:solidFill>
                      <a:srgbClr val="540E10"/>
                    </a:solidFill>
                  </a:tcPr>
                </a:tc>
                <a:tc>
                  <a:txBody>
                    <a:bodyPr/>
                    <a:lstStyle/>
                    <a:p>
                      <a:pPr marL="0" indent="0">
                        <a:buNone/>
                      </a:pPr>
                      <a:r>
                        <a:rPr lang="en-US" sz="1050" dirty="0">
                          <a:solidFill>
                            <a:srgbClr val="540E10"/>
                          </a:solidFill>
                          <a:latin typeface="Glacial Indifference" pitchFamily="34" charset="0"/>
                          <a:ea typeface="Glacial Indifference" pitchFamily="34" charset="-122"/>
                          <a:cs typeface="Glacial Indifference" pitchFamily="34" charset="-120"/>
                        </a:rPr>
                        <a:t>Evaluate UK alcohol and ARLD trends.</a:t>
                      </a:r>
                      <a:endParaRPr lang="en-US" sz="1050" dirty="0">
                        <a:latin typeface="Glacial Indifference" charset="0"/>
                        <a:ea typeface="Glacial Indifference" charset="0"/>
                        <a:cs typeface="Glacial Indifference" charset="0"/>
                      </a:endParaRPr>
                    </a:p>
                    <a:p>
                      <a:pPr marL="0" indent="0">
                        <a:buNone/>
                      </a:pPr>
                      <a:r>
                        <a:rPr lang="en-US" sz="1050" i="1" dirty="0">
                          <a:solidFill>
                            <a:srgbClr val="540E10"/>
                          </a:solidFill>
                          <a:latin typeface="Glacial Indifference" pitchFamily="34" charset="0"/>
                          <a:ea typeface="Glacial Indifference" pitchFamily="34" charset="-122"/>
                          <a:cs typeface="Glacial Indifference" pitchFamily="34" charset="-120"/>
                        </a:rPr>
                        <a:t>Q1: How have they changed?</a:t>
                      </a:r>
                      <a:endParaRPr lang="en-US" sz="1050" dirty="0">
                        <a:latin typeface="Glacial Indifference" charset="0"/>
                        <a:ea typeface="Glacial Indifference" charset="0"/>
                        <a:cs typeface="Glacial Indifference" charset="0"/>
                      </a:endParaRPr>
                    </a:p>
                  </a:txBody>
                  <a:tcPr marL="73152" marR="73152" marT="27432" marB="27432" anchor="ctr">
                    <a:lnL w="19050" cap="flat" cmpd="sng" algn="ctr">
                      <a:solidFill>
                        <a:srgbClr val="DB9E45"/>
                      </a:solidFill>
                      <a:prstDash val="solid"/>
                      <a:round/>
                      <a:headEnd type="none" w="med" len="med"/>
                      <a:tailEnd type="none" w="med" len="med"/>
                    </a:lnL>
                    <a:lnR w="19050" cap="flat" cmpd="sng" algn="ctr">
                      <a:solidFill>
                        <a:srgbClr val="DB9E45"/>
                      </a:solidFill>
                      <a:prstDash val="solid"/>
                      <a:round/>
                      <a:headEnd type="none" w="med" len="med"/>
                      <a:tailEnd type="none" w="med" len="med"/>
                    </a:lnR>
                    <a:lnT w="19050" cap="flat" cmpd="sng" algn="ctr">
                      <a:solidFill>
                        <a:srgbClr val="DB9E45"/>
                      </a:solidFill>
                      <a:prstDash val="solid"/>
                      <a:round/>
                      <a:headEnd type="none" w="med" len="med"/>
                      <a:tailEnd type="none" w="med" len="med"/>
                    </a:lnT>
                    <a:lnB w="19050" cap="flat" cmpd="sng" algn="ctr">
                      <a:solidFill>
                        <a:srgbClr val="DB9E45"/>
                      </a:solidFill>
                      <a:prstDash val="solid"/>
                      <a:round/>
                      <a:headEnd type="none" w="med" len="med"/>
                      <a:tailEnd type="none" w="med" len="med"/>
                    </a:lnB>
                    <a:solidFill>
                      <a:srgbClr val="FDEBAB"/>
                    </a:solidFill>
                  </a:tcPr>
                </a:tc>
                <a:extLst>
                  <a:ext uri="{0D108BD9-81ED-4DB2-BD59-A6C34878D82A}">
                    <a16:rowId xmlns:a16="http://schemas.microsoft.com/office/drawing/2014/main" val="10000"/>
                  </a:ext>
                </a:extLst>
              </a:tr>
              <a:tr h="551065">
                <a:tc>
                  <a:txBody>
                    <a:bodyPr/>
                    <a:lstStyle/>
                    <a:p>
                      <a:pPr marL="0" indent="0" algn="ctr">
                        <a:buNone/>
                      </a:pPr>
                      <a:r>
                        <a:rPr lang="en-US" sz="1050" b="1" dirty="0">
                          <a:solidFill>
                            <a:srgbClr val="FFFFFF"/>
                          </a:solidFill>
                          <a:latin typeface="Glacial Indifference" pitchFamily="34" charset="0"/>
                          <a:ea typeface="Glacial Indifference" pitchFamily="34" charset="-122"/>
                          <a:cs typeface="Glacial Indifference" pitchFamily="34" charset="-120"/>
                        </a:rPr>
                        <a:t>O2</a:t>
                      </a:r>
                      <a:endParaRPr lang="en-US" sz="1050" dirty="0">
                        <a:latin typeface="Glacial Indifference" charset="0"/>
                        <a:ea typeface="Glacial Indifference" charset="0"/>
                        <a:cs typeface="Glacial Indifference" charset="0"/>
                      </a:endParaRPr>
                    </a:p>
                  </a:txBody>
                  <a:tcPr marL="73152" marR="73152" marT="27432" marB="27432" anchor="ctr">
                    <a:lnL w="19050" cap="flat" cmpd="sng" algn="ctr">
                      <a:solidFill>
                        <a:srgbClr val="DB9E45"/>
                      </a:solidFill>
                      <a:prstDash val="solid"/>
                      <a:round/>
                      <a:headEnd type="none" w="med" len="med"/>
                      <a:tailEnd type="none" w="med" len="med"/>
                    </a:lnL>
                    <a:lnR w="19050" cap="flat" cmpd="sng" algn="ctr">
                      <a:solidFill>
                        <a:srgbClr val="DB9E45"/>
                      </a:solidFill>
                      <a:prstDash val="solid"/>
                      <a:round/>
                      <a:headEnd type="none" w="med" len="med"/>
                      <a:tailEnd type="none" w="med" len="med"/>
                    </a:lnR>
                    <a:lnT w="19050" cap="flat" cmpd="sng" algn="ctr">
                      <a:solidFill>
                        <a:srgbClr val="DB9E45"/>
                      </a:solidFill>
                      <a:prstDash val="solid"/>
                      <a:round/>
                      <a:headEnd type="none" w="med" len="med"/>
                      <a:tailEnd type="none" w="med" len="med"/>
                    </a:lnT>
                    <a:lnB w="19050" cap="flat" cmpd="sng" algn="ctr">
                      <a:solidFill>
                        <a:srgbClr val="DB9E45"/>
                      </a:solidFill>
                      <a:prstDash val="solid"/>
                      <a:round/>
                      <a:headEnd type="none" w="med" len="med"/>
                      <a:tailEnd type="none" w="med" len="med"/>
                    </a:lnB>
                    <a:solidFill>
                      <a:srgbClr val="540E10"/>
                    </a:solidFill>
                  </a:tcPr>
                </a:tc>
                <a:tc>
                  <a:txBody>
                    <a:bodyPr/>
                    <a:lstStyle/>
                    <a:p>
                      <a:pPr marL="0" indent="0">
                        <a:buNone/>
                      </a:pPr>
                      <a:r>
                        <a:rPr lang="en-US" sz="1050" dirty="0">
                          <a:solidFill>
                            <a:srgbClr val="540E10"/>
                          </a:solidFill>
                          <a:latin typeface="Glacial Indifference" pitchFamily="34" charset="0"/>
                          <a:ea typeface="Glacial Indifference" pitchFamily="34" charset="-122"/>
                          <a:cs typeface="Glacial Indifference" pitchFamily="34" charset="-120"/>
                        </a:rPr>
                        <a:t>Examine ARLD stages and risk factors (Pimpin et al., 2018).</a:t>
                      </a:r>
                      <a:endParaRPr lang="en-US" sz="1050" dirty="0">
                        <a:latin typeface="Glacial Indifference" charset="0"/>
                        <a:ea typeface="Glacial Indifference" charset="0"/>
                        <a:cs typeface="Glacial Indifference" charset="0"/>
                      </a:endParaRPr>
                    </a:p>
                    <a:p>
                      <a:pPr marL="0" indent="0">
                        <a:buNone/>
                      </a:pPr>
                      <a:r>
                        <a:rPr lang="en-US" sz="1050" i="1" dirty="0">
                          <a:solidFill>
                            <a:srgbClr val="540E10"/>
                          </a:solidFill>
                          <a:latin typeface="Glacial Indifference" pitchFamily="34" charset="0"/>
                          <a:ea typeface="Glacial Indifference" pitchFamily="34" charset="-122"/>
                          <a:cs typeface="Glacial Indifference" pitchFamily="34" charset="-120"/>
                        </a:rPr>
                        <a:t>Q2: What drives progression?</a:t>
                      </a:r>
                      <a:endParaRPr lang="en-US" sz="1050" dirty="0">
                        <a:latin typeface="Glacial Indifference" charset="0"/>
                        <a:ea typeface="Glacial Indifference" charset="0"/>
                        <a:cs typeface="Glacial Indifference" charset="0"/>
                      </a:endParaRPr>
                    </a:p>
                  </a:txBody>
                  <a:tcPr marL="73152" marR="73152" marT="27432" marB="27432" anchor="ctr">
                    <a:lnL w="19050" cap="flat" cmpd="sng" algn="ctr">
                      <a:solidFill>
                        <a:srgbClr val="DB9E45"/>
                      </a:solidFill>
                      <a:prstDash val="solid"/>
                      <a:round/>
                      <a:headEnd type="none" w="med" len="med"/>
                      <a:tailEnd type="none" w="med" len="med"/>
                    </a:lnL>
                    <a:lnR w="19050" cap="flat" cmpd="sng" algn="ctr">
                      <a:solidFill>
                        <a:srgbClr val="DB9E45"/>
                      </a:solidFill>
                      <a:prstDash val="solid"/>
                      <a:round/>
                      <a:headEnd type="none" w="med" len="med"/>
                      <a:tailEnd type="none" w="med" len="med"/>
                    </a:lnR>
                    <a:lnT w="19050" cap="flat" cmpd="sng" algn="ctr">
                      <a:solidFill>
                        <a:srgbClr val="DB9E45"/>
                      </a:solidFill>
                      <a:prstDash val="solid"/>
                      <a:round/>
                      <a:headEnd type="none" w="med" len="med"/>
                      <a:tailEnd type="none" w="med" len="med"/>
                    </a:lnT>
                    <a:lnB w="19050" cap="flat" cmpd="sng" algn="ctr">
                      <a:solidFill>
                        <a:srgbClr val="DB9E45"/>
                      </a:solidFill>
                      <a:prstDash val="solid"/>
                      <a:round/>
                      <a:headEnd type="none" w="med" len="med"/>
                      <a:tailEnd type="none" w="med" len="med"/>
                    </a:lnB>
                    <a:solidFill>
                      <a:srgbClr val="FDEBAB"/>
                    </a:solidFill>
                  </a:tcPr>
                </a:tc>
                <a:extLst>
                  <a:ext uri="{0D108BD9-81ED-4DB2-BD59-A6C34878D82A}">
                    <a16:rowId xmlns:a16="http://schemas.microsoft.com/office/drawing/2014/main" val="10001"/>
                  </a:ext>
                </a:extLst>
              </a:tr>
              <a:tr h="551065">
                <a:tc>
                  <a:txBody>
                    <a:bodyPr/>
                    <a:lstStyle/>
                    <a:p>
                      <a:pPr marL="0" indent="0" algn="ctr">
                        <a:buNone/>
                      </a:pPr>
                      <a:r>
                        <a:rPr lang="en-US" sz="1050" b="1" dirty="0">
                          <a:solidFill>
                            <a:srgbClr val="FFFFFF"/>
                          </a:solidFill>
                          <a:latin typeface="Glacial Indifference" pitchFamily="34" charset="0"/>
                          <a:ea typeface="Glacial Indifference" pitchFamily="34" charset="-122"/>
                          <a:cs typeface="Glacial Indifference" pitchFamily="34" charset="-120"/>
                        </a:rPr>
                        <a:t>O3</a:t>
                      </a:r>
                      <a:endParaRPr lang="en-US" sz="1050" dirty="0">
                        <a:latin typeface="Glacial Indifference" charset="0"/>
                        <a:ea typeface="Glacial Indifference" charset="0"/>
                        <a:cs typeface="Glacial Indifference" charset="0"/>
                      </a:endParaRPr>
                    </a:p>
                  </a:txBody>
                  <a:tcPr marL="73152" marR="73152" marT="27432" marB="27432" anchor="ctr">
                    <a:lnL w="19050" cap="flat" cmpd="sng" algn="ctr">
                      <a:solidFill>
                        <a:srgbClr val="DB9E45"/>
                      </a:solidFill>
                      <a:prstDash val="solid"/>
                      <a:round/>
                      <a:headEnd type="none" w="med" len="med"/>
                      <a:tailEnd type="none" w="med" len="med"/>
                    </a:lnL>
                    <a:lnR w="19050" cap="flat" cmpd="sng" algn="ctr">
                      <a:solidFill>
                        <a:srgbClr val="DB9E45"/>
                      </a:solidFill>
                      <a:prstDash val="solid"/>
                      <a:round/>
                      <a:headEnd type="none" w="med" len="med"/>
                      <a:tailEnd type="none" w="med" len="med"/>
                    </a:lnR>
                    <a:lnT w="19050" cap="flat" cmpd="sng" algn="ctr">
                      <a:solidFill>
                        <a:srgbClr val="DB9E45"/>
                      </a:solidFill>
                      <a:prstDash val="solid"/>
                      <a:round/>
                      <a:headEnd type="none" w="med" len="med"/>
                      <a:tailEnd type="none" w="med" len="med"/>
                    </a:lnT>
                    <a:lnB w="19050" cap="flat" cmpd="sng" algn="ctr">
                      <a:solidFill>
                        <a:srgbClr val="DB9E45"/>
                      </a:solidFill>
                      <a:prstDash val="solid"/>
                      <a:round/>
                      <a:headEnd type="none" w="med" len="med"/>
                      <a:tailEnd type="none" w="med" len="med"/>
                    </a:lnB>
                    <a:solidFill>
                      <a:srgbClr val="540E10"/>
                    </a:solidFill>
                  </a:tcPr>
                </a:tc>
                <a:tc>
                  <a:txBody>
                    <a:bodyPr/>
                    <a:lstStyle/>
                    <a:p>
                      <a:pPr marL="0" indent="0">
                        <a:buNone/>
                      </a:pPr>
                      <a:r>
                        <a:rPr lang="en-US" sz="1050" dirty="0">
                          <a:solidFill>
                            <a:srgbClr val="540E10"/>
                          </a:solidFill>
                          <a:latin typeface="Glacial Indifference" pitchFamily="34" charset="0"/>
                          <a:ea typeface="Glacial Indifference" pitchFamily="34" charset="-122"/>
                          <a:cs typeface="Glacial Indifference" pitchFamily="34" charset="-120"/>
                        </a:rPr>
                        <a:t>Assess inequalities, minimum unit pricing (MUP) and screening.</a:t>
                      </a:r>
                      <a:endParaRPr lang="en-US" sz="1050" dirty="0">
                        <a:latin typeface="Glacial Indifference" charset="0"/>
                        <a:ea typeface="Glacial Indifference" charset="0"/>
                        <a:cs typeface="Glacial Indifference" charset="0"/>
                      </a:endParaRPr>
                    </a:p>
                    <a:p>
                      <a:pPr marL="0" indent="0">
                        <a:buNone/>
                      </a:pPr>
                      <a:r>
                        <a:rPr lang="en-US" sz="1050" i="1" dirty="0">
                          <a:solidFill>
                            <a:srgbClr val="540E10"/>
                          </a:solidFill>
                          <a:latin typeface="Glacial Indifference" pitchFamily="34" charset="0"/>
                          <a:ea typeface="Glacial Indifference" pitchFamily="34" charset="-122"/>
                          <a:cs typeface="Glacial Indifference" pitchFamily="34" charset="-120"/>
                        </a:rPr>
                        <a:t>Q3: How do they affect outcomes?</a:t>
                      </a:r>
                      <a:endParaRPr lang="en-US" sz="1050" dirty="0">
                        <a:latin typeface="Glacial Indifference" charset="0"/>
                        <a:ea typeface="Glacial Indifference" charset="0"/>
                        <a:cs typeface="Glacial Indifference" charset="0"/>
                      </a:endParaRPr>
                    </a:p>
                  </a:txBody>
                  <a:tcPr marL="73152" marR="73152" marT="27432" marB="27432" anchor="ctr">
                    <a:lnL w="19050" cap="flat" cmpd="sng" algn="ctr">
                      <a:solidFill>
                        <a:srgbClr val="DB9E45"/>
                      </a:solidFill>
                      <a:prstDash val="solid"/>
                      <a:round/>
                      <a:headEnd type="none" w="med" len="med"/>
                      <a:tailEnd type="none" w="med" len="med"/>
                    </a:lnL>
                    <a:lnR w="19050" cap="flat" cmpd="sng" algn="ctr">
                      <a:solidFill>
                        <a:srgbClr val="DB9E45"/>
                      </a:solidFill>
                      <a:prstDash val="solid"/>
                      <a:round/>
                      <a:headEnd type="none" w="med" len="med"/>
                      <a:tailEnd type="none" w="med" len="med"/>
                    </a:lnR>
                    <a:lnT w="19050" cap="flat" cmpd="sng" algn="ctr">
                      <a:solidFill>
                        <a:srgbClr val="DB9E45"/>
                      </a:solidFill>
                      <a:prstDash val="solid"/>
                      <a:round/>
                      <a:headEnd type="none" w="med" len="med"/>
                      <a:tailEnd type="none" w="med" len="med"/>
                    </a:lnT>
                    <a:lnB w="19050" cap="flat" cmpd="sng" algn="ctr">
                      <a:solidFill>
                        <a:srgbClr val="DB9E45"/>
                      </a:solidFill>
                      <a:prstDash val="solid"/>
                      <a:round/>
                      <a:headEnd type="none" w="med" len="med"/>
                      <a:tailEnd type="none" w="med" len="med"/>
                    </a:lnB>
                    <a:solidFill>
                      <a:srgbClr val="FDEBAB"/>
                    </a:solidFill>
                  </a:tcPr>
                </a:tc>
                <a:extLst>
                  <a:ext uri="{0D108BD9-81ED-4DB2-BD59-A6C34878D82A}">
                    <a16:rowId xmlns:a16="http://schemas.microsoft.com/office/drawing/2014/main" val="10002"/>
                  </a:ext>
                </a:extLst>
              </a:tr>
              <a:tr h="551065">
                <a:tc>
                  <a:txBody>
                    <a:bodyPr/>
                    <a:lstStyle/>
                    <a:p>
                      <a:pPr marL="0" indent="0" algn="ctr">
                        <a:buNone/>
                      </a:pPr>
                      <a:r>
                        <a:rPr lang="en-US" sz="1050" b="1" dirty="0">
                          <a:solidFill>
                            <a:srgbClr val="FFFFFF"/>
                          </a:solidFill>
                          <a:latin typeface="Glacial Indifference" pitchFamily="34" charset="0"/>
                          <a:ea typeface="Glacial Indifference" pitchFamily="34" charset="-122"/>
                          <a:cs typeface="Glacial Indifference" pitchFamily="34" charset="-120"/>
                        </a:rPr>
                        <a:t>O4</a:t>
                      </a:r>
                      <a:endParaRPr lang="en-US" sz="1050" dirty="0">
                        <a:latin typeface="Glacial Indifference" charset="0"/>
                        <a:ea typeface="Glacial Indifference" charset="0"/>
                        <a:cs typeface="Glacial Indifference" charset="0"/>
                      </a:endParaRPr>
                    </a:p>
                  </a:txBody>
                  <a:tcPr marL="73152" marR="73152" marT="27432" marB="27432" anchor="ctr">
                    <a:lnL w="19050" cap="flat" cmpd="sng" algn="ctr">
                      <a:solidFill>
                        <a:srgbClr val="DB9E45"/>
                      </a:solidFill>
                      <a:prstDash val="solid"/>
                      <a:round/>
                      <a:headEnd type="none" w="med" len="med"/>
                      <a:tailEnd type="none" w="med" len="med"/>
                    </a:lnL>
                    <a:lnR w="19050" cap="flat" cmpd="sng" algn="ctr">
                      <a:solidFill>
                        <a:srgbClr val="DB9E45"/>
                      </a:solidFill>
                      <a:prstDash val="solid"/>
                      <a:round/>
                      <a:headEnd type="none" w="med" len="med"/>
                      <a:tailEnd type="none" w="med" len="med"/>
                    </a:lnR>
                    <a:lnT w="19050" cap="flat" cmpd="sng" algn="ctr">
                      <a:solidFill>
                        <a:srgbClr val="DB9E45"/>
                      </a:solidFill>
                      <a:prstDash val="solid"/>
                      <a:round/>
                      <a:headEnd type="none" w="med" len="med"/>
                      <a:tailEnd type="none" w="med" len="med"/>
                    </a:lnT>
                    <a:lnB w="19050" cap="flat" cmpd="sng" algn="ctr">
                      <a:solidFill>
                        <a:srgbClr val="DB9E45"/>
                      </a:solidFill>
                      <a:prstDash val="solid"/>
                      <a:round/>
                      <a:headEnd type="none" w="med" len="med"/>
                      <a:tailEnd type="none" w="med" len="med"/>
                    </a:lnB>
                    <a:solidFill>
                      <a:srgbClr val="540E10"/>
                    </a:solidFill>
                  </a:tcPr>
                </a:tc>
                <a:tc>
                  <a:txBody>
                    <a:bodyPr/>
                    <a:lstStyle/>
                    <a:p>
                      <a:pPr marL="0" indent="0">
                        <a:buNone/>
                      </a:pPr>
                      <a:r>
                        <a:rPr lang="en-US" sz="1050" dirty="0">
                          <a:solidFill>
                            <a:srgbClr val="540E10"/>
                          </a:solidFill>
                          <a:latin typeface="Glacial Indifference" pitchFamily="34" charset="0"/>
                          <a:ea typeface="Glacial Indifference" pitchFamily="34" charset="-122"/>
                          <a:cs typeface="Glacial Indifference" pitchFamily="34" charset="-120"/>
                        </a:rPr>
                        <a:t>Identify strategies for earlier diagnosis and prevention.</a:t>
                      </a:r>
                      <a:endParaRPr lang="en-US" sz="1050" dirty="0">
                        <a:latin typeface="Glacial Indifference" charset="0"/>
                        <a:ea typeface="Glacial Indifference" charset="0"/>
                        <a:cs typeface="Glacial Indifference" charset="0"/>
                      </a:endParaRPr>
                    </a:p>
                    <a:p>
                      <a:pPr marL="0" indent="0">
                        <a:buNone/>
                      </a:pPr>
                      <a:r>
                        <a:rPr lang="en-US" sz="1050" i="1" dirty="0">
                          <a:solidFill>
                            <a:srgbClr val="540E10"/>
                          </a:solidFill>
                          <a:latin typeface="Glacial Indifference" pitchFamily="34" charset="0"/>
                          <a:ea typeface="Glacial Indifference" pitchFamily="34" charset="-122"/>
                          <a:cs typeface="Glacial Indifference" pitchFamily="34" charset="-120"/>
                        </a:rPr>
                        <a:t>Q4: What would work in practice?</a:t>
                      </a:r>
                      <a:endParaRPr lang="en-US" sz="1050" dirty="0">
                        <a:latin typeface="Glacial Indifference" charset="0"/>
                        <a:ea typeface="Glacial Indifference" charset="0"/>
                        <a:cs typeface="Glacial Indifference" charset="0"/>
                      </a:endParaRPr>
                    </a:p>
                  </a:txBody>
                  <a:tcPr marL="73152" marR="73152" marT="27432" marB="27432" anchor="ctr">
                    <a:lnL w="19050" cap="flat" cmpd="sng" algn="ctr">
                      <a:solidFill>
                        <a:srgbClr val="DB9E45"/>
                      </a:solidFill>
                      <a:prstDash val="solid"/>
                      <a:round/>
                      <a:headEnd type="none" w="med" len="med"/>
                      <a:tailEnd type="none" w="med" len="med"/>
                    </a:lnL>
                    <a:lnR w="19050" cap="flat" cmpd="sng" algn="ctr">
                      <a:solidFill>
                        <a:srgbClr val="DB9E45"/>
                      </a:solidFill>
                      <a:prstDash val="solid"/>
                      <a:round/>
                      <a:headEnd type="none" w="med" len="med"/>
                      <a:tailEnd type="none" w="med" len="med"/>
                    </a:lnR>
                    <a:lnT w="19050" cap="flat" cmpd="sng" algn="ctr">
                      <a:solidFill>
                        <a:srgbClr val="DB9E45"/>
                      </a:solidFill>
                      <a:prstDash val="solid"/>
                      <a:round/>
                      <a:headEnd type="none" w="med" len="med"/>
                      <a:tailEnd type="none" w="med" len="med"/>
                    </a:lnT>
                    <a:lnB w="19050" cap="flat" cmpd="sng" algn="ctr">
                      <a:solidFill>
                        <a:srgbClr val="DB9E45"/>
                      </a:solidFill>
                      <a:prstDash val="solid"/>
                      <a:round/>
                      <a:headEnd type="none" w="med" len="med"/>
                      <a:tailEnd type="none" w="med" len="med"/>
                    </a:lnB>
                    <a:solidFill>
                      <a:srgbClr val="FDEBAB"/>
                    </a:solidFill>
                  </a:tcPr>
                </a:tc>
                <a:extLst>
                  <a:ext uri="{0D108BD9-81ED-4DB2-BD59-A6C34878D82A}">
                    <a16:rowId xmlns:a16="http://schemas.microsoft.com/office/drawing/2014/main" val="10003"/>
                  </a:ext>
                </a:extLst>
              </a:tr>
            </a:tbl>
          </a:graphicData>
        </a:graphic>
      </p:graphicFrame>
      <p:sp>
        <p:nvSpPr>
          <p:cNvPr id="31" name="Method card"/>
          <p:cNvSpPr/>
          <p:nvPr/>
        </p:nvSpPr>
        <p:spPr>
          <a:xfrm>
            <a:off x="5221224" y="1975104"/>
            <a:ext cx="4672584" cy="2556240"/>
          </a:xfrm>
          <a:prstGeom prst="roundRect">
            <a:avLst>
              <a:gd name="adj" fmla="val 5008"/>
            </a:avLst>
          </a:prstGeom>
          <a:solidFill>
            <a:srgbClr val="FDEBAB"/>
          </a:solidFill>
          <a:ln w="12700">
            <a:solidFill>
              <a:srgbClr val="FDEBAB"/>
            </a:solidFill>
            <a:prstDash val="solid"/>
          </a:ln>
        </p:spPr>
        <p:txBody>
          <a:bodyPr/>
          <a:lstStyle/>
          <a:p>
            <a:endParaRPr lang="en-IN"/>
          </a:p>
        </p:txBody>
      </p:sp>
      <p:sp>
        <p:nvSpPr>
          <p:cNvPr id="32" name="Method heading"/>
          <p:cNvSpPr txBox="1"/>
          <p:nvPr/>
        </p:nvSpPr>
        <p:spPr>
          <a:xfrm>
            <a:off x="5358384" y="2048256"/>
            <a:ext cx="4398264" cy="310896"/>
          </a:xfrm>
          <a:prstGeom prst="rect">
            <a:avLst/>
          </a:prstGeom>
          <a:noFill/>
          <a:ln/>
        </p:spPr>
        <p:txBody>
          <a:bodyPr wrap="square" lIns="0" tIns="0" rIns="0" bIns="0" rtlCol="0" anchor="ctr"/>
          <a:lstStyle/>
          <a:p>
            <a:pPr marL="0" indent="0" algn="ctr">
              <a:buNone/>
            </a:pPr>
            <a:r>
              <a:rPr lang="en-US" sz="1600" dirty="0">
                <a:solidFill>
                  <a:srgbClr val="540E10"/>
                </a:solidFill>
                <a:latin typeface="League Spartan" pitchFamily="34" charset="0"/>
                <a:ea typeface="League Spartan" pitchFamily="34" charset="-122"/>
                <a:cs typeface="League Spartan" pitchFamily="34" charset="-120"/>
              </a:rPr>
              <a:t>Research Methodology</a:t>
            </a:r>
            <a:endParaRPr lang="en-US" sz="1600" dirty="0"/>
          </a:p>
        </p:txBody>
      </p:sp>
      <p:sp>
        <p:nvSpPr>
          <p:cNvPr id="33" name="Method text"/>
          <p:cNvSpPr txBox="1"/>
          <p:nvPr/>
        </p:nvSpPr>
        <p:spPr>
          <a:xfrm>
            <a:off x="5422392" y="2432304"/>
            <a:ext cx="4270248" cy="2053320"/>
          </a:xfrm>
          <a:prstGeom prst="rect">
            <a:avLst/>
          </a:prstGeom>
          <a:noFill/>
          <a:ln/>
        </p:spPr>
        <p:txBody>
          <a:bodyPr wrap="square" lIns="0" tIns="0" rIns="0" bIns="0" rtlCol="0" anchor="t"/>
          <a:lstStyle/>
          <a:p>
            <a:pPr marL="0" indent="0">
              <a:spcAft>
                <a:spcPts val="300"/>
              </a:spcAft>
              <a:buNone/>
            </a:pPr>
            <a:r>
              <a:rPr lang="en-US" sz="1050" b="1" dirty="0">
                <a:solidFill>
                  <a:srgbClr val="540E10"/>
                </a:solidFill>
                <a:latin typeface="Glacial Indifference" pitchFamily="34" charset="0"/>
                <a:ea typeface="Glacial Indifference" pitchFamily="34" charset="-122"/>
                <a:cs typeface="Glacial Indifference" pitchFamily="34" charset="-120"/>
              </a:rPr>
              <a:t>Design: </a:t>
            </a:r>
            <a:r>
              <a:rPr lang="en-US" sz="1050" dirty="0">
                <a:solidFill>
                  <a:srgbClr val="540E10"/>
                </a:solidFill>
                <a:latin typeface="Glacial Indifference" pitchFamily="34" charset="0"/>
                <a:ea typeface="Glacial Indifference" pitchFamily="34" charset="-122"/>
                <a:cs typeface="Glacial Indifference" pitchFamily="34" charset="-120"/>
              </a:rPr>
              <a:t>critical review of secondary data; no primary data collected.</a:t>
            </a:r>
            <a:endParaRPr lang="en-US" sz="1050" dirty="0"/>
          </a:p>
          <a:p>
            <a:pPr marL="0" indent="0">
              <a:spcAft>
                <a:spcPts val="300"/>
              </a:spcAft>
              <a:buNone/>
            </a:pPr>
            <a:r>
              <a:rPr lang="en-US" sz="1050" b="1" dirty="0">
                <a:solidFill>
                  <a:srgbClr val="540E10"/>
                </a:solidFill>
                <a:latin typeface="Glacial Indifference" pitchFamily="34" charset="0"/>
                <a:ea typeface="Glacial Indifference" pitchFamily="34" charset="-122"/>
                <a:cs typeface="Glacial Indifference" pitchFamily="34" charset="-120"/>
              </a:rPr>
              <a:t>Sources: </a:t>
            </a:r>
            <a:r>
              <a:rPr lang="en-US" sz="1050" dirty="0">
                <a:solidFill>
                  <a:srgbClr val="540E10"/>
                </a:solidFill>
                <a:latin typeface="Glacial Indifference" pitchFamily="34" charset="0"/>
                <a:ea typeface="Glacial Indifference" pitchFamily="34" charset="-122"/>
                <a:cs typeface="Glacial Indifference" pitchFamily="34" charset="-120"/>
              </a:rPr>
              <a:t>PubMed/MEDLINE, Scopus, Google Scholar; ONS, OHID, Public Health Scotland (2023), Welsh Government, NICE, EASL.</a:t>
            </a:r>
            <a:endParaRPr lang="en-US" sz="1050" dirty="0"/>
          </a:p>
          <a:p>
            <a:pPr marL="0" indent="0">
              <a:spcAft>
                <a:spcPts val="300"/>
              </a:spcAft>
              <a:buNone/>
            </a:pPr>
            <a:r>
              <a:rPr lang="en-US" sz="1050" b="1" dirty="0">
                <a:solidFill>
                  <a:srgbClr val="540E10"/>
                </a:solidFill>
                <a:latin typeface="Glacial Indifference" pitchFamily="34" charset="0"/>
                <a:ea typeface="Glacial Indifference" pitchFamily="34" charset="-122"/>
                <a:cs typeface="Glacial Indifference" pitchFamily="34" charset="-120"/>
              </a:rPr>
              <a:t>Period: </a:t>
            </a:r>
            <a:r>
              <a:rPr lang="en-US" sz="1050" dirty="0">
                <a:solidFill>
                  <a:srgbClr val="540E10"/>
                </a:solidFill>
                <a:latin typeface="Glacial Indifference" pitchFamily="34" charset="0"/>
                <a:ea typeface="Glacial Indifference" pitchFamily="34" charset="-122"/>
                <a:cs typeface="Glacial Indifference" pitchFamily="34" charset="-120"/>
              </a:rPr>
              <a:t>searched October 2026; studies 2013–2026; statistics 2019–2024.</a:t>
            </a:r>
            <a:endParaRPr lang="en-US" sz="1050" dirty="0"/>
          </a:p>
          <a:p>
            <a:pPr marL="0" indent="0">
              <a:spcAft>
                <a:spcPts val="300"/>
              </a:spcAft>
              <a:buNone/>
            </a:pPr>
            <a:r>
              <a:rPr lang="en-US" sz="1050" b="1" dirty="0">
                <a:solidFill>
                  <a:srgbClr val="540E10"/>
                </a:solidFill>
                <a:latin typeface="Glacial Indifference" pitchFamily="34" charset="0"/>
                <a:ea typeface="Glacial Indifference" pitchFamily="34" charset="-122"/>
                <a:cs typeface="Glacial Indifference" pitchFamily="34" charset="-120"/>
              </a:rPr>
              <a:t>Include: </a:t>
            </a:r>
            <a:r>
              <a:rPr lang="en-US" sz="1050" dirty="0">
                <a:solidFill>
                  <a:srgbClr val="540E10"/>
                </a:solidFill>
                <a:latin typeface="Glacial Indifference" pitchFamily="34" charset="0"/>
                <a:ea typeface="Glacial Indifference" pitchFamily="34" charset="-122"/>
                <a:cs typeface="Glacial Indifference" pitchFamily="34" charset="-120"/>
              </a:rPr>
              <a:t>UK adults; peer-reviewed studies, official statistics, clinical guidelines; English.</a:t>
            </a:r>
            <a:endParaRPr lang="en-US" sz="1050" dirty="0"/>
          </a:p>
          <a:p>
            <a:pPr marL="0" indent="0">
              <a:spcAft>
                <a:spcPts val="300"/>
              </a:spcAft>
              <a:buNone/>
            </a:pPr>
            <a:r>
              <a:rPr lang="en-US" sz="1050" b="1" dirty="0">
                <a:solidFill>
                  <a:srgbClr val="540E10"/>
                </a:solidFill>
                <a:latin typeface="Glacial Indifference" pitchFamily="34" charset="0"/>
                <a:ea typeface="Glacial Indifference" pitchFamily="34" charset="-122"/>
                <a:cs typeface="Glacial Indifference" pitchFamily="34" charset="-120"/>
              </a:rPr>
              <a:t>Exclude: </a:t>
            </a:r>
            <a:r>
              <a:rPr lang="en-US" sz="1050" dirty="0">
                <a:solidFill>
                  <a:srgbClr val="540E10"/>
                </a:solidFill>
                <a:latin typeface="Glacial Indifference" pitchFamily="34" charset="0"/>
                <a:ea typeface="Glacial Indifference" pitchFamily="34" charset="-122"/>
                <a:cs typeface="Glacial Indifference" pitchFamily="34" charset="-120"/>
              </a:rPr>
              <a:t>non-UK-only or paediatric data, non-alcohol liver disease, commentary without data.</a:t>
            </a:r>
            <a:endParaRPr lang="en-US" sz="1050" dirty="0"/>
          </a:p>
          <a:p>
            <a:pPr marL="0" indent="0">
              <a:spcAft>
                <a:spcPts val="300"/>
              </a:spcAft>
              <a:buNone/>
            </a:pPr>
            <a:r>
              <a:rPr lang="en-US" sz="1050" b="1" dirty="0">
                <a:solidFill>
                  <a:srgbClr val="540E10"/>
                </a:solidFill>
                <a:latin typeface="Glacial Indifference" pitchFamily="34" charset="0"/>
                <a:ea typeface="Glacial Indifference" pitchFamily="34" charset="-122"/>
                <a:cs typeface="Glacial Indifference" pitchFamily="34" charset="-120"/>
              </a:rPr>
              <a:t>Appraisal: </a:t>
            </a:r>
            <a:r>
              <a:rPr lang="en-US" sz="1050" dirty="0">
                <a:solidFill>
                  <a:srgbClr val="540E10"/>
                </a:solidFill>
                <a:latin typeface="Glacial Indifference" pitchFamily="34" charset="0"/>
                <a:ea typeface="Glacial Indifference" pitchFamily="34" charset="-122"/>
                <a:cs typeface="Glacial Indifference" pitchFamily="34" charset="-120"/>
              </a:rPr>
              <a:t>CASP-style bias and generalisability checks; narrative synthesis by objective; statistics verified against original releases.</a:t>
            </a:r>
            <a:endParaRPr lang="en-US" sz="1050" dirty="0"/>
          </a:p>
        </p:txBody>
      </p:sp>
      <p:sp>
        <p:nvSpPr>
          <p:cNvPr id="34" name="Stats card"/>
          <p:cNvSpPr/>
          <p:nvPr/>
        </p:nvSpPr>
        <p:spPr>
          <a:xfrm>
            <a:off x="5221224" y="4677648"/>
            <a:ext cx="4672584" cy="3597672"/>
          </a:xfrm>
          <a:prstGeom prst="roundRect">
            <a:avLst>
              <a:gd name="adj" fmla="val 3558"/>
            </a:avLst>
          </a:prstGeom>
          <a:solidFill>
            <a:srgbClr val="DB9E45"/>
          </a:solidFill>
          <a:ln w="12700">
            <a:solidFill>
              <a:srgbClr val="DB9E45"/>
            </a:solidFill>
            <a:prstDash val="solid"/>
          </a:ln>
        </p:spPr>
        <p:txBody>
          <a:bodyPr/>
          <a:lstStyle/>
          <a:p>
            <a:endParaRPr lang="en-IN"/>
          </a:p>
        </p:txBody>
      </p:sp>
      <p:sp>
        <p:nvSpPr>
          <p:cNvPr id="35" name="Stats heading"/>
          <p:cNvSpPr txBox="1"/>
          <p:nvPr/>
        </p:nvSpPr>
        <p:spPr>
          <a:xfrm>
            <a:off x="5358384" y="4750800"/>
            <a:ext cx="4398264" cy="310896"/>
          </a:xfrm>
          <a:prstGeom prst="rect">
            <a:avLst/>
          </a:prstGeom>
          <a:noFill/>
          <a:ln/>
        </p:spPr>
        <p:txBody>
          <a:bodyPr wrap="square" lIns="0" tIns="0" rIns="0" bIns="0" rtlCol="0" anchor="ctr"/>
          <a:lstStyle/>
          <a:p>
            <a:pPr marL="0" indent="0" algn="ctr">
              <a:buNone/>
            </a:pPr>
            <a:r>
              <a:rPr lang="en-US" sz="1600" dirty="0">
                <a:solidFill>
                  <a:srgbClr val="540E10"/>
                </a:solidFill>
                <a:latin typeface="League Spartan" pitchFamily="34" charset="0"/>
                <a:ea typeface="League Spartan" pitchFamily="34" charset="-122"/>
                <a:cs typeface="League Spartan" pitchFamily="34" charset="-120"/>
              </a:rPr>
              <a:t>Statistical Evidence: Deaths and Admissions</a:t>
            </a:r>
            <a:endParaRPr lang="en-US" sz="1600" dirty="0"/>
          </a:p>
        </p:txBody>
      </p:sp>
      <p:sp>
        <p:nvSpPr>
          <p:cNvPr id="36" name="Stat tile 1"/>
          <p:cNvSpPr/>
          <p:nvPr/>
        </p:nvSpPr>
        <p:spPr>
          <a:xfrm>
            <a:off x="5422392" y="5134848"/>
            <a:ext cx="1362456" cy="731520"/>
          </a:xfrm>
          <a:prstGeom prst="roundRect">
            <a:avLst>
              <a:gd name="adj" fmla="val 10000"/>
            </a:avLst>
          </a:prstGeom>
          <a:solidFill>
            <a:srgbClr val="3A5D63"/>
          </a:solidFill>
          <a:ln w="12700">
            <a:solidFill>
              <a:srgbClr val="3A5D63"/>
            </a:solidFill>
            <a:prstDash val="solid"/>
          </a:ln>
        </p:spPr>
        <p:txBody>
          <a:bodyPr/>
          <a:lstStyle/>
          <a:p>
            <a:endParaRPr lang="en-IN"/>
          </a:p>
        </p:txBody>
      </p:sp>
      <p:sp>
        <p:nvSpPr>
          <p:cNvPr id="37" name="Stat tile text 1"/>
          <p:cNvSpPr txBox="1"/>
          <p:nvPr/>
        </p:nvSpPr>
        <p:spPr>
          <a:xfrm>
            <a:off x="5422392" y="5134848"/>
            <a:ext cx="1362456" cy="731520"/>
          </a:xfrm>
          <a:prstGeom prst="rect">
            <a:avLst/>
          </a:prstGeom>
          <a:noFill/>
          <a:ln/>
        </p:spPr>
        <p:txBody>
          <a:bodyPr wrap="square" lIns="508" tIns="508" rIns="508" bIns="508" rtlCol="0" anchor="ctr"/>
          <a:lstStyle/>
          <a:p>
            <a:pPr marL="0" indent="0" algn="ctr">
              <a:buNone/>
            </a:pPr>
            <a:r>
              <a:rPr lang="en-US" sz="1900" b="1" dirty="0">
                <a:solidFill>
                  <a:srgbClr val="F9F4F1"/>
                </a:solidFill>
                <a:latin typeface="League Spartan" pitchFamily="34" charset="0"/>
                <a:ea typeface="League Spartan" pitchFamily="34" charset="-122"/>
                <a:cs typeface="League Spartan" pitchFamily="34" charset="-120"/>
              </a:rPr>
              <a:t>9,809</a:t>
            </a:r>
            <a:endParaRPr lang="en-US" sz="1900" dirty="0"/>
          </a:p>
          <a:p>
            <a:pPr marL="0" indent="0" algn="ctr">
              <a:buNone/>
            </a:pPr>
            <a:r>
              <a:rPr lang="en-US" sz="900" dirty="0">
                <a:solidFill>
                  <a:srgbClr val="F9F4F1"/>
                </a:solidFill>
                <a:latin typeface="Glacial Indifference" pitchFamily="34" charset="0"/>
                <a:ea typeface="Glacial Indifference" pitchFamily="34" charset="-122"/>
                <a:cs typeface="Glacial Indifference" pitchFamily="34" charset="-120"/>
              </a:rPr>
              <a:t>alcohol-specific deaths, UK, 2024</a:t>
            </a:r>
            <a:endParaRPr lang="en-US" sz="1900" dirty="0"/>
          </a:p>
        </p:txBody>
      </p:sp>
      <p:sp>
        <p:nvSpPr>
          <p:cNvPr id="38" name="Stat tile 2"/>
          <p:cNvSpPr/>
          <p:nvPr/>
        </p:nvSpPr>
        <p:spPr>
          <a:xfrm>
            <a:off x="6876288" y="5134848"/>
            <a:ext cx="1362456" cy="731520"/>
          </a:xfrm>
          <a:prstGeom prst="roundRect">
            <a:avLst>
              <a:gd name="adj" fmla="val 10000"/>
            </a:avLst>
          </a:prstGeom>
          <a:solidFill>
            <a:srgbClr val="3A5D63"/>
          </a:solidFill>
          <a:ln w="12700">
            <a:solidFill>
              <a:srgbClr val="3A5D63"/>
            </a:solidFill>
            <a:prstDash val="solid"/>
          </a:ln>
        </p:spPr>
        <p:txBody>
          <a:bodyPr/>
          <a:lstStyle/>
          <a:p>
            <a:endParaRPr lang="en-IN"/>
          </a:p>
        </p:txBody>
      </p:sp>
      <p:sp>
        <p:nvSpPr>
          <p:cNvPr id="39" name="Stat tile text 2"/>
          <p:cNvSpPr txBox="1"/>
          <p:nvPr/>
        </p:nvSpPr>
        <p:spPr>
          <a:xfrm>
            <a:off x="6876288" y="5134848"/>
            <a:ext cx="1362456" cy="731520"/>
          </a:xfrm>
          <a:prstGeom prst="rect">
            <a:avLst/>
          </a:prstGeom>
          <a:noFill/>
          <a:ln/>
        </p:spPr>
        <p:txBody>
          <a:bodyPr wrap="square" lIns="508" tIns="508" rIns="508" bIns="508" rtlCol="0" anchor="ctr"/>
          <a:lstStyle/>
          <a:p>
            <a:pPr marL="0" indent="0" algn="ctr">
              <a:buNone/>
            </a:pPr>
            <a:r>
              <a:rPr lang="en-US" sz="1900" b="1" dirty="0">
                <a:solidFill>
                  <a:srgbClr val="F9F4F1"/>
                </a:solidFill>
                <a:latin typeface="League Spartan" pitchFamily="34" charset="0"/>
                <a:ea typeface="League Spartan" pitchFamily="34" charset="-122"/>
                <a:cs typeface="League Spartan" pitchFamily="34" charset="-120"/>
              </a:rPr>
              <a:t>27,085</a:t>
            </a:r>
            <a:endParaRPr lang="en-US" sz="1900" dirty="0"/>
          </a:p>
          <a:p>
            <a:pPr marL="0" indent="0" algn="ctr">
              <a:buNone/>
            </a:pPr>
            <a:r>
              <a:rPr lang="en-US" sz="900" dirty="0">
                <a:solidFill>
                  <a:srgbClr val="F9F4F1"/>
                </a:solidFill>
                <a:latin typeface="Glacial Indifference" pitchFamily="34" charset="0"/>
                <a:ea typeface="Glacial Indifference" pitchFamily="34" charset="-122"/>
                <a:cs typeface="Glacial Indifference" pitchFamily="34" charset="-120"/>
              </a:rPr>
              <a:t>ARLD admissions, England, 2022/23</a:t>
            </a:r>
            <a:endParaRPr lang="en-US" sz="1900" dirty="0"/>
          </a:p>
        </p:txBody>
      </p:sp>
      <p:sp>
        <p:nvSpPr>
          <p:cNvPr id="40" name="Stat tile 3"/>
          <p:cNvSpPr/>
          <p:nvPr/>
        </p:nvSpPr>
        <p:spPr>
          <a:xfrm>
            <a:off x="8330184" y="5134848"/>
            <a:ext cx="1362456" cy="731520"/>
          </a:xfrm>
          <a:prstGeom prst="roundRect">
            <a:avLst>
              <a:gd name="adj" fmla="val 10000"/>
            </a:avLst>
          </a:prstGeom>
          <a:solidFill>
            <a:srgbClr val="3A5D63"/>
          </a:solidFill>
          <a:ln w="12700">
            <a:solidFill>
              <a:srgbClr val="3A5D63"/>
            </a:solidFill>
            <a:prstDash val="solid"/>
          </a:ln>
        </p:spPr>
        <p:txBody>
          <a:bodyPr/>
          <a:lstStyle/>
          <a:p>
            <a:endParaRPr lang="en-IN"/>
          </a:p>
        </p:txBody>
      </p:sp>
      <p:sp>
        <p:nvSpPr>
          <p:cNvPr id="41" name="Stat tile text 3"/>
          <p:cNvSpPr txBox="1"/>
          <p:nvPr/>
        </p:nvSpPr>
        <p:spPr>
          <a:xfrm>
            <a:off x="8330184" y="5134848"/>
            <a:ext cx="1362456" cy="731520"/>
          </a:xfrm>
          <a:prstGeom prst="rect">
            <a:avLst/>
          </a:prstGeom>
          <a:noFill/>
          <a:ln/>
        </p:spPr>
        <p:txBody>
          <a:bodyPr wrap="square" lIns="508" tIns="508" rIns="508" bIns="508" rtlCol="0" anchor="ctr"/>
          <a:lstStyle/>
          <a:p>
            <a:pPr marL="0" indent="0" algn="ctr">
              <a:buNone/>
            </a:pPr>
            <a:r>
              <a:rPr lang="en-US" sz="1900" b="1" dirty="0">
                <a:solidFill>
                  <a:srgbClr val="F9F4F1"/>
                </a:solidFill>
                <a:latin typeface="League Spartan" pitchFamily="34" charset="0"/>
                <a:ea typeface="League Spartan" pitchFamily="34" charset="-122"/>
                <a:cs typeface="League Spartan" pitchFamily="34" charset="-120"/>
              </a:rPr>
              <a:t>5,776</a:t>
            </a:r>
            <a:endParaRPr lang="en-US" sz="1900" dirty="0"/>
          </a:p>
          <a:p>
            <a:pPr marL="0" indent="0" algn="ctr">
              <a:buNone/>
            </a:pPr>
            <a:r>
              <a:rPr lang="en-US" sz="900" dirty="0">
                <a:solidFill>
                  <a:srgbClr val="F9F4F1"/>
                </a:solidFill>
                <a:latin typeface="Glacial Indifference" pitchFamily="34" charset="0"/>
                <a:ea typeface="Glacial Indifference" pitchFamily="34" charset="-122"/>
                <a:cs typeface="Glacial Indifference" pitchFamily="34" charset="-120"/>
              </a:rPr>
              <a:t>ARLD deaths under 75, England, 2022</a:t>
            </a:r>
            <a:endParaRPr lang="en-US" sz="1900" dirty="0"/>
          </a:p>
        </p:txBody>
      </p:sp>
      <p:sp>
        <p:nvSpPr>
          <p:cNvPr id="42" name="Chart panel"/>
          <p:cNvSpPr/>
          <p:nvPr/>
        </p:nvSpPr>
        <p:spPr>
          <a:xfrm>
            <a:off x="5422392" y="5976096"/>
            <a:ext cx="4270248" cy="1371600"/>
          </a:xfrm>
          <a:prstGeom prst="roundRect">
            <a:avLst>
              <a:gd name="adj" fmla="val 5333"/>
            </a:avLst>
          </a:prstGeom>
          <a:solidFill>
            <a:srgbClr val="FFFFFF"/>
          </a:solidFill>
          <a:ln w="12700">
            <a:solidFill>
              <a:srgbClr val="FFFFFF"/>
            </a:solidFill>
            <a:prstDash val="solid"/>
          </a:ln>
        </p:spPr>
        <p:txBody>
          <a:bodyPr/>
          <a:lstStyle/>
          <a:p>
            <a:endParaRPr lang="en-IN"/>
          </a:p>
        </p:txBody>
      </p:sp>
      <p:graphicFrame>
        <p:nvGraphicFramePr>
          <p:cNvPr id="43" name="Chart 0"/>
          <p:cNvGraphicFramePr/>
          <p:nvPr/>
        </p:nvGraphicFramePr>
        <p:xfrm>
          <a:off x="5449824" y="5994384"/>
          <a:ext cx="4215384" cy="1335024"/>
        </p:xfrm>
        <a:graphic>
          <a:graphicData uri="http://schemas.openxmlformats.org/drawingml/2006/chart">
            <c:chart xmlns:c="http://schemas.openxmlformats.org/drawingml/2006/chart" xmlns:r="http://schemas.openxmlformats.org/officeDocument/2006/relationships" r:id="rId4"/>
          </a:graphicData>
        </a:graphic>
      </p:graphicFrame>
      <p:sp>
        <p:nvSpPr>
          <p:cNvPr id="44" name="Stats text"/>
          <p:cNvSpPr txBox="1"/>
          <p:nvPr/>
        </p:nvSpPr>
        <p:spPr>
          <a:xfrm>
            <a:off x="5422392" y="7439136"/>
            <a:ext cx="4270248" cy="790464"/>
          </a:xfrm>
          <a:prstGeom prst="rect">
            <a:avLst/>
          </a:prstGeom>
          <a:noFill/>
          <a:ln/>
        </p:spPr>
        <p:txBody>
          <a:bodyPr wrap="square" lIns="0" tIns="0" rIns="0" bIns="0" rtlCol="0" anchor="t"/>
          <a:lstStyle/>
          <a:p>
            <a:pPr marL="0" indent="0" algn="just">
              <a:spcAft>
                <a:spcPts val="300"/>
              </a:spcAft>
              <a:buNone/>
            </a:pPr>
            <a:r>
              <a:rPr lang="en-US" sz="1050" dirty="0">
                <a:solidFill>
                  <a:srgbClr val="540E10"/>
                </a:solidFill>
                <a:latin typeface="Glacial Indifference" pitchFamily="34" charset="0"/>
                <a:ea typeface="Glacial Indifference" pitchFamily="34" charset="-122"/>
                <a:cs typeface="Glacial Indifference" pitchFamily="34" charset="-120"/>
              </a:rPr>
              <a:t>ONS alcohol-specific deaths (UK) include ARLD plus other wholly alcohol-caused conditions; OHID ARLD figures (England) use different years and age limits, so are not interchangeable. Deaths fell 6.3% from the 2023 record but remain about 30% above 2019.</a:t>
            </a:r>
            <a:endParaRPr lang="en-US" sz="1050" dirty="0"/>
          </a:p>
        </p:txBody>
      </p:sp>
      <p:sp>
        <p:nvSpPr>
          <p:cNvPr id="45" name="MUP card"/>
          <p:cNvSpPr/>
          <p:nvPr/>
        </p:nvSpPr>
        <p:spPr>
          <a:xfrm>
            <a:off x="10168128" y="1975104"/>
            <a:ext cx="4672584" cy="3070555"/>
          </a:xfrm>
          <a:prstGeom prst="roundRect">
            <a:avLst>
              <a:gd name="adj" fmla="val 4169"/>
            </a:avLst>
          </a:prstGeom>
          <a:solidFill>
            <a:srgbClr val="FDEBAB"/>
          </a:solidFill>
          <a:ln w="12700">
            <a:solidFill>
              <a:srgbClr val="FDEBAB"/>
            </a:solidFill>
            <a:prstDash val="solid"/>
          </a:ln>
        </p:spPr>
        <p:txBody>
          <a:bodyPr/>
          <a:lstStyle/>
          <a:p>
            <a:endParaRPr lang="en-IN"/>
          </a:p>
        </p:txBody>
      </p:sp>
      <p:sp>
        <p:nvSpPr>
          <p:cNvPr id="46" name="MUP heading"/>
          <p:cNvSpPr txBox="1"/>
          <p:nvPr/>
        </p:nvSpPr>
        <p:spPr>
          <a:xfrm>
            <a:off x="10305288" y="2048256"/>
            <a:ext cx="4398264" cy="310896"/>
          </a:xfrm>
          <a:prstGeom prst="rect">
            <a:avLst/>
          </a:prstGeom>
          <a:noFill/>
          <a:ln/>
        </p:spPr>
        <p:txBody>
          <a:bodyPr wrap="square" lIns="0" tIns="0" rIns="0" bIns="0" rtlCol="0" anchor="ctr"/>
          <a:lstStyle/>
          <a:p>
            <a:pPr marL="0" indent="0" algn="ctr">
              <a:buNone/>
            </a:pPr>
            <a:r>
              <a:rPr lang="en-US" sz="1600" dirty="0">
                <a:solidFill>
                  <a:srgbClr val="540E10"/>
                </a:solidFill>
                <a:latin typeface="League Spartan" pitchFamily="34" charset="0"/>
                <a:ea typeface="League Spartan" pitchFamily="34" charset="-122"/>
                <a:cs typeface="League Spartan" pitchFamily="34" charset="-120"/>
              </a:rPr>
              <a:t>Critical Analysis: Minimum Unit Pricing</a:t>
            </a:r>
            <a:endParaRPr lang="en-US" sz="1600" dirty="0"/>
          </a:p>
        </p:txBody>
      </p:sp>
      <p:sp>
        <p:nvSpPr>
          <p:cNvPr id="47" name="MUP panel"/>
          <p:cNvSpPr/>
          <p:nvPr/>
        </p:nvSpPr>
        <p:spPr>
          <a:xfrm>
            <a:off x="10369296" y="2377440"/>
            <a:ext cx="4270248" cy="877824"/>
          </a:xfrm>
          <a:prstGeom prst="roundRect">
            <a:avLst>
              <a:gd name="adj" fmla="val 8333"/>
            </a:avLst>
          </a:prstGeom>
          <a:solidFill>
            <a:srgbClr val="F1D9E9"/>
          </a:solidFill>
          <a:ln w="12700">
            <a:solidFill>
              <a:srgbClr val="F1D9E9"/>
            </a:solidFill>
            <a:prstDash val="solid"/>
          </a:ln>
        </p:spPr>
        <p:txBody>
          <a:bodyPr/>
          <a:lstStyle/>
          <a:p>
            <a:endParaRPr lang="en-IN"/>
          </a:p>
        </p:txBody>
      </p:sp>
      <p:sp>
        <p:nvSpPr>
          <p:cNvPr id="48" name="MUP panel title"/>
          <p:cNvSpPr txBox="1"/>
          <p:nvPr/>
        </p:nvSpPr>
        <p:spPr>
          <a:xfrm>
            <a:off x="10442448" y="2414016"/>
            <a:ext cx="4123944" cy="219456"/>
          </a:xfrm>
          <a:prstGeom prst="rect">
            <a:avLst/>
          </a:prstGeom>
          <a:noFill/>
          <a:ln/>
        </p:spPr>
        <p:txBody>
          <a:bodyPr wrap="square" lIns="0" tIns="0" rIns="0" bIns="0" rtlCol="0" anchor="ctr"/>
          <a:lstStyle/>
          <a:p>
            <a:pPr marL="0" indent="0" algn="ctr">
              <a:buNone/>
            </a:pPr>
            <a:r>
              <a:rPr lang="en-US" sz="1000" b="1" dirty="0">
                <a:solidFill>
                  <a:srgbClr val="540E10"/>
                </a:solidFill>
                <a:latin typeface="Glacial Indifference" pitchFamily="34" charset="0"/>
                <a:ea typeface="Glacial Indifference" pitchFamily="34" charset="-122"/>
                <a:cs typeface="Glacial Indifference" pitchFamily="34" charset="-120"/>
              </a:rPr>
              <a:t>MUP in Scotland (50p per unit, May 2018)</a:t>
            </a:r>
            <a:endParaRPr lang="en-US" sz="1000" dirty="0"/>
          </a:p>
        </p:txBody>
      </p:sp>
      <p:sp>
        <p:nvSpPr>
          <p:cNvPr id="49" name="MUP tile 1"/>
          <p:cNvSpPr/>
          <p:nvPr/>
        </p:nvSpPr>
        <p:spPr>
          <a:xfrm>
            <a:off x="10460736" y="2615184"/>
            <a:ext cx="1906524" cy="585216"/>
          </a:xfrm>
          <a:prstGeom prst="roundRect">
            <a:avLst>
              <a:gd name="adj" fmla="val 12500"/>
            </a:avLst>
          </a:prstGeom>
          <a:solidFill>
            <a:srgbClr val="3A5D63"/>
          </a:solidFill>
          <a:ln w="12700">
            <a:solidFill>
              <a:srgbClr val="3A5D63"/>
            </a:solidFill>
            <a:prstDash val="solid"/>
          </a:ln>
        </p:spPr>
        <p:txBody>
          <a:bodyPr/>
          <a:lstStyle/>
          <a:p>
            <a:endParaRPr lang="en-IN"/>
          </a:p>
        </p:txBody>
      </p:sp>
      <p:sp>
        <p:nvSpPr>
          <p:cNvPr id="50" name="MUP tile text 1"/>
          <p:cNvSpPr txBox="1"/>
          <p:nvPr/>
        </p:nvSpPr>
        <p:spPr>
          <a:xfrm>
            <a:off x="10460736" y="2615184"/>
            <a:ext cx="1906524" cy="585216"/>
          </a:xfrm>
          <a:prstGeom prst="rect">
            <a:avLst/>
          </a:prstGeom>
          <a:noFill/>
          <a:ln/>
        </p:spPr>
        <p:txBody>
          <a:bodyPr wrap="square" lIns="508" tIns="508" rIns="508" bIns="508" rtlCol="0" anchor="ctr"/>
          <a:lstStyle/>
          <a:p>
            <a:pPr marL="0" indent="0" algn="ctr">
              <a:buNone/>
            </a:pPr>
            <a:r>
              <a:rPr lang="en-US" sz="1700" b="1" dirty="0">
                <a:solidFill>
                  <a:srgbClr val="F9F4F1"/>
                </a:solidFill>
                <a:latin typeface="League Spartan" pitchFamily="34" charset="0"/>
                <a:ea typeface="League Spartan" pitchFamily="34" charset="-122"/>
                <a:cs typeface="League Spartan" pitchFamily="34" charset="-120"/>
              </a:rPr>
              <a:t>−13.4%</a:t>
            </a:r>
            <a:endParaRPr lang="en-US" sz="1700" dirty="0"/>
          </a:p>
          <a:p>
            <a:pPr marL="0" indent="0" algn="ctr">
              <a:buNone/>
            </a:pPr>
            <a:r>
              <a:rPr lang="en-US" sz="800" dirty="0">
                <a:solidFill>
                  <a:srgbClr val="F9F4F1"/>
                </a:solidFill>
                <a:latin typeface="Glacial Indifference" pitchFamily="34" charset="0"/>
                <a:ea typeface="Glacial Indifference" pitchFamily="34" charset="-122"/>
                <a:cs typeface="Glacial Indifference" pitchFamily="34" charset="-120"/>
              </a:rPr>
              <a:t>deaths wholly attributable to alcohol (95% CI −18.4 to −8.3)</a:t>
            </a:r>
            <a:endParaRPr lang="en-US" sz="1700" dirty="0"/>
          </a:p>
        </p:txBody>
      </p:sp>
      <p:sp>
        <p:nvSpPr>
          <p:cNvPr id="51" name="MUP tile 2"/>
          <p:cNvSpPr/>
          <p:nvPr/>
        </p:nvSpPr>
        <p:spPr>
          <a:xfrm>
            <a:off x="12458700" y="2615184"/>
            <a:ext cx="1906524" cy="585216"/>
          </a:xfrm>
          <a:prstGeom prst="roundRect">
            <a:avLst>
              <a:gd name="adj" fmla="val 12500"/>
            </a:avLst>
          </a:prstGeom>
          <a:solidFill>
            <a:srgbClr val="3A5D63"/>
          </a:solidFill>
          <a:ln w="12700">
            <a:solidFill>
              <a:srgbClr val="3A5D63"/>
            </a:solidFill>
            <a:prstDash val="solid"/>
          </a:ln>
        </p:spPr>
        <p:txBody>
          <a:bodyPr/>
          <a:lstStyle/>
          <a:p>
            <a:endParaRPr lang="en-IN"/>
          </a:p>
        </p:txBody>
      </p:sp>
      <p:sp>
        <p:nvSpPr>
          <p:cNvPr id="52" name="MUP tile text 2"/>
          <p:cNvSpPr txBox="1"/>
          <p:nvPr/>
        </p:nvSpPr>
        <p:spPr>
          <a:xfrm>
            <a:off x="12458700" y="2615184"/>
            <a:ext cx="1906524" cy="585216"/>
          </a:xfrm>
          <a:prstGeom prst="rect">
            <a:avLst/>
          </a:prstGeom>
          <a:noFill/>
          <a:ln/>
        </p:spPr>
        <p:txBody>
          <a:bodyPr wrap="square" lIns="508" tIns="508" rIns="508" bIns="508" rtlCol="0" anchor="ctr"/>
          <a:lstStyle/>
          <a:p>
            <a:pPr marL="0" indent="0" algn="ctr">
              <a:buNone/>
            </a:pPr>
            <a:r>
              <a:rPr lang="en-US" sz="1700" b="1" dirty="0">
                <a:solidFill>
                  <a:srgbClr val="F9F4F1"/>
                </a:solidFill>
                <a:latin typeface="League Spartan" pitchFamily="34" charset="0"/>
                <a:ea typeface="League Spartan" pitchFamily="34" charset="-122"/>
                <a:cs typeface="League Spartan" pitchFamily="34" charset="-120"/>
              </a:rPr>
              <a:t>−4.1%</a:t>
            </a:r>
            <a:endParaRPr lang="en-US" sz="1700" dirty="0"/>
          </a:p>
          <a:p>
            <a:pPr marL="0" indent="0" algn="ctr">
              <a:buNone/>
            </a:pPr>
            <a:r>
              <a:rPr lang="en-US" sz="800" dirty="0">
                <a:solidFill>
                  <a:srgbClr val="F9F4F1"/>
                </a:solidFill>
                <a:latin typeface="Glacial Indifference" pitchFamily="34" charset="0"/>
                <a:ea typeface="Glacial Indifference" pitchFamily="34" charset="-122"/>
                <a:cs typeface="Glacial Indifference" pitchFamily="34" charset="-120"/>
              </a:rPr>
              <a:t>hospital admissions (95% CI −8.3 to 0.3; not significant)</a:t>
            </a:r>
            <a:endParaRPr lang="en-US" sz="1700" dirty="0"/>
          </a:p>
        </p:txBody>
      </p:sp>
      <p:sp>
        <p:nvSpPr>
          <p:cNvPr id="53" name="MUP text"/>
          <p:cNvSpPr txBox="1"/>
          <p:nvPr/>
        </p:nvSpPr>
        <p:spPr>
          <a:xfrm>
            <a:off x="10369296" y="3364992"/>
            <a:ext cx="4270248" cy="1607515"/>
          </a:xfrm>
          <a:prstGeom prst="rect">
            <a:avLst/>
          </a:prstGeom>
          <a:noFill/>
          <a:ln/>
        </p:spPr>
        <p:txBody>
          <a:bodyPr wrap="square" lIns="0" tIns="0" rIns="0" bIns="0" rtlCol="0" anchor="t"/>
          <a:lstStyle/>
          <a:p>
            <a:pPr marL="0" indent="0">
              <a:spcAft>
                <a:spcPts val="300"/>
              </a:spcAft>
              <a:buNone/>
            </a:pPr>
            <a:r>
              <a:rPr lang="en-US" sz="1050" b="1" dirty="0">
                <a:solidFill>
                  <a:srgbClr val="540E10"/>
                </a:solidFill>
                <a:latin typeface="Glacial Indifference" pitchFamily="34" charset="0"/>
                <a:ea typeface="Glacial Indifference" pitchFamily="34" charset="-122"/>
                <a:cs typeface="Glacial Indifference" pitchFamily="34" charset="-120"/>
              </a:rPr>
              <a:t>Strengths: </a:t>
            </a:r>
            <a:r>
              <a:rPr lang="en-US" sz="1050" dirty="0">
                <a:solidFill>
                  <a:srgbClr val="540E10"/>
                </a:solidFill>
                <a:latin typeface="Glacial Indifference" pitchFamily="34" charset="0"/>
                <a:ea typeface="Glacial Indifference" pitchFamily="34" charset="-122"/>
                <a:cs typeface="Glacial Indifference" pitchFamily="34" charset="-120"/>
              </a:rPr>
              <a:t>controlled time series with England as comparator (Wyper et al., 2023); purchases fell in Scotland and Wales (Anderson et al., 2021).</a:t>
            </a:r>
            <a:endParaRPr lang="en-US" sz="1050" dirty="0"/>
          </a:p>
          <a:p>
            <a:pPr marL="0" indent="0">
              <a:spcAft>
                <a:spcPts val="300"/>
              </a:spcAft>
              <a:buNone/>
            </a:pPr>
            <a:r>
              <a:rPr lang="en-US" sz="1050" b="1" dirty="0">
                <a:solidFill>
                  <a:srgbClr val="540E10"/>
                </a:solidFill>
                <a:latin typeface="Glacial Indifference" pitchFamily="34" charset="0"/>
                <a:ea typeface="Glacial Indifference" pitchFamily="34" charset="-122"/>
                <a:cs typeface="Glacial Indifference" pitchFamily="34" charset="-120"/>
              </a:rPr>
              <a:t>Limitations: </a:t>
            </a:r>
            <a:r>
              <a:rPr lang="en-US" sz="1050" dirty="0">
                <a:solidFill>
                  <a:srgbClr val="540E10"/>
                </a:solidFill>
                <a:latin typeface="Glacial Indifference" pitchFamily="34" charset="0"/>
                <a:ea typeface="Glacial Indifference" pitchFamily="34" charset="-122"/>
                <a:cs typeface="Glacial Indifference" pitchFamily="34" charset="-120"/>
              </a:rPr>
              <a:t>observational (association, not proof); 32-month follow-up ended December 2020, overlapping COVID-19 (Wyper et al., 2023b); outcomes not ARLD-specific.</a:t>
            </a:r>
            <a:endParaRPr lang="en-US" sz="1050" dirty="0"/>
          </a:p>
          <a:p>
            <a:pPr marL="0" indent="0">
              <a:spcAft>
                <a:spcPts val="300"/>
              </a:spcAft>
              <a:buNone/>
            </a:pPr>
            <a:r>
              <a:rPr lang="en-US" sz="1050" b="1" dirty="0">
                <a:solidFill>
                  <a:srgbClr val="540E10"/>
                </a:solidFill>
                <a:latin typeface="Glacial Indifference" pitchFamily="34" charset="0"/>
                <a:ea typeface="Glacial Indifference" pitchFamily="34" charset="-122"/>
                <a:cs typeface="Glacial Indifference" pitchFamily="34" charset="-120"/>
              </a:rPr>
              <a:t>UK relevance: </a:t>
            </a:r>
            <a:r>
              <a:rPr lang="en-US" sz="1050" dirty="0">
                <a:solidFill>
                  <a:srgbClr val="540E10"/>
                </a:solidFill>
                <a:latin typeface="Glacial Indifference" pitchFamily="34" charset="0"/>
                <a:ea typeface="Glacial Indifference" pitchFamily="34" charset="-122"/>
                <a:cs typeface="Glacial Indifference" pitchFamily="34" charset="-120"/>
              </a:rPr>
              <a:t>Wales (MUP since 2020) is inconclusive (Welsh Government, 2025; Senedd Research, 2025). England and Northern Ireland have no MUP and differ in affordability and deprivation, so Scottish effects may not transfer.</a:t>
            </a:r>
            <a:endParaRPr lang="en-US" sz="1050" dirty="0"/>
          </a:p>
        </p:txBody>
      </p:sp>
      <p:sp>
        <p:nvSpPr>
          <p:cNvPr id="54" name="Recs card"/>
          <p:cNvSpPr/>
          <p:nvPr/>
        </p:nvSpPr>
        <p:spPr>
          <a:xfrm>
            <a:off x="10168128" y="5191963"/>
            <a:ext cx="4672584" cy="1780032"/>
          </a:xfrm>
          <a:prstGeom prst="roundRect">
            <a:avLst>
              <a:gd name="adj" fmla="val 7192"/>
            </a:avLst>
          </a:prstGeom>
          <a:solidFill>
            <a:srgbClr val="DB9E45"/>
          </a:solidFill>
          <a:ln w="12700">
            <a:solidFill>
              <a:srgbClr val="DB9E45"/>
            </a:solidFill>
            <a:prstDash val="solid"/>
          </a:ln>
        </p:spPr>
        <p:txBody>
          <a:bodyPr/>
          <a:lstStyle/>
          <a:p>
            <a:endParaRPr lang="en-IN"/>
          </a:p>
        </p:txBody>
      </p:sp>
      <p:sp>
        <p:nvSpPr>
          <p:cNvPr id="55" name="Recs heading"/>
          <p:cNvSpPr txBox="1"/>
          <p:nvPr/>
        </p:nvSpPr>
        <p:spPr>
          <a:xfrm>
            <a:off x="10305288" y="5265115"/>
            <a:ext cx="4398264" cy="310896"/>
          </a:xfrm>
          <a:prstGeom prst="rect">
            <a:avLst/>
          </a:prstGeom>
          <a:noFill/>
          <a:ln/>
        </p:spPr>
        <p:txBody>
          <a:bodyPr wrap="square" lIns="0" tIns="0" rIns="0" bIns="0" rtlCol="0" anchor="ctr"/>
          <a:lstStyle/>
          <a:p>
            <a:pPr marL="0" indent="0" algn="ctr">
              <a:buNone/>
            </a:pPr>
            <a:r>
              <a:rPr lang="en-US" sz="1600" dirty="0">
                <a:solidFill>
                  <a:srgbClr val="540E10"/>
                </a:solidFill>
                <a:latin typeface="League Spartan" pitchFamily="34" charset="0"/>
                <a:ea typeface="League Spartan" pitchFamily="34" charset="-122"/>
                <a:cs typeface="League Spartan" pitchFamily="34" charset="-120"/>
              </a:rPr>
              <a:t>Implications and Recommendations</a:t>
            </a:r>
            <a:endParaRPr lang="en-US" sz="1600" dirty="0"/>
          </a:p>
        </p:txBody>
      </p:sp>
      <p:sp>
        <p:nvSpPr>
          <p:cNvPr id="56" name="Recommendations text"/>
          <p:cNvSpPr txBox="1"/>
          <p:nvPr/>
        </p:nvSpPr>
        <p:spPr>
          <a:xfrm>
            <a:off x="10369296" y="5649163"/>
            <a:ext cx="4270248" cy="1277112"/>
          </a:xfrm>
          <a:prstGeom prst="rect">
            <a:avLst/>
          </a:prstGeom>
          <a:noFill/>
          <a:ln/>
        </p:spPr>
        <p:txBody>
          <a:bodyPr wrap="square" lIns="0" tIns="0" rIns="0" bIns="0" rtlCol="0" anchor="t"/>
          <a:lstStyle/>
          <a:p>
            <a:pPr marL="342900" indent="-342900">
              <a:spcAft>
                <a:spcPts val="200"/>
              </a:spcAft>
              <a:buSzPct val="100000"/>
              <a:buFont typeface="+mj-lt"/>
              <a:buAutoNum type="arabicPeriod"/>
            </a:pPr>
            <a:r>
              <a:rPr lang="en-US" sz="1050" dirty="0">
                <a:solidFill>
                  <a:srgbClr val="540E10"/>
                </a:solidFill>
                <a:latin typeface="Glacial Indifference" pitchFamily="34" charset="0"/>
                <a:ea typeface="Glacial Indifference" pitchFamily="34" charset="-122"/>
                <a:cs typeface="Glacial Indifference" pitchFamily="34" charset="-120"/>
              </a:rPr>
              <a:t>Ask about alcohol in primary care and NHS Health Checks; offer fibrosis testing (NICE, 2016).</a:t>
            </a:r>
            <a:endParaRPr lang="en-US" sz="1050" dirty="0"/>
          </a:p>
          <a:p>
            <a:pPr marL="342900" indent="-342900">
              <a:spcAft>
                <a:spcPts val="200"/>
              </a:spcAft>
              <a:buSzPct val="100000"/>
              <a:buFont typeface="+mj-lt"/>
              <a:buAutoNum type="arabicPeriod"/>
            </a:pPr>
            <a:r>
              <a:rPr lang="en-US" sz="1050" dirty="0">
                <a:solidFill>
                  <a:srgbClr val="540E10"/>
                </a:solidFill>
                <a:latin typeface="Glacial Indifference" pitchFamily="34" charset="0"/>
                <a:ea typeface="Glacial Indifference" pitchFamily="34" charset="-122"/>
                <a:cs typeface="Glacial Indifference" pitchFamily="34" charset="-120"/>
              </a:rPr>
              <a:t>Link primary care, hospital and community alcohol services.</a:t>
            </a:r>
            <a:endParaRPr lang="en-US" sz="1050" dirty="0"/>
          </a:p>
          <a:p>
            <a:pPr marL="342900" indent="-342900">
              <a:spcAft>
                <a:spcPts val="200"/>
              </a:spcAft>
              <a:buSzPct val="100000"/>
              <a:buFont typeface="+mj-lt"/>
              <a:buAutoNum type="arabicPeriod"/>
            </a:pPr>
            <a:r>
              <a:rPr lang="en-US" sz="1050" dirty="0">
                <a:solidFill>
                  <a:srgbClr val="540E10"/>
                </a:solidFill>
                <a:latin typeface="Glacial Indifference" pitchFamily="34" charset="0"/>
                <a:ea typeface="Glacial Indifference" pitchFamily="34" charset="-122"/>
                <a:cs typeface="Glacial Indifference" pitchFamily="34" charset="-120"/>
              </a:rPr>
              <a:t>Evaluate MUP-type policy locally before wider rollout.</a:t>
            </a:r>
            <a:endParaRPr lang="en-US" sz="1050" dirty="0"/>
          </a:p>
          <a:p>
            <a:pPr marL="342900" indent="-342900">
              <a:spcAft>
                <a:spcPts val="200"/>
              </a:spcAft>
              <a:buSzPct val="100000"/>
              <a:buFont typeface="+mj-lt"/>
              <a:buAutoNum type="arabicPeriod"/>
            </a:pPr>
            <a:r>
              <a:rPr lang="en-US" sz="1050" dirty="0">
                <a:solidFill>
                  <a:srgbClr val="540E10"/>
                </a:solidFill>
                <a:latin typeface="Glacial Indifference" pitchFamily="34" charset="0"/>
                <a:ea typeface="Glacial Indifference" pitchFamily="34" charset="-122"/>
                <a:cs typeface="Glacial Indifference" pitchFamily="34" charset="-120"/>
              </a:rPr>
              <a:t>Raise awareness that early damage is silent but reversible with abstinence (EASL, 2018; Sheron, 2016).</a:t>
            </a:r>
            <a:endParaRPr lang="en-US" sz="1050" dirty="0"/>
          </a:p>
          <a:p>
            <a:pPr marL="0" indent="0">
              <a:spcAft>
                <a:spcPts val="200"/>
              </a:spcAft>
              <a:buNone/>
            </a:pPr>
            <a:r>
              <a:rPr lang="en-US" sz="1050" b="1" dirty="0">
                <a:solidFill>
                  <a:srgbClr val="540E10"/>
                </a:solidFill>
                <a:latin typeface="Glacial Indifference" pitchFamily="34" charset="0"/>
                <a:ea typeface="Glacial Indifference" pitchFamily="34" charset="-122"/>
                <a:cs typeface="Glacial Indifference" pitchFamily="34" charset="-120"/>
              </a:rPr>
              <a:t>Prioritise men, deprived areas and high-rate nations; avoid stigma.</a:t>
            </a:r>
            <a:endParaRPr lang="en-US" sz="1050" dirty="0"/>
          </a:p>
        </p:txBody>
      </p:sp>
      <p:sp>
        <p:nvSpPr>
          <p:cNvPr id="57" name="Gap card"/>
          <p:cNvSpPr/>
          <p:nvPr/>
        </p:nvSpPr>
        <p:spPr>
          <a:xfrm>
            <a:off x="10168128" y="7118299"/>
            <a:ext cx="4672584" cy="1157021"/>
          </a:xfrm>
          <a:prstGeom prst="roundRect">
            <a:avLst>
              <a:gd name="adj" fmla="val 11064"/>
            </a:avLst>
          </a:prstGeom>
          <a:solidFill>
            <a:srgbClr val="FDEBAB"/>
          </a:solidFill>
          <a:ln w="12700">
            <a:solidFill>
              <a:srgbClr val="FDEBAB"/>
            </a:solidFill>
            <a:prstDash val="solid"/>
          </a:ln>
        </p:spPr>
        <p:txBody>
          <a:bodyPr/>
          <a:lstStyle/>
          <a:p>
            <a:endParaRPr lang="en-IN"/>
          </a:p>
        </p:txBody>
      </p:sp>
      <p:sp>
        <p:nvSpPr>
          <p:cNvPr id="58" name="Gap heading"/>
          <p:cNvSpPr txBox="1"/>
          <p:nvPr/>
        </p:nvSpPr>
        <p:spPr>
          <a:xfrm>
            <a:off x="10305288" y="7191451"/>
            <a:ext cx="4398264" cy="310896"/>
          </a:xfrm>
          <a:prstGeom prst="rect">
            <a:avLst/>
          </a:prstGeom>
          <a:noFill/>
          <a:ln/>
        </p:spPr>
        <p:txBody>
          <a:bodyPr wrap="square" lIns="0" tIns="0" rIns="0" bIns="0" rtlCol="0" anchor="ctr"/>
          <a:lstStyle/>
          <a:p>
            <a:pPr marL="0" indent="0" algn="ctr">
              <a:buNone/>
            </a:pPr>
            <a:r>
              <a:rPr lang="en-US" sz="1600" dirty="0">
                <a:solidFill>
                  <a:srgbClr val="540E10"/>
                </a:solidFill>
                <a:latin typeface="League Spartan" pitchFamily="34" charset="0"/>
                <a:ea typeface="League Spartan" pitchFamily="34" charset="-122"/>
                <a:cs typeface="League Spartan" pitchFamily="34" charset="-120"/>
              </a:rPr>
              <a:t>Research Gap and Original Contribution</a:t>
            </a:r>
            <a:endParaRPr lang="en-US" sz="1600" dirty="0"/>
          </a:p>
        </p:txBody>
      </p:sp>
      <p:sp>
        <p:nvSpPr>
          <p:cNvPr id="59" name="Gap text"/>
          <p:cNvSpPr txBox="1"/>
          <p:nvPr/>
        </p:nvSpPr>
        <p:spPr>
          <a:xfrm>
            <a:off x="10369296" y="7538923"/>
            <a:ext cx="4270248" cy="699821"/>
          </a:xfrm>
          <a:prstGeom prst="rect">
            <a:avLst/>
          </a:prstGeom>
          <a:noFill/>
          <a:ln/>
        </p:spPr>
        <p:txBody>
          <a:bodyPr wrap="square" lIns="0" tIns="0" rIns="0" bIns="0" rtlCol="0" anchor="t"/>
          <a:lstStyle/>
          <a:p>
            <a:pPr marL="0" indent="0" algn="just">
              <a:spcAft>
                <a:spcPts val="300"/>
              </a:spcAft>
              <a:buNone/>
            </a:pPr>
            <a:r>
              <a:rPr lang="en-US" sz="1050" dirty="0">
                <a:solidFill>
                  <a:srgbClr val="540E10"/>
                </a:solidFill>
                <a:latin typeface="Glacial Indifference" pitchFamily="34" charset="0"/>
                <a:ea typeface="Glacial Indifference" pitchFamily="34" charset="-122"/>
                <a:cs typeface="Glacial Indifference" pitchFamily="34" charset="-120"/>
              </a:rPr>
              <a:t>Evidence is fragmented across Scottish MUP studies, English admissions data (Dhanda et al., 2023) and UK death statistics. This poster joins them UK-wide, separates alcohol-specific from ARLD indicators and tests MUP transfer beyond Scotland.</a:t>
            </a:r>
            <a:endParaRPr lang="en-US" sz="1050" dirty="0"/>
          </a:p>
        </p:txBody>
      </p:sp>
      <p:sp>
        <p:nvSpPr>
          <p:cNvPr id="60" name="References card"/>
          <p:cNvSpPr/>
          <p:nvPr/>
        </p:nvSpPr>
        <p:spPr>
          <a:xfrm>
            <a:off x="274320" y="8421624"/>
            <a:ext cx="14570964" cy="1965960"/>
          </a:xfrm>
          <a:prstGeom prst="roundRect">
            <a:avLst>
              <a:gd name="adj" fmla="val 6512"/>
            </a:avLst>
          </a:prstGeom>
          <a:solidFill>
            <a:srgbClr val="FDEBAB"/>
          </a:solidFill>
          <a:ln w="12700">
            <a:solidFill>
              <a:srgbClr val="FDEBAB"/>
            </a:solidFill>
            <a:prstDash val="solid"/>
          </a:ln>
        </p:spPr>
        <p:txBody>
          <a:bodyPr/>
          <a:lstStyle/>
          <a:p>
            <a:endParaRPr lang="en-IN"/>
          </a:p>
        </p:txBody>
      </p:sp>
      <p:sp>
        <p:nvSpPr>
          <p:cNvPr id="61" name="References heading"/>
          <p:cNvSpPr txBox="1"/>
          <p:nvPr/>
        </p:nvSpPr>
        <p:spPr>
          <a:xfrm>
            <a:off x="457200" y="8467344"/>
            <a:ext cx="14173200" cy="274320"/>
          </a:xfrm>
          <a:prstGeom prst="rect">
            <a:avLst/>
          </a:prstGeom>
          <a:noFill/>
          <a:ln/>
        </p:spPr>
        <p:txBody>
          <a:bodyPr wrap="square" lIns="0" tIns="0" rIns="0" bIns="0" rtlCol="0" anchor="ctr"/>
          <a:lstStyle/>
          <a:p>
            <a:pPr marL="0" indent="0" algn="ctr">
              <a:buNone/>
            </a:pPr>
            <a:r>
              <a:rPr lang="en-US" sz="1400" dirty="0">
                <a:solidFill>
                  <a:srgbClr val="540E10"/>
                </a:solidFill>
                <a:latin typeface="League Spartan" pitchFamily="34" charset="0"/>
                <a:ea typeface="League Spartan" pitchFamily="34" charset="-122"/>
                <a:cs typeface="League Spartan" pitchFamily="34" charset="-120"/>
              </a:rPr>
              <a:t>Reference List (Harvard)</a:t>
            </a:r>
            <a:endParaRPr lang="en-US" sz="1400" dirty="0"/>
          </a:p>
        </p:txBody>
      </p:sp>
      <p:sp>
        <p:nvSpPr>
          <p:cNvPr id="62" name="References column 1"/>
          <p:cNvSpPr txBox="1"/>
          <p:nvPr/>
        </p:nvSpPr>
        <p:spPr>
          <a:xfrm>
            <a:off x="384048" y="8769096"/>
            <a:ext cx="4453128" cy="1581912"/>
          </a:xfrm>
          <a:prstGeom prst="rect">
            <a:avLst/>
          </a:prstGeom>
          <a:noFill/>
          <a:ln/>
        </p:spPr>
        <p:txBody>
          <a:bodyPr wrap="square" lIns="0" tIns="0" rIns="0" bIns="0" rtlCol="0" anchor="t"/>
          <a:lstStyle/>
          <a:p>
            <a:pPr marL="0" indent="0">
              <a:spcAft>
                <a:spcPts val="200"/>
              </a:spcAft>
              <a:buNone/>
            </a:pPr>
            <a:r>
              <a:rPr lang="en-US" sz="710" dirty="0">
                <a:solidFill>
                  <a:srgbClr val="540E10"/>
                </a:solidFill>
                <a:latin typeface="Glacial Indifference" pitchFamily="34" charset="0"/>
                <a:ea typeface="Glacial Indifference" pitchFamily="34" charset="-122"/>
                <a:cs typeface="Glacial Indifference" pitchFamily="34" charset="-120"/>
              </a:rPr>
              <a:t>Anderson, P. et al. (2021) 'Impact of minimum unit pricing on alcohol purchases in Scotland and Wales: controlled interrupted time series analyses', The Lancet Public Health, 6(8), pp. e557–e565.</a:t>
            </a:r>
            <a:endParaRPr lang="en-US" sz="710" dirty="0"/>
          </a:p>
          <a:p>
            <a:pPr marL="0" indent="0">
              <a:spcAft>
                <a:spcPts val="200"/>
              </a:spcAft>
              <a:buNone/>
            </a:pPr>
            <a:r>
              <a:rPr lang="en-US" sz="710" dirty="0">
                <a:solidFill>
                  <a:srgbClr val="540E10"/>
                </a:solidFill>
                <a:latin typeface="Glacial Indifference" pitchFamily="34" charset="0"/>
                <a:ea typeface="Glacial Indifference" pitchFamily="34" charset="-122"/>
                <a:cs typeface="Glacial Indifference" pitchFamily="34" charset="-120"/>
              </a:rPr>
              <a:t>Crabb, D.W. et al. (2020) 'Diagnosis and treatment of alcohol-associated liver diseases: 2019 practice guidance from the AASLD', Hepatology, 71(1), pp. 306–333.</a:t>
            </a:r>
            <a:endParaRPr lang="en-US" sz="710" dirty="0"/>
          </a:p>
          <a:p>
            <a:pPr marL="0" indent="0">
              <a:spcAft>
                <a:spcPts val="200"/>
              </a:spcAft>
              <a:buNone/>
            </a:pPr>
            <a:r>
              <a:rPr lang="en-US" sz="710" dirty="0">
                <a:solidFill>
                  <a:srgbClr val="540E10"/>
                </a:solidFill>
                <a:latin typeface="Glacial Indifference" pitchFamily="34" charset="0"/>
                <a:ea typeface="Glacial Indifference" pitchFamily="34" charset="-122"/>
                <a:cs typeface="Glacial Indifference" pitchFamily="34" charset="-120"/>
              </a:rPr>
              <a:t>Dhanda, A. et al. (2023) 'The Liverpool alcohol-related liver disease algorithm identifies twice as many emergency admissions compared to standard methods when applied to Hospital Episode Statistics for England', Alimentary Pharmacology &amp; Therapeutics. Available at: https://storre.stir.ac.uk/handle/1893/37018 (Accessed: 25 October 2026).</a:t>
            </a:r>
            <a:endParaRPr lang="en-US" sz="710" dirty="0"/>
          </a:p>
          <a:p>
            <a:pPr marL="0" indent="0">
              <a:spcAft>
                <a:spcPts val="200"/>
              </a:spcAft>
              <a:buNone/>
            </a:pPr>
            <a:r>
              <a:rPr lang="en-US" sz="710" dirty="0">
                <a:solidFill>
                  <a:srgbClr val="540E10"/>
                </a:solidFill>
                <a:latin typeface="Glacial Indifference" pitchFamily="34" charset="0"/>
                <a:ea typeface="Glacial Indifference" pitchFamily="34" charset="-122"/>
                <a:cs typeface="Glacial Indifference" pitchFamily="34" charset="-120"/>
              </a:rPr>
              <a:t>European Association for the Study of the Liver (EASL) (2018) 'EASL Clinical Practice Guidelines: management of alcohol-related liver disease', Journal of Hepatology, 69(1), pp. 154–181.</a:t>
            </a:r>
            <a:endParaRPr lang="en-US" sz="710" dirty="0"/>
          </a:p>
          <a:p>
            <a:pPr marL="0" indent="0">
              <a:spcAft>
                <a:spcPts val="200"/>
              </a:spcAft>
              <a:buNone/>
            </a:pPr>
            <a:r>
              <a:rPr lang="en-US" sz="710" dirty="0">
                <a:solidFill>
                  <a:srgbClr val="540E10"/>
                </a:solidFill>
                <a:latin typeface="Glacial Indifference" pitchFamily="34" charset="0"/>
                <a:ea typeface="Glacial Indifference" pitchFamily="34" charset="-122"/>
                <a:cs typeface="Glacial Indifference" pitchFamily="34" charset="-120"/>
              </a:rPr>
              <a:t>Karlsen, T.H. et al. (2022) 'The EASL–Lancet Liver Commission: protecting the next generation of Europeans against liver disease complications and premature mortality', The Lancet, 399(10319), pp. 61–116.</a:t>
            </a:r>
            <a:endParaRPr lang="en-US" sz="710" dirty="0"/>
          </a:p>
          <a:p>
            <a:pPr marL="0" indent="0">
              <a:spcAft>
                <a:spcPts val="200"/>
              </a:spcAft>
              <a:buNone/>
            </a:pPr>
            <a:r>
              <a:rPr lang="en-US" sz="710" dirty="0">
                <a:solidFill>
                  <a:srgbClr val="540E10"/>
                </a:solidFill>
                <a:latin typeface="Glacial Indifference" pitchFamily="34" charset="0"/>
                <a:ea typeface="Glacial Indifference" pitchFamily="34" charset="-122"/>
                <a:cs typeface="Glacial Indifference" pitchFamily="34" charset="-120"/>
              </a:rPr>
              <a:t>National Institute for Health and Care Excellence (NICE) (2016) Cirrhosis in over 16s: assessment and management (NG50). London: NICE. Available at: https://www.nice.org.uk/guidance/ng50 (Accessed: 25 October 2026).</a:t>
            </a:r>
            <a:endParaRPr lang="en-US" sz="710" dirty="0"/>
          </a:p>
        </p:txBody>
      </p:sp>
      <p:sp>
        <p:nvSpPr>
          <p:cNvPr id="63" name="References column 2"/>
          <p:cNvSpPr txBox="1"/>
          <p:nvPr/>
        </p:nvSpPr>
        <p:spPr>
          <a:xfrm>
            <a:off x="5330952" y="8769096"/>
            <a:ext cx="4453128" cy="1581912"/>
          </a:xfrm>
          <a:prstGeom prst="rect">
            <a:avLst/>
          </a:prstGeom>
          <a:noFill/>
          <a:ln/>
        </p:spPr>
        <p:txBody>
          <a:bodyPr wrap="square" lIns="0" tIns="0" rIns="0" bIns="0" rtlCol="0" anchor="t"/>
          <a:lstStyle/>
          <a:p>
            <a:pPr marL="0" indent="0">
              <a:spcAft>
                <a:spcPts val="200"/>
              </a:spcAft>
              <a:buNone/>
            </a:pPr>
            <a:r>
              <a:rPr lang="en-US" sz="710" dirty="0">
                <a:solidFill>
                  <a:srgbClr val="540E10"/>
                </a:solidFill>
                <a:latin typeface="Glacial Indifference" pitchFamily="34" charset="0"/>
                <a:ea typeface="Glacial Indifference" pitchFamily="34" charset="-122"/>
                <a:cs typeface="Glacial Indifference" pitchFamily="34" charset="-120"/>
              </a:rPr>
              <a:t>Office for Health Improvement and Disparities (OHID) (2024) Liver disease profile, April 2024 update. Available at: https://www.gov.uk/government/statistics/liver-disease-profile-april-2024-update/liver-disease-profile-april-2024-update (Accessed: 25 October 2026).</a:t>
            </a:r>
            <a:endParaRPr lang="en-US" sz="710" dirty="0"/>
          </a:p>
          <a:p>
            <a:pPr marL="0" indent="0">
              <a:spcAft>
                <a:spcPts val="200"/>
              </a:spcAft>
              <a:buNone/>
            </a:pPr>
            <a:r>
              <a:rPr lang="en-US" sz="710" dirty="0">
                <a:solidFill>
                  <a:srgbClr val="540E10"/>
                </a:solidFill>
                <a:latin typeface="Glacial Indifference" pitchFamily="34" charset="0"/>
                <a:ea typeface="Glacial Indifference" pitchFamily="34" charset="-122"/>
                <a:cs typeface="Glacial Indifference" pitchFamily="34" charset="-120"/>
              </a:rPr>
              <a:t>Office for National Statistics (ONS) (2026) Alcohol-specific deaths in the UK: registered in 2024. Available at: https://www.ons.gov.uk/peoplepopulationandcommunity/healthandsocialcare/causesofdeath/bulletins/alcoholrelateddeathsintheunitedkingdom/registeredin2024 (Accessed: 25 October 2026).</a:t>
            </a:r>
            <a:endParaRPr lang="en-US" sz="710" dirty="0"/>
          </a:p>
          <a:p>
            <a:pPr marL="0" indent="0">
              <a:spcAft>
                <a:spcPts val="200"/>
              </a:spcAft>
              <a:buNone/>
            </a:pPr>
            <a:r>
              <a:rPr lang="en-US" sz="710" dirty="0">
                <a:solidFill>
                  <a:srgbClr val="540E10"/>
                </a:solidFill>
                <a:latin typeface="Glacial Indifference" pitchFamily="34" charset="0"/>
                <a:ea typeface="Glacial Indifference" pitchFamily="34" charset="-122"/>
                <a:cs typeface="Glacial Indifference" pitchFamily="34" charset="-120"/>
              </a:rPr>
              <a:t>Pimpin, L. et al. (2018) 'Burden of liver disease in Europe: epidemiology and analysis of risk factors to identify prevention policies', Journal of Hepatology, 69(3), pp. 718–735.</a:t>
            </a:r>
            <a:endParaRPr lang="en-US" sz="710" dirty="0"/>
          </a:p>
          <a:p>
            <a:pPr marL="0" indent="0">
              <a:spcAft>
                <a:spcPts val="200"/>
              </a:spcAft>
              <a:buNone/>
            </a:pPr>
            <a:r>
              <a:rPr lang="en-US" sz="710" dirty="0">
                <a:solidFill>
                  <a:srgbClr val="540E10"/>
                </a:solidFill>
                <a:latin typeface="Glacial Indifference" pitchFamily="34" charset="0"/>
                <a:ea typeface="Glacial Indifference" pitchFamily="34" charset="-122"/>
                <a:cs typeface="Glacial Indifference" pitchFamily="34" charset="-120"/>
              </a:rPr>
              <a:t>Public Health Scotland (PHS) (2023) Report highlights the impact of Minimum Unit Pricing (MUP) on deaths and hospital admissions. Available at: https://publichealthscotland.scot/news/2023/march/report-highlights-the-impact-of-minimum-unit-pricing-mup-on-deaths-and-hospital-admissions/ (Accessed: 25 October 2026).</a:t>
            </a:r>
            <a:endParaRPr lang="en-US" sz="710" dirty="0"/>
          </a:p>
          <a:p>
            <a:pPr marL="0" indent="0">
              <a:spcAft>
                <a:spcPts val="200"/>
              </a:spcAft>
              <a:buNone/>
            </a:pPr>
            <a:r>
              <a:rPr lang="en-US" sz="710" dirty="0">
                <a:solidFill>
                  <a:srgbClr val="540E10"/>
                </a:solidFill>
                <a:latin typeface="Glacial Indifference" pitchFamily="34" charset="0"/>
                <a:ea typeface="Glacial Indifference" pitchFamily="34" charset="-122"/>
                <a:cs typeface="Glacial Indifference" pitchFamily="34" charset="-120"/>
              </a:rPr>
              <a:t>Senedd Research (2025) Last orders for cheap alcohol: minimum unit price to rise to 65p. Available at: https://research.senedd.wales/research-articles/last-orders-for-cheap-alcohol-minimum-unit-price-to-rise-to-65p/ (Accessed: 25 October 2026).</a:t>
            </a:r>
            <a:endParaRPr lang="en-US" sz="710" dirty="0"/>
          </a:p>
        </p:txBody>
      </p:sp>
      <p:sp>
        <p:nvSpPr>
          <p:cNvPr id="64" name="References column 3"/>
          <p:cNvSpPr txBox="1"/>
          <p:nvPr/>
        </p:nvSpPr>
        <p:spPr>
          <a:xfrm>
            <a:off x="10277856" y="8769096"/>
            <a:ext cx="4453128" cy="1581912"/>
          </a:xfrm>
          <a:prstGeom prst="rect">
            <a:avLst/>
          </a:prstGeom>
          <a:noFill/>
          <a:ln/>
        </p:spPr>
        <p:txBody>
          <a:bodyPr wrap="square" lIns="0" tIns="0" rIns="0" bIns="0" rtlCol="0" anchor="t"/>
          <a:lstStyle/>
          <a:p>
            <a:pPr marL="0" indent="0">
              <a:spcAft>
                <a:spcPts val="200"/>
              </a:spcAft>
              <a:buNone/>
            </a:pPr>
            <a:r>
              <a:rPr lang="en-US" sz="710" dirty="0">
                <a:solidFill>
                  <a:srgbClr val="540E10"/>
                </a:solidFill>
                <a:latin typeface="Glacial Indifference" pitchFamily="34" charset="0"/>
                <a:ea typeface="Glacial Indifference" pitchFamily="34" charset="-122"/>
                <a:cs typeface="Glacial Indifference" pitchFamily="34" charset="-120"/>
              </a:rPr>
              <a:t>Sheron, N. (2016) 'Alcohol and liver disease in Europe: simple measures have the potential to prevent tens of thousands of premature deaths', Journal of Hepatology, 64(4), pp. 957–967.</a:t>
            </a:r>
            <a:endParaRPr lang="en-US" sz="710" dirty="0"/>
          </a:p>
          <a:p>
            <a:pPr marL="0" indent="0">
              <a:spcAft>
                <a:spcPts val="200"/>
              </a:spcAft>
              <a:buNone/>
            </a:pPr>
            <a:r>
              <a:rPr lang="en-US" sz="710" dirty="0">
                <a:solidFill>
                  <a:srgbClr val="540E10"/>
                </a:solidFill>
                <a:latin typeface="Glacial Indifference" pitchFamily="34" charset="0"/>
                <a:ea typeface="Glacial Indifference" pitchFamily="34" charset="-122"/>
                <a:cs typeface="Glacial Indifference" pitchFamily="34" charset="-120"/>
              </a:rPr>
              <a:t>Welsh Government (2025) Final report: review of the introduction of minimum pricing for alcohol in Wales. Available at: https://gov.wales/sites/default/files/statistics-and-research/2025-01/final-report-review-of-the-introduction-of-minimum-pricing-for-alcohol-in-wales_0.pdf (Accessed: 25 October 2026).</a:t>
            </a:r>
            <a:endParaRPr lang="en-US" sz="710" dirty="0"/>
          </a:p>
          <a:p>
            <a:pPr marL="0" indent="0">
              <a:spcAft>
                <a:spcPts val="200"/>
              </a:spcAft>
              <a:buNone/>
            </a:pPr>
            <a:r>
              <a:rPr lang="en-US" sz="710" dirty="0">
                <a:solidFill>
                  <a:srgbClr val="540E10"/>
                </a:solidFill>
                <a:latin typeface="Glacial Indifference" pitchFamily="34" charset="0"/>
                <a:ea typeface="Glacial Indifference" pitchFamily="34" charset="-122"/>
                <a:cs typeface="Glacial Indifference" pitchFamily="34" charset="-120"/>
              </a:rPr>
              <a:t>Williams, R. et al. (2014) 'Addressing liver disease in the UK: a blueprint for attaining excellence in health care and reducing premature mortality from lifestyle issues of excess consumption of alcohol, obesity, and viral hepatitis', The Lancet, 384(9958), pp. 1953–1997.</a:t>
            </a:r>
            <a:endParaRPr lang="en-US" sz="710" dirty="0"/>
          </a:p>
          <a:p>
            <a:pPr marL="0" indent="0">
              <a:spcAft>
                <a:spcPts val="200"/>
              </a:spcAft>
              <a:buNone/>
            </a:pPr>
            <a:r>
              <a:rPr lang="en-US" sz="710" dirty="0">
                <a:solidFill>
                  <a:srgbClr val="540E10"/>
                </a:solidFill>
                <a:latin typeface="Glacial Indifference" pitchFamily="34" charset="0"/>
                <a:ea typeface="Glacial Indifference" pitchFamily="34" charset="-122"/>
                <a:cs typeface="Glacial Indifference" pitchFamily="34" charset="-120"/>
              </a:rPr>
              <a:t>Wyper, G.M.A. et al. (2023) 'Evaluating the impact of alcohol minimum unit pricing on deaths and hospitalisations in Scotland: a controlled interrupted time series study', The Lancet, 401(10385), pp. 1361–1370.</a:t>
            </a:r>
            <a:endParaRPr lang="en-US" sz="710" dirty="0"/>
          </a:p>
          <a:p>
            <a:pPr marL="0" indent="0">
              <a:spcAft>
                <a:spcPts val="200"/>
              </a:spcAft>
              <a:buNone/>
            </a:pPr>
            <a:r>
              <a:rPr lang="en-US" sz="710" dirty="0">
                <a:solidFill>
                  <a:srgbClr val="540E10"/>
                </a:solidFill>
                <a:latin typeface="Glacial Indifference" pitchFamily="34" charset="0"/>
                <a:ea typeface="Glacial Indifference" pitchFamily="34" charset="-122"/>
                <a:cs typeface="Glacial Indifference" pitchFamily="34" charset="-120"/>
              </a:rPr>
              <a:t>Wyper, G.M.A. et al. (2023b) 'COVID-19 and commerce complicate assessing the impact of minimum unit pricing for alcohol on health outcomes in Scotland: authors' reply', The Lancet, 402(10399).</a:t>
            </a:r>
            <a:endParaRPr lang="en-US" sz="710" dirty="0"/>
          </a:p>
        </p:txBody>
      </p:sp>
      <p:sp>
        <p:nvSpPr>
          <p:cNvPr id="65" name="AI-use acknowledgement"/>
          <p:cNvSpPr txBox="1"/>
          <p:nvPr/>
        </p:nvSpPr>
        <p:spPr>
          <a:xfrm>
            <a:off x="274320" y="10405872"/>
            <a:ext cx="14570964" cy="237744"/>
          </a:xfrm>
          <a:prstGeom prst="rect">
            <a:avLst/>
          </a:prstGeom>
          <a:noFill/>
          <a:ln/>
        </p:spPr>
        <p:txBody>
          <a:bodyPr wrap="square" lIns="0" tIns="0" rIns="0" bIns="0" rtlCol="0" anchor="ctr"/>
          <a:lstStyle/>
          <a:p>
            <a:pPr marL="0" indent="0" algn="ctr">
              <a:buNone/>
            </a:pP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54</TotalTime>
  <Words>2831</Words>
  <Application>Microsoft Office PowerPoint</Application>
  <PresentationFormat>Custom</PresentationFormat>
  <Paragraphs>89</Paragraphs>
  <Slides>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Calibri</vt:lpstr>
      <vt:lpstr>Glacial Indifference</vt:lpstr>
      <vt:lpstr>League Spartan</vt:lpstr>
      <vt:lpstr>Poppins</vt:lpstr>
      <vt:lpstr>Office Theme</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ARLD Poster - A3 Landscape</dc:title>
  <dc:subject>PptxGenJS Presentation</dc:subject>
  <dc:creator>Krinalben Brijeshbhai Hapani</dc:creator>
  <cp:lastModifiedBy>Kishan Vijaybhai Sangani (2527211)</cp:lastModifiedBy>
  <cp:revision>5</cp:revision>
  <dcterms:created xsi:type="dcterms:W3CDTF">2026-10-25T15:33:37Z</dcterms:created>
  <dcterms:modified xsi:type="dcterms:W3CDTF">2026-10-26T11:26:59Z</dcterms:modified>
</cp:coreProperties>
</file>