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1"/>
  </p:sldMasterIdLst>
  <p:sldIdLst>
    <p:sldId id="256" r:id="rId2"/>
    <p:sldId id="275"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1A66A3-2F5D-43FD-BC16-ECA1D473E893}" v="10" dt="2024-03-29T17:59:58.3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032"/>
    <p:restoredTop sz="95645"/>
  </p:normalViewPr>
  <p:slideViewPr>
    <p:cSldViewPr snapToGrid="0">
      <p:cViewPr varScale="1">
        <p:scale>
          <a:sx n="65" d="100"/>
          <a:sy n="65" d="100"/>
        </p:scale>
        <p:origin x="5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a Vartolas" userId="bd4ee01415438f69" providerId="LiveId" clId="{ED1A66A3-2F5D-43FD-BC16-ECA1D473E893}"/>
    <pc:docChg chg="modSld">
      <pc:chgData name="Denisa Vartolas" userId="bd4ee01415438f69" providerId="LiveId" clId="{ED1A66A3-2F5D-43FD-BC16-ECA1D473E893}" dt="2024-03-29T17:59:58.319" v="13"/>
      <pc:docMkLst>
        <pc:docMk/>
      </pc:docMkLst>
      <pc:sldChg chg="modSp mod">
        <pc:chgData name="Denisa Vartolas" userId="bd4ee01415438f69" providerId="LiveId" clId="{ED1A66A3-2F5D-43FD-BC16-ECA1D473E893}" dt="2024-03-29T17:59:58.319" v="13"/>
        <pc:sldMkLst>
          <pc:docMk/>
          <pc:sldMk cId="4214926905" sldId="275"/>
        </pc:sldMkLst>
        <pc:graphicFrameChg chg="mod modGraphic">
          <ac:chgData name="Denisa Vartolas" userId="bd4ee01415438f69" providerId="LiveId" clId="{ED1A66A3-2F5D-43FD-BC16-ECA1D473E893}" dt="2024-03-29T17:59:58.319" v="13"/>
          <ac:graphicFrameMkLst>
            <pc:docMk/>
            <pc:sldMk cId="4214926905" sldId="275"/>
            <ac:graphicFrameMk id="4" creationId="{DF9DD7BE-C08C-5436-6B6D-187BBCEC5DA1}"/>
          </ac:graphicFrameMkLst>
        </pc:graphicFrame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greatist.com/happiness/healthy-companies-googl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greatist.com/happiness/healthy-companies-googl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FA227E-31C1-6148-9F32-8155DD3E35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41C6BF-B80F-A74B-93CE-C502B5711F88}">
      <dgm:prSet/>
      <dgm:spPr/>
      <dgm:t>
        <a:bodyPr/>
        <a:lstStyle/>
        <a:p>
          <a:r>
            <a:rPr lang="en-US"/>
            <a:t>Kavanagh, M.H. &amp; Ashkanasy, N.M. (2006) 'The impact of leadership and change management strategy on organizational culture and individual acceptance of change during a merger', </a:t>
          </a:r>
          <a:r>
            <a:rPr lang="en-US" i="1"/>
            <a:t>British Journal of Management</a:t>
          </a:r>
          <a:r>
            <a:rPr lang="en-US"/>
            <a:t>, 17.</a:t>
          </a:r>
          <a:endParaRPr lang="en-KW"/>
        </a:p>
      </dgm:t>
    </dgm:pt>
    <dgm:pt modelId="{FCF81A29-DB3A-A74A-9A95-CF3B90964578}" type="parTrans" cxnId="{094CD0F3-8152-7D4B-99B5-49492964864B}">
      <dgm:prSet/>
      <dgm:spPr/>
      <dgm:t>
        <a:bodyPr/>
        <a:lstStyle/>
        <a:p>
          <a:endParaRPr lang="en-US"/>
        </a:p>
      </dgm:t>
    </dgm:pt>
    <dgm:pt modelId="{09E485E5-04A3-2B45-90A3-A2E34713DC4C}" type="sibTrans" cxnId="{094CD0F3-8152-7D4B-99B5-49492964864B}">
      <dgm:prSet/>
      <dgm:spPr/>
      <dgm:t>
        <a:bodyPr/>
        <a:lstStyle/>
        <a:p>
          <a:endParaRPr lang="en-US"/>
        </a:p>
      </dgm:t>
    </dgm:pt>
    <dgm:pt modelId="{C78BFB12-C958-0943-AD31-F900BBBC5FAC}">
      <dgm:prSet/>
      <dgm:spPr/>
      <dgm:t>
        <a:bodyPr/>
        <a:lstStyle/>
        <a:p>
          <a:r>
            <a:rPr lang="en-US"/>
            <a:t>Key, S. (1999) 'Organizational ethical culture: Real or imagined?', </a:t>
          </a:r>
          <a:r>
            <a:rPr lang="en-US" i="1"/>
            <a:t>Journal of Business Ethics</a:t>
          </a:r>
          <a:r>
            <a:rPr lang="en-US"/>
            <a:t>, 20, pp. 217-225.</a:t>
          </a:r>
          <a:endParaRPr lang="en-KW"/>
        </a:p>
      </dgm:t>
    </dgm:pt>
    <dgm:pt modelId="{411132C6-145C-EA46-81B3-E7E56A3316EA}" type="parTrans" cxnId="{24DBF311-C9CE-B344-AC0F-DEC50B0CE794}">
      <dgm:prSet/>
      <dgm:spPr/>
      <dgm:t>
        <a:bodyPr/>
        <a:lstStyle/>
        <a:p>
          <a:endParaRPr lang="en-US"/>
        </a:p>
      </dgm:t>
    </dgm:pt>
    <dgm:pt modelId="{6D9AD565-B58A-5A45-AC10-2E9F5CE7CD39}" type="sibTrans" cxnId="{24DBF311-C9CE-B344-AC0F-DEC50B0CE794}">
      <dgm:prSet/>
      <dgm:spPr/>
      <dgm:t>
        <a:bodyPr/>
        <a:lstStyle/>
        <a:p>
          <a:endParaRPr lang="en-US"/>
        </a:p>
      </dgm:t>
    </dgm:pt>
    <dgm:pt modelId="{433723E9-C9CB-5B4B-A7AA-D0BBCE8D3D95}">
      <dgm:prSet/>
      <dgm:spPr/>
      <dgm:t>
        <a:bodyPr/>
        <a:lstStyle/>
        <a:p>
          <a:r>
            <a:rPr lang="en-US"/>
            <a:t>Kollmuss, A. &amp; Agyeman, J. (2002) 'Mind the gap: Why do people act environmentally and what are the barriers to pro-environmental behavior?', </a:t>
          </a:r>
          <a:r>
            <a:rPr lang="en-US" i="1"/>
            <a:t>Environmental Education Research</a:t>
          </a:r>
          <a:r>
            <a:rPr lang="en-US"/>
            <a:t>, 8, pp. 239-260.</a:t>
          </a:r>
          <a:endParaRPr lang="en-KW"/>
        </a:p>
      </dgm:t>
    </dgm:pt>
    <dgm:pt modelId="{7F870961-EB81-F842-9B72-BA68C963EEB5}" type="parTrans" cxnId="{BDA76032-40E1-4145-9F34-9933889CBCA8}">
      <dgm:prSet/>
      <dgm:spPr/>
      <dgm:t>
        <a:bodyPr/>
        <a:lstStyle/>
        <a:p>
          <a:endParaRPr lang="en-US"/>
        </a:p>
      </dgm:t>
    </dgm:pt>
    <dgm:pt modelId="{F42A6D9E-0C5C-7C4B-A8DB-40135EBB5DCF}" type="sibTrans" cxnId="{BDA76032-40E1-4145-9F34-9933889CBCA8}">
      <dgm:prSet/>
      <dgm:spPr/>
      <dgm:t>
        <a:bodyPr/>
        <a:lstStyle/>
        <a:p>
          <a:endParaRPr lang="en-US"/>
        </a:p>
      </dgm:t>
    </dgm:pt>
    <dgm:pt modelId="{E0D39006-CE14-EC4A-A8D5-41E3EB876CD3}">
      <dgm:prSet/>
      <dgm:spPr/>
      <dgm:t>
        <a:bodyPr/>
        <a:lstStyle/>
        <a:p>
          <a:r>
            <a:rPr lang="en-US"/>
            <a:t>Kotter, J.P. (2008) </a:t>
          </a:r>
          <a:r>
            <a:rPr lang="en-US" i="1"/>
            <a:t>Corporate Culture and Performance</a:t>
          </a:r>
          <a:r>
            <a:rPr lang="en-US"/>
            <a:t>. Simon and Schuster.</a:t>
          </a:r>
          <a:endParaRPr lang="en-KW"/>
        </a:p>
      </dgm:t>
    </dgm:pt>
    <dgm:pt modelId="{A2D65F42-DE43-BB49-8BEF-E0C639CED466}" type="parTrans" cxnId="{725F5020-1972-2D4D-8808-58492CAFAD13}">
      <dgm:prSet/>
      <dgm:spPr/>
      <dgm:t>
        <a:bodyPr/>
        <a:lstStyle/>
        <a:p>
          <a:endParaRPr lang="en-US"/>
        </a:p>
      </dgm:t>
    </dgm:pt>
    <dgm:pt modelId="{7831D932-E54F-244C-A7C1-2597BCB25B60}" type="sibTrans" cxnId="{725F5020-1972-2D4D-8808-58492CAFAD13}">
      <dgm:prSet/>
      <dgm:spPr/>
      <dgm:t>
        <a:bodyPr/>
        <a:lstStyle/>
        <a:p>
          <a:endParaRPr lang="en-US"/>
        </a:p>
      </dgm:t>
    </dgm:pt>
    <dgm:pt modelId="{186053FD-B03F-F247-9126-520A5FF22D9A}">
      <dgm:prSet/>
      <dgm:spPr/>
      <dgm:t>
        <a:bodyPr/>
        <a:lstStyle/>
        <a:p>
          <a:r>
            <a:rPr lang="en-US"/>
            <a:t>Langville, A.N. &amp; Meyer, C.D. (2011) </a:t>
          </a:r>
          <a:r>
            <a:rPr lang="en-US" i="1"/>
            <a:t>Google's PageRank and Beyond: The Science of Search Engine Rankings</a:t>
          </a:r>
          <a:r>
            <a:rPr lang="en-US"/>
            <a:t>. Princeton University Press.</a:t>
          </a:r>
          <a:endParaRPr lang="en-KW"/>
        </a:p>
      </dgm:t>
    </dgm:pt>
    <dgm:pt modelId="{DC3CDCBF-1265-4E42-8F76-CC150310207F}" type="parTrans" cxnId="{27D4B3E4-FFC3-894B-88C7-13840384C5B2}">
      <dgm:prSet/>
      <dgm:spPr/>
      <dgm:t>
        <a:bodyPr/>
        <a:lstStyle/>
        <a:p>
          <a:endParaRPr lang="en-US"/>
        </a:p>
      </dgm:t>
    </dgm:pt>
    <dgm:pt modelId="{076999F7-5F5F-7440-A379-B0680C092DD0}" type="sibTrans" cxnId="{27D4B3E4-FFC3-894B-88C7-13840384C5B2}">
      <dgm:prSet/>
      <dgm:spPr/>
      <dgm:t>
        <a:bodyPr/>
        <a:lstStyle/>
        <a:p>
          <a:endParaRPr lang="en-US"/>
        </a:p>
      </dgm:t>
    </dgm:pt>
    <dgm:pt modelId="{0978467C-B323-8446-9798-5E5BFA1232E6}">
      <dgm:prSet/>
      <dgm:spPr/>
      <dgm:t>
        <a:bodyPr/>
        <a:lstStyle/>
        <a:p>
          <a:r>
            <a:rPr lang="en-US"/>
            <a:t>Lazear, E.P. &amp; Gibbs, M. (2014) </a:t>
          </a:r>
          <a:r>
            <a:rPr lang="en-US" i="1"/>
            <a:t>Personnel Economics in Practice</a:t>
          </a:r>
          <a:r>
            <a:rPr lang="en-US"/>
            <a:t>. John Wiley &amp; Sons.</a:t>
          </a:r>
          <a:endParaRPr lang="en-KW"/>
        </a:p>
      </dgm:t>
    </dgm:pt>
    <dgm:pt modelId="{71D0B749-F45B-6747-98BE-C6927013E782}" type="parTrans" cxnId="{C2AD6F6F-DCCC-B640-9B84-39ACA182587D}">
      <dgm:prSet/>
      <dgm:spPr/>
      <dgm:t>
        <a:bodyPr/>
        <a:lstStyle/>
        <a:p>
          <a:endParaRPr lang="en-US"/>
        </a:p>
      </dgm:t>
    </dgm:pt>
    <dgm:pt modelId="{D7110938-6B17-D642-BEE3-69DFA574D8BC}" type="sibTrans" cxnId="{C2AD6F6F-DCCC-B640-9B84-39ACA182587D}">
      <dgm:prSet/>
      <dgm:spPr/>
      <dgm:t>
        <a:bodyPr/>
        <a:lstStyle/>
        <a:p>
          <a:endParaRPr lang="en-US"/>
        </a:p>
      </dgm:t>
    </dgm:pt>
    <dgm:pt modelId="{EAA89C5A-9D7F-8141-9A79-8AB9227D5FCE}">
      <dgm:prSet/>
      <dgm:spPr/>
      <dgm:t>
        <a:bodyPr/>
        <a:lstStyle/>
        <a:p>
          <a:r>
            <a:rPr lang="en-US"/>
            <a:t>Lebowitz, S.B. (2013) 'Why Are Google Employees So Damn Happy?', Greatist, 30 June. Available at: </a:t>
          </a:r>
          <a:r>
            <a:rPr lang="en-GB" u="sng">
              <a:hlinkClick xmlns:r="http://schemas.openxmlformats.org/officeDocument/2006/relationships" r:id="rId1"/>
            </a:rPr>
            <a:t>https://greatist.com/happiness/healthy-companies-google</a:t>
          </a:r>
          <a:r>
            <a:rPr lang="en-US"/>
            <a:t> [Accessed 22 March 2024].</a:t>
          </a:r>
          <a:endParaRPr lang="en-KW"/>
        </a:p>
      </dgm:t>
    </dgm:pt>
    <dgm:pt modelId="{3BBE626E-CD55-704A-AE9F-515459814DD1}" type="parTrans" cxnId="{16E0C849-3D2A-1342-B14E-8B19945DC64E}">
      <dgm:prSet/>
      <dgm:spPr/>
      <dgm:t>
        <a:bodyPr/>
        <a:lstStyle/>
        <a:p>
          <a:endParaRPr lang="en-US"/>
        </a:p>
      </dgm:t>
    </dgm:pt>
    <dgm:pt modelId="{8A2C2121-978A-5F45-AADE-6F9745B1C1E2}" type="sibTrans" cxnId="{16E0C849-3D2A-1342-B14E-8B19945DC64E}">
      <dgm:prSet/>
      <dgm:spPr/>
      <dgm:t>
        <a:bodyPr/>
        <a:lstStyle/>
        <a:p>
          <a:endParaRPr lang="en-US"/>
        </a:p>
      </dgm:t>
    </dgm:pt>
    <dgm:pt modelId="{21094348-BC62-A547-BE0A-20FBD6E47672}">
      <dgm:prSet/>
      <dgm:spPr/>
      <dgm:t>
        <a:bodyPr/>
        <a:lstStyle/>
        <a:p>
          <a:r>
            <a:rPr lang="en-US"/>
            <a:t>Lee, C. (2017) </a:t>
          </a:r>
          <a:r>
            <a:rPr lang="en-US" i="1"/>
            <a:t>Multilingualism Online</a:t>
          </a:r>
          <a:r>
            <a:rPr lang="en-US"/>
            <a:t>. Routledge.</a:t>
          </a:r>
          <a:endParaRPr lang="en-KW"/>
        </a:p>
      </dgm:t>
    </dgm:pt>
    <dgm:pt modelId="{CB5340C5-495B-8942-97D8-80F318863EE8}" type="parTrans" cxnId="{DE13D39C-DF09-DA49-AE30-6C0089B66EE0}">
      <dgm:prSet/>
      <dgm:spPr/>
      <dgm:t>
        <a:bodyPr/>
        <a:lstStyle/>
        <a:p>
          <a:endParaRPr lang="en-US"/>
        </a:p>
      </dgm:t>
    </dgm:pt>
    <dgm:pt modelId="{4427E5C3-6C6F-7C4D-84E2-36C6E621B176}" type="sibTrans" cxnId="{DE13D39C-DF09-DA49-AE30-6C0089B66EE0}">
      <dgm:prSet/>
      <dgm:spPr/>
      <dgm:t>
        <a:bodyPr/>
        <a:lstStyle/>
        <a:p>
          <a:endParaRPr lang="en-US"/>
        </a:p>
      </dgm:t>
    </dgm:pt>
    <dgm:pt modelId="{97CD54C9-4369-7B49-B909-DF03751BF012}">
      <dgm:prSet/>
      <dgm:spPr/>
      <dgm:t>
        <a:bodyPr/>
        <a:lstStyle/>
        <a:p>
          <a:r>
            <a:rPr lang="en-US"/>
            <a:t>Les Dlabay, L.B. &amp; Kleindl, B. (2016) </a:t>
          </a:r>
          <a:r>
            <a:rPr lang="en-US" i="1"/>
            <a:t>Principles of Business</a:t>
          </a:r>
          <a:r>
            <a:rPr lang="en-US"/>
            <a:t>. South-Western Cengage Learning.</a:t>
          </a:r>
          <a:endParaRPr lang="en-KW"/>
        </a:p>
      </dgm:t>
    </dgm:pt>
    <dgm:pt modelId="{86DC41BA-CE93-7048-9458-AC3DD831A01C}" type="parTrans" cxnId="{579ECA46-ED49-4B4C-9926-FD817407B6DC}">
      <dgm:prSet/>
      <dgm:spPr/>
      <dgm:t>
        <a:bodyPr/>
        <a:lstStyle/>
        <a:p>
          <a:endParaRPr lang="en-US"/>
        </a:p>
      </dgm:t>
    </dgm:pt>
    <dgm:pt modelId="{0D231329-903B-5443-A0AD-1DFD7F9B87DF}" type="sibTrans" cxnId="{579ECA46-ED49-4B4C-9926-FD817407B6DC}">
      <dgm:prSet/>
      <dgm:spPr/>
      <dgm:t>
        <a:bodyPr/>
        <a:lstStyle/>
        <a:p>
          <a:endParaRPr lang="en-US"/>
        </a:p>
      </dgm:t>
    </dgm:pt>
    <dgm:pt modelId="{0B9934E5-8AB8-DF4B-9CDD-9FCC6257F487}">
      <dgm:prSet/>
      <dgm:spPr/>
      <dgm:t>
        <a:bodyPr/>
        <a:lstStyle/>
        <a:p>
          <a:r>
            <a:rPr lang="en-US"/>
            <a:t>Makhlouk, H. &amp; Shevchuk, O. (2008) 'The importance and the influence of the corporate culture in a merger and acquisition context', Handelshögskolan BBS</a:t>
          </a:r>
          <a:endParaRPr lang="en-KW"/>
        </a:p>
      </dgm:t>
    </dgm:pt>
    <dgm:pt modelId="{08B98046-01BE-6C48-97E1-6BC6283F502C}" type="parTrans" cxnId="{5403823B-0958-A643-93CD-A40C75DB56B2}">
      <dgm:prSet/>
      <dgm:spPr/>
      <dgm:t>
        <a:bodyPr/>
        <a:lstStyle/>
        <a:p>
          <a:endParaRPr lang="en-US"/>
        </a:p>
      </dgm:t>
    </dgm:pt>
    <dgm:pt modelId="{AF33CCE7-1FF2-A74D-A24A-77907567FFA3}" type="sibTrans" cxnId="{5403823B-0958-A643-93CD-A40C75DB56B2}">
      <dgm:prSet/>
      <dgm:spPr/>
      <dgm:t>
        <a:bodyPr/>
        <a:lstStyle/>
        <a:p>
          <a:endParaRPr lang="en-US"/>
        </a:p>
      </dgm:t>
    </dgm:pt>
    <dgm:pt modelId="{51F970C1-4D22-CB49-AFE6-13464536D73E}" type="pres">
      <dgm:prSet presAssocID="{DCFA227E-31C1-6148-9F32-8155DD3E3583}" presName="linear" presStyleCnt="0">
        <dgm:presLayoutVars>
          <dgm:animLvl val="lvl"/>
          <dgm:resizeHandles val="exact"/>
        </dgm:presLayoutVars>
      </dgm:prSet>
      <dgm:spPr/>
    </dgm:pt>
    <dgm:pt modelId="{84ECF97E-C0AF-A942-9213-C055051A5029}" type="pres">
      <dgm:prSet presAssocID="{1441C6BF-B80F-A74B-93CE-C502B5711F88}" presName="parentText" presStyleLbl="node1" presStyleIdx="0" presStyleCnt="10">
        <dgm:presLayoutVars>
          <dgm:chMax val="0"/>
          <dgm:bulletEnabled val="1"/>
        </dgm:presLayoutVars>
      </dgm:prSet>
      <dgm:spPr/>
    </dgm:pt>
    <dgm:pt modelId="{F7F4C999-65E6-2345-9738-2294080C4D61}" type="pres">
      <dgm:prSet presAssocID="{09E485E5-04A3-2B45-90A3-A2E34713DC4C}" presName="spacer" presStyleCnt="0"/>
      <dgm:spPr/>
    </dgm:pt>
    <dgm:pt modelId="{C526B1F3-79BD-F040-815A-613DB0658304}" type="pres">
      <dgm:prSet presAssocID="{C78BFB12-C958-0943-AD31-F900BBBC5FAC}" presName="parentText" presStyleLbl="node1" presStyleIdx="1" presStyleCnt="10">
        <dgm:presLayoutVars>
          <dgm:chMax val="0"/>
          <dgm:bulletEnabled val="1"/>
        </dgm:presLayoutVars>
      </dgm:prSet>
      <dgm:spPr/>
    </dgm:pt>
    <dgm:pt modelId="{14D61B97-98EC-CE40-A0BE-FC97278573C0}" type="pres">
      <dgm:prSet presAssocID="{6D9AD565-B58A-5A45-AC10-2E9F5CE7CD39}" presName="spacer" presStyleCnt="0"/>
      <dgm:spPr/>
    </dgm:pt>
    <dgm:pt modelId="{78DC9320-B1A1-B941-BCAD-305C29B2BD21}" type="pres">
      <dgm:prSet presAssocID="{433723E9-C9CB-5B4B-A7AA-D0BBCE8D3D95}" presName="parentText" presStyleLbl="node1" presStyleIdx="2" presStyleCnt="10">
        <dgm:presLayoutVars>
          <dgm:chMax val="0"/>
          <dgm:bulletEnabled val="1"/>
        </dgm:presLayoutVars>
      </dgm:prSet>
      <dgm:spPr/>
    </dgm:pt>
    <dgm:pt modelId="{F117F9C0-2734-F94C-A991-4FF9E3E88E75}" type="pres">
      <dgm:prSet presAssocID="{F42A6D9E-0C5C-7C4B-A8DB-40135EBB5DCF}" presName="spacer" presStyleCnt="0"/>
      <dgm:spPr/>
    </dgm:pt>
    <dgm:pt modelId="{056653B9-5984-944A-955C-959BAB1C407D}" type="pres">
      <dgm:prSet presAssocID="{E0D39006-CE14-EC4A-A8D5-41E3EB876CD3}" presName="parentText" presStyleLbl="node1" presStyleIdx="3" presStyleCnt="10">
        <dgm:presLayoutVars>
          <dgm:chMax val="0"/>
          <dgm:bulletEnabled val="1"/>
        </dgm:presLayoutVars>
      </dgm:prSet>
      <dgm:spPr/>
    </dgm:pt>
    <dgm:pt modelId="{6DBDF7A6-7467-F140-8F34-B3035F164ADA}" type="pres">
      <dgm:prSet presAssocID="{7831D932-E54F-244C-A7C1-2597BCB25B60}" presName="spacer" presStyleCnt="0"/>
      <dgm:spPr/>
    </dgm:pt>
    <dgm:pt modelId="{B12A7501-8115-2144-A452-CCD75571472F}" type="pres">
      <dgm:prSet presAssocID="{186053FD-B03F-F247-9126-520A5FF22D9A}" presName="parentText" presStyleLbl="node1" presStyleIdx="4" presStyleCnt="10">
        <dgm:presLayoutVars>
          <dgm:chMax val="0"/>
          <dgm:bulletEnabled val="1"/>
        </dgm:presLayoutVars>
      </dgm:prSet>
      <dgm:spPr/>
    </dgm:pt>
    <dgm:pt modelId="{06A7CD21-C21A-FC46-9937-DC6824C42B5F}" type="pres">
      <dgm:prSet presAssocID="{076999F7-5F5F-7440-A379-B0680C092DD0}" presName="spacer" presStyleCnt="0"/>
      <dgm:spPr/>
    </dgm:pt>
    <dgm:pt modelId="{97BE0F4E-FB5D-BB44-8782-3FE605EA90CD}" type="pres">
      <dgm:prSet presAssocID="{0978467C-B323-8446-9798-5E5BFA1232E6}" presName="parentText" presStyleLbl="node1" presStyleIdx="5" presStyleCnt="10">
        <dgm:presLayoutVars>
          <dgm:chMax val="0"/>
          <dgm:bulletEnabled val="1"/>
        </dgm:presLayoutVars>
      </dgm:prSet>
      <dgm:spPr/>
    </dgm:pt>
    <dgm:pt modelId="{2DD39755-7EC6-6B46-BA81-8A5FAA93C482}" type="pres">
      <dgm:prSet presAssocID="{D7110938-6B17-D642-BEE3-69DFA574D8BC}" presName="spacer" presStyleCnt="0"/>
      <dgm:spPr/>
    </dgm:pt>
    <dgm:pt modelId="{5C298083-98EF-A74C-8D0F-39D136504AD2}" type="pres">
      <dgm:prSet presAssocID="{EAA89C5A-9D7F-8141-9A79-8AB9227D5FCE}" presName="parentText" presStyleLbl="node1" presStyleIdx="6" presStyleCnt="10">
        <dgm:presLayoutVars>
          <dgm:chMax val="0"/>
          <dgm:bulletEnabled val="1"/>
        </dgm:presLayoutVars>
      </dgm:prSet>
      <dgm:spPr/>
    </dgm:pt>
    <dgm:pt modelId="{F61566FD-9D4F-704B-88F4-A146F9B934D5}" type="pres">
      <dgm:prSet presAssocID="{8A2C2121-978A-5F45-AADE-6F9745B1C1E2}" presName="spacer" presStyleCnt="0"/>
      <dgm:spPr/>
    </dgm:pt>
    <dgm:pt modelId="{1400E4B2-B252-9944-89C9-31442D60DC88}" type="pres">
      <dgm:prSet presAssocID="{21094348-BC62-A547-BE0A-20FBD6E47672}" presName="parentText" presStyleLbl="node1" presStyleIdx="7" presStyleCnt="10">
        <dgm:presLayoutVars>
          <dgm:chMax val="0"/>
          <dgm:bulletEnabled val="1"/>
        </dgm:presLayoutVars>
      </dgm:prSet>
      <dgm:spPr/>
    </dgm:pt>
    <dgm:pt modelId="{3177A143-AD6A-7E4D-86E9-58CB7202C435}" type="pres">
      <dgm:prSet presAssocID="{4427E5C3-6C6F-7C4D-84E2-36C6E621B176}" presName="spacer" presStyleCnt="0"/>
      <dgm:spPr/>
    </dgm:pt>
    <dgm:pt modelId="{7763E693-431B-5D4F-8245-BC630D730023}" type="pres">
      <dgm:prSet presAssocID="{97CD54C9-4369-7B49-B909-DF03751BF012}" presName="parentText" presStyleLbl="node1" presStyleIdx="8" presStyleCnt="10">
        <dgm:presLayoutVars>
          <dgm:chMax val="0"/>
          <dgm:bulletEnabled val="1"/>
        </dgm:presLayoutVars>
      </dgm:prSet>
      <dgm:spPr/>
    </dgm:pt>
    <dgm:pt modelId="{732F1543-2AEE-FF46-B454-76DB7C7398FD}" type="pres">
      <dgm:prSet presAssocID="{0D231329-903B-5443-A0AD-1DFD7F9B87DF}" presName="spacer" presStyleCnt="0"/>
      <dgm:spPr/>
    </dgm:pt>
    <dgm:pt modelId="{518E8F7A-5EEE-EB48-8297-BCA584F48821}" type="pres">
      <dgm:prSet presAssocID="{0B9934E5-8AB8-DF4B-9CDD-9FCC6257F487}" presName="parentText" presStyleLbl="node1" presStyleIdx="9" presStyleCnt="10">
        <dgm:presLayoutVars>
          <dgm:chMax val="0"/>
          <dgm:bulletEnabled val="1"/>
        </dgm:presLayoutVars>
      </dgm:prSet>
      <dgm:spPr/>
    </dgm:pt>
  </dgm:ptLst>
  <dgm:cxnLst>
    <dgm:cxn modelId="{24DBF311-C9CE-B344-AC0F-DEC50B0CE794}" srcId="{DCFA227E-31C1-6148-9F32-8155DD3E3583}" destId="{C78BFB12-C958-0943-AD31-F900BBBC5FAC}" srcOrd="1" destOrd="0" parTransId="{411132C6-145C-EA46-81B3-E7E56A3316EA}" sibTransId="{6D9AD565-B58A-5A45-AC10-2E9F5CE7CD39}"/>
    <dgm:cxn modelId="{725F5020-1972-2D4D-8808-58492CAFAD13}" srcId="{DCFA227E-31C1-6148-9F32-8155DD3E3583}" destId="{E0D39006-CE14-EC4A-A8D5-41E3EB876CD3}" srcOrd="3" destOrd="0" parTransId="{A2D65F42-DE43-BB49-8BEF-E0C639CED466}" sibTransId="{7831D932-E54F-244C-A7C1-2597BCB25B60}"/>
    <dgm:cxn modelId="{0247CA2A-9456-E540-AF2E-2F4BDFBD6C6A}" type="presOf" srcId="{186053FD-B03F-F247-9126-520A5FF22D9A}" destId="{B12A7501-8115-2144-A452-CCD75571472F}" srcOrd="0" destOrd="0" presId="urn:microsoft.com/office/officeart/2005/8/layout/vList2"/>
    <dgm:cxn modelId="{BDA76032-40E1-4145-9F34-9933889CBCA8}" srcId="{DCFA227E-31C1-6148-9F32-8155DD3E3583}" destId="{433723E9-C9CB-5B4B-A7AA-D0BBCE8D3D95}" srcOrd="2" destOrd="0" parTransId="{7F870961-EB81-F842-9B72-BA68C963EEB5}" sibTransId="{F42A6D9E-0C5C-7C4B-A8DB-40135EBB5DCF}"/>
    <dgm:cxn modelId="{5403823B-0958-A643-93CD-A40C75DB56B2}" srcId="{DCFA227E-31C1-6148-9F32-8155DD3E3583}" destId="{0B9934E5-8AB8-DF4B-9CDD-9FCC6257F487}" srcOrd="9" destOrd="0" parTransId="{08B98046-01BE-6C48-97E1-6BC6283F502C}" sibTransId="{AF33CCE7-1FF2-A74D-A24A-77907567FFA3}"/>
    <dgm:cxn modelId="{71041E3C-B0B6-194A-BF80-4D1953519910}" type="presOf" srcId="{E0D39006-CE14-EC4A-A8D5-41E3EB876CD3}" destId="{056653B9-5984-944A-955C-959BAB1C407D}" srcOrd="0" destOrd="0" presId="urn:microsoft.com/office/officeart/2005/8/layout/vList2"/>
    <dgm:cxn modelId="{3DBD063D-4E05-F846-9C8F-CEE90A18C9FD}" type="presOf" srcId="{DCFA227E-31C1-6148-9F32-8155DD3E3583}" destId="{51F970C1-4D22-CB49-AFE6-13464536D73E}" srcOrd="0" destOrd="0" presId="urn:microsoft.com/office/officeart/2005/8/layout/vList2"/>
    <dgm:cxn modelId="{30CE115D-41C8-3C4B-91EA-AC224DA899E1}" type="presOf" srcId="{21094348-BC62-A547-BE0A-20FBD6E47672}" destId="{1400E4B2-B252-9944-89C9-31442D60DC88}" srcOrd="0" destOrd="0" presId="urn:microsoft.com/office/officeart/2005/8/layout/vList2"/>
    <dgm:cxn modelId="{579ECA46-ED49-4B4C-9926-FD817407B6DC}" srcId="{DCFA227E-31C1-6148-9F32-8155DD3E3583}" destId="{97CD54C9-4369-7B49-B909-DF03751BF012}" srcOrd="8" destOrd="0" parTransId="{86DC41BA-CE93-7048-9458-AC3DD831A01C}" sibTransId="{0D231329-903B-5443-A0AD-1DFD7F9B87DF}"/>
    <dgm:cxn modelId="{16E0C849-3D2A-1342-B14E-8B19945DC64E}" srcId="{DCFA227E-31C1-6148-9F32-8155DD3E3583}" destId="{EAA89C5A-9D7F-8141-9A79-8AB9227D5FCE}" srcOrd="6" destOrd="0" parTransId="{3BBE626E-CD55-704A-AE9F-515459814DD1}" sibTransId="{8A2C2121-978A-5F45-AADE-6F9745B1C1E2}"/>
    <dgm:cxn modelId="{C2AD6F6F-DCCC-B640-9B84-39ACA182587D}" srcId="{DCFA227E-31C1-6148-9F32-8155DD3E3583}" destId="{0978467C-B323-8446-9798-5E5BFA1232E6}" srcOrd="5" destOrd="0" parTransId="{71D0B749-F45B-6747-98BE-C6927013E782}" sibTransId="{D7110938-6B17-D642-BEE3-69DFA574D8BC}"/>
    <dgm:cxn modelId="{0ABC7F72-8B6C-6A4C-B0B2-0B1402FF9D0D}" type="presOf" srcId="{C78BFB12-C958-0943-AD31-F900BBBC5FAC}" destId="{C526B1F3-79BD-F040-815A-613DB0658304}" srcOrd="0" destOrd="0" presId="urn:microsoft.com/office/officeart/2005/8/layout/vList2"/>
    <dgm:cxn modelId="{BB114D83-1C15-0741-8A84-7E64A85CF0EB}" type="presOf" srcId="{0B9934E5-8AB8-DF4B-9CDD-9FCC6257F487}" destId="{518E8F7A-5EEE-EB48-8297-BCA584F48821}" srcOrd="0" destOrd="0" presId="urn:microsoft.com/office/officeart/2005/8/layout/vList2"/>
    <dgm:cxn modelId="{DE13D39C-DF09-DA49-AE30-6C0089B66EE0}" srcId="{DCFA227E-31C1-6148-9F32-8155DD3E3583}" destId="{21094348-BC62-A547-BE0A-20FBD6E47672}" srcOrd="7" destOrd="0" parTransId="{CB5340C5-495B-8942-97D8-80F318863EE8}" sibTransId="{4427E5C3-6C6F-7C4D-84E2-36C6E621B176}"/>
    <dgm:cxn modelId="{2F5ED7AE-C334-9D4A-8F67-888AE95EEC3D}" type="presOf" srcId="{0978467C-B323-8446-9798-5E5BFA1232E6}" destId="{97BE0F4E-FB5D-BB44-8782-3FE605EA90CD}" srcOrd="0" destOrd="0" presId="urn:microsoft.com/office/officeart/2005/8/layout/vList2"/>
    <dgm:cxn modelId="{41CFDEC9-DF63-7F42-8EFE-5CEB5400802A}" type="presOf" srcId="{433723E9-C9CB-5B4B-A7AA-D0BBCE8D3D95}" destId="{78DC9320-B1A1-B941-BCAD-305C29B2BD21}" srcOrd="0" destOrd="0" presId="urn:microsoft.com/office/officeart/2005/8/layout/vList2"/>
    <dgm:cxn modelId="{53D8F0CF-3BE1-8A45-BD18-04FACF9C66C7}" type="presOf" srcId="{97CD54C9-4369-7B49-B909-DF03751BF012}" destId="{7763E693-431B-5D4F-8245-BC630D730023}" srcOrd="0" destOrd="0" presId="urn:microsoft.com/office/officeart/2005/8/layout/vList2"/>
    <dgm:cxn modelId="{5A1446D0-44B7-EC44-ADC7-3A3F23F603F9}" type="presOf" srcId="{1441C6BF-B80F-A74B-93CE-C502B5711F88}" destId="{84ECF97E-C0AF-A942-9213-C055051A5029}" srcOrd="0" destOrd="0" presId="urn:microsoft.com/office/officeart/2005/8/layout/vList2"/>
    <dgm:cxn modelId="{998570D9-DD95-9B46-B2FE-C506FB79BC1A}" type="presOf" srcId="{EAA89C5A-9D7F-8141-9A79-8AB9227D5FCE}" destId="{5C298083-98EF-A74C-8D0F-39D136504AD2}" srcOrd="0" destOrd="0" presId="urn:microsoft.com/office/officeart/2005/8/layout/vList2"/>
    <dgm:cxn modelId="{27D4B3E4-FFC3-894B-88C7-13840384C5B2}" srcId="{DCFA227E-31C1-6148-9F32-8155DD3E3583}" destId="{186053FD-B03F-F247-9126-520A5FF22D9A}" srcOrd="4" destOrd="0" parTransId="{DC3CDCBF-1265-4E42-8F76-CC150310207F}" sibTransId="{076999F7-5F5F-7440-A379-B0680C092DD0}"/>
    <dgm:cxn modelId="{094CD0F3-8152-7D4B-99B5-49492964864B}" srcId="{DCFA227E-31C1-6148-9F32-8155DD3E3583}" destId="{1441C6BF-B80F-A74B-93CE-C502B5711F88}" srcOrd="0" destOrd="0" parTransId="{FCF81A29-DB3A-A74A-9A95-CF3B90964578}" sibTransId="{09E485E5-04A3-2B45-90A3-A2E34713DC4C}"/>
    <dgm:cxn modelId="{931EBBF7-E04E-5540-9DFC-89CEB8DDA6E1}" type="presParOf" srcId="{51F970C1-4D22-CB49-AFE6-13464536D73E}" destId="{84ECF97E-C0AF-A942-9213-C055051A5029}" srcOrd="0" destOrd="0" presId="urn:microsoft.com/office/officeart/2005/8/layout/vList2"/>
    <dgm:cxn modelId="{FC306900-88A7-F74C-ABD0-D41FDC642737}" type="presParOf" srcId="{51F970C1-4D22-CB49-AFE6-13464536D73E}" destId="{F7F4C999-65E6-2345-9738-2294080C4D61}" srcOrd="1" destOrd="0" presId="urn:microsoft.com/office/officeart/2005/8/layout/vList2"/>
    <dgm:cxn modelId="{D6CBFB71-D9F3-BF43-A162-645F7C2922E3}" type="presParOf" srcId="{51F970C1-4D22-CB49-AFE6-13464536D73E}" destId="{C526B1F3-79BD-F040-815A-613DB0658304}" srcOrd="2" destOrd="0" presId="urn:microsoft.com/office/officeart/2005/8/layout/vList2"/>
    <dgm:cxn modelId="{9E26272E-B208-D048-84BA-A2ED6C099757}" type="presParOf" srcId="{51F970C1-4D22-CB49-AFE6-13464536D73E}" destId="{14D61B97-98EC-CE40-A0BE-FC97278573C0}" srcOrd="3" destOrd="0" presId="urn:microsoft.com/office/officeart/2005/8/layout/vList2"/>
    <dgm:cxn modelId="{68C030F1-4AE0-FD42-A7B6-B440EAF40931}" type="presParOf" srcId="{51F970C1-4D22-CB49-AFE6-13464536D73E}" destId="{78DC9320-B1A1-B941-BCAD-305C29B2BD21}" srcOrd="4" destOrd="0" presId="urn:microsoft.com/office/officeart/2005/8/layout/vList2"/>
    <dgm:cxn modelId="{4DAB1767-92E2-4C43-AEF9-23BB1E48B17B}" type="presParOf" srcId="{51F970C1-4D22-CB49-AFE6-13464536D73E}" destId="{F117F9C0-2734-F94C-A991-4FF9E3E88E75}" srcOrd="5" destOrd="0" presId="urn:microsoft.com/office/officeart/2005/8/layout/vList2"/>
    <dgm:cxn modelId="{534507F4-9CC3-C048-8522-A5C8DDCE53EB}" type="presParOf" srcId="{51F970C1-4D22-CB49-AFE6-13464536D73E}" destId="{056653B9-5984-944A-955C-959BAB1C407D}" srcOrd="6" destOrd="0" presId="urn:microsoft.com/office/officeart/2005/8/layout/vList2"/>
    <dgm:cxn modelId="{3935AC24-2109-664D-91F5-AE3A1037D06C}" type="presParOf" srcId="{51F970C1-4D22-CB49-AFE6-13464536D73E}" destId="{6DBDF7A6-7467-F140-8F34-B3035F164ADA}" srcOrd="7" destOrd="0" presId="urn:microsoft.com/office/officeart/2005/8/layout/vList2"/>
    <dgm:cxn modelId="{F92746D0-0C55-504B-BD5C-A58DABC023CE}" type="presParOf" srcId="{51F970C1-4D22-CB49-AFE6-13464536D73E}" destId="{B12A7501-8115-2144-A452-CCD75571472F}" srcOrd="8" destOrd="0" presId="urn:microsoft.com/office/officeart/2005/8/layout/vList2"/>
    <dgm:cxn modelId="{4A4635AD-73EA-704E-A7F5-293ADF50AF1C}" type="presParOf" srcId="{51F970C1-4D22-CB49-AFE6-13464536D73E}" destId="{06A7CD21-C21A-FC46-9937-DC6824C42B5F}" srcOrd="9" destOrd="0" presId="urn:microsoft.com/office/officeart/2005/8/layout/vList2"/>
    <dgm:cxn modelId="{4EE7A592-B4C7-8449-8F1D-278003059617}" type="presParOf" srcId="{51F970C1-4D22-CB49-AFE6-13464536D73E}" destId="{97BE0F4E-FB5D-BB44-8782-3FE605EA90CD}" srcOrd="10" destOrd="0" presId="urn:microsoft.com/office/officeart/2005/8/layout/vList2"/>
    <dgm:cxn modelId="{E7D49CDA-F09A-8B42-8884-B19EED361E42}" type="presParOf" srcId="{51F970C1-4D22-CB49-AFE6-13464536D73E}" destId="{2DD39755-7EC6-6B46-BA81-8A5FAA93C482}" srcOrd="11" destOrd="0" presId="urn:microsoft.com/office/officeart/2005/8/layout/vList2"/>
    <dgm:cxn modelId="{8280E03E-665B-5541-9F0D-8C4B681915A1}" type="presParOf" srcId="{51F970C1-4D22-CB49-AFE6-13464536D73E}" destId="{5C298083-98EF-A74C-8D0F-39D136504AD2}" srcOrd="12" destOrd="0" presId="urn:microsoft.com/office/officeart/2005/8/layout/vList2"/>
    <dgm:cxn modelId="{8F1B0224-4C53-3F4E-865E-7BFB62E25BCC}" type="presParOf" srcId="{51F970C1-4D22-CB49-AFE6-13464536D73E}" destId="{F61566FD-9D4F-704B-88F4-A146F9B934D5}" srcOrd="13" destOrd="0" presId="urn:microsoft.com/office/officeart/2005/8/layout/vList2"/>
    <dgm:cxn modelId="{673A03AC-EAC8-C845-897E-E3EC70991D56}" type="presParOf" srcId="{51F970C1-4D22-CB49-AFE6-13464536D73E}" destId="{1400E4B2-B252-9944-89C9-31442D60DC88}" srcOrd="14" destOrd="0" presId="urn:microsoft.com/office/officeart/2005/8/layout/vList2"/>
    <dgm:cxn modelId="{AB763752-DAFB-0C4C-8B6F-38FE404E74BF}" type="presParOf" srcId="{51F970C1-4D22-CB49-AFE6-13464536D73E}" destId="{3177A143-AD6A-7E4D-86E9-58CB7202C435}" srcOrd="15" destOrd="0" presId="urn:microsoft.com/office/officeart/2005/8/layout/vList2"/>
    <dgm:cxn modelId="{3F3827E8-AF2E-FD41-9E85-8266CEB1DA3D}" type="presParOf" srcId="{51F970C1-4D22-CB49-AFE6-13464536D73E}" destId="{7763E693-431B-5D4F-8245-BC630D730023}" srcOrd="16" destOrd="0" presId="urn:microsoft.com/office/officeart/2005/8/layout/vList2"/>
    <dgm:cxn modelId="{F9D05CF3-24D2-0640-BD92-FA29A1ECC61E}" type="presParOf" srcId="{51F970C1-4D22-CB49-AFE6-13464536D73E}" destId="{732F1543-2AEE-FF46-B454-76DB7C7398FD}" srcOrd="17" destOrd="0" presId="urn:microsoft.com/office/officeart/2005/8/layout/vList2"/>
    <dgm:cxn modelId="{5881A70F-3197-8948-892A-0E045C4C89A9}" type="presParOf" srcId="{51F970C1-4D22-CB49-AFE6-13464536D73E}" destId="{518E8F7A-5EEE-EB48-8297-BCA584F48821}"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CF97E-C0AF-A942-9213-C055051A5029}">
      <dsp:nvSpPr>
        <dsp:cNvPr id="0" name=""/>
        <dsp:cNvSpPr/>
      </dsp:nvSpPr>
      <dsp:spPr>
        <a:xfrm>
          <a:off x="0" y="8234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Kavanagh, M.H. &amp; Ashkanasy, N.M. (2006) 'The impact of leadership and change management strategy on organizational culture and individual acceptance of change during a merger', </a:t>
          </a:r>
          <a:r>
            <a:rPr lang="en-US" sz="800" i="1" kern="1200"/>
            <a:t>British Journal of Management</a:t>
          </a:r>
          <a:r>
            <a:rPr lang="en-US" sz="800" kern="1200"/>
            <a:t>, 17.</a:t>
          </a:r>
          <a:endParaRPr lang="en-KW" sz="800" kern="1200"/>
        </a:p>
      </dsp:txBody>
      <dsp:txXfrm>
        <a:off x="15535" y="97883"/>
        <a:ext cx="8952419" cy="287170"/>
      </dsp:txXfrm>
    </dsp:sp>
    <dsp:sp modelId="{C526B1F3-79BD-F040-815A-613DB0658304}">
      <dsp:nvSpPr>
        <dsp:cNvPr id="0" name=""/>
        <dsp:cNvSpPr/>
      </dsp:nvSpPr>
      <dsp:spPr>
        <a:xfrm>
          <a:off x="0" y="42362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Key, S. (1999) 'Organizational ethical culture: Real or imagined?', </a:t>
          </a:r>
          <a:r>
            <a:rPr lang="en-US" sz="800" i="1" kern="1200"/>
            <a:t>Journal of Business Ethics</a:t>
          </a:r>
          <a:r>
            <a:rPr lang="en-US" sz="800" kern="1200"/>
            <a:t>, 20, pp. 217-225.</a:t>
          </a:r>
          <a:endParaRPr lang="en-KW" sz="800" kern="1200"/>
        </a:p>
      </dsp:txBody>
      <dsp:txXfrm>
        <a:off x="15535" y="439163"/>
        <a:ext cx="8952419" cy="287170"/>
      </dsp:txXfrm>
    </dsp:sp>
    <dsp:sp modelId="{78DC9320-B1A1-B941-BCAD-305C29B2BD21}">
      <dsp:nvSpPr>
        <dsp:cNvPr id="0" name=""/>
        <dsp:cNvSpPr/>
      </dsp:nvSpPr>
      <dsp:spPr>
        <a:xfrm>
          <a:off x="0" y="76490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Kollmuss, A. &amp; Agyeman, J. (2002) 'Mind the gap: Why do people act environmentally and what are the barriers to pro-environmental behavior?', </a:t>
          </a:r>
          <a:r>
            <a:rPr lang="en-US" sz="800" i="1" kern="1200"/>
            <a:t>Environmental Education Research</a:t>
          </a:r>
          <a:r>
            <a:rPr lang="en-US" sz="800" kern="1200"/>
            <a:t>, 8, pp. 239-260.</a:t>
          </a:r>
          <a:endParaRPr lang="en-KW" sz="800" kern="1200"/>
        </a:p>
      </dsp:txBody>
      <dsp:txXfrm>
        <a:off x="15535" y="780443"/>
        <a:ext cx="8952419" cy="287170"/>
      </dsp:txXfrm>
    </dsp:sp>
    <dsp:sp modelId="{056653B9-5984-944A-955C-959BAB1C407D}">
      <dsp:nvSpPr>
        <dsp:cNvPr id="0" name=""/>
        <dsp:cNvSpPr/>
      </dsp:nvSpPr>
      <dsp:spPr>
        <a:xfrm>
          <a:off x="0" y="110618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Kotter, J.P. (2008) </a:t>
          </a:r>
          <a:r>
            <a:rPr lang="en-US" sz="800" i="1" kern="1200"/>
            <a:t>Corporate Culture and Performance</a:t>
          </a:r>
          <a:r>
            <a:rPr lang="en-US" sz="800" kern="1200"/>
            <a:t>. Simon and Schuster.</a:t>
          </a:r>
          <a:endParaRPr lang="en-KW" sz="800" kern="1200"/>
        </a:p>
      </dsp:txBody>
      <dsp:txXfrm>
        <a:off x="15535" y="1121723"/>
        <a:ext cx="8952419" cy="287170"/>
      </dsp:txXfrm>
    </dsp:sp>
    <dsp:sp modelId="{B12A7501-8115-2144-A452-CCD75571472F}">
      <dsp:nvSpPr>
        <dsp:cNvPr id="0" name=""/>
        <dsp:cNvSpPr/>
      </dsp:nvSpPr>
      <dsp:spPr>
        <a:xfrm>
          <a:off x="0" y="144746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Langville, A.N. &amp; Meyer, C.D. (2011) </a:t>
          </a:r>
          <a:r>
            <a:rPr lang="en-US" sz="800" i="1" kern="1200"/>
            <a:t>Google's PageRank and Beyond: The Science of Search Engine Rankings</a:t>
          </a:r>
          <a:r>
            <a:rPr lang="en-US" sz="800" kern="1200"/>
            <a:t>. Princeton University Press.</a:t>
          </a:r>
          <a:endParaRPr lang="en-KW" sz="800" kern="1200"/>
        </a:p>
      </dsp:txBody>
      <dsp:txXfrm>
        <a:off x="15535" y="1463003"/>
        <a:ext cx="8952419" cy="287170"/>
      </dsp:txXfrm>
    </dsp:sp>
    <dsp:sp modelId="{97BE0F4E-FB5D-BB44-8782-3FE605EA90CD}">
      <dsp:nvSpPr>
        <dsp:cNvPr id="0" name=""/>
        <dsp:cNvSpPr/>
      </dsp:nvSpPr>
      <dsp:spPr>
        <a:xfrm>
          <a:off x="0" y="178874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Lazear, E.P. &amp; Gibbs, M. (2014) </a:t>
          </a:r>
          <a:r>
            <a:rPr lang="en-US" sz="800" i="1" kern="1200"/>
            <a:t>Personnel Economics in Practice</a:t>
          </a:r>
          <a:r>
            <a:rPr lang="en-US" sz="800" kern="1200"/>
            <a:t>. John Wiley &amp; Sons.</a:t>
          </a:r>
          <a:endParaRPr lang="en-KW" sz="800" kern="1200"/>
        </a:p>
      </dsp:txBody>
      <dsp:txXfrm>
        <a:off x="15535" y="1804283"/>
        <a:ext cx="8952419" cy="287170"/>
      </dsp:txXfrm>
    </dsp:sp>
    <dsp:sp modelId="{5C298083-98EF-A74C-8D0F-39D136504AD2}">
      <dsp:nvSpPr>
        <dsp:cNvPr id="0" name=""/>
        <dsp:cNvSpPr/>
      </dsp:nvSpPr>
      <dsp:spPr>
        <a:xfrm>
          <a:off x="0" y="213002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Lebowitz, S.B. (2013) 'Why Are Google Employees So Damn Happy?', Greatist, 30 June. Available at: </a:t>
          </a:r>
          <a:r>
            <a:rPr lang="en-GB" sz="800" u="sng" kern="1200">
              <a:hlinkClick xmlns:r="http://schemas.openxmlformats.org/officeDocument/2006/relationships" r:id="rId1"/>
            </a:rPr>
            <a:t>https://greatist.com/happiness/healthy-companies-google</a:t>
          </a:r>
          <a:r>
            <a:rPr lang="en-US" sz="800" kern="1200"/>
            <a:t> [Accessed 22 March 2024].</a:t>
          </a:r>
          <a:endParaRPr lang="en-KW" sz="800" kern="1200"/>
        </a:p>
      </dsp:txBody>
      <dsp:txXfrm>
        <a:off x="15535" y="2145563"/>
        <a:ext cx="8952419" cy="287170"/>
      </dsp:txXfrm>
    </dsp:sp>
    <dsp:sp modelId="{1400E4B2-B252-9944-89C9-31442D60DC88}">
      <dsp:nvSpPr>
        <dsp:cNvPr id="0" name=""/>
        <dsp:cNvSpPr/>
      </dsp:nvSpPr>
      <dsp:spPr>
        <a:xfrm>
          <a:off x="0" y="247130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Lee, C. (2017) </a:t>
          </a:r>
          <a:r>
            <a:rPr lang="en-US" sz="800" i="1" kern="1200"/>
            <a:t>Multilingualism Online</a:t>
          </a:r>
          <a:r>
            <a:rPr lang="en-US" sz="800" kern="1200"/>
            <a:t>. Routledge.</a:t>
          </a:r>
          <a:endParaRPr lang="en-KW" sz="800" kern="1200"/>
        </a:p>
      </dsp:txBody>
      <dsp:txXfrm>
        <a:off x="15535" y="2486843"/>
        <a:ext cx="8952419" cy="287170"/>
      </dsp:txXfrm>
    </dsp:sp>
    <dsp:sp modelId="{7763E693-431B-5D4F-8245-BC630D730023}">
      <dsp:nvSpPr>
        <dsp:cNvPr id="0" name=""/>
        <dsp:cNvSpPr/>
      </dsp:nvSpPr>
      <dsp:spPr>
        <a:xfrm>
          <a:off x="0" y="281258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Les Dlabay, L.B. &amp; Kleindl, B. (2016) </a:t>
          </a:r>
          <a:r>
            <a:rPr lang="en-US" sz="800" i="1" kern="1200"/>
            <a:t>Principles of Business</a:t>
          </a:r>
          <a:r>
            <a:rPr lang="en-US" sz="800" kern="1200"/>
            <a:t>. South-Western Cengage Learning.</a:t>
          </a:r>
          <a:endParaRPr lang="en-KW" sz="800" kern="1200"/>
        </a:p>
      </dsp:txBody>
      <dsp:txXfrm>
        <a:off x="15535" y="2828123"/>
        <a:ext cx="8952419" cy="287170"/>
      </dsp:txXfrm>
    </dsp:sp>
    <dsp:sp modelId="{518E8F7A-5EEE-EB48-8297-BCA584F48821}">
      <dsp:nvSpPr>
        <dsp:cNvPr id="0" name=""/>
        <dsp:cNvSpPr/>
      </dsp:nvSpPr>
      <dsp:spPr>
        <a:xfrm>
          <a:off x="0" y="3153868"/>
          <a:ext cx="8983489" cy="31824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l" defTabSz="355600">
            <a:lnSpc>
              <a:spcPct val="90000"/>
            </a:lnSpc>
            <a:spcBef>
              <a:spcPct val="0"/>
            </a:spcBef>
            <a:spcAft>
              <a:spcPct val="35000"/>
            </a:spcAft>
            <a:buNone/>
          </a:pPr>
          <a:r>
            <a:rPr lang="en-US" sz="800" kern="1200"/>
            <a:t>Makhlouk, H. &amp; Shevchuk, O. (2008) 'The importance and the influence of the corporate culture in a merger and acquisition context', Handelshögskolan BBS</a:t>
          </a:r>
          <a:endParaRPr lang="en-KW" sz="800" kern="1200"/>
        </a:p>
      </dsp:txBody>
      <dsp:txXfrm>
        <a:off x="15535" y="3169403"/>
        <a:ext cx="8952419" cy="2871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3/29/2024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78069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3/29/2024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37153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3/29/2024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70214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BD3D6FB-79CC-4683-A046-BBE785BA1BED}" type="datetimeFigureOut">
              <a:rPr lang="en-US" smtClean="0"/>
              <a:t>3/29/2024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0561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512B3E8-48F1-4B23-8498-D8A04A81EC9C}" type="datetimeFigureOut">
              <a:rPr lang="en-US" smtClean="0"/>
              <a:t>3/29/2024</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07923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0B90D90-AA62-404D-A741-635B4370F9CB}" type="datetimeFigureOut">
              <a:rPr lang="en-US" smtClean="0"/>
              <a:t>3/29/2024</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5358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57002E4-6836-46D1-9DBB-3C27C0DD3A89}" type="datetimeFigureOut">
              <a:rPr lang="en-US" smtClean="0"/>
              <a:t>3/29/2024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10648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smtClean="0"/>
              <a:t>3/29/2024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30415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B334A90-EB03-42F3-8859-2C2B2724C058}" type="datetimeFigureOut">
              <a:rPr lang="en-US" smtClean="0"/>
              <a:t>3/29/2024</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7445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1A6AA8-A04B-4104-9AE2-BD48D340E27F}" type="datetimeFigureOut">
              <a:rPr lang="en-US" smtClean="0"/>
              <a:t>3/29/2024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49863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E0BF79-FAC6-4A96-8DE1-F7B82E2E1652}" type="datetimeFigureOut">
              <a:rPr lang="en-US" smtClean="0"/>
              <a:t>3/29/2024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67474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BC48EC7-AF6A-48D3-8284-14BACBEBDD84}" type="datetimeFigureOut">
              <a:rPr lang="en-US" smtClean="0"/>
              <a:t>3/29/2024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0060050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a.wikipedia.org/wiki/%D8%AC%D8%B3%D8%AA%D8%AC%D9%88%DA%AF%D8%B1_%DA%AF%D9%88%DA%AF%D9%84"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pngall.com/google-png/download/42357"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suny-orgbehavior/chapter/15-4-creating-and-maintaining-organizational-culture/"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lviejoclub.blogspot.com/2019/12/acronimos-de-la-nueva-economia-digital.html" TargetMode="External"/><Relationship Id="rId7" Type="http://schemas.openxmlformats.org/officeDocument/2006/relationships/hyperlink" Target="https://creativecommons.org/licenses/by/3.0/"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wired.it/economia/business/2020/06/15/google-apple-amazon-facebook-concorrenza/" TargetMode="Externa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ublicdomainpictures.net/en/view-image.php?image=361731&amp;picture=teamwork-cooperation"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ngall.com/team-work-png/download/13294"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77BEC2D9-17B0-D432-FBC2-235AE6A4B888}"/>
              </a:ext>
            </a:extLst>
          </p:cNvPr>
          <p:cNvSpPr>
            <a:spLocks noGrp="1"/>
          </p:cNvSpPr>
          <p:nvPr>
            <p:ph type="ctrTitle"/>
          </p:nvPr>
        </p:nvSpPr>
        <p:spPr>
          <a:xfrm>
            <a:off x="1069848" y="1298448"/>
            <a:ext cx="6068070" cy="3255264"/>
          </a:xfrm>
        </p:spPr>
        <p:txBody>
          <a:bodyPr>
            <a:normAutofit/>
          </a:bodyPr>
          <a:lstStyle/>
          <a:p>
            <a:r>
              <a:rPr lang="en-RO" sz="3200"/>
              <a:t>Programme: BA Business Management</a:t>
            </a:r>
            <a:br>
              <a:rPr lang="en-RO" sz="3200"/>
            </a:br>
            <a:br>
              <a:rPr lang="en-RO" sz="3200"/>
            </a:br>
            <a:r>
              <a:rPr lang="en-RO" sz="3200"/>
              <a:t>Module:</a:t>
            </a:r>
            <a:br>
              <a:rPr lang="en-RO" sz="3200"/>
            </a:br>
            <a:r>
              <a:rPr lang="en-RO" sz="3200"/>
              <a:t>Introducing the Modern Workplace</a:t>
            </a:r>
            <a:br>
              <a:rPr lang="en-RO" sz="3200"/>
            </a:br>
            <a:r>
              <a:rPr lang="en-RO" sz="3200"/>
              <a:t>Module code: LCBB4003</a:t>
            </a:r>
          </a:p>
        </p:txBody>
      </p:sp>
      <p:pic>
        <p:nvPicPr>
          <p:cNvPr id="6" name="Picture 5" descr="A close-up of a sign&#10;&#10;Description automatically generated">
            <a:extLst>
              <a:ext uri="{FF2B5EF4-FFF2-40B4-BE49-F238E27FC236}">
                <a16:creationId xmlns:a16="http://schemas.microsoft.com/office/drawing/2014/main" id="{D4D89E02-40DD-7FA8-57BF-F6A97FFC3A8D}"/>
              </a:ext>
            </a:extLst>
          </p:cNvPr>
          <p:cNvPicPr>
            <a:picLocks noChangeAspect="1"/>
          </p:cNvPicPr>
          <p:nvPr/>
        </p:nvPicPr>
        <p:blipFill>
          <a:blip r:embed="rId2"/>
          <a:stretch>
            <a:fillRect/>
          </a:stretch>
        </p:blipFill>
        <p:spPr>
          <a:xfrm>
            <a:off x="8037574" y="2815408"/>
            <a:ext cx="3458249" cy="1219032"/>
          </a:xfrm>
          <a:prstGeom prst="rect">
            <a:avLst/>
          </a:prstGeom>
        </p:spPr>
      </p:pic>
      <p:sp>
        <p:nvSpPr>
          <p:cNvPr id="30" name="Rectangle 29">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Tree>
    <p:extLst>
      <p:ext uri="{BB962C8B-B14F-4D97-AF65-F5344CB8AC3E}">
        <p14:creationId xmlns:p14="http://schemas.microsoft.com/office/powerpoint/2010/main" val="168575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64BB2-4998-BD84-7141-FB55C4685800}"/>
              </a:ext>
            </a:extLst>
          </p:cNvPr>
          <p:cNvSpPr>
            <a:spLocks noGrp="1"/>
          </p:cNvSpPr>
          <p:nvPr>
            <p:ph type="title"/>
          </p:nvPr>
        </p:nvSpPr>
        <p:spPr/>
        <p:txBody>
          <a:bodyPr/>
          <a:lstStyle/>
          <a:p>
            <a:r>
              <a:rPr lang="en-KW" dirty="0"/>
              <a:t>GROUP MEMBERS:</a:t>
            </a:r>
          </a:p>
        </p:txBody>
      </p:sp>
      <p:graphicFrame>
        <p:nvGraphicFramePr>
          <p:cNvPr id="4" name="Content Placeholder 3">
            <a:extLst>
              <a:ext uri="{FF2B5EF4-FFF2-40B4-BE49-F238E27FC236}">
                <a16:creationId xmlns:a16="http://schemas.microsoft.com/office/drawing/2014/main" id="{DF9DD7BE-C08C-5436-6B6D-187BBCEC5DA1}"/>
              </a:ext>
            </a:extLst>
          </p:cNvPr>
          <p:cNvGraphicFramePr>
            <a:graphicFrameLocks noGrp="1"/>
          </p:cNvGraphicFramePr>
          <p:nvPr>
            <p:ph idx="1"/>
            <p:extLst>
              <p:ext uri="{D42A27DB-BD31-4B8C-83A1-F6EECF244321}">
                <p14:modId xmlns:p14="http://schemas.microsoft.com/office/powerpoint/2010/main" val="1312812652"/>
              </p:ext>
            </p:extLst>
          </p:nvPr>
        </p:nvGraphicFramePr>
        <p:xfrm>
          <a:off x="3868738" y="863600"/>
          <a:ext cx="7315200" cy="5178855"/>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3799463503"/>
                    </a:ext>
                  </a:extLst>
                </a:gridCol>
                <a:gridCol w="2438400">
                  <a:extLst>
                    <a:ext uri="{9D8B030D-6E8A-4147-A177-3AD203B41FA5}">
                      <a16:colId xmlns:a16="http://schemas.microsoft.com/office/drawing/2014/main" val="3438067879"/>
                    </a:ext>
                  </a:extLst>
                </a:gridCol>
                <a:gridCol w="2438400">
                  <a:extLst>
                    <a:ext uri="{9D8B030D-6E8A-4147-A177-3AD203B41FA5}">
                      <a16:colId xmlns:a16="http://schemas.microsoft.com/office/drawing/2014/main" val="2915713687"/>
                    </a:ext>
                  </a:extLst>
                </a:gridCol>
              </a:tblGrid>
              <a:tr h="1035771">
                <a:tc>
                  <a:txBody>
                    <a:bodyPr/>
                    <a:lstStyle/>
                    <a:p>
                      <a:r>
                        <a:rPr lang="en-KW" dirty="0"/>
                        <a:t>STUDENT ID</a:t>
                      </a:r>
                    </a:p>
                  </a:txBody>
                  <a:tcPr/>
                </a:tc>
                <a:tc>
                  <a:txBody>
                    <a:bodyPr/>
                    <a:lstStyle/>
                    <a:p>
                      <a:r>
                        <a:rPr lang="en-KW" dirty="0"/>
                        <a:t>STUD</a:t>
                      </a:r>
                      <a:r>
                        <a:rPr lang="en-US" dirty="0"/>
                        <a:t>EN</a:t>
                      </a:r>
                      <a:r>
                        <a:rPr lang="en-KW" dirty="0"/>
                        <a:t>T NAME:</a:t>
                      </a:r>
                    </a:p>
                  </a:txBody>
                  <a:tcPr/>
                </a:tc>
                <a:tc>
                  <a:txBody>
                    <a:bodyPr/>
                    <a:lstStyle/>
                    <a:p>
                      <a:r>
                        <a:rPr lang="en-KW" dirty="0"/>
                        <a:t>CONTRIBUTION:</a:t>
                      </a:r>
                    </a:p>
                  </a:txBody>
                  <a:tcPr/>
                </a:tc>
                <a:extLst>
                  <a:ext uri="{0D108BD9-81ED-4DB2-BD59-A6C34878D82A}">
                    <a16:rowId xmlns:a16="http://schemas.microsoft.com/office/drawing/2014/main" val="1670601293"/>
                  </a:ext>
                </a:extLst>
              </a:tr>
              <a:tr h="1035771">
                <a:tc>
                  <a:txBody>
                    <a:bodyPr/>
                    <a:lstStyle/>
                    <a:p>
                      <a:r>
                        <a:rPr lang="en-KW" dirty="0"/>
                        <a:t>2243467</a:t>
                      </a:r>
                    </a:p>
                  </a:txBody>
                  <a:tcPr/>
                </a:tc>
                <a:tc>
                  <a:txBody>
                    <a:bodyPr/>
                    <a:lstStyle/>
                    <a:p>
                      <a:r>
                        <a:rPr lang="en-KW" dirty="0"/>
                        <a:t>Vasilica Gabriela Coteneanu</a:t>
                      </a:r>
                    </a:p>
                  </a:txBody>
                  <a:tcPr/>
                </a:tc>
                <a:tc>
                  <a:txBody>
                    <a:bodyPr/>
                    <a:lstStyle/>
                    <a:p>
                      <a:endParaRPr lang="en-KW"/>
                    </a:p>
                  </a:txBody>
                  <a:tcPr/>
                </a:tc>
                <a:extLst>
                  <a:ext uri="{0D108BD9-81ED-4DB2-BD59-A6C34878D82A}">
                    <a16:rowId xmlns:a16="http://schemas.microsoft.com/office/drawing/2014/main" val="3516014977"/>
                  </a:ext>
                </a:extLst>
              </a:tr>
              <a:tr h="1035771">
                <a:tc>
                  <a:txBody>
                    <a:bodyPr/>
                    <a:lstStyle/>
                    <a:p>
                      <a:r>
                        <a:rPr lang="en-KW" dirty="0"/>
                        <a:t>2247469</a:t>
                      </a:r>
                    </a:p>
                  </a:txBody>
                  <a:tcPr/>
                </a:tc>
                <a:tc>
                  <a:txBody>
                    <a:bodyPr/>
                    <a:lstStyle/>
                    <a:p>
                      <a:r>
                        <a:rPr lang="en-KW" dirty="0"/>
                        <a:t>Brindusa-Mihaela Ciobanu</a:t>
                      </a:r>
                    </a:p>
                  </a:txBody>
                  <a:tcPr/>
                </a:tc>
                <a:tc>
                  <a:txBody>
                    <a:bodyPr/>
                    <a:lstStyle/>
                    <a:p>
                      <a:endParaRPr lang="en-KW"/>
                    </a:p>
                  </a:txBody>
                  <a:tcPr/>
                </a:tc>
                <a:extLst>
                  <a:ext uri="{0D108BD9-81ED-4DB2-BD59-A6C34878D82A}">
                    <a16:rowId xmlns:a16="http://schemas.microsoft.com/office/drawing/2014/main" val="3014253151"/>
                  </a:ext>
                </a:extLst>
              </a:tr>
              <a:tr h="1035771">
                <a:tc>
                  <a:txBody>
                    <a:bodyPr/>
                    <a:lstStyle/>
                    <a:p>
                      <a:r>
                        <a:rPr lang="en-KW" dirty="0"/>
                        <a:t> 2246905</a:t>
                      </a:r>
                    </a:p>
                  </a:txBody>
                  <a:tcPr/>
                </a:tc>
                <a:tc>
                  <a:txBody>
                    <a:bodyPr/>
                    <a:lstStyle/>
                    <a:p>
                      <a:r>
                        <a:rPr lang="en-KW" dirty="0"/>
                        <a:t>Tudorita Tatiana Badescu</a:t>
                      </a:r>
                    </a:p>
                  </a:txBody>
                  <a:tcPr/>
                </a:tc>
                <a:tc>
                  <a:txBody>
                    <a:bodyPr/>
                    <a:lstStyle/>
                    <a:p>
                      <a:endParaRPr lang="en-KW"/>
                    </a:p>
                  </a:txBody>
                  <a:tcPr/>
                </a:tc>
                <a:extLst>
                  <a:ext uri="{0D108BD9-81ED-4DB2-BD59-A6C34878D82A}">
                    <a16:rowId xmlns:a16="http://schemas.microsoft.com/office/drawing/2014/main" val="4293053480"/>
                  </a:ext>
                </a:extLst>
              </a:tr>
              <a:tr h="1035771">
                <a:tc>
                  <a:txBody>
                    <a:bodyPr/>
                    <a:lstStyle/>
                    <a:p>
                      <a:r>
                        <a:rPr lang="en-KW" dirty="0"/>
                        <a:t>2241033</a:t>
                      </a:r>
                      <a:endParaRPr lang="en-GB" dirty="0"/>
                    </a:p>
                    <a:p>
                      <a:endParaRPr lang="en-GB" dirty="0"/>
                    </a:p>
                    <a:p>
                      <a:r>
                        <a:rPr lang="en-KW" dirty="0"/>
                        <a:t>2247307</a:t>
                      </a:r>
                    </a:p>
                  </a:txBody>
                  <a:tcPr/>
                </a:tc>
                <a:tc>
                  <a:txBody>
                    <a:bodyPr/>
                    <a:lstStyle/>
                    <a:p>
                      <a:r>
                        <a:rPr lang="en-KW" dirty="0"/>
                        <a:t>Anamaria-Doris Andrita</a:t>
                      </a:r>
                      <a:endParaRPr lang="en-GB" dirty="0"/>
                    </a:p>
                    <a:p>
                      <a:endParaRPr lang="en-GB" dirty="0"/>
                    </a:p>
                    <a:p>
                      <a:r>
                        <a:rPr lang="en-KW" dirty="0"/>
                        <a:t>Florin Ciprian Mihai</a:t>
                      </a:r>
                    </a:p>
                  </a:txBody>
                  <a:tcPr/>
                </a:tc>
                <a:tc>
                  <a:txBody>
                    <a:bodyPr/>
                    <a:lstStyle/>
                    <a:p>
                      <a:endParaRPr lang="en-KW" dirty="0"/>
                    </a:p>
                  </a:txBody>
                  <a:tcPr/>
                </a:tc>
                <a:extLst>
                  <a:ext uri="{0D108BD9-81ED-4DB2-BD59-A6C34878D82A}">
                    <a16:rowId xmlns:a16="http://schemas.microsoft.com/office/drawing/2014/main" val="2613884685"/>
                  </a:ext>
                </a:extLst>
              </a:tr>
            </a:tbl>
          </a:graphicData>
        </a:graphic>
      </p:graphicFrame>
    </p:spTree>
    <p:extLst>
      <p:ext uri="{BB962C8B-B14F-4D97-AF65-F5344CB8AC3E}">
        <p14:creationId xmlns:p14="http://schemas.microsoft.com/office/powerpoint/2010/main" val="4214926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54328F6-DCDB-EAAF-1497-90E2631FE338}"/>
              </a:ext>
            </a:extLst>
          </p:cNvPr>
          <p:cNvSpPr>
            <a:spLocks noGrp="1"/>
          </p:cNvSpPr>
          <p:nvPr>
            <p:ph type="title"/>
          </p:nvPr>
        </p:nvSpPr>
        <p:spPr>
          <a:xfrm>
            <a:off x="1600754" y="1087374"/>
            <a:ext cx="8983489" cy="1000978"/>
          </a:xfrm>
        </p:spPr>
        <p:txBody>
          <a:bodyPr>
            <a:normAutofit/>
          </a:bodyPr>
          <a:lstStyle/>
          <a:p>
            <a:r>
              <a:rPr lang="en-GB" dirty="0"/>
              <a:t>Introduction to Google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C00A1006-41A7-001A-4089-D2A337781E56}"/>
              </a:ext>
            </a:extLst>
          </p:cNvPr>
          <p:cNvSpPr>
            <a:spLocks noGrp="1"/>
          </p:cNvSpPr>
          <p:nvPr>
            <p:ph idx="1"/>
          </p:nvPr>
        </p:nvSpPr>
        <p:spPr>
          <a:xfrm>
            <a:off x="1600753" y="2535446"/>
            <a:ext cx="8983489" cy="3554457"/>
          </a:xfrm>
        </p:spPr>
        <p:txBody>
          <a:bodyPr>
            <a:normAutofit/>
          </a:bodyPr>
          <a:lstStyle/>
          <a:p>
            <a:r>
              <a:rPr lang="en-GB" sz="1700">
                <a:solidFill>
                  <a:schemeClr val="tx1"/>
                </a:solidFill>
              </a:rPr>
              <a:t>Larry Page and Sergey Brin founded Google in 1998 while earning Ph.D.s at Stanford. It started as a study effort to organize all the world's information for easy access. </a:t>
            </a:r>
            <a:br>
              <a:rPr lang="en-GB" sz="1700">
                <a:solidFill>
                  <a:schemeClr val="tx1"/>
                </a:solidFill>
              </a:rPr>
            </a:br>
            <a:r>
              <a:rPr lang="en-GB" sz="1700">
                <a:solidFill>
                  <a:schemeClr val="tx1"/>
                </a:solidFill>
              </a:rPr>
              <a:t>Google's mission has always been "to organize the world's information and make it universally accessible and useful." This ambition has pushed Google's growth into Maps, Gmail, and Android beyond search. </a:t>
            </a:r>
            <a:br>
              <a:rPr lang="en-GB" sz="1700">
                <a:solidFill>
                  <a:schemeClr val="tx1"/>
                </a:solidFill>
              </a:rPr>
            </a:br>
            <a:r>
              <a:rPr lang="en-GB" sz="1700">
                <a:solidFill>
                  <a:schemeClr val="tx1"/>
                </a:solidFill>
              </a:rPr>
              <a:t>Main goods and services: </a:t>
            </a:r>
            <a:br>
              <a:rPr lang="en-GB" sz="1700">
                <a:solidFill>
                  <a:schemeClr val="tx1"/>
                </a:solidFill>
              </a:rPr>
            </a:br>
            <a:r>
              <a:rPr lang="en-GB" sz="1700">
                <a:solidFill>
                  <a:schemeClr val="tx1"/>
                </a:solidFill>
              </a:rPr>
              <a:t>A search engine: Google's core tool allows sophisticated web searches. </a:t>
            </a:r>
            <a:br>
              <a:rPr lang="en-GB" sz="1700">
                <a:solidFill>
                  <a:schemeClr val="tx1"/>
                </a:solidFill>
              </a:rPr>
            </a:br>
            <a:r>
              <a:rPr lang="en-GB" sz="1700">
                <a:solidFill>
                  <a:schemeClr val="tx1"/>
                </a:solidFill>
              </a:rPr>
              <a:t>YouTube is the largest video-sharing platform. It was bought in 2006. </a:t>
            </a:r>
            <a:br>
              <a:rPr lang="en-GB" sz="1700">
                <a:solidFill>
                  <a:schemeClr val="tx1"/>
                </a:solidFill>
              </a:rPr>
            </a:br>
            <a:r>
              <a:rPr lang="en-GB" sz="1700">
                <a:solidFill>
                  <a:schemeClr val="tx1"/>
                </a:solidFill>
              </a:rPr>
              <a:t>World's most popular mobile OS is Android. </a:t>
            </a:r>
            <a:br>
              <a:rPr lang="en-GB" sz="1700">
                <a:solidFill>
                  <a:schemeClr val="tx1"/>
                </a:solidFill>
              </a:rPr>
            </a:br>
            <a:r>
              <a:rPr lang="en-GB" sz="1700">
                <a:solidFill>
                  <a:schemeClr val="tx1"/>
                </a:solidFill>
              </a:rPr>
              <a:t>Cloud computing services from Google employ the same infrastructure as its own products. </a:t>
            </a:r>
            <a:br>
              <a:rPr lang="en-GB" sz="1700">
                <a:solidFill>
                  <a:schemeClr val="tx1"/>
                </a:solidFill>
              </a:rPr>
            </a:br>
            <a:r>
              <a:rPr lang="en-GB" sz="1700">
                <a:solidFill>
                  <a:schemeClr val="tx1"/>
                </a:solidFill>
              </a:rPr>
              <a:t>Other popular Google services include Drive, Maps, Photos, and Assistant. </a:t>
            </a:r>
            <a:br>
              <a:rPr lang="en-GB" sz="1700">
                <a:solidFill>
                  <a:schemeClr val="tx1"/>
                </a:solidFill>
              </a:rPr>
            </a:br>
            <a:r>
              <a:rPr lang="en-GB" sz="1700">
                <a:solidFill>
                  <a:schemeClr val="tx1"/>
                </a:solidFill>
              </a:rPr>
              <a:t>Innovation and Growth: Discuss how Google's commitment to new ideas has helped company expand into AI, Waymo, and quantum computing (Kavanagh, M.H. &amp; Ashkanasy, N.M., 2006). </a:t>
            </a:r>
            <a:endParaRPr lang="en-RO" sz="1700">
              <a:solidFill>
                <a:schemeClr val="tx1"/>
              </a:solidFill>
            </a:endParaRPr>
          </a:p>
        </p:txBody>
      </p:sp>
      <p:pic>
        <p:nvPicPr>
          <p:cNvPr id="5" name="Picture 4" descr="A colorful circle shaped letters&#10;&#10;Description automatically generated with medium confidence">
            <a:extLst>
              <a:ext uri="{FF2B5EF4-FFF2-40B4-BE49-F238E27FC236}">
                <a16:creationId xmlns:a16="http://schemas.microsoft.com/office/drawing/2014/main" id="{2CD16DFF-401A-6531-EEB7-DE1E333D9F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83778" y="1021552"/>
            <a:ext cx="3175000" cy="1066800"/>
          </a:xfrm>
          <a:prstGeom prst="rect">
            <a:avLst/>
          </a:prstGeom>
        </p:spPr>
      </p:pic>
      <p:sp>
        <p:nvSpPr>
          <p:cNvPr id="6" name="TextBox 5">
            <a:extLst>
              <a:ext uri="{FF2B5EF4-FFF2-40B4-BE49-F238E27FC236}">
                <a16:creationId xmlns:a16="http://schemas.microsoft.com/office/drawing/2014/main" id="{6C976874-F55F-905E-7018-E44CD63D70C7}"/>
              </a:ext>
            </a:extLst>
          </p:cNvPr>
          <p:cNvSpPr txBox="1"/>
          <p:nvPr/>
        </p:nvSpPr>
        <p:spPr>
          <a:xfrm>
            <a:off x="7483778" y="2088352"/>
            <a:ext cx="3175000" cy="230832"/>
          </a:xfrm>
          <a:prstGeom prst="rect">
            <a:avLst/>
          </a:prstGeom>
          <a:noFill/>
        </p:spPr>
        <p:txBody>
          <a:bodyPr wrap="square" rtlCol="0">
            <a:spAutoFit/>
          </a:bodyPr>
          <a:lstStyle/>
          <a:p>
            <a:r>
              <a:rPr lang="en-KW" sz="900">
                <a:hlinkClick r:id="rId3" tooltip="https://fa.wikipedia.org/wiki/%D8%AC%D8%B3%D8%AA%D8%AC%D9%88%DA%AF%D8%B1_%DA%AF%D9%88%DA%AF%D9%84"/>
              </a:rPr>
              <a:t>This Photo</a:t>
            </a:r>
            <a:r>
              <a:rPr lang="en-KW" sz="900"/>
              <a:t> by Unknown Author is licensed under </a:t>
            </a:r>
            <a:r>
              <a:rPr lang="en-KW" sz="900">
                <a:hlinkClick r:id="rId4" tooltip="https://creativecommons.org/licenses/by-sa/3.0/"/>
              </a:rPr>
              <a:t>CC BY-SA</a:t>
            </a:r>
            <a:endParaRPr lang="en-KW" sz="900"/>
          </a:p>
        </p:txBody>
      </p:sp>
    </p:spTree>
    <p:extLst>
      <p:ext uri="{BB962C8B-B14F-4D97-AF65-F5344CB8AC3E}">
        <p14:creationId xmlns:p14="http://schemas.microsoft.com/office/powerpoint/2010/main" val="412366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8487-07DE-06B4-B44E-7FE1A2ED4E87}"/>
              </a:ext>
            </a:extLst>
          </p:cNvPr>
          <p:cNvSpPr>
            <a:spLocks noGrp="1"/>
          </p:cNvSpPr>
          <p:nvPr>
            <p:ph type="title"/>
          </p:nvPr>
        </p:nvSpPr>
        <p:spPr>
          <a:xfrm>
            <a:off x="252919" y="1123837"/>
            <a:ext cx="2947482" cy="4601183"/>
          </a:xfrm>
        </p:spPr>
        <p:txBody>
          <a:bodyPr>
            <a:normAutofit/>
          </a:bodyPr>
          <a:lstStyle/>
          <a:p>
            <a:r>
              <a:rPr lang="en-GB" dirty="0"/>
              <a:t>Google’s Vision and Mission </a:t>
            </a:r>
            <a:endParaRPr lang="en-RO" dirty="0"/>
          </a:p>
        </p:txBody>
      </p:sp>
      <p:sp>
        <p:nvSpPr>
          <p:cNvPr id="3" name="Content Placeholder 2">
            <a:extLst>
              <a:ext uri="{FF2B5EF4-FFF2-40B4-BE49-F238E27FC236}">
                <a16:creationId xmlns:a16="http://schemas.microsoft.com/office/drawing/2014/main" id="{0F3CD6D1-B139-8F53-4543-98BFAF5FDF2E}"/>
              </a:ext>
            </a:extLst>
          </p:cNvPr>
          <p:cNvSpPr>
            <a:spLocks noGrp="1"/>
          </p:cNvSpPr>
          <p:nvPr>
            <p:ph idx="1"/>
          </p:nvPr>
        </p:nvSpPr>
        <p:spPr>
          <a:xfrm>
            <a:off x="3869268" y="864108"/>
            <a:ext cx="7315200" cy="2998765"/>
          </a:xfrm>
        </p:spPr>
        <p:txBody>
          <a:bodyPr>
            <a:normAutofit/>
          </a:bodyPr>
          <a:lstStyle/>
          <a:p>
            <a:r>
              <a:rPr lang="en-GB" sz="1700"/>
              <a:t>Vision: One click to get all global information. Google wants everyone to locate and use information easily. They plan to do that using this idea. </a:t>
            </a:r>
            <a:br>
              <a:rPr lang="en-GB" sz="1700"/>
            </a:br>
            <a:r>
              <a:rPr lang="en-GB" sz="1700"/>
              <a:t>Our goal is to organize the world's material so everyone can find and use it. Information should be organized, accessible, and useful. </a:t>
            </a:r>
            <a:br>
              <a:rPr lang="en-GB" sz="1700"/>
            </a:br>
            <a:r>
              <a:rPr lang="en-GB" sz="1700"/>
              <a:t>Follow these guidelines: </a:t>
            </a:r>
            <a:br>
              <a:rPr lang="en-GB" sz="1700"/>
            </a:br>
            <a:r>
              <a:rPr lang="en-GB" sz="1700"/>
              <a:t>Focus on Users: Google tries everything to improve user experience. </a:t>
            </a:r>
            <a:br>
              <a:rPr lang="en-GB" sz="1700"/>
            </a:br>
            <a:r>
              <a:rPr lang="en-GB" sz="1700"/>
              <a:t>Freedom of information is allowing everyone to access information. </a:t>
            </a:r>
            <a:br>
              <a:rPr lang="en-GB" sz="1700"/>
            </a:br>
            <a:r>
              <a:rPr lang="en-GB" sz="1700"/>
              <a:t>Democratization involves providing knowledge to everyone worldwide. </a:t>
            </a:r>
            <a:br>
              <a:rPr lang="en-GB" sz="1700"/>
            </a:br>
            <a:r>
              <a:rPr lang="en-GB" sz="1700"/>
              <a:t>The usefulness and relevance of search results: algorithms are always improving. </a:t>
            </a:r>
            <a:br>
              <a:rPr lang="en-GB" sz="1700"/>
            </a:br>
            <a:r>
              <a:rPr lang="en-GB" sz="1700"/>
              <a:t>Impact on strategy: Google uses its vision and purpose statements to decide what products to produce, buy firms, and enter new industries (Key, S., 1999). </a:t>
            </a:r>
          </a:p>
        </p:txBody>
      </p:sp>
      <p:pic>
        <p:nvPicPr>
          <p:cNvPr id="5" name="Picture 4" descr="A colorful text on a black background&#10;&#10;Description automatically generated">
            <a:extLst>
              <a:ext uri="{FF2B5EF4-FFF2-40B4-BE49-F238E27FC236}">
                <a16:creationId xmlns:a16="http://schemas.microsoft.com/office/drawing/2014/main" id="{431BC88E-C522-9D70-5202-3DB6D1BF05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07880" y="4161453"/>
            <a:ext cx="3837975" cy="1918987"/>
          </a:xfrm>
          <a:prstGeom prst="rect">
            <a:avLst/>
          </a:prstGeom>
        </p:spPr>
      </p:pic>
      <p:sp>
        <p:nvSpPr>
          <p:cNvPr id="6" name="TextBox 5">
            <a:extLst>
              <a:ext uri="{FF2B5EF4-FFF2-40B4-BE49-F238E27FC236}">
                <a16:creationId xmlns:a16="http://schemas.microsoft.com/office/drawing/2014/main" id="{EC21A057-2074-9A96-84B3-9BCB37CD4EFE}"/>
              </a:ext>
            </a:extLst>
          </p:cNvPr>
          <p:cNvSpPr txBox="1"/>
          <p:nvPr/>
        </p:nvSpPr>
        <p:spPr>
          <a:xfrm>
            <a:off x="7069885" y="5880385"/>
            <a:ext cx="2375970"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ww.pngall.com/google-png/download/42357">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KW" sz="700">
              <a:solidFill>
                <a:srgbClr val="FFFFFF"/>
              </a:solidFill>
            </a:endParaRPr>
          </a:p>
        </p:txBody>
      </p:sp>
    </p:spTree>
    <p:extLst>
      <p:ext uri="{BB962C8B-B14F-4D97-AF65-F5344CB8AC3E}">
        <p14:creationId xmlns:p14="http://schemas.microsoft.com/office/powerpoint/2010/main" val="190717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7A2667DF-C709-BDBE-CFD5-B91DB7EB494A}"/>
              </a:ext>
            </a:extLst>
          </p:cNvPr>
          <p:cNvSpPr>
            <a:spLocks noGrp="1"/>
          </p:cNvSpPr>
          <p:nvPr>
            <p:ph type="title"/>
          </p:nvPr>
        </p:nvSpPr>
        <p:spPr>
          <a:xfrm>
            <a:off x="494260" y="1683144"/>
            <a:ext cx="2774922" cy="3491712"/>
          </a:xfrm>
        </p:spPr>
        <p:txBody>
          <a:bodyPr>
            <a:normAutofit/>
          </a:bodyPr>
          <a:lstStyle/>
          <a:p>
            <a:r>
              <a:rPr lang="en-GB" sz="3300"/>
              <a:t>Organizational Structure of Google</a:t>
            </a:r>
            <a:endParaRPr lang="en-RO" sz="3300"/>
          </a:p>
        </p:txBody>
      </p:sp>
      <p:sp>
        <p:nvSpPr>
          <p:cNvPr id="3" name="Content Placeholder 2">
            <a:extLst>
              <a:ext uri="{FF2B5EF4-FFF2-40B4-BE49-F238E27FC236}">
                <a16:creationId xmlns:a16="http://schemas.microsoft.com/office/drawing/2014/main" id="{9C36558C-C3E2-E87A-9EEF-30DB09ACF04C}"/>
              </a:ext>
            </a:extLst>
          </p:cNvPr>
          <p:cNvSpPr>
            <a:spLocks noGrp="1"/>
          </p:cNvSpPr>
          <p:nvPr>
            <p:ph idx="1"/>
          </p:nvPr>
        </p:nvSpPr>
        <p:spPr>
          <a:xfrm>
            <a:off x="4361606" y="1683143"/>
            <a:ext cx="6627377" cy="3491713"/>
          </a:xfrm>
        </p:spPr>
        <p:txBody>
          <a:bodyPr>
            <a:normAutofit/>
          </a:bodyPr>
          <a:lstStyle/>
          <a:p>
            <a:r>
              <a:rPr lang="en-GB" sz="1400"/>
              <a:t>Google's cross-functional matrix structure combines aspects of the main categories. This helps Google generate new ideas and products quickly. </a:t>
            </a:r>
            <a:br>
              <a:rPr lang="en-GB" sz="1400"/>
            </a:br>
            <a:r>
              <a:rPr lang="en-GB" sz="1400"/>
              <a:t>It has: </a:t>
            </a:r>
            <a:br>
              <a:rPr lang="en-GB" sz="1400"/>
            </a:br>
            <a:r>
              <a:rPr lang="en-GB" sz="1400"/>
              <a:t>Groups by Function: Workers are grouped by talents and functions including engineering, sales, marketing, and HR. This ensures efficiency and specialization. </a:t>
            </a:r>
            <a:br>
              <a:rPr lang="en-GB" sz="1400"/>
            </a:br>
            <a:r>
              <a:rPr lang="en-GB" sz="1400"/>
              <a:t>Google also creates product-based teams to better target marketing and development. Teams specialize in Google Search, Ads, Maps, YouTube, and Cloud. </a:t>
            </a:r>
            <a:br>
              <a:rPr lang="en-GB" sz="1400"/>
            </a:br>
            <a:r>
              <a:rPr lang="en-GB" sz="1400"/>
              <a:t>Flatness: Google has few management layers due to its flat structure. Open communication and simple leadership access foster new ideas and swift decisions in this structure. </a:t>
            </a:r>
            <a:br>
              <a:rPr lang="en-GB" sz="1400"/>
            </a:br>
            <a:r>
              <a:rPr lang="en-GB" sz="1400"/>
              <a:t>Alphabet Inc.: Google reorganized in 2015 to become Alphabet Inc., a parent company that allowed its businesses more autonomy. Alphabet's largest subsidiary, Google, provides Internet services. Waymo (autonomous cars) and Verily (life sciences) are separate firms (Kollmuss, A. &amp; Agyeman, J., 2002). </a:t>
            </a:r>
            <a:endParaRPr lang="en-RO" sz="1400"/>
          </a:p>
        </p:txBody>
      </p:sp>
      <p:sp>
        <p:nvSpPr>
          <p:cNvPr id="25" name="Freeform: Shape 2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Tree>
    <p:extLst>
      <p:ext uri="{BB962C8B-B14F-4D97-AF65-F5344CB8AC3E}">
        <p14:creationId xmlns:p14="http://schemas.microsoft.com/office/powerpoint/2010/main" val="253581345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5595F035-615E-85FD-C8D3-5E14B95AFD1A}"/>
              </a:ext>
            </a:extLst>
          </p:cNvPr>
          <p:cNvSpPr>
            <a:spLocks noGrp="1"/>
          </p:cNvSpPr>
          <p:nvPr>
            <p:ph type="title"/>
          </p:nvPr>
        </p:nvSpPr>
        <p:spPr>
          <a:xfrm>
            <a:off x="289248" y="1123837"/>
            <a:ext cx="4998963" cy="1255469"/>
          </a:xfrm>
        </p:spPr>
        <p:txBody>
          <a:bodyPr>
            <a:normAutofit/>
          </a:bodyPr>
          <a:lstStyle/>
          <a:p>
            <a:r>
              <a:rPr lang="en-GB" dirty="0"/>
              <a:t>Organizational Culture </a:t>
            </a:r>
            <a:endParaRPr lang="en-RO" dirty="0"/>
          </a:p>
        </p:txBody>
      </p:sp>
      <p:sp>
        <p:nvSpPr>
          <p:cNvPr id="3" name="Content Placeholder 2">
            <a:extLst>
              <a:ext uri="{FF2B5EF4-FFF2-40B4-BE49-F238E27FC236}">
                <a16:creationId xmlns:a16="http://schemas.microsoft.com/office/drawing/2014/main" id="{5697F038-795E-A624-0FB0-59D4E7D2FAF2}"/>
              </a:ext>
            </a:extLst>
          </p:cNvPr>
          <p:cNvSpPr>
            <a:spLocks noGrp="1"/>
          </p:cNvSpPr>
          <p:nvPr>
            <p:ph idx="1"/>
          </p:nvPr>
        </p:nvSpPr>
        <p:spPr>
          <a:xfrm>
            <a:off x="289249" y="2510395"/>
            <a:ext cx="4998962" cy="3274586"/>
          </a:xfrm>
        </p:spPr>
        <p:txBody>
          <a:bodyPr anchor="t">
            <a:normAutofit/>
          </a:bodyPr>
          <a:lstStyle/>
          <a:p>
            <a:r>
              <a:rPr lang="en-GB" sz="1400">
                <a:solidFill>
                  <a:srgbClr val="FFFFFF"/>
                </a:solidFill>
              </a:rPr>
              <a:t>Google encourages employees to give comments to create an open culture. It fosters trust and collaboration. </a:t>
            </a:r>
            <a:br>
              <a:rPr lang="en-GB" sz="1400">
                <a:solidFill>
                  <a:srgbClr val="FFFFFF"/>
                </a:solidFill>
              </a:rPr>
            </a:br>
            <a:r>
              <a:rPr lang="en-GB" sz="1400">
                <a:solidFill>
                  <a:srgbClr val="FFFFFF"/>
                </a:solidFill>
              </a:rPr>
              <a:t>Innovative: Employees are encouraged to be bold and creative. People perceive mistakes as pathways toward new ideas, not losses. </a:t>
            </a:r>
            <a:br>
              <a:rPr lang="en-GB" sz="1400">
                <a:solidFill>
                  <a:srgbClr val="FFFFFF"/>
                </a:solidFill>
              </a:rPr>
            </a:br>
            <a:r>
              <a:rPr lang="en-GB" sz="1400">
                <a:solidFill>
                  <a:srgbClr val="FFFFFF"/>
                </a:solidFill>
              </a:rPr>
              <a:t>Google employees have the freedom to work on their passion projects. Workers are happier and more creative with this independence. </a:t>
            </a:r>
            <a:br>
              <a:rPr lang="en-GB" sz="1400">
                <a:solidFill>
                  <a:srgbClr val="FFFFFF"/>
                </a:solidFill>
              </a:rPr>
            </a:br>
            <a:r>
              <a:rPr lang="en-GB" sz="1400">
                <a:solidFill>
                  <a:srgbClr val="FFFFFF"/>
                </a:solidFill>
              </a:rPr>
              <a:t>Diversity: Diversity and inclusion ensures various voices are heard. This makes work more exciting and improves decision-making. </a:t>
            </a:r>
            <a:br>
              <a:rPr lang="en-GB" sz="1400">
                <a:solidFill>
                  <a:srgbClr val="FFFFFF"/>
                </a:solidFill>
              </a:rPr>
            </a:br>
            <a:r>
              <a:rPr lang="en-GB" sz="1400">
                <a:solidFill>
                  <a:srgbClr val="FFFFFF"/>
                </a:solidFill>
              </a:rPr>
              <a:t>Google offers on-site exercise and wellness centers, cafeterias, and child care to assist employees manage work and life (Kotter, J.P., 2008). </a:t>
            </a:r>
          </a:p>
        </p:txBody>
      </p:sp>
      <p:pic>
        <p:nvPicPr>
          <p:cNvPr id="5" name="Picture 4" descr="A star with text and ovals&#10;&#10;Description automatically generated with medium confidence">
            <a:extLst>
              <a:ext uri="{FF2B5EF4-FFF2-40B4-BE49-F238E27FC236}">
                <a16:creationId xmlns:a16="http://schemas.microsoft.com/office/drawing/2014/main" id="{9D3413E0-C127-F8C4-6175-663800657ED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2890" y="1317289"/>
            <a:ext cx="5238340" cy="4203767"/>
          </a:xfrm>
          <a:prstGeom prst="rect">
            <a:avLst/>
          </a:prstGeom>
        </p:spPr>
      </p:pic>
      <p:sp>
        <p:nvSpPr>
          <p:cNvPr id="6" name="TextBox 5">
            <a:extLst>
              <a:ext uri="{FF2B5EF4-FFF2-40B4-BE49-F238E27FC236}">
                <a16:creationId xmlns:a16="http://schemas.microsoft.com/office/drawing/2014/main" id="{B383685E-8749-2224-8234-15062629AEAC}"/>
              </a:ext>
            </a:extLst>
          </p:cNvPr>
          <p:cNvSpPr txBox="1"/>
          <p:nvPr/>
        </p:nvSpPr>
        <p:spPr>
          <a:xfrm>
            <a:off x="8817401" y="5321001"/>
            <a:ext cx="2513829"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courses.lumenlearning.com/suny-orgbehavior/chapter/15-4-creating-and-maintaining-organizational-culture/">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KW" sz="700">
              <a:solidFill>
                <a:srgbClr val="FFFFFF"/>
              </a:solidFill>
            </a:endParaRPr>
          </a:p>
        </p:txBody>
      </p:sp>
    </p:spTree>
    <p:extLst>
      <p:ext uri="{BB962C8B-B14F-4D97-AF65-F5344CB8AC3E}">
        <p14:creationId xmlns:p14="http://schemas.microsoft.com/office/powerpoint/2010/main" val="669358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38D64FAA-ECDB-5809-C296-699FC75F141B}"/>
              </a:ext>
            </a:extLst>
          </p:cNvPr>
          <p:cNvSpPr>
            <a:spLocks noGrp="1"/>
          </p:cNvSpPr>
          <p:nvPr>
            <p:ph type="title"/>
          </p:nvPr>
        </p:nvSpPr>
        <p:spPr>
          <a:xfrm>
            <a:off x="494260" y="1683144"/>
            <a:ext cx="2774922" cy="3491712"/>
          </a:xfrm>
        </p:spPr>
        <p:txBody>
          <a:bodyPr>
            <a:normAutofit/>
          </a:bodyPr>
          <a:lstStyle/>
          <a:p>
            <a:r>
              <a:rPr lang="en-GB" dirty="0"/>
              <a:t>Leadership at Google</a:t>
            </a:r>
            <a:endParaRPr lang="en-RO" dirty="0"/>
          </a:p>
        </p:txBody>
      </p:sp>
      <p:sp>
        <p:nvSpPr>
          <p:cNvPr id="3" name="Content Placeholder 2">
            <a:extLst>
              <a:ext uri="{FF2B5EF4-FFF2-40B4-BE49-F238E27FC236}">
                <a16:creationId xmlns:a16="http://schemas.microsoft.com/office/drawing/2014/main" id="{B6B73F30-34C9-5485-0CBF-1E8FDA9A44A1}"/>
              </a:ext>
            </a:extLst>
          </p:cNvPr>
          <p:cNvSpPr>
            <a:spLocks noGrp="1"/>
          </p:cNvSpPr>
          <p:nvPr>
            <p:ph idx="1"/>
          </p:nvPr>
        </p:nvSpPr>
        <p:spPr>
          <a:xfrm>
            <a:off x="4361606" y="1683143"/>
            <a:ext cx="6627377" cy="3491713"/>
          </a:xfrm>
        </p:spPr>
        <p:txBody>
          <a:bodyPr>
            <a:normAutofit/>
          </a:bodyPr>
          <a:lstStyle/>
          <a:p>
            <a:r>
              <a:rPr lang="en-GB" dirty="0"/>
              <a:t>Google's CEOs can adapt to the fast-paced tech industry, keeping the corporation ahead of the curve. </a:t>
            </a:r>
            <a:br>
              <a:rPr lang="en-GB" dirty="0"/>
            </a:br>
            <a:r>
              <a:rPr lang="en-GB" dirty="0"/>
              <a:t>Visionary CEOs like Sundar Pichai see how the company should grow and develop, focusing on AI and other technologies to solve complex problems. </a:t>
            </a:r>
            <a:br>
              <a:rPr lang="en-GB" dirty="0"/>
            </a:br>
            <a:r>
              <a:rPr lang="en-GB" dirty="0"/>
              <a:t>Employee Empowerment: Google leaders believe in letting employees work on issues they care about, which sparks fresh ideas. </a:t>
            </a:r>
            <a:br>
              <a:rPr lang="en-GB" dirty="0"/>
            </a:br>
            <a:r>
              <a:rPr lang="en-GB" dirty="0"/>
              <a:t>Collaboration on choices: Good leadership encourages all levels of an organization to collaborate on choices (</a:t>
            </a:r>
            <a:r>
              <a:rPr lang="en-GB" dirty="0" err="1"/>
              <a:t>Langville</a:t>
            </a:r>
            <a:r>
              <a:rPr lang="en-GB" dirty="0"/>
              <a:t>, A.N. &amp; Meyer, C.D., 2011). </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Tree>
    <p:extLst>
      <p:ext uri="{BB962C8B-B14F-4D97-AF65-F5344CB8AC3E}">
        <p14:creationId xmlns:p14="http://schemas.microsoft.com/office/powerpoint/2010/main" val="355122021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BD7B16C-99FF-70D1-066D-7083DC5C4C73}"/>
              </a:ext>
            </a:extLst>
          </p:cNvPr>
          <p:cNvSpPr>
            <a:spLocks noGrp="1"/>
          </p:cNvSpPr>
          <p:nvPr>
            <p:ph type="title"/>
          </p:nvPr>
        </p:nvSpPr>
        <p:spPr>
          <a:xfrm>
            <a:off x="1600754" y="1087374"/>
            <a:ext cx="8983489" cy="1000978"/>
          </a:xfrm>
        </p:spPr>
        <p:txBody>
          <a:bodyPr>
            <a:normAutofit/>
          </a:bodyPr>
          <a:lstStyle/>
          <a:p>
            <a:r>
              <a:rPr lang="en-GB" dirty="0"/>
              <a:t>Management Practices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E5CC13A-D1FD-58D8-AE3F-19546B8FA874}"/>
              </a:ext>
            </a:extLst>
          </p:cNvPr>
          <p:cNvSpPr>
            <a:spLocks noGrp="1"/>
          </p:cNvSpPr>
          <p:nvPr>
            <p:ph idx="1"/>
          </p:nvPr>
        </p:nvSpPr>
        <p:spPr>
          <a:xfrm>
            <a:off x="1600753" y="2535446"/>
            <a:ext cx="8983489" cy="3554457"/>
          </a:xfrm>
        </p:spPr>
        <p:txBody>
          <a:bodyPr>
            <a:normAutofit/>
          </a:bodyPr>
          <a:lstStyle/>
          <a:p>
            <a:r>
              <a:rPr lang="en-GB">
                <a:solidFill>
                  <a:schemeClr val="tx1"/>
                </a:solidFill>
              </a:rPr>
              <a:t>OKRs ensure that everyone at Google understands its goals and results. </a:t>
            </a:r>
            <a:br>
              <a:rPr lang="en-GB">
                <a:solidFill>
                  <a:schemeClr val="tx1"/>
                </a:solidFill>
              </a:rPr>
            </a:br>
            <a:r>
              <a:rPr lang="en-GB">
                <a:solidFill>
                  <a:schemeClr val="tx1"/>
                </a:solidFill>
              </a:rPr>
              <a:t>Employee Comments and Reviews Regular peer reviews and all-around feedback help staff improve and grow. </a:t>
            </a:r>
            <a:br>
              <a:rPr lang="en-GB">
                <a:solidFill>
                  <a:schemeClr val="tx1"/>
                </a:solidFill>
              </a:rPr>
            </a:br>
            <a:r>
              <a:rPr lang="en-GB">
                <a:solidFill>
                  <a:schemeClr val="tx1"/>
                </a:solidFill>
              </a:rPr>
              <a:t>Data-driven decision making: Well-informed and fair decisions are generally based on data analysis. </a:t>
            </a:r>
            <a:br>
              <a:rPr lang="en-GB">
                <a:solidFill>
                  <a:schemeClr val="tx1"/>
                </a:solidFill>
              </a:rPr>
            </a:br>
            <a:r>
              <a:rPr lang="en-GB">
                <a:solidFill>
                  <a:schemeClr val="tx1"/>
                </a:solidFill>
              </a:rPr>
              <a:t>Culture of Learning: All employees can attend seminars, workshops, courses, and other learning opportunities (Lazear, E.P. &amp; Gibbs, M., 2014). </a:t>
            </a:r>
          </a:p>
        </p:txBody>
      </p:sp>
    </p:spTree>
    <p:extLst>
      <p:ext uri="{BB962C8B-B14F-4D97-AF65-F5344CB8AC3E}">
        <p14:creationId xmlns:p14="http://schemas.microsoft.com/office/powerpoint/2010/main" val="4254926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C62647AE-49C9-B939-33E4-F4ED0DDD70E9}"/>
              </a:ext>
            </a:extLst>
          </p:cNvPr>
          <p:cNvSpPr>
            <a:spLocks noGrp="1"/>
          </p:cNvSpPr>
          <p:nvPr>
            <p:ph type="title"/>
          </p:nvPr>
        </p:nvSpPr>
        <p:spPr>
          <a:xfrm>
            <a:off x="494260" y="1683144"/>
            <a:ext cx="2774922" cy="3491712"/>
          </a:xfrm>
        </p:spPr>
        <p:txBody>
          <a:bodyPr>
            <a:normAutofit/>
          </a:bodyPr>
          <a:lstStyle/>
          <a:p>
            <a:r>
              <a:rPr lang="en-GB" dirty="0"/>
              <a:t>Innovation and Creativity </a:t>
            </a:r>
            <a:endParaRPr lang="en-RO" dirty="0"/>
          </a:p>
        </p:txBody>
      </p:sp>
      <p:sp>
        <p:nvSpPr>
          <p:cNvPr id="3" name="Content Placeholder 2">
            <a:extLst>
              <a:ext uri="{FF2B5EF4-FFF2-40B4-BE49-F238E27FC236}">
                <a16:creationId xmlns:a16="http://schemas.microsoft.com/office/drawing/2014/main" id="{20F1C62C-6E17-C61E-E29C-500385887AD9}"/>
              </a:ext>
            </a:extLst>
          </p:cNvPr>
          <p:cNvSpPr>
            <a:spLocks noGrp="1"/>
          </p:cNvSpPr>
          <p:nvPr>
            <p:ph idx="1"/>
          </p:nvPr>
        </p:nvSpPr>
        <p:spPr>
          <a:xfrm>
            <a:off x="4361606" y="1683143"/>
            <a:ext cx="6627377" cy="3491713"/>
          </a:xfrm>
        </p:spPr>
        <p:txBody>
          <a:bodyPr>
            <a:normAutofit/>
          </a:bodyPr>
          <a:lstStyle/>
          <a:p>
            <a:r>
              <a:rPr lang="en-GB" dirty="0"/>
              <a:t>20% Time: Employees must spend 20% of their time on non-work projects. New technologies like Gmail and AdSense resulted. </a:t>
            </a:r>
            <a:br>
              <a:rPr lang="en-GB" dirty="0"/>
            </a:br>
            <a:r>
              <a:rPr lang="en-GB" dirty="0"/>
              <a:t>A semi-secret research and development </a:t>
            </a:r>
            <a:r>
              <a:rPr lang="en-GB" dirty="0" err="1"/>
              <a:t>center</a:t>
            </a:r>
            <a:r>
              <a:rPr lang="en-GB" dirty="0"/>
              <a:t>, Google X strives to advance technology. </a:t>
            </a:r>
            <a:br>
              <a:rPr lang="en-GB" dirty="0"/>
            </a:br>
            <a:r>
              <a:rPr lang="en-GB" dirty="0"/>
              <a:t>Idea incubation provides workers with spaces to discuss and develop new ideas and the resources to make them true (</a:t>
            </a:r>
            <a:r>
              <a:rPr lang="en-GB" dirty="0" err="1"/>
              <a:t>Lebowitz</a:t>
            </a:r>
            <a:r>
              <a:rPr lang="en-GB" dirty="0"/>
              <a:t>, S.B., 2013). </a:t>
            </a:r>
            <a:endParaRPr lang="en-RO" dirty="0"/>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Tree>
    <p:extLst>
      <p:ext uri="{BB962C8B-B14F-4D97-AF65-F5344CB8AC3E}">
        <p14:creationId xmlns:p14="http://schemas.microsoft.com/office/powerpoint/2010/main" val="40283901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C70B380-7EB4-00CA-9915-65C49323EEBB}"/>
              </a:ext>
            </a:extLst>
          </p:cNvPr>
          <p:cNvSpPr>
            <a:spLocks noGrp="1"/>
          </p:cNvSpPr>
          <p:nvPr>
            <p:ph type="title"/>
          </p:nvPr>
        </p:nvSpPr>
        <p:spPr>
          <a:xfrm>
            <a:off x="1600754" y="1087374"/>
            <a:ext cx="8983489" cy="1000978"/>
          </a:xfrm>
        </p:spPr>
        <p:txBody>
          <a:bodyPr>
            <a:normAutofit/>
          </a:bodyPr>
          <a:lstStyle/>
          <a:p>
            <a:r>
              <a:rPr lang="en-GB" dirty="0"/>
              <a:t>Performance Metrics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DDD78B6-BCB8-CFF5-217B-01EA4103E381}"/>
              </a:ext>
            </a:extLst>
          </p:cNvPr>
          <p:cNvSpPr>
            <a:spLocks noGrp="1"/>
          </p:cNvSpPr>
          <p:nvPr>
            <p:ph idx="1"/>
          </p:nvPr>
        </p:nvSpPr>
        <p:spPr>
          <a:xfrm>
            <a:off x="1600753" y="2535446"/>
            <a:ext cx="8983489" cy="3554457"/>
          </a:xfrm>
        </p:spPr>
        <p:txBody>
          <a:bodyPr>
            <a:normAutofit/>
          </a:bodyPr>
          <a:lstStyle/>
          <a:p>
            <a:r>
              <a:rPr lang="en-GB">
                <a:solidFill>
                  <a:schemeClr val="tx1"/>
                </a:solidFill>
              </a:rPr>
              <a:t>Profit ratios, sales growth, and other financial indicators. </a:t>
            </a:r>
            <a:br>
              <a:rPr lang="en-GB">
                <a:solidFill>
                  <a:schemeClr val="tx1"/>
                </a:solidFill>
              </a:rPr>
            </a:br>
            <a:r>
              <a:rPr lang="en-GB">
                <a:solidFill>
                  <a:schemeClr val="tx1"/>
                </a:solidFill>
              </a:rPr>
              <a:t>Market share: Google dominates search engines and other markets like mobile operating systems with Android. </a:t>
            </a:r>
            <a:br>
              <a:rPr lang="en-GB">
                <a:solidFill>
                  <a:schemeClr val="tx1"/>
                </a:solidFill>
              </a:rPr>
            </a:br>
            <a:r>
              <a:rPr lang="en-GB">
                <a:solidFill>
                  <a:schemeClr val="tx1"/>
                </a:solidFill>
              </a:rPr>
              <a:t>Innovation Index: Tracks innovation output like new products and patents. </a:t>
            </a:r>
            <a:br>
              <a:rPr lang="en-GB">
                <a:solidFill>
                  <a:schemeClr val="tx1"/>
                </a:solidFill>
              </a:rPr>
            </a:br>
            <a:r>
              <a:rPr lang="en-GB">
                <a:solidFill>
                  <a:schemeClr val="tx1"/>
                </a:solidFill>
              </a:rPr>
              <a:t>Employee retention, "best places to work" rankings, and feedback forms indicate employee satisfaction (Lee, C., 2017). </a:t>
            </a:r>
          </a:p>
        </p:txBody>
      </p:sp>
    </p:spTree>
    <p:extLst>
      <p:ext uri="{BB962C8B-B14F-4D97-AF65-F5344CB8AC3E}">
        <p14:creationId xmlns:p14="http://schemas.microsoft.com/office/powerpoint/2010/main" val="445818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C1D4A39-A122-41DA-BF9B-2313FB6B7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CD120F8-C0F1-4CC6-B340-0B8F67C40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A6A1101D-E1DD-7364-3440-F0B120E64980}"/>
              </a:ext>
            </a:extLst>
          </p:cNvPr>
          <p:cNvSpPr>
            <a:spLocks noGrp="1"/>
          </p:cNvSpPr>
          <p:nvPr>
            <p:ph type="title"/>
          </p:nvPr>
        </p:nvSpPr>
        <p:spPr>
          <a:xfrm>
            <a:off x="289248" y="1123837"/>
            <a:ext cx="6451110" cy="1255469"/>
          </a:xfrm>
        </p:spPr>
        <p:txBody>
          <a:bodyPr>
            <a:normAutofit/>
          </a:bodyPr>
          <a:lstStyle/>
          <a:p>
            <a:r>
              <a:rPr lang="en-GB" dirty="0"/>
              <a:t>Competitors Analysis </a:t>
            </a:r>
            <a:endParaRPr lang="en-RO" dirty="0"/>
          </a:p>
        </p:txBody>
      </p:sp>
      <p:sp>
        <p:nvSpPr>
          <p:cNvPr id="3" name="Content Placeholder 2">
            <a:extLst>
              <a:ext uri="{FF2B5EF4-FFF2-40B4-BE49-F238E27FC236}">
                <a16:creationId xmlns:a16="http://schemas.microsoft.com/office/drawing/2014/main" id="{6918731F-450F-56D9-1CB2-0F7871838BDB}"/>
              </a:ext>
            </a:extLst>
          </p:cNvPr>
          <p:cNvSpPr>
            <a:spLocks noGrp="1"/>
          </p:cNvSpPr>
          <p:nvPr>
            <p:ph idx="1"/>
          </p:nvPr>
        </p:nvSpPr>
        <p:spPr>
          <a:xfrm>
            <a:off x="289248" y="2510395"/>
            <a:ext cx="6451109" cy="3274586"/>
          </a:xfrm>
        </p:spPr>
        <p:txBody>
          <a:bodyPr anchor="t">
            <a:normAutofit/>
          </a:bodyPr>
          <a:lstStyle/>
          <a:p>
            <a:r>
              <a:rPr lang="en-GB">
                <a:solidFill>
                  <a:srgbClr val="FFFFFF"/>
                </a:solidFill>
              </a:rPr>
              <a:t>Amazon, Facebook (Meta), Apple, and Microsoft dominate tech. Amazon Web Services, Facebook's social network, Apple's hardware ecosystem, and Microsoft's software and cloud services are competitors (Les Dlabay, L.B. &amp; Kleindl, B., 2016). </a:t>
            </a:r>
            <a:br>
              <a:rPr lang="en-GB">
                <a:solidFill>
                  <a:srgbClr val="FFFFFF"/>
                </a:solidFill>
              </a:rPr>
            </a:br>
            <a:r>
              <a:rPr lang="en-GB">
                <a:solidFill>
                  <a:srgbClr val="FFFFFF"/>
                </a:solidFill>
              </a:rPr>
              <a:t>Search and Ads: Yahoo and Bing compete in search, and social networking sites compete in ads. </a:t>
            </a:r>
            <a:br>
              <a:rPr lang="en-GB">
                <a:solidFill>
                  <a:srgbClr val="FFFFFF"/>
                </a:solidFill>
              </a:rPr>
            </a:br>
            <a:r>
              <a:rPr lang="en-GB">
                <a:solidFill>
                  <a:srgbClr val="FFFFFF"/>
                </a:solidFill>
              </a:rPr>
              <a:t>Startups and other enterprises lead new tech. </a:t>
            </a:r>
          </a:p>
        </p:txBody>
      </p:sp>
      <p:pic>
        <p:nvPicPr>
          <p:cNvPr id="8" name="Picture 7" descr="A group of logos with different languages&#10;&#10;Description automatically generated">
            <a:extLst>
              <a:ext uri="{FF2B5EF4-FFF2-40B4-BE49-F238E27FC236}">
                <a16:creationId xmlns:a16="http://schemas.microsoft.com/office/drawing/2014/main" id="{0EAE4CD3-5C8A-07DD-B588-856FEE5427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18109" y="759599"/>
            <a:ext cx="3032132" cy="2584892"/>
          </a:xfrm>
          <a:prstGeom prst="rect">
            <a:avLst/>
          </a:prstGeom>
        </p:spPr>
      </p:pic>
      <p:pic>
        <p:nvPicPr>
          <p:cNvPr id="5" name="Picture 4" descr="A close-up of a phone screen&#10;&#10;Description automatically generated">
            <a:extLst>
              <a:ext uri="{FF2B5EF4-FFF2-40B4-BE49-F238E27FC236}">
                <a16:creationId xmlns:a16="http://schemas.microsoft.com/office/drawing/2014/main" id="{CD21DBBC-A126-A08B-C222-D9F4A50410E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545032" y="3505358"/>
            <a:ext cx="3778286" cy="1558542"/>
          </a:xfrm>
          <a:prstGeom prst="rect">
            <a:avLst/>
          </a:prstGeom>
        </p:spPr>
      </p:pic>
      <p:sp>
        <p:nvSpPr>
          <p:cNvPr id="18" name="Rectangle 17">
            <a:extLst>
              <a:ext uri="{FF2B5EF4-FFF2-40B4-BE49-F238E27FC236}">
                <a16:creationId xmlns:a16="http://schemas.microsoft.com/office/drawing/2014/main" id="{8AF6EFCA-56DD-442E-9948-D162BEBBF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6" name="TextBox 5">
            <a:extLst>
              <a:ext uri="{FF2B5EF4-FFF2-40B4-BE49-F238E27FC236}">
                <a16:creationId xmlns:a16="http://schemas.microsoft.com/office/drawing/2014/main" id="{03F11845-5F2F-91C3-A0A4-8E9FC2E4B6D3}"/>
              </a:ext>
            </a:extLst>
          </p:cNvPr>
          <p:cNvSpPr txBox="1"/>
          <p:nvPr/>
        </p:nvSpPr>
        <p:spPr>
          <a:xfrm>
            <a:off x="8793459" y="4863845"/>
            <a:ext cx="2529859"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5" tooltip="https://www.wired.it/economia/business/2020/06/15/google-apple-amazon-facebook-concorrenza/">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KW" sz="700">
              <a:solidFill>
                <a:srgbClr val="FFFFFF"/>
              </a:solidFill>
            </a:endParaRPr>
          </a:p>
        </p:txBody>
      </p:sp>
      <p:sp>
        <p:nvSpPr>
          <p:cNvPr id="9" name="TextBox 8">
            <a:extLst>
              <a:ext uri="{FF2B5EF4-FFF2-40B4-BE49-F238E27FC236}">
                <a16:creationId xmlns:a16="http://schemas.microsoft.com/office/drawing/2014/main" id="{F84BD945-F467-9605-83DF-8EA68B989333}"/>
              </a:ext>
            </a:extLst>
          </p:cNvPr>
          <p:cNvSpPr txBox="1"/>
          <p:nvPr/>
        </p:nvSpPr>
        <p:spPr>
          <a:xfrm>
            <a:off x="8720143" y="3144436"/>
            <a:ext cx="2230098"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elviejoclub.blogspot.com/2019/12/acronimos-de-la-nueva-economia-digital.html">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248812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59AB2828-E521-B2E0-2BDF-D23743A62FD2}"/>
              </a:ext>
            </a:extLst>
          </p:cNvPr>
          <p:cNvSpPr>
            <a:spLocks noGrp="1"/>
          </p:cNvSpPr>
          <p:nvPr>
            <p:ph type="title"/>
          </p:nvPr>
        </p:nvSpPr>
        <p:spPr>
          <a:xfrm>
            <a:off x="1600754" y="1087374"/>
            <a:ext cx="8983489" cy="1000978"/>
          </a:xfrm>
        </p:spPr>
        <p:txBody>
          <a:bodyPr>
            <a:normAutofit/>
          </a:bodyPr>
          <a:lstStyle/>
          <a:p>
            <a:r>
              <a:rPr lang="en-GB" dirty="0"/>
              <a:t>Strategic Challenges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1824DCD-F181-9EF5-1BD1-18284524585A}"/>
              </a:ext>
            </a:extLst>
          </p:cNvPr>
          <p:cNvSpPr>
            <a:spLocks noGrp="1"/>
          </p:cNvSpPr>
          <p:nvPr>
            <p:ph idx="1"/>
          </p:nvPr>
        </p:nvSpPr>
        <p:spPr>
          <a:xfrm>
            <a:off x="1600753" y="2535446"/>
            <a:ext cx="8983489" cy="3554457"/>
          </a:xfrm>
        </p:spPr>
        <p:txBody>
          <a:bodyPr>
            <a:normAutofit/>
          </a:bodyPr>
          <a:lstStyle/>
          <a:p>
            <a:r>
              <a:rPr lang="en-GB">
                <a:solidFill>
                  <a:schemeClr val="tx1"/>
                </a:solidFill>
              </a:rPr>
              <a:t>Privacy and Data Security: Balancing data collection for targeted ads with user privacy and compliance. </a:t>
            </a:r>
            <a:br>
              <a:rPr lang="en-GB">
                <a:solidFill>
                  <a:schemeClr val="tx1"/>
                </a:solidFill>
              </a:rPr>
            </a:br>
            <a:r>
              <a:rPr lang="en-GB">
                <a:solidFill>
                  <a:schemeClr val="tx1"/>
                </a:solidFill>
              </a:rPr>
              <a:t>Market Competition: Tech titans compete in search, ads, cloud computing, AI, and self-driving automobiles. </a:t>
            </a:r>
            <a:br>
              <a:rPr lang="en-GB">
                <a:solidFill>
                  <a:schemeClr val="tx1"/>
                </a:solidFill>
              </a:rPr>
            </a:br>
            <a:r>
              <a:rPr lang="en-GB">
                <a:solidFill>
                  <a:schemeClr val="tx1"/>
                </a:solidFill>
              </a:rPr>
              <a:t>Regulatory Issues: Handling global trade investigations and content regulations. </a:t>
            </a:r>
            <a:br>
              <a:rPr lang="en-GB">
                <a:solidFill>
                  <a:schemeClr val="tx1"/>
                </a:solidFill>
              </a:rPr>
            </a:br>
            <a:r>
              <a:rPr lang="en-GB">
                <a:solidFill>
                  <a:schemeClr val="tx1"/>
                </a:solidFill>
              </a:rPr>
              <a:t>Innovation Pressure: The necessity to innovate to stay ahead in a fast-changing digital industry (Makhlouk, H. &amp; Shevchuk, O., 2008). </a:t>
            </a:r>
            <a:endParaRPr lang="en-RO">
              <a:solidFill>
                <a:schemeClr val="tx1"/>
              </a:solidFill>
            </a:endParaRPr>
          </a:p>
        </p:txBody>
      </p:sp>
    </p:spTree>
    <p:extLst>
      <p:ext uri="{BB962C8B-B14F-4D97-AF65-F5344CB8AC3E}">
        <p14:creationId xmlns:p14="http://schemas.microsoft.com/office/powerpoint/2010/main" val="1242616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holding gears&#10;&#10;Description automatically generated">
            <a:extLst>
              <a:ext uri="{FF2B5EF4-FFF2-40B4-BE49-F238E27FC236}">
                <a16:creationId xmlns:a16="http://schemas.microsoft.com/office/drawing/2014/main" id="{B7438B35-036B-0DD2-87FD-CBCD1627F4C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685" r="9092" b="2819"/>
          <a:stretch/>
        </p:blipFill>
        <p:spPr>
          <a:xfrm>
            <a:off x="20" y="1"/>
            <a:ext cx="12188932" cy="6858000"/>
          </a:xfrm>
          <a:prstGeom prst="rect">
            <a:avLst/>
          </a:prstGeom>
        </p:spPr>
      </p:pic>
      <p:sp>
        <p:nvSpPr>
          <p:cNvPr id="12" name="Rectangle 11">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319ABAFA-3743-D7D2-06F8-835C6352C4AA}"/>
              </a:ext>
            </a:extLst>
          </p:cNvPr>
          <p:cNvSpPr>
            <a:spLocks noGrp="1"/>
          </p:cNvSpPr>
          <p:nvPr>
            <p:ph type="title"/>
          </p:nvPr>
        </p:nvSpPr>
        <p:spPr>
          <a:xfrm>
            <a:off x="289248" y="1123837"/>
            <a:ext cx="6451110" cy="1255469"/>
          </a:xfrm>
        </p:spPr>
        <p:txBody>
          <a:bodyPr>
            <a:normAutofit/>
          </a:bodyPr>
          <a:lstStyle/>
          <a:p>
            <a:r>
              <a:rPr lang="en-GB" dirty="0"/>
              <a:t>Google’s Approach to Teamwork </a:t>
            </a:r>
            <a:endParaRPr lang="en-RO" dirty="0"/>
          </a:p>
        </p:txBody>
      </p:sp>
      <p:sp>
        <p:nvSpPr>
          <p:cNvPr id="3" name="Content Placeholder 2">
            <a:extLst>
              <a:ext uri="{FF2B5EF4-FFF2-40B4-BE49-F238E27FC236}">
                <a16:creationId xmlns:a16="http://schemas.microsoft.com/office/drawing/2014/main" id="{EAD8867B-04BA-5D97-842D-AF63CD390F63}"/>
              </a:ext>
            </a:extLst>
          </p:cNvPr>
          <p:cNvSpPr>
            <a:spLocks noGrp="1"/>
          </p:cNvSpPr>
          <p:nvPr>
            <p:ph idx="1"/>
          </p:nvPr>
        </p:nvSpPr>
        <p:spPr>
          <a:xfrm>
            <a:off x="289248" y="2510395"/>
            <a:ext cx="6451109" cy="3274586"/>
          </a:xfrm>
        </p:spPr>
        <p:txBody>
          <a:bodyPr anchor="t">
            <a:normAutofit/>
          </a:bodyPr>
          <a:lstStyle/>
          <a:p>
            <a:r>
              <a:rPr lang="en-GB">
                <a:solidFill>
                  <a:srgbClr val="FFFFFF"/>
                </a:solidFill>
              </a:rPr>
              <a:t>Google's study on successful teams emphasizes psychological safety, reliability, structure, clarity, meaning, and impact. </a:t>
            </a:r>
            <a:br>
              <a:rPr lang="en-GB">
                <a:solidFill>
                  <a:srgbClr val="FFFFFF"/>
                </a:solidFill>
              </a:rPr>
            </a:br>
            <a:r>
              <a:rPr lang="en-GB">
                <a:solidFill>
                  <a:srgbClr val="FFFFFF"/>
                </a:solidFill>
              </a:rPr>
              <a:t>Cross-functional Teams: Working across departments to generate new ideas and solutions. </a:t>
            </a:r>
            <a:br>
              <a:rPr lang="en-GB">
                <a:solidFill>
                  <a:srgbClr val="FFFFFF"/>
                </a:solidFill>
              </a:rPr>
            </a:br>
            <a:r>
              <a:rPr lang="en-GB">
                <a:solidFill>
                  <a:srgbClr val="FFFFFF"/>
                </a:solidFill>
              </a:rPr>
              <a:t>Communication tools like Google Workspace enable global teams collaborate effectively (Manning, H. &amp; Bodine, K., 2012). </a:t>
            </a:r>
          </a:p>
        </p:txBody>
      </p:sp>
      <p:sp>
        <p:nvSpPr>
          <p:cNvPr id="14" name="Rectangle 13">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Tree>
    <p:extLst>
      <p:ext uri="{BB962C8B-B14F-4D97-AF65-F5344CB8AC3E}">
        <p14:creationId xmlns:p14="http://schemas.microsoft.com/office/powerpoint/2010/main" val="455771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9AAE1A6-CC14-1085-492F-B4548715F7D8}"/>
              </a:ext>
            </a:extLst>
          </p:cNvPr>
          <p:cNvSpPr>
            <a:spLocks noGrp="1"/>
          </p:cNvSpPr>
          <p:nvPr>
            <p:ph type="title"/>
          </p:nvPr>
        </p:nvSpPr>
        <p:spPr>
          <a:xfrm>
            <a:off x="1600754" y="1087374"/>
            <a:ext cx="8983489" cy="1000978"/>
          </a:xfrm>
        </p:spPr>
        <p:txBody>
          <a:bodyPr>
            <a:normAutofit/>
          </a:bodyPr>
          <a:lstStyle/>
          <a:p>
            <a:r>
              <a:rPr lang="en-GB" dirty="0"/>
              <a:t>Organizational Structure and Performance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860EDEEF-EDE7-4352-9077-DE8600ED6EF7}"/>
              </a:ext>
            </a:extLst>
          </p:cNvPr>
          <p:cNvSpPr>
            <a:spLocks noGrp="1"/>
          </p:cNvSpPr>
          <p:nvPr>
            <p:ph idx="1"/>
          </p:nvPr>
        </p:nvSpPr>
        <p:spPr>
          <a:xfrm>
            <a:off x="1600753" y="2535446"/>
            <a:ext cx="8983489" cy="3554457"/>
          </a:xfrm>
        </p:spPr>
        <p:txBody>
          <a:bodyPr>
            <a:normAutofit/>
          </a:bodyPr>
          <a:lstStyle/>
          <a:p>
            <a:r>
              <a:rPr lang="en-GB">
                <a:solidFill>
                  <a:schemeClr val="tx1"/>
                </a:solidFill>
              </a:rPr>
              <a:t>Flexibility: Google's matrix approach allows it quickly adjust to changing technology and business needs. </a:t>
            </a:r>
            <a:br>
              <a:rPr lang="en-GB">
                <a:solidFill>
                  <a:schemeClr val="tx1"/>
                </a:solidFill>
              </a:rPr>
            </a:br>
            <a:r>
              <a:rPr lang="en-GB">
                <a:solidFill>
                  <a:schemeClr val="tx1"/>
                </a:solidFill>
              </a:rPr>
              <a:t>Innovation: A flat organizational structure lets people talk and share ideas, which sparks new ideas. </a:t>
            </a:r>
            <a:br>
              <a:rPr lang="en-GB">
                <a:solidFill>
                  <a:schemeClr val="tx1"/>
                </a:solidFill>
              </a:rPr>
            </a:br>
            <a:r>
              <a:rPr lang="en-GB">
                <a:solidFill>
                  <a:schemeClr val="tx1"/>
                </a:solidFill>
              </a:rPr>
              <a:t>Efficiency: Great teams like Google Cloud and YouTube can focus on their products, improving performance and growth (Martin, J., 2001). </a:t>
            </a:r>
            <a:endParaRPr lang="en-RO">
              <a:solidFill>
                <a:schemeClr val="tx1"/>
              </a:solidFill>
            </a:endParaRPr>
          </a:p>
        </p:txBody>
      </p:sp>
    </p:spTree>
    <p:extLst>
      <p:ext uri="{BB962C8B-B14F-4D97-AF65-F5344CB8AC3E}">
        <p14:creationId xmlns:p14="http://schemas.microsoft.com/office/powerpoint/2010/main" val="1001796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E8D817E-C3BE-940F-4F0E-ADF9DD7CFACA}"/>
              </a:ext>
            </a:extLst>
          </p:cNvPr>
          <p:cNvSpPr>
            <a:spLocks noGrp="1"/>
          </p:cNvSpPr>
          <p:nvPr>
            <p:ph type="title"/>
          </p:nvPr>
        </p:nvSpPr>
        <p:spPr>
          <a:xfrm>
            <a:off x="1600754" y="1087374"/>
            <a:ext cx="8983489" cy="1000978"/>
          </a:xfrm>
        </p:spPr>
        <p:txBody>
          <a:bodyPr>
            <a:normAutofit/>
          </a:bodyPr>
          <a:lstStyle/>
          <a:p>
            <a:r>
              <a:rPr lang="en-GB" dirty="0"/>
              <a:t>Managerial Tasks and Skills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7D8A000-87B4-89DF-335E-C571AD10AB09}"/>
              </a:ext>
            </a:extLst>
          </p:cNvPr>
          <p:cNvSpPr>
            <a:spLocks noGrp="1"/>
          </p:cNvSpPr>
          <p:nvPr>
            <p:ph idx="1"/>
          </p:nvPr>
        </p:nvSpPr>
        <p:spPr>
          <a:xfrm>
            <a:off x="1600753" y="2535446"/>
            <a:ext cx="8983489" cy="3554457"/>
          </a:xfrm>
        </p:spPr>
        <p:txBody>
          <a:bodyPr>
            <a:normAutofit/>
          </a:bodyPr>
          <a:lstStyle/>
          <a:p>
            <a:r>
              <a:rPr lang="en-GB">
                <a:solidFill>
                  <a:schemeClr val="tx1"/>
                </a:solidFill>
              </a:rPr>
              <a:t>Strategic thinking involves understanding technology and planning team and company progress. </a:t>
            </a:r>
            <a:br>
              <a:rPr lang="en-GB">
                <a:solidFill>
                  <a:schemeClr val="tx1"/>
                </a:solidFill>
              </a:rPr>
            </a:br>
            <a:r>
              <a:rPr lang="en-GB">
                <a:solidFill>
                  <a:schemeClr val="tx1"/>
                </a:solidFill>
              </a:rPr>
              <a:t>People management involves hiring, training, and retaining good workers and creating a welcoming workplace. </a:t>
            </a:r>
            <a:br>
              <a:rPr lang="en-GB">
                <a:solidFill>
                  <a:schemeClr val="tx1"/>
                </a:solidFill>
              </a:rPr>
            </a:br>
            <a:r>
              <a:rPr lang="en-GB">
                <a:solidFill>
                  <a:schemeClr val="tx1"/>
                </a:solidFill>
              </a:rPr>
              <a:t>Data-driven decision-making: Making smart choices rapidly. </a:t>
            </a:r>
            <a:br>
              <a:rPr lang="en-GB">
                <a:solidFill>
                  <a:schemeClr val="tx1"/>
                </a:solidFill>
              </a:rPr>
            </a:br>
            <a:r>
              <a:rPr lang="en-GB">
                <a:solidFill>
                  <a:schemeClr val="tx1"/>
                </a:solidFill>
              </a:rPr>
              <a:t>Team innovation management involves fostering and managing new ideas and allocating time and money for research (Martin, P.J., 2004). </a:t>
            </a:r>
            <a:endParaRPr lang="en-RO">
              <a:solidFill>
                <a:schemeClr val="tx1"/>
              </a:solidFill>
            </a:endParaRPr>
          </a:p>
        </p:txBody>
      </p:sp>
    </p:spTree>
    <p:extLst>
      <p:ext uri="{BB962C8B-B14F-4D97-AF65-F5344CB8AC3E}">
        <p14:creationId xmlns:p14="http://schemas.microsoft.com/office/powerpoint/2010/main" val="1622114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 name="Title 1">
            <a:extLst>
              <a:ext uri="{FF2B5EF4-FFF2-40B4-BE49-F238E27FC236}">
                <a16:creationId xmlns:a16="http://schemas.microsoft.com/office/drawing/2014/main" id="{750EC313-4204-3EFA-8409-8CF4E5D2F169}"/>
              </a:ext>
            </a:extLst>
          </p:cNvPr>
          <p:cNvSpPr>
            <a:spLocks noGrp="1"/>
          </p:cNvSpPr>
          <p:nvPr>
            <p:ph type="title"/>
          </p:nvPr>
        </p:nvSpPr>
        <p:spPr>
          <a:xfrm>
            <a:off x="289248" y="1123837"/>
            <a:ext cx="6451110" cy="1255469"/>
          </a:xfrm>
        </p:spPr>
        <p:txBody>
          <a:bodyPr>
            <a:normAutofit/>
          </a:bodyPr>
          <a:lstStyle/>
          <a:p>
            <a:r>
              <a:rPr lang="en-GB" dirty="0"/>
              <a:t>Application of Leadership Theories </a:t>
            </a:r>
            <a:endParaRPr lang="en-RO" dirty="0"/>
          </a:p>
        </p:txBody>
      </p:sp>
      <p:sp>
        <p:nvSpPr>
          <p:cNvPr id="3" name="Content Placeholder 2">
            <a:extLst>
              <a:ext uri="{FF2B5EF4-FFF2-40B4-BE49-F238E27FC236}">
                <a16:creationId xmlns:a16="http://schemas.microsoft.com/office/drawing/2014/main" id="{3930BDE5-AB13-7A49-0042-9FB531E86402}"/>
              </a:ext>
            </a:extLst>
          </p:cNvPr>
          <p:cNvSpPr>
            <a:spLocks noGrp="1"/>
          </p:cNvSpPr>
          <p:nvPr>
            <p:ph idx="1"/>
          </p:nvPr>
        </p:nvSpPr>
        <p:spPr>
          <a:xfrm>
            <a:off x="289248" y="2510395"/>
            <a:ext cx="6451109" cy="3274586"/>
          </a:xfrm>
        </p:spPr>
        <p:txBody>
          <a:bodyPr anchor="t">
            <a:normAutofit/>
          </a:bodyPr>
          <a:lstStyle/>
          <a:p>
            <a:r>
              <a:rPr lang="en-GB">
                <a:solidFill>
                  <a:srgbClr val="FFFFFF"/>
                </a:solidFill>
              </a:rPr>
              <a:t>Transformational leadership: Google executives inspire their colleagues with a vision. </a:t>
            </a:r>
            <a:br>
              <a:rPr lang="en-GB">
                <a:solidFill>
                  <a:srgbClr val="FFFFFF"/>
                </a:solidFill>
              </a:rPr>
            </a:br>
            <a:r>
              <a:rPr lang="en-GB">
                <a:solidFill>
                  <a:srgbClr val="FFFFFF"/>
                </a:solidFill>
              </a:rPr>
              <a:t>Servant leaders prioritize team and corporate requirements over their own. This fosters collaboration and cooperation. </a:t>
            </a:r>
            <a:br>
              <a:rPr lang="en-GB">
                <a:solidFill>
                  <a:srgbClr val="FFFFFF"/>
                </a:solidFill>
              </a:rPr>
            </a:br>
            <a:r>
              <a:rPr lang="en-GB">
                <a:solidFill>
                  <a:srgbClr val="FFFFFF"/>
                </a:solidFill>
              </a:rPr>
              <a:t>Democratic leadership involves team input in decision-making and making employees feel like they own their work (Mawere, M., 2011). </a:t>
            </a:r>
            <a:endParaRPr lang="en-RO">
              <a:solidFill>
                <a:srgbClr val="FFFFFF"/>
              </a:solidFill>
            </a:endParaRPr>
          </a:p>
        </p:txBody>
      </p:sp>
      <p:pic>
        <p:nvPicPr>
          <p:cNvPr id="5" name="Picture 4" descr="A group of colorful people holding hands&#10;&#10;Description automatically generated">
            <a:extLst>
              <a:ext uri="{FF2B5EF4-FFF2-40B4-BE49-F238E27FC236}">
                <a16:creationId xmlns:a16="http://schemas.microsoft.com/office/drawing/2014/main" id="{AD84949D-7783-1F11-0F28-2479CEFBFE5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677" r="16447" b="3"/>
          <a:stretch/>
        </p:blipFill>
        <p:spPr>
          <a:xfrm>
            <a:off x="7545032" y="759599"/>
            <a:ext cx="3778286" cy="5330650"/>
          </a:xfrm>
          <a:prstGeom prst="rect">
            <a:avLst/>
          </a:prstGeom>
        </p:spPr>
      </p:pic>
      <p:sp>
        <p:nvSpPr>
          <p:cNvPr id="6" name="TextBox 5">
            <a:extLst>
              <a:ext uri="{FF2B5EF4-FFF2-40B4-BE49-F238E27FC236}">
                <a16:creationId xmlns:a16="http://schemas.microsoft.com/office/drawing/2014/main" id="{682A266B-AFC5-CE79-BA38-ECC78C8F0040}"/>
              </a:ext>
            </a:extLst>
          </p:cNvPr>
          <p:cNvSpPr txBox="1"/>
          <p:nvPr/>
        </p:nvSpPr>
        <p:spPr>
          <a:xfrm>
            <a:off x="8947348" y="5890194"/>
            <a:ext cx="2375970"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ww.pngall.com/team-work-png/download/13294">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KW" sz="700">
              <a:solidFill>
                <a:srgbClr val="FFFFFF"/>
              </a:solidFill>
            </a:endParaRPr>
          </a:p>
        </p:txBody>
      </p:sp>
    </p:spTree>
    <p:extLst>
      <p:ext uri="{BB962C8B-B14F-4D97-AF65-F5344CB8AC3E}">
        <p14:creationId xmlns:p14="http://schemas.microsoft.com/office/powerpoint/2010/main" val="2068576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13C2FDB-4CF5-01E3-970C-2E03971C83AD}"/>
              </a:ext>
            </a:extLst>
          </p:cNvPr>
          <p:cNvSpPr>
            <a:spLocks noGrp="1"/>
          </p:cNvSpPr>
          <p:nvPr>
            <p:ph type="title"/>
          </p:nvPr>
        </p:nvSpPr>
        <p:spPr>
          <a:xfrm>
            <a:off x="1600754" y="1087374"/>
            <a:ext cx="8983489" cy="1000978"/>
          </a:xfrm>
        </p:spPr>
        <p:txBody>
          <a:bodyPr>
            <a:normAutofit/>
          </a:bodyPr>
          <a:lstStyle/>
          <a:p>
            <a:r>
              <a:rPr lang="en-GB" dirty="0"/>
              <a:t>Group and Team </a:t>
            </a:r>
            <a:r>
              <a:rPr lang="en-GB" dirty="0" err="1"/>
              <a:t>Behavior</a:t>
            </a:r>
            <a:r>
              <a:rPr lang="en-GB" dirty="0"/>
              <a:t> Influences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3FD2B57-D501-1D7A-7920-1734931E12DF}"/>
              </a:ext>
            </a:extLst>
          </p:cNvPr>
          <p:cNvSpPr>
            <a:spLocks noGrp="1"/>
          </p:cNvSpPr>
          <p:nvPr>
            <p:ph idx="1"/>
          </p:nvPr>
        </p:nvSpPr>
        <p:spPr>
          <a:xfrm>
            <a:off x="1600753" y="2535446"/>
            <a:ext cx="8983489" cy="3554457"/>
          </a:xfrm>
        </p:spPr>
        <p:txBody>
          <a:bodyPr>
            <a:normAutofit/>
          </a:bodyPr>
          <a:lstStyle/>
          <a:p>
            <a:r>
              <a:rPr lang="en-GB">
                <a:solidFill>
                  <a:schemeClr val="tx1"/>
                </a:solidFill>
              </a:rPr>
              <a:t>Trust Culture: Ensuring team members may take risks and speak their minds without fear of repercussions. </a:t>
            </a:r>
            <a:br>
              <a:rPr lang="en-GB">
                <a:solidFill>
                  <a:schemeClr val="tx1"/>
                </a:solidFill>
              </a:rPr>
            </a:br>
            <a:r>
              <a:rPr lang="en-GB">
                <a:solidFill>
                  <a:schemeClr val="tx1"/>
                </a:solidFill>
              </a:rPr>
              <a:t>Diversity and inclusion: Diverse teams are more innovative and problem-solving. </a:t>
            </a:r>
            <a:br>
              <a:rPr lang="en-GB">
                <a:solidFill>
                  <a:schemeClr val="tx1"/>
                </a:solidFill>
              </a:rPr>
            </a:br>
            <a:r>
              <a:rPr lang="en-GB">
                <a:solidFill>
                  <a:schemeClr val="tx1"/>
                </a:solidFill>
              </a:rPr>
              <a:t>Team goal alignment means everyone understands the goals. The crew feels purposeful and directed (McAfee, A. &amp; Brynjolfsson, E., 2012). </a:t>
            </a:r>
            <a:endParaRPr lang="en-RO">
              <a:solidFill>
                <a:schemeClr val="tx1"/>
              </a:solidFill>
            </a:endParaRPr>
          </a:p>
        </p:txBody>
      </p:sp>
    </p:spTree>
    <p:extLst>
      <p:ext uri="{BB962C8B-B14F-4D97-AF65-F5344CB8AC3E}">
        <p14:creationId xmlns:p14="http://schemas.microsoft.com/office/powerpoint/2010/main" val="3945753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340A379-73B0-28CE-2DF8-F5B0D93F2DC5}"/>
              </a:ext>
            </a:extLst>
          </p:cNvPr>
          <p:cNvSpPr>
            <a:spLocks noGrp="1"/>
          </p:cNvSpPr>
          <p:nvPr>
            <p:ph type="title"/>
          </p:nvPr>
        </p:nvSpPr>
        <p:spPr>
          <a:xfrm>
            <a:off x="1600754" y="1087374"/>
            <a:ext cx="8983489" cy="1000978"/>
          </a:xfrm>
        </p:spPr>
        <p:txBody>
          <a:bodyPr>
            <a:normAutofit/>
          </a:bodyPr>
          <a:lstStyle/>
          <a:p>
            <a:r>
              <a:rPr lang="en-GB" dirty="0"/>
              <a:t>The Role of Technology in Management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7BF87B1-1FE9-3F2B-B82B-A35826842255}"/>
              </a:ext>
            </a:extLst>
          </p:cNvPr>
          <p:cNvSpPr>
            <a:spLocks noGrp="1"/>
          </p:cNvSpPr>
          <p:nvPr>
            <p:ph idx="1"/>
          </p:nvPr>
        </p:nvSpPr>
        <p:spPr>
          <a:xfrm>
            <a:off x="1600753" y="2535446"/>
            <a:ext cx="8983489" cy="3554457"/>
          </a:xfrm>
        </p:spPr>
        <p:txBody>
          <a:bodyPr>
            <a:normAutofit/>
          </a:bodyPr>
          <a:lstStyle/>
          <a:p>
            <a:r>
              <a:rPr lang="en-GB">
                <a:solidFill>
                  <a:schemeClr val="tx1"/>
                </a:solidFill>
              </a:rPr>
              <a:t>Cloud computing provides scalable technology, data analytics, and AI tools to improve decision-making. </a:t>
            </a:r>
            <a:br>
              <a:rPr lang="en-GB">
                <a:solidFill>
                  <a:schemeClr val="tx1"/>
                </a:solidFill>
              </a:rPr>
            </a:br>
            <a:r>
              <a:rPr lang="en-GB">
                <a:solidFill>
                  <a:schemeClr val="tx1"/>
                </a:solidFill>
              </a:rPr>
              <a:t>Collaboration Tools: Google Workspace for remote teamwork. </a:t>
            </a:r>
            <a:br>
              <a:rPr lang="en-GB">
                <a:solidFill>
                  <a:schemeClr val="tx1"/>
                </a:solidFill>
              </a:rPr>
            </a:br>
            <a:r>
              <a:rPr lang="en-GB">
                <a:solidFill>
                  <a:schemeClr val="tx1"/>
                </a:solidFill>
              </a:rPr>
              <a:t>Data analytics employs big data and machine learning to understand market trends, user behavior, and how to improve operations (McNeill, D., 2017). </a:t>
            </a:r>
            <a:endParaRPr lang="en-RO">
              <a:solidFill>
                <a:schemeClr val="tx1"/>
              </a:solidFill>
            </a:endParaRPr>
          </a:p>
        </p:txBody>
      </p:sp>
    </p:spTree>
    <p:extLst>
      <p:ext uri="{BB962C8B-B14F-4D97-AF65-F5344CB8AC3E}">
        <p14:creationId xmlns:p14="http://schemas.microsoft.com/office/powerpoint/2010/main" val="564525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9B85F68-8602-03F5-281B-1A09F2C78CA1}"/>
              </a:ext>
            </a:extLst>
          </p:cNvPr>
          <p:cNvSpPr>
            <a:spLocks noGrp="1"/>
          </p:cNvSpPr>
          <p:nvPr>
            <p:ph type="title"/>
          </p:nvPr>
        </p:nvSpPr>
        <p:spPr>
          <a:xfrm>
            <a:off x="1600754" y="1087374"/>
            <a:ext cx="8983489" cy="1000978"/>
          </a:xfrm>
        </p:spPr>
        <p:txBody>
          <a:bodyPr>
            <a:normAutofit/>
          </a:bodyPr>
          <a:lstStyle/>
          <a:p>
            <a:r>
              <a:rPr lang="en-GB" dirty="0"/>
              <a:t>Conclusion </a:t>
            </a:r>
            <a:endParaRPr lang="en-RO" dirty="0"/>
          </a:p>
        </p:txBody>
      </p:sp>
      <p:sp>
        <p:nvSpPr>
          <p:cNvPr id="25" name="Rectangle 24">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7" name="Rectangle 26">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29" name="Rectangle 28">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493038E-4298-ECCD-D288-3E5D46567267}"/>
              </a:ext>
            </a:extLst>
          </p:cNvPr>
          <p:cNvSpPr>
            <a:spLocks noGrp="1"/>
          </p:cNvSpPr>
          <p:nvPr>
            <p:ph idx="1"/>
          </p:nvPr>
        </p:nvSpPr>
        <p:spPr>
          <a:xfrm>
            <a:off x="1600753" y="2535446"/>
            <a:ext cx="8983489" cy="3554457"/>
          </a:xfrm>
        </p:spPr>
        <p:txBody>
          <a:bodyPr>
            <a:normAutofit/>
          </a:bodyPr>
          <a:lstStyle/>
          <a:p>
            <a:r>
              <a:rPr lang="en-GB" sz="1700">
                <a:solidFill>
                  <a:schemeClr val="tx1"/>
                </a:solidFill>
              </a:rPr>
              <a:t>Research has taught us what makes Google so popular in technology. Google promotes diversity, inclusion, and innovation in an open workplace. Employees feel respected and motivated. A unique organizational structure combines emphasis and flexibility at Google. This allows the corporation to adapt quickly to the fast-paced tech industry while pursuing its grandiose objective of information organization. </a:t>
            </a:r>
            <a:br>
              <a:rPr lang="en-GB" sz="1700">
                <a:solidFill>
                  <a:schemeClr val="tx1"/>
                </a:solidFill>
              </a:rPr>
            </a:br>
            <a:r>
              <a:rPr lang="en-GB" sz="1700">
                <a:solidFill>
                  <a:schemeClr val="tx1"/>
                </a:solidFill>
              </a:rPr>
              <a:t>Google leaders inspire others to innovate and help. Google executives foster teamwork and purpose via innovative and servant leadership. This keeps the organization innovative and technologically advanced. </a:t>
            </a:r>
            <a:br>
              <a:rPr lang="en-GB" sz="1700">
                <a:solidFill>
                  <a:schemeClr val="tx1"/>
                </a:solidFill>
              </a:rPr>
            </a:br>
            <a:r>
              <a:rPr lang="en-GB" sz="1700">
                <a:solidFill>
                  <a:schemeClr val="tx1"/>
                </a:solidFill>
              </a:rPr>
              <a:t>Google's management style, especially its focus on data-driven decision-making and employee empowerment, helps it acquire and retain top talent. These strategies help Google innovate and stay ahead of the competition by emphasizing teamwork and technology. </a:t>
            </a:r>
            <a:br>
              <a:rPr lang="en-GB" sz="1700">
                <a:solidFill>
                  <a:schemeClr val="tx1"/>
                </a:solidFill>
              </a:rPr>
            </a:br>
            <a:r>
              <a:rPr lang="en-GB" sz="1700">
                <a:solidFill>
                  <a:schemeClr val="tx1"/>
                </a:solidFill>
              </a:rPr>
              <a:t>Google has many strategic hurdles, including privacy concerns, regulator scrutiny, and fierce market rivalry. Google must constantly coming up with new ideas and solving new challenges to keep growing and becoming the boss. straight forward </a:t>
            </a:r>
            <a:endParaRPr lang="en-RO" sz="1700">
              <a:solidFill>
                <a:schemeClr val="tx1"/>
              </a:solidFill>
            </a:endParaRPr>
          </a:p>
        </p:txBody>
      </p:sp>
    </p:spTree>
    <p:extLst>
      <p:ext uri="{BB962C8B-B14F-4D97-AF65-F5344CB8AC3E}">
        <p14:creationId xmlns:p14="http://schemas.microsoft.com/office/powerpoint/2010/main" val="388404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C555443-E471-6344-EB4B-B429DC31CC77}"/>
              </a:ext>
            </a:extLst>
          </p:cNvPr>
          <p:cNvSpPr>
            <a:spLocks noGrp="1"/>
          </p:cNvSpPr>
          <p:nvPr>
            <p:ph type="title"/>
          </p:nvPr>
        </p:nvSpPr>
        <p:spPr>
          <a:xfrm>
            <a:off x="1600754" y="1087374"/>
            <a:ext cx="8983489" cy="1000978"/>
          </a:xfrm>
        </p:spPr>
        <p:txBody>
          <a:bodyPr>
            <a:normAutofit/>
          </a:bodyPr>
          <a:lstStyle/>
          <a:p>
            <a:r>
              <a:rPr lang="en-GB" dirty="0"/>
              <a:t>REFERENCES </a:t>
            </a:r>
            <a:endParaRPr lang="en-RO"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KW"/>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4" name="Content Placeholder 3">
            <a:extLst>
              <a:ext uri="{FF2B5EF4-FFF2-40B4-BE49-F238E27FC236}">
                <a16:creationId xmlns:a16="http://schemas.microsoft.com/office/drawing/2014/main" id="{7461C206-D0AF-AF2B-D267-4623FE043D69}"/>
              </a:ext>
            </a:extLst>
          </p:cNvPr>
          <p:cNvGraphicFramePr>
            <a:graphicFrameLocks noGrp="1"/>
          </p:cNvGraphicFramePr>
          <p:nvPr>
            <p:ph idx="1"/>
            <p:extLst>
              <p:ext uri="{D42A27DB-BD31-4B8C-83A1-F6EECF244321}">
                <p14:modId xmlns:p14="http://schemas.microsoft.com/office/powerpoint/2010/main" val="744728895"/>
              </p:ext>
            </p:extLst>
          </p:nvPr>
        </p:nvGraphicFramePr>
        <p:xfrm>
          <a:off x="1600753" y="2535446"/>
          <a:ext cx="8983489" cy="3554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7859028"/>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0</TotalTime>
  <Words>2058</Words>
  <Application>Microsoft Office PowerPoint</Application>
  <PresentationFormat>Widescreen</PresentationFormat>
  <Paragraphs>68</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Corbel</vt:lpstr>
      <vt:lpstr>Wingdings 2</vt:lpstr>
      <vt:lpstr>Frame</vt:lpstr>
      <vt:lpstr>Programme: BA Business Management  Module: Introducing the Modern Workplace Module code: LCBB4003</vt:lpstr>
      <vt:lpstr>GROUP MEMBERS:</vt:lpstr>
      <vt:lpstr>Introduction to Google </vt:lpstr>
      <vt:lpstr>Google’s Vision and Mission </vt:lpstr>
      <vt:lpstr>Organizational Structure of Google</vt:lpstr>
      <vt:lpstr>Organizational Culture </vt:lpstr>
      <vt:lpstr>Leadership at Google</vt:lpstr>
      <vt:lpstr>Management Practices </vt:lpstr>
      <vt:lpstr>Innovation and Creativity </vt:lpstr>
      <vt:lpstr>Performance Metrics </vt:lpstr>
      <vt:lpstr>Competitors Analysis </vt:lpstr>
      <vt:lpstr>Strategic Challenges </vt:lpstr>
      <vt:lpstr>Google’s Approach to Teamwork </vt:lpstr>
      <vt:lpstr>Organizational Structure and Performance </vt:lpstr>
      <vt:lpstr>Managerial Tasks and Skills </vt:lpstr>
      <vt:lpstr>Application of Leadership Theories </vt:lpstr>
      <vt:lpstr>Group and Team Behavior Influences </vt:lpstr>
      <vt:lpstr>The Role of Technology in Management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Denisa Vartolas</cp:lastModifiedBy>
  <cp:revision>3</cp:revision>
  <dcterms:created xsi:type="dcterms:W3CDTF">2024-03-29T09:57:46Z</dcterms:created>
  <dcterms:modified xsi:type="dcterms:W3CDTF">2024-03-29T18:00:02Z</dcterms:modified>
</cp:coreProperties>
</file>