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1" r:id="rId1"/>
  </p:sldMasterIdLst>
  <p:notesMasterIdLst>
    <p:notesMasterId r:id="rId20"/>
  </p:notesMasterIdLst>
  <p:sldIdLst>
    <p:sldId id="266" r:id="rId2"/>
    <p:sldId id="275" r:id="rId3"/>
    <p:sldId id="269" r:id="rId4"/>
    <p:sldId id="282" r:id="rId5"/>
    <p:sldId id="277" r:id="rId6"/>
    <p:sldId id="278" r:id="rId7"/>
    <p:sldId id="261" r:id="rId8"/>
    <p:sldId id="279" r:id="rId9"/>
    <p:sldId id="270" r:id="rId10"/>
    <p:sldId id="274" r:id="rId11"/>
    <p:sldId id="280" r:id="rId12"/>
    <p:sldId id="281" r:id="rId13"/>
    <p:sldId id="286" r:id="rId14"/>
    <p:sldId id="287" r:id="rId15"/>
    <p:sldId id="288" r:id="rId16"/>
    <p:sldId id="289" r:id="rId17"/>
    <p:sldId id="290" r:id="rId18"/>
    <p:sldId id="28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8EE58E9E-84C1-4C47-8A0E-175C373542BF}">
          <p14:sldIdLst>
            <p14:sldId id="266"/>
            <p14:sldId id="275"/>
            <p14:sldId id="269"/>
            <p14:sldId id="282"/>
            <p14:sldId id="277"/>
            <p14:sldId id="278"/>
            <p14:sldId id="261"/>
            <p14:sldId id="279"/>
            <p14:sldId id="270"/>
            <p14:sldId id="274"/>
            <p14:sldId id="280"/>
            <p14:sldId id="281"/>
            <p14:sldId id="286"/>
            <p14:sldId id="287"/>
            <p14:sldId id="288"/>
            <p14:sldId id="289"/>
            <p14:sldId id="290"/>
            <p14:sldId id="285"/>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bel Ankomah (1905514)" initials="MA(" lastIdx="7" clrIdx="0">
    <p:extLst>
      <p:ext uri="{19B8F6BF-5375-455C-9EA6-DF929625EA0E}">
        <p15:presenceInfo xmlns:p15="http://schemas.microsoft.com/office/powerpoint/2012/main" userId="S::1905514@student.uwtsd.ac.uk::0e774439-3d19-43b8-b3f4-7594df7e193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D4348D-B2ED-7F42-A0DF-FC721E01A4B3}" v="616" dt="2020-05-04T21:17:12.6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45"/>
    <p:restoredTop sz="73239"/>
  </p:normalViewPr>
  <p:slideViewPr>
    <p:cSldViewPr snapToGrid="0" snapToObjects="1">
      <p:cViewPr>
        <p:scale>
          <a:sx n="90" d="100"/>
          <a:sy n="90" d="100"/>
        </p:scale>
        <p:origin x="696" y="-40"/>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75" d="100"/>
          <a:sy n="75" d="100"/>
        </p:scale>
        <p:origin x="4784" y="1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2DF2E9-8B30-4217-BD02-8BAE377D2E7C}" type="doc">
      <dgm:prSet loTypeId="urn:microsoft.com/office/officeart/2005/8/layout/chart3" loCatId="cycle" qsTypeId="urn:microsoft.com/office/officeart/2005/8/quickstyle/simple1" qsCatId="simple" csTypeId="urn:microsoft.com/office/officeart/2005/8/colors/accent1_2" csCatId="accent1"/>
      <dgm:spPr/>
      <dgm:t>
        <a:bodyPr/>
        <a:lstStyle/>
        <a:p>
          <a:endParaRPr lang="en-US"/>
        </a:p>
      </dgm:t>
    </dgm:pt>
    <dgm:pt modelId="{8F4897BB-E9B3-4B10-B813-D8EE196D5177}">
      <dgm:prSet/>
      <dgm:spPr/>
      <dgm:t>
        <a:bodyPr/>
        <a:lstStyle/>
        <a:p>
          <a:r>
            <a:rPr lang="en-US"/>
            <a:t>150 offices in  50 countries</a:t>
          </a:r>
        </a:p>
      </dgm:t>
    </dgm:pt>
    <dgm:pt modelId="{DF7C60B1-395D-408D-9FD6-CDB73B10445C}" type="parTrans" cxnId="{2C35B5FA-2DF1-4DA5-8AC4-29F5FEB60CE2}">
      <dgm:prSet/>
      <dgm:spPr/>
      <dgm:t>
        <a:bodyPr/>
        <a:lstStyle/>
        <a:p>
          <a:endParaRPr lang="en-US"/>
        </a:p>
      </dgm:t>
    </dgm:pt>
    <dgm:pt modelId="{E7267098-AF69-4AA1-8FE4-DE9A9F8E8680}" type="sibTrans" cxnId="{2C35B5FA-2DF1-4DA5-8AC4-29F5FEB60CE2}">
      <dgm:prSet/>
      <dgm:spPr/>
      <dgm:t>
        <a:bodyPr/>
        <a:lstStyle/>
        <a:p>
          <a:endParaRPr lang="en-US"/>
        </a:p>
      </dgm:t>
    </dgm:pt>
    <dgm:pt modelId="{2856E249-81DE-4F9D-BC34-4C5238925E5C}">
      <dgm:prSet/>
      <dgm:spPr/>
      <dgm:t>
        <a:bodyPr/>
        <a:lstStyle/>
        <a:p>
          <a:r>
            <a:rPr lang="en-US"/>
            <a:t>Over 30 years experience </a:t>
          </a:r>
        </a:p>
      </dgm:t>
    </dgm:pt>
    <dgm:pt modelId="{D1175968-9F4A-4F9B-9E93-F2A763A94DB4}" type="parTrans" cxnId="{8307064D-2BED-493B-AE74-3F295E9C21AE}">
      <dgm:prSet/>
      <dgm:spPr/>
      <dgm:t>
        <a:bodyPr/>
        <a:lstStyle/>
        <a:p>
          <a:endParaRPr lang="en-US"/>
        </a:p>
      </dgm:t>
    </dgm:pt>
    <dgm:pt modelId="{11A3E5C3-9437-40AD-BD12-CDCCF377E861}" type="sibTrans" cxnId="{8307064D-2BED-493B-AE74-3F295E9C21AE}">
      <dgm:prSet/>
      <dgm:spPr/>
      <dgm:t>
        <a:bodyPr/>
        <a:lstStyle/>
        <a:p>
          <a:endParaRPr lang="en-US"/>
        </a:p>
      </dgm:t>
    </dgm:pt>
    <dgm:pt modelId="{6A35ACBE-D714-43C8-B9C8-677152FF0D47}">
      <dgm:prSet/>
      <dgm:spPr/>
      <dgm:t>
        <a:bodyPr/>
        <a:lstStyle/>
        <a:p>
          <a:r>
            <a:rPr lang="en-US"/>
            <a:t>Experts in team building and professional advice</a:t>
          </a:r>
        </a:p>
      </dgm:t>
    </dgm:pt>
    <dgm:pt modelId="{97922C86-DB17-4D9F-B231-594017271EEB}" type="parTrans" cxnId="{9E414E00-4C3E-4F21-B14B-0E96A03C90B9}">
      <dgm:prSet/>
      <dgm:spPr/>
      <dgm:t>
        <a:bodyPr/>
        <a:lstStyle/>
        <a:p>
          <a:endParaRPr lang="en-US"/>
        </a:p>
      </dgm:t>
    </dgm:pt>
    <dgm:pt modelId="{3D4397DB-5611-41FA-9D93-2E85CB4E6E37}" type="sibTrans" cxnId="{9E414E00-4C3E-4F21-B14B-0E96A03C90B9}">
      <dgm:prSet/>
      <dgm:spPr/>
      <dgm:t>
        <a:bodyPr/>
        <a:lstStyle/>
        <a:p>
          <a:endParaRPr lang="en-US"/>
        </a:p>
      </dgm:t>
    </dgm:pt>
    <dgm:pt modelId="{4F6A2BB9-B5AF-46CE-BC47-DBA66CBD7BD5}">
      <dgm:prSet/>
      <dgm:spPr/>
      <dgm:t>
        <a:bodyPr/>
        <a:lstStyle/>
        <a:p>
          <a:r>
            <a:rPr lang="en-US"/>
            <a:t>High rank in best companies</a:t>
          </a:r>
        </a:p>
      </dgm:t>
    </dgm:pt>
    <dgm:pt modelId="{2B6630B0-AD6A-457D-8923-8EDAB9AEBB90}" type="parTrans" cxnId="{8E8C5A9B-B944-4419-B213-E2EF2CBD05F6}">
      <dgm:prSet/>
      <dgm:spPr/>
      <dgm:t>
        <a:bodyPr/>
        <a:lstStyle/>
        <a:p>
          <a:endParaRPr lang="en-US"/>
        </a:p>
      </dgm:t>
    </dgm:pt>
    <dgm:pt modelId="{D9DC8BD8-F95B-4FC1-A4D8-D9E2AB45949E}" type="sibTrans" cxnId="{8E8C5A9B-B944-4419-B213-E2EF2CBD05F6}">
      <dgm:prSet/>
      <dgm:spPr/>
      <dgm:t>
        <a:bodyPr/>
        <a:lstStyle/>
        <a:p>
          <a:endParaRPr lang="en-US"/>
        </a:p>
      </dgm:t>
    </dgm:pt>
    <dgm:pt modelId="{5000B05F-6444-4156-9B0A-2DC289C7840F}">
      <dgm:prSet/>
      <dgm:spPr/>
      <dgm:t>
        <a:bodyPr/>
        <a:lstStyle/>
        <a:p>
          <a:r>
            <a:rPr lang="en-US"/>
            <a:t>Excellent reviews from clients</a:t>
          </a:r>
        </a:p>
      </dgm:t>
    </dgm:pt>
    <dgm:pt modelId="{120D7782-9D81-49E0-9646-83610BA707EF}" type="parTrans" cxnId="{C7A87B70-01AB-4DA4-A4B3-8442752A89AC}">
      <dgm:prSet/>
      <dgm:spPr/>
      <dgm:t>
        <a:bodyPr/>
        <a:lstStyle/>
        <a:p>
          <a:endParaRPr lang="en-US"/>
        </a:p>
      </dgm:t>
    </dgm:pt>
    <dgm:pt modelId="{A4F37160-382C-4EA8-925B-8AC146F186C7}" type="sibTrans" cxnId="{C7A87B70-01AB-4DA4-A4B3-8442752A89AC}">
      <dgm:prSet/>
      <dgm:spPr/>
      <dgm:t>
        <a:bodyPr/>
        <a:lstStyle/>
        <a:p>
          <a:endParaRPr lang="en-US"/>
        </a:p>
      </dgm:t>
    </dgm:pt>
    <dgm:pt modelId="{18B51F8A-6A9D-41AC-A309-80DC46DCC3D5}">
      <dgm:prSet/>
      <dgm:spPr/>
      <dgm:t>
        <a:bodyPr/>
        <a:lstStyle/>
        <a:p>
          <a:r>
            <a:rPr lang="en-US"/>
            <a:t>What is teamwork?</a:t>
          </a:r>
        </a:p>
      </dgm:t>
    </dgm:pt>
    <dgm:pt modelId="{476A73FE-AAB7-4EED-A7BD-AA3767110B4B}" type="parTrans" cxnId="{ECC55793-624F-4828-ADC5-11B4B68574EC}">
      <dgm:prSet/>
      <dgm:spPr/>
      <dgm:t>
        <a:bodyPr/>
        <a:lstStyle/>
        <a:p>
          <a:endParaRPr lang="en-US"/>
        </a:p>
      </dgm:t>
    </dgm:pt>
    <dgm:pt modelId="{203BA032-7F0D-4912-BB8C-C8CCDE89D569}" type="sibTrans" cxnId="{ECC55793-624F-4828-ADC5-11B4B68574EC}">
      <dgm:prSet/>
      <dgm:spPr/>
      <dgm:t>
        <a:bodyPr/>
        <a:lstStyle/>
        <a:p>
          <a:endParaRPr lang="en-US"/>
        </a:p>
      </dgm:t>
    </dgm:pt>
    <dgm:pt modelId="{2D7621A7-3844-0C41-B3D1-BFD2230EDCF7}" type="pres">
      <dgm:prSet presAssocID="{922DF2E9-8B30-4217-BD02-8BAE377D2E7C}" presName="compositeShape" presStyleCnt="0">
        <dgm:presLayoutVars>
          <dgm:chMax val="7"/>
          <dgm:dir/>
          <dgm:resizeHandles val="exact"/>
        </dgm:presLayoutVars>
      </dgm:prSet>
      <dgm:spPr/>
    </dgm:pt>
    <dgm:pt modelId="{BC46204F-8350-1C43-A496-2966138370BA}" type="pres">
      <dgm:prSet presAssocID="{922DF2E9-8B30-4217-BD02-8BAE377D2E7C}" presName="wedge1" presStyleLbl="node1" presStyleIdx="0" presStyleCnt="6"/>
      <dgm:spPr/>
    </dgm:pt>
    <dgm:pt modelId="{B81206FF-6970-C849-B051-B4FBB3A33A05}" type="pres">
      <dgm:prSet presAssocID="{922DF2E9-8B30-4217-BD02-8BAE377D2E7C}" presName="wedge1Tx" presStyleLbl="node1" presStyleIdx="0" presStyleCnt="6">
        <dgm:presLayoutVars>
          <dgm:chMax val="0"/>
          <dgm:chPref val="0"/>
          <dgm:bulletEnabled val="1"/>
        </dgm:presLayoutVars>
      </dgm:prSet>
      <dgm:spPr/>
    </dgm:pt>
    <dgm:pt modelId="{5E0AB3D9-8568-E148-926E-CE65605021DD}" type="pres">
      <dgm:prSet presAssocID="{922DF2E9-8B30-4217-BD02-8BAE377D2E7C}" presName="wedge2" presStyleLbl="node1" presStyleIdx="1" presStyleCnt="6"/>
      <dgm:spPr/>
    </dgm:pt>
    <dgm:pt modelId="{24291C27-C9C8-5E4B-A2CC-551579AB158D}" type="pres">
      <dgm:prSet presAssocID="{922DF2E9-8B30-4217-BD02-8BAE377D2E7C}" presName="wedge2Tx" presStyleLbl="node1" presStyleIdx="1" presStyleCnt="6">
        <dgm:presLayoutVars>
          <dgm:chMax val="0"/>
          <dgm:chPref val="0"/>
          <dgm:bulletEnabled val="1"/>
        </dgm:presLayoutVars>
      </dgm:prSet>
      <dgm:spPr/>
    </dgm:pt>
    <dgm:pt modelId="{C4D82AA6-EF77-EE46-A0E6-32F27C932159}" type="pres">
      <dgm:prSet presAssocID="{922DF2E9-8B30-4217-BD02-8BAE377D2E7C}" presName="wedge3" presStyleLbl="node1" presStyleIdx="2" presStyleCnt="6"/>
      <dgm:spPr/>
    </dgm:pt>
    <dgm:pt modelId="{1032BA26-B6C3-CC48-B164-811CCD898E17}" type="pres">
      <dgm:prSet presAssocID="{922DF2E9-8B30-4217-BD02-8BAE377D2E7C}" presName="wedge3Tx" presStyleLbl="node1" presStyleIdx="2" presStyleCnt="6">
        <dgm:presLayoutVars>
          <dgm:chMax val="0"/>
          <dgm:chPref val="0"/>
          <dgm:bulletEnabled val="1"/>
        </dgm:presLayoutVars>
      </dgm:prSet>
      <dgm:spPr/>
    </dgm:pt>
    <dgm:pt modelId="{2C7F5F5C-4173-4646-9A0D-0FFF577E9C24}" type="pres">
      <dgm:prSet presAssocID="{922DF2E9-8B30-4217-BD02-8BAE377D2E7C}" presName="wedge4" presStyleLbl="node1" presStyleIdx="3" presStyleCnt="6"/>
      <dgm:spPr/>
    </dgm:pt>
    <dgm:pt modelId="{61C7C3DE-8A94-D049-A05D-DBD352EF9097}" type="pres">
      <dgm:prSet presAssocID="{922DF2E9-8B30-4217-BD02-8BAE377D2E7C}" presName="wedge4Tx" presStyleLbl="node1" presStyleIdx="3" presStyleCnt="6">
        <dgm:presLayoutVars>
          <dgm:chMax val="0"/>
          <dgm:chPref val="0"/>
          <dgm:bulletEnabled val="1"/>
        </dgm:presLayoutVars>
      </dgm:prSet>
      <dgm:spPr/>
    </dgm:pt>
    <dgm:pt modelId="{8AC357C8-3A00-8147-ABD6-E9F7AD11DB17}" type="pres">
      <dgm:prSet presAssocID="{922DF2E9-8B30-4217-BD02-8BAE377D2E7C}" presName="wedge5" presStyleLbl="node1" presStyleIdx="4" presStyleCnt="6"/>
      <dgm:spPr/>
    </dgm:pt>
    <dgm:pt modelId="{D5F96B06-0F3C-8246-A6AE-9C1D456D8EF8}" type="pres">
      <dgm:prSet presAssocID="{922DF2E9-8B30-4217-BD02-8BAE377D2E7C}" presName="wedge5Tx" presStyleLbl="node1" presStyleIdx="4" presStyleCnt="6">
        <dgm:presLayoutVars>
          <dgm:chMax val="0"/>
          <dgm:chPref val="0"/>
          <dgm:bulletEnabled val="1"/>
        </dgm:presLayoutVars>
      </dgm:prSet>
      <dgm:spPr/>
    </dgm:pt>
    <dgm:pt modelId="{CD07C689-4361-6E49-9C01-7D3615D0DD54}" type="pres">
      <dgm:prSet presAssocID="{922DF2E9-8B30-4217-BD02-8BAE377D2E7C}" presName="wedge6" presStyleLbl="node1" presStyleIdx="5" presStyleCnt="6"/>
      <dgm:spPr/>
    </dgm:pt>
    <dgm:pt modelId="{9BFFCA42-DD51-E940-986C-9F8E15105C45}" type="pres">
      <dgm:prSet presAssocID="{922DF2E9-8B30-4217-BD02-8BAE377D2E7C}" presName="wedge6Tx" presStyleLbl="node1" presStyleIdx="5" presStyleCnt="6">
        <dgm:presLayoutVars>
          <dgm:chMax val="0"/>
          <dgm:chPref val="0"/>
          <dgm:bulletEnabled val="1"/>
        </dgm:presLayoutVars>
      </dgm:prSet>
      <dgm:spPr/>
    </dgm:pt>
  </dgm:ptLst>
  <dgm:cxnLst>
    <dgm:cxn modelId="{9E414E00-4C3E-4F21-B14B-0E96A03C90B9}" srcId="{922DF2E9-8B30-4217-BD02-8BAE377D2E7C}" destId="{6A35ACBE-D714-43C8-B9C8-677152FF0D47}" srcOrd="2" destOrd="0" parTransId="{97922C86-DB17-4D9F-B231-594017271EEB}" sibTransId="{3D4397DB-5611-41FA-9D93-2E85CB4E6E37}"/>
    <dgm:cxn modelId="{C0F7DD03-BB01-1641-82E0-A52C3E1ED8B5}" type="presOf" srcId="{5000B05F-6444-4156-9B0A-2DC289C7840F}" destId="{8AC357C8-3A00-8147-ABD6-E9F7AD11DB17}" srcOrd="0" destOrd="0" presId="urn:microsoft.com/office/officeart/2005/8/layout/chart3"/>
    <dgm:cxn modelId="{6A25580F-3BF9-3541-B5C4-0D51ECA0295D}" type="presOf" srcId="{8F4897BB-E9B3-4B10-B813-D8EE196D5177}" destId="{B81206FF-6970-C849-B051-B4FBB3A33A05}" srcOrd="1" destOrd="0" presId="urn:microsoft.com/office/officeart/2005/8/layout/chart3"/>
    <dgm:cxn modelId="{72BF462E-53AC-4748-8681-E73778A9A3DC}" type="presOf" srcId="{4F6A2BB9-B5AF-46CE-BC47-DBA66CBD7BD5}" destId="{2C7F5F5C-4173-4646-9A0D-0FFF577E9C24}" srcOrd="0" destOrd="0" presId="urn:microsoft.com/office/officeart/2005/8/layout/chart3"/>
    <dgm:cxn modelId="{116BC539-1949-F848-9BE9-85918A416E83}" type="presOf" srcId="{5000B05F-6444-4156-9B0A-2DC289C7840F}" destId="{D5F96B06-0F3C-8246-A6AE-9C1D456D8EF8}" srcOrd="1" destOrd="0" presId="urn:microsoft.com/office/officeart/2005/8/layout/chart3"/>
    <dgm:cxn modelId="{BCAC923C-9B79-5647-BD37-BA5D52F5AAF2}" type="presOf" srcId="{4F6A2BB9-B5AF-46CE-BC47-DBA66CBD7BD5}" destId="{61C7C3DE-8A94-D049-A05D-DBD352EF9097}" srcOrd="1" destOrd="0" presId="urn:microsoft.com/office/officeart/2005/8/layout/chart3"/>
    <dgm:cxn modelId="{8307064D-2BED-493B-AE74-3F295E9C21AE}" srcId="{922DF2E9-8B30-4217-BD02-8BAE377D2E7C}" destId="{2856E249-81DE-4F9D-BC34-4C5238925E5C}" srcOrd="1" destOrd="0" parTransId="{D1175968-9F4A-4F9B-9E93-F2A763A94DB4}" sibTransId="{11A3E5C3-9437-40AD-BD12-CDCCF377E861}"/>
    <dgm:cxn modelId="{C7A87B70-01AB-4DA4-A4B3-8442752A89AC}" srcId="{922DF2E9-8B30-4217-BD02-8BAE377D2E7C}" destId="{5000B05F-6444-4156-9B0A-2DC289C7840F}" srcOrd="4" destOrd="0" parTransId="{120D7782-9D81-49E0-9646-83610BA707EF}" sibTransId="{A4F37160-382C-4EA8-925B-8AC146F186C7}"/>
    <dgm:cxn modelId="{80B42B89-ECDA-EB43-B88A-76DB9102179F}" type="presOf" srcId="{18B51F8A-6A9D-41AC-A309-80DC46DCC3D5}" destId="{9BFFCA42-DD51-E940-986C-9F8E15105C45}" srcOrd="1" destOrd="0" presId="urn:microsoft.com/office/officeart/2005/8/layout/chart3"/>
    <dgm:cxn modelId="{ECC55793-624F-4828-ADC5-11B4B68574EC}" srcId="{922DF2E9-8B30-4217-BD02-8BAE377D2E7C}" destId="{18B51F8A-6A9D-41AC-A309-80DC46DCC3D5}" srcOrd="5" destOrd="0" parTransId="{476A73FE-AAB7-4EED-A7BD-AA3767110B4B}" sibTransId="{203BA032-7F0D-4912-BB8C-C8CCDE89D569}"/>
    <dgm:cxn modelId="{8E8C5A9B-B944-4419-B213-E2EF2CBD05F6}" srcId="{922DF2E9-8B30-4217-BD02-8BAE377D2E7C}" destId="{4F6A2BB9-B5AF-46CE-BC47-DBA66CBD7BD5}" srcOrd="3" destOrd="0" parTransId="{2B6630B0-AD6A-457D-8923-8EDAB9AEBB90}" sibTransId="{D9DC8BD8-F95B-4FC1-A4D8-D9E2AB45949E}"/>
    <dgm:cxn modelId="{250FC49C-A0D1-C542-B9FC-5FC38E5ACF91}" type="presOf" srcId="{6A35ACBE-D714-43C8-B9C8-677152FF0D47}" destId="{1032BA26-B6C3-CC48-B164-811CCD898E17}" srcOrd="1" destOrd="0" presId="urn:microsoft.com/office/officeart/2005/8/layout/chart3"/>
    <dgm:cxn modelId="{E9D4FDAA-6396-DB48-AFBC-E3B10A3A024F}" type="presOf" srcId="{922DF2E9-8B30-4217-BD02-8BAE377D2E7C}" destId="{2D7621A7-3844-0C41-B3D1-BFD2230EDCF7}" srcOrd="0" destOrd="0" presId="urn:microsoft.com/office/officeart/2005/8/layout/chart3"/>
    <dgm:cxn modelId="{F82F71AB-0D93-F44F-AD9A-930AF55724EE}" type="presOf" srcId="{8F4897BB-E9B3-4B10-B813-D8EE196D5177}" destId="{BC46204F-8350-1C43-A496-2966138370BA}" srcOrd="0" destOrd="0" presId="urn:microsoft.com/office/officeart/2005/8/layout/chart3"/>
    <dgm:cxn modelId="{57946AB0-7139-4E45-94BC-B15D865DFED5}" type="presOf" srcId="{6A35ACBE-D714-43C8-B9C8-677152FF0D47}" destId="{C4D82AA6-EF77-EE46-A0E6-32F27C932159}" srcOrd="0" destOrd="0" presId="urn:microsoft.com/office/officeart/2005/8/layout/chart3"/>
    <dgm:cxn modelId="{33A8EFB4-E335-C84A-B7FA-293A1A6B50C8}" type="presOf" srcId="{2856E249-81DE-4F9D-BC34-4C5238925E5C}" destId="{24291C27-C9C8-5E4B-A2CC-551579AB158D}" srcOrd="1" destOrd="0" presId="urn:microsoft.com/office/officeart/2005/8/layout/chart3"/>
    <dgm:cxn modelId="{F21AC1C1-747C-5B47-A327-3F56A4F78AAB}" type="presOf" srcId="{18B51F8A-6A9D-41AC-A309-80DC46DCC3D5}" destId="{CD07C689-4361-6E49-9C01-7D3615D0DD54}" srcOrd="0" destOrd="0" presId="urn:microsoft.com/office/officeart/2005/8/layout/chart3"/>
    <dgm:cxn modelId="{6C1700D5-203D-B944-8E81-F7449A2F4BD3}" type="presOf" srcId="{2856E249-81DE-4F9D-BC34-4C5238925E5C}" destId="{5E0AB3D9-8568-E148-926E-CE65605021DD}" srcOrd="0" destOrd="0" presId="urn:microsoft.com/office/officeart/2005/8/layout/chart3"/>
    <dgm:cxn modelId="{2C35B5FA-2DF1-4DA5-8AC4-29F5FEB60CE2}" srcId="{922DF2E9-8B30-4217-BD02-8BAE377D2E7C}" destId="{8F4897BB-E9B3-4B10-B813-D8EE196D5177}" srcOrd="0" destOrd="0" parTransId="{DF7C60B1-395D-408D-9FD6-CDB73B10445C}" sibTransId="{E7267098-AF69-4AA1-8FE4-DE9A9F8E8680}"/>
    <dgm:cxn modelId="{562504B8-CAB7-A24C-A71D-613D8B35EF65}" type="presParOf" srcId="{2D7621A7-3844-0C41-B3D1-BFD2230EDCF7}" destId="{BC46204F-8350-1C43-A496-2966138370BA}" srcOrd="0" destOrd="0" presId="urn:microsoft.com/office/officeart/2005/8/layout/chart3"/>
    <dgm:cxn modelId="{5E50812F-F22E-494F-A438-CEA4DB52AF2D}" type="presParOf" srcId="{2D7621A7-3844-0C41-B3D1-BFD2230EDCF7}" destId="{B81206FF-6970-C849-B051-B4FBB3A33A05}" srcOrd="1" destOrd="0" presId="urn:microsoft.com/office/officeart/2005/8/layout/chart3"/>
    <dgm:cxn modelId="{FEF55759-B3B5-DE49-A6FA-1318059A0CF6}" type="presParOf" srcId="{2D7621A7-3844-0C41-B3D1-BFD2230EDCF7}" destId="{5E0AB3D9-8568-E148-926E-CE65605021DD}" srcOrd="2" destOrd="0" presId="urn:microsoft.com/office/officeart/2005/8/layout/chart3"/>
    <dgm:cxn modelId="{10AB11CA-BD98-0641-B915-F28B392A95A9}" type="presParOf" srcId="{2D7621A7-3844-0C41-B3D1-BFD2230EDCF7}" destId="{24291C27-C9C8-5E4B-A2CC-551579AB158D}" srcOrd="3" destOrd="0" presId="urn:microsoft.com/office/officeart/2005/8/layout/chart3"/>
    <dgm:cxn modelId="{9EFED3A1-DE13-AC46-8E4B-CE2A8B5920CF}" type="presParOf" srcId="{2D7621A7-3844-0C41-B3D1-BFD2230EDCF7}" destId="{C4D82AA6-EF77-EE46-A0E6-32F27C932159}" srcOrd="4" destOrd="0" presId="urn:microsoft.com/office/officeart/2005/8/layout/chart3"/>
    <dgm:cxn modelId="{915F9792-D642-E445-806A-1BF4439E71D0}" type="presParOf" srcId="{2D7621A7-3844-0C41-B3D1-BFD2230EDCF7}" destId="{1032BA26-B6C3-CC48-B164-811CCD898E17}" srcOrd="5" destOrd="0" presId="urn:microsoft.com/office/officeart/2005/8/layout/chart3"/>
    <dgm:cxn modelId="{248DAE43-F9C1-DE4B-9301-9ADD00205CE7}" type="presParOf" srcId="{2D7621A7-3844-0C41-B3D1-BFD2230EDCF7}" destId="{2C7F5F5C-4173-4646-9A0D-0FFF577E9C24}" srcOrd="6" destOrd="0" presId="urn:microsoft.com/office/officeart/2005/8/layout/chart3"/>
    <dgm:cxn modelId="{EE973B3B-ACC6-8841-8446-FBE747D5986B}" type="presParOf" srcId="{2D7621A7-3844-0C41-B3D1-BFD2230EDCF7}" destId="{61C7C3DE-8A94-D049-A05D-DBD352EF9097}" srcOrd="7" destOrd="0" presId="urn:microsoft.com/office/officeart/2005/8/layout/chart3"/>
    <dgm:cxn modelId="{9CD6783C-1CC8-D948-853E-132DA3950CCC}" type="presParOf" srcId="{2D7621A7-3844-0C41-B3D1-BFD2230EDCF7}" destId="{8AC357C8-3A00-8147-ABD6-E9F7AD11DB17}" srcOrd="8" destOrd="0" presId="urn:microsoft.com/office/officeart/2005/8/layout/chart3"/>
    <dgm:cxn modelId="{4F837540-D20B-394B-AC52-2B0B8E753F65}" type="presParOf" srcId="{2D7621A7-3844-0C41-B3D1-BFD2230EDCF7}" destId="{D5F96B06-0F3C-8246-A6AE-9C1D456D8EF8}" srcOrd="9" destOrd="0" presId="urn:microsoft.com/office/officeart/2005/8/layout/chart3"/>
    <dgm:cxn modelId="{86A7ECAB-7F37-9F4D-8963-2EADDF67DA6D}" type="presParOf" srcId="{2D7621A7-3844-0C41-B3D1-BFD2230EDCF7}" destId="{CD07C689-4361-6E49-9C01-7D3615D0DD54}" srcOrd="10" destOrd="0" presId="urn:microsoft.com/office/officeart/2005/8/layout/chart3"/>
    <dgm:cxn modelId="{51F05B76-C01B-9D4E-A286-A3AF8268ED14}" type="presParOf" srcId="{2D7621A7-3844-0C41-B3D1-BFD2230EDCF7}" destId="{9BFFCA42-DD51-E940-986C-9F8E15105C45}" srcOrd="11"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A8B74A-74BB-464D-ACC3-7EC7C87859F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372B9B7-D7DE-4168-9D87-124CD66FB5B7}">
      <dgm:prSet/>
      <dgm:spPr/>
      <dgm:t>
        <a:bodyPr/>
        <a:lstStyle/>
        <a:p>
          <a:r>
            <a:rPr lang="en-GB"/>
            <a:t>What are team roles and responsibilities</a:t>
          </a:r>
          <a:endParaRPr lang="en-US"/>
        </a:p>
      </dgm:t>
    </dgm:pt>
    <dgm:pt modelId="{3109024B-97DF-43E3-A35F-B52A5B4C2B92}" type="parTrans" cxnId="{071BFCDD-7C48-47CC-8E04-1A85B14EFDCD}">
      <dgm:prSet/>
      <dgm:spPr/>
      <dgm:t>
        <a:bodyPr/>
        <a:lstStyle/>
        <a:p>
          <a:endParaRPr lang="en-US"/>
        </a:p>
      </dgm:t>
    </dgm:pt>
    <dgm:pt modelId="{6E2AC265-4023-4403-9739-26DE9B8C2F5E}" type="sibTrans" cxnId="{071BFCDD-7C48-47CC-8E04-1A85B14EFDCD}">
      <dgm:prSet/>
      <dgm:spPr/>
      <dgm:t>
        <a:bodyPr/>
        <a:lstStyle/>
        <a:p>
          <a:endParaRPr lang="en-US"/>
        </a:p>
      </dgm:t>
    </dgm:pt>
    <dgm:pt modelId="{2DBC349E-4770-4183-AB3A-5D79BAE85A58}">
      <dgm:prSet/>
      <dgm:spPr/>
      <dgm:t>
        <a:bodyPr/>
        <a:lstStyle/>
        <a:p>
          <a:r>
            <a:rPr lang="en-GB"/>
            <a:t>Team roles theory</a:t>
          </a:r>
          <a:endParaRPr lang="en-US"/>
        </a:p>
      </dgm:t>
    </dgm:pt>
    <dgm:pt modelId="{470F5A8D-4F35-438F-812C-4D1AC380B5EF}" type="parTrans" cxnId="{CE95DFF0-A243-461C-B6D7-59A1444275EE}">
      <dgm:prSet/>
      <dgm:spPr/>
      <dgm:t>
        <a:bodyPr/>
        <a:lstStyle/>
        <a:p>
          <a:endParaRPr lang="en-US"/>
        </a:p>
      </dgm:t>
    </dgm:pt>
    <dgm:pt modelId="{5DCDDC26-588B-4467-80AD-A8ED5EFD575C}" type="sibTrans" cxnId="{CE95DFF0-A243-461C-B6D7-59A1444275EE}">
      <dgm:prSet/>
      <dgm:spPr/>
      <dgm:t>
        <a:bodyPr/>
        <a:lstStyle/>
        <a:p>
          <a:endParaRPr lang="en-US"/>
        </a:p>
      </dgm:t>
    </dgm:pt>
    <dgm:pt modelId="{06BDFEFC-F8DF-4E09-A2D6-852678214CA3}">
      <dgm:prSet/>
      <dgm:spPr/>
      <dgm:t>
        <a:bodyPr/>
        <a:lstStyle/>
        <a:p>
          <a:r>
            <a:rPr lang="en-GB"/>
            <a:t>Why teams are important</a:t>
          </a:r>
          <a:endParaRPr lang="en-US"/>
        </a:p>
      </dgm:t>
    </dgm:pt>
    <dgm:pt modelId="{EBFCC9F8-FD47-42A2-B697-FDC85B872F97}" type="parTrans" cxnId="{6749C79B-D3C5-4A2C-AACC-F84AE6B31FFF}">
      <dgm:prSet/>
      <dgm:spPr/>
      <dgm:t>
        <a:bodyPr/>
        <a:lstStyle/>
        <a:p>
          <a:endParaRPr lang="en-US"/>
        </a:p>
      </dgm:t>
    </dgm:pt>
    <dgm:pt modelId="{F6AB2E61-7EBD-4154-9571-AE99E42F1323}" type="sibTrans" cxnId="{6749C79B-D3C5-4A2C-AACC-F84AE6B31FFF}">
      <dgm:prSet/>
      <dgm:spPr/>
      <dgm:t>
        <a:bodyPr/>
        <a:lstStyle/>
        <a:p>
          <a:endParaRPr lang="en-US"/>
        </a:p>
      </dgm:t>
    </dgm:pt>
    <dgm:pt modelId="{6D363C49-912F-324A-8ABA-9870E2B61473}" type="pres">
      <dgm:prSet presAssocID="{DCA8B74A-74BB-464D-ACC3-7EC7C87859F6}" presName="vert0" presStyleCnt="0">
        <dgm:presLayoutVars>
          <dgm:dir/>
          <dgm:animOne val="branch"/>
          <dgm:animLvl val="lvl"/>
        </dgm:presLayoutVars>
      </dgm:prSet>
      <dgm:spPr/>
    </dgm:pt>
    <dgm:pt modelId="{A4AD0746-E107-1047-8F42-8B7DF8AB4566}" type="pres">
      <dgm:prSet presAssocID="{6372B9B7-D7DE-4168-9D87-124CD66FB5B7}" presName="thickLine" presStyleLbl="alignNode1" presStyleIdx="0" presStyleCnt="3"/>
      <dgm:spPr/>
    </dgm:pt>
    <dgm:pt modelId="{45DE5A58-5C54-7147-ADA5-28E1CC081793}" type="pres">
      <dgm:prSet presAssocID="{6372B9B7-D7DE-4168-9D87-124CD66FB5B7}" presName="horz1" presStyleCnt="0"/>
      <dgm:spPr/>
    </dgm:pt>
    <dgm:pt modelId="{0D566C3D-BDD7-524C-9DDB-E30A9ADF5BA1}" type="pres">
      <dgm:prSet presAssocID="{6372B9B7-D7DE-4168-9D87-124CD66FB5B7}" presName="tx1" presStyleLbl="revTx" presStyleIdx="0" presStyleCnt="3"/>
      <dgm:spPr/>
    </dgm:pt>
    <dgm:pt modelId="{B33C8232-698B-FC42-8C95-9AEAA5990F4D}" type="pres">
      <dgm:prSet presAssocID="{6372B9B7-D7DE-4168-9D87-124CD66FB5B7}" presName="vert1" presStyleCnt="0"/>
      <dgm:spPr/>
    </dgm:pt>
    <dgm:pt modelId="{E24D438A-9CC4-1547-B561-36A87F104B16}" type="pres">
      <dgm:prSet presAssocID="{2DBC349E-4770-4183-AB3A-5D79BAE85A58}" presName="thickLine" presStyleLbl="alignNode1" presStyleIdx="1" presStyleCnt="3"/>
      <dgm:spPr/>
    </dgm:pt>
    <dgm:pt modelId="{D9FB01A9-61ED-F84D-8EFD-AB8A87D62BE3}" type="pres">
      <dgm:prSet presAssocID="{2DBC349E-4770-4183-AB3A-5D79BAE85A58}" presName="horz1" presStyleCnt="0"/>
      <dgm:spPr/>
    </dgm:pt>
    <dgm:pt modelId="{8FF08F19-7049-6046-8959-4ECCB3BB50B5}" type="pres">
      <dgm:prSet presAssocID="{2DBC349E-4770-4183-AB3A-5D79BAE85A58}" presName="tx1" presStyleLbl="revTx" presStyleIdx="1" presStyleCnt="3"/>
      <dgm:spPr/>
    </dgm:pt>
    <dgm:pt modelId="{C79CB6BB-0077-5545-AA8A-910E8EC46182}" type="pres">
      <dgm:prSet presAssocID="{2DBC349E-4770-4183-AB3A-5D79BAE85A58}" presName="vert1" presStyleCnt="0"/>
      <dgm:spPr/>
    </dgm:pt>
    <dgm:pt modelId="{C9D188C8-FAC1-5A46-86D9-960BFF554344}" type="pres">
      <dgm:prSet presAssocID="{06BDFEFC-F8DF-4E09-A2D6-852678214CA3}" presName="thickLine" presStyleLbl="alignNode1" presStyleIdx="2" presStyleCnt="3"/>
      <dgm:spPr/>
    </dgm:pt>
    <dgm:pt modelId="{843C9BBB-B8E9-A341-A805-01885CB12F85}" type="pres">
      <dgm:prSet presAssocID="{06BDFEFC-F8DF-4E09-A2D6-852678214CA3}" presName="horz1" presStyleCnt="0"/>
      <dgm:spPr/>
    </dgm:pt>
    <dgm:pt modelId="{CAAB37F8-45A9-E445-87E7-4A942850D8C9}" type="pres">
      <dgm:prSet presAssocID="{06BDFEFC-F8DF-4E09-A2D6-852678214CA3}" presName="tx1" presStyleLbl="revTx" presStyleIdx="2" presStyleCnt="3"/>
      <dgm:spPr/>
    </dgm:pt>
    <dgm:pt modelId="{6386ADEB-4DEB-7346-B897-52DD62BB4564}" type="pres">
      <dgm:prSet presAssocID="{06BDFEFC-F8DF-4E09-A2D6-852678214CA3}" presName="vert1" presStyleCnt="0"/>
      <dgm:spPr/>
    </dgm:pt>
  </dgm:ptLst>
  <dgm:cxnLst>
    <dgm:cxn modelId="{FE744405-A4FB-2048-9A7D-78DB43B6E41A}" type="presOf" srcId="{6372B9B7-D7DE-4168-9D87-124CD66FB5B7}" destId="{0D566C3D-BDD7-524C-9DDB-E30A9ADF5BA1}" srcOrd="0" destOrd="0" presId="urn:microsoft.com/office/officeart/2008/layout/LinedList"/>
    <dgm:cxn modelId="{DDC57F29-B81C-DB4B-86F9-114FF65CDC24}" type="presOf" srcId="{06BDFEFC-F8DF-4E09-A2D6-852678214CA3}" destId="{CAAB37F8-45A9-E445-87E7-4A942850D8C9}" srcOrd="0" destOrd="0" presId="urn:microsoft.com/office/officeart/2008/layout/LinedList"/>
    <dgm:cxn modelId="{6749C79B-D3C5-4A2C-AACC-F84AE6B31FFF}" srcId="{DCA8B74A-74BB-464D-ACC3-7EC7C87859F6}" destId="{06BDFEFC-F8DF-4E09-A2D6-852678214CA3}" srcOrd="2" destOrd="0" parTransId="{EBFCC9F8-FD47-42A2-B697-FDC85B872F97}" sibTransId="{F6AB2E61-7EBD-4154-9571-AE99E42F1323}"/>
    <dgm:cxn modelId="{AD640DC1-3D14-D64E-ACDC-36C2404D92B6}" type="presOf" srcId="{2DBC349E-4770-4183-AB3A-5D79BAE85A58}" destId="{8FF08F19-7049-6046-8959-4ECCB3BB50B5}" srcOrd="0" destOrd="0" presId="urn:microsoft.com/office/officeart/2008/layout/LinedList"/>
    <dgm:cxn modelId="{A7A724DD-F961-B04C-9EE8-DC3C2E5C4A76}" type="presOf" srcId="{DCA8B74A-74BB-464D-ACC3-7EC7C87859F6}" destId="{6D363C49-912F-324A-8ABA-9870E2B61473}" srcOrd="0" destOrd="0" presId="urn:microsoft.com/office/officeart/2008/layout/LinedList"/>
    <dgm:cxn modelId="{071BFCDD-7C48-47CC-8E04-1A85B14EFDCD}" srcId="{DCA8B74A-74BB-464D-ACC3-7EC7C87859F6}" destId="{6372B9B7-D7DE-4168-9D87-124CD66FB5B7}" srcOrd="0" destOrd="0" parTransId="{3109024B-97DF-43E3-A35F-B52A5B4C2B92}" sibTransId="{6E2AC265-4023-4403-9739-26DE9B8C2F5E}"/>
    <dgm:cxn modelId="{CE95DFF0-A243-461C-B6D7-59A1444275EE}" srcId="{DCA8B74A-74BB-464D-ACC3-7EC7C87859F6}" destId="{2DBC349E-4770-4183-AB3A-5D79BAE85A58}" srcOrd="1" destOrd="0" parTransId="{470F5A8D-4F35-438F-812C-4D1AC380B5EF}" sibTransId="{5DCDDC26-588B-4467-80AD-A8ED5EFD575C}"/>
    <dgm:cxn modelId="{7B492523-CA50-FD44-B46F-50BE9B559E4C}" type="presParOf" srcId="{6D363C49-912F-324A-8ABA-9870E2B61473}" destId="{A4AD0746-E107-1047-8F42-8B7DF8AB4566}" srcOrd="0" destOrd="0" presId="urn:microsoft.com/office/officeart/2008/layout/LinedList"/>
    <dgm:cxn modelId="{1AB226D0-7B06-974E-B87B-81BC029C5A70}" type="presParOf" srcId="{6D363C49-912F-324A-8ABA-9870E2B61473}" destId="{45DE5A58-5C54-7147-ADA5-28E1CC081793}" srcOrd="1" destOrd="0" presId="urn:microsoft.com/office/officeart/2008/layout/LinedList"/>
    <dgm:cxn modelId="{78676908-E240-A64E-9212-AAD0019BD817}" type="presParOf" srcId="{45DE5A58-5C54-7147-ADA5-28E1CC081793}" destId="{0D566C3D-BDD7-524C-9DDB-E30A9ADF5BA1}" srcOrd="0" destOrd="0" presId="urn:microsoft.com/office/officeart/2008/layout/LinedList"/>
    <dgm:cxn modelId="{13ED0FC2-2EEA-F441-8FD5-DB5935CA8EC6}" type="presParOf" srcId="{45DE5A58-5C54-7147-ADA5-28E1CC081793}" destId="{B33C8232-698B-FC42-8C95-9AEAA5990F4D}" srcOrd="1" destOrd="0" presId="urn:microsoft.com/office/officeart/2008/layout/LinedList"/>
    <dgm:cxn modelId="{0AF4B671-670B-2F47-9715-7F754CBF66F5}" type="presParOf" srcId="{6D363C49-912F-324A-8ABA-9870E2B61473}" destId="{E24D438A-9CC4-1547-B561-36A87F104B16}" srcOrd="2" destOrd="0" presId="urn:microsoft.com/office/officeart/2008/layout/LinedList"/>
    <dgm:cxn modelId="{26CAE3A8-CE9D-9645-A9BF-A2D9FCD991D2}" type="presParOf" srcId="{6D363C49-912F-324A-8ABA-9870E2B61473}" destId="{D9FB01A9-61ED-F84D-8EFD-AB8A87D62BE3}" srcOrd="3" destOrd="0" presId="urn:microsoft.com/office/officeart/2008/layout/LinedList"/>
    <dgm:cxn modelId="{E430D39D-BBAF-D743-999D-88236EB38269}" type="presParOf" srcId="{D9FB01A9-61ED-F84D-8EFD-AB8A87D62BE3}" destId="{8FF08F19-7049-6046-8959-4ECCB3BB50B5}" srcOrd="0" destOrd="0" presId="urn:microsoft.com/office/officeart/2008/layout/LinedList"/>
    <dgm:cxn modelId="{1532088A-2D4E-B14D-A023-DB587D5FD6E8}" type="presParOf" srcId="{D9FB01A9-61ED-F84D-8EFD-AB8A87D62BE3}" destId="{C79CB6BB-0077-5545-AA8A-910E8EC46182}" srcOrd="1" destOrd="0" presId="urn:microsoft.com/office/officeart/2008/layout/LinedList"/>
    <dgm:cxn modelId="{DDFE1D62-8BA0-304D-AD41-874C60447347}" type="presParOf" srcId="{6D363C49-912F-324A-8ABA-9870E2B61473}" destId="{C9D188C8-FAC1-5A46-86D9-960BFF554344}" srcOrd="4" destOrd="0" presId="urn:microsoft.com/office/officeart/2008/layout/LinedList"/>
    <dgm:cxn modelId="{2506BAE4-B97C-1849-8C64-0B7A836E0952}" type="presParOf" srcId="{6D363C49-912F-324A-8ABA-9870E2B61473}" destId="{843C9BBB-B8E9-A341-A805-01885CB12F85}" srcOrd="5" destOrd="0" presId="urn:microsoft.com/office/officeart/2008/layout/LinedList"/>
    <dgm:cxn modelId="{799A5A51-4FE2-EB43-853A-A8580A259C72}" type="presParOf" srcId="{843C9BBB-B8E9-A341-A805-01885CB12F85}" destId="{CAAB37F8-45A9-E445-87E7-4A942850D8C9}" srcOrd="0" destOrd="0" presId="urn:microsoft.com/office/officeart/2008/layout/LinedList"/>
    <dgm:cxn modelId="{42357624-780C-484D-9BCE-B8C91AF27633}" type="presParOf" srcId="{843C9BBB-B8E9-A341-A805-01885CB12F85}" destId="{6386ADEB-4DEB-7346-B897-52DD62BB456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46204F-8350-1C43-A496-2966138370BA}">
      <dsp:nvSpPr>
        <dsp:cNvPr id="0" name=""/>
        <dsp:cNvSpPr/>
      </dsp:nvSpPr>
      <dsp:spPr>
        <a:xfrm>
          <a:off x="1592259" y="294190"/>
          <a:ext cx="4235136" cy="4235136"/>
        </a:xfrm>
        <a:prstGeom prst="pie">
          <a:avLst>
            <a:gd name="adj1" fmla="val 16200000"/>
            <a:gd name="adj2" fmla="val 198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a:t>150 offices in  50 countries</a:t>
          </a:r>
        </a:p>
      </dsp:txBody>
      <dsp:txXfrm>
        <a:off x="3755204" y="747955"/>
        <a:ext cx="1235248" cy="907529"/>
      </dsp:txXfrm>
    </dsp:sp>
    <dsp:sp modelId="{5E0AB3D9-8568-E148-926E-CE65605021DD}">
      <dsp:nvSpPr>
        <dsp:cNvPr id="0" name=""/>
        <dsp:cNvSpPr/>
      </dsp:nvSpPr>
      <dsp:spPr>
        <a:xfrm>
          <a:off x="1466213" y="512501"/>
          <a:ext cx="4235136" cy="4235136"/>
        </a:xfrm>
        <a:prstGeom prst="pie">
          <a:avLst>
            <a:gd name="adj1" fmla="val 19800000"/>
            <a:gd name="adj2" fmla="val 18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a:t>Over 30 years experience </a:t>
          </a:r>
        </a:p>
      </dsp:txBody>
      <dsp:txXfrm>
        <a:off x="4365265" y="2201514"/>
        <a:ext cx="1280624" cy="857110"/>
      </dsp:txXfrm>
    </dsp:sp>
    <dsp:sp modelId="{C4D82AA6-EF77-EE46-A0E6-32F27C932159}">
      <dsp:nvSpPr>
        <dsp:cNvPr id="0" name=""/>
        <dsp:cNvSpPr/>
      </dsp:nvSpPr>
      <dsp:spPr>
        <a:xfrm>
          <a:off x="1466213" y="512501"/>
          <a:ext cx="4235136" cy="4235136"/>
        </a:xfrm>
        <a:prstGeom prst="pie">
          <a:avLst>
            <a:gd name="adj1" fmla="val 1800000"/>
            <a:gd name="adj2" fmla="val 54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a:t>Experts in team building and professional advice</a:t>
          </a:r>
        </a:p>
      </dsp:txBody>
      <dsp:txXfrm>
        <a:off x="3629158" y="3386344"/>
        <a:ext cx="1235248" cy="907529"/>
      </dsp:txXfrm>
    </dsp:sp>
    <dsp:sp modelId="{2C7F5F5C-4173-4646-9A0D-0FFF577E9C24}">
      <dsp:nvSpPr>
        <dsp:cNvPr id="0" name=""/>
        <dsp:cNvSpPr/>
      </dsp:nvSpPr>
      <dsp:spPr>
        <a:xfrm>
          <a:off x="1466213" y="512501"/>
          <a:ext cx="4235136" cy="4235136"/>
        </a:xfrm>
        <a:prstGeom prst="pie">
          <a:avLst>
            <a:gd name="adj1" fmla="val 5400000"/>
            <a:gd name="adj2" fmla="val 90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a:t>High rank in best companies</a:t>
          </a:r>
        </a:p>
      </dsp:txBody>
      <dsp:txXfrm>
        <a:off x="2303157" y="3386344"/>
        <a:ext cx="1235248" cy="907529"/>
      </dsp:txXfrm>
    </dsp:sp>
    <dsp:sp modelId="{8AC357C8-3A00-8147-ABD6-E9F7AD11DB17}">
      <dsp:nvSpPr>
        <dsp:cNvPr id="0" name=""/>
        <dsp:cNvSpPr/>
      </dsp:nvSpPr>
      <dsp:spPr>
        <a:xfrm>
          <a:off x="1466213" y="512501"/>
          <a:ext cx="4235136" cy="4235136"/>
        </a:xfrm>
        <a:prstGeom prst="pie">
          <a:avLst>
            <a:gd name="adj1" fmla="val 9000000"/>
            <a:gd name="adj2" fmla="val 126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a:t>Excellent reviews from clients</a:t>
          </a:r>
        </a:p>
      </dsp:txBody>
      <dsp:txXfrm>
        <a:off x="1531757" y="2201514"/>
        <a:ext cx="1280624" cy="857110"/>
      </dsp:txXfrm>
    </dsp:sp>
    <dsp:sp modelId="{CD07C689-4361-6E49-9C01-7D3615D0DD54}">
      <dsp:nvSpPr>
        <dsp:cNvPr id="0" name=""/>
        <dsp:cNvSpPr/>
      </dsp:nvSpPr>
      <dsp:spPr>
        <a:xfrm>
          <a:off x="1466213" y="512501"/>
          <a:ext cx="4235136" cy="4235136"/>
        </a:xfrm>
        <a:prstGeom prst="pie">
          <a:avLst>
            <a:gd name="adj1" fmla="val 12600000"/>
            <a:gd name="adj2" fmla="val 1620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a:t>What is teamwork?</a:t>
          </a:r>
        </a:p>
      </dsp:txBody>
      <dsp:txXfrm>
        <a:off x="2303157" y="966266"/>
        <a:ext cx="1235248" cy="9075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D0746-E107-1047-8F42-8B7DF8AB4566}">
      <dsp:nvSpPr>
        <dsp:cNvPr id="0" name=""/>
        <dsp:cNvSpPr/>
      </dsp:nvSpPr>
      <dsp:spPr>
        <a:xfrm>
          <a:off x="0" y="2484"/>
          <a:ext cx="7728267" cy="0"/>
        </a:xfrm>
        <a:prstGeom prst="lin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566C3D-BDD7-524C-9DDB-E30A9ADF5BA1}">
      <dsp:nvSpPr>
        <dsp:cNvPr id="0" name=""/>
        <dsp:cNvSpPr/>
      </dsp:nvSpPr>
      <dsp:spPr>
        <a:xfrm>
          <a:off x="0" y="2484"/>
          <a:ext cx="7728267" cy="1694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r>
            <a:rPr lang="en-GB" sz="4700" kern="1200"/>
            <a:t>What are team roles and responsibilities</a:t>
          </a:r>
          <a:endParaRPr lang="en-US" sz="4700" kern="1200"/>
        </a:p>
      </dsp:txBody>
      <dsp:txXfrm>
        <a:off x="0" y="2484"/>
        <a:ext cx="7728267" cy="1694118"/>
      </dsp:txXfrm>
    </dsp:sp>
    <dsp:sp modelId="{E24D438A-9CC4-1547-B561-36A87F104B16}">
      <dsp:nvSpPr>
        <dsp:cNvPr id="0" name=""/>
        <dsp:cNvSpPr/>
      </dsp:nvSpPr>
      <dsp:spPr>
        <a:xfrm>
          <a:off x="0" y="1696602"/>
          <a:ext cx="7728267" cy="0"/>
        </a:xfrm>
        <a:prstGeom prst="line">
          <a:avLst/>
        </a:prstGeom>
        <a:solidFill>
          <a:schemeClr val="accent2">
            <a:hueOff val="977227"/>
            <a:satOff val="-15767"/>
            <a:lumOff val="-2745"/>
            <a:alphaOff val="0"/>
          </a:schemeClr>
        </a:solidFill>
        <a:ln w="10795" cap="flat" cmpd="sng" algn="ctr">
          <a:solidFill>
            <a:schemeClr val="accent2">
              <a:hueOff val="977227"/>
              <a:satOff val="-15767"/>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F08F19-7049-6046-8959-4ECCB3BB50B5}">
      <dsp:nvSpPr>
        <dsp:cNvPr id="0" name=""/>
        <dsp:cNvSpPr/>
      </dsp:nvSpPr>
      <dsp:spPr>
        <a:xfrm>
          <a:off x="0" y="1696602"/>
          <a:ext cx="7728267" cy="1694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r>
            <a:rPr lang="en-GB" sz="4700" kern="1200"/>
            <a:t>Team roles theory</a:t>
          </a:r>
          <a:endParaRPr lang="en-US" sz="4700" kern="1200"/>
        </a:p>
      </dsp:txBody>
      <dsp:txXfrm>
        <a:off x="0" y="1696602"/>
        <a:ext cx="7728267" cy="1694118"/>
      </dsp:txXfrm>
    </dsp:sp>
    <dsp:sp modelId="{C9D188C8-FAC1-5A46-86D9-960BFF554344}">
      <dsp:nvSpPr>
        <dsp:cNvPr id="0" name=""/>
        <dsp:cNvSpPr/>
      </dsp:nvSpPr>
      <dsp:spPr>
        <a:xfrm>
          <a:off x="0" y="3390721"/>
          <a:ext cx="7728267" cy="0"/>
        </a:xfrm>
        <a:prstGeom prst="line">
          <a:avLst/>
        </a:prstGeom>
        <a:solidFill>
          <a:schemeClr val="accent2">
            <a:hueOff val="1954454"/>
            <a:satOff val="-31534"/>
            <a:lumOff val="-5490"/>
            <a:alphaOff val="0"/>
          </a:schemeClr>
        </a:solidFill>
        <a:ln w="10795" cap="flat" cmpd="sng" algn="ctr">
          <a:solidFill>
            <a:schemeClr val="accent2">
              <a:hueOff val="1954454"/>
              <a:satOff val="-31534"/>
              <a:lumOff val="-549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AB37F8-45A9-E445-87E7-4A942850D8C9}">
      <dsp:nvSpPr>
        <dsp:cNvPr id="0" name=""/>
        <dsp:cNvSpPr/>
      </dsp:nvSpPr>
      <dsp:spPr>
        <a:xfrm>
          <a:off x="0" y="3390721"/>
          <a:ext cx="7728267" cy="1694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70" tIns="179070" rIns="179070" bIns="179070" numCol="1" spcCol="1270" anchor="t" anchorCtr="0">
          <a:noAutofit/>
        </a:bodyPr>
        <a:lstStyle/>
        <a:p>
          <a:pPr marL="0" lvl="0" indent="0" algn="l" defTabSz="2089150">
            <a:lnSpc>
              <a:spcPct val="90000"/>
            </a:lnSpc>
            <a:spcBef>
              <a:spcPct val="0"/>
            </a:spcBef>
            <a:spcAft>
              <a:spcPct val="35000"/>
            </a:spcAft>
            <a:buNone/>
          </a:pPr>
          <a:r>
            <a:rPr lang="en-GB" sz="4700" kern="1200"/>
            <a:t>Why teams are important</a:t>
          </a:r>
          <a:endParaRPr lang="en-US" sz="4700" kern="1200"/>
        </a:p>
      </dsp:txBody>
      <dsp:txXfrm>
        <a:off x="0" y="3390721"/>
        <a:ext cx="7728267" cy="1694118"/>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9D1B27-1574-534F-BF85-360DED47CD4B}" type="datetimeFigureOut">
              <a:rPr lang="en-US" smtClean="0"/>
              <a:t>4/21/20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0EB5C5-63E1-2042-A462-43C889F768C5}" type="slidenum">
              <a:rPr lang="en-US" smtClean="0"/>
              <a:t>‹#›</a:t>
            </a:fld>
            <a:endParaRPr lang="en-US"/>
          </a:p>
        </p:txBody>
      </p:sp>
    </p:spTree>
    <p:extLst>
      <p:ext uri="{BB962C8B-B14F-4D97-AF65-F5344CB8AC3E}">
        <p14:creationId xmlns:p14="http://schemas.microsoft.com/office/powerpoint/2010/main" val="167907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3</a:t>
            </a:fld>
            <a:endParaRPr lang="en-US"/>
          </a:p>
        </p:txBody>
      </p:sp>
    </p:spTree>
    <p:extLst>
      <p:ext uri="{BB962C8B-B14F-4D97-AF65-F5344CB8AC3E}">
        <p14:creationId xmlns:p14="http://schemas.microsoft.com/office/powerpoint/2010/main" val="344204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200" b="0" i="0" dirty="0">
                <a:latin typeface="Times New Roman" panose="02020603050405020304" pitchFamily="18" charset="0"/>
                <a:cs typeface="Times New Roman" panose="02020603050405020304" pitchFamily="18" charset="0"/>
              </a:rPr>
              <a:t>Good morning everyone, I am Mabel  a consultant from ANAOMA consultants. On behalf of my colleagues we wish to express our joy of being in your midst .</a:t>
            </a:r>
          </a:p>
          <a:p>
            <a:pPr>
              <a:lnSpc>
                <a:spcPct val="150000"/>
              </a:lnSpc>
            </a:pPr>
            <a:r>
              <a:rPr lang="en-US" sz="1200" b="0" i="0" dirty="0">
                <a:latin typeface="Times New Roman" panose="02020603050405020304" pitchFamily="18" charset="0"/>
                <a:cs typeface="Times New Roman" panose="02020603050405020304" pitchFamily="18" charset="0"/>
              </a:rPr>
              <a:t>Our consulting services are rendered in many countries since 1986.For the past 30 years, we have been known  for our outstanding services to individuals and many organizations across the globe. </a:t>
            </a:r>
          </a:p>
          <a:p>
            <a:pPr>
              <a:lnSpc>
                <a:spcPct val="150000"/>
              </a:lnSpc>
            </a:pPr>
            <a:r>
              <a:rPr lang="en-US" sz="1200" b="0" i="0" dirty="0">
                <a:latin typeface="Times New Roman" panose="02020603050405020304" pitchFamily="18" charset="0"/>
                <a:cs typeface="Times New Roman" panose="02020603050405020304" pitchFamily="18" charset="0"/>
              </a:rPr>
              <a:t>As I was reading his book, ‘The Five Dysfunction of a Team”, Patrick Lencioni gave this piece of advice that is worth sharing, He said for a business to be successful, it does not depend on finance, strategy nor technology but TEAMWORK.</a:t>
            </a:r>
            <a:r>
              <a:rPr lang="en-GB" sz="1200" b="0" i="0" kern="1200" dirty="0">
                <a:solidFill>
                  <a:schemeClr val="tx1"/>
                </a:solidFill>
                <a:effectLst/>
                <a:latin typeface="Times New Roman" panose="02020603050405020304" pitchFamily="18" charset="0"/>
                <a:ea typeface="+mn-ea"/>
                <a:cs typeface="Times New Roman" panose="02020603050405020304" pitchFamily="18" charset="0"/>
              </a:rPr>
              <a:t> (Lencioni, 2005)</a:t>
            </a:r>
            <a:endParaRPr lang="en-US" sz="1200" b="0" i="0" dirty="0">
              <a:latin typeface="Times New Roman" panose="02020603050405020304" pitchFamily="18" charset="0"/>
              <a:cs typeface="Times New Roman" panose="02020603050405020304" pitchFamily="18" charset="0"/>
            </a:endParaRPr>
          </a:p>
          <a:p>
            <a:pPr>
              <a:lnSpc>
                <a:spcPct val="150000"/>
              </a:lnSpc>
            </a:pPr>
            <a:r>
              <a:rPr lang="en-US" sz="1200" b="0" i="0" dirty="0">
                <a:latin typeface="Times New Roman" panose="02020603050405020304" pitchFamily="18" charset="0"/>
                <a:cs typeface="Times New Roman" panose="02020603050405020304" pitchFamily="18" charset="0"/>
              </a:rPr>
              <a:t>Teamwork according to Business dictionary “Is  the process of working collaboratively with a group of people in order to achieve a goal”.</a:t>
            </a:r>
            <a:r>
              <a:rPr lang="en-GB" sz="1200" b="0" i="0" kern="1200" dirty="0">
                <a:solidFill>
                  <a:schemeClr val="tx1"/>
                </a:solidFill>
                <a:effectLst/>
                <a:latin typeface="Times New Roman" panose="02020603050405020304" pitchFamily="18" charset="0"/>
                <a:ea typeface="+mn-ea"/>
                <a:cs typeface="Times New Roman" panose="02020603050405020304" pitchFamily="18" charset="0"/>
              </a:rPr>
              <a:t> (Bussinessdictionary.com, 2020)</a:t>
            </a:r>
            <a:endParaRPr lang="en-US" sz="1200" b="0" i="0" dirty="0">
              <a:latin typeface="Times New Roman" panose="02020603050405020304" pitchFamily="18" charset="0"/>
              <a:cs typeface="Times New Roman" panose="02020603050405020304" pitchFamily="18" charset="0"/>
            </a:endParaRPr>
          </a:p>
          <a:p>
            <a:pPr>
              <a:lnSpc>
                <a:spcPct val="150000"/>
              </a:lnSpc>
            </a:pPr>
            <a:r>
              <a:rPr lang="en-US" sz="1200" b="0" i="0" dirty="0">
                <a:latin typeface="Times New Roman" panose="02020603050405020304" pitchFamily="18" charset="0"/>
                <a:cs typeface="Times New Roman" panose="02020603050405020304" pitchFamily="18" charset="0"/>
              </a:rPr>
              <a:t>We are here to talk to you about how team working is a necessity for every good organization, therefore we are pleased to present our proposal for your consideration.</a:t>
            </a:r>
          </a:p>
          <a:p>
            <a:pPr>
              <a:lnSpc>
                <a:spcPct val="150000"/>
              </a:lnSpc>
            </a:pPr>
            <a:r>
              <a:rPr lang="en-US" sz="1200" b="0" i="0" dirty="0">
                <a:latin typeface="Times New Roman" panose="02020603050405020304" pitchFamily="18" charset="0"/>
                <a:cs typeface="Times New Roman" panose="02020603050405020304" pitchFamily="18" charset="0"/>
              </a:rPr>
              <a:t>As teamwork is one of our area of expertise,  we are happy to promise you that if you would embrace these strategies we are about to offer you it will benefit the growth of your business and increase your profits. we have identified the areas that your company needs, and we assure you that after delivering this package to your employees, you are going to see the difference. </a:t>
            </a:r>
          </a:p>
          <a:p>
            <a:pPr>
              <a:lnSpc>
                <a:spcPct val="150000"/>
              </a:lnSpc>
            </a:pPr>
            <a:r>
              <a:rPr lang="en-US" sz="1200" b="0" i="0" dirty="0">
                <a:latin typeface="Times New Roman" panose="02020603050405020304" pitchFamily="18" charset="0"/>
                <a:cs typeface="Times New Roman" panose="02020603050405020304" pitchFamily="18" charset="0"/>
              </a:rPr>
              <a:t>These training is going to be delivered by three facilitators who not only educate employees to become good and effective team members, but they also possess the capabilities of transforming ordinary people to great and competent leaders. It is our hope that your members will feel happy and comfortable as we explore through the following topics:</a:t>
            </a:r>
          </a:p>
          <a:p>
            <a:pPr>
              <a:lnSpc>
                <a:spcPct val="150000"/>
              </a:lnSpc>
            </a:pPr>
            <a:r>
              <a:rPr lang="en-US" sz="1200" b="0" i="0" dirty="0">
                <a:latin typeface="Times New Roman" panose="02020603050405020304" pitchFamily="18" charset="0"/>
                <a:cs typeface="Times New Roman" panose="02020603050405020304" pitchFamily="18" charset="0"/>
              </a:rPr>
              <a:t>Benefits of team working</a:t>
            </a:r>
          </a:p>
          <a:p>
            <a:pPr>
              <a:lnSpc>
                <a:spcPct val="150000"/>
              </a:lnSpc>
            </a:pPr>
            <a:r>
              <a:rPr lang="en-US" sz="1200" b="0" i="0" dirty="0">
                <a:latin typeface="Times New Roman" panose="02020603050405020304" pitchFamily="18" charset="0"/>
                <a:cs typeface="Times New Roman" panose="02020603050405020304" pitchFamily="18" charset="0"/>
              </a:rPr>
              <a:t>Stages of team development</a:t>
            </a:r>
          </a:p>
          <a:p>
            <a:pPr>
              <a:lnSpc>
                <a:spcPct val="150000"/>
              </a:lnSpc>
            </a:pPr>
            <a:r>
              <a:rPr lang="en-US" sz="1200" b="0" i="0" dirty="0">
                <a:latin typeface="Times New Roman" panose="02020603050405020304" pitchFamily="18" charset="0"/>
                <a:cs typeface="Times New Roman" panose="02020603050405020304" pitchFamily="18" charset="0"/>
              </a:rPr>
              <a:t>Team roles </a:t>
            </a:r>
          </a:p>
          <a:p>
            <a:pPr>
              <a:lnSpc>
                <a:spcPct val="150000"/>
              </a:lnSpc>
            </a:pPr>
            <a:r>
              <a:rPr lang="en-US" sz="1200" b="0" i="0" dirty="0">
                <a:latin typeface="Times New Roman" panose="02020603050405020304" pitchFamily="18" charset="0"/>
                <a:cs typeface="Times New Roman" panose="02020603050405020304" pitchFamily="18" charset="0"/>
              </a:rPr>
              <a:t>Managing conflict</a:t>
            </a:r>
          </a:p>
          <a:p>
            <a:pPr>
              <a:lnSpc>
                <a:spcPct val="150000"/>
              </a:lnSpc>
            </a:pPr>
            <a:r>
              <a:rPr lang="en-US" sz="1200" b="0" i="0" dirty="0">
                <a:latin typeface="Times New Roman" panose="02020603050405020304" pitchFamily="18" charset="0"/>
                <a:cs typeface="Times New Roman" panose="02020603050405020304" pitchFamily="18" charset="0"/>
              </a:rPr>
              <a:t>Successful team development</a:t>
            </a:r>
          </a:p>
          <a:p>
            <a:pPr>
              <a:lnSpc>
                <a:spcPct val="150000"/>
              </a:lnSpc>
            </a:pPr>
            <a:r>
              <a:rPr lang="en-US" sz="1200" b="0" i="0" dirty="0">
                <a:latin typeface="Times New Roman" panose="02020603050405020304" pitchFamily="18" charset="0"/>
                <a:cs typeface="Times New Roman" panose="02020603050405020304" pitchFamily="18" charset="0"/>
              </a:rPr>
              <a:t>Since it is an indisputable fact that no organization can be successful without an effective working team, accept our offer to help your company remain competitive in the business world. Thank you.</a:t>
            </a:r>
          </a:p>
          <a:p>
            <a:pPr>
              <a:lnSpc>
                <a:spcPct val="150000"/>
              </a:lnSpc>
            </a:pPr>
            <a:endParaRPr lang="en-US" sz="1200" b="0" i="0" dirty="0">
              <a:latin typeface="Times New Roman" panose="02020603050405020304" pitchFamily="18" charset="0"/>
              <a:cs typeface="Times New Roman" panose="02020603050405020304" pitchFamily="18" charset="0"/>
            </a:endParaRPr>
          </a:p>
          <a:p>
            <a:pPr>
              <a:lnSpc>
                <a:spcPct val="150000"/>
              </a:lnSpc>
            </a:pPr>
            <a:endParaRPr lang="en-US" sz="1200" dirty="0">
              <a:latin typeface="Arial" panose="020B0604020202020204" pitchFamily="34" charset="0"/>
              <a:cs typeface="Arial" panose="020B0604020202020204" pitchFamily="34" charset="0"/>
            </a:endParaRPr>
          </a:p>
          <a:p>
            <a:pPr>
              <a:lnSpc>
                <a:spcPct val="150000"/>
              </a:lnSpc>
            </a:pPr>
            <a:r>
              <a:rPr lang="en-US" sz="1200" dirty="0">
                <a:latin typeface="Arial" panose="020B0604020202020204" pitchFamily="34" charset="0"/>
                <a:cs typeface="Arial" panose="020B0604020202020204" pitchFamily="34" charset="0"/>
              </a:rPr>
              <a:t> </a:t>
            </a:r>
          </a:p>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5</a:t>
            </a:fld>
            <a:endParaRPr lang="en-US"/>
          </a:p>
        </p:txBody>
      </p:sp>
    </p:spTree>
    <p:extLst>
      <p:ext uri="{BB962C8B-B14F-4D97-AF65-F5344CB8AC3E}">
        <p14:creationId xmlns:p14="http://schemas.microsoft.com/office/powerpoint/2010/main" val="695249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 Benefits of team working in an organisation</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1. Teaches conflict resolution skills</a:t>
            </a:r>
          </a:p>
          <a:p>
            <a:r>
              <a:rPr lang="en-GB" sz="1200" kern="1200" dirty="0">
                <a:solidFill>
                  <a:schemeClr val="tx1"/>
                </a:solidFill>
                <a:effectLst/>
                <a:latin typeface="+mn-lt"/>
                <a:ea typeface="+mn-ea"/>
                <a:cs typeface="+mn-cs"/>
              </a:rPr>
              <a:t>When you bring employees from different background with different working method and experience, there is always conflict because you gather a group of unique people together.</a:t>
            </a:r>
          </a:p>
          <a:p>
            <a:r>
              <a:rPr lang="en-GB" sz="1200" kern="1200" dirty="0">
                <a:solidFill>
                  <a:schemeClr val="tx1"/>
                </a:solidFill>
                <a:effectLst/>
                <a:latin typeface="+mn-lt"/>
                <a:ea typeface="+mn-ea"/>
                <a:cs typeface="+mn-cs"/>
              </a:rPr>
              <a:t>While different unique people are combined, it creates most successful work, which will bring out strong and painful bitterness feelings that when it arises, the employee will be forced to resolve the conflicts among themselves without involving the management.</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2. Encourages healthy risk taking</a:t>
            </a:r>
          </a:p>
          <a:p>
            <a:r>
              <a:rPr lang="en-GB" sz="1200" kern="1200" dirty="0">
                <a:solidFill>
                  <a:schemeClr val="tx1"/>
                </a:solidFill>
                <a:effectLst/>
                <a:latin typeface="+mn-lt"/>
                <a:ea typeface="+mn-ea"/>
                <a:cs typeface="+mn-cs"/>
              </a:rPr>
              <a:t> If the organisation work as a team, it makes the work much easier which will eventually work out successfully meaning that the employee brainstorming sessions will produce successfully without any hesitation and this will give them more confidence than only one person working alone.</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3. It boost productivity</a:t>
            </a:r>
          </a:p>
          <a:p>
            <a:r>
              <a:rPr lang="en-GB" sz="1200" kern="1200" dirty="0">
                <a:solidFill>
                  <a:schemeClr val="tx1"/>
                </a:solidFill>
                <a:effectLst/>
                <a:latin typeface="+mn-lt"/>
                <a:ea typeface="+mn-ea"/>
                <a:cs typeface="+mn-cs"/>
              </a:rPr>
              <a:t>Working as a team brings out higher quality outcomes, it allows the task to be done on time, complete the job faster and more efficient than trying to put the load on only one person.</a:t>
            </a:r>
          </a:p>
          <a:p>
            <a:r>
              <a:rPr lang="en-GB" sz="1200" kern="1200" dirty="0">
                <a:solidFill>
                  <a:schemeClr val="tx1"/>
                </a:solidFill>
                <a:effectLst/>
                <a:latin typeface="+mn-lt"/>
                <a:ea typeface="+mn-ea"/>
                <a:cs typeface="+mn-cs"/>
              </a:rPr>
              <a:t>The more the work is shared equally among members the faster the work is done. It helps the company to save money while their productivity is being improved.</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4. Promoting sense of ownership</a:t>
            </a:r>
          </a:p>
          <a:p>
            <a:r>
              <a:rPr lang="en-GB" sz="1200" kern="1200" dirty="0">
                <a:solidFill>
                  <a:schemeClr val="tx1"/>
                </a:solidFill>
                <a:effectLst/>
                <a:latin typeface="+mn-lt"/>
                <a:ea typeface="+mn-ea"/>
                <a:cs typeface="+mn-cs"/>
              </a:rPr>
              <a:t>When the company works towards achieving their goals, it allows employee to feel connected to the company and enable them to build loyalty, mutual trust and leading to higher level of satisfaction.</a:t>
            </a:r>
          </a:p>
          <a:p>
            <a:r>
              <a:rPr lang="en-GB" sz="1200" kern="1200" dirty="0">
                <a:solidFill>
                  <a:schemeClr val="tx1"/>
                </a:solidFill>
                <a:effectLst/>
                <a:latin typeface="+mn-lt"/>
                <a:ea typeface="+mn-ea"/>
                <a:cs typeface="+mn-cs"/>
              </a:rPr>
              <a:t>Teamwork would enable employees to feel among towards the contribution of decision making which gives confidence within a workplace.</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5. Celebrating diversity in a team</a:t>
            </a:r>
          </a:p>
          <a:p>
            <a:r>
              <a:rPr lang="en-GB" sz="1200" kern="1200" dirty="0">
                <a:solidFill>
                  <a:schemeClr val="tx1"/>
                </a:solidFill>
                <a:effectLst/>
                <a:latin typeface="+mn-lt"/>
                <a:ea typeface="+mn-ea"/>
                <a:cs typeface="+mn-cs"/>
              </a:rPr>
              <a:t>The team will have diversity of ideas when they have different gender, ages, ethnic, races  and religion. Due to these, a team member can bring idea that won’t occur to other member of the team because of  the experiences through the cultural background  that is different to others.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6. Utilizing individual Strength</a:t>
            </a:r>
          </a:p>
          <a:p>
            <a:r>
              <a:rPr lang="en-GB" sz="1200" kern="1200" dirty="0">
                <a:solidFill>
                  <a:schemeClr val="tx1"/>
                </a:solidFill>
                <a:effectLst/>
                <a:latin typeface="+mn-lt"/>
                <a:ea typeface="+mn-ea"/>
                <a:cs typeface="+mn-cs"/>
              </a:rPr>
              <a:t>When a team work together, this can be described as effectiveness in a team. </a:t>
            </a:r>
          </a:p>
          <a:p>
            <a:r>
              <a:rPr lang="en-GB" sz="1200" kern="1200" dirty="0">
                <a:solidFill>
                  <a:schemeClr val="tx1"/>
                </a:solidFill>
                <a:effectLst/>
                <a:latin typeface="+mn-lt"/>
                <a:ea typeface="+mn-ea"/>
                <a:cs typeface="+mn-cs"/>
              </a:rPr>
              <a:t>Each member of the team will be able to use their skills, talents and strength  for the benefits of the team.</a:t>
            </a:r>
          </a:p>
          <a:p>
            <a:r>
              <a:rPr lang="en-GB" sz="1200" kern="1200" dirty="0">
                <a:solidFill>
                  <a:schemeClr val="tx1"/>
                </a:solidFill>
                <a:effectLst/>
                <a:latin typeface="+mn-lt"/>
                <a:ea typeface="+mn-ea"/>
                <a:cs typeface="+mn-cs"/>
              </a:rPr>
              <a:t>Perfectly, the team members will be allocated task that will be in the range of their skills set and where they will be effective and efficient.</a:t>
            </a:r>
          </a:p>
          <a:p>
            <a:r>
              <a:rPr lang="en-GB" sz="1200" kern="1200" dirty="0">
                <a:solidFill>
                  <a:schemeClr val="tx1"/>
                </a:solidFill>
                <a:effectLst/>
                <a:latin typeface="+mn-lt"/>
                <a:ea typeface="+mn-ea"/>
                <a:cs typeface="+mn-cs"/>
              </a:rPr>
              <a:t>The team will benefit from individual expertise and it will also have a significant impact on the business generally. </a:t>
            </a:r>
          </a:p>
          <a:p>
            <a:endParaRPr lang="en-US" sz="1200" dirty="0">
              <a:latin typeface="Arial" panose="020B0604020202020204" pitchFamily="34" charset="0"/>
              <a:cs typeface="Arial" panose="020B0604020202020204" pitchFamily="34" charset="0"/>
            </a:endParaRPr>
          </a:p>
          <a:p>
            <a:pPr>
              <a:lnSpc>
                <a:spcPct val="150000"/>
              </a:lnSpc>
            </a:pPr>
            <a:r>
              <a:rPr lang="en-US" sz="1200" dirty="0">
                <a:latin typeface="Arial" panose="020B0604020202020204" pitchFamily="34" charset="0"/>
                <a:cs typeface="Arial" panose="020B0604020202020204" pitchFamily="34" charset="0"/>
              </a:rPr>
              <a:t> </a:t>
            </a:r>
          </a:p>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6</a:t>
            </a:fld>
            <a:endParaRPr lang="en-US"/>
          </a:p>
        </p:txBody>
      </p:sp>
    </p:spTree>
    <p:extLst>
      <p:ext uri="{BB962C8B-B14F-4D97-AF65-F5344CB8AC3E}">
        <p14:creationId xmlns:p14="http://schemas.microsoft.com/office/powerpoint/2010/main" val="264965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800" dirty="0"/>
          </a:p>
        </p:txBody>
      </p:sp>
      <p:sp>
        <p:nvSpPr>
          <p:cNvPr id="4" name="Slide Number Placeholder 3"/>
          <p:cNvSpPr>
            <a:spLocks noGrp="1"/>
          </p:cNvSpPr>
          <p:nvPr>
            <p:ph type="sldNum" sz="quarter" idx="5"/>
          </p:nvPr>
        </p:nvSpPr>
        <p:spPr/>
        <p:txBody>
          <a:bodyPr/>
          <a:lstStyle/>
          <a:p>
            <a:fld id="{E60EB5C5-63E1-2042-A462-43C889F768C5}" type="slidenum">
              <a:rPr lang="en-US" smtClean="0"/>
              <a:t>7</a:t>
            </a:fld>
            <a:endParaRPr lang="en-US"/>
          </a:p>
        </p:txBody>
      </p:sp>
    </p:spTree>
    <p:extLst>
      <p:ext uri="{BB962C8B-B14F-4D97-AF65-F5344CB8AC3E}">
        <p14:creationId xmlns:p14="http://schemas.microsoft.com/office/powerpoint/2010/main" val="7629639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anose="020B0604020202020204" pitchFamily="34" charset="0"/>
                <a:ea typeface="+mn-ea"/>
                <a:cs typeface="Arial" panose="020B0604020202020204" pitchFamily="34" charset="0"/>
              </a:rPr>
              <a:t>To develop an understanding of how a team can become effective and successful, Psychologist Bruce Tuckman in 1965 identified the stages of group development.</a:t>
            </a:r>
          </a:p>
          <a:p>
            <a:r>
              <a:rPr lang="en-GB" sz="1200" kern="1200" dirty="0">
                <a:solidFill>
                  <a:schemeClr val="tx1"/>
                </a:solidFill>
                <a:effectLst/>
                <a:latin typeface="Arial" panose="020B0604020202020204" pitchFamily="34" charset="0"/>
                <a:ea typeface="+mn-ea"/>
                <a:cs typeface="Arial" panose="020B0604020202020204" pitchFamily="34" charset="0"/>
              </a:rPr>
              <a:t>He emphasised that for a team to overcome challenges and functions perfectly, it must inevitably experience these five development stages:</a:t>
            </a:r>
          </a:p>
          <a:p>
            <a:r>
              <a:rPr lang="en-GB" sz="1200" kern="1200" dirty="0">
                <a:solidFill>
                  <a:schemeClr val="tx1"/>
                </a:solidFill>
                <a:effectLst/>
                <a:latin typeface="Arial" panose="020B0604020202020204" pitchFamily="34" charset="0"/>
                <a:ea typeface="+mn-ea"/>
                <a:cs typeface="Arial" panose="020B0604020202020204" pitchFamily="34" charset="0"/>
              </a:rPr>
              <a:t> </a:t>
            </a:r>
          </a:p>
          <a:p>
            <a:pPr lvl="0"/>
            <a:r>
              <a:rPr lang="en-GB" sz="1200" b="1" kern="1200" dirty="0">
                <a:solidFill>
                  <a:schemeClr val="tx1"/>
                </a:solidFill>
                <a:effectLst/>
                <a:latin typeface="Arial" panose="020B0604020202020204" pitchFamily="34" charset="0"/>
                <a:ea typeface="+mn-ea"/>
                <a:cs typeface="Arial" panose="020B0604020202020204" pitchFamily="34" charset="0"/>
              </a:rPr>
              <a:t>FORMING STAGE:</a:t>
            </a:r>
            <a:endParaRPr lang="en-GB" sz="1200" kern="1200" dirty="0">
              <a:solidFill>
                <a:schemeClr val="tx1"/>
              </a:solidFill>
              <a:effectLst/>
              <a:latin typeface="Arial" panose="020B0604020202020204" pitchFamily="34" charset="0"/>
              <a:ea typeface="+mn-ea"/>
              <a:cs typeface="Arial" panose="020B0604020202020204" pitchFamily="34" charset="0"/>
            </a:endParaRPr>
          </a:p>
          <a:p>
            <a:r>
              <a:rPr lang="en-GB" sz="1200" kern="1200" dirty="0">
                <a:solidFill>
                  <a:schemeClr val="tx1"/>
                </a:solidFill>
                <a:effectLst/>
                <a:latin typeface="Arial" panose="020B0604020202020204" pitchFamily="34" charset="0"/>
                <a:ea typeface="+mn-ea"/>
                <a:cs typeface="Arial" panose="020B0604020202020204" pitchFamily="34" charset="0"/>
              </a:rPr>
              <a:t>The forming stage is when a group of people come together for the first time, they are new to each other and so they familiarise and discuss the task assigned to them. What they really want to do is to get on with their work, but they have a lot of mixed feelings. The team members are excited but have no clear idea of what they are supposed to do.  A leader is chosen at this stage. (Mindtools.com,2009).</a:t>
            </a:r>
            <a:br>
              <a:rPr lang="en-GB" sz="1200" kern="1200" dirty="0">
                <a:solidFill>
                  <a:schemeClr val="tx1"/>
                </a:solidFill>
                <a:effectLst/>
                <a:latin typeface="Arial" panose="020B0604020202020204" pitchFamily="34" charset="0"/>
                <a:ea typeface="+mn-ea"/>
                <a:cs typeface="Arial" panose="020B0604020202020204" pitchFamily="34" charset="0"/>
              </a:rPr>
            </a:br>
            <a:endParaRPr lang="en-GB" sz="1200" kern="1200" dirty="0">
              <a:solidFill>
                <a:schemeClr val="tx1"/>
              </a:solidFill>
              <a:effectLst/>
              <a:latin typeface="Arial" panose="020B0604020202020204" pitchFamily="34" charset="0"/>
              <a:ea typeface="+mn-ea"/>
              <a:cs typeface="Arial" panose="020B0604020202020204" pitchFamily="34" charset="0"/>
            </a:endParaRPr>
          </a:p>
          <a:p>
            <a:pPr lvl="0"/>
            <a:r>
              <a:rPr lang="en-GB" sz="1200" b="1" kern="1200" dirty="0">
                <a:solidFill>
                  <a:schemeClr val="tx1"/>
                </a:solidFill>
                <a:effectLst/>
                <a:latin typeface="Arial" panose="020B0604020202020204" pitchFamily="34" charset="0"/>
                <a:ea typeface="+mn-ea"/>
                <a:cs typeface="Arial" panose="020B0604020202020204" pitchFamily="34" charset="0"/>
              </a:rPr>
              <a:t>STORMING STAGE</a:t>
            </a:r>
            <a:r>
              <a:rPr lang="en-GB" sz="1200" kern="1200" dirty="0">
                <a:solidFill>
                  <a:schemeClr val="tx1"/>
                </a:solidFill>
                <a:effectLst/>
                <a:latin typeface="Arial" panose="020B0604020202020204" pitchFamily="34" charset="0"/>
                <a:ea typeface="+mn-ea"/>
                <a:cs typeface="Arial" panose="020B0604020202020204" pitchFamily="34" charset="0"/>
              </a:rPr>
              <a:t>:</a:t>
            </a:r>
          </a:p>
          <a:p>
            <a:r>
              <a:rPr lang="en-GB" sz="1200" kern="1200" dirty="0">
                <a:solidFill>
                  <a:schemeClr val="tx1"/>
                </a:solidFill>
                <a:effectLst/>
                <a:latin typeface="Arial" panose="020B0604020202020204" pitchFamily="34" charset="0"/>
                <a:ea typeface="+mn-ea"/>
                <a:cs typeface="Arial" panose="020B0604020202020204" pitchFamily="34" charset="0"/>
              </a:rPr>
              <a:t>The second stage which refers as the storming stage is very critical, most teams deteriorate, and others struggle a lot before moving on to the next stage. Team members are unproductive because they focus on competitive opinions, conflicts and their dominant and assertive behaviours rather than the assigned task and goals.</a:t>
            </a:r>
            <a:br>
              <a:rPr lang="en-GB" sz="1200" kern="1200" dirty="0">
                <a:solidFill>
                  <a:schemeClr val="tx1"/>
                </a:solidFill>
                <a:effectLst/>
                <a:latin typeface="Arial" panose="020B0604020202020204" pitchFamily="34" charset="0"/>
                <a:ea typeface="+mn-ea"/>
                <a:cs typeface="Arial" panose="020B0604020202020204" pitchFamily="34" charset="0"/>
              </a:rPr>
            </a:br>
            <a:endParaRPr lang="en-GB" sz="1200" kern="1200" dirty="0">
              <a:solidFill>
                <a:schemeClr val="tx1"/>
              </a:solidFill>
              <a:effectLst/>
              <a:latin typeface="Arial" panose="020B0604020202020204" pitchFamily="34" charset="0"/>
              <a:ea typeface="+mn-ea"/>
              <a:cs typeface="Arial" panose="020B0604020202020204" pitchFamily="34" charset="0"/>
            </a:endParaRPr>
          </a:p>
          <a:p>
            <a:pPr lvl="0"/>
            <a:r>
              <a:rPr lang="en-GB" sz="1200" b="1" kern="1200" dirty="0">
                <a:solidFill>
                  <a:schemeClr val="tx1"/>
                </a:solidFill>
                <a:effectLst/>
                <a:latin typeface="Arial" panose="020B0604020202020204" pitchFamily="34" charset="0"/>
                <a:ea typeface="+mn-ea"/>
                <a:cs typeface="Arial" panose="020B0604020202020204" pitchFamily="34" charset="0"/>
              </a:rPr>
              <a:t>NORMING STAGE: </a:t>
            </a:r>
            <a:endParaRPr lang="en-GB" sz="1200" kern="1200" dirty="0">
              <a:solidFill>
                <a:schemeClr val="tx1"/>
              </a:solidFill>
              <a:effectLst/>
              <a:latin typeface="Arial" panose="020B0604020202020204" pitchFamily="34" charset="0"/>
              <a:ea typeface="+mn-ea"/>
              <a:cs typeface="Arial" panose="020B0604020202020204" pitchFamily="34" charset="0"/>
            </a:endParaRPr>
          </a:p>
          <a:p>
            <a:r>
              <a:rPr lang="en-GB" sz="1200" kern="1200" dirty="0">
                <a:solidFill>
                  <a:schemeClr val="tx1"/>
                </a:solidFill>
                <a:effectLst/>
                <a:latin typeface="Arial" panose="020B0604020202020204" pitchFamily="34" charset="0"/>
                <a:ea typeface="+mn-ea"/>
                <a:cs typeface="Arial" panose="020B0604020202020204" pitchFamily="34" charset="0"/>
              </a:rPr>
              <a:t>At this third stage the members are with one accord working together to achieve their goals and have realised that they can be more productive when working together than performing individually. Each member feels the need to be disciplined, sober and compliance to the rules of the team. Every member feels responsible, accept their roles and work towards success. Team members attend training to become more competent. If each team member complies with the norms,  there will be much progress and increase in production. The leader is respected at this stage. </a:t>
            </a:r>
            <a:br>
              <a:rPr lang="en-GB" sz="1200" kern="1200" dirty="0">
                <a:solidFill>
                  <a:schemeClr val="tx1"/>
                </a:solidFill>
                <a:effectLst/>
                <a:latin typeface="Arial" panose="020B0604020202020204" pitchFamily="34" charset="0"/>
                <a:ea typeface="+mn-ea"/>
                <a:cs typeface="Arial" panose="020B0604020202020204" pitchFamily="34" charset="0"/>
              </a:rPr>
            </a:br>
            <a:r>
              <a:rPr lang="en-GB" sz="1200" kern="1200" dirty="0">
                <a:solidFill>
                  <a:schemeClr val="tx1"/>
                </a:solidFill>
                <a:effectLst/>
                <a:latin typeface="Arial" panose="020B0604020202020204" pitchFamily="34" charset="0"/>
                <a:ea typeface="+mn-ea"/>
                <a:cs typeface="Arial" panose="020B0604020202020204" pitchFamily="34" charset="0"/>
              </a:rPr>
              <a:t>Members begin to support, guide each other and build strong relationship.</a:t>
            </a:r>
            <a:br>
              <a:rPr lang="en-GB" sz="1200" kern="1200" dirty="0">
                <a:solidFill>
                  <a:schemeClr val="tx1"/>
                </a:solidFill>
                <a:effectLst/>
                <a:latin typeface="Arial" panose="020B0604020202020204" pitchFamily="34" charset="0"/>
                <a:ea typeface="+mn-ea"/>
                <a:cs typeface="Arial" panose="020B0604020202020204" pitchFamily="34" charset="0"/>
              </a:rPr>
            </a:br>
            <a:endParaRPr lang="en-GB" sz="1200" kern="1200" dirty="0">
              <a:solidFill>
                <a:schemeClr val="tx1"/>
              </a:solidFill>
              <a:effectLst/>
              <a:latin typeface="Arial" panose="020B0604020202020204" pitchFamily="34" charset="0"/>
              <a:ea typeface="+mn-ea"/>
              <a:cs typeface="Arial" panose="020B0604020202020204" pitchFamily="34" charset="0"/>
            </a:endParaRPr>
          </a:p>
          <a:p>
            <a:pPr lvl="0"/>
            <a:r>
              <a:rPr lang="en-GB" sz="1200" b="1" kern="1200" dirty="0">
                <a:solidFill>
                  <a:schemeClr val="tx1"/>
                </a:solidFill>
                <a:effectLst/>
                <a:latin typeface="Arial" panose="020B0604020202020204" pitchFamily="34" charset="0"/>
                <a:ea typeface="+mn-ea"/>
                <a:cs typeface="Arial" panose="020B0604020202020204" pitchFamily="34" charset="0"/>
              </a:rPr>
              <a:t>PERFORMING STAGE:</a:t>
            </a:r>
            <a:endParaRPr lang="en-GB" sz="1200" kern="1200" dirty="0">
              <a:solidFill>
                <a:schemeClr val="tx1"/>
              </a:solidFill>
              <a:effectLst/>
              <a:latin typeface="Arial" panose="020B0604020202020204" pitchFamily="34" charset="0"/>
              <a:ea typeface="+mn-ea"/>
              <a:cs typeface="Arial" panose="020B0604020202020204" pitchFamily="34" charset="0"/>
            </a:endParaRPr>
          </a:p>
          <a:p>
            <a:r>
              <a:rPr lang="en-GB" sz="1200" kern="1200" dirty="0">
                <a:solidFill>
                  <a:schemeClr val="tx1"/>
                </a:solidFill>
                <a:effectLst/>
                <a:latin typeface="Arial" panose="020B0604020202020204" pitchFamily="34" charset="0"/>
                <a:ea typeface="+mn-ea"/>
                <a:cs typeface="Arial" panose="020B0604020202020204" pitchFamily="34" charset="0"/>
              </a:rPr>
              <a:t>In the performing stage, members know their respective roles. The performance of the team is now at its best. The team members are competent and committed to their work. The focus is on how to achieve their goals and each one feels responsible.</a:t>
            </a:r>
            <a:br>
              <a:rPr lang="en-GB" sz="1200" kern="1200" dirty="0">
                <a:solidFill>
                  <a:schemeClr val="tx1"/>
                </a:solidFill>
                <a:effectLst/>
                <a:latin typeface="Arial" panose="020B0604020202020204" pitchFamily="34" charset="0"/>
                <a:ea typeface="+mn-ea"/>
                <a:cs typeface="Arial" panose="020B0604020202020204" pitchFamily="34" charset="0"/>
              </a:rPr>
            </a:br>
            <a:endParaRPr lang="en-GB" sz="1200" kern="1200" dirty="0">
              <a:solidFill>
                <a:schemeClr val="tx1"/>
              </a:solidFill>
              <a:effectLst/>
              <a:latin typeface="Arial" panose="020B0604020202020204" pitchFamily="34" charset="0"/>
              <a:ea typeface="+mn-ea"/>
              <a:cs typeface="Arial" panose="020B0604020202020204" pitchFamily="34" charset="0"/>
            </a:endParaRPr>
          </a:p>
          <a:p>
            <a:pPr lvl="0"/>
            <a:r>
              <a:rPr lang="en-GB" sz="1200" b="1" kern="1200" dirty="0">
                <a:solidFill>
                  <a:schemeClr val="tx1"/>
                </a:solidFill>
                <a:effectLst/>
                <a:latin typeface="Arial" panose="020B0604020202020204" pitchFamily="34" charset="0"/>
                <a:ea typeface="+mn-ea"/>
                <a:cs typeface="Arial" panose="020B0604020202020204" pitchFamily="34" charset="0"/>
              </a:rPr>
              <a:t>ADJOURNING STAGE:</a:t>
            </a:r>
            <a:endParaRPr lang="en-GB" sz="1200" kern="1200" dirty="0">
              <a:solidFill>
                <a:schemeClr val="tx1"/>
              </a:solidFill>
              <a:effectLst/>
              <a:latin typeface="Arial" panose="020B0604020202020204" pitchFamily="34" charset="0"/>
              <a:ea typeface="+mn-ea"/>
              <a:cs typeface="Arial" panose="020B0604020202020204" pitchFamily="34" charset="0"/>
            </a:endParaRPr>
          </a:p>
          <a:p>
            <a:r>
              <a:rPr lang="en-GB" sz="1200" kern="1200" dirty="0">
                <a:solidFill>
                  <a:schemeClr val="tx1"/>
                </a:solidFill>
                <a:effectLst/>
                <a:latin typeface="Arial" panose="020B0604020202020204" pitchFamily="34" charset="0"/>
                <a:ea typeface="+mn-ea"/>
                <a:cs typeface="Arial" panose="020B0604020202020204" pitchFamily="34" charset="0"/>
              </a:rPr>
              <a:t>In 1977 Tuckman added a fifth stage the adjourning stage, this is where the team breaks up, because they have accomplished the assigned task. Most teams continue to function by just transforming the team with new members doing a new task.</a:t>
            </a: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8</a:t>
            </a:fld>
            <a:endParaRPr lang="en-US"/>
          </a:p>
        </p:txBody>
      </p:sp>
    </p:spTree>
    <p:extLst>
      <p:ext uri="{BB962C8B-B14F-4D97-AF65-F5344CB8AC3E}">
        <p14:creationId xmlns:p14="http://schemas.microsoft.com/office/powerpoint/2010/main" val="4075487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fontAlgn="base">
              <a:buNone/>
            </a:pPr>
            <a:r>
              <a:rPr lang="en-GB" sz="1200" dirty="0"/>
              <a:t>What are tasks and responsibilities in teams? </a:t>
            </a:r>
          </a:p>
          <a:p>
            <a:pPr marL="0" indent="0" algn="l" fontAlgn="base">
              <a:buNone/>
            </a:pPr>
            <a:r>
              <a:rPr lang="en-GB" sz="1200" dirty="0"/>
              <a:t>Roles are commonly described as the roles that each person on a team assumes — for example, on a product team that you may have a role as Brand Manager, a role as Product Designer, etc. </a:t>
            </a:r>
          </a:p>
          <a:p>
            <a:pPr marL="0" indent="0" algn="l" fontAlgn="base">
              <a:buNone/>
            </a:pPr>
            <a:r>
              <a:rPr lang="en-GB" sz="1200" dirty="0"/>
              <a:t>Duties are the particular tasks or duties which team members are required to perform as part of their job.</a:t>
            </a:r>
          </a:p>
          <a:p>
            <a:pPr marL="0" indent="0" algn="l" fontAlgn="base">
              <a:buNone/>
            </a:pPr>
            <a:endParaRPr lang="en-GB" sz="1200" dirty="0"/>
          </a:p>
          <a:p>
            <a:pPr marL="0" marR="0" lvl="0" indent="0" algn="l" defTabSz="914400" rtl="0" eaLnBrk="1" fontAlgn="base" latinLnBrk="0" hangingPunct="1">
              <a:lnSpc>
                <a:spcPct val="100000"/>
              </a:lnSpc>
              <a:spcBef>
                <a:spcPts val="0"/>
              </a:spcBef>
              <a:spcAft>
                <a:spcPts val="0"/>
              </a:spcAft>
              <a:buClrTx/>
              <a:buSzTx/>
              <a:buFontTx/>
              <a:buNone/>
              <a:tabLst/>
              <a:defRPr/>
            </a:pPr>
            <a:r>
              <a:rPr lang="en-GB" dirty="0">
                <a:latin typeface="Adobe Song Std L" panose="02020300000000000000" pitchFamily="18" charset="-128"/>
                <a:ea typeface="Adobe Song Std L" panose="02020300000000000000" pitchFamily="18" charset="-128"/>
              </a:rPr>
              <a:t>Belbin describes a team role as "a propensity to behave, collaborate and interrelate in a specific way with others." There are 3 action-oriented roles-Shaper, Implementer and Completer Finisher; 3 people-oriented roles-Leader, Team worker and Resource Investigator and 3 Cognitive roles-Field, Track Evaluator and Specialist.</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GB" dirty="0">
              <a:latin typeface="Adobe Song Std L" panose="02020300000000000000" pitchFamily="18" charset="-128"/>
              <a:ea typeface="Adobe Song Std L" panose="02020300000000000000" pitchFamily="18" charset="-128"/>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dirty="0">
                <a:solidFill>
                  <a:prstClr val="black"/>
                </a:solidFill>
                <a:latin typeface="Adobe Song Std L" panose="02020300000000000000" pitchFamily="18" charset="-128"/>
                <a:ea typeface="Adobe Song Std L" panose="02020300000000000000" pitchFamily="18" charset="-128"/>
              </a:rPr>
              <a:t>Teams are important because they can accomplish much more than any of the members could achieve individually. The team that functions efficiently brings together a diverse range of characters, skills, and talents, and is able to realize large, complex projects.</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GB" dirty="0">
              <a:solidFill>
                <a:prstClr val="black"/>
              </a:solidFill>
              <a:latin typeface="Adobe Song Std L" panose="02020300000000000000" pitchFamily="18" charset="-128"/>
              <a:ea typeface="Adobe Song Std L" panose="02020300000000000000" pitchFamily="18" charset="-128"/>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Though difficult at times, never underestimate the importance of defining roles and responsibilities in business. Many employees wear several different hats, completing jobs outside the initial range of their job description. Unfortunately, this can lead to a great deal of confusion within the company, especially when leadership responsibilities are not properly assigned. When employees ask, “How are leadership responsibilities and performance measured?” you’re going to want to be prepared with your answer. Clearly defining roles and expectations can have a positive impact on the company as a whole, particularly as it relates to team projects.</a:t>
            </a:r>
            <a:endParaRPr lang="en-GB" dirty="0">
              <a:solidFill>
                <a:prstClr val="black"/>
              </a:solidFill>
              <a:latin typeface="Adobe Song Std L" panose="02020300000000000000" pitchFamily="18" charset="-128"/>
              <a:ea typeface="Adobe Song Std L" panose="02020300000000000000" pitchFamily="18" charset="-128"/>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dirty="0">
              <a:latin typeface="Adobe Song Std L" panose="02020300000000000000" pitchFamily="18" charset="-128"/>
              <a:ea typeface="Adobe Song Std L" panose="02020300000000000000" pitchFamily="18" charset="-128"/>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dirty="0">
              <a:latin typeface="Adobe Song Std L" panose="02020300000000000000" pitchFamily="18" charset="-128"/>
              <a:ea typeface="Adobe Song Std L" panose="02020300000000000000" pitchFamily="18" charset="-128"/>
            </a:endParaRPr>
          </a:p>
          <a:p>
            <a:pPr marL="0" indent="0" algn="l" fontAlgn="base">
              <a:buNone/>
            </a:pPr>
            <a:endParaRPr lang="en-GB" sz="1200" dirty="0"/>
          </a:p>
          <a:p>
            <a:pPr marL="0" indent="0" algn="ctr" fontAlgn="base">
              <a:buNone/>
            </a:pPr>
            <a:endParaRPr lang="en-GB" sz="1200"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6A45FC0-30A4-4663-BAB5-71BECEF5AD0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00653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Conflict is defined as a form of disagreement or discord arising between individuals or within a group due to beliefs or actions of one or more members in the group that are resisted or that are unacceptable to one or more members of another group (Madalina, 2015). </a:t>
            </a:r>
          </a:p>
          <a:p>
            <a:r>
              <a:rPr lang="en-US" sz="1200" dirty="0"/>
              <a:t>Lewis </a:t>
            </a:r>
            <a:r>
              <a:rPr lang="en-US" sz="1200" dirty="0" err="1"/>
              <a:t>Cose</a:t>
            </a:r>
            <a:r>
              <a:rPr lang="en-US" sz="1200" dirty="0"/>
              <a:t> (1967) defined conflicts as the clash of values and interests, as well as the tensions between what is and what some individuals or groups feel what ought to be.</a:t>
            </a:r>
          </a:p>
          <a:p>
            <a:endParaRPr lang="en-US" sz="1200" dirty="0"/>
          </a:p>
          <a:p>
            <a:pPr algn="just"/>
            <a:r>
              <a:rPr lang="en-US" sz="1200" dirty="0"/>
              <a:t>There are different forms of conflicts: </a:t>
            </a:r>
          </a:p>
          <a:p>
            <a:pPr algn="just"/>
            <a:r>
              <a:rPr lang="en-US" sz="1200" dirty="0"/>
              <a:t>interpersonal conflict refers to conflicts between two individuals (Thakore, 2013). </a:t>
            </a:r>
          </a:p>
          <a:p>
            <a:pPr algn="just"/>
            <a:r>
              <a:rPr lang="en-US" sz="1200" dirty="0"/>
              <a:t>Intrapersonal conflict occurs within the individual’s mind. </a:t>
            </a:r>
          </a:p>
          <a:p>
            <a:pPr algn="just"/>
            <a:r>
              <a:rPr lang="en-US" sz="1200" dirty="0"/>
              <a:t>Intragroup conflict occurs amongst individuals within a group or team. The misunderstanding amongst this individuals in a group leads to conflict. </a:t>
            </a:r>
          </a:p>
          <a:p>
            <a:pPr algn="just"/>
            <a:r>
              <a:rPr lang="en-US" sz="1200" dirty="0"/>
              <a:t>And lastly, inter-group conflict arises when there is misunderstanding amongst different teams within an organization. </a:t>
            </a:r>
          </a:p>
          <a:p>
            <a:pPr algn="just"/>
            <a:endParaRPr lang="en-US" sz="1200" dirty="0"/>
          </a:p>
          <a:p>
            <a:pPr algn="just"/>
            <a:r>
              <a:rPr lang="en-US" sz="1200" dirty="0"/>
              <a:t>Another form of conflict as itemized by </a:t>
            </a:r>
            <a:r>
              <a:rPr lang="en-US" sz="1200" dirty="0" err="1"/>
              <a:t>Omisore</a:t>
            </a:r>
            <a:r>
              <a:rPr lang="en-US" sz="1200" dirty="0"/>
              <a:t>, and Abiodun, (2014), include: functional or constructive conflict and dysfunctional or destructive conflict. </a:t>
            </a:r>
          </a:p>
          <a:p>
            <a:pPr algn="just"/>
            <a:r>
              <a:rPr lang="en-US" sz="1200" dirty="0"/>
              <a:t>Functional conflicts support the goals of a group and improve its performance.</a:t>
            </a:r>
          </a:p>
          <a:p>
            <a:pPr algn="just"/>
            <a:r>
              <a:rPr lang="en-US" sz="1200" dirty="0"/>
              <a:t> Dysfunctional conflicts hinder group performance.</a:t>
            </a:r>
          </a:p>
          <a:p>
            <a:pPr algn="just"/>
            <a:endParaRPr lang="en-US" sz="1200" dirty="0"/>
          </a:p>
          <a:p>
            <a:r>
              <a:rPr lang="en-US" sz="1200" dirty="0"/>
              <a:t>Conflicts are inevitable in an organization, and their proper management can lead to improved organizational performance. </a:t>
            </a:r>
          </a:p>
          <a:p>
            <a:r>
              <a:rPr lang="en-US" sz="1200" dirty="0"/>
              <a:t>However, if they are not properly managed, they can lead to missed opportunities or disrupt the achievement of organizational goals and objectives. </a:t>
            </a:r>
          </a:p>
          <a:p>
            <a:pPr algn="just"/>
            <a:endParaRPr lang="en-US" sz="1200" dirty="0"/>
          </a:p>
          <a:p>
            <a:endParaRPr lang="en-GB" dirty="0"/>
          </a:p>
        </p:txBody>
      </p:sp>
      <p:sp>
        <p:nvSpPr>
          <p:cNvPr id="4" name="Slide Number Placeholder 3"/>
          <p:cNvSpPr>
            <a:spLocks noGrp="1"/>
          </p:cNvSpPr>
          <p:nvPr>
            <p:ph type="sldNum" sz="quarter" idx="5"/>
          </p:nvPr>
        </p:nvSpPr>
        <p:spPr/>
        <p:txBody>
          <a:bodyPr/>
          <a:lstStyle/>
          <a:p>
            <a:fld id="{7A2DBCB5-11DB-4AA4-80E8-A82FECC2DE86}" type="slidenum">
              <a:rPr lang="en-GB" smtClean="0"/>
              <a:t>10</a:t>
            </a:fld>
            <a:endParaRPr lang="en-GB"/>
          </a:p>
        </p:txBody>
      </p:sp>
    </p:spTree>
    <p:extLst>
      <p:ext uri="{BB962C8B-B14F-4D97-AF65-F5344CB8AC3E}">
        <p14:creationId xmlns:p14="http://schemas.microsoft.com/office/powerpoint/2010/main" val="3594662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Successful Team Development</a:t>
            </a:r>
          </a:p>
          <a:p>
            <a:r>
              <a:rPr lang="en-GB" sz="1200" kern="1200" dirty="0">
                <a:solidFill>
                  <a:schemeClr val="tx1"/>
                </a:solidFill>
                <a:effectLst/>
                <a:latin typeface="+mn-lt"/>
                <a:ea typeface="+mn-ea"/>
                <a:cs typeface="+mn-cs"/>
              </a:rPr>
              <a:t>Every successful organisation is always having good team members because without a good team the organisation won’t be successful. A team with high performances and clear communication is needed in the organisation and that will be the backbone of the organisation.</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 How a leader can build a successful team</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1. Build relationship between your employee</a:t>
            </a:r>
            <a:r>
              <a:rPr lang="en-GB" sz="1200" kern="1200" dirty="0">
                <a:solidFill>
                  <a:schemeClr val="tx1"/>
                </a:solidFill>
                <a:effectLst/>
                <a:latin typeface="+mn-lt"/>
                <a:ea typeface="+mn-ea"/>
                <a:cs typeface="+mn-cs"/>
              </a:rPr>
              <a:t> :  firstly, you have to examine the way the team work together and build trust among the team and improve the communication flow.</a:t>
            </a:r>
          </a:p>
          <a:p>
            <a:r>
              <a:rPr lang="en-GB" sz="1200" kern="1200" dirty="0">
                <a:solidFill>
                  <a:schemeClr val="tx1"/>
                </a:solidFill>
                <a:effectLst/>
                <a:latin typeface="+mn-lt"/>
                <a:ea typeface="+mn-ea"/>
                <a:cs typeface="+mn-cs"/>
              </a:rPr>
              <a:t>Then encourage them to resolve conflicts amicable if there is any among them. Do not be judgemental whenever there is an argument and act as a mediator. Always allow every team member to contribute to the solution which will give them the opportunity and also brings out the solution to the problems.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2. Set the grand rules for the team</a:t>
            </a:r>
            <a:r>
              <a:rPr lang="en-GB" sz="1200" kern="1200" dirty="0">
                <a:solidFill>
                  <a:schemeClr val="tx1"/>
                </a:solidFill>
                <a:effectLst/>
                <a:latin typeface="+mn-lt"/>
                <a:ea typeface="+mn-ea"/>
                <a:cs typeface="+mn-cs"/>
              </a:rPr>
              <a:t> : Setting the team values and goals will establish and also evaluate the team performances with individuals by involving the team. This process will allow them to know what it entails and agree with in the team.</a:t>
            </a:r>
          </a:p>
          <a:p>
            <a:r>
              <a:rPr lang="en-GB" sz="1200" kern="1200" dirty="0">
                <a:solidFill>
                  <a:schemeClr val="tx1"/>
                </a:solidFill>
                <a:effectLst/>
                <a:latin typeface="+mn-lt"/>
                <a:ea typeface="+mn-ea"/>
                <a:cs typeface="+mn-cs"/>
              </a:rPr>
              <a:t>Building a successful team is a big responsibility  for the manager. It’s not something that you can achieve in a short period of time. It is an ongoing procedure that you have to promote and co-ordinate. Moving the team member forward will help them to trust and support each order, also set their skills set so that they will be more effective in completing the organisation goals.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3. Establishing leadership</a:t>
            </a:r>
            <a:r>
              <a:rPr lang="en-GB" sz="1200" kern="1200" dirty="0">
                <a:solidFill>
                  <a:schemeClr val="tx1"/>
                </a:solidFill>
                <a:effectLst/>
                <a:latin typeface="+mn-lt"/>
                <a:ea typeface="+mn-ea"/>
                <a:cs typeface="+mn-cs"/>
              </a:rPr>
              <a:t> :  This is a situation whereby your employee will  trust your instinct , it will make them work effectively in your absent by developing a good leadership skills and dealing with them with honest and transparency, it will encourage the employee to develop trust and work effectively even in your absent.</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4. Share a common culture :</a:t>
            </a:r>
            <a:r>
              <a:rPr lang="en-GB" sz="1200" kern="1200" dirty="0">
                <a:solidFill>
                  <a:schemeClr val="tx1"/>
                </a:solidFill>
                <a:effectLst/>
                <a:latin typeface="+mn-lt"/>
                <a:ea typeface="+mn-ea"/>
                <a:cs typeface="+mn-cs"/>
              </a:rPr>
              <a:t> In this situation, a good team always  share a common culture despite the differences in the skill set, they will create and agree on this common culture for them  to choose preferred communication styles. This will enable them to be more productive when there is procedure and guard line to follow. Being a leader,  you must collate  ideas from the members to create a cultural values framework.</a:t>
            </a:r>
          </a:p>
          <a:p>
            <a:r>
              <a:rPr lang="en-GB"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11</a:t>
            </a:fld>
            <a:endParaRPr lang="en-US"/>
          </a:p>
        </p:txBody>
      </p:sp>
    </p:spTree>
    <p:extLst>
      <p:ext uri="{BB962C8B-B14F-4D97-AF65-F5344CB8AC3E}">
        <p14:creationId xmlns:p14="http://schemas.microsoft.com/office/powerpoint/2010/main" val="3254357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dirty="0"/>
              <a:t>Michael Jordan said, “Talent win games but teamwork and intelligence win championship” Having said enough let me conclude by saying that by practicing all these your organization is going to be among the winning team breaking boundaries and occupying territories. Working in harmony increase production and strong working relationship. We all have the potentials to contribute to the general success of our respective organizations, as suggested by Dr. Meredith Belbin let us avail ourselves to realise our individual roles.</a:t>
            </a:r>
          </a:p>
          <a:p>
            <a:pPr>
              <a:lnSpc>
                <a:spcPct val="150000"/>
              </a:lnSpc>
            </a:pPr>
            <a:r>
              <a:rPr lang="en-US" dirty="0"/>
              <a:t>Finally it is indisputable fact that as we come together with the purpose of achieving a common goal, conflicts are inevitable as humans and so let us not dwell much on things that oppose to our progress but focus on our success.</a:t>
            </a:r>
          </a:p>
          <a:p>
            <a:pPr>
              <a:lnSpc>
                <a:spcPct val="150000"/>
              </a:lnSpc>
            </a:pPr>
            <a:endParaRPr lang="en-US" dirty="0"/>
          </a:p>
          <a:p>
            <a:pPr>
              <a:lnSpc>
                <a:spcPct val="150000"/>
              </a:lnSpc>
            </a:pPr>
            <a:r>
              <a:rPr lang="en-US" dirty="0"/>
              <a:t> Please if someone has a question, we are ready to explain everything to our best capabilities.</a:t>
            </a:r>
          </a:p>
          <a:p>
            <a:pPr>
              <a:lnSpc>
                <a:spcPct val="150000"/>
              </a:lnSpc>
            </a:pPr>
            <a:r>
              <a:rPr lang="en-US" dirty="0"/>
              <a:t>Thank you.</a:t>
            </a:r>
          </a:p>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12</a:t>
            </a:fld>
            <a:endParaRPr lang="en-US"/>
          </a:p>
        </p:txBody>
      </p:sp>
    </p:spTree>
    <p:extLst>
      <p:ext uri="{BB962C8B-B14F-4D97-AF65-F5344CB8AC3E}">
        <p14:creationId xmlns:p14="http://schemas.microsoft.com/office/powerpoint/2010/main" val="17235145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13</a:t>
            </a:fld>
            <a:endParaRPr lang="en-US"/>
          </a:p>
        </p:txBody>
      </p:sp>
    </p:spTree>
    <p:extLst>
      <p:ext uri="{BB962C8B-B14F-4D97-AF65-F5344CB8AC3E}">
        <p14:creationId xmlns:p14="http://schemas.microsoft.com/office/powerpoint/2010/main" val="3282424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14</a:t>
            </a:fld>
            <a:endParaRPr lang="en-US"/>
          </a:p>
        </p:txBody>
      </p:sp>
    </p:spTree>
    <p:extLst>
      <p:ext uri="{BB962C8B-B14F-4D97-AF65-F5344CB8AC3E}">
        <p14:creationId xmlns:p14="http://schemas.microsoft.com/office/powerpoint/2010/main" val="38953704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16</a:t>
            </a:fld>
            <a:endParaRPr lang="en-US"/>
          </a:p>
        </p:txBody>
      </p:sp>
    </p:spTree>
    <p:extLst>
      <p:ext uri="{BB962C8B-B14F-4D97-AF65-F5344CB8AC3E}">
        <p14:creationId xmlns:p14="http://schemas.microsoft.com/office/powerpoint/2010/main" val="1360159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60EB5C5-63E1-2042-A462-43C889F768C5}" type="slidenum">
              <a:rPr lang="en-US" smtClean="0"/>
              <a:t>17</a:t>
            </a:fld>
            <a:endParaRPr lang="en-US"/>
          </a:p>
        </p:txBody>
      </p:sp>
    </p:spTree>
    <p:extLst>
      <p:ext uri="{BB962C8B-B14F-4D97-AF65-F5344CB8AC3E}">
        <p14:creationId xmlns:p14="http://schemas.microsoft.com/office/powerpoint/2010/main" val="4189221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GB"/>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9E86483-5C99-684C-8AEB-E5DF70D44439}" type="datetimeFigureOut">
              <a:rPr lang="en-US" smtClean="0"/>
              <a:t>4/21/20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802670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9E86483-5C99-684C-8AEB-E5DF70D44439}" type="datetimeFigureOut">
              <a:rPr lang="en-US" smtClean="0"/>
              <a:t>4/21/20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864793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GB"/>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9E86483-5C99-684C-8AEB-E5DF70D44439}" type="datetimeFigureOut">
              <a:rPr lang="en-US" smtClean="0"/>
              <a:t>4/21/20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1964598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E9E86483-5C99-684C-8AEB-E5DF70D44439}" type="datetimeFigureOut">
              <a:rPr lang="en-US" smtClean="0"/>
              <a:t>4/21/20</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1040266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 name="Date Placeholder 1"/>
          <p:cNvSpPr>
            <a:spLocks noGrp="1"/>
          </p:cNvSpPr>
          <p:nvPr>
            <p:ph type="dt" sz="half" idx="10"/>
          </p:nvPr>
        </p:nvSpPr>
        <p:spPr/>
        <p:txBody>
          <a:bodyPr/>
          <a:lstStyle/>
          <a:p>
            <a:fld id="{E9E86483-5C99-684C-8AEB-E5DF70D44439}" type="datetimeFigureOut">
              <a:rPr lang="en-US" smtClean="0"/>
              <a:t>4/21/20</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233839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a:t>Click to edit Master title style</a:t>
            </a:r>
            <a:endParaRPr lang="en-US" dirty="0"/>
          </a:p>
        </p:txBody>
      </p:sp>
      <p:sp>
        <p:nvSpPr>
          <p:cNvPr id="2" name="Date Placeholder 1"/>
          <p:cNvSpPr>
            <a:spLocks noGrp="1"/>
          </p:cNvSpPr>
          <p:nvPr>
            <p:ph type="dt" sz="half" idx="10"/>
          </p:nvPr>
        </p:nvSpPr>
        <p:spPr/>
        <p:txBody>
          <a:bodyPr/>
          <a:lstStyle/>
          <a:p>
            <a:fld id="{E9E86483-5C99-684C-8AEB-E5DF70D44439}" type="datetimeFigureOut">
              <a:rPr lang="en-US" smtClean="0"/>
              <a:t>4/21/20</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1078139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9E86483-5C99-684C-8AEB-E5DF70D44439}" type="datetimeFigureOut">
              <a:rPr lang="en-US" smtClean="0"/>
              <a:t>4/21/20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739830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GB"/>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E9E86483-5C99-684C-8AEB-E5DF70D44439}" type="datetimeFigureOut">
              <a:rPr lang="en-US" smtClean="0"/>
              <a:t>4/21/20</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848146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E9E86483-5C99-684C-8AEB-E5DF70D44439}" type="datetimeFigureOut">
              <a:rPr lang="en-US" smtClean="0"/>
              <a:t>4/21/20</a:t>
            </a:fld>
            <a:endParaRPr lang="en-US"/>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884027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9E86483-5C99-684C-8AEB-E5DF70D44439}" type="datetimeFigureOut">
              <a:rPr lang="en-US" smtClean="0"/>
              <a:t>4/21/20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2366310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9E86483-5C99-684C-8AEB-E5DF70D44439}" type="datetimeFigureOut">
              <a:rPr lang="en-US" smtClean="0"/>
              <a:t>4/21/20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7B661B-A3E4-0D4A-AEC4-E16A921517C5}" type="slidenum">
              <a:rPr lang="en-US" smtClean="0"/>
              <a:t>‹#›</a:t>
            </a:fld>
            <a:endParaRPr lang="en-US"/>
          </a:p>
        </p:txBody>
      </p:sp>
    </p:spTree>
    <p:extLst>
      <p:ext uri="{BB962C8B-B14F-4D97-AF65-F5344CB8AC3E}">
        <p14:creationId xmlns:p14="http://schemas.microsoft.com/office/powerpoint/2010/main" val="821425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E9E86483-5C99-684C-8AEB-E5DF70D44439}" type="datetimeFigureOut">
              <a:rPr lang="en-US" smtClean="0"/>
              <a:t>4/21/20</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047B661B-A3E4-0D4A-AEC4-E16A921517C5}" type="slidenum">
              <a:rPr lang="en-US" smtClean="0"/>
              <a:t>‹#›</a:t>
            </a:fld>
            <a:endParaRPr lang="en-US"/>
          </a:p>
        </p:txBody>
      </p:sp>
    </p:spTree>
    <p:extLst>
      <p:ext uri="{BB962C8B-B14F-4D97-AF65-F5344CB8AC3E}">
        <p14:creationId xmlns:p14="http://schemas.microsoft.com/office/powerpoint/2010/main" val="2621473399"/>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3.xml.rels><?xml version="1.0" encoding="UTF-8" standalone="yes"?>
<Relationships xmlns="http://schemas.openxmlformats.org/package/2006/relationships"><Relationship Id="rId3" Type="http://schemas.openxmlformats.org/officeDocument/2006/relationships/hyperlink" Target="http://www.ijcm.org.in/text.asp?2014/39/4/208/143020"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courses.lumenlearning.com/suny-principlesmanagement/chapter/reading-the-five-stages-of-team-development/"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www.career/"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www.indeed.com/career-advice/career-development/steps-to-building-a-successful-team"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hyperlink" Target="https://www.huffpost.com/entry/5-steps-to-building-an-effective-team_b_7132406?guccounter=1&amp;guce_referrer=aHR0cHM6Ly93d3cuZ29vZ2xlLmNvbS8&amp;guce_referrer_sig=AQAAAJkLxTx6Vnzi9coe8Bqjradvad9zsITVfVH0k-73f6JMZnLABkdWlI0LttBsxxnYVxUBjpZxu0v38ZPpcNKKTroAv3Ab02c0rSMRxXgrGe9fTMBcMoJWckHW46RpO9CUot0qnLhCIW59udwXupUMvof8-BfQcToLyz_1NbBL7Btp"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ifm.eng.cam.ac.uk/research/dmg/tools-and-techniques/belbins-team-roles/" TargetMode="External"/><Relationship Id="rId2" Type="http://schemas.openxmlformats.org/officeDocument/2006/relationships/hyperlink" Target="https://medium.com/swlh/how-to-facilitate-a-team-roles-and-responsibilities-workshop-c8b91db7ade5" TargetMode="External"/><Relationship Id="rId1" Type="http://schemas.openxmlformats.org/officeDocument/2006/relationships/slideLayout" Target="../slideLayouts/slideLayout7.xml"/><Relationship Id="rId5" Type="http://schemas.openxmlformats.org/officeDocument/2006/relationships/hyperlink" Target="https://www.truscore.com/resources/the-importance-of-defining-roles-and-responsibilities/" TargetMode="External"/><Relationship Id="rId4" Type="http://schemas.openxmlformats.org/officeDocument/2006/relationships/hyperlink" Target="http://www.belbin.ie/understanding-team-roles-can-improve-team-perform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7">
            <a:extLst>
              <a:ext uri="{FF2B5EF4-FFF2-40B4-BE49-F238E27FC236}">
                <a16:creationId xmlns:a16="http://schemas.microsoft.com/office/drawing/2014/main" id="{C162DF2A-64D1-4AA9-BA42-8A4063EAD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9">
            <a:extLst>
              <a:ext uri="{FF2B5EF4-FFF2-40B4-BE49-F238E27FC236}">
                <a16:creationId xmlns:a16="http://schemas.microsoft.com/office/drawing/2014/main" id="{5D7C1373-63AF-4A75-909E-990E053566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7" name="Rectangle 11">
            <a:extLst>
              <a:ext uri="{FF2B5EF4-FFF2-40B4-BE49-F238E27FC236}">
                <a16:creationId xmlns:a16="http://schemas.microsoft.com/office/drawing/2014/main" id="{2F4AD318-2FB6-4C6E-931E-58E404FA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13">
            <a:extLst>
              <a:ext uri="{FF2B5EF4-FFF2-40B4-BE49-F238E27FC236}">
                <a16:creationId xmlns:a16="http://schemas.microsoft.com/office/drawing/2014/main" id="{1A118E35-1CBF-4863-8497-F4DF1A166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2" y="752748"/>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Freeform: Shape 15">
            <a:extLst>
              <a:ext uri="{FF2B5EF4-FFF2-40B4-BE49-F238E27FC236}">
                <a16:creationId xmlns:a16="http://schemas.microsoft.com/office/drawing/2014/main" id="{6E187274-5DC2-4BE0-AF99-925D6D973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7094" y="761999"/>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D95F2A9-21EF-3944-B2F1-D76417D1FCEA}"/>
              </a:ext>
            </a:extLst>
          </p:cNvPr>
          <p:cNvSpPr>
            <a:spLocks noGrp="1"/>
          </p:cNvSpPr>
          <p:nvPr>
            <p:ph type="title"/>
          </p:nvPr>
        </p:nvSpPr>
        <p:spPr>
          <a:xfrm>
            <a:off x="1069848" y="752748"/>
            <a:ext cx="9957816" cy="3800964"/>
          </a:xfrm>
        </p:spPr>
        <p:txBody>
          <a:bodyPr vert="horz" lIns="91440" tIns="45720" rIns="91440" bIns="45720" rtlCol="0" anchor="b">
            <a:normAutofit/>
          </a:bodyPr>
          <a:lstStyle/>
          <a:p>
            <a:pPr algn="ctr"/>
            <a:br>
              <a:rPr lang="en-US" sz="5900" b="1" spc="-100" dirty="0">
                <a:solidFill>
                  <a:schemeClr val="tx1"/>
                </a:solidFill>
                <a:latin typeface="Algerian" pitchFamily="82" charset="77"/>
              </a:rPr>
            </a:br>
            <a:br>
              <a:rPr lang="en-US" sz="5900" b="1" spc="-100" dirty="0">
                <a:solidFill>
                  <a:schemeClr val="tx1"/>
                </a:solidFill>
                <a:latin typeface="Algerian" pitchFamily="82" charset="77"/>
              </a:rPr>
            </a:br>
            <a:r>
              <a:rPr lang="en-US" sz="5900" b="1" spc="-100" dirty="0">
                <a:solidFill>
                  <a:schemeClr val="tx1"/>
                </a:solidFill>
                <a:latin typeface="Algerian" pitchFamily="82" charset="77"/>
              </a:rPr>
              <a:t>EFFECTIVE TEAM WORKING</a:t>
            </a:r>
            <a:br>
              <a:rPr lang="en-US" sz="5900" b="1" spc="-100" dirty="0">
                <a:solidFill>
                  <a:schemeClr val="tx1"/>
                </a:solidFill>
                <a:latin typeface="Algerian" pitchFamily="82" charset="77"/>
              </a:rPr>
            </a:br>
            <a:br>
              <a:rPr lang="en-US" sz="5900" b="1" spc="-100" dirty="0">
                <a:solidFill>
                  <a:schemeClr val="tx1"/>
                </a:solidFill>
                <a:latin typeface="Algerian" pitchFamily="82" charset="77"/>
              </a:rPr>
            </a:br>
            <a:r>
              <a:rPr lang="en-US" spc="-100" dirty="0">
                <a:solidFill>
                  <a:schemeClr val="tx1"/>
                </a:solidFill>
                <a:latin typeface="Algerian" pitchFamily="82" charset="77"/>
              </a:rPr>
              <a:t>BMSW4002_ETW FEB20 T2 HSC</a:t>
            </a:r>
            <a:endParaRPr lang="en-US" sz="5900" spc="-100" dirty="0">
              <a:solidFill>
                <a:schemeClr val="tx1"/>
              </a:solidFill>
              <a:latin typeface="Algerian" pitchFamily="82" charset="77"/>
            </a:endParaRPr>
          </a:p>
        </p:txBody>
      </p:sp>
      <p:sp>
        <p:nvSpPr>
          <p:cNvPr id="3" name="TextBox 2">
            <a:extLst>
              <a:ext uri="{FF2B5EF4-FFF2-40B4-BE49-F238E27FC236}">
                <a16:creationId xmlns:a16="http://schemas.microsoft.com/office/drawing/2014/main" id="{FDDACDE9-BC63-4841-90A1-B76897875A75}"/>
              </a:ext>
            </a:extLst>
          </p:cNvPr>
          <p:cNvSpPr txBox="1"/>
          <p:nvPr/>
        </p:nvSpPr>
        <p:spPr>
          <a:xfrm>
            <a:off x="1389888" y="5418891"/>
            <a:ext cx="11058145" cy="1354217"/>
          </a:xfrm>
          <a:prstGeom prst="rect">
            <a:avLst/>
          </a:prstGeom>
          <a:noFill/>
        </p:spPr>
        <p:txBody>
          <a:bodyPr wrap="square" rtlCol="0">
            <a:spAutoFit/>
          </a:bodyPr>
          <a:lstStyle/>
          <a:p>
            <a:pPr>
              <a:spcAft>
                <a:spcPts val="600"/>
              </a:spcAft>
            </a:pPr>
            <a:r>
              <a:rPr lang="en-US" sz="2400" b="1" i="1" dirty="0"/>
              <a:t>By Mabel Tiwaah Ankomah, Oluwasen Akran and Ann Iyabo Aderibole Johnson</a:t>
            </a:r>
            <a:endParaRPr lang="en-GB" sz="2400" b="1" i="1" dirty="0"/>
          </a:p>
          <a:p>
            <a:pPr>
              <a:spcAft>
                <a:spcPts val="600"/>
              </a:spcAft>
            </a:pPr>
            <a:endParaRPr lang="en-GB" sz="2400" dirty="0"/>
          </a:p>
          <a:p>
            <a:pPr>
              <a:spcAft>
                <a:spcPts val="600"/>
              </a:spcAft>
            </a:pPr>
            <a:endParaRPr lang="en-US" sz="2400" dirty="0"/>
          </a:p>
        </p:txBody>
      </p:sp>
    </p:spTree>
    <p:extLst>
      <p:ext uri="{BB962C8B-B14F-4D97-AF65-F5344CB8AC3E}">
        <p14:creationId xmlns:p14="http://schemas.microsoft.com/office/powerpoint/2010/main" val="4063561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354D71-108B-1841-9F4D-281E170DD3FC}"/>
              </a:ext>
            </a:extLst>
          </p:cNvPr>
          <p:cNvSpPr>
            <a:spLocks noGrp="1"/>
          </p:cNvSpPr>
          <p:nvPr>
            <p:ph idx="1"/>
          </p:nvPr>
        </p:nvSpPr>
        <p:spPr/>
        <p:txBody>
          <a:bodyPr>
            <a:noAutofit/>
          </a:bodyPr>
          <a:lstStyle/>
          <a:p>
            <a:pPr marL="0" indent="0">
              <a:buNone/>
            </a:pPr>
            <a:r>
              <a:rPr lang="en-US" sz="2600" b="1">
                <a:solidFill>
                  <a:schemeClr val="tx1"/>
                </a:solidFill>
                <a:latin typeface="Times New Roman" panose="02020603050405020304" pitchFamily="18" charset="0"/>
                <a:cs typeface="Times New Roman" panose="02020603050405020304" pitchFamily="18" charset="0"/>
              </a:rPr>
              <a:t>Mabel Tiwaah Ankomah (1905514)</a:t>
            </a:r>
            <a:endParaRPr lang="en-GB" sz="2600" b="1">
              <a:solidFill>
                <a:schemeClr val="tx1"/>
              </a:solidFill>
              <a:latin typeface="Times New Roman" panose="02020603050405020304" pitchFamily="18" charset="0"/>
              <a:cs typeface="Times New Roman" panose="02020603050405020304" pitchFamily="18" charset="0"/>
            </a:endParaRPr>
          </a:p>
          <a:p>
            <a:pPr>
              <a:buFontTx/>
              <a:buChar char="-"/>
            </a:pPr>
            <a:r>
              <a:rPr lang="en-US" sz="2600">
                <a:solidFill>
                  <a:schemeClr val="tx1"/>
                </a:solidFill>
                <a:latin typeface="Times New Roman" panose="02020603050405020304" pitchFamily="18" charset="0"/>
                <a:cs typeface="Times New Roman" panose="02020603050405020304" pitchFamily="18" charset="0"/>
              </a:rPr>
              <a:t>General Introduction</a:t>
            </a:r>
          </a:p>
          <a:p>
            <a:pPr>
              <a:buFontTx/>
              <a:buChar char="-"/>
            </a:pPr>
            <a:r>
              <a:rPr lang="en-US" sz="2600">
                <a:solidFill>
                  <a:schemeClr val="tx1"/>
                </a:solidFill>
                <a:latin typeface="Times New Roman" panose="02020603050405020304" pitchFamily="18" charset="0"/>
                <a:cs typeface="Times New Roman" panose="02020603050405020304" pitchFamily="18" charset="0"/>
              </a:rPr>
              <a:t>Stages of team development</a:t>
            </a:r>
          </a:p>
          <a:p>
            <a:pPr>
              <a:buFontTx/>
              <a:buChar char="-"/>
            </a:pPr>
            <a:r>
              <a:rPr lang="en-US" sz="2600">
                <a:solidFill>
                  <a:schemeClr val="tx1"/>
                </a:solidFill>
                <a:latin typeface="Times New Roman" panose="02020603050405020304" pitchFamily="18" charset="0"/>
                <a:cs typeface="Times New Roman" panose="02020603050405020304" pitchFamily="18" charset="0"/>
              </a:rPr>
              <a:t>General Conclusion</a:t>
            </a:r>
            <a:br>
              <a:rPr lang="en-US" sz="2600">
                <a:solidFill>
                  <a:schemeClr val="tx1"/>
                </a:solidFill>
                <a:latin typeface="Times New Roman" panose="02020603050405020304" pitchFamily="18" charset="0"/>
                <a:cs typeface="Times New Roman" panose="02020603050405020304" pitchFamily="18" charset="0"/>
              </a:rPr>
            </a:br>
            <a:endParaRPr lang="en-US" sz="2600">
              <a:solidFill>
                <a:schemeClr val="tx1"/>
              </a:solidFill>
              <a:latin typeface="Times New Roman" panose="02020603050405020304" pitchFamily="18" charset="0"/>
              <a:cs typeface="Times New Roman" panose="02020603050405020304" pitchFamily="18" charset="0"/>
            </a:endParaRPr>
          </a:p>
          <a:p>
            <a:pPr marL="0" indent="0">
              <a:buNone/>
            </a:pPr>
            <a:r>
              <a:rPr lang="en-US" sz="2600" b="1">
                <a:solidFill>
                  <a:schemeClr val="tx1"/>
                </a:solidFill>
                <a:latin typeface="Times New Roman" panose="02020603050405020304" pitchFamily="18" charset="0"/>
                <a:cs typeface="Times New Roman" panose="02020603050405020304" pitchFamily="18" charset="0"/>
              </a:rPr>
              <a:t>Oluwasen Akran ( 1908389)</a:t>
            </a:r>
            <a:endParaRPr lang="en-GB" sz="2600" b="1">
              <a:solidFill>
                <a:schemeClr val="tx1"/>
              </a:solidFill>
              <a:latin typeface="Times New Roman" panose="02020603050405020304" pitchFamily="18" charset="0"/>
              <a:cs typeface="Times New Roman" panose="02020603050405020304" pitchFamily="18" charset="0"/>
            </a:endParaRPr>
          </a:p>
          <a:p>
            <a:pPr>
              <a:buFontTx/>
              <a:buChar char="-"/>
            </a:pPr>
            <a:r>
              <a:rPr lang="en-US" sz="2600">
                <a:solidFill>
                  <a:schemeClr val="tx1"/>
                </a:solidFill>
                <a:latin typeface="Times New Roman" panose="02020603050405020304" pitchFamily="18" charset="0"/>
                <a:cs typeface="Times New Roman" panose="02020603050405020304" pitchFamily="18" charset="0"/>
              </a:rPr>
              <a:t>Benefits of teamwork</a:t>
            </a:r>
          </a:p>
          <a:p>
            <a:pPr>
              <a:buFontTx/>
              <a:buChar char="-"/>
            </a:pPr>
            <a:r>
              <a:rPr lang="en-US" sz="2600">
                <a:solidFill>
                  <a:schemeClr val="tx1"/>
                </a:solidFill>
                <a:latin typeface="Times New Roman" panose="02020603050405020304" pitchFamily="18" charset="0"/>
                <a:cs typeface="Times New Roman" panose="02020603050405020304" pitchFamily="18" charset="0"/>
              </a:rPr>
              <a:t>Successful team development</a:t>
            </a:r>
            <a:br>
              <a:rPr lang="en-US" sz="2600">
                <a:solidFill>
                  <a:schemeClr val="tx1"/>
                </a:solidFill>
                <a:latin typeface="Times New Roman" panose="02020603050405020304" pitchFamily="18" charset="0"/>
                <a:cs typeface="Times New Roman" panose="02020603050405020304" pitchFamily="18" charset="0"/>
              </a:rPr>
            </a:br>
            <a:endParaRPr lang="en-US" sz="2600">
              <a:solidFill>
                <a:schemeClr val="tx1"/>
              </a:solidFill>
              <a:latin typeface="Times New Roman" panose="02020603050405020304" pitchFamily="18" charset="0"/>
              <a:cs typeface="Times New Roman" panose="02020603050405020304" pitchFamily="18" charset="0"/>
            </a:endParaRPr>
          </a:p>
          <a:p>
            <a:pPr marL="0" indent="0">
              <a:buNone/>
            </a:pPr>
            <a:r>
              <a:rPr lang="en-US" sz="2600" b="1">
                <a:solidFill>
                  <a:schemeClr val="tx1"/>
                </a:solidFill>
                <a:latin typeface="Times New Roman" panose="02020603050405020304" pitchFamily="18" charset="0"/>
                <a:cs typeface="Times New Roman" panose="02020603050405020304" pitchFamily="18" charset="0"/>
              </a:rPr>
              <a:t>Ann Iyabo Aderibole Johnson(1907769)</a:t>
            </a:r>
          </a:p>
          <a:p>
            <a:pPr marL="0" indent="0">
              <a:buNone/>
            </a:pPr>
            <a:r>
              <a:rPr lang="en-US" sz="2600">
                <a:solidFill>
                  <a:schemeClr val="tx1"/>
                </a:solidFill>
                <a:latin typeface="Times New Roman" panose="02020603050405020304" pitchFamily="18" charset="0"/>
                <a:cs typeface="Times New Roman" panose="02020603050405020304" pitchFamily="18" charset="0"/>
              </a:rPr>
              <a:t>-Team roles</a:t>
            </a:r>
          </a:p>
          <a:p>
            <a:pPr marL="0" indent="0">
              <a:buNone/>
            </a:pPr>
            <a:r>
              <a:rPr lang="en-US" sz="2600">
                <a:solidFill>
                  <a:schemeClr val="tx1"/>
                </a:solidFill>
                <a:latin typeface="Times New Roman" panose="02020603050405020304" pitchFamily="18" charset="0"/>
                <a:cs typeface="Times New Roman" panose="02020603050405020304" pitchFamily="18" charset="0"/>
              </a:rPr>
              <a:t>- Managing Conflict</a:t>
            </a:r>
          </a:p>
          <a:p>
            <a:pPr marL="0" indent="0">
              <a:buNone/>
            </a:pPr>
            <a:endParaRPr lang="en-US"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6334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0516254-1D9F-4F3A-9870-3A3280BE2B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6E2377-AAD5-6741-B468-E19C1CDE2F2D}"/>
              </a:ext>
            </a:extLst>
          </p:cNvPr>
          <p:cNvSpPr>
            <a:spLocks noGrp="1"/>
          </p:cNvSpPr>
          <p:nvPr>
            <p:ph type="title"/>
          </p:nvPr>
        </p:nvSpPr>
        <p:spPr>
          <a:xfrm>
            <a:off x="992093" y="864108"/>
            <a:ext cx="3959031" cy="5120639"/>
          </a:xfrm>
        </p:spPr>
        <p:txBody>
          <a:bodyPr>
            <a:normAutofit/>
          </a:bodyPr>
          <a:lstStyle/>
          <a:p>
            <a:pPr algn="ctr"/>
            <a:r>
              <a:rPr lang="en-US" sz="4400" dirty="0">
                <a:solidFill>
                  <a:schemeClr val="tx1">
                    <a:lumMod val="85000"/>
                    <a:lumOff val="15000"/>
                  </a:schemeClr>
                </a:solidFill>
                <a:latin typeface="Algerian" pitchFamily="82" charset="77"/>
              </a:rPr>
              <a:t>Aims&amp;  OBJECTIVES</a:t>
            </a:r>
            <a:br>
              <a:rPr lang="en-US" dirty="0">
                <a:solidFill>
                  <a:schemeClr val="tx1">
                    <a:lumMod val="85000"/>
                    <a:lumOff val="15000"/>
                  </a:schemeClr>
                </a:solidFill>
              </a:rPr>
            </a:br>
            <a:endParaRPr lang="en-US" dirty="0">
              <a:solidFill>
                <a:schemeClr val="tx1">
                  <a:lumMod val="85000"/>
                  <a:lumOff val="15000"/>
                </a:schemeClr>
              </a:solidFill>
            </a:endParaRPr>
          </a:p>
        </p:txBody>
      </p:sp>
      <p:sp>
        <p:nvSpPr>
          <p:cNvPr id="10" name="Rectangle 9">
            <a:extLst>
              <a:ext uri="{FF2B5EF4-FFF2-40B4-BE49-F238E27FC236}">
                <a16:creationId xmlns:a16="http://schemas.microsoft.com/office/drawing/2014/main" id="{FC14672B-27A5-4CDA-ABAF-5E4CF4B41C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128693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8D89589C-2C90-4407-A995-05EC3DD7AB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51129" y="2085681"/>
            <a:ext cx="0" cy="2686639"/>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06F5372-C7CB-BA48-A04A-69C0CCC185DF}"/>
              </a:ext>
            </a:extLst>
          </p:cNvPr>
          <p:cNvSpPr>
            <a:spLocks noGrp="1"/>
          </p:cNvSpPr>
          <p:nvPr>
            <p:ph idx="1"/>
          </p:nvPr>
        </p:nvSpPr>
        <p:spPr>
          <a:xfrm>
            <a:off x="5289229" y="864108"/>
            <a:ext cx="6652835" cy="5120640"/>
          </a:xfrm>
        </p:spPr>
        <p:txBody>
          <a:bodyPr>
            <a:normAutofit/>
          </a:bodyPr>
          <a:lstStyle/>
          <a:p>
            <a:r>
              <a:rPr lang="en-US" sz="2800" dirty="0">
                <a:solidFill>
                  <a:schemeClr val="tx1"/>
                </a:solidFill>
                <a:latin typeface="Times New Roman" panose="02020603050405020304" pitchFamily="18" charset="0"/>
                <a:cs typeface="Times New Roman" panose="02020603050405020304" pitchFamily="18" charset="0"/>
              </a:rPr>
              <a:t>Introduction to effective team working</a:t>
            </a:r>
          </a:p>
          <a:p>
            <a:r>
              <a:rPr lang="en-US" sz="2800" dirty="0">
                <a:solidFill>
                  <a:schemeClr val="tx1"/>
                </a:solidFill>
                <a:latin typeface="Times New Roman" panose="02020603050405020304" pitchFamily="18" charset="0"/>
                <a:cs typeface="Times New Roman" panose="02020603050405020304" pitchFamily="18" charset="0"/>
              </a:rPr>
              <a:t>Benefits of team working</a:t>
            </a:r>
          </a:p>
          <a:p>
            <a:r>
              <a:rPr lang="en-US" sz="2800" dirty="0">
                <a:solidFill>
                  <a:schemeClr val="tx1"/>
                </a:solidFill>
                <a:latin typeface="Times New Roman" panose="02020603050405020304" pitchFamily="18" charset="0"/>
                <a:cs typeface="Times New Roman" panose="02020603050405020304" pitchFamily="18" charset="0"/>
              </a:rPr>
              <a:t>Stages of team development</a:t>
            </a:r>
          </a:p>
          <a:p>
            <a:r>
              <a:rPr lang="en-US" sz="2800" dirty="0">
                <a:solidFill>
                  <a:schemeClr val="tx1"/>
                </a:solidFill>
                <a:latin typeface="Times New Roman" panose="02020603050405020304" pitchFamily="18" charset="0"/>
                <a:cs typeface="Times New Roman" panose="02020603050405020304" pitchFamily="18" charset="0"/>
              </a:rPr>
              <a:t>Team roles</a:t>
            </a:r>
          </a:p>
          <a:p>
            <a:r>
              <a:rPr lang="en-US" sz="2800" dirty="0">
                <a:solidFill>
                  <a:schemeClr val="tx1"/>
                </a:solidFill>
                <a:latin typeface="Times New Roman" panose="02020603050405020304" pitchFamily="18" charset="0"/>
                <a:cs typeface="Times New Roman" panose="02020603050405020304" pitchFamily="18" charset="0"/>
              </a:rPr>
              <a:t>Managing conflict</a:t>
            </a:r>
          </a:p>
          <a:p>
            <a:r>
              <a:rPr lang="en-US" sz="2800" dirty="0">
                <a:solidFill>
                  <a:schemeClr val="tx1"/>
                </a:solidFill>
                <a:latin typeface="Times New Roman" panose="02020603050405020304" pitchFamily="18" charset="0"/>
                <a:cs typeface="Times New Roman" panose="02020603050405020304" pitchFamily="18" charset="0"/>
              </a:rPr>
              <a:t>Successful team development</a:t>
            </a: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9A206779-5C74-4555-94BC-5845C92EC3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683988" y="767825"/>
            <a:ext cx="508012" cy="5328173"/>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0802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162DF2A-64D1-4AA9-BA42-8A4063EAD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D7C1373-63AF-4A75-909E-990E053566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2" name="Rectangle 11">
            <a:extLst>
              <a:ext uri="{FF2B5EF4-FFF2-40B4-BE49-F238E27FC236}">
                <a16:creationId xmlns:a16="http://schemas.microsoft.com/office/drawing/2014/main" id="{2F4AD318-2FB6-4C6E-931E-58E404FA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1A118E35-1CBF-4863-8497-F4DF1A166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2" y="752748"/>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Freeform: Shape 15">
            <a:extLst>
              <a:ext uri="{FF2B5EF4-FFF2-40B4-BE49-F238E27FC236}">
                <a16:creationId xmlns:a16="http://schemas.microsoft.com/office/drawing/2014/main" id="{6E187274-5DC2-4BE0-AF99-925D6D973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7094" y="761999"/>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8F7DAF-B437-834F-8A1E-A2F2602F51BF}"/>
              </a:ext>
            </a:extLst>
          </p:cNvPr>
          <p:cNvSpPr>
            <a:spLocks noGrp="1"/>
          </p:cNvSpPr>
          <p:nvPr>
            <p:ph type="title"/>
          </p:nvPr>
        </p:nvSpPr>
        <p:spPr>
          <a:xfrm>
            <a:off x="-128644" y="1361001"/>
            <a:ext cx="7744967" cy="3255264"/>
          </a:xfrm>
        </p:spPr>
        <p:txBody>
          <a:bodyPr vert="horz" lIns="91440" tIns="45720" rIns="91440" bIns="45720" rtlCol="0" anchor="b">
            <a:normAutofit/>
          </a:bodyPr>
          <a:lstStyle/>
          <a:p>
            <a:pPr algn="ctr"/>
            <a:r>
              <a:rPr lang="en-US" sz="8000" spc="-100" dirty="0">
                <a:solidFill>
                  <a:schemeClr val="tx1"/>
                </a:solidFill>
                <a:latin typeface="Algerian" pitchFamily="82" charset="77"/>
              </a:rPr>
              <a:t>GENERAL INTRODUCTION</a:t>
            </a:r>
          </a:p>
        </p:txBody>
      </p:sp>
    </p:spTree>
    <p:extLst>
      <p:ext uri="{BB962C8B-B14F-4D97-AF65-F5344CB8AC3E}">
        <p14:creationId xmlns:p14="http://schemas.microsoft.com/office/powerpoint/2010/main" val="2372027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AAD8036-96D8-496C-8006-37ACA5AD86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24A4CBA9-3463-4C65-BF46-6B6C50E7FC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42856" y="757325"/>
            <a:ext cx="3549144" cy="53293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6E2377-AAD5-6741-B468-E19C1CDE2F2D}"/>
              </a:ext>
            </a:extLst>
          </p:cNvPr>
          <p:cNvSpPr>
            <a:spLocks noGrp="1"/>
          </p:cNvSpPr>
          <p:nvPr>
            <p:ph type="title"/>
          </p:nvPr>
        </p:nvSpPr>
        <p:spPr>
          <a:xfrm>
            <a:off x="8895775" y="1123837"/>
            <a:ext cx="2947482" cy="4601183"/>
          </a:xfrm>
        </p:spPr>
        <p:txBody>
          <a:bodyPr>
            <a:normAutofit/>
          </a:bodyPr>
          <a:lstStyle/>
          <a:p>
            <a:r>
              <a:rPr lang="en-US" sz="3300">
                <a:latin typeface="Algerian" pitchFamily="82" charset="77"/>
                <a:cs typeface="Arial" panose="020B0604020202020204" pitchFamily="34" charset="0"/>
              </a:rPr>
              <a:t>ANAOMA</a:t>
            </a:r>
            <a:br>
              <a:rPr lang="en-US" sz="3300">
                <a:latin typeface="Algerian" pitchFamily="82" charset="77"/>
                <a:cs typeface="Arial" panose="020B0604020202020204" pitchFamily="34" charset="0"/>
              </a:rPr>
            </a:br>
            <a:r>
              <a:rPr lang="en-US" sz="3300">
                <a:latin typeface="Algerian" pitchFamily="82" charset="77"/>
                <a:cs typeface="Arial" panose="020B0604020202020204" pitchFamily="34" charset="0"/>
              </a:rPr>
              <a:t>CONSULTANTS</a:t>
            </a:r>
            <a:br>
              <a:rPr lang="en-US" sz="3300"/>
            </a:br>
            <a:endParaRPr lang="en-US" sz="3300"/>
          </a:p>
        </p:txBody>
      </p:sp>
      <p:sp>
        <p:nvSpPr>
          <p:cNvPr id="25" name="Rectangle 24">
            <a:extLst>
              <a:ext uri="{FF2B5EF4-FFF2-40B4-BE49-F238E27FC236}">
                <a16:creationId xmlns:a16="http://schemas.microsoft.com/office/drawing/2014/main" id="{2DCEED6C-D39C-40AA-B89E-52C3FA5A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16" name="Content Placeholder 2">
            <a:extLst>
              <a:ext uri="{FF2B5EF4-FFF2-40B4-BE49-F238E27FC236}">
                <a16:creationId xmlns:a16="http://schemas.microsoft.com/office/drawing/2014/main" id="{C7D5FE5B-A89C-4DD1-AD6C-3ACD5CCBB603}"/>
              </a:ext>
            </a:extLst>
          </p:cNvPr>
          <p:cNvGraphicFramePr>
            <a:graphicFrameLocks noGrp="1"/>
          </p:cNvGraphicFramePr>
          <p:nvPr>
            <p:ph idx="1"/>
            <p:extLst>
              <p:ext uri="{D42A27DB-BD31-4B8C-83A1-F6EECF244321}">
                <p14:modId xmlns:p14="http://schemas.microsoft.com/office/powerpoint/2010/main" val="4167818695"/>
              </p:ext>
            </p:extLst>
          </p:nvPr>
        </p:nvGraphicFramePr>
        <p:xfrm>
          <a:off x="866647" y="933854"/>
          <a:ext cx="7293610" cy="50418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B66E2D9D-82B2-8D46-96FD-4D9FFDC86036}"/>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2227382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E9F5D7F-1BBC-4096-ADA7-AA9C9E4D28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6D370DD-716B-4528-B475-331F84CEA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9514" y="758953"/>
            <a:ext cx="7052486"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6E2377-AAD5-6741-B468-E19C1CDE2F2D}"/>
              </a:ext>
            </a:extLst>
          </p:cNvPr>
          <p:cNvSpPr>
            <a:spLocks noGrp="1"/>
          </p:cNvSpPr>
          <p:nvPr>
            <p:ph type="title"/>
          </p:nvPr>
        </p:nvSpPr>
        <p:spPr>
          <a:xfrm>
            <a:off x="5451642" y="1123837"/>
            <a:ext cx="6451110" cy="1255469"/>
          </a:xfrm>
        </p:spPr>
        <p:txBody>
          <a:bodyPr>
            <a:normAutofit/>
          </a:bodyPr>
          <a:lstStyle/>
          <a:p>
            <a:r>
              <a:rPr lang="en-US">
                <a:latin typeface="Algerian" pitchFamily="82" charset="77"/>
              </a:rPr>
              <a:t>Benefits of team working</a:t>
            </a:r>
          </a:p>
        </p:txBody>
      </p:sp>
      <p:sp>
        <p:nvSpPr>
          <p:cNvPr id="25" name="Rectangle 24">
            <a:extLst>
              <a:ext uri="{FF2B5EF4-FFF2-40B4-BE49-F238E27FC236}">
                <a16:creationId xmlns:a16="http://schemas.microsoft.com/office/drawing/2014/main" id="{E79D076F-656A-4CD9-83AD-AF8F4B28C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8" name="Graphic 17" descr="Group">
            <a:extLst>
              <a:ext uri="{FF2B5EF4-FFF2-40B4-BE49-F238E27FC236}">
                <a16:creationId xmlns:a16="http://schemas.microsoft.com/office/drawing/2014/main" id="{C56E29F7-A832-445F-BBED-6B9174E9BEF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0771" y="1535135"/>
            <a:ext cx="3778286" cy="3778286"/>
          </a:xfrm>
          <a:prstGeom prst="rect">
            <a:avLst/>
          </a:prstGeom>
        </p:spPr>
      </p:pic>
      <p:sp>
        <p:nvSpPr>
          <p:cNvPr id="3" name="Content Placeholder 2">
            <a:extLst>
              <a:ext uri="{FF2B5EF4-FFF2-40B4-BE49-F238E27FC236}">
                <a16:creationId xmlns:a16="http://schemas.microsoft.com/office/drawing/2014/main" id="{C06F5372-C7CB-BA48-A04A-69C0CCC185DF}"/>
              </a:ext>
            </a:extLst>
          </p:cNvPr>
          <p:cNvSpPr>
            <a:spLocks noGrp="1"/>
          </p:cNvSpPr>
          <p:nvPr>
            <p:ph idx="1"/>
          </p:nvPr>
        </p:nvSpPr>
        <p:spPr>
          <a:xfrm>
            <a:off x="5451644" y="2510395"/>
            <a:ext cx="6451109" cy="3274586"/>
          </a:xfrm>
        </p:spPr>
        <p:txBody>
          <a:bodyPr anchor="t">
            <a:normAutofit/>
          </a:bodyPr>
          <a:lstStyle/>
          <a:p>
            <a:pPr marL="800100"/>
            <a:r>
              <a:rPr lang="en-US">
                <a:solidFill>
                  <a:srgbClr val="FFFFFF"/>
                </a:solidFill>
                <a:latin typeface="Times New Roman" panose="02020603050405020304" pitchFamily="18" charset="0"/>
                <a:cs typeface="Times New Roman" panose="02020603050405020304" pitchFamily="18" charset="0"/>
              </a:rPr>
              <a:t>Teaches conflict resolution skills</a:t>
            </a:r>
          </a:p>
          <a:p>
            <a:pPr marL="800100"/>
            <a:r>
              <a:rPr lang="en-US">
                <a:solidFill>
                  <a:srgbClr val="FFFFFF"/>
                </a:solidFill>
                <a:latin typeface="Times New Roman" panose="02020603050405020304" pitchFamily="18" charset="0"/>
                <a:cs typeface="Times New Roman" panose="02020603050405020304" pitchFamily="18" charset="0"/>
              </a:rPr>
              <a:t>Encourages healthy risk taking</a:t>
            </a:r>
          </a:p>
          <a:p>
            <a:pPr marL="800100"/>
            <a:r>
              <a:rPr lang="en-US">
                <a:solidFill>
                  <a:srgbClr val="FFFFFF"/>
                </a:solidFill>
                <a:latin typeface="Times New Roman" panose="02020603050405020304" pitchFamily="18" charset="0"/>
                <a:cs typeface="Times New Roman" panose="02020603050405020304" pitchFamily="18" charset="0"/>
              </a:rPr>
              <a:t>It boosts productivity</a:t>
            </a:r>
          </a:p>
          <a:p>
            <a:pPr marL="800100"/>
            <a:r>
              <a:rPr lang="en-US">
                <a:solidFill>
                  <a:srgbClr val="FFFFFF"/>
                </a:solidFill>
                <a:latin typeface="Times New Roman" panose="02020603050405020304" pitchFamily="18" charset="0"/>
                <a:cs typeface="Times New Roman" panose="02020603050405020304" pitchFamily="18" charset="0"/>
              </a:rPr>
              <a:t>Promoting sense of ownership</a:t>
            </a:r>
          </a:p>
          <a:p>
            <a:pPr marL="800100"/>
            <a:r>
              <a:rPr lang="en-US">
                <a:solidFill>
                  <a:srgbClr val="FFFFFF"/>
                </a:solidFill>
                <a:latin typeface="Times New Roman" panose="02020603050405020304" pitchFamily="18" charset="0"/>
                <a:cs typeface="Times New Roman" panose="02020603050405020304" pitchFamily="18" charset="0"/>
              </a:rPr>
              <a:t>Celebrating diversity in a team</a:t>
            </a:r>
          </a:p>
          <a:p>
            <a:pPr marL="800100"/>
            <a:r>
              <a:rPr lang="en-US">
                <a:solidFill>
                  <a:srgbClr val="FFFFFF"/>
                </a:solidFill>
                <a:latin typeface="Times New Roman" panose="02020603050405020304" pitchFamily="18" charset="0"/>
                <a:cs typeface="Times New Roman" panose="02020603050405020304" pitchFamily="18" charset="0"/>
              </a:rPr>
              <a:t>Utilizing individual strength</a:t>
            </a:r>
          </a:p>
          <a:p>
            <a:endParaRPr lang="en-US">
              <a:solidFill>
                <a:srgbClr val="FFFF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8539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 up of text on a white background&#10;&#10;Description automatically generated">
            <a:extLst>
              <a:ext uri="{FF2B5EF4-FFF2-40B4-BE49-F238E27FC236}">
                <a16:creationId xmlns:a16="http://schemas.microsoft.com/office/drawing/2014/main" id="{109EE763-7375-F147-864E-7D284796801F}"/>
              </a:ext>
            </a:extLst>
          </p:cNvPr>
          <p:cNvPicPr>
            <a:picLocks noChangeAspect="1"/>
          </p:cNvPicPr>
          <p:nvPr/>
        </p:nvPicPr>
        <p:blipFill>
          <a:blip r:embed="rId3"/>
          <a:stretch>
            <a:fillRect/>
          </a:stretch>
        </p:blipFill>
        <p:spPr>
          <a:xfrm>
            <a:off x="1394676" y="643466"/>
            <a:ext cx="9402648" cy="5571067"/>
          </a:xfrm>
          <a:prstGeom prst="rect">
            <a:avLst/>
          </a:prstGeom>
        </p:spPr>
      </p:pic>
      <p:sp>
        <p:nvSpPr>
          <p:cNvPr id="6" name="TextBox 5">
            <a:extLst>
              <a:ext uri="{FF2B5EF4-FFF2-40B4-BE49-F238E27FC236}">
                <a16:creationId xmlns:a16="http://schemas.microsoft.com/office/drawing/2014/main" id="{A06800D6-4D85-5A4E-8922-49EA690FC9C3}"/>
              </a:ext>
            </a:extLst>
          </p:cNvPr>
          <p:cNvSpPr txBox="1"/>
          <p:nvPr/>
        </p:nvSpPr>
        <p:spPr>
          <a:xfrm>
            <a:off x="8816196" y="6287058"/>
            <a:ext cx="3122763" cy="461665"/>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(Kumar et al., 2014)</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7362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6AF50-CF1C-8540-97EF-B682CEB64854}"/>
              </a:ext>
            </a:extLst>
          </p:cNvPr>
          <p:cNvSpPr>
            <a:spLocks noGrp="1"/>
          </p:cNvSpPr>
          <p:nvPr>
            <p:ph type="title"/>
          </p:nvPr>
        </p:nvSpPr>
        <p:spPr>
          <a:xfrm>
            <a:off x="252918" y="1123837"/>
            <a:ext cx="3616349" cy="4601183"/>
          </a:xfrm>
        </p:spPr>
        <p:txBody>
          <a:bodyPr/>
          <a:lstStyle/>
          <a:p>
            <a:r>
              <a:rPr lang="en-US" dirty="0">
                <a:solidFill>
                  <a:schemeClr val="tx1"/>
                </a:solidFill>
                <a:latin typeface="Algerian" pitchFamily="82" charset="77"/>
                <a:cs typeface="Arial" panose="020B0604020202020204" pitchFamily="34" charset="0"/>
              </a:rPr>
              <a:t>STAGES OF TEAM DEVELOPMENT</a:t>
            </a:r>
            <a:endParaRPr lang="en-US" dirty="0">
              <a:solidFill>
                <a:schemeClr val="tx1"/>
              </a:solidFill>
              <a:latin typeface="Algerian" pitchFamily="82" charset="77"/>
            </a:endParaRPr>
          </a:p>
        </p:txBody>
      </p:sp>
      <p:sp>
        <p:nvSpPr>
          <p:cNvPr id="3" name="Content Placeholder 2">
            <a:extLst>
              <a:ext uri="{FF2B5EF4-FFF2-40B4-BE49-F238E27FC236}">
                <a16:creationId xmlns:a16="http://schemas.microsoft.com/office/drawing/2014/main" id="{A0C8C3C4-2725-A64E-B205-1EEB8BF93F97}"/>
              </a:ext>
            </a:extLst>
          </p:cNvPr>
          <p:cNvSpPr>
            <a:spLocks noGrp="1"/>
          </p:cNvSpPr>
          <p:nvPr>
            <p:ph idx="1"/>
          </p:nvPr>
        </p:nvSpPr>
        <p:spPr>
          <a:xfrm>
            <a:off x="3869268" y="1123837"/>
            <a:ext cx="8069814" cy="5120640"/>
          </a:xfrm>
        </p:spPr>
        <p:txBody>
          <a:bodyPr>
            <a:normAutofit/>
          </a:bodyPr>
          <a:lstStyle/>
          <a:p>
            <a:pPr lvl="0">
              <a:lnSpc>
                <a:spcPct val="100000"/>
              </a:lnSpc>
            </a:pPr>
            <a:r>
              <a:rPr lang="en-US" sz="2400" b="1" dirty="0">
                <a:solidFill>
                  <a:schemeClr val="tx1"/>
                </a:solidFill>
                <a:latin typeface="Times New Roman" panose="02020603050405020304" pitchFamily="18" charset="0"/>
                <a:cs typeface="Times New Roman" panose="02020603050405020304" pitchFamily="18" charset="0"/>
              </a:rPr>
              <a:t>1 Forming </a:t>
            </a:r>
            <a:r>
              <a:rPr lang="en-US" sz="2400" dirty="0">
                <a:solidFill>
                  <a:schemeClr val="tx1"/>
                </a:solidFill>
                <a:latin typeface="Times New Roman" panose="02020603050405020304" pitchFamily="18" charset="0"/>
                <a:cs typeface="Times New Roman" panose="02020603050405020304" pitchFamily="18" charset="0"/>
              </a:rPr>
              <a:t>:New members come together to discuss the assigned task.</a:t>
            </a:r>
            <a:br>
              <a:rPr lang="en-US" sz="2400" dirty="0">
                <a:solidFill>
                  <a:schemeClr val="tx1"/>
                </a:solidFill>
                <a:latin typeface="Times New Roman" panose="02020603050405020304" pitchFamily="18" charset="0"/>
                <a:cs typeface="Times New Roman" panose="02020603050405020304" pitchFamily="18" charset="0"/>
              </a:rPr>
            </a:br>
            <a:endParaRPr lang="en-US" sz="2400" dirty="0">
              <a:solidFill>
                <a:schemeClr val="tx1"/>
              </a:solidFill>
              <a:latin typeface="Times New Roman" panose="02020603050405020304" pitchFamily="18" charset="0"/>
              <a:cs typeface="Times New Roman" panose="02020603050405020304" pitchFamily="18" charset="0"/>
            </a:endParaRPr>
          </a:p>
          <a:p>
            <a:pPr lvl="0">
              <a:lnSpc>
                <a:spcPct val="100000"/>
              </a:lnSpc>
            </a:pPr>
            <a:r>
              <a:rPr lang="en-US" sz="2400" b="1" dirty="0">
                <a:solidFill>
                  <a:schemeClr val="tx1"/>
                </a:solidFill>
                <a:latin typeface="Times New Roman" panose="02020603050405020304" pitchFamily="18" charset="0"/>
                <a:cs typeface="Times New Roman" panose="02020603050405020304" pitchFamily="18" charset="0"/>
              </a:rPr>
              <a:t> 2 Storming: </a:t>
            </a:r>
            <a:r>
              <a:rPr lang="en-US" sz="2400" dirty="0">
                <a:solidFill>
                  <a:schemeClr val="tx1"/>
                </a:solidFill>
                <a:latin typeface="Times New Roman" panose="02020603050405020304" pitchFamily="18" charset="0"/>
                <a:cs typeface="Times New Roman" panose="02020603050405020304" pitchFamily="18" charset="0"/>
              </a:rPr>
              <a:t>Different views and opinions. Team unproductive or fail. </a:t>
            </a:r>
            <a:br>
              <a:rPr lang="en-US" sz="2400" dirty="0">
                <a:solidFill>
                  <a:schemeClr val="tx1"/>
                </a:solidFill>
                <a:latin typeface="Times New Roman" panose="02020603050405020304" pitchFamily="18" charset="0"/>
                <a:cs typeface="Times New Roman" panose="02020603050405020304" pitchFamily="18" charset="0"/>
              </a:rPr>
            </a:br>
            <a:endParaRPr lang="en-US" sz="2400" dirty="0">
              <a:solidFill>
                <a:schemeClr val="tx1"/>
              </a:solidFill>
              <a:latin typeface="Times New Roman" panose="02020603050405020304" pitchFamily="18" charset="0"/>
              <a:cs typeface="Times New Roman" panose="02020603050405020304" pitchFamily="18" charset="0"/>
            </a:endParaRPr>
          </a:p>
          <a:p>
            <a:pPr lvl="0">
              <a:lnSpc>
                <a:spcPct val="100000"/>
              </a:lnSpc>
            </a:pPr>
            <a:r>
              <a:rPr lang="en-US" sz="2400" b="1" dirty="0">
                <a:solidFill>
                  <a:schemeClr val="tx1"/>
                </a:solidFill>
                <a:latin typeface="Times New Roman" panose="02020603050405020304" pitchFamily="18" charset="0"/>
                <a:cs typeface="Times New Roman" panose="02020603050405020304" pitchFamily="18" charset="0"/>
              </a:rPr>
              <a:t>3 Norming</a:t>
            </a:r>
            <a:r>
              <a:rPr lang="en-US" sz="2400" dirty="0">
                <a:solidFill>
                  <a:schemeClr val="tx1"/>
                </a:solidFill>
                <a:latin typeface="Times New Roman" panose="02020603050405020304" pitchFamily="18" charset="0"/>
                <a:cs typeface="Times New Roman" panose="02020603050405020304" pitchFamily="18" charset="0"/>
              </a:rPr>
              <a:t>: Interdependence, synergy and mutual respect.</a:t>
            </a:r>
            <a:br>
              <a:rPr lang="en-US" sz="2400" dirty="0">
                <a:solidFill>
                  <a:schemeClr val="tx1"/>
                </a:solidFill>
                <a:latin typeface="Times New Roman" panose="02020603050405020304" pitchFamily="18" charset="0"/>
                <a:cs typeface="Times New Roman" panose="02020603050405020304" pitchFamily="18" charset="0"/>
              </a:rPr>
            </a:br>
            <a:endParaRPr lang="en-US" sz="2400" dirty="0">
              <a:solidFill>
                <a:schemeClr val="tx1"/>
              </a:solidFill>
              <a:latin typeface="Times New Roman" panose="02020603050405020304" pitchFamily="18" charset="0"/>
              <a:cs typeface="Times New Roman" panose="02020603050405020304" pitchFamily="18" charset="0"/>
            </a:endParaRPr>
          </a:p>
          <a:p>
            <a:pPr lvl="0">
              <a:lnSpc>
                <a:spcPct val="100000"/>
              </a:lnSpc>
            </a:pPr>
            <a:r>
              <a:rPr lang="en-US" sz="2400" b="1" dirty="0">
                <a:solidFill>
                  <a:schemeClr val="tx1"/>
                </a:solidFill>
                <a:latin typeface="Times New Roman" panose="02020603050405020304" pitchFamily="18" charset="0"/>
                <a:cs typeface="Times New Roman" panose="02020603050405020304" pitchFamily="18" charset="0"/>
              </a:rPr>
              <a:t>4 Performing</a:t>
            </a:r>
            <a:r>
              <a:rPr lang="en-US" sz="2400" dirty="0">
                <a:solidFill>
                  <a:schemeClr val="tx1"/>
                </a:solidFill>
                <a:latin typeface="Times New Roman" panose="02020603050405020304" pitchFamily="18" charset="0"/>
                <a:cs typeface="Times New Roman" panose="02020603050405020304" pitchFamily="18" charset="0"/>
              </a:rPr>
              <a:t>: Team members feel more committed and competent to achieve goals.</a:t>
            </a:r>
            <a:br>
              <a:rPr lang="en-US" sz="2400" dirty="0">
                <a:solidFill>
                  <a:schemeClr val="tx1"/>
                </a:solidFill>
                <a:latin typeface="Times New Roman" panose="02020603050405020304" pitchFamily="18" charset="0"/>
                <a:cs typeface="Times New Roman" panose="02020603050405020304" pitchFamily="18" charset="0"/>
              </a:rPr>
            </a:br>
            <a:endParaRPr lang="en-US" sz="2400" dirty="0">
              <a:solidFill>
                <a:schemeClr val="tx1"/>
              </a:solidFill>
              <a:latin typeface="Times New Roman" panose="02020603050405020304" pitchFamily="18" charset="0"/>
              <a:cs typeface="Times New Roman" panose="02020603050405020304" pitchFamily="18" charset="0"/>
            </a:endParaRPr>
          </a:p>
          <a:p>
            <a:pPr lvl="0">
              <a:lnSpc>
                <a:spcPct val="100000"/>
              </a:lnSpc>
            </a:pPr>
            <a:r>
              <a:rPr lang="en-US" sz="2400" b="1" dirty="0">
                <a:solidFill>
                  <a:schemeClr val="tx1"/>
                </a:solidFill>
                <a:latin typeface="Times New Roman" panose="02020603050405020304" pitchFamily="18" charset="0"/>
                <a:cs typeface="Times New Roman" panose="02020603050405020304" pitchFamily="18" charset="0"/>
              </a:rPr>
              <a:t>5</a:t>
            </a:r>
            <a:r>
              <a:rPr lang="en-US" sz="2400" dirty="0">
                <a:solidFill>
                  <a:schemeClr val="tx1"/>
                </a:solidFill>
                <a:latin typeface="Times New Roman" panose="02020603050405020304" pitchFamily="18" charset="0"/>
                <a:cs typeface="Times New Roman" panose="02020603050405020304" pitchFamily="18" charset="0"/>
              </a:rPr>
              <a:t> </a:t>
            </a:r>
            <a:r>
              <a:rPr lang="en-US" sz="2400" b="1" dirty="0">
                <a:solidFill>
                  <a:schemeClr val="tx1"/>
                </a:solidFill>
                <a:latin typeface="Times New Roman" panose="02020603050405020304" pitchFamily="18" charset="0"/>
                <a:cs typeface="Times New Roman" panose="02020603050405020304" pitchFamily="18" charset="0"/>
              </a:rPr>
              <a:t> Adjourning: </a:t>
            </a:r>
            <a:r>
              <a:rPr lang="en-US" sz="2400" dirty="0">
                <a:solidFill>
                  <a:schemeClr val="tx1"/>
                </a:solidFill>
                <a:latin typeface="Times New Roman" panose="02020603050405020304" pitchFamily="18" charset="0"/>
                <a:cs typeface="Times New Roman" panose="02020603050405020304" pitchFamily="18" charset="0"/>
              </a:rPr>
              <a:t>Task accomplished, team dissolves or continue.</a:t>
            </a:r>
            <a:r>
              <a:rPr lang="en-US" sz="2400" b="1" dirty="0">
                <a:solidFill>
                  <a:schemeClr val="tx1"/>
                </a:solidFill>
                <a:latin typeface="Times New Roman" panose="02020603050405020304" pitchFamily="18" charset="0"/>
                <a:cs typeface="Times New Roman" panose="02020603050405020304" pitchFamily="18" charset="0"/>
              </a:rPr>
              <a:t> </a:t>
            </a:r>
            <a:endParaRPr lang="en-US" sz="2400" dirty="0">
              <a:solidFill>
                <a:schemeClr val="tx1"/>
              </a:solidFill>
              <a:latin typeface="Times New Roman" panose="02020603050405020304" pitchFamily="18" charset="0"/>
              <a:cs typeface="Times New Roman" panose="02020603050405020304" pitchFamily="18" charset="0"/>
            </a:endParaRPr>
          </a:p>
          <a:p>
            <a:r>
              <a:rPr lang="en-GB" dirty="0"/>
              <a:t>(Morgan, 2017, pp.210–211)</a:t>
            </a: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7549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9940293-728A-7E40-9880-ACFA450AA4A8}"/>
              </a:ext>
            </a:extLst>
          </p:cNvPr>
          <p:cNvSpPr/>
          <p:nvPr/>
        </p:nvSpPr>
        <p:spPr>
          <a:xfrm>
            <a:off x="252919" y="1123837"/>
            <a:ext cx="2947482" cy="4601183"/>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600" spc="-60">
                <a:solidFill>
                  <a:srgbClr val="FFFFFF"/>
                </a:solidFill>
                <a:latin typeface="+mj-lt"/>
                <a:ea typeface="+mj-ea"/>
                <a:cs typeface="+mj-cs"/>
              </a:rPr>
              <a:t>Team roles</a:t>
            </a:r>
          </a:p>
        </p:txBody>
      </p:sp>
      <p:graphicFrame>
        <p:nvGraphicFramePr>
          <p:cNvPr id="27" name="TextBox 8">
            <a:extLst>
              <a:ext uri="{FF2B5EF4-FFF2-40B4-BE49-F238E27FC236}">
                <a16:creationId xmlns:a16="http://schemas.microsoft.com/office/drawing/2014/main" id="{3C60FEAF-48B1-4F21-BB05-537A71395E7D}"/>
              </a:ext>
            </a:extLst>
          </p:cNvPr>
          <p:cNvGraphicFramePr/>
          <p:nvPr>
            <p:extLst>
              <p:ext uri="{D42A27DB-BD31-4B8C-83A1-F6EECF244321}">
                <p14:modId xmlns:p14="http://schemas.microsoft.com/office/powerpoint/2010/main" val="2862331470"/>
              </p:ext>
            </p:extLst>
          </p:nvPr>
        </p:nvGraphicFramePr>
        <p:xfrm>
          <a:off x="3759896" y="885459"/>
          <a:ext cx="7728267" cy="5087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52078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3112B31-1ADB-4C70-B9F8-A76CBCB56DC6}"/>
              </a:ext>
            </a:extLst>
          </p:cNvPr>
          <p:cNvSpPr/>
          <p:nvPr/>
        </p:nvSpPr>
        <p:spPr>
          <a:xfrm>
            <a:off x="5562111" y="4842980"/>
            <a:ext cx="3762298" cy="830997"/>
          </a:xfrm>
          <a:prstGeom prst="rect">
            <a:avLst/>
          </a:prstGeom>
        </p:spPr>
        <p:txBody>
          <a:bodyPr wrap="square">
            <a:spAutoFit/>
          </a:bodyPr>
          <a:lstStyle/>
          <a:p>
            <a:endParaRPr lang="en-GB" sz="48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43324C3-FAA5-7140-A536-C9403E8DBE5B}"/>
              </a:ext>
            </a:extLst>
          </p:cNvPr>
          <p:cNvSpPr txBox="1"/>
          <p:nvPr/>
        </p:nvSpPr>
        <p:spPr>
          <a:xfrm>
            <a:off x="-329184" y="2473871"/>
            <a:ext cx="4242816" cy="1754326"/>
          </a:xfrm>
          <a:prstGeom prst="rect">
            <a:avLst/>
          </a:prstGeom>
          <a:noFill/>
        </p:spPr>
        <p:txBody>
          <a:bodyPr wrap="square" rtlCol="0">
            <a:spAutoFit/>
          </a:bodyPr>
          <a:lstStyle/>
          <a:p>
            <a:pPr algn="ctr"/>
            <a:r>
              <a:rPr lang="en-US" sz="5400" dirty="0">
                <a:latin typeface="Algerian" pitchFamily="82" charset="77"/>
              </a:rPr>
              <a:t>Managing</a:t>
            </a:r>
            <a:br>
              <a:rPr lang="en-US" sz="5400" dirty="0">
                <a:latin typeface="Algerian" pitchFamily="82" charset="77"/>
              </a:rPr>
            </a:br>
            <a:r>
              <a:rPr lang="en-US" sz="5400" dirty="0">
                <a:latin typeface="Algerian" pitchFamily="82" charset="77"/>
              </a:rPr>
              <a:t> Conflicts </a:t>
            </a:r>
            <a:endParaRPr lang="en-US" sz="5400" dirty="0"/>
          </a:p>
        </p:txBody>
      </p:sp>
      <p:sp>
        <p:nvSpPr>
          <p:cNvPr id="10" name="TextBox 9">
            <a:extLst>
              <a:ext uri="{FF2B5EF4-FFF2-40B4-BE49-F238E27FC236}">
                <a16:creationId xmlns:a16="http://schemas.microsoft.com/office/drawing/2014/main" id="{B2D8843A-69C0-EB45-ACDC-70BD126C57D4}"/>
              </a:ext>
            </a:extLst>
          </p:cNvPr>
          <p:cNvSpPr txBox="1"/>
          <p:nvPr/>
        </p:nvSpPr>
        <p:spPr>
          <a:xfrm>
            <a:off x="4645152" y="1463040"/>
            <a:ext cx="6181344" cy="2862322"/>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 Conflict Defined</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Forms of Conflict</a:t>
            </a:r>
            <a:br>
              <a:rPr lang="en-GB" sz="3600" dirty="0">
                <a:latin typeface="Times New Roman" panose="02020603050405020304" pitchFamily="18" charset="0"/>
                <a:cs typeface="Times New Roman" panose="02020603050405020304" pitchFamily="18" charset="0"/>
              </a:rPr>
            </a:br>
            <a:br>
              <a:rPr lang="en-GB" sz="3600" dirty="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Conclusion</a:t>
            </a:r>
            <a:endParaRPr lang="en-US" sz="3600" dirty="0"/>
          </a:p>
        </p:txBody>
      </p:sp>
    </p:spTree>
    <p:extLst>
      <p:ext uri="{BB962C8B-B14F-4D97-AF65-F5344CB8AC3E}">
        <p14:creationId xmlns:p14="http://schemas.microsoft.com/office/powerpoint/2010/main" val="7926290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0516254-1D9F-4F3A-9870-3A3280BE2B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1EF3484-7EF2-9D43-BB98-7124B9AFB195}"/>
              </a:ext>
            </a:extLst>
          </p:cNvPr>
          <p:cNvSpPr>
            <a:spLocks noGrp="1"/>
          </p:cNvSpPr>
          <p:nvPr>
            <p:ph type="title"/>
          </p:nvPr>
        </p:nvSpPr>
        <p:spPr>
          <a:xfrm>
            <a:off x="992094" y="864108"/>
            <a:ext cx="4146833" cy="5120639"/>
          </a:xfrm>
        </p:spPr>
        <p:txBody>
          <a:bodyPr>
            <a:normAutofit/>
          </a:bodyPr>
          <a:lstStyle/>
          <a:p>
            <a:pPr algn="ctr"/>
            <a:r>
              <a:rPr lang="en-GB" sz="4400" dirty="0">
                <a:solidFill>
                  <a:schemeClr val="tx1"/>
                </a:solidFill>
                <a:latin typeface="Algerian" pitchFamily="82" charset="77"/>
              </a:rPr>
              <a:t>Successful Team Development</a:t>
            </a:r>
            <a:endParaRPr lang="en-US" sz="4400" dirty="0">
              <a:solidFill>
                <a:schemeClr val="tx1"/>
              </a:solidFill>
              <a:latin typeface="Algerian" pitchFamily="82" charset="77"/>
            </a:endParaRPr>
          </a:p>
        </p:txBody>
      </p:sp>
      <p:sp>
        <p:nvSpPr>
          <p:cNvPr id="10" name="Rectangle 9">
            <a:extLst>
              <a:ext uri="{FF2B5EF4-FFF2-40B4-BE49-F238E27FC236}">
                <a16:creationId xmlns:a16="http://schemas.microsoft.com/office/drawing/2014/main" id="{FC14672B-27A5-4CDA-ABAF-5E4CF4B41C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128693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8D89589C-2C90-4407-A995-05EC3DD7AB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51129" y="2085681"/>
            <a:ext cx="0" cy="2686639"/>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98263ED-1F8D-A54F-AF81-4713D3A6BBEC}"/>
              </a:ext>
            </a:extLst>
          </p:cNvPr>
          <p:cNvSpPr>
            <a:spLocks noGrp="1"/>
          </p:cNvSpPr>
          <p:nvPr>
            <p:ph idx="1"/>
          </p:nvPr>
        </p:nvSpPr>
        <p:spPr>
          <a:xfrm>
            <a:off x="5289229" y="864108"/>
            <a:ext cx="5910677" cy="5120640"/>
          </a:xfrm>
        </p:spPr>
        <p:txBody>
          <a:bodyPr>
            <a:normAutofit/>
          </a:bodyPr>
          <a:lstStyle/>
          <a:p>
            <a:pPr marL="0" indent="0">
              <a:buNone/>
            </a:pPr>
            <a:r>
              <a:rPr lang="en-GB" sz="2400" b="1" u="sng" dirty="0">
                <a:solidFill>
                  <a:schemeClr val="tx1"/>
                </a:solidFill>
                <a:latin typeface="Times New Roman" panose="02020603050405020304" pitchFamily="18" charset="0"/>
                <a:cs typeface="Times New Roman" panose="02020603050405020304" pitchFamily="18" charset="0"/>
              </a:rPr>
              <a:t> How a leader can build a successful team</a:t>
            </a:r>
            <a:endParaRPr lang="en-GB" sz="2400" u="sng" dirty="0">
              <a:solidFill>
                <a:schemeClr val="tx1"/>
              </a:solidFill>
              <a:latin typeface="Times New Roman" panose="02020603050405020304" pitchFamily="18" charset="0"/>
              <a:cs typeface="Times New Roman" panose="02020603050405020304" pitchFamily="18" charset="0"/>
            </a:endParaRPr>
          </a:p>
          <a:p>
            <a:pPr marL="285750"/>
            <a:endParaRPr lang="en-US" dirty="0">
              <a:solidFill>
                <a:schemeClr val="tx1"/>
              </a:solidFill>
              <a:latin typeface="Times New Roman" panose="02020603050405020304" pitchFamily="18" charset="0"/>
              <a:cs typeface="Times New Roman" panose="02020603050405020304" pitchFamily="18" charset="0"/>
            </a:endParaRPr>
          </a:p>
          <a:p>
            <a:pPr marL="285750"/>
            <a:endParaRPr lang="en-US" dirty="0">
              <a:solidFill>
                <a:schemeClr val="tx1"/>
              </a:solidFill>
              <a:latin typeface="Times New Roman" panose="02020603050405020304" pitchFamily="18" charset="0"/>
              <a:cs typeface="Times New Roman" panose="02020603050405020304" pitchFamily="18" charset="0"/>
            </a:endParaRPr>
          </a:p>
          <a:p>
            <a:pPr marL="800100" indent="-514350">
              <a:buFont typeface="Arial"/>
              <a:buChar char="•"/>
            </a:pPr>
            <a:r>
              <a:rPr lang="en-GB" sz="2400" dirty="0">
                <a:solidFill>
                  <a:schemeClr val="tx1"/>
                </a:solidFill>
                <a:latin typeface="Times New Roman" panose="02020603050405020304" pitchFamily="18" charset="0"/>
                <a:cs typeface="Times New Roman" panose="02020603050405020304" pitchFamily="18" charset="0"/>
              </a:rPr>
              <a:t>Build relationship between your employee </a:t>
            </a:r>
            <a:endParaRPr lang="en-US" sz="2400" dirty="0">
              <a:solidFill>
                <a:schemeClr val="tx1"/>
              </a:solidFill>
              <a:latin typeface="Times New Roman" panose="02020603050405020304" pitchFamily="18" charset="0"/>
              <a:cs typeface="Times New Roman" panose="02020603050405020304" pitchFamily="18" charset="0"/>
            </a:endParaRPr>
          </a:p>
          <a:p>
            <a:pPr marL="800100" indent="-514350">
              <a:buFont typeface="Arial"/>
              <a:buChar char="•"/>
            </a:pPr>
            <a:r>
              <a:rPr lang="en-GB" sz="2400" dirty="0">
                <a:solidFill>
                  <a:schemeClr val="tx1"/>
                </a:solidFill>
                <a:latin typeface="Times New Roman" panose="02020603050405020304" pitchFamily="18" charset="0"/>
                <a:cs typeface="Times New Roman" panose="02020603050405020304" pitchFamily="18" charset="0"/>
              </a:rPr>
              <a:t>Set the grand rules for the team</a:t>
            </a:r>
            <a:endParaRPr lang="en-US" sz="2400" dirty="0">
              <a:solidFill>
                <a:schemeClr val="tx1"/>
              </a:solidFill>
              <a:latin typeface="Times New Roman" panose="02020603050405020304" pitchFamily="18" charset="0"/>
              <a:cs typeface="Times New Roman" panose="02020603050405020304" pitchFamily="18" charset="0"/>
            </a:endParaRPr>
          </a:p>
          <a:p>
            <a:pPr marL="800100" indent="-514350">
              <a:buFont typeface="Arial"/>
              <a:buChar char="•"/>
            </a:pPr>
            <a:r>
              <a:rPr lang="en-GB" sz="2400" dirty="0">
                <a:solidFill>
                  <a:schemeClr val="tx1"/>
                </a:solidFill>
                <a:latin typeface="Times New Roman" panose="02020603050405020304" pitchFamily="18" charset="0"/>
                <a:cs typeface="Times New Roman" panose="02020603050405020304" pitchFamily="18" charset="0"/>
              </a:rPr>
              <a:t>Establishing leadership </a:t>
            </a:r>
            <a:endParaRPr lang="en-US" sz="2400" dirty="0">
              <a:solidFill>
                <a:schemeClr val="tx1"/>
              </a:solidFill>
              <a:latin typeface="Times New Roman" panose="02020603050405020304" pitchFamily="18" charset="0"/>
              <a:cs typeface="Times New Roman" panose="02020603050405020304" pitchFamily="18" charset="0"/>
            </a:endParaRPr>
          </a:p>
          <a:p>
            <a:pPr marL="800100" indent="-514350">
              <a:buFont typeface="Arial"/>
              <a:buChar char="•"/>
            </a:pPr>
            <a:r>
              <a:rPr lang="en-GB" sz="2400" dirty="0">
                <a:solidFill>
                  <a:schemeClr val="tx1"/>
                </a:solidFill>
                <a:latin typeface="Times New Roman" panose="02020603050405020304" pitchFamily="18" charset="0"/>
                <a:cs typeface="Times New Roman" panose="02020603050405020304" pitchFamily="18" charset="0"/>
              </a:rPr>
              <a:t>Share a common culture </a:t>
            </a:r>
            <a:endParaRPr lang="en-US" sz="2400" dirty="0">
              <a:solidFill>
                <a:schemeClr val="tx1"/>
              </a:solidFill>
              <a:latin typeface="Times New Roman" panose="02020603050405020304" pitchFamily="18" charset="0"/>
              <a:cs typeface="Times New Roman" panose="02020603050405020304" pitchFamily="18" charset="0"/>
            </a:endParaRPr>
          </a:p>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9A206779-5C74-4555-94BC-5845C92EC3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683988" y="767825"/>
            <a:ext cx="508012" cy="5328173"/>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0009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E9F5D7F-1BBC-4096-ADA7-AA9C9E4D28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6D370DD-716B-4528-B475-331F84CEA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9514" y="758953"/>
            <a:ext cx="7052486"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26EFE2B-55A4-1942-805F-A7DC9997BAC9}"/>
              </a:ext>
            </a:extLst>
          </p:cNvPr>
          <p:cNvSpPr>
            <a:spLocks noGrp="1"/>
          </p:cNvSpPr>
          <p:nvPr>
            <p:ph type="title"/>
          </p:nvPr>
        </p:nvSpPr>
        <p:spPr>
          <a:xfrm>
            <a:off x="5451642" y="1123837"/>
            <a:ext cx="6451110" cy="1255469"/>
          </a:xfrm>
        </p:spPr>
        <p:txBody>
          <a:bodyPr>
            <a:normAutofit/>
          </a:bodyPr>
          <a:lstStyle/>
          <a:p>
            <a:r>
              <a:rPr lang="en-US" dirty="0">
                <a:latin typeface="Algerian" pitchFamily="82" charset="77"/>
              </a:rPr>
              <a:t>GENERAL CONCLUSION</a:t>
            </a:r>
          </a:p>
        </p:txBody>
      </p:sp>
      <p:sp>
        <p:nvSpPr>
          <p:cNvPr id="25" name="Rectangle 24">
            <a:extLst>
              <a:ext uri="{FF2B5EF4-FFF2-40B4-BE49-F238E27FC236}">
                <a16:creationId xmlns:a16="http://schemas.microsoft.com/office/drawing/2014/main" id="{E79D076F-656A-4CD9-83AD-AF8F4B28C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6" name="Graphic 15" descr="Handshake">
            <a:extLst>
              <a:ext uri="{FF2B5EF4-FFF2-40B4-BE49-F238E27FC236}">
                <a16:creationId xmlns:a16="http://schemas.microsoft.com/office/drawing/2014/main" id="{406991F4-4BB4-4558-9565-BDA435C7CF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0771" y="1535135"/>
            <a:ext cx="3778286" cy="3778286"/>
          </a:xfrm>
          <a:prstGeom prst="rect">
            <a:avLst/>
          </a:prstGeom>
        </p:spPr>
      </p:pic>
      <p:sp>
        <p:nvSpPr>
          <p:cNvPr id="3" name="Content Placeholder 2">
            <a:extLst>
              <a:ext uri="{FF2B5EF4-FFF2-40B4-BE49-F238E27FC236}">
                <a16:creationId xmlns:a16="http://schemas.microsoft.com/office/drawing/2014/main" id="{54A81CEF-8BB3-E844-8AE2-3FFF21DAB062}"/>
              </a:ext>
            </a:extLst>
          </p:cNvPr>
          <p:cNvSpPr>
            <a:spLocks noGrp="1"/>
          </p:cNvSpPr>
          <p:nvPr>
            <p:ph idx="1"/>
          </p:nvPr>
        </p:nvSpPr>
        <p:spPr>
          <a:xfrm>
            <a:off x="5451644" y="2510395"/>
            <a:ext cx="6451109" cy="3274586"/>
          </a:xfrm>
        </p:spPr>
        <p:txBody>
          <a:bodyPr anchor="t">
            <a:normAutofit/>
          </a:bodyPr>
          <a:lstStyle/>
          <a:p>
            <a:pPr lvl="0"/>
            <a:r>
              <a:rPr lang="en-US">
                <a:solidFill>
                  <a:srgbClr val="FFFFFF"/>
                </a:solidFill>
                <a:latin typeface="Times New Roman" panose="02020603050405020304" pitchFamily="18" charset="0"/>
                <a:cs typeface="Times New Roman" panose="02020603050405020304" pitchFamily="18" charset="0"/>
              </a:rPr>
              <a:t>A common goal</a:t>
            </a:r>
          </a:p>
          <a:p>
            <a:pPr lvl="0"/>
            <a:r>
              <a:rPr lang="en-US">
                <a:solidFill>
                  <a:srgbClr val="FFFFFF"/>
                </a:solidFill>
                <a:latin typeface="Times New Roman" panose="02020603050405020304" pitchFamily="18" charset="0"/>
                <a:cs typeface="Times New Roman" panose="02020603050405020304" pitchFamily="18" charset="0"/>
              </a:rPr>
              <a:t>Bonding </a:t>
            </a:r>
          </a:p>
          <a:p>
            <a:pPr lvl="0"/>
            <a:r>
              <a:rPr lang="en-US">
                <a:solidFill>
                  <a:srgbClr val="FFFFFF"/>
                </a:solidFill>
                <a:latin typeface="Times New Roman" panose="02020603050405020304" pitchFamily="18" charset="0"/>
                <a:cs typeface="Times New Roman" panose="02020603050405020304" pitchFamily="18" charset="0"/>
              </a:rPr>
              <a:t>Trust</a:t>
            </a:r>
          </a:p>
          <a:p>
            <a:pPr lvl="0"/>
            <a:r>
              <a:rPr lang="en-US">
                <a:solidFill>
                  <a:srgbClr val="FFFFFF"/>
                </a:solidFill>
                <a:latin typeface="Times New Roman" panose="02020603050405020304" pitchFamily="18" charset="0"/>
                <a:cs typeface="Times New Roman" panose="02020603050405020304" pitchFamily="18" charset="0"/>
              </a:rPr>
              <a:t>Synergy</a:t>
            </a:r>
          </a:p>
          <a:p>
            <a:pPr lvl="0"/>
            <a:r>
              <a:rPr lang="en-US">
                <a:solidFill>
                  <a:srgbClr val="FFFFFF"/>
                </a:solidFill>
                <a:latin typeface="Times New Roman" panose="02020603050405020304" pitchFamily="18" charset="0"/>
                <a:cs typeface="Times New Roman" panose="02020603050405020304" pitchFamily="18" charset="0"/>
              </a:rPr>
              <a:t>The winning team</a:t>
            </a:r>
          </a:p>
          <a:p>
            <a:endParaRPr lang="en-US">
              <a:solidFill>
                <a:srgbClr val="FFFF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238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419AA4-7640-6D46-AC04-2BDA7AF4C6DD}"/>
              </a:ext>
            </a:extLst>
          </p:cNvPr>
          <p:cNvSpPr txBox="1"/>
          <p:nvPr/>
        </p:nvSpPr>
        <p:spPr>
          <a:xfrm>
            <a:off x="1133856" y="530352"/>
            <a:ext cx="9052560" cy="1323439"/>
          </a:xfrm>
          <a:prstGeom prst="rect">
            <a:avLst/>
          </a:prstGeom>
          <a:noFill/>
        </p:spPr>
        <p:txBody>
          <a:bodyPr wrap="square" rtlCol="0">
            <a:spAutoFit/>
          </a:bodyPr>
          <a:lstStyle/>
          <a:p>
            <a:pPr algn="ctr"/>
            <a:r>
              <a:rPr lang="en-US" sz="4000" dirty="0">
                <a:latin typeface="Algerian" pitchFamily="82" charset="77"/>
              </a:rPr>
              <a:t>REFERENCE LIST</a:t>
            </a:r>
          </a:p>
          <a:p>
            <a:pPr algn="ctr"/>
            <a:r>
              <a:rPr lang="en-US" sz="4000" dirty="0">
                <a:latin typeface="Algerian" pitchFamily="82" charset="77"/>
              </a:rPr>
              <a:t>(STAGES OF TEAM DEVELOPMENT) </a:t>
            </a:r>
          </a:p>
        </p:txBody>
      </p:sp>
      <p:sp>
        <p:nvSpPr>
          <p:cNvPr id="5" name="TextBox 4">
            <a:extLst>
              <a:ext uri="{FF2B5EF4-FFF2-40B4-BE49-F238E27FC236}">
                <a16:creationId xmlns:a16="http://schemas.microsoft.com/office/drawing/2014/main" id="{903F95B0-DD4F-9F46-B563-56D4E7552C65}"/>
              </a:ext>
            </a:extLst>
          </p:cNvPr>
          <p:cNvSpPr txBox="1"/>
          <p:nvPr/>
        </p:nvSpPr>
        <p:spPr>
          <a:xfrm>
            <a:off x="676656" y="1914894"/>
            <a:ext cx="10515600" cy="3416320"/>
          </a:xfrm>
          <a:prstGeom prst="rect">
            <a:avLst/>
          </a:prstGeom>
          <a:noFill/>
        </p:spPr>
        <p:txBody>
          <a:bodyPr wrap="square" rtlCol="0">
            <a:spAutoFit/>
          </a:bodyPr>
          <a:lstStyle/>
          <a:p>
            <a:br>
              <a:rPr lang="en-GB" dirty="0"/>
            </a:br>
            <a:r>
              <a:rPr lang="en-GB" dirty="0"/>
              <a:t>Bussinessdictionary.com. (2020). [online] Available at: http://www.bussinessdictionary.com&gt;team</a:t>
            </a:r>
          </a:p>
          <a:p>
            <a:endParaRPr lang="en-GB" dirty="0"/>
          </a:p>
          <a:p>
            <a:pPr>
              <a:lnSpc>
                <a:spcPct val="150000"/>
              </a:lnSpc>
            </a:pPr>
            <a:r>
              <a:rPr lang="en-GB" dirty="0"/>
              <a:t>‌Kumar, S., Deshmukh, V. and Adhish, V.S. (2014) Building and leading teams. </a:t>
            </a:r>
            <a:r>
              <a:rPr lang="en-GB" i="1" dirty="0"/>
              <a:t>Indian J Community Med, </a:t>
            </a:r>
            <a:r>
              <a:rPr lang="en-GB" dirty="0"/>
              <a:t>39:208-13. Available from: </a:t>
            </a:r>
            <a:r>
              <a:rPr lang="en-GB" dirty="0">
                <a:hlinkClick r:id="rId3">
                  <a:extLst>
                    <a:ext uri="{A12FA001-AC4F-418D-AE19-62706E023703}">
                      <ahyp:hlinkClr xmlns:ahyp="http://schemas.microsoft.com/office/drawing/2018/hyperlinkcolor" val="tx"/>
                    </a:ext>
                  </a:extLst>
                </a:hlinkClick>
              </a:rPr>
              <a:t>http://www.ijcm.org.in/text.asp?2014/39/4/208/143020 </a:t>
            </a:r>
            <a:r>
              <a:rPr lang="en-GB" dirty="0"/>
              <a:t>[Accessed 15 April 2020].</a:t>
            </a:r>
          </a:p>
          <a:p>
            <a:endParaRPr lang="en-GB" dirty="0"/>
          </a:p>
          <a:p>
            <a:endParaRPr lang="en-GB" dirty="0"/>
          </a:p>
          <a:p>
            <a:r>
              <a:rPr lang="en-GB" dirty="0"/>
              <a:t>Lencioni, P. (2005). </a:t>
            </a:r>
            <a:r>
              <a:rPr lang="en-GB" i="1" dirty="0"/>
              <a:t>Overcoming the five dysfunctions of a team : a field guide for leaders, managers, and facilitators</a:t>
            </a:r>
            <a:r>
              <a:rPr lang="en-GB" dirty="0"/>
              <a:t>. San Francisco: Jossey-Bass.</a:t>
            </a:r>
          </a:p>
          <a:p>
            <a:r>
              <a:rPr lang="en-GB" dirty="0"/>
              <a:t>‌</a:t>
            </a:r>
          </a:p>
          <a:p>
            <a:endParaRPr lang="en-US" dirty="0"/>
          </a:p>
        </p:txBody>
      </p:sp>
    </p:spTree>
    <p:extLst>
      <p:ext uri="{BB962C8B-B14F-4D97-AF65-F5344CB8AC3E}">
        <p14:creationId xmlns:p14="http://schemas.microsoft.com/office/powerpoint/2010/main" val="3877811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419AA4-7640-6D46-AC04-2BDA7AF4C6DD}"/>
              </a:ext>
            </a:extLst>
          </p:cNvPr>
          <p:cNvSpPr txBox="1"/>
          <p:nvPr/>
        </p:nvSpPr>
        <p:spPr>
          <a:xfrm>
            <a:off x="1152144" y="530352"/>
            <a:ext cx="9052560" cy="2554545"/>
          </a:xfrm>
          <a:prstGeom prst="rect">
            <a:avLst/>
          </a:prstGeom>
          <a:noFill/>
        </p:spPr>
        <p:txBody>
          <a:bodyPr wrap="square" rtlCol="0">
            <a:spAutoFit/>
          </a:bodyPr>
          <a:lstStyle/>
          <a:p>
            <a:pPr algn="ctr"/>
            <a:r>
              <a:rPr lang="en-US" sz="4000" dirty="0">
                <a:latin typeface="Algerian" pitchFamily="82" charset="77"/>
              </a:rPr>
              <a:t>REFERENCE LIST</a:t>
            </a:r>
          </a:p>
          <a:p>
            <a:pPr algn="ctr"/>
            <a:r>
              <a:rPr lang="en-US" sz="4000" dirty="0">
                <a:latin typeface="Algerian" pitchFamily="82" charset="77"/>
              </a:rPr>
              <a:t>(STAGES OF TEAM DEVELOPMENT) </a:t>
            </a:r>
          </a:p>
          <a:p>
            <a:pPr algn="ctr"/>
            <a:r>
              <a:rPr lang="en-US" sz="4000" dirty="0">
                <a:latin typeface="Algerian" pitchFamily="82" charset="77"/>
              </a:rPr>
              <a:t> </a:t>
            </a:r>
          </a:p>
          <a:p>
            <a:pPr algn="ctr"/>
            <a:endParaRPr lang="en-US" sz="4000" dirty="0">
              <a:latin typeface="Algerian" pitchFamily="82" charset="77"/>
            </a:endParaRPr>
          </a:p>
        </p:txBody>
      </p:sp>
      <p:sp>
        <p:nvSpPr>
          <p:cNvPr id="3" name="TextBox 2">
            <a:extLst>
              <a:ext uri="{FF2B5EF4-FFF2-40B4-BE49-F238E27FC236}">
                <a16:creationId xmlns:a16="http://schemas.microsoft.com/office/drawing/2014/main" id="{EC2F2E22-3D69-0F4F-9B96-30240949F2C6}"/>
              </a:ext>
            </a:extLst>
          </p:cNvPr>
          <p:cNvSpPr txBox="1"/>
          <p:nvPr/>
        </p:nvSpPr>
        <p:spPr>
          <a:xfrm>
            <a:off x="877824" y="1988046"/>
            <a:ext cx="10936224" cy="5909310"/>
          </a:xfrm>
          <a:prstGeom prst="rect">
            <a:avLst/>
          </a:prstGeom>
          <a:noFill/>
        </p:spPr>
        <p:txBody>
          <a:bodyPr wrap="square" rtlCol="0">
            <a:spAutoFit/>
          </a:bodyPr>
          <a:lstStyle/>
          <a:p>
            <a:pPr>
              <a:lnSpc>
                <a:spcPct val="150000"/>
              </a:lnSpc>
            </a:pPr>
            <a:r>
              <a:rPr lang="en-GB" dirty="0"/>
              <a:t>Lumen Learning (no date) </a:t>
            </a:r>
            <a:r>
              <a:rPr lang="en-GB" i="1" dirty="0"/>
              <a:t> The Five Stages of Team Development</a:t>
            </a:r>
            <a:r>
              <a:rPr lang="en-GB" dirty="0"/>
              <a:t>. [online]. Available at: </a:t>
            </a:r>
            <a:r>
              <a:rPr lang="en-GB" dirty="0">
                <a:hlinkClick r:id="rId3">
                  <a:extLst>
                    <a:ext uri="{A12FA001-AC4F-418D-AE19-62706E023703}">
                      <ahyp:hlinkClr xmlns:ahyp="http://schemas.microsoft.com/office/drawing/2018/hyperlinkcolor" val="tx"/>
                    </a:ext>
                  </a:extLst>
                </a:hlinkClick>
              </a:rPr>
              <a:t>https://courses.lumenlearning.com/suny-principlesmanagement/chapter/reading-the-five-stages-of-team-development/</a:t>
            </a:r>
            <a:r>
              <a:rPr lang="en-GB" dirty="0"/>
              <a:t> [Accessed 22 April 2020]</a:t>
            </a:r>
          </a:p>
          <a:p>
            <a:pPr>
              <a:lnSpc>
                <a:spcPct val="150000"/>
              </a:lnSpc>
            </a:pPr>
            <a:endParaRPr lang="en-GB" dirty="0"/>
          </a:p>
          <a:p>
            <a:pPr>
              <a:lnSpc>
                <a:spcPct val="150000"/>
              </a:lnSpc>
            </a:pPr>
            <a:r>
              <a:rPr lang="en-GB" dirty="0"/>
              <a:t>Maund, A., Schriek, M. and Tinkler, P.K. (2017) </a:t>
            </a:r>
            <a:r>
              <a:rPr lang="en-GB" i="1" dirty="0"/>
              <a:t>Certificate in Higher Education: Skills for the Workplace Student</a:t>
            </a:r>
          </a:p>
          <a:p>
            <a:pPr>
              <a:lnSpc>
                <a:spcPct val="150000"/>
              </a:lnSpc>
            </a:pPr>
            <a:r>
              <a:rPr lang="en-GB" i="1" dirty="0"/>
              <a:t> Yearbook.</a:t>
            </a:r>
            <a:r>
              <a:rPr lang="en-GB" dirty="0"/>
              <a:t> London: SAGE</a:t>
            </a:r>
          </a:p>
          <a:p>
            <a:pPr>
              <a:lnSpc>
                <a:spcPct val="150000"/>
              </a:lnSpc>
            </a:pPr>
            <a:r>
              <a:rPr lang="en-GB" dirty="0"/>
              <a:t>.</a:t>
            </a:r>
          </a:p>
          <a:p>
            <a:pPr>
              <a:lnSpc>
                <a:spcPct val="150000"/>
              </a:lnSpc>
            </a:pPr>
            <a:r>
              <a:rPr lang="en-GB" dirty="0"/>
              <a:t>Morgan, P. (2017). </a:t>
            </a:r>
            <a:r>
              <a:rPr lang="en-GB" i="1" dirty="0"/>
              <a:t>The business students guide</a:t>
            </a:r>
            <a:r>
              <a:rPr lang="en-GB" dirty="0"/>
              <a:t>. first ed. London: SAGE Publications Ltd, pp.210–211.</a:t>
            </a:r>
          </a:p>
          <a:p>
            <a:br>
              <a:rPr lang="en-GB" dirty="0"/>
            </a:br>
            <a:endParaRPr lang="en-GB" dirty="0"/>
          </a:p>
          <a:p>
            <a:r>
              <a:rPr lang="en-GB" dirty="0"/>
              <a:t>Mindtools.comUnderstanding the stages of team formation. (2009a). </a:t>
            </a:r>
            <a:r>
              <a:rPr lang="en-GB" i="1" dirty="0"/>
              <a:t>Mind Tools: Online Management, Leadership and Career Training:</a:t>
            </a:r>
            <a:r>
              <a:rPr lang="en-GB" dirty="0"/>
              <a:t> [online] Available at: http://MindTools [Accessed 24 Apr. 2020].</a:t>
            </a:r>
            <a:br>
              <a:rPr lang="en-GB" dirty="0"/>
            </a:br>
            <a:endParaRPr lang="en-GB" dirty="0"/>
          </a:p>
          <a:p>
            <a:br>
              <a:rPr lang="en-GB" dirty="0"/>
            </a:br>
            <a:endParaRPr lang="en-GB" dirty="0"/>
          </a:p>
          <a:p>
            <a:endParaRPr lang="en-US" dirty="0"/>
          </a:p>
          <a:p>
            <a:endParaRPr lang="en-US" dirty="0"/>
          </a:p>
        </p:txBody>
      </p:sp>
    </p:spTree>
    <p:extLst>
      <p:ext uri="{BB962C8B-B14F-4D97-AF65-F5344CB8AC3E}">
        <p14:creationId xmlns:p14="http://schemas.microsoft.com/office/powerpoint/2010/main" val="52143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419AA4-7640-6D46-AC04-2BDA7AF4C6DD}"/>
              </a:ext>
            </a:extLst>
          </p:cNvPr>
          <p:cNvSpPr txBox="1"/>
          <p:nvPr/>
        </p:nvSpPr>
        <p:spPr>
          <a:xfrm>
            <a:off x="1133856" y="530352"/>
            <a:ext cx="9052560" cy="1323439"/>
          </a:xfrm>
          <a:prstGeom prst="rect">
            <a:avLst/>
          </a:prstGeom>
          <a:noFill/>
        </p:spPr>
        <p:txBody>
          <a:bodyPr wrap="square" rtlCol="0">
            <a:spAutoFit/>
          </a:bodyPr>
          <a:lstStyle/>
          <a:p>
            <a:pPr algn="ctr"/>
            <a:r>
              <a:rPr lang="en-US" sz="4000" dirty="0">
                <a:latin typeface="Algerian" pitchFamily="82" charset="77"/>
              </a:rPr>
              <a:t>REFERENCE LIST </a:t>
            </a:r>
          </a:p>
          <a:p>
            <a:pPr algn="ctr"/>
            <a:r>
              <a:rPr lang="en-US" sz="4000" dirty="0">
                <a:latin typeface="Algerian" pitchFamily="82" charset="77"/>
              </a:rPr>
              <a:t>(benefits of teamwork)</a:t>
            </a:r>
          </a:p>
        </p:txBody>
      </p:sp>
      <p:sp>
        <p:nvSpPr>
          <p:cNvPr id="3" name="TextBox 2">
            <a:extLst>
              <a:ext uri="{FF2B5EF4-FFF2-40B4-BE49-F238E27FC236}">
                <a16:creationId xmlns:a16="http://schemas.microsoft.com/office/drawing/2014/main" id="{EC2F2E22-3D69-0F4F-9B96-30240949F2C6}"/>
              </a:ext>
            </a:extLst>
          </p:cNvPr>
          <p:cNvSpPr txBox="1"/>
          <p:nvPr/>
        </p:nvSpPr>
        <p:spPr>
          <a:xfrm>
            <a:off x="841248" y="1864889"/>
            <a:ext cx="10936224" cy="3139321"/>
          </a:xfrm>
          <a:prstGeom prst="rect">
            <a:avLst/>
          </a:prstGeom>
          <a:noFill/>
        </p:spPr>
        <p:txBody>
          <a:bodyPr wrap="square" rtlCol="0">
            <a:spAutoFit/>
          </a:bodyPr>
          <a:lstStyle/>
          <a:p>
            <a:endParaRPr lang="en-US" dirty="0"/>
          </a:p>
          <a:p>
            <a:r>
              <a:rPr lang="en-GB" dirty="0"/>
              <a:t>Available at  : Lisa </a:t>
            </a:r>
            <a:r>
              <a:rPr lang="en-GB" dirty="0" err="1"/>
              <a:t>McQuerry</a:t>
            </a:r>
            <a:r>
              <a:rPr lang="en-GB" dirty="0"/>
              <a:t>: Reviewed by Michelle Seidel, </a:t>
            </a:r>
            <a:r>
              <a:rPr lang="en-GB" dirty="0" err="1"/>
              <a:t>B.Sc</a:t>
            </a:r>
            <a:r>
              <a:rPr lang="en-GB" dirty="0"/>
              <a:t>, LLB,MBA, Updated January 25, 2019 ( Accessed : 21 April 2020)</a:t>
            </a:r>
            <a:br>
              <a:rPr lang="en-GB" dirty="0"/>
            </a:br>
            <a:endParaRPr lang="en-GB" dirty="0"/>
          </a:p>
          <a:p>
            <a:r>
              <a:rPr lang="en-GB" u="sng" dirty="0">
                <a:hlinkClick r:id="rId2">
                  <a:extLst>
                    <a:ext uri="{A12FA001-AC4F-418D-AE19-62706E023703}">
                      <ahyp:hlinkClr xmlns:ahyp="http://schemas.microsoft.com/office/drawing/2018/hyperlinkcolor" val="tx"/>
                    </a:ext>
                  </a:extLst>
                </a:hlinkClick>
              </a:rPr>
              <a:t>Available at : www.career</a:t>
            </a:r>
            <a:r>
              <a:rPr lang="en-GB" dirty="0"/>
              <a:t> </a:t>
            </a:r>
            <a:r>
              <a:rPr lang="en-GB" dirty="0" err="1"/>
              <a:t>addict.com</a:t>
            </a:r>
            <a:r>
              <a:rPr lang="en-GB" dirty="0"/>
              <a:t> ( Accessed : 21 April 2020)  </a:t>
            </a:r>
            <a:br>
              <a:rPr lang="en-GB" dirty="0"/>
            </a:br>
            <a:endParaRPr lang="en-GB" dirty="0"/>
          </a:p>
          <a:p>
            <a:r>
              <a:rPr lang="en-GB" dirty="0"/>
              <a:t>Available at : https://</a:t>
            </a:r>
            <a:r>
              <a:rPr lang="en-GB" dirty="0" err="1"/>
              <a:t>www.sandler.com</a:t>
            </a:r>
            <a:r>
              <a:rPr lang="en-GB" dirty="0"/>
              <a:t>/blog/6-benefits-of- teamwork-in-the-workplace/ (Accessed :  21 April 2020 )</a:t>
            </a:r>
            <a:br>
              <a:rPr lang="en-GB" dirty="0"/>
            </a:br>
            <a:r>
              <a:rPr lang="en-GB" dirty="0"/>
              <a:t> </a:t>
            </a:r>
          </a:p>
          <a:p>
            <a:r>
              <a:rPr lang="en-GB" dirty="0"/>
              <a:t> Maund, A., Schriek, M., &amp; Tinkler, P. K .( 2017)(Eds.) Certificate in higher Education skills for the Workplace Yearbook. London : Sage</a:t>
            </a:r>
          </a:p>
          <a:p>
            <a:endParaRPr lang="en-US" dirty="0"/>
          </a:p>
        </p:txBody>
      </p:sp>
    </p:spTree>
    <p:extLst>
      <p:ext uri="{BB962C8B-B14F-4D97-AF65-F5344CB8AC3E}">
        <p14:creationId xmlns:p14="http://schemas.microsoft.com/office/powerpoint/2010/main" val="1534315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419AA4-7640-6D46-AC04-2BDA7AF4C6DD}"/>
              </a:ext>
            </a:extLst>
          </p:cNvPr>
          <p:cNvSpPr txBox="1"/>
          <p:nvPr/>
        </p:nvSpPr>
        <p:spPr>
          <a:xfrm>
            <a:off x="1133856" y="530352"/>
            <a:ext cx="9052560" cy="1323439"/>
          </a:xfrm>
          <a:prstGeom prst="rect">
            <a:avLst/>
          </a:prstGeom>
          <a:noFill/>
        </p:spPr>
        <p:txBody>
          <a:bodyPr wrap="square" rtlCol="0">
            <a:spAutoFit/>
          </a:bodyPr>
          <a:lstStyle/>
          <a:p>
            <a:pPr algn="ctr"/>
            <a:r>
              <a:rPr lang="en-US" sz="4000" dirty="0">
                <a:latin typeface="Algerian" pitchFamily="82" charset="77"/>
              </a:rPr>
              <a:t>REFERENCE LIST</a:t>
            </a:r>
          </a:p>
          <a:p>
            <a:pPr algn="ctr"/>
            <a:r>
              <a:rPr lang="en-US" sz="4000" dirty="0">
                <a:latin typeface="Algerian" pitchFamily="82" charset="77"/>
              </a:rPr>
              <a:t>(</a:t>
            </a:r>
            <a:r>
              <a:rPr lang="en-GB" sz="4000" dirty="0">
                <a:latin typeface="Algerian" pitchFamily="82" charset="77"/>
              </a:rPr>
              <a:t>Successful Team Development)</a:t>
            </a:r>
            <a:r>
              <a:rPr lang="en-US" sz="4000" dirty="0">
                <a:latin typeface="Algerian" pitchFamily="82" charset="77"/>
              </a:rPr>
              <a:t> </a:t>
            </a:r>
          </a:p>
        </p:txBody>
      </p:sp>
      <p:sp>
        <p:nvSpPr>
          <p:cNvPr id="3" name="TextBox 2">
            <a:extLst>
              <a:ext uri="{FF2B5EF4-FFF2-40B4-BE49-F238E27FC236}">
                <a16:creationId xmlns:a16="http://schemas.microsoft.com/office/drawing/2014/main" id="{EC2F2E22-3D69-0F4F-9B96-30240949F2C6}"/>
              </a:ext>
            </a:extLst>
          </p:cNvPr>
          <p:cNvSpPr txBox="1"/>
          <p:nvPr/>
        </p:nvSpPr>
        <p:spPr>
          <a:xfrm>
            <a:off x="640080" y="1238238"/>
            <a:ext cx="10936224" cy="646331"/>
          </a:xfrm>
          <a:prstGeom prst="rect">
            <a:avLst/>
          </a:prstGeom>
          <a:noFill/>
        </p:spPr>
        <p:txBody>
          <a:bodyPr wrap="square" rtlCol="0">
            <a:spAutoFit/>
          </a:bodyPr>
          <a:lstStyle/>
          <a:p>
            <a:endParaRPr lang="en-US"/>
          </a:p>
          <a:p>
            <a:endParaRPr lang="en-US" dirty="0"/>
          </a:p>
        </p:txBody>
      </p:sp>
      <p:sp>
        <p:nvSpPr>
          <p:cNvPr id="6" name="TextBox 5">
            <a:extLst>
              <a:ext uri="{FF2B5EF4-FFF2-40B4-BE49-F238E27FC236}">
                <a16:creationId xmlns:a16="http://schemas.microsoft.com/office/drawing/2014/main" id="{4EF31611-0DF7-1E43-93D6-5FAF22A993DF}"/>
              </a:ext>
            </a:extLst>
          </p:cNvPr>
          <p:cNvSpPr txBox="1"/>
          <p:nvPr/>
        </p:nvSpPr>
        <p:spPr>
          <a:xfrm>
            <a:off x="640080" y="1561403"/>
            <a:ext cx="10936224" cy="3416320"/>
          </a:xfrm>
          <a:prstGeom prst="rect">
            <a:avLst/>
          </a:prstGeom>
          <a:noFill/>
        </p:spPr>
        <p:txBody>
          <a:bodyPr wrap="square" rtlCol="0">
            <a:spAutoFit/>
          </a:bodyPr>
          <a:lstStyle/>
          <a:p>
            <a:endParaRPr lang="en-GB" dirty="0"/>
          </a:p>
          <a:p>
            <a:r>
              <a:rPr lang="en-GB" dirty="0"/>
              <a:t>Available at: </a:t>
            </a:r>
          </a:p>
          <a:p>
            <a:r>
              <a:rPr lang="en-GB" u="sng" dirty="0">
                <a:hlinkClick r:id="rId3">
                  <a:extLst>
                    <a:ext uri="{A12FA001-AC4F-418D-AE19-62706E023703}">
                      <ahyp:hlinkClr xmlns:ahyp="http://schemas.microsoft.com/office/drawing/2018/hyperlinkcolor" val="tx"/>
                    </a:ext>
                  </a:extLst>
                </a:hlinkClick>
              </a:rPr>
              <a:t>https://www.indeed.com/career-advice/career-development/steps-to-building-a-successful-team</a:t>
            </a:r>
            <a:br>
              <a:rPr lang="en-GB" u="sng" dirty="0"/>
            </a:br>
            <a:endParaRPr lang="en-GB" dirty="0"/>
          </a:p>
          <a:p>
            <a:r>
              <a:rPr lang="en-GB" u="sng" dirty="0">
                <a:hlinkClick r:id="rId4">
                  <a:extLst>
                    <a:ext uri="{A12FA001-AC4F-418D-AE19-62706E023703}">
                      <ahyp:hlinkClr xmlns:ahyp="http://schemas.microsoft.com/office/drawing/2018/hyperlinkcolor" val="tx"/>
                    </a:ext>
                  </a:extLst>
                </a:hlinkClick>
              </a:rPr>
              <a:t>https://www.huffpost.com/entry/5-steps-to-building-an-effective-team_b_7132406?guccounter=1&amp;guce_referrer=aHR0cHM6Ly93d3cuZ29vZ2xlLmNvbS8&amp;guce_referrer_sig=AQAAAJkLxTx6Vnzi9coe8Bqjradvad9zsITVfVH0k-73f6JMZnLABkdWlI0LttBsxxnYVxUBjpZxu0v38ZPpcNKKTroAv3Ab02c0rSMRxXgrGe9fTMBcMoJWckHW46RpO9CUot0qnLhCIW59udwXupUMvof8-BfQcToLyz_1NbBL7Btp</a:t>
            </a:r>
            <a:r>
              <a:rPr lang="en-GB" u="sng" dirty="0"/>
              <a:t> </a:t>
            </a:r>
            <a:endParaRPr lang="en-GB" dirty="0"/>
          </a:p>
          <a:p>
            <a:r>
              <a:rPr lang="en-GB" dirty="0"/>
              <a:t>(Accessed : 24 April 2020 </a:t>
            </a:r>
          </a:p>
          <a:p>
            <a:r>
              <a:rPr lang="en-GB" dirty="0"/>
              <a:t> </a:t>
            </a:r>
          </a:p>
          <a:p>
            <a:endParaRPr lang="en-US" dirty="0"/>
          </a:p>
        </p:txBody>
      </p:sp>
    </p:spTree>
    <p:extLst>
      <p:ext uri="{BB962C8B-B14F-4D97-AF65-F5344CB8AC3E}">
        <p14:creationId xmlns:p14="http://schemas.microsoft.com/office/powerpoint/2010/main" val="374967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419AA4-7640-6D46-AC04-2BDA7AF4C6DD}"/>
              </a:ext>
            </a:extLst>
          </p:cNvPr>
          <p:cNvSpPr txBox="1"/>
          <p:nvPr/>
        </p:nvSpPr>
        <p:spPr>
          <a:xfrm>
            <a:off x="1133856" y="530352"/>
            <a:ext cx="9052560" cy="1323439"/>
          </a:xfrm>
          <a:prstGeom prst="rect">
            <a:avLst/>
          </a:prstGeom>
          <a:noFill/>
        </p:spPr>
        <p:txBody>
          <a:bodyPr wrap="square" rtlCol="0">
            <a:spAutoFit/>
          </a:bodyPr>
          <a:lstStyle/>
          <a:p>
            <a:pPr algn="ctr"/>
            <a:r>
              <a:rPr lang="en-US" sz="4000" dirty="0">
                <a:latin typeface="Algerian" pitchFamily="82" charset="77"/>
              </a:rPr>
              <a:t>REFERENCE LIST</a:t>
            </a:r>
          </a:p>
          <a:p>
            <a:pPr algn="ctr"/>
            <a:r>
              <a:rPr lang="en-US" sz="4000" dirty="0">
                <a:latin typeface="Algerian" pitchFamily="82" charset="77"/>
              </a:rPr>
              <a:t>(</a:t>
            </a:r>
            <a:r>
              <a:rPr lang="en-GB" sz="4000" dirty="0">
                <a:latin typeface="Algerian" pitchFamily="82" charset="77"/>
              </a:rPr>
              <a:t>MANAGING CONCLICT)</a:t>
            </a:r>
            <a:r>
              <a:rPr lang="en-US" sz="4000" dirty="0">
                <a:latin typeface="Algerian" pitchFamily="82" charset="77"/>
              </a:rPr>
              <a:t> </a:t>
            </a:r>
          </a:p>
        </p:txBody>
      </p:sp>
      <p:sp>
        <p:nvSpPr>
          <p:cNvPr id="3" name="TextBox 2">
            <a:extLst>
              <a:ext uri="{FF2B5EF4-FFF2-40B4-BE49-F238E27FC236}">
                <a16:creationId xmlns:a16="http://schemas.microsoft.com/office/drawing/2014/main" id="{EC2F2E22-3D69-0F4F-9B96-30240949F2C6}"/>
              </a:ext>
            </a:extLst>
          </p:cNvPr>
          <p:cNvSpPr txBox="1"/>
          <p:nvPr/>
        </p:nvSpPr>
        <p:spPr>
          <a:xfrm>
            <a:off x="640080" y="1238238"/>
            <a:ext cx="10936224" cy="646331"/>
          </a:xfrm>
          <a:prstGeom prst="rect">
            <a:avLst/>
          </a:prstGeom>
          <a:noFill/>
        </p:spPr>
        <p:txBody>
          <a:bodyPr wrap="square" rtlCol="0">
            <a:spAutoFit/>
          </a:bodyPr>
          <a:lstStyle/>
          <a:p>
            <a:endParaRPr lang="en-US" dirty="0"/>
          </a:p>
          <a:p>
            <a:endParaRPr lang="en-US" dirty="0"/>
          </a:p>
        </p:txBody>
      </p:sp>
      <p:sp>
        <p:nvSpPr>
          <p:cNvPr id="5" name="Content Placeholder 2">
            <a:extLst>
              <a:ext uri="{FF2B5EF4-FFF2-40B4-BE49-F238E27FC236}">
                <a16:creationId xmlns:a16="http://schemas.microsoft.com/office/drawing/2014/main" id="{F123DA0D-3993-2C48-81C6-AC4B7A6E2C2C}"/>
              </a:ext>
            </a:extLst>
          </p:cNvPr>
          <p:cNvSpPr txBox="1">
            <a:spLocks/>
          </p:cNvSpPr>
          <p:nvPr/>
        </p:nvSpPr>
        <p:spPr>
          <a:xfrm>
            <a:off x="677334" y="2160589"/>
            <a:ext cx="10936224" cy="3880773"/>
          </a:xfrm>
          <a:prstGeom prst="rect">
            <a:avLst/>
          </a:prstGeom>
        </p:spPr>
        <p:txBody>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0" indent="0">
              <a:buNone/>
            </a:pPr>
            <a:r>
              <a:rPr lang="en-US" dirty="0">
                <a:solidFill>
                  <a:schemeClr val="tx1"/>
                </a:solidFill>
              </a:rPr>
              <a:t>Thakore, D. (2013). Conflict and Conflict Management. </a:t>
            </a:r>
            <a:r>
              <a:rPr lang="en-US" i="1" dirty="0">
                <a:solidFill>
                  <a:schemeClr val="tx1"/>
                </a:solidFill>
              </a:rPr>
              <a:t>IOSR Journal of Business and Management (IOSR-JBM)</a:t>
            </a:r>
            <a:r>
              <a:rPr lang="en-US" dirty="0">
                <a:solidFill>
                  <a:schemeClr val="tx1"/>
                </a:solidFill>
              </a:rPr>
              <a:t>, 8(6), pp. 7-16.</a:t>
            </a:r>
          </a:p>
          <a:p>
            <a:pPr marL="0" indent="0">
              <a:buNone/>
            </a:pPr>
            <a:r>
              <a:rPr lang="en-US" dirty="0">
                <a:solidFill>
                  <a:schemeClr val="tx1"/>
                </a:solidFill>
              </a:rPr>
              <a:t>Madalina, O. (2015). Conflict Management, a new challenge. </a:t>
            </a:r>
            <a:r>
              <a:rPr lang="en-US" i="1" dirty="0">
                <a:solidFill>
                  <a:schemeClr val="tx1"/>
                </a:solidFill>
              </a:rPr>
              <a:t>Procedia Economics and Finance </a:t>
            </a:r>
            <a:r>
              <a:rPr lang="en-US" dirty="0">
                <a:solidFill>
                  <a:schemeClr val="tx1"/>
                </a:solidFill>
              </a:rPr>
              <a:t>39, p. 807 – 814.</a:t>
            </a:r>
          </a:p>
          <a:p>
            <a:pPr marL="0" indent="0">
              <a:buNone/>
            </a:pPr>
            <a:r>
              <a:rPr lang="en-US" dirty="0" err="1">
                <a:solidFill>
                  <a:schemeClr val="tx1"/>
                </a:solidFill>
              </a:rPr>
              <a:t>Omisore</a:t>
            </a:r>
            <a:r>
              <a:rPr lang="en-US" dirty="0">
                <a:solidFill>
                  <a:schemeClr val="tx1"/>
                </a:solidFill>
              </a:rPr>
              <a:t>, B. O., and Abiodun, A. R. (2014). Organizational Conflicts: Causes, Effects and Remedies. International Journal of Academic Research in Economics and Management Sciences, 3(6), 118-137.</a:t>
            </a:r>
          </a:p>
          <a:p>
            <a:pPr marL="0" indent="0">
              <a:buNone/>
            </a:pPr>
            <a:endParaRPr lang="en-US" dirty="0">
              <a:solidFill>
                <a:schemeClr val="tx1"/>
              </a:solidFill>
            </a:endParaRPr>
          </a:p>
        </p:txBody>
      </p:sp>
    </p:spTree>
    <p:extLst>
      <p:ext uri="{BB962C8B-B14F-4D97-AF65-F5344CB8AC3E}">
        <p14:creationId xmlns:p14="http://schemas.microsoft.com/office/powerpoint/2010/main" val="3912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419AA4-7640-6D46-AC04-2BDA7AF4C6DD}"/>
              </a:ext>
            </a:extLst>
          </p:cNvPr>
          <p:cNvSpPr txBox="1"/>
          <p:nvPr/>
        </p:nvSpPr>
        <p:spPr>
          <a:xfrm>
            <a:off x="1133856" y="530352"/>
            <a:ext cx="9052560" cy="1323439"/>
          </a:xfrm>
          <a:prstGeom prst="rect">
            <a:avLst/>
          </a:prstGeom>
          <a:noFill/>
        </p:spPr>
        <p:txBody>
          <a:bodyPr wrap="square" rtlCol="0">
            <a:spAutoFit/>
          </a:bodyPr>
          <a:lstStyle/>
          <a:p>
            <a:pPr algn="ctr"/>
            <a:r>
              <a:rPr lang="en-US" sz="4000" dirty="0">
                <a:latin typeface="Algerian" pitchFamily="82" charset="77"/>
              </a:rPr>
              <a:t>REFERENCE LIST</a:t>
            </a:r>
          </a:p>
          <a:p>
            <a:pPr algn="ctr"/>
            <a:r>
              <a:rPr lang="en-US" sz="4000" dirty="0">
                <a:latin typeface="Algerian" pitchFamily="82" charset="77"/>
              </a:rPr>
              <a:t>(TEAM ROLES) </a:t>
            </a:r>
          </a:p>
        </p:txBody>
      </p:sp>
      <p:sp>
        <p:nvSpPr>
          <p:cNvPr id="3" name="TextBox 2">
            <a:extLst>
              <a:ext uri="{FF2B5EF4-FFF2-40B4-BE49-F238E27FC236}">
                <a16:creationId xmlns:a16="http://schemas.microsoft.com/office/drawing/2014/main" id="{E2B7DD95-0BD1-4847-81B6-4D9316861DCB}"/>
              </a:ext>
            </a:extLst>
          </p:cNvPr>
          <p:cNvSpPr txBox="1"/>
          <p:nvPr/>
        </p:nvSpPr>
        <p:spPr>
          <a:xfrm>
            <a:off x="509016" y="2029968"/>
            <a:ext cx="11173968" cy="3693319"/>
          </a:xfrm>
          <a:prstGeom prst="rect">
            <a:avLst/>
          </a:prstGeom>
          <a:noFill/>
        </p:spPr>
        <p:txBody>
          <a:bodyPr wrap="square" rtlCol="0">
            <a:spAutoFit/>
          </a:bodyPr>
          <a:lstStyle/>
          <a:p>
            <a:r>
              <a:rPr lang="en-GB" dirty="0">
                <a:hlinkClick r:id="rId2">
                  <a:extLst>
                    <a:ext uri="{A12FA001-AC4F-418D-AE19-62706E023703}">
                      <ahyp:hlinkClr xmlns:ahyp="http://schemas.microsoft.com/office/drawing/2018/hyperlinkcolor" val="tx"/>
                    </a:ext>
                  </a:extLst>
                </a:hlinkClick>
              </a:rPr>
              <a:t>https://medium.com/swlh/how-to-facilitate-a-team-roles-and-responsibilities-workshop-c8b91db7ade5</a:t>
            </a:r>
            <a:br>
              <a:rPr lang="en-GB" dirty="0"/>
            </a:br>
            <a:endParaRPr lang="en-GB" dirty="0"/>
          </a:p>
          <a:p>
            <a:r>
              <a:rPr lang="en-GB" dirty="0">
                <a:hlinkClick r:id="rId3">
                  <a:extLst>
                    <a:ext uri="{A12FA001-AC4F-418D-AE19-62706E023703}">
                      <ahyp:hlinkClr xmlns:ahyp="http://schemas.microsoft.com/office/drawing/2018/hyperlinkcolor" val="tx"/>
                    </a:ext>
                  </a:extLst>
                </a:hlinkClick>
              </a:rPr>
              <a:t>https://www.ifm.eng.cam.ac.uk/research/dmg/tools-and-techniques/belbins-team-roles/</a:t>
            </a:r>
            <a:br>
              <a:rPr lang="en-GB" dirty="0"/>
            </a:br>
            <a:endParaRPr lang="en-GB" dirty="0"/>
          </a:p>
          <a:p>
            <a:r>
              <a:rPr lang="en-GB" dirty="0">
                <a:hlinkClick r:id="rId4">
                  <a:extLst>
                    <a:ext uri="{A12FA001-AC4F-418D-AE19-62706E023703}">
                      <ahyp:hlinkClr xmlns:ahyp="http://schemas.microsoft.com/office/drawing/2018/hyperlinkcolor" val="tx"/>
                    </a:ext>
                  </a:extLst>
                </a:hlinkClick>
              </a:rPr>
              <a:t>http://www.belbin.ie/understanding-team-roles-can-improve-team-performance/</a:t>
            </a:r>
            <a:br>
              <a:rPr lang="en-GB" dirty="0"/>
            </a:br>
            <a:endParaRPr lang="en-GB" dirty="0"/>
          </a:p>
          <a:p>
            <a:r>
              <a:rPr lang="en-US" dirty="0"/>
              <a:t> Madalina, O. (2015). Conflict Management, a new challenge. </a:t>
            </a:r>
            <a:r>
              <a:rPr lang="en-US" i="1" dirty="0"/>
              <a:t>Procedia Economics and Finance </a:t>
            </a:r>
            <a:r>
              <a:rPr lang="en-US" dirty="0"/>
              <a:t>39, p. 807 – 814.</a:t>
            </a:r>
            <a:br>
              <a:rPr lang="en-US" dirty="0"/>
            </a:br>
            <a:endParaRPr lang="en-US" dirty="0"/>
          </a:p>
          <a:p>
            <a:r>
              <a:rPr lang="en-US" dirty="0" err="1"/>
              <a:t>Omisore</a:t>
            </a:r>
            <a:r>
              <a:rPr lang="en-US" dirty="0"/>
              <a:t>, B. O., and Abiodun, A. R. (2014). Organizational Conflicts: Causes, Effects and Remedies. International Journal of Academic Research in Economics and Management Sciences, 3(6), 118-137.</a:t>
            </a:r>
            <a:br>
              <a:rPr lang="en-US" dirty="0"/>
            </a:br>
            <a:endParaRPr lang="en-US" dirty="0"/>
          </a:p>
          <a:p>
            <a:r>
              <a:rPr lang="en-GB" dirty="0">
                <a:hlinkClick r:id="rId5">
                  <a:extLst>
                    <a:ext uri="{A12FA001-AC4F-418D-AE19-62706E023703}">
                      <ahyp:hlinkClr xmlns:ahyp="http://schemas.microsoft.com/office/drawing/2018/hyperlinkcolor" val="tx"/>
                    </a:ext>
                  </a:extLst>
                </a:hlinkClick>
              </a:rPr>
              <a:t>https://www.truscore.com/resources/the-importance-of-defining-roles-and-responsibilities/</a:t>
            </a:r>
            <a:endParaRPr lang="en-GB" dirty="0"/>
          </a:p>
          <a:p>
            <a:endParaRPr lang="en-US" dirty="0"/>
          </a:p>
        </p:txBody>
      </p:sp>
    </p:spTree>
    <p:extLst>
      <p:ext uri="{BB962C8B-B14F-4D97-AF65-F5344CB8AC3E}">
        <p14:creationId xmlns:p14="http://schemas.microsoft.com/office/powerpoint/2010/main" val="1943691434"/>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597</TotalTime>
  <Words>3282</Words>
  <Application>Microsoft Macintosh PowerPoint</Application>
  <PresentationFormat>Widescreen</PresentationFormat>
  <Paragraphs>227</Paragraphs>
  <Slides>18</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Adobe Song Std L</vt:lpstr>
      <vt:lpstr>Algerian</vt:lpstr>
      <vt:lpstr>Arial</vt:lpstr>
      <vt:lpstr>Calibri</vt:lpstr>
      <vt:lpstr>Corbel</vt:lpstr>
      <vt:lpstr>Times New Roman</vt:lpstr>
      <vt:lpstr>Wingdings 2</vt:lpstr>
      <vt:lpstr>Frame</vt:lpstr>
      <vt:lpstr>  EFFECTIVE TEAM WORKING  BMSW4002_ETW FEB20 T2 HSC</vt:lpstr>
      <vt:lpstr>PowerPoint Presentation</vt:lpstr>
      <vt:lpstr>Aims&amp;  OBJECTIVES </vt:lpstr>
      <vt:lpstr>GENERAL INTRODUCTION</vt:lpstr>
      <vt:lpstr>ANAOMA CONSULTANTS </vt:lpstr>
      <vt:lpstr>Benefits of team working</vt:lpstr>
      <vt:lpstr>PowerPoint Presentation</vt:lpstr>
      <vt:lpstr>STAGES OF TEAM DEVELOPMENT</vt:lpstr>
      <vt:lpstr>PowerPoint Presentation</vt:lpstr>
      <vt:lpstr>PowerPoint Presentation</vt:lpstr>
      <vt:lpstr>Successful Team Development</vt:lpstr>
      <vt:lpstr>GENERAL CONCLUSION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EFFECTIVE TEAM WORKING  BMSW4002_ETW FEB20 T2 HSC</dc:title>
  <dc:creator>Mabel Ankomah (1905514)</dc:creator>
  <cp:lastModifiedBy>Mabel Ankomah (1905514)</cp:lastModifiedBy>
  <cp:revision>2</cp:revision>
  <dcterms:created xsi:type="dcterms:W3CDTF">2020-05-04T09:17:49Z</dcterms:created>
  <dcterms:modified xsi:type="dcterms:W3CDTF">2020-05-04T21:23:10Z</dcterms:modified>
</cp:coreProperties>
</file>