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88" r:id="rId23"/>
    <p:sldId id="289" r:id="rId24"/>
    <p:sldId id="277" r:id="rId25"/>
    <p:sldId id="290" r:id="rId26"/>
    <p:sldId id="278" r:id="rId27"/>
    <p:sldId id="279" r:id="rId28"/>
    <p:sldId id="280" r:id="rId29"/>
    <p:sldId id="281" r:id="rId30"/>
    <p:sldId id="282" r:id="rId31"/>
    <p:sldId id="283" r:id="rId32"/>
    <p:sldId id="284" r:id="rId33"/>
    <p:sldId id="285" r:id="rId34"/>
    <p:sldId id="28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9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04F44D-CD7C-4622-B84B-959B1971FB46}" type="datetimeFigureOut">
              <a:rPr lang="en-GB" smtClean="0"/>
              <a:pPr/>
              <a:t>04/06/2011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DB4833-C68B-436B-85C5-BA90FA9A8FB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04F44D-CD7C-4622-B84B-959B1971FB46}" type="datetimeFigureOut">
              <a:rPr lang="en-GB" smtClean="0"/>
              <a:pPr/>
              <a:t>04/06/2011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DB4833-C68B-436B-85C5-BA90FA9A8FB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340769"/>
            <a:ext cx="8062664" cy="2736304"/>
          </a:xfrm>
        </p:spPr>
        <p:txBody>
          <a:bodyPr>
            <a:normAutofit fontScale="90000"/>
          </a:bodyPr>
          <a:lstStyle/>
          <a:p>
            <a:r>
              <a:rPr lang="en-GB" b="1" dirty="0" smtClean="0">
                <a:latin typeface="Times New Roman" pitchFamily="18" charset="0"/>
                <a:cs typeface="Times New Roman" pitchFamily="18" charset="0"/>
              </a:rPr>
              <a:t>KATHARINE MALTWOOD AND THE ORIGINS OF THE GLASTONBURY LANDSCAPE ZODIAC</a:t>
            </a:r>
            <a:endParaRPr lang="en-GB" b="1" dirty="0">
              <a:latin typeface="Times New Roman" pitchFamily="18" charset="0"/>
              <a:cs typeface="Times New Roman" pitchFamily="18" charset="0"/>
            </a:endParaRPr>
          </a:p>
        </p:txBody>
      </p:sp>
      <p:sp>
        <p:nvSpPr>
          <p:cNvPr id="3" name="Subtitle 2"/>
          <p:cNvSpPr>
            <a:spLocks noGrp="1"/>
          </p:cNvSpPr>
          <p:nvPr>
            <p:ph type="subTitle" idx="1"/>
          </p:nvPr>
        </p:nvSpPr>
        <p:spPr>
          <a:xfrm>
            <a:off x="1371600" y="4293096"/>
            <a:ext cx="6400800" cy="1944216"/>
          </a:xfrm>
        </p:spPr>
        <p:txBody>
          <a:bodyPr/>
          <a:lstStyle/>
          <a:p>
            <a:endParaRPr lang="en-GB" dirty="0" smtClean="0"/>
          </a:p>
          <a:p>
            <a:r>
              <a:rPr lang="en-GB" dirty="0" smtClean="0">
                <a:latin typeface="Times New Roman" pitchFamily="18" charset="0"/>
                <a:cs typeface="Times New Roman" pitchFamily="18" charset="0"/>
              </a:rPr>
              <a:t>Anthony Thorley</a:t>
            </a:r>
          </a:p>
          <a:p>
            <a:r>
              <a:rPr lang="en-GB" dirty="0" smtClean="0">
                <a:latin typeface="Times New Roman" pitchFamily="18" charset="0"/>
                <a:cs typeface="Times New Roman" pitchFamily="18" charset="0"/>
              </a:rPr>
              <a:t>Sky and Symbol      June 5</a:t>
            </a:r>
            <a:r>
              <a:rPr lang="en-GB" baseline="30000" dirty="0" smtClean="0">
                <a:latin typeface="Times New Roman" pitchFamily="18" charset="0"/>
                <a:cs typeface="Times New Roman" pitchFamily="18" charset="0"/>
              </a:rPr>
              <a:t>th</a:t>
            </a:r>
            <a:r>
              <a:rPr lang="en-GB" dirty="0" smtClean="0">
                <a:latin typeface="Times New Roman" pitchFamily="18" charset="0"/>
                <a:cs typeface="Times New Roman" pitchFamily="18" charset="0"/>
              </a:rPr>
              <a:t> 2011</a:t>
            </a:r>
            <a:endParaRPr lang="en-GB"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Times New Roman" pitchFamily="18" charset="0"/>
                <a:cs typeface="Times New Roman" pitchFamily="18" charset="0"/>
              </a:rPr>
              <a:t>Definition of Landscape Zodiac</a:t>
            </a:r>
            <a:endParaRPr lang="en-GB" dirty="0">
              <a:latin typeface="Times New Roman" pitchFamily="18" charset="0"/>
              <a:cs typeface="Times New Roman" pitchFamily="18" charset="0"/>
            </a:endParaRPr>
          </a:p>
        </p:txBody>
      </p:sp>
      <p:sp>
        <p:nvSpPr>
          <p:cNvPr id="5" name="Content Placeholder 4"/>
          <p:cNvSpPr>
            <a:spLocks noGrp="1"/>
          </p:cNvSpPr>
          <p:nvPr>
            <p:ph idx="1"/>
          </p:nvPr>
        </p:nvSpPr>
        <p:spPr/>
        <p:txBody>
          <a:bodyPr/>
          <a:lstStyle/>
          <a:p>
            <a:r>
              <a:rPr lang="en-GB" dirty="0" smtClean="0"/>
              <a:t>A Landscape Zodiac is a representation of the zodiacal signs and symbolism found in the texture and morphology of rural and urban landscape which broadly mirrors the zodiac in the constellations of the ecliptic.</a:t>
            </a:r>
          </a:p>
          <a:p>
            <a:pPr>
              <a:buNone/>
            </a:pPr>
            <a:r>
              <a:rPr lang="en-GB" dirty="0" smtClean="0"/>
              <a:t>                                  </a:t>
            </a:r>
          </a:p>
          <a:p>
            <a:pPr>
              <a:buNone/>
            </a:pPr>
            <a:r>
              <a:rPr lang="en-GB" dirty="0"/>
              <a:t> </a:t>
            </a:r>
            <a:r>
              <a:rPr lang="en-GB" dirty="0" smtClean="0"/>
              <a:t>                                               Thorley 2008</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457200" y="1412775"/>
            <a:ext cx="8075240" cy="45719"/>
          </a:xfrm>
        </p:spPr>
        <p:txBody>
          <a:bodyPr>
            <a:normAutofit fontScale="90000"/>
          </a:bodyPr>
          <a:lstStyle/>
          <a:p>
            <a:endParaRPr lang="en-GB" dirty="0"/>
          </a:p>
        </p:txBody>
      </p:sp>
      <p:pic>
        <p:nvPicPr>
          <p:cNvPr id="4" name="Content Placeholder 3" descr="017map1935.JPG"/>
          <p:cNvPicPr>
            <a:picLocks noGrp="1" noChangeAspect="1"/>
          </p:cNvPicPr>
          <p:nvPr>
            <p:ph idx="1"/>
          </p:nvPr>
        </p:nvPicPr>
        <p:blipFill>
          <a:blip r:embed="rId2" cstate="print"/>
          <a:stretch>
            <a:fillRect/>
          </a:stretch>
        </p:blipFill>
        <p:spPr>
          <a:xfrm>
            <a:off x="1691680" y="257268"/>
            <a:ext cx="5400600" cy="6600732"/>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11leo.JPG"/>
          <p:cNvPicPr>
            <a:picLocks noGrp="1" noChangeAspect="1"/>
          </p:cNvPicPr>
          <p:nvPr>
            <p:ph idx="1"/>
          </p:nvPr>
        </p:nvPicPr>
        <p:blipFill>
          <a:blip r:embed="rId2" cstate="print"/>
          <a:stretch>
            <a:fillRect/>
          </a:stretch>
        </p:blipFill>
        <p:spPr>
          <a:xfrm>
            <a:off x="1331640" y="131620"/>
            <a:ext cx="6544472" cy="5994543"/>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19map1940s.JPG"/>
          <p:cNvPicPr>
            <a:picLocks noGrp="1" noChangeAspect="1"/>
          </p:cNvPicPr>
          <p:nvPr>
            <p:ph idx="1"/>
          </p:nvPr>
        </p:nvPicPr>
        <p:blipFill>
          <a:blip r:embed="rId2" cstate="print"/>
          <a:stretch>
            <a:fillRect/>
          </a:stretch>
        </p:blipFill>
        <p:spPr>
          <a:xfrm>
            <a:off x="1043609" y="66901"/>
            <a:ext cx="6818802" cy="666449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26zodiacsmap1987.JPG"/>
          <p:cNvPicPr>
            <a:picLocks noGrp="1" noChangeAspect="1"/>
          </p:cNvPicPr>
          <p:nvPr>
            <p:ph idx="1"/>
          </p:nvPr>
        </p:nvPicPr>
        <p:blipFill>
          <a:blip r:embed="rId2" cstate="print"/>
          <a:stretch>
            <a:fillRect/>
          </a:stretch>
        </p:blipFill>
        <p:spPr>
          <a:xfrm>
            <a:off x="251521" y="404664"/>
            <a:ext cx="8712967" cy="629756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05kemaltwood.JPG"/>
          <p:cNvPicPr>
            <a:picLocks noGrp="1" noChangeAspect="1"/>
          </p:cNvPicPr>
          <p:nvPr>
            <p:ph idx="1"/>
          </p:nvPr>
        </p:nvPicPr>
        <p:blipFill>
          <a:blip r:embed="rId2" cstate="print"/>
          <a:stretch>
            <a:fillRect/>
          </a:stretch>
        </p:blipFill>
        <p:spPr>
          <a:xfrm>
            <a:off x="2123728" y="116632"/>
            <a:ext cx="4744556" cy="6568479"/>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lavatskyphoto1877.JPG"/>
          <p:cNvPicPr>
            <a:picLocks noGrp="1" noChangeAspect="1"/>
          </p:cNvPicPr>
          <p:nvPr>
            <p:ph idx="1"/>
          </p:nvPr>
        </p:nvPicPr>
        <p:blipFill>
          <a:blip r:embed="rId2" cstate="print"/>
          <a:stretch>
            <a:fillRect/>
          </a:stretch>
        </p:blipFill>
        <p:spPr>
          <a:xfrm>
            <a:off x="1475288" y="0"/>
            <a:ext cx="5497349" cy="68580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018"/>
          </a:xfrm>
        </p:spPr>
        <p:txBody>
          <a:bodyPr>
            <a:normAutofit fontScale="90000"/>
          </a:bodyPr>
          <a:lstStyle/>
          <a:p>
            <a:endParaRPr lang="en-GB" dirty="0"/>
          </a:p>
        </p:txBody>
      </p:sp>
      <p:sp>
        <p:nvSpPr>
          <p:cNvPr id="3" name="Content Placeholder 2"/>
          <p:cNvSpPr>
            <a:spLocks noGrp="1"/>
          </p:cNvSpPr>
          <p:nvPr>
            <p:ph idx="1"/>
          </p:nvPr>
        </p:nvSpPr>
        <p:spPr/>
        <p:txBody>
          <a:bodyPr/>
          <a:lstStyle/>
          <a:p>
            <a:r>
              <a:rPr lang="en-GB" dirty="0" smtClean="0"/>
              <a:t>The said key must be turned </a:t>
            </a:r>
            <a:r>
              <a:rPr lang="en-GB" i="1" dirty="0" smtClean="0"/>
              <a:t>seven </a:t>
            </a:r>
            <a:r>
              <a:rPr lang="en-GB" dirty="0" smtClean="0"/>
              <a:t>times before the whole system is divulged. We will give it but </a:t>
            </a:r>
            <a:r>
              <a:rPr lang="en-GB" i="1" dirty="0" smtClean="0"/>
              <a:t>one </a:t>
            </a:r>
            <a:r>
              <a:rPr lang="en-GB" dirty="0" smtClean="0"/>
              <a:t>turn, and thereby allow the profane one glimpse into the mystery. Happy, he who understands the whole!</a:t>
            </a:r>
          </a:p>
          <a:p>
            <a:pPr>
              <a:buNone/>
            </a:pPr>
            <a:r>
              <a:rPr lang="en-GB" dirty="0"/>
              <a:t> </a:t>
            </a:r>
            <a:r>
              <a:rPr lang="en-GB" dirty="0" smtClean="0"/>
              <a:t>                  Blavatsky ‘Isis Unveiled’, </a:t>
            </a:r>
            <a:r>
              <a:rPr lang="en-GB" dirty="0" err="1" smtClean="0"/>
              <a:t>Vol</a:t>
            </a:r>
            <a:r>
              <a:rPr lang="en-GB" dirty="0" smtClean="0"/>
              <a:t> 2, p.461</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ezekielswheel.JPG"/>
          <p:cNvPicPr>
            <a:picLocks noGrp="1" noChangeAspect="1"/>
          </p:cNvPicPr>
          <p:nvPr>
            <p:ph idx="1"/>
          </p:nvPr>
        </p:nvPicPr>
        <p:blipFill>
          <a:blip r:embed="rId2" cstate="print"/>
          <a:stretch>
            <a:fillRect/>
          </a:stretch>
        </p:blipFill>
        <p:spPr>
          <a:xfrm>
            <a:off x="438981" y="116632"/>
            <a:ext cx="8081139" cy="6480719"/>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endParaRPr lang="en-GB" dirty="0"/>
          </a:p>
        </p:txBody>
      </p:sp>
      <p:sp>
        <p:nvSpPr>
          <p:cNvPr id="3" name="Content Placeholder 2"/>
          <p:cNvSpPr>
            <a:spLocks noGrp="1"/>
          </p:cNvSpPr>
          <p:nvPr>
            <p:ph idx="1"/>
          </p:nvPr>
        </p:nvSpPr>
        <p:spPr>
          <a:xfrm>
            <a:off x="457200" y="1600200"/>
            <a:ext cx="8229600" cy="4525963"/>
          </a:xfrm>
        </p:spPr>
        <p:txBody>
          <a:bodyPr>
            <a:normAutofit fontScale="92500" lnSpcReduction="10000"/>
          </a:bodyPr>
          <a:lstStyle/>
          <a:p>
            <a:r>
              <a:rPr lang="en-GB" dirty="0" smtClean="0"/>
              <a:t>The </a:t>
            </a:r>
            <a:r>
              <a:rPr lang="en-GB" i="1" dirty="0" smtClean="0"/>
              <a:t>balance </a:t>
            </a:r>
            <a:r>
              <a:rPr lang="en-GB" dirty="0" smtClean="0"/>
              <a:t>is there, ever sensitive at the intersection point. It regulates the actions of the two combatants, and the combined effort of both, causes the planets and ‘living souls’ to pursue a double diagonal line in their revolution through the Zodiac and life; and thus preserving strict harmony, in visible and invisible heaven and earth, the forced unity of the two reconciles spirit and matter.</a:t>
            </a:r>
          </a:p>
          <a:p>
            <a:pPr>
              <a:buNone/>
            </a:pPr>
            <a:r>
              <a:rPr lang="en-GB" dirty="0"/>
              <a:t> </a:t>
            </a:r>
            <a:r>
              <a:rPr lang="en-GB" dirty="0" smtClean="0"/>
              <a:t>         Blavatsky, ‘Isis Unveiled’, </a:t>
            </a:r>
            <a:r>
              <a:rPr lang="en-GB" dirty="0" err="1" smtClean="0"/>
              <a:t>Vol</a:t>
            </a:r>
            <a:r>
              <a:rPr lang="en-GB" dirty="0" smtClean="0"/>
              <a:t>  2, p. 463</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This stupendous conception, the ancients synthesized for the instruction of the common people, into a single pictorial design – the Zodiac, or celestial belt.</a:t>
            </a:r>
          </a:p>
          <a:p>
            <a:pPr>
              <a:buNone/>
            </a:pPr>
            <a:r>
              <a:rPr lang="en-GB" dirty="0" smtClean="0"/>
              <a:t>                Blavatsky, ‘Isis Unveiled’, </a:t>
            </a:r>
            <a:r>
              <a:rPr lang="en-GB" dirty="0" err="1" smtClean="0"/>
              <a:t>Vol</a:t>
            </a:r>
            <a:r>
              <a:rPr lang="en-GB" dirty="0" smtClean="0"/>
              <a:t> 2, p. 456</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Blavatsky’s Cradle of Humanity</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20000"/>
          </a:bodyPr>
          <a:lstStyle/>
          <a:p>
            <a:r>
              <a:rPr lang="en-GB" dirty="0" smtClean="0"/>
              <a:t>Tradition says [that] there was a vast inland sea, which extended over Middle Asia, north of the proud Himalayan range, and its western prolongation. An island, which for its unparalleled beauty had no rival in the world, was inhabited by the last remnant of the race which preceded ours. This race could live with equal ease in water, air, or fire, for it had an unlimited control over the elements. These were the ‘Sons of God’;... the real </a:t>
            </a:r>
            <a:r>
              <a:rPr lang="en-GB" i="1" dirty="0" err="1" smtClean="0"/>
              <a:t>Elohim</a:t>
            </a:r>
            <a:r>
              <a:rPr lang="en-GB" dirty="0" smtClean="0"/>
              <a:t>.... It was they who imparted Nature’s most weird secrets to men, and revealed to them the ineffable, and now </a:t>
            </a:r>
            <a:r>
              <a:rPr lang="en-GB" i="1" dirty="0" smtClean="0"/>
              <a:t>lost</a:t>
            </a:r>
            <a:r>
              <a:rPr lang="en-GB" dirty="0" smtClean="0"/>
              <a:t> ‘word’.</a:t>
            </a:r>
          </a:p>
          <a:p>
            <a:pPr>
              <a:buNone/>
            </a:pPr>
            <a:r>
              <a:rPr lang="en-GB" dirty="0"/>
              <a:t> </a:t>
            </a:r>
            <a:r>
              <a:rPr lang="en-GB" dirty="0" smtClean="0"/>
              <a:t>                         Blavatsky, ‘Isis Unveiled’, </a:t>
            </a:r>
            <a:r>
              <a:rPr lang="en-GB" dirty="0" err="1" smtClean="0"/>
              <a:t>Vol</a:t>
            </a:r>
            <a:r>
              <a:rPr lang="en-GB" dirty="0" smtClean="0"/>
              <a:t> 2, p. 589</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smtClean="0"/>
              <a:t>Around no other locality, not even Peru, hangs so many traditions as around the Gobi Desert....Beneath the surface are said to lie such wealth in gold, jewels, statuary, arms, utensils and all that indicates civilization.... Occasionally some of the hidden treasures are uncovered, but not a native dare touch them, for the whole district is under the ban of a mighty spell... [a]  prehistoric people awaiting the day when the revolution of cyclic periods shall again cause their story to be known for the instruction of mankind.</a:t>
            </a:r>
          </a:p>
          <a:p>
            <a:pPr>
              <a:buNone/>
            </a:pPr>
            <a:r>
              <a:rPr lang="en-GB" dirty="0"/>
              <a:t> </a:t>
            </a:r>
            <a:r>
              <a:rPr lang="en-GB" dirty="0" smtClean="0"/>
              <a:t>                         Blavatsky, ‘Isis unveiled’, </a:t>
            </a:r>
            <a:r>
              <a:rPr lang="en-GB" dirty="0" err="1" smtClean="0"/>
              <a:t>Vol</a:t>
            </a:r>
            <a:r>
              <a:rPr lang="en-GB" dirty="0" smtClean="0"/>
              <a:t> 2, p. 589</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Blavatsky’s Two Foci of Spiritual Teaching</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395536" y="2420888"/>
            <a:ext cx="8291264" cy="1728192"/>
          </a:xfrm>
        </p:spPr>
        <p:txBody>
          <a:bodyPr>
            <a:normAutofit lnSpcReduction="10000"/>
          </a:bodyPr>
          <a:lstStyle/>
          <a:p>
            <a:r>
              <a:rPr lang="en-GB" dirty="0" smtClean="0"/>
              <a:t>The dynamic Zodiac</a:t>
            </a:r>
          </a:p>
          <a:p>
            <a:endParaRPr lang="en-GB" dirty="0" smtClean="0"/>
          </a:p>
          <a:p>
            <a:r>
              <a:rPr lang="en-GB" dirty="0" smtClean="0"/>
              <a:t>A specific locality in the Gobi Desert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Blavatsky’s Secret Archaic Doctrine</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10000"/>
          </a:bodyPr>
          <a:lstStyle/>
          <a:p>
            <a:r>
              <a:rPr lang="en-GB" dirty="0" smtClean="0"/>
              <a:t>Speaking of the keys to the Zodiacal mysteries as being almost lost to the world, it was remarked by the writer in ‘ Isis Unveiled’ some ten years ago that: ‘The said key must be turned </a:t>
            </a:r>
            <a:r>
              <a:rPr lang="en-GB" i="1" dirty="0" smtClean="0"/>
              <a:t>seven </a:t>
            </a:r>
            <a:r>
              <a:rPr lang="en-GB" dirty="0" smtClean="0"/>
              <a:t>times before the whole system  is divulged. We will give it but </a:t>
            </a:r>
            <a:r>
              <a:rPr lang="en-GB" i="1" dirty="0" smtClean="0"/>
              <a:t>one</a:t>
            </a:r>
            <a:r>
              <a:rPr lang="en-GB" dirty="0" smtClean="0"/>
              <a:t> turn, and thereby allow the profane one glimpse of the mystery. Happy he, who understands the whole! The same may be said of the whole Esoteric system. One turn of the key, and no more, was given in ‘Isis’. Much more is explained in these volumes.</a:t>
            </a:r>
          </a:p>
          <a:p>
            <a:pPr>
              <a:buNone/>
            </a:pPr>
            <a:r>
              <a:rPr lang="en-GB" dirty="0" smtClean="0"/>
              <a:t>                      Blavatsky, ’Secret Doctrine’, </a:t>
            </a:r>
            <a:r>
              <a:rPr lang="en-GB" dirty="0" err="1" smtClean="0"/>
              <a:t>Vol</a:t>
            </a:r>
            <a:r>
              <a:rPr lang="en-GB" dirty="0" smtClean="0"/>
              <a:t> 1, </a:t>
            </a:r>
            <a:r>
              <a:rPr lang="en-GB" dirty="0" err="1" smtClean="0"/>
              <a:t>p.xxxvii</a:t>
            </a:r>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Blavatsky and Astrology</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10000"/>
          </a:bodyPr>
          <a:lstStyle/>
          <a:p>
            <a:r>
              <a:rPr lang="en-GB" dirty="0" smtClean="0"/>
              <a:t>The Secret Doctrine teaches that every event of universal importance, such as geological cataclysms at the end of one race and the beginning of a new one, involving a great change in mankind, spiritual, moral and physical – is pre-cogitated and </a:t>
            </a:r>
            <a:r>
              <a:rPr lang="en-GB" dirty="0" err="1" smtClean="0"/>
              <a:t>preconcerted</a:t>
            </a:r>
            <a:r>
              <a:rPr lang="en-GB" dirty="0" smtClean="0"/>
              <a:t>, so to say, in the sidereal regions of our planetary system. Astrology is built wholly upon this mystic and intimate connection between the heavenly bodies and mankind; and it is one of the great secrets of Initiation and Occult mysteries.</a:t>
            </a:r>
          </a:p>
          <a:p>
            <a:pPr>
              <a:buNone/>
            </a:pPr>
            <a:r>
              <a:rPr lang="en-GB" dirty="0"/>
              <a:t> </a:t>
            </a:r>
            <a:r>
              <a:rPr lang="en-GB" dirty="0" smtClean="0"/>
              <a:t>                  Blavatsky, ‘Secret Doctrine’, </a:t>
            </a:r>
            <a:r>
              <a:rPr lang="en-GB" dirty="0" err="1" smtClean="0"/>
              <a:t>Vol</a:t>
            </a:r>
            <a:r>
              <a:rPr lang="en-GB" dirty="0" smtClean="0"/>
              <a:t> 2, p. 500</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The Connection is made!</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r>
              <a:rPr lang="en-GB" dirty="0" smtClean="0"/>
              <a:t>As above so below. Sidereal phenomena, and the behaviour of the celestial bodies of the heavens, were taken as a model, and the plan was carried out below, on earth. Thus, space, in its abstract sense, was called ‘the realm of divine knowledge’, and by the </a:t>
            </a:r>
            <a:r>
              <a:rPr lang="en-GB" i="1" dirty="0" err="1" smtClean="0"/>
              <a:t>Chaldees</a:t>
            </a:r>
            <a:r>
              <a:rPr lang="en-GB" dirty="0" smtClean="0"/>
              <a:t> or Initiates </a:t>
            </a:r>
            <a:r>
              <a:rPr lang="en-GB" i="1" dirty="0" err="1" smtClean="0"/>
              <a:t>Ab</a:t>
            </a:r>
            <a:r>
              <a:rPr lang="en-GB" i="1" dirty="0" smtClean="0"/>
              <a:t> </a:t>
            </a:r>
            <a:r>
              <a:rPr lang="en-GB" i="1" dirty="0" err="1" smtClean="0"/>
              <a:t>Soo</a:t>
            </a:r>
            <a:r>
              <a:rPr lang="en-GB" i="1" dirty="0" smtClean="0"/>
              <a:t>, </a:t>
            </a:r>
            <a:r>
              <a:rPr lang="en-GB" dirty="0" smtClean="0"/>
              <a:t>the habitat (or Father, i.e., the source) of knowledge, because it is in space that dwell the intelligent Powers which </a:t>
            </a:r>
            <a:r>
              <a:rPr lang="en-GB" i="1" dirty="0" smtClean="0"/>
              <a:t>invisibly</a:t>
            </a:r>
            <a:r>
              <a:rPr lang="en-GB" dirty="0" smtClean="0"/>
              <a:t> rule the Universe.</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In the same manner and on the plan of the Zodiac in the </a:t>
            </a:r>
            <a:r>
              <a:rPr lang="en-GB" i="1" dirty="0" smtClean="0"/>
              <a:t>upper</a:t>
            </a:r>
            <a:r>
              <a:rPr lang="en-GB" dirty="0" smtClean="0"/>
              <a:t> Ocean or the heavens, a certain realm on Earth, an inland sea, was consecrated and called ‘the Abyss of Learning’; twelve centres on it in the shape of twelve small islands representing the Zodiacal signs ... were the abodes of twelve Hierophants and masters of wisdom. This ‘sea of knowledge’ or learning remained for ages there, where now stretches the </a:t>
            </a:r>
            <a:r>
              <a:rPr lang="en-GB" dirty="0" err="1" smtClean="0"/>
              <a:t>Shamo</a:t>
            </a:r>
            <a:r>
              <a:rPr lang="en-GB" dirty="0" smtClean="0"/>
              <a:t> or Gobi desert.</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It existed until the last great glacial period, when a local cataclysm, which swept the waters south and west and so formed the present great desolate desert, left only a certain oasis, with a lake and one island in the middle of it, a relic of the </a:t>
            </a:r>
            <a:r>
              <a:rPr lang="en-GB" i="1" dirty="0" smtClean="0"/>
              <a:t>Zodiacal Ring </a:t>
            </a:r>
            <a:r>
              <a:rPr lang="en-GB" dirty="0" smtClean="0"/>
              <a:t>on Earth.</a:t>
            </a:r>
          </a:p>
          <a:p>
            <a:pPr>
              <a:buNone/>
            </a:pPr>
            <a:r>
              <a:rPr lang="en-GB" dirty="0"/>
              <a:t> </a:t>
            </a:r>
            <a:r>
              <a:rPr lang="en-GB" dirty="0" smtClean="0"/>
              <a:t>           Blavatsky, ‘Secret Doctrine, </a:t>
            </a:r>
            <a:r>
              <a:rPr lang="en-GB" dirty="0" err="1" smtClean="0"/>
              <a:t>Vol</a:t>
            </a:r>
            <a:r>
              <a:rPr lang="en-GB" dirty="0" smtClean="0"/>
              <a:t> 2, p. 502-3</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Blavatsky’ Components</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1691680" y="1600200"/>
            <a:ext cx="6995120" cy="4525963"/>
          </a:xfrm>
        </p:spPr>
        <p:txBody>
          <a:bodyPr/>
          <a:lstStyle/>
          <a:p>
            <a:endParaRPr lang="en-GB" dirty="0" smtClean="0"/>
          </a:p>
          <a:p>
            <a:r>
              <a:rPr lang="en-GB" dirty="0" smtClean="0"/>
              <a:t>Zodiacs in Britain</a:t>
            </a:r>
          </a:p>
          <a:p>
            <a:endParaRPr lang="en-GB" dirty="0" smtClean="0"/>
          </a:p>
          <a:p>
            <a:r>
              <a:rPr lang="en-GB" dirty="0" smtClean="0"/>
              <a:t>Giants in Britain</a:t>
            </a:r>
          </a:p>
          <a:p>
            <a:endParaRPr lang="en-GB" dirty="0" smtClean="0"/>
          </a:p>
          <a:p>
            <a:r>
              <a:rPr lang="en-GB" dirty="0" smtClean="0"/>
              <a:t>King Arthur in Britain</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10highhistoryvol2.JPG"/>
          <p:cNvPicPr>
            <a:picLocks noGrp="1" noChangeAspect="1"/>
          </p:cNvPicPr>
          <p:nvPr>
            <p:ph idx="1"/>
          </p:nvPr>
        </p:nvPicPr>
        <p:blipFill>
          <a:blip r:embed="rId2" cstate="print"/>
          <a:stretch>
            <a:fillRect/>
          </a:stretch>
        </p:blipFill>
        <p:spPr>
          <a:xfrm>
            <a:off x="326419" y="260648"/>
            <a:ext cx="8034440" cy="6408712"/>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highistroyholygraal2.JPG"/>
          <p:cNvPicPr>
            <a:picLocks noGrp="1" noChangeAspect="1"/>
          </p:cNvPicPr>
          <p:nvPr>
            <p:ph idx="1"/>
          </p:nvPr>
        </p:nvPicPr>
        <p:blipFill>
          <a:blip r:embed="rId2" cstate="print"/>
          <a:stretch>
            <a:fillRect/>
          </a:stretch>
        </p:blipFill>
        <p:spPr>
          <a:xfrm>
            <a:off x="467544" y="260978"/>
            <a:ext cx="7926972" cy="6552398"/>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Times New Roman" pitchFamily="18" charset="0"/>
                <a:cs typeface="Times New Roman" pitchFamily="18" charset="0"/>
              </a:rPr>
              <a:t>Maltwood’s</a:t>
            </a:r>
            <a:r>
              <a:rPr lang="en-GB" dirty="0" smtClean="0">
                <a:latin typeface="Times New Roman" pitchFamily="18" charset="0"/>
                <a:cs typeface="Times New Roman" pitchFamily="18" charset="0"/>
              </a:rPr>
              <a:t> Method</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r>
              <a:rPr lang="en-GB" dirty="0" smtClean="0"/>
              <a:t>[b]y noting the places within this area where the Knights appear to meet one another, and knowing the time it would take to ride there from the last encounter, it is possible to gradually make a complete itinerary and map of the Quest disregarding, of course, fabulous distances which obviously refer to the starry sky.</a:t>
            </a:r>
          </a:p>
          <a:p>
            <a:pPr>
              <a:buNone/>
            </a:pPr>
            <a:r>
              <a:rPr lang="en-GB" dirty="0"/>
              <a:t> </a:t>
            </a:r>
            <a:r>
              <a:rPr lang="en-GB" dirty="0" smtClean="0"/>
              <a:t>                  </a:t>
            </a:r>
            <a:r>
              <a:rPr lang="en-GB" dirty="0" err="1" smtClean="0"/>
              <a:t>Maltwood</a:t>
            </a:r>
            <a:r>
              <a:rPr lang="en-GB" dirty="0" smtClean="0"/>
              <a:t>, ‘A Guide’ p. 8</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12leosketch.JPG"/>
          <p:cNvPicPr>
            <a:picLocks noGrp="1" noChangeAspect="1"/>
          </p:cNvPicPr>
          <p:nvPr>
            <p:ph idx="1"/>
          </p:nvPr>
        </p:nvPicPr>
        <p:blipFill>
          <a:blip r:embed="rId2" cstate="print"/>
          <a:stretch>
            <a:fillRect/>
          </a:stretch>
        </p:blipFill>
        <p:spPr>
          <a:xfrm>
            <a:off x="107504" y="205974"/>
            <a:ext cx="8712968" cy="6175354"/>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Times New Roman" pitchFamily="18" charset="0"/>
                <a:cs typeface="Times New Roman" pitchFamily="18" charset="0"/>
              </a:rPr>
              <a:t>Maltwood’s</a:t>
            </a:r>
            <a:r>
              <a:rPr lang="en-GB" dirty="0" smtClean="0">
                <a:latin typeface="Times New Roman" pitchFamily="18" charset="0"/>
                <a:cs typeface="Times New Roman" pitchFamily="18" charset="0"/>
              </a:rPr>
              <a:t> Epiphany</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20000"/>
          </a:bodyPr>
          <a:lstStyle/>
          <a:p>
            <a:r>
              <a:rPr lang="en-GB" dirty="0" smtClean="0"/>
              <a:t>I shall never forget my utter amazement when the truth dawned on me, that the outline of a lion was drawn by the curves of the Cary river below the old capital town of Somerset. So that was the origin of the legendary lion that I had been questing! A nature effigy, and a god of sun-worshippers! Leo of the Zodiac.... Obviously, if the lion was a nature effigy then the dragon, griffon, and the giants etc., must be likewise; this was the most thrilling moment of my discovery.</a:t>
            </a:r>
          </a:p>
          <a:p>
            <a:pPr>
              <a:buNone/>
            </a:pPr>
            <a:r>
              <a:rPr lang="en-GB" dirty="0"/>
              <a:t> </a:t>
            </a:r>
            <a:r>
              <a:rPr lang="en-GB" dirty="0" smtClean="0"/>
              <a:t>                </a:t>
            </a:r>
            <a:r>
              <a:rPr lang="en-GB" dirty="0" err="1" smtClean="0"/>
              <a:t>Maltwood</a:t>
            </a:r>
            <a:r>
              <a:rPr lang="en-GB" dirty="0" smtClean="0"/>
              <a:t>, ‘Enchantments’, p. 81</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The link to Blavatsky</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r>
              <a:rPr lang="en-GB" dirty="0" smtClean="0">
                <a:latin typeface="Calibri" pitchFamily="34" charset="0"/>
                <a:cs typeface="Times New Roman" pitchFamily="18" charset="0"/>
              </a:rPr>
              <a:t>A friend suggested to her that she might have chanced upon one of those great zodiacs of star patterns that had been rumoured as existing. They were supposed to be in the Andes, Britain and the Gobi Desert.</a:t>
            </a:r>
          </a:p>
          <a:p>
            <a:pPr>
              <a:buNone/>
            </a:pPr>
            <a:r>
              <a:rPr lang="en-GB" dirty="0">
                <a:latin typeface="Calibri" pitchFamily="34" charset="0"/>
                <a:cs typeface="Times New Roman" pitchFamily="18" charset="0"/>
              </a:rPr>
              <a:t> </a:t>
            </a:r>
            <a:r>
              <a:rPr lang="en-GB" dirty="0" smtClean="0">
                <a:latin typeface="Calibri" pitchFamily="34" charset="0"/>
                <a:cs typeface="Times New Roman" pitchFamily="18" charset="0"/>
              </a:rPr>
              <a:t>      </a:t>
            </a:r>
          </a:p>
          <a:p>
            <a:pPr>
              <a:buNone/>
            </a:pPr>
            <a:r>
              <a:rPr lang="en-GB" dirty="0">
                <a:latin typeface="Calibri" pitchFamily="34" charset="0"/>
                <a:cs typeface="Times New Roman" pitchFamily="18" charset="0"/>
              </a:rPr>
              <a:t> </a:t>
            </a:r>
            <a:r>
              <a:rPr lang="en-GB" dirty="0" smtClean="0">
                <a:latin typeface="Calibri" pitchFamily="34" charset="0"/>
                <a:cs typeface="Times New Roman" pitchFamily="18" charset="0"/>
              </a:rPr>
              <a:t>       Elizabeth Leader, ‘Somerset Zodiac’ p. 8</a:t>
            </a:r>
            <a:endParaRPr lang="en-GB" dirty="0">
              <a:latin typeface="Calibri" pitchFamily="34" charset="0"/>
              <a:cs typeface="Times New Roman" pitchFamily="18"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It was when I was making a map...that I found the lion effigy, outlined by the Cary River and considerable earthworks. Had it not been for a chance remark by a London friend, that it might be ‘Leo’ of the Zodiac, I should have never followed up the quest; but once on the trail there was no looking back, and the circle of nature effigies were gradually discovered.</a:t>
            </a:r>
          </a:p>
          <a:p>
            <a:pPr>
              <a:buNone/>
            </a:pPr>
            <a:r>
              <a:rPr lang="en-GB" dirty="0"/>
              <a:t> </a:t>
            </a:r>
            <a:r>
              <a:rPr lang="en-GB" dirty="0" smtClean="0"/>
              <a:t>               </a:t>
            </a:r>
            <a:r>
              <a:rPr lang="en-GB" dirty="0" err="1" smtClean="0"/>
              <a:t>Maltwood</a:t>
            </a:r>
            <a:r>
              <a:rPr lang="en-GB" dirty="0" smtClean="0"/>
              <a:t>, Unpublished Draft Article</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Times New Roman" pitchFamily="18" charset="0"/>
                <a:cs typeface="Times New Roman" pitchFamily="18" charset="0"/>
              </a:rPr>
              <a:t>Maltwood’s</a:t>
            </a:r>
            <a:r>
              <a:rPr lang="en-GB" dirty="0" smtClean="0">
                <a:latin typeface="Times New Roman" pitchFamily="18" charset="0"/>
                <a:cs typeface="Times New Roman" pitchFamily="18" charset="0"/>
              </a:rPr>
              <a:t> reaction to Blavatsky</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20000"/>
          </a:bodyPr>
          <a:lstStyle/>
          <a:p>
            <a:r>
              <a:rPr lang="en-GB" dirty="0" smtClean="0"/>
              <a:t>But the interesting fact remains, that this time Blavatsky traces records of the building of the British Zodiac, as coming from Egypt, whereas the ‘Zodiacal Ring on Earth’ which she describes on page 502, with twelve little islands set in an inland sea, hails from Asia. The latter exactly pictures the ‘Temple of the Stars’, in England, for the signs are set in what are called on the map, the Sea Moors. The low-lying land has now been more or less drained but in Winter time the little hills appear as islands emerging from the flooded Sea Moors. Probably the ‘Initiates’ came via Egypt, to lay out this Zodiac.</a:t>
            </a:r>
          </a:p>
          <a:p>
            <a:pPr>
              <a:buNone/>
            </a:pPr>
            <a:r>
              <a:rPr lang="en-GB" dirty="0"/>
              <a:t> </a:t>
            </a:r>
            <a:r>
              <a:rPr lang="en-GB" dirty="0" smtClean="0"/>
              <a:t>                                </a:t>
            </a:r>
            <a:r>
              <a:rPr lang="en-GB" dirty="0" err="1" smtClean="0"/>
              <a:t>Maltwood</a:t>
            </a:r>
            <a:r>
              <a:rPr lang="en-GB" dirty="0" smtClean="0"/>
              <a:t>, ‘Enchantments’, p. 32</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Times New Roman" pitchFamily="18" charset="0"/>
                <a:cs typeface="Times New Roman" pitchFamily="18" charset="0"/>
              </a:rPr>
              <a:t>Maltwood</a:t>
            </a:r>
            <a:r>
              <a:rPr lang="en-GB" dirty="0" smtClean="0">
                <a:latin typeface="Times New Roman" pitchFamily="18" charset="0"/>
                <a:cs typeface="Times New Roman" pitchFamily="18" charset="0"/>
              </a:rPr>
              <a:t> on Giants!</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r>
              <a:rPr lang="en-GB" dirty="0" smtClean="0"/>
              <a:t>Of Giants who were ‘in the earth in those days’ of old, the Bible alone has spoken to the wise men of the West, the Zodiac being the solitary witness called upon to corroborate the statement in the persons of Atlas and Orion, whose mighty shoulders are said to support the world.</a:t>
            </a:r>
          </a:p>
          <a:p>
            <a:pPr>
              <a:buNone/>
            </a:pPr>
            <a:r>
              <a:rPr lang="en-GB" dirty="0"/>
              <a:t> </a:t>
            </a:r>
            <a:r>
              <a:rPr lang="en-GB" dirty="0" smtClean="0"/>
              <a:t>       </a:t>
            </a:r>
            <a:r>
              <a:rPr lang="en-GB" dirty="0" err="1" smtClean="0"/>
              <a:t>Maltwood</a:t>
            </a:r>
            <a:r>
              <a:rPr lang="en-GB" dirty="0" smtClean="0"/>
              <a:t>, ‘Enchantments’, p. 32.</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13blavatskynote.JPG"/>
          <p:cNvPicPr>
            <a:picLocks noGrp="1" noChangeAspect="1"/>
          </p:cNvPicPr>
          <p:nvPr>
            <p:ph idx="1"/>
          </p:nvPr>
        </p:nvPicPr>
        <p:blipFill>
          <a:blip r:embed="rId2" cstate="print"/>
          <a:stretch>
            <a:fillRect/>
          </a:stretch>
        </p:blipFill>
        <p:spPr>
          <a:xfrm>
            <a:off x="1662882" y="116632"/>
            <a:ext cx="5141366" cy="6621383"/>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019map1940s.JPG"/>
          <p:cNvPicPr>
            <a:picLocks noGrp="1" noChangeAspect="1"/>
          </p:cNvPicPr>
          <p:nvPr>
            <p:ph idx="1"/>
          </p:nvPr>
        </p:nvPicPr>
        <p:blipFill>
          <a:blip r:embed="rId2" cstate="print"/>
          <a:stretch>
            <a:fillRect/>
          </a:stretch>
        </p:blipFill>
        <p:spPr>
          <a:xfrm>
            <a:off x="1403648" y="188640"/>
            <a:ext cx="6696744" cy="6560059"/>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1551</Words>
  <Application>Microsoft Office PowerPoint</Application>
  <PresentationFormat>On-screen Show (4:3)</PresentationFormat>
  <Paragraphs>59</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KATHARINE MALTWOOD AND THE ORIGINS OF THE GLASTONBURY LANDSCAPE ZODIAC</vt:lpstr>
      <vt:lpstr>Definition of Landscape Zodiac</vt:lpstr>
      <vt:lpstr>Slide 3</vt:lpstr>
      <vt:lpstr>Slide 4</vt:lpstr>
      <vt:lpstr>Slide 5</vt:lpstr>
      <vt:lpstr>Slide 6</vt:lpstr>
      <vt:lpstr>Slide 7</vt:lpstr>
      <vt:lpstr>Slide 8</vt:lpstr>
      <vt:lpstr>Slide 9</vt:lpstr>
      <vt:lpstr>Slide 10</vt:lpstr>
      <vt:lpstr>Slide 11</vt:lpstr>
      <vt:lpstr>Slide 12</vt:lpstr>
      <vt:lpstr>Blavatsky’s Cradle of Humanity</vt:lpstr>
      <vt:lpstr>Slide 14</vt:lpstr>
      <vt:lpstr>Blavatsky’s Two Foci of Spiritual Teaching</vt:lpstr>
      <vt:lpstr>Blavatsky’s Secret Archaic Doctrine</vt:lpstr>
      <vt:lpstr>Blavatsky and Astrology</vt:lpstr>
      <vt:lpstr>The Connection is made!</vt:lpstr>
      <vt:lpstr>Slide 19</vt:lpstr>
      <vt:lpstr>Slide 20</vt:lpstr>
      <vt:lpstr>Slide 21</vt:lpstr>
      <vt:lpstr>Blavatsky’ Components</vt:lpstr>
      <vt:lpstr>Slide 23</vt:lpstr>
      <vt:lpstr>Slide 24</vt:lpstr>
      <vt:lpstr>Slide 25</vt:lpstr>
      <vt:lpstr>Maltwood’s Method</vt:lpstr>
      <vt:lpstr>Slide 27</vt:lpstr>
      <vt:lpstr>Maltwood’s Epiphany</vt:lpstr>
      <vt:lpstr>The link to Blavatsky</vt:lpstr>
      <vt:lpstr>Slide 30</vt:lpstr>
      <vt:lpstr>Maltwood’s reaction to Blavatsky</vt:lpstr>
      <vt:lpstr>Maltwood on Giants!</vt:lpstr>
      <vt:lpstr>Slide 33</vt:lpstr>
      <vt:lpstr>Slide 34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KATHARINE MALTWOOD AND THE ORIGINS OF THE GLASTONBURY LANDSCAPE ZODIAC</dc:title>
  <dc:creator>thorley</dc:creator>
  <cp:lastModifiedBy>thorley</cp:lastModifiedBy>
  <cp:revision>33</cp:revision>
  <dcterms:created xsi:type="dcterms:W3CDTF">2011-06-02T21:49:10Z</dcterms:created>
  <dcterms:modified xsi:type="dcterms:W3CDTF">2011-06-04T19:48:47Z</dcterms:modified>
</cp:coreProperties>
</file>