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608516-60F1-C4EA-01AD-627F6BCDA946}" v="5" dt="2025-10-12T19:01:56.770"/>
    <p1510:client id="{718FE0BE-BD4D-1D0D-60D6-DFC51C63CE3D}" v="180" dt="2025-10-12T22:54:06.472"/>
    <p1510:client id="{E3A6BE82-8283-17C0-F1B1-554EEB14D12B}" v="168" dt="2025-10-12T22:34:32.5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D6F5-A9D4-C22B-732C-A31A172FB93C}"/>
              </a:ext>
            </a:extLst>
          </p:cNvPr>
          <p:cNvSpPr>
            <a:spLocks noGrp="1"/>
          </p:cNvSpPr>
          <p:nvPr>
            <p:ph type="ctrTitle"/>
          </p:nvPr>
        </p:nvSpPr>
        <p:spPr>
          <a:xfrm>
            <a:off x="1524000" y="1122363"/>
            <a:ext cx="9144000" cy="2209393"/>
          </a:xfrm>
        </p:spPr>
        <p:txBody>
          <a:bodyPr anchor="b">
            <a:normAutofit/>
          </a:bodyPr>
          <a:lstStyle>
            <a:lvl1pPr algn="ctr">
              <a:defRPr sz="3600"/>
            </a:lvl1pPr>
          </a:lstStyle>
          <a:p>
            <a:r>
              <a:rPr lang="en-US"/>
              <a:t>Click to edit Master title style</a:t>
            </a:r>
          </a:p>
        </p:txBody>
      </p:sp>
      <p:sp>
        <p:nvSpPr>
          <p:cNvPr id="3" name="Subtitle 2">
            <a:extLst>
              <a:ext uri="{FF2B5EF4-FFF2-40B4-BE49-F238E27FC236}">
                <a16:creationId xmlns:a16="http://schemas.microsoft.com/office/drawing/2014/main" id="{E11AFD6E-3459-290F-1147-F0C47ACEEA5B}"/>
              </a:ext>
            </a:extLst>
          </p:cNvPr>
          <p:cNvSpPr>
            <a:spLocks noGrp="1"/>
          </p:cNvSpPr>
          <p:nvPr>
            <p:ph type="subTitle" idx="1"/>
          </p:nvPr>
        </p:nvSpPr>
        <p:spPr>
          <a:xfrm>
            <a:off x="1524000" y="4346774"/>
            <a:ext cx="9144000" cy="1066890"/>
          </a:xfrm>
        </p:spPr>
        <p:txBody>
          <a:bodyPr anchor="t">
            <a:normAutofit/>
          </a:bodyPr>
          <a:lstStyle>
            <a:lvl1pPr marL="0" indent="0" algn="ctr">
              <a:buNone/>
              <a:defRPr sz="1600" cap="all" spc="3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54674D3-6FB9-5549-B0F2-FD61E82D1FF1}"/>
              </a:ext>
            </a:extLst>
          </p:cNvPr>
          <p:cNvSpPr>
            <a:spLocks noGrp="1"/>
          </p:cNvSpPr>
          <p:nvPr>
            <p:ph type="dt" sz="half" idx="10"/>
          </p:nvPr>
        </p:nvSpPr>
        <p:spPr/>
        <p:txBody>
          <a:bodyPr/>
          <a:lstStyle/>
          <a:p>
            <a:fld id="{807E39B8-A7CB-4B82-AC0C-44B99F546761}" type="datetimeFigureOut">
              <a:rPr lang="en-US" dirty="0"/>
              <a:t>10/12/2025</a:t>
            </a:fld>
            <a:endParaRPr lang="en-US"/>
          </a:p>
        </p:txBody>
      </p:sp>
      <p:sp>
        <p:nvSpPr>
          <p:cNvPr id="5" name="Footer Placeholder 4">
            <a:extLst>
              <a:ext uri="{FF2B5EF4-FFF2-40B4-BE49-F238E27FC236}">
                <a16:creationId xmlns:a16="http://schemas.microsoft.com/office/drawing/2014/main" id="{AB239BBC-C979-2C77-493E-CF5498AEB5D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3813B7E-A51C-D9CD-2189-650A9D63BFF9}"/>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41936255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55F0-A6D4-C39B-394F-0B16E9C9CE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BD1860F-B260-57CE-E12B-2C94860319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745C9F-D94D-E5D3-B73A-20621FA536D5}"/>
              </a:ext>
            </a:extLst>
          </p:cNvPr>
          <p:cNvSpPr>
            <a:spLocks noGrp="1"/>
          </p:cNvSpPr>
          <p:nvPr>
            <p:ph type="dt" sz="half" idx="10"/>
          </p:nvPr>
        </p:nvSpPr>
        <p:spPr/>
        <p:txBody>
          <a:bodyPr/>
          <a:lstStyle/>
          <a:p>
            <a:fld id="{FE7E3940-CA92-4FEE-A698-62CF7BC5AC36}" type="datetimeFigureOut">
              <a:rPr lang="en-US" dirty="0"/>
              <a:t>10/12/2025</a:t>
            </a:fld>
            <a:endParaRPr lang="en-US"/>
          </a:p>
        </p:txBody>
      </p:sp>
      <p:sp>
        <p:nvSpPr>
          <p:cNvPr id="5" name="Footer Placeholder 4">
            <a:extLst>
              <a:ext uri="{FF2B5EF4-FFF2-40B4-BE49-F238E27FC236}">
                <a16:creationId xmlns:a16="http://schemas.microsoft.com/office/drawing/2014/main" id="{E5FAB243-BB42-966A-4708-15C9B11D688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C3A3BD-2CC5-03D3-4CD6-E31A55BA2D2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2237356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D8633-AC3B-E617-1C54-84932DDD72E5}"/>
              </a:ext>
            </a:extLst>
          </p:cNvPr>
          <p:cNvSpPr>
            <a:spLocks noGrp="1"/>
          </p:cNvSpPr>
          <p:nvPr>
            <p:ph type="title"/>
          </p:nvPr>
        </p:nvSpPr>
        <p:spPr>
          <a:xfrm>
            <a:off x="1474236" y="1514688"/>
            <a:ext cx="8584164" cy="3138875"/>
          </a:xfrm>
        </p:spPr>
        <p:txBody>
          <a:bodyPr anchor="b">
            <a:normAutofit/>
          </a:bodyPr>
          <a:lstStyle>
            <a:lvl1pPr>
              <a:defRPr sz="3600" cap="all" spc="300" baseline="0"/>
            </a:lvl1pPr>
          </a:lstStyle>
          <a:p>
            <a:r>
              <a:rPr lang="en-US"/>
              <a:t>Click to edit Master title style</a:t>
            </a:r>
          </a:p>
        </p:txBody>
      </p:sp>
      <p:sp>
        <p:nvSpPr>
          <p:cNvPr id="3" name="Text Placeholder 2">
            <a:extLst>
              <a:ext uri="{FF2B5EF4-FFF2-40B4-BE49-F238E27FC236}">
                <a16:creationId xmlns:a16="http://schemas.microsoft.com/office/drawing/2014/main" id="{CF68C242-ECAB-AEC3-7E9B-F9854AF31CD2}"/>
              </a:ext>
            </a:extLst>
          </p:cNvPr>
          <p:cNvSpPr>
            <a:spLocks noGrp="1"/>
          </p:cNvSpPr>
          <p:nvPr>
            <p:ph type="body" idx="1"/>
          </p:nvPr>
        </p:nvSpPr>
        <p:spPr>
          <a:xfrm>
            <a:off x="1474236" y="4963885"/>
            <a:ext cx="8584165" cy="1125765"/>
          </a:xfrm>
        </p:spPr>
        <p:txBody>
          <a:bodyPr>
            <a:normAutofit/>
          </a:bodyPr>
          <a:lstStyle>
            <a:lvl1pPr marL="0" indent="0">
              <a:buNone/>
              <a:defRPr sz="1600" cap="all" spc="300" baseline="0">
                <a:solidFill>
                  <a:schemeClr val="tx2"/>
                </a:solidFill>
              </a:defRPr>
            </a:lvl1pPr>
            <a:lvl2pPr marL="457200" indent="0">
              <a:buNone/>
              <a:defRPr sz="1600">
                <a:solidFill>
                  <a:schemeClr val="tx1">
                    <a:tint val="82000"/>
                  </a:schemeClr>
                </a:solidFill>
              </a:defRPr>
            </a:lvl2pPr>
            <a:lvl3pPr marL="914400" indent="0">
              <a:buNone/>
              <a:defRPr sz="16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0D9B82-EEF4-2CD7-61FE-BAFB2B96D641}"/>
              </a:ext>
            </a:extLst>
          </p:cNvPr>
          <p:cNvSpPr>
            <a:spLocks noGrp="1"/>
          </p:cNvSpPr>
          <p:nvPr>
            <p:ph type="dt" sz="half" idx="10"/>
          </p:nvPr>
        </p:nvSpPr>
        <p:spPr/>
        <p:txBody>
          <a:bodyPr/>
          <a:lstStyle/>
          <a:p>
            <a:fld id="{E33CD641-6C35-45D1-9313-2719E9EA8AD8}" type="datetimeFigureOut">
              <a:rPr lang="en-US" dirty="0"/>
              <a:t>10/12/2025</a:t>
            </a:fld>
            <a:endParaRPr lang="en-US"/>
          </a:p>
        </p:txBody>
      </p:sp>
      <p:sp>
        <p:nvSpPr>
          <p:cNvPr id="5" name="Footer Placeholder 4">
            <a:extLst>
              <a:ext uri="{FF2B5EF4-FFF2-40B4-BE49-F238E27FC236}">
                <a16:creationId xmlns:a16="http://schemas.microsoft.com/office/drawing/2014/main" id="{59A222B6-F7A8-70A5-B023-FCAD5D7C4BB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E85D758-2E38-8A8D-75BC-667F6A23B95B}"/>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237618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60DFF-11BD-F5F4-35D4-1986ABBD36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5D1279-E9A9-702E-144D-61114B788E88}"/>
              </a:ext>
            </a:extLst>
          </p:cNvPr>
          <p:cNvSpPr>
            <a:spLocks noGrp="1"/>
          </p:cNvSpPr>
          <p:nvPr>
            <p:ph sz="half" idx="1"/>
          </p:nvPr>
        </p:nvSpPr>
        <p:spPr>
          <a:xfrm>
            <a:off x="877824" y="2159175"/>
            <a:ext cx="4977453"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584E624-7A76-56EC-FA0D-E2AA8EF9B951}"/>
              </a:ext>
            </a:extLst>
          </p:cNvPr>
          <p:cNvSpPr>
            <a:spLocks noGrp="1"/>
          </p:cNvSpPr>
          <p:nvPr>
            <p:ph sz="half" idx="2"/>
          </p:nvPr>
        </p:nvSpPr>
        <p:spPr>
          <a:xfrm>
            <a:off x="6328391" y="2159175"/>
            <a:ext cx="4985785"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99D7DF5-30AD-AE47-D516-5CEE82770734}"/>
              </a:ext>
            </a:extLst>
          </p:cNvPr>
          <p:cNvSpPr>
            <a:spLocks noGrp="1"/>
          </p:cNvSpPr>
          <p:nvPr>
            <p:ph type="dt" sz="half" idx="10"/>
          </p:nvPr>
        </p:nvSpPr>
        <p:spPr/>
        <p:txBody>
          <a:bodyPr/>
          <a:lstStyle/>
          <a:p>
            <a:fld id="{35301268-3A74-4110-8F08-063DFB8BB885}" type="datetimeFigureOut">
              <a:rPr lang="en-US" dirty="0"/>
              <a:t>10/12/2025</a:t>
            </a:fld>
            <a:endParaRPr lang="en-US"/>
          </a:p>
        </p:txBody>
      </p:sp>
      <p:sp>
        <p:nvSpPr>
          <p:cNvPr id="6" name="Footer Placeholder 5">
            <a:extLst>
              <a:ext uri="{FF2B5EF4-FFF2-40B4-BE49-F238E27FC236}">
                <a16:creationId xmlns:a16="http://schemas.microsoft.com/office/drawing/2014/main" id="{8B05C503-B649-B083-6341-F6E376AF8C7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E53EA35-CF5A-DB36-8B14-5C184B6F14D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2702553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A3D8-FDD9-329B-BCC6-BBF47F01BEE2}"/>
              </a:ext>
            </a:extLst>
          </p:cNvPr>
          <p:cNvSpPr>
            <a:spLocks noGrp="1"/>
          </p:cNvSpPr>
          <p:nvPr>
            <p:ph type="title"/>
          </p:nvPr>
        </p:nvSpPr>
        <p:spPr>
          <a:xfrm>
            <a:off x="881348" y="602671"/>
            <a:ext cx="10429303" cy="768928"/>
          </a:xfrm>
        </p:spPr>
        <p:txBody>
          <a:bodyPr/>
          <a:lstStyle/>
          <a:p>
            <a:r>
              <a:rPr lang="en-US"/>
              <a:t>Click to edit Master title style</a:t>
            </a:r>
          </a:p>
        </p:txBody>
      </p:sp>
      <p:sp>
        <p:nvSpPr>
          <p:cNvPr id="3" name="Text Placeholder 2">
            <a:extLst>
              <a:ext uri="{FF2B5EF4-FFF2-40B4-BE49-F238E27FC236}">
                <a16:creationId xmlns:a16="http://schemas.microsoft.com/office/drawing/2014/main" id="{82EEF7DC-0699-CB3C-A7CB-39035D89A4A5}"/>
              </a:ext>
            </a:extLst>
          </p:cNvPr>
          <p:cNvSpPr>
            <a:spLocks noGrp="1"/>
          </p:cNvSpPr>
          <p:nvPr>
            <p:ph type="body" idx="1"/>
          </p:nvPr>
        </p:nvSpPr>
        <p:spPr>
          <a:xfrm>
            <a:off x="881349" y="1696325"/>
            <a:ext cx="4963538"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a:t>Click to edit Master text styles</a:t>
            </a:r>
          </a:p>
        </p:txBody>
      </p:sp>
      <p:sp>
        <p:nvSpPr>
          <p:cNvPr id="4" name="Content Placeholder 3">
            <a:extLst>
              <a:ext uri="{FF2B5EF4-FFF2-40B4-BE49-F238E27FC236}">
                <a16:creationId xmlns:a16="http://schemas.microsoft.com/office/drawing/2014/main" id="{D252EB40-99E1-CCA4-BAFA-F51AA56CF295}"/>
              </a:ext>
            </a:extLst>
          </p:cNvPr>
          <p:cNvSpPr>
            <a:spLocks noGrp="1"/>
          </p:cNvSpPr>
          <p:nvPr>
            <p:ph sz="half" idx="2"/>
          </p:nvPr>
        </p:nvSpPr>
        <p:spPr>
          <a:xfrm>
            <a:off x="881349" y="2344025"/>
            <a:ext cx="4963538"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38979BC-6B50-751D-D569-F360938B05C8}"/>
              </a:ext>
            </a:extLst>
          </p:cNvPr>
          <p:cNvSpPr>
            <a:spLocks noGrp="1"/>
          </p:cNvSpPr>
          <p:nvPr>
            <p:ph type="body" sz="quarter" idx="3"/>
          </p:nvPr>
        </p:nvSpPr>
        <p:spPr>
          <a:xfrm>
            <a:off x="6322669" y="1696325"/>
            <a:ext cx="4987982"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a:t>Click to edit Master text styles</a:t>
            </a:r>
          </a:p>
        </p:txBody>
      </p:sp>
      <p:sp>
        <p:nvSpPr>
          <p:cNvPr id="6" name="Content Placeholder 5">
            <a:extLst>
              <a:ext uri="{FF2B5EF4-FFF2-40B4-BE49-F238E27FC236}">
                <a16:creationId xmlns:a16="http://schemas.microsoft.com/office/drawing/2014/main" id="{84A3A26F-230E-2D25-6BDC-6ECA00FAEFD5}"/>
              </a:ext>
            </a:extLst>
          </p:cNvPr>
          <p:cNvSpPr>
            <a:spLocks noGrp="1"/>
          </p:cNvSpPr>
          <p:nvPr>
            <p:ph sz="quarter" idx="4"/>
          </p:nvPr>
        </p:nvSpPr>
        <p:spPr>
          <a:xfrm>
            <a:off x="6322669" y="2344025"/>
            <a:ext cx="4987982"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8182A01-DE7C-3BA4-96FF-CDEF2F608FCA}"/>
              </a:ext>
            </a:extLst>
          </p:cNvPr>
          <p:cNvSpPr>
            <a:spLocks noGrp="1"/>
          </p:cNvSpPr>
          <p:nvPr>
            <p:ph type="dt" sz="half" idx="10"/>
          </p:nvPr>
        </p:nvSpPr>
        <p:spPr/>
        <p:txBody>
          <a:bodyPr/>
          <a:lstStyle/>
          <a:p>
            <a:fld id="{BF91C1AF-C1FB-48A7-98B4-E595E63F6614}" type="datetimeFigureOut">
              <a:rPr lang="en-US" dirty="0"/>
              <a:t>10/12/2025</a:t>
            </a:fld>
            <a:endParaRPr lang="en-US"/>
          </a:p>
        </p:txBody>
      </p:sp>
      <p:sp>
        <p:nvSpPr>
          <p:cNvPr id="8" name="Footer Placeholder 7">
            <a:extLst>
              <a:ext uri="{FF2B5EF4-FFF2-40B4-BE49-F238E27FC236}">
                <a16:creationId xmlns:a16="http://schemas.microsoft.com/office/drawing/2014/main" id="{6FCAA828-0166-8ECD-BCE8-654BEFDD7155}"/>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690C0D2-459A-04AA-FD90-7687D2FE8A9D}"/>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4304803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549F-FA71-857F-E02E-3CB63CE683E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569611-F911-D3D4-B613-ACCDA56C45D2}"/>
              </a:ext>
            </a:extLst>
          </p:cNvPr>
          <p:cNvSpPr>
            <a:spLocks noGrp="1"/>
          </p:cNvSpPr>
          <p:nvPr>
            <p:ph type="dt" sz="half" idx="10"/>
          </p:nvPr>
        </p:nvSpPr>
        <p:spPr/>
        <p:txBody>
          <a:bodyPr/>
          <a:lstStyle/>
          <a:p>
            <a:fld id="{97144C44-5F8C-4BEA-BBCE-8694F126DC43}" type="datetimeFigureOut">
              <a:rPr lang="en-US" dirty="0"/>
              <a:t>10/12/2025</a:t>
            </a:fld>
            <a:endParaRPr lang="en-US"/>
          </a:p>
        </p:txBody>
      </p:sp>
      <p:sp>
        <p:nvSpPr>
          <p:cNvPr id="4" name="Footer Placeholder 3">
            <a:extLst>
              <a:ext uri="{FF2B5EF4-FFF2-40B4-BE49-F238E27FC236}">
                <a16:creationId xmlns:a16="http://schemas.microsoft.com/office/drawing/2014/main" id="{F6EA1961-0B6B-8FEB-F2CB-C42E90EF2DF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F42AA80E-3139-9F1B-9C3E-2A76628CF4F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8589187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F54789-9F96-511A-0FB6-24F6A8418C72}"/>
              </a:ext>
            </a:extLst>
          </p:cNvPr>
          <p:cNvSpPr>
            <a:spLocks noGrp="1"/>
          </p:cNvSpPr>
          <p:nvPr>
            <p:ph type="dt" sz="half" idx="10"/>
          </p:nvPr>
        </p:nvSpPr>
        <p:spPr/>
        <p:txBody>
          <a:bodyPr/>
          <a:lstStyle/>
          <a:p>
            <a:fld id="{039E56F9-C8F2-4EF7-8042-704C94FF2795}" type="datetimeFigureOut">
              <a:rPr lang="en-US" dirty="0"/>
              <a:t>10/12/2025</a:t>
            </a:fld>
            <a:endParaRPr lang="en-US"/>
          </a:p>
        </p:txBody>
      </p:sp>
      <p:sp>
        <p:nvSpPr>
          <p:cNvPr id="3" name="Footer Placeholder 2">
            <a:extLst>
              <a:ext uri="{FF2B5EF4-FFF2-40B4-BE49-F238E27FC236}">
                <a16:creationId xmlns:a16="http://schemas.microsoft.com/office/drawing/2014/main" id="{8B780399-ADEF-8F74-9F59-6AD804C9393E}"/>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5B6A34F-ABAB-9C4E-38A1-C6EEB944B97C}"/>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6862245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3917-2BF6-1CE2-F34B-49F0D09A1B91}"/>
              </a:ext>
            </a:extLst>
          </p:cNvPr>
          <p:cNvSpPr>
            <a:spLocks noGrp="1"/>
          </p:cNvSpPr>
          <p:nvPr>
            <p:ph type="title"/>
          </p:nvPr>
        </p:nvSpPr>
        <p:spPr>
          <a:xfrm>
            <a:off x="839788" y="807868"/>
            <a:ext cx="3640713" cy="2062594"/>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40815B8F-A9F3-8583-FFF1-175021F17AF0}"/>
              </a:ext>
            </a:extLst>
          </p:cNvPr>
          <p:cNvSpPr>
            <a:spLocks noGrp="1"/>
          </p:cNvSpPr>
          <p:nvPr>
            <p:ph idx="1"/>
          </p:nvPr>
        </p:nvSpPr>
        <p:spPr>
          <a:xfrm>
            <a:off x="5432898" y="807867"/>
            <a:ext cx="5922489" cy="505318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5D90AFF-A949-CE9E-6B94-C1B619612915}"/>
              </a:ext>
            </a:extLst>
          </p:cNvPr>
          <p:cNvSpPr>
            <a:spLocks noGrp="1"/>
          </p:cNvSpPr>
          <p:nvPr>
            <p:ph type="body" sz="half" idx="2"/>
          </p:nvPr>
        </p:nvSpPr>
        <p:spPr>
          <a:xfrm>
            <a:off x="839788" y="3000652"/>
            <a:ext cx="3640713"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95267E-088F-FB9A-9469-551890F29F01}"/>
              </a:ext>
            </a:extLst>
          </p:cNvPr>
          <p:cNvSpPr>
            <a:spLocks noGrp="1"/>
          </p:cNvSpPr>
          <p:nvPr>
            <p:ph type="dt" sz="half" idx="10"/>
          </p:nvPr>
        </p:nvSpPr>
        <p:spPr/>
        <p:txBody>
          <a:bodyPr/>
          <a:lstStyle/>
          <a:p>
            <a:fld id="{4F6932DF-953D-44BD-83F8-5D8DA76EA12A}" type="datetimeFigureOut">
              <a:rPr lang="en-US" dirty="0"/>
              <a:t>10/12/2025</a:t>
            </a:fld>
            <a:endParaRPr lang="en-US"/>
          </a:p>
        </p:txBody>
      </p:sp>
      <p:sp>
        <p:nvSpPr>
          <p:cNvPr id="6" name="Footer Placeholder 5">
            <a:extLst>
              <a:ext uri="{FF2B5EF4-FFF2-40B4-BE49-F238E27FC236}">
                <a16:creationId xmlns:a16="http://schemas.microsoft.com/office/drawing/2014/main" id="{38EA3FFC-B3A6-C0B6-5DAE-70BE0D6FBD6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08D35F-BC2E-8D14-060F-449CBAF7C0D2}"/>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761059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909ED-ED97-A3CE-5569-77B45F41450A}"/>
              </a:ext>
            </a:extLst>
          </p:cNvPr>
          <p:cNvSpPr>
            <a:spLocks noGrp="1"/>
          </p:cNvSpPr>
          <p:nvPr>
            <p:ph type="title"/>
          </p:nvPr>
        </p:nvSpPr>
        <p:spPr>
          <a:xfrm>
            <a:off x="839788" y="820881"/>
            <a:ext cx="3639312" cy="2062595"/>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0683BB3A-9E24-DE4C-9619-1502F1B6F389}"/>
              </a:ext>
            </a:extLst>
          </p:cNvPr>
          <p:cNvSpPr>
            <a:spLocks noGrp="1" noChangeAspect="1"/>
          </p:cNvSpPr>
          <p:nvPr>
            <p:ph type="pic" idx="1"/>
          </p:nvPr>
        </p:nvSpPr>
        <p:spPr>
          <a:xfrm>
            <a:off x="5247408" y="919595"/>
            <a:ext cx="6107979" cy="501361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94B4CE1F-29E0-88BB-8489-E58236B8B17B}"/>
              </a:ext>
            </a:extLst>
          </p:cNvPr>
          <p:cNvSpPr>
            <a:spLocks noGrp="1"/>
          </p:cNvSpPr>
          <p:nvPr>
            <p:ph type="body" sz="half" idx="2"/>
          </p:nvPr>
        </p:nvSpPr>
        <p:spPr>
          <a:xfrm>
            <a:off x="839788" y="3000652"/>
            <a:ext cx="3643889"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4B7212-6816-FFD1-50B2-58844AD38E26}"/>
              </a:ext>
            </a:extLst>
          </p:cNvPr>
          <p:cNvSpPr>
            <a:spLocks noGrp="1"/>
          </p:cNvSpPr>
          <p:nvPr>
            <p:ph type="dt" sz="half" idx="10"/>
          </p:nvPr>
        </p:nvSpPr>
        <p:spPr/>
        <p:txBody>
          <a:bodyPr/>
          <a:lstStyle/>
          <a:p>
            <a:fld id="{352F326D-65F4-4B2F-9A62-9E4BD9402C47}" type="datetimeFigureOut">
              <a:rPr lang="en-US" dirty="0"/>
              <a:t>10/12/2025</a:t>
            </a:fld>
            <a:endParaRPr lang="en-US"/>
          </a:p>
        </p:txBody>
      </p:sp>
      <p:sp>
        <p:nvSpPr>
          <p:cNvPr id="6" name="Footer Placeholder 5">
            <a:extLst>
              <a:ext uri="{FF2B5EF4-FFF2-40B4-BE49-F238E27FC236}">
                <a16:creationId xmlns:a16="http://schemas.microsoft.com/office/drawing/2014/main" id="{A2417744-5A24-B7B7-5FD6-E98E60832F2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4CDA4D1-A71D-A7A6-3D0C-294E5D280BE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182247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90AE-F72C-4C2E-E2D0-7A8D7EEF08C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F41B46D-142E-8C8E-C4F4-B6B1586A6F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4D92E3-36AD-2615-0166-6B73C34F10FA}"/>
              </a:ext>
            </a:extLst>
          </p:cNvPr>
          <p:cNvSpPr>
            <a:spLocks noGrp="1"/>
          </p:cNvSpPr>
          <p:nvPr>
            <p:ph type="dt" sz="half" idx="10"/>
          </p:nvPr>
        </p:nvSpPr>
        <p:spPr/>
        <p:txBody>
          <a:bodyPr/>
          <a:lstStyle/>
          <a:p>
            <a:fld id="{01742F6F-0846-489A-A4BC-61B476BE2887}" type="datetimeFigureOut">
              <a:rPr lang="en-US" dirty="0"/>
              <a:t>10/12/2025</a:t>
            </a:fld>
            <a:endParaRPr lang="en-US"/>
          </a:p>
        </p:txBody>
      </p:sp>
      <p:sp>
        <p:nvSpPr>
          <p:cNvPr id="5" name="Footer Placeholder 4">
            <a:extLst>
              <a:ext uri="{FF2B5EF4-FFF2-40B4-BE49-F238E27FC236}">
                <a16:creationId xmlns:a16="http://schemas.microsoft.com/office/drawing/2014/main" id="{F10BFB69-319D-2284-2734-217160D396D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A6883B0-C775-5BD2-8EC6-A41D19BCA156}"/>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285205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040463-6D41-8D45-088A-540B0D18838A}"/>
              </a:ext>
            </a:extLst>
          </p:cNvPr>
          <p:cNvSpPr>
            <a:spLocks noGrp="1"/>
          </p:cNvSpPr>
          <p:nvPr>
            <p:ph type="title" orient="vert"/>
          </p:nvPr>
        </p:nvSpPr>
        <p:spPr>
          <a:xfrm>
            <a:off x="8724900" y="592281"/>
            <a:ext cx="2628900" cy="558468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B5F2276-7F04-F3F7-E3CE-F81C8DC637DC}"/>
              </a:ext>
            </a:extLst>
          </p:cNvPr>
          <p:cNvSpPr>
            <a:spLocks noGrp="1"/>
          </p:cNvSpPr>
          <p:nvPr>
            <p:ph type="body" orient="vert" idx="1"/>
          </p:nvPr>
        </p:nvSpPr>
        <p:spPr>
          <a:xfrm>
            <a:off x="838200" y="592281"/>
            <a:ext cx="7734300" cy="558468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1802BF-9E0C-3251-8FAE-81F07DB05344}"/>
              </a:ext>
            </a:extLst>
          </p:cNvPr>
          <p:cNvSpPr>
            <a:spLocks noGrp="1"/>
          </p:cNvSpPr>
          <p:nvPr>
            <p:ph type="dt" sz="half" idx="10"/>
          </p:nvPr>
        </p:nvSpPr>
        <p:spPr/>
        <p:txBody>
          <a:bodyPr/>
          <a:lstStyle/>
          <a:p>
            <a:fld id="{B229DF21-A340-467A-94AB-9502647BB771}" type="datetimeFigureOut">
              <a:rPr lang="en-US" dirty="0"/>
              <a:t>10/12/2025</a:t>
            </a:fld>
            <a:endParaRPr lang="en-US"/>
          </a:p>
        </p:txBody>
      </p:sp>
      <p:sp>
        <p:nvSpPr>
          <p:cNvPr id="5" name="Footer Placeholder 4">
            <a:extLst>
              <a:ext uri="{FF2B5EF4-FFF2-40B4-BE49-F238E27FC236}">
                <a16:creationId xmlns:a16="http://schemas.microsoft.com/office/drawing/2014/main" id="{329F1754-5B8F-A9FA-E8B1-06E04CE283D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F01E6A8-5139-ECD4-CC0C-32FFC6741000}"/>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4073708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5858A62-FE72-978B-BE71-05908D82E1A4}"/>
              </a:ext>
            </a:extLst>
          </p:cNvPr>
          <p:cNvSpPr/>
          <p:nvPr/>
        </p:nvSpPr>
        <p:spPr>
          <a:xfrm>
            <a:off x="0" y="0"/>
            <a:ext cx="12192000" cy="6860161"/>
          </a:xfrm>
          <a:prstGeom prst="rect">
            <a:avLst/>
          </a:prstGeom>
          <a:solidFill>
            <a:schemeClr val="bg2">
              <a:lumMod val="75000"/>
              <a:alpha val="15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5BFA14B7-4740-5D9F-6489-BAD00C3E0D68}"/>
              </a:ext>
            </a:extLst>
          </p:cNvPr>
          <p:cNvSpPr>
            <a:spLocks noGrp="1"/>
          </p:cNvSpPr>
          <p:nvPr>
            <p:ph type="title"/>
          </p:nvPr>
        </p:nvSpPr>
        <p:spPr>
          <a:xfrm>
            <a:off x="871108" y="588245"/>
            <a:ext cx="10449784" cy="1265928"/>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7790487F-803F-C5AF-BD93-39C0FC738963}"/>
              </a:ext>
            </a:extLst>
          </p:cNvPr>
          <p:cNvSpPr>
            <a:spLocks noGrp="1"/>
          </p:cNvSpPr>
          <p:nvPr>
            <p:ph type="body" idx="1"/>
          </p:nvPr>
        </p:nvSpPr>
        <p:spPr>
          <a:xfrm>
            <a:off x="877824" y="2157984"/>
            <a:ext cx="10442448" cy="390381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86FCEF-4EDF-C2EF-7D81-FEFF7042F350}"/>
              </a:ext>
            </a:extLst>
          </p:cNvPr>
          <p:cNvSpPr>
            <a:spLocks noGrp="1"/>
          </p:cNvSpPr>
          <p:nvPr>
            <p:ph type="dt" sz="half" idx="2"/>
          </p:nvPr>
        </p:nvSpPr>
        <p:spPr>
          <a:xfrm>
            <a:off x="877824" y="6356350"/>
            <a:ext cx="2743200" cy="365125"/>
          </a:xfrm>
          <a:prstGeom prst="rect">
            <a:avLst/>
          </a:prstGeom>
        </p:spPr>
        <p:txBody>
          <a:bodyPr vert="horz" lIns="91440" tIns="45720" rIns="91440" bIns="45720" rtlCol="0" anchor="ctr"/>
          <a:lstStyle>
            <a:lvl1pPr algn="l">
              <a:defRPr sz="800" cap="all" spc="300" baseline="0">
                <a:solidFill>
                  <a:schemeClr val="tx2"/>
                </a:solidFill>
              </a:defRPr>
            </a:lvl1pPr>
          </a:lstStyle>
          <a:p>
            <a:fld id="{F9B0CB28-85DB-480B-8C99-FD493ACC7120}" type="datetimeFigureOut">
              <a:rPr lang="en-US" dirty="0"/>
              <a:t>10/12/2025</a:t>
            </a:fld>
            <a:endParaRPr lang="en-US"/>
          </a:p>
        </p:txBody>
      </p:sp>
      <p:sp>
        <p:nvSpPr>
          <p:cNvPr id="5" name="Footer Placeholder 4">
            <a:extLst>
              <a:ext uri="{FF2B5EF4-FFF2-40B4-BE49-F238E27FC236}">
                <a16:creationId xmlns:a16="http://schemas.microsoft.com/office/drawing/2014/main" id="{9A4663BC-4D46-C74D-DDF2-9D25B4D96F9B}"/>
              </a:ext>
            </a:extLst>
          </p:cNvPr>
          <p:cNvSpPr>
            <a:spLocks noGrp="1"/>
          </p:cNvSpPr>
          <p:nvPr>
            <p:ph type="ftr" sz="quarter" idx="3"/>
          </p:nvPr>
        </p:nvSpPr>
        <p:spPr>
          <a:xfrm>
            <a:off x="7132320" y="6356350"/>
            <a:ext cx="4297680" cy="365125"/>
          </a:xfrm>
          <a:prstGeom prst="rect">
            <a:avLst/>
          </a:prstGeom>
        </p:spPr>
        <p:txBody>
          <a:bodyPr vert="horz" lIns="91440" tIns="45720" rIns="91440" bIns="45720" rtlCol="0" anchor="ctr"/>
          <a:lstStyle>
            <a:lvl1pPr algn="r">
              <a:defRPr sz="800" cap="all" spc="300" baseline="0">
                <a:solidFill>
                  <a:schemeClr val="tx2"/>
                </a:solidFill>
              </a:defRPr>
            </a:lvl1pPr>
          </a:lstStyle>
          <a:p>
            <a:r>
              <a:rPr lang="en-US"/>
              <a:t>
              </a:t>
            </a:r>
          </a:p>
        </p:txBody>
      </p:sp>
      <p:sp>
        <p:nvSpPr>
          <p:cNvPr id="6" name="Slide Number Placeholder 5">
            <a:extLst>
              <a:ext uri="{FF2B5EF4-FFF2-40B4-BE49-F238E27FC236}">
                <a16:creationId xmlns:a16="http://schemas.microsoft.com/office/drawing/2014/main" id="{B71B4EAE-CB5C-D14B-77EF-7B155FA68353}"/>
              </a:ext>
            </a:extLst>
          </p:cNvPr>
          <p:cNvSpPr>
            <a:spLocks noGrp="1"/>
          </p:cNvSpPr>
          <p:nvPr>
            <p:ph type="sldNum" sz="quarter" idx="4"/>
          </p:nvPr>
        </p:nvSpPr>
        <p:spPr>
          <a:xfrm>
            <a:off x="11429999" y="6356350"/>
            <a:ext cx="521207" cy="365125"/>
          </a:xfrm>
          <a:prstGeom prst="rect">
            <a:avLst/>
          </a:prstGeom>
        </p:spPr>
        <p:txBody>
          <a:bodyPr vert="horz" lIns="91440" tIns="45720" rIns="91440" bIns="45720" rtlCol="0" anchor="ctr"/>
          <a:lstStyle>
            <a:lvl1pPr algn="r">
              <a:defRPr sz="1400">
                <a:solidFill>
                  <a:schemeClr val="tx2"/>
                </a:solidFill>
                <a:latin typeface="+mj-lt"/>
              </a:defRPr>
            </a:lvl1pPr>
          </a:lstStyle>
          <a:p>
            <a:fld id="{5E4DE196-8A13-4FF7-A07E-102851959EAB}" type="slidenum">
              <a:rPr lang="en-US" dirty="0"/>
              <a:pPr/>
              <a:t>‹#›</a:t>
            </a:fld>
            <a:endParaRPr lang="en-US"/>
          </a:p>
        </p:txBody>
      </p:sp>
    </p:spTree>
    <p:extLst>
      <p:ext uri="{BB962C8B-B14F-4D97-AF65-F5344CB8AC3E}">
        <p14:creationId xmlns:p14="http://schemas.microsoft.com/office/powerpoint/2010/main" val="384444677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p:txStyles>
    <p:titleStyle>
      <a:lvl1pPr algn="l" defTabSz="914400" rtl="0" eaLnBrk="1" latinLnBrk="0" hangingPunct="1">
        <a:lnSpc>
          <a:spcPct val="10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guide id="5" orient="horz" pos="3816">
          <p15:clr>
            <a:srgbClr val="F26B43"/>
          </p15:clr>
        </p15:guide>
        <p15:guide id="6" orient="horz" pos="117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support.microsoft.com/en-gb/office/help-protect-your-outlook-com-email-account-a4f20fc5-4307-4ece-8231-6d4d4bd8a9ba" TargetMode="External"/><Relationship Id="rId2" Type="http://schemas.openxmlformats.org/officeDocument/2006/relationships/hyperlink" Target="https://youtu.be/bv4evz4USfs?si=2NC4HXjBEEWko_OO" TargetMode="External"/><Relationship Id="rId1" Type="http://schemas.openxmlformats.org/officeDocument/2006/relationships/slideLayout" Target="../slideLayouts/slideLayout2.xml"/><Relationship Id="rId5" Type="http://schemas.openxmlformats.org/officeDocument/2006/relationships/hyperlink" Target="https://www.lenovo.com/gb/en/glossary/outlook/?orgRef=https%253A%252F%252Fwww.google.com%252F&amp;srsltid=AfmBOorBYTXzYgU2JbJs2jQel7zrqT623BECnbQ7qjqcDrH5HMiBTx5N" TargetMode="External"/><Relationship Id="rId4" Type="http://schemas.openxmlformats.org/officeDocument/2006/relationships/hyperlink" Target="https://www.microsoft.com/en-us/security/security-insider/threat-landscape/microsoft-digital-defense-report-20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04491" y="317231"/>
            <a:ext cx="10524225" cy="3092092"/>
          </a:xfrm>
        </p:spPr>
        <p:txBody>
          <a:bodyPr>
            <a:normAutofit/>
          </a:bodyPr>
          <a:lstStyle/>
          <a:p>
            <a:r>
              <a:rPr lang="en-GB" sz="4400" u="sng">
                <a:latin typeface="Aptos"/>
              </a:rPr>
              <a:t>Improving the </a:t>
            </a:r>
            <a:r>
              <a:rPr lang="en-GB" sz="4400" u="sng">
                <a:latin typeface="Aptos"/>
                <a:ea typeface="+mj-lt"/>
                <a:cs typeface="+mj-lt"/>
              </a:rPr>
              <a:t>efficiency and productivity of the care home using outlook</a:t>
            </a:r>
          </a:p>
        </p:txBody>
      </p:sp>
      <p:sp>
        <p:nvSpPr>
          <p:cNvPr id="3" name="Subtitle 2"/>
          <p:cNvSpPr>
            <a:spLocks noGrp="1"/>
          </p:cNvSpPr>
          <p:nvPr>
            <p:ph type="subTitle" idx="1"/>
          </p:nvPr>
        </p:nvSpPr>
        <p:spPr>
          <a:xfrm>
            <a:off x="1524000" y="4346774"/>
            <a:ext cx="9144000" cy="1411946"/>
          </a:xfrm>
        </p:spPr>
        <p:txBody>
          <a:bodyPr vert="horz" lIns="91440" tIns="45720" rIns="91440" bIns="45720" rtlCol="0" anchor="t">
            <a:noAutofit/>
          </a:bodyPr>
          <a:lstStyle/>
          <a:p>
            <a:r>
              <a:rPr lang="en-GB" sz="1800"/>
              <a:t>Module code:LCHS4007</a:t>
            </a:r>
          </a:p>
          <a:p>
            <a:r>
              <a:rPr lang="en-GB" sz="1800"/>
              <a:t>By Haseeb and Ismail</a:t>
            </a:r>
          </a:p>
          <a:p>
            <a:r>
              <a:rPr lang="en-GB" sz="1800">
                <a:ea typeface="+mn-lt"/>
                <a:cs typeface="+mn-lt"/>
              </a:rPr>
              <a:t>Hajra </a:t>
            </a:r>
            <a:r>
              <a:rPr lang="en-GB" sz="1800" err="1">
                <a:ea typeface="+mn-lt"/>
                <a:cs typeface="+mn-lt"/>
              </a:rPr>
              <a:t>Mustasim</a:t>
            </a:r>
            <a:endParaRPr lang="en-GB" sz="18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228EE-D66B-B12B-DCEC-E8613FABDD62}"/>
              </a:ext>
            </a:extLst>
          </p:cNvPr>
          <p:cNvSpPr>
            <a:spLocks noGrp="1"/>
          </p:cNvSpPr>
          <p:nvPr>
            <p:ph type="title"/>
          </p:nvPr>
        </p:nvSpPr>
        <p:spPr/>
        <p:txBody>
          <a:bodyPr>
            <a:normAutofit fontScale="90000"/>
          </a:bodyPr>
          <a:lstStyle/>
          <a:p>
            <a:r>
              <a:rPr lang="en-GB" sz="4400"/>
              <a:t>Introduction to </a:t>
            </a:r>
            <a:r>
              <a:rPr lang="en-GB" sz="4400">
                <a:ea typeface="+mj-lt"/>
                <a:cs typeface="+mj-lt"/>
              </a:rPr>
              <a:t>sunrise residential care home...</a:t>
            </a:r>
            <a:endParaRPr lang="en-GB" sz="4400"/>
          </a:p>
        </p:txBody>
      </p:sp>
      <p:sp>
        <p:nvSpPr>
          <p:cNvPr id="3" name="Content Placeholder 2">
            <a:extLst>
              <a:ext uri="{FF2B5EF4-FFF2-40B4-BE49-F238E27FC236}">
                <a16:creationId xmlns:a16="http://schemas.microsoft.com/office/drawing/2014/main" id="{DB216745-8CF1-2D1F-2FA7-FF87FED8744D}"/>
              </a:ext>
            </a:extLst>
          </p:cNvPr>
          <p:cNvSpPr>
            <a:spLocks noGrp="1"/>
          </p:cNvSpPr>
          <p:nvPr>
            <p:ph idx="1"/>
          </p:nvPr>
        </p:nvSpPr>
        <p:spPr/>
        <p:txBody>
          <a:bodyPr vert="horz" lIns="91440" tIns="45720" rIns="91440" bIns="45720" rtlCol="0" anchor="t">
            <a:normAutofit/>
          </a:bodyPr>
          <a:lstStyle/>
          <a:p>
            <a:r>
              <a:rPr lang="en-GB"/>
              <a:t>Sunrise residential care home is a medium sized facility providing long term care for older adults many of them live with various long term health conditions like; dementia, mobility issues, arthritis  and much more. Within the care home there about 35 residents excluding staff.</a:t>
            </a:r>
          </a:p>
          <a:p>
            <a:r>
              <a:rPr lang="en-GB"/>
              <a:t>The care home have started Microsoft 365 to improve care however the staff are still starting to build confidence which should build up overtime.</a:t>
            </a:r>
          </a:p>
          <a:p>
            <a:r>
              <a:rPr lang="en-GB"/>
              <a:t>This presentation our aim is to explore the use of outlook within this workplace to help improve the efficiency and communication. </a:t>
            </a:r>
          </a:p>
        </p:txBody>
      </p:sp>
      <p:sp>
        <p:nvSpPr>
          <p:cNvPr id="4" name="Date Placeholder 3">
            <a:extLst>
              <a:ext uri="{FF2B5EF4-FFF2-40B4-BE49-F238E27FC236}">
                <a16:creationId xmlns:a16="http://schemas.microsoft.com/office/drawing/2014/main" id="{19A55A61-338C-0981-3ECB-1BF55DFF53F0}"/>
              </a:ext>
            </a:extLst>
          </p:cNvPr>
          <p:cNvSpPr>
            <a:spLocks noGrp="1"/>
          </p:cNvSpPr>
          <p:nvPr>
            <p:ph type="dt" sz="half" idx="10"/>
          </p:nvPr>
        </p:nvSpPr>
        <p:spPr/>
        <p:txBody>
          <a:bodyPr/>
          <a:lstStyle/>
          <a:p>
            <a:fld id="{26B407DB-2102-4723-B6C6-C7A27D7EB7F1}" type="datetime1">
              <a:t>10/12/2025</a:t>
            </a:fld>
            <a:endParaRPr lang="en-US"/>
          </a:p>
        </p:txBody>
      </p:sp>
      <p:sp>
        <p:nvSpPr>
          <p:cNvPr id="5" name="Footer Placeholder 4">
            <a:extLst>
              <a:ext uri="{FF2B5EF4-FFF2-40B4-BE49-F238E27FC236}">
                <a16:creationId xmlns:a16="http://schemas.microsoft.com/office/drawing/2014/main" id="{68366841-AC43-CE9B-05D9-F1B175E6C50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24143D7-D3A0-22BB-EA94-8DDF833A88E2}"/>
              </a:ext>
            </a:extLst>
          </p:cNvPr>
          <p:cNvSpPr>
            <a:spLocks noGrp="1"/>
          </p:cNvSpPr>
          <p:nvPr>
            <p:ph type="sldNum" sz="quarter" idx="12"/>
          </p:nvPr>
        </p:nvSpPr>
        <p:spPr/>
        <p:txBody>
          <a:bodyPr/>
          <a:lstStyle/>
          <a:p>
            <a:fld id="{5E4DE196-8A13-4FF7-A07E-102851959EAB}" type="slidenum">
              <a:rPr lang="en-US" dirty="0"/>
              <a:t>2</a:t>
            </a:fld>
            <a:endParaRPr lang="en-US"/>
          </a:p>
        </p:txBody>
      </p:sp>
    </p:spTree>
    <p:extLst>
      <p:ext uri="{BB962C8B-B14F-4D97-AF65-F5344CB8AC3E}">
        <p14:creationId xmlns:p14="http://schemas.microsoft.com/office/powerpoint/2010/main" val="2538921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8C691-04E0-6545-7B13-53F7C1579689}"/>
              </a:ext>
            </a:extLst>
          </p:cNvPr>
          <p:cNvSpPr>
            <a:spLocks noGrp="1"/>
          </p:cNvSpPr>
          <p:nvPr>
            <p:ph type="title"/>
          </p:nvPr>
        </p:nvSpPr>
        <p:spPr/>
        <p:txBody>
          <a:bodyPr>
            <a:normAutofit/>
          </a:bodyPr>
          <a:lstStyle/>
          <a:p>
            <a:r>
              <a:rPr lang="en-GB" sz="4400"/>
              <a:t>What is outlook?</a:t>
            </a:r>
          </a:p>
        </p:txBody>
      </p:sp>
      <p:sp>
        <p:nvSpPr>
          <p:cNvPr id="3" name="Content Placeholder 2">
            <a:extLst>
              <a:ext uri="{FF2B5EF4-FFF2-40B4-BE49-F238E27FC236}">
                <a16:creationId xmlns:a16="http://schemas.microsoft.com/office/drawing/2014/main" id="{9DAF3DFC-72DE-FBED-4DB2-7B5ECC86119D}"/>
              </a:ext>
            </a:extLst>
          </p:cNvPr>
          <p:cNvSpPr>
            <a:spLocks noGrp="1"/>
          </p:cNvSpPr>
          <p:nvPr>
            <p:ph idx="1"/>
          </p:nvPr>
        </p:nvSpPr>
        <p:spPr>
          <a:xfrm>
            <a:off x="877824" y="2028588"/>
            <a:ext cx="10442448" cy="4033215"/>
          </a:xfrm>
        </p:spPr>
        <p:txBody>
          <a:bodyPr vert="horz" lIns="91440" tIns="45720" rIns="91440" bIns="45720" rtlCol="0" anchor="t">
            <a:normAutofit/>
          </a:bodyPr>
          <a:lstStyle/>
          <a:p>
            <a:r>
              <a:rPr lang="en-GB" sz="2400">
                <a:latin typeface="Aptos Light"/>
              </a:rPr>
              <a:t>A </a:t>
            </a:r>
            <a:r>
              <a:rPr lang="en-GB" sz="2400" err="1">
                <a:latin typeface="Aptos Light"/>
              </a:rPr>
              <a:t>microsoft</a:t>
            </a:r>
            <a:r>
              <a:rPr lang="en-GB" sz="2400">
                <a:latin typeface="Aptos Light"/>
              </a:rPr>
              <a:t> 365 tool for emails, scheduling and task management, time management in your tasks.</a:t>
            </a:r>
            <a:endParaRPr lang="en-GB" sz="2400"/>
          </a:p>
          <a:p>
            <a:r>
              <a:rPr lang="en-GB" sz="2400">
                <a:latin typeface="Aptos Light"/>
              </a:rPr>
              <a:t>It can also be used for organising staff meeting </a:t>
            </a:r>
          </a:p>
          <a:p>
            <a:r>
              <a:rPr lang="en-GB" sz="2400">
                <a:latin typeface="Aptos Light"/>
              </a:rPr>
              <a:t>Can be used on multiple devices </a:t>
            </a:r>
            <a:r>
              <a:rPr lang="en-GB" sz="2400" err="1">
                <a:latin typeface="Aptos Light"/>
              </a:rPr>
              <a:t>eg</a:t>
            </a:r>
            <a:r>
              <a:rPr lang="en-GB" sz="2400">
                <a:latin typeface="Aptos Light"/>
              </a:rPr>
              <a:t>: smartphones, laptop, pc, etc</a:t>
            </a:r>
          </a:p>
          <a:p>
            <a:endParaRPr lang="en-GB" sz="2400">
              <a:latin typeface="Aptos Light"/>
            </a:endParaRPr>
          </a:p>
          <a:p>
            <a:endParaRPr lang="en-GB" sz="2400">
              <a:latin typeface="Aptos Light"/>
            </a:endParaRPr>
          </a:p>
        </p:txBody>
      </p:sp>
      <p:sp>
        <p:nvSpPr>
          <p:cNvPr id="4" name="Date Placeholder 3">
            <a:extLst>
              <a:ext uri="{FF2B5EF4-FFF2-40B4-BE49-F238E27FC236}">
                <a16:creationId xmlns:a16="http://schemas.microsoft.com/office/drawing/2014/main" id="{6CCB6E39-9F70-0C85-3590-A0B143237FC1}"/>
              </a:ext>
            </a:extLst>
          </p:cNvPr>
          <p:cNvSpPr>
            <a:spLocks noGrp="1"/>
          </p:cNvSpPr>
          <p:nvPr>
            <p:ph type="dt" sz="half" idx="10"/>
          </p:nvPr>
        </p:nvSpPr>
        <p:spPr/>
        <p:txBody>
          <a:bodyPr/>
          <a:lstStyle/>
          <a:p>
            <a:fld id="{1A8BE6FE-BBF8-444D-876A-A1FD3AEE6B03}" type="datetime1">
              <a:t>10/12/2025</a:t>
            </a:fld>
            <a:endParaRPr lang="en-US"/>
          </a:p>
        </p:txBody>
      </p:sp>
      <p:sp>
        <p:nvSpPr>
          <p:cNvPr id="5" name="Footer Placeholder 4">
            <a:extLst>
              <a:ext uri="{FF2B5EF4-FFF2-40B4-BE49-F238E27FC236}">
                <a16:creationId xmlns:a16="http://schemas.microsoft.com/office/drawing/2014/main" id="{6E7D48C6-7D5E-692E-C1C9-ADF0E895053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707A812-9655-8D0F-F0C7-713147DF4CC3}"/>
              </a:ext>
            </a:extLst>
          </p:cNvPr>
          <p:cNvSpPr>
            <a:spLocks noGrp="1"/>
          </p:cNvSpPr>
          <p:nvPr>
            <p:ph type="sldNum" sz="quarter" idx="12"/>
          </p:nvPr>
        </p:nvSpPr>
        <p:spPr/>
        <p:txBody>
          <a:bodyPr/>
          <a:lstStyle/>
          <a:p>
            <a:fld id="{5E4DE196-8A13-4FF7-A07E-102851959EAB}" type="slidenum">
              <a:rPr lang="en-US" dirty="0"/>
              <a:t>3</a:t>
            </a:fld>
            <a:endParaRPr lang="en-US"/>
          </a:p>
        </p:txBody>
      </p:sp>
    </p:spTree>
    <p:extLst>
      <p:ext uri="{BB962C8B-B14F-4D97-AF65-F5344CB8AC3E}">
        <p14:creationId xmlns:p14="http://schemas.microsoft.com/office/powerpoint/2010/main" val="2485785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E2502-32CA-88A4-7389-D4305AEE5F53}"/>
              </a:ext>
            </a:extLst>
          </p:cNvPr>
          <p:cNvSpPr>
            <a:spLocks noGrp="1"/>
          </p:cNvSpPr>
          <p:nvPr>
            <p:ph type="title"/>
          </p:nvPr>
        </p:nvSpPr>
        <p:spPr>
          <a:xfrm>
            <a:off x="-5911" y="-461302"/>
            <a:ext cx="10449784" cy="1265928"/>
          </a:xfrm>
        </p:spPr>
        <p:txBody>
          <a:bodyPr vert="horz" lIns="91440" tIns="45720" rIns="91440" bIns="45720" rtlCol="0" anchor="b">
            <a:noAutofit/>
          </a:bodyPr>
          <a:lstStyle/>
          <a:p>
            <a:r>
              <a:rPr lang="en-GB" sz="4000" dirty="0"/>
              <a:t> benefits</a:t>
            </a:r>
          </a:p>
        </p:txBody>
      </p:sp>
      <p:sp>
        <p:nvSpPr>
          <p:cNvPr id="3" name="Content Placeholder 2">
            <a:extLst>
              <a:ext uri="{FF2B5EF4-FFF2-40B4-BE49-F238E27FC236}">
                <a16:creationId xmlns:a16="http://schemas.microsoft.com/office/drawing/2014/main" id="{C56772D8-00B7-CCFE-AB16-6194594EE555}"/>
              </a:ext>
            </a:extLst>
          </p:cNvPr>
          <p:cNvSpPr>
            <a:spLocks noGrp="1"/>
          </p:cNvSpPr>
          <p:nvPr>
            <p:ph idx="1"/>
          </p:nvPr>
        </p:nvSpPr>
        <p:spPr>
          <a:xfrm>
            <a:off x="805" y="418322"/>
            <a:ext cx="12167731" cy="4867102"/>
          </a:xfrm>
        </p:spPr>
        <p:txBody>
          <a:bodyPr vert="horz" lIns="91440" tIns="45720" rIns="91440" bIns="45720" rtlCol="0" anchor="t">
            <a:noAutofit/>
          </a:bodyPr>
          <a:lstStyle/>
          <a:p>
            <a:pPr marL="0" indent="0">
              <a:buNone/>
            </a:pPr>
            <a:endParaRPr lang="en-GB" sz="2400" dirty="0"/>
          </a:p>
          <a:p>
            <a:r>
              <a:rPr lang="en-GB" sz="2400" dirty="0"/>
              <a:t>The benefits of these and how it can improve the efficiency and productivity of the care home:</a:t>
            </a:r>
          </a:p>
          <a:p>
            <a:r>
              <a:rPr lang="en-GB" sz="2400" dirty="0"/>
              <a:t>Emails- can improve communication between doctors, nurses and administrator because communication is very important and saves time  </a:t>
            </a:r>
          </a:p>
          <a:p>
            <a:r>
              <a:rPr lang="en-GB" sz="2400" dirty="0"/>
              <a:t>Calendar- schedule shifts to ensure that there is a carer there at all time and to coordinate appointments for residents </a:t>
            </a:r>
          </a:p>
          <a:p>
            <a:r>
              <a:rPr lang="en-GB" sz="2400" dirty="0"/>
              <a:t>Tasks and reminders- make sure medicine and checkups and daily routines isn't missed so everyone can be satisfied.</a:t>
            </a:r>
          </a:p>
          <a:p>
            <a:endParaRPr lang="en-GB" sz="2400" dirty="0"/>
          </a:p>
          <a:p>
            <a:pPr marL="0" indent="0">
              <a:buNone/>
            </a:pPr>
            <a:endParaRPr lang="en-GB" sz="2400" dirty="0"/>
          </a:p>
        </p:txBody>
      </p:sp>
      <p:sp>
        <p:nvSpPr>
          <p:cNvPr id="4" name="Date Placeholder 3">
            <a:extLst>
              <a:ext uri="{FF2B5EF4-FFF2-40B4-BE49-F238E27FC236}">
                <a16:creationId xmlns:a16="http://schemas.microsoft.com/office/drawing/2014/main" id="{0646DA91-3831-A52B-A62E-B38191ECE5A9}"/>
              </a:ext>
            </a:extLst>
          </p:cNvPr>
          <p:cNvSpPr>
            <a:spLocks noGrp="1"/>
          </p:cNvSpPr>
          <p:nvPr>
            <p:ph type="dt" sz="half" idx="10"/>
          </p:nvPr>
        </p:nvSpPr>
        <p:spPr/>
        <p:txBody>
          <a:bodyPr/>
          <a:lstStyle/>
          <a:p>
            <a:fld id="{05D0F8EE-25CF-474B-A930-F8899AB809EB}" type="datetime1">
              <a:t>10/12/2025</a:t>
            </a:fld>
            <a:endParaRPr lang="en-US"/>
          </a:p>
        </p:txBody>
      </p:sp>
      <p:sp>
        <p:nvSpPr>
          <p:cNvPr id="5" name="Footer Placeholder 4">
            <a:extLst>
              <a:ext uri="{FF2B5EF4-FFF2-40B4-BE49-F238E27FC236}">
                <a16:creationId xmlns:a16="http://schemas.microsoft.com/office/drawing/2014/main" id="{B835EB3D-AE8C-4CE7-93DD-9E4A97B1E33F}"/>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75DFF8D-62A5-D066-F56D-60E641A54989}"/>
              </a:ext>
            </a:extLst>
          </p:cNvPr>
          <p:cNvSpPr>
            <a:spLocks noGrp="1"/>
          </p:cNvSpPr>
          <p:nvPr>
            <p:ph type="sldNum" sz="quarter" idx="12"/>
          </p:nvPr>
        </p:nvSpPr>
        <p:spPr/>
        <p:txBody>
          <a:bodyPr/>
          <a:lstStyle/>
          <a:p>
            <a:fld id="{5E4DE196-8A13-4FF7-A07E-102851959EAB}" type="slidenum">
              <a:rPr lang="en-US" dirty="0"/>
              <a:t>4</a:t>
            </a:fld>
            <a:endParaRPr lang="en-US"/>
          </a:p>
        </p:txBody>
      </p:sp>
    </p:spTree>
    <p:extLst>
      <p:ext uri="{BB962C8B-B14F-4D97-AF65-F5344CB8AC3E}">
        <p14:creationId xmlns:p14="http://schemas.microsoft.com/office/powerpoint/2010/main" val="9197826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87FD6-A07A-28C2-57C7-6575088BA5B6}"/>
              </a:ext>
            </a:extLst>
          </p:cNvPr>
          <p:cNvSpPr>
            <a:spLocks noGrp="1"/>
          </p:cNvSpPr>
          <p:nvPr>
            <p:ph type="title"/>
          </p:nvPr>
        </p:nvSpPr>
        <p:spPr>
          <a:xfrm>
            <a:off x="-5911" y="-1227"/>
            <a:ext cx="10449784" cy="1265928"/>
          </a:xfrm>
        </p:spPr>
        <p:txBody>
          <a:bodyPr/>
          <a:lstStyle/>
          <a:p>
            <a:r>
              <a:rPr lang="en-GB"/>
              <a:t>Limitations</a:t>
            </a:r>
          </a:p>
        </p:txBody>
      </p:sp>
      <p:sp>
        <p:nvSpPr>
          <p:cNvPr id="3" name="Content Placeholder 2">
            <a:extLst>
              <a:ext uri="{FF2B5EF4-FFF2-40B4-BE49-F238E27FC236}">
                <a16:creationId xmlns:a16="http://schemas.microsoft.com/office/drawing/2014/main" id="{B0EADE7F-C960-BE73-F260-C85373B828F5}"/>
              </a:ext>
            </a:extLst>
          </p:cNvPr>
          <p:cNvSpPr>
            <a:spLocks noGrp="1"/>
          </p:cNvSpPr>
          <p:nvPr>
            <p:ph idx="1"/>
          </p:nvPr>
        </p:nvSpPr>
        <p:spPr>
          <a:xfrm>
            <a:off x="575899" y="1712286"/>
            <a:ext cx="10442448" cy="3903819"/>
          </a:xfrm>
        </p:spPr>
        <p:txBody>
          <a:bodyPr vert="horz" lIns="91440" tIns="45720" rIns="91440" bIns="45720" rtlCol="0" anchor="t">
            <a:noAutofit/>
          </a:bodyPr>
          <a:lstStyle/>
          <a:p>
            <a:r>
              <a:rPr lang="en-GB" sz="2400" dirty="0"/>
              <a:t>These all have downsides </a:t>
            </a:r>
            <a:r>
              <a:rPr lang="en-GB" sz="2400" err="1"/>
              <a:t>aswell</a:t>
            </a:r>
            <a:r>
              <a:rPr lang="en-GB" sz="2400" dirty="0"/>
              <a:t> as everything else:</a:t>
            </a:r>
          </a:p>
          <a:p>
            <a:r>
              <a:rPr lang="en-GB" sz="2400" dirty="0"/>
              <a:t>Email- overload can make it easy to miss any important update and you wont get a  chance to read them all , and will be time consuming </a:t>
            </a:r>
          </a:p>
          <a:p>
            <a:r>
              <a:rPr lang="en-GB" sz="2400" dirty="0"/>
              <a:t>And if staff are not trained properly then there could be a lot of risks for example there could be a data breach due to not enough security protecting the emails.</a:t>
            </a:r>
          </a:p>
          <a:p>
            <a:r>
              <a:rPr lang="en-GB" sz="2400" dirty="0"/>
              <a:t>And outlook is dependant  on internet access so if an odd occasion did occur where there was a problem with the internet where a it wouldn't open a lot of emails would also </a:t>
            </a:r>
            <a:r>
              <a:rPr lang="en-GB" sz="2400" err="1"/>
              <a:t>nbe</a:t>
            </a:r>
            <a:r>
              <a:rPr lang="en-GB" sz="2400" dirty="0"/>
              <a:t> missed and everyone would be unprepared</a:t>
            </a:r>
          </a:p>
          <a:p>
            <a:endParaRPr lang="en-GB" sz="2400" dirty="0"/>
          </a:p>
        </p:txBody>
      </p:sp>
      <p:sp>
        <p:nvSpPr>
          <p:cNvPr id="4" name="Date Placeholder 3">
            <a:extLst>
              <a:ext uri="{FF2B5EF4-FFF2-40B4-BE49-F238E27FC236}">
                <a16:creationId xmlns:a16="http://schemas.microsoft.com/office/drawing/2014/main" id="{773A4592-D743-AEA6-E8EB-5A561D327AF0}"/>
              </a:ext>
            </a:extLst>
          </p:cNvPr>
          <p:cNvSpPr>
            <a:spLocks noGrp="1"/>
          </p:cNvSpPr>
          <p:nvPr>
            <p:ph type="dt" sz="half" idx="10"/>
          </p:nvPr>
        </p:nvSpPr>
        <p:spPr/>
        <p:txBody>
          <a:bodyPr/>
          <a:lstStyle/>
          <a:p>
            <a:fld id="{ABBC3BFB-A518-40CA-8290-C0362340E538}" type="datetime1">
              <a:t>10/12/2025</a:t>
            </a:fld>
            <a:endParaRPr lang="en-US"/>
          </a:p>
        </p:txBody>
      </p:sp>
      <p:sp>
        <p:nvSpPr>
          <p:cNvPr id="5" name="Footer Placeholder 4">
            <a:extLst>
              <a:ext uri="{FF2B5EF4-FFF2-40B4-BE49-F238E27FC236}">
                <a16:creationId xmlns:a16="http://schemas.microsoft.com/office/drawing/2014/main" id="{38656368-210E-CB3C-7DFE-46AB7AD740B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893BA94-192E-069B-BF23-6F71CE898114}"/>
              </a:ext>
            </a:extLst>
          </p:cNvPr>
          <p:cNvSpPr>
            <a:spLocks noGrp="1"/>
          </p:cNvSpPr>
          <p:nvPr>
            <p:ph type="sldNum" sz="quarter" idx="12"/>
          </p:nvPr>
        </p:nvSpPr>
        <p:spPr/>
        <p:txBody>
          <a:bodyPr/>
          <a:lstStyle/>
          <a:p>
            <a:fld id="{5E4DE196-8A13-4FF7-A07E-102851959EAB}" type="slidenum">
              <a:rPr lang="en-US" dirty="0"/>
              <a:t>5</a:t>
            </a:fld>
            <a:endParaRPr lang="en-US"/>
          </a:p>
        </p:txBody>
      </p:sp>
    </p:spTree>
    <p:extLst>
      <p:ext uri="{BB962C8B-B14F-4D97-AF65-F5344CB8AC3E}">
        <p14:creationId xmlns:p14="http://schemas.microsoft.com/office/powerpoint/2010/main" val="3424205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80821-1F33-0048-358E-4B1A9EFC976A}"/>
              </a:ext>
            </a:extLst>
          </p:cNvPr>
          <p:cNvSpPr>
            <a:spLocks noGrp="1"/>
          </p:cNvSpPr>
          <p:nvPr>
            <p:ph type="title"/>
          </p:nvPr>
        </p:nvSpPr>
        <p:spPr/>
        <p:txBody>
          <a:bodyPr/>
          <a:lstStyle/>
          <a:p>
            <a:r>
              <a:rPr lang="en-GB"/>
              <a:t>How to keep it safe...</a:t>
            </a:r>
          </a:p>
        </p:txBody>
      </p:sp>
      <p:sp>
        <p:nvSpPr>
          <p:cNvPr id="3" name="Content Placeholder 2">
            <a:extLst>
              <a:ext uri="{FF2B5EF4-FFF2-40B4-BE49-F238E27FC236}">
                <a16:creationId xmlns:a16="http://schemas.microsoft.com/office/drawing/2014/main" id="{F15EFD27-DC62-D2EE-06A4-F7CA970BEBD0}"/>
              </a:ext>
            </a:extLst>
          </p:cNvPr>
          <p:cNvSpPr>
            <a:spLocks noGrp="1"/>
          </p:cNvSpPr>
          <p:nvPr>
            <p:ph idx="1"/>
          </p:nvPr>
        </p:nvSpPr>
        <p:spPr/>
        <p:txBody>
          <a:bodyPr vert="horz" lIns="91440" tIns="45720" rIns="91440" bIns="45720" rtlCol="0" anchor="t">
            <a:normAutofit lnSpcReduction="10000"/>
          </a:bodyPr>
          <a:lstStyle/>
          <a:p>
            <a:r>
              <a:rPr lang="en-GB" dirty="0"/>
              <a:t>To keep the residential </a:t>
            </a:r>
            <a:r>
              <a:rPr lang="en-GB" dirty="0" err="1"/>
              <a:t>carehome</a:t>
            </a:r>
            <a:r>
              <a:rPr lang="en-GB" dirty="0"/>
              <a:t> safe they should;</a:t>
            </a:r>
            <a:endParaRPr lang="en-US" dirty="0"/>
          </a:p>
          <a:p>
            <a:r>
              <a:rPr lang="en-GB" dirty="0"/>
              <a:t>Keep passwords unique and never share them digitally and make sure they keep it written on a piece of paper instead of digitally</a:t>
            </a:r>
          </a:p>
          <a:p>
            <a:r>
              <a:rPr lang="en-GB" dirty="0"/>
              <a:t>And most importantly make sure that the staff are trained properly by an expert either in person or a trusted </a:t>
            </a:r>
            <a:r>
              <a:rPr lang="en-GB" dirty="0" err="1"/>
              <a:t>youtube</a:t>
            </a:r>
            <a:r>
              <a:rPr lang="en-GB" dirty="0"/>
              <a:t> video to make sure no data gets leaked and residents data gets , so here is a short checklist;</a:t>
            </a:r>
          </a:p>
          <a:p>
            <a:r>
              <a:rPr lang="en-GB" dirty="0"/>
              <a:t>Keep passwords safe</a:t>
            </a:r>
          </a:p>
          <a:p>
            <a:r>
              <a:rPr lang="en-GB" dirty="0"/>
              <a:t>Strong passwords</a:t>
            </a:r>
          </a:p>
          <a:p>
            <a:r>
              <a:rPr lang="en-GB" dirty="0"/>
              <a:t>Training </a:t>
            </a:r>
          </a:p>
          <a:p>
            <a:r>
              <a:rPr lang="en-GB" dirty="0"/>
              <a:t>Don’t share them</a:t>
            </a:r>
          </a:p>
          <a:p>
            <a:r>
              <a:rPr lang="en-GB" dirty="0"/>
              <a:t>Add a two step verification</a:t>
            </a:r>
          </a:p>
          <a:p>
            <a:endParaRPr lang="en-GB"/>
          </a:p>
        </p:txBody>
      </p:sp>
      <p:sp>
        <p:nvSpPr>
          <p:cNvPr id="4" name="Date Placeholder 3">
            <a:extLst>
              <a:ext uri="{FF2B5EF4-FFF2-40B4-BE49-F238E27FC236}">
                <a16:creationId xmlns:a16="http://schemas.microsoft.com/office/drawing/2014/main" id="{D310448D-6779-19AA-8C09-43B1BE8BE718}"/>
              </a:ext>
            </a:extLst>
          </p:cNvPr>
          <p:cNvSpPr>
            <a:spLocks noGrp="1"/>
          </p:cNvSpPr>
          <p:nvPr>
            <p:ph type="dt" sz="half" idx="10"/>
          </p:nvPr>
        </p:nvSpPr>
        <p:spPr/>
        <p:txBody>
          <a:bodyPr/>
          <a:lstStyle/>
          <a:p>
            <a:fld id="{8FDE4BBC-9A1F-4F19-8112-B1EF14EBF35E}" type="datetime1">
              <a:t>10/12/2025</a:t>
            </a:fld>
            <a:endParaRPr lang="en-US"/>
          </a:p>
        </p:txBody>
      </p:sp>
      <p:sp>
        <p:nvSpPr>
          <p:cNvPr id="5" name="Footer Placeholder 4">
            <a:extLst>
              <a:ext uri="{FF2B5EF4-FFF2-40B4-BE49-F238E27FC236}">
                <a16:creationId xmlns:a16="http://schemas.microsoft.com/office/drawing/2014/main" id="{916CBC4F-3644-FB8C-8771-064E1DBA92E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D734C3A-E04B-1FC6-52B2-B12D38FC3FC6}"/>
              </a:ext>
            </a:extLst>
          </p:cNvPr>
          <p:cNvSpPr>
            <a:spLocks noGrp="1"/>
          </p:cNvSpPr>
          <p:nvPr>
            <p:ph type="sldNum" sz="quarter" idx="12"/>
          </p:nvPr>
        </p:nvSpPr>
        <p:spPr/>
        <p:txBody>
          <a:bodyPr/>
          <a:lstStyle/>
          <a:p>
            <a:fld id="{5E4DE196-8A13-4FF7-A07E-102851959EAB}" type="slidenum">
              <a:rPr lang="en-US" dirty="0"/>
              <a:t>6</a:t>
            </a:fld>
            <a:endParaRPr lang="en-US"/>
          </a:p>
        </p:txBody>
      </p:sp>
    </p:spTree>
    <p:extLst>
      <p:ext uri="{BB962C8B-B14F-4D97-AF65-F5344CB8AC3E}">
        <p14:creationId xmlns:p14="http://schemas.microsoft.com/office/powerpoint/2010/main" val="22143705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373E3-7146-52D4-32CC-1307DC02B918}"/>
              </a:ext>
            </a:extLst>
          </p:cNvPr>
          <p:cNvSpPr>
            <a:spLocks noGrp="1"/>
          </p:cNvSpPr>
          <p:nvPr>
            <p:ph type="title"/>
          </p:nvPr>
        </p:nvSpPr>
        <p:spPr/>
        <p:txBody>
          <a:bodyPr/>
          <a:lstStyle/>
          <a:p>
            <a:r>
              <a:rPr lang="en-GB"/>
              <a:t>Overall..</a:t>
            </a:r>
          </a:p>
        </p:txBody>
      </p:sp>
      <p:sp>
        <p:nvSpPr>
          <p:cNvPr id="3" name="Content Placeholder 2">
            <a:extLst>
              <a:ext uri="{FF2B5EF4-FFF2-40B4-BE49-F238E27FC236}">
                <a16:creationId xmlns:a16="http://schemas.microsoft.com/office/drawing/2014/main" id="{854B7397-98A4-7FB2-5FBC-14E499AC3FC5}"/>
              </a:ext>
            </a:extLst>
          </p:cNvPr>
          <p:cNvSpPr>
            <a:spLocks noGrp="1"/>
          </p:cNvSpPr>
          <p:nvPr>
            <p:ph idx="1"/>
          </p:nvPr>
        </p:nvSpPr>
        <p:spPr/>
        <p:txBody>
          <a:bodyPr vert="horz" lIns="91440" tIns="45720" rIns="91440" bIns="45720" rtlCol="0" anchor="t">
            <a:normAutofit/>
          </a:bodyPr>
          <a:lstStyle/>
          <a:p>
            <a:r>
              <a:rPr lang="en-GB"/>
              <a:t>Outlook is </a:t>
            </a:r>
            <a:r>
              <a:rPr lang="en-GB" err="1"/>
              <a:t>efficent</a:t>
            </a:r>
            <a:r>
              <a:rPr lang="en-GB"/>
              <a:t> and good for the care home as they offer good and easy time management and improves the productivity as all the information will be in one place will be easy to manage and any updates you will be informed straight away for medicine or updates</a:t>
            </a:r>
          </a:p>
          <a:p>
            <a:r>
              <a:rPr lang="en-GB"/>
              <a:t>However there are side effects as this brings a lot of cyber risks of data breach </a:t>
            </a:r>
            <a:r>
              <a:rPr lang="en-GB" err="1"/>
              <a:t>howver</a:t>
            </a:r>
            <a:r>
              <a:rPr lang="en-GB"/>
              <a:t> the staff can easily overcome with that with a lot of practice and training.</a:t>
            </a:r>
          </a:p>
        </p:txBody>
      </p:sp>
      <p:sp>
        <p:nvSpPr>
          <p:cNvPr id="4" name="Date Placeholder 3">
            <a:extLst>
              <a:ext uri="{FF2B5EF4-FFF2-40B4-BE49-F238E27FC236}">
                <a16:creationId xmlns:a16="http://schemas.microsoft.com/office/drawing/2014/main" id="{62402678-7885-8EAF-E521-588B5F136DB5}"/>
              </a:ext>
            </a:extLst>
          </p:cNvPr>
          <p:cNvSpPr>
            <a:spLocks noGrp="1"/>
          </p:cNvSpPr>
          <p:nvPr>
            <p:ph type="dt" sz="half" idx="10"/>
          </p:nvPr>
        </p:nvSpPr>
        <p:spPr/>
        <p:txBody>
          <a:bodyPr/>
          <a:lstStyle/>
          <a:p>
            <a:fld id="{BBA7813E-C80E-4A10-B00A-036AFD0FEB86}" type="datetime1">
              <a:t>10/12/2025</a:t>
            </a:fld>
            <a:endParaRPr lang="en-US"/>
          </a:p>
        </p:txBody>
      </p:sp>
      <p:sp>
        <p:nvSpPr>
          <p:cNvPr id="5" name="Footer Placeholder 4">
            <a:extLst>
              <a:ext uri="{FF2B5EF4-FFF2-40B4-BE49-F238E27FC236}">
                <a16:creationId xmlns:a16="http://schemas.microsoft.com/office/drawing/2014/main" id="{B98AB676-0044-AB5C-40D8-69845A4E8BB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A44FC22-8BE4-413F-CB0E-185B5736EA8A}"/>
              </a:ext>
            </a:extLst>
          </p:cNvPr>
          <p:cNvSpPr>
            <a:spLocks noGrp="1"/>
          </p:cNvSpPr>
          <p:nvPr>
            <p:ph type="sldNum" sz="quarter" idx="12"/>
          </p:nvPr>
        </p:nvSpPr>
        <p:spPr/>
        <p:txBody>
          <a:bodyPr/>
          <a:lstStyle/>
          <a:p>
            <a:fld id="{5E4DE196-8A13-4FF7-A07E-102851959EAB}" type="slidenum">
              <a:rPr lang="en-US" dirty="0"/>
              <a:t>7</a:t>
            </a:fld>
            <a:endParaRPr lang="en-US"/>
          </a:p>
        </p:txBody>
      </p:sp>
    </p:spTree>
    <p:extLst>
      <p:ext uri="{BB962C8B-B14F-4D97-AF65-F5344CB8AC3E}">
        <p14:creationId xmlns:p14="http://schemas.microsoft.com/office/powerpoint/2010/main" val="20578523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27412-0602-B729-3AEC-24D4C3111B6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BC3B5DC-30FB-9B18-5683-FFF9B7EFF43C}"/>
              </a:ext>
            </a:extLst>
          </p:cNvPr>
          <p:cNvSpPr>
            <a:spLocks noGrp="1"/>
          </p:cNvSpPr>
          <p:nvPr>
            <p:ph idx="1"/>
          </p:nvPr>
        </p:nvSpPr>
        <p:spPr/>
        <p:txBody>
          <a:bodyPr vert="horz" lIns="91440" tIns="45720" rIns="91440" bIns="45720" rtlCol="0" anchor="t">
            <a:normAutofit fontScale="70000" lnSpcReduction="20000"/>
          </a:bodyPr>
          <a:lstStyle/>
          <a:p>
            <a:r>
              <a:rPr lang="en-GB" sz="2400" dirty="0">
                <a:solidFill>
                  <a:srgbClr val="35403A"/>
                </a:solidFill>
              </a:rPr>
              <a:t>What is outlook? (2025) </a:t>
            </a:r>
            <a:r>
              <a:rPr lang="en-GB" sz="2400" err="1">
                <a:solidFill>
                  <a:srgbClr val="35403A"/>
                </a:solidFill>
              </a:rPr>
              <a:t>youtube</a:t>
            </a:r>
            <a:r>
              <a:rPr lang="en-GB" sz="2400" dirty="0">
                <a:solidFill>
                  <a:srgbClr val="35403A"/>
                </a:solidFill>
              </a:rPr>
              <a:t>, 7 </a:t>
            </a:r>
            <a:r>
              <a:rPr lang="en-GB" sz="2400" err="1">
                <a:solidFill>
                  <a:srgbClr val="35403A"/>
                </a:solidFill>
              </a:rPr>
              <a:t>april</a:t>
            </a:r>
            <a:r>
              <a:rPr lang="en-GB" sz="2400" dirty="0">
                <a:solidFill>
                  <a:srgbClr val="35403A"/>
                </a:solidFill>
              </a:rPr>
              <a:t>, uploaded by </a:t>
            </a:r>
            <a:r>
              <a:rPr lang="en-GB" sz="2400" err="1">
                <a:solidFill>
                  <a:srgbClr val="35403A"/>
                </a:solidFill>
              </a:rPr>
              <a:t>microsoft</a:t>
            </a:r>
            <a:r>
              <a:rPr lang="en-GB" sz="2400" dirty="0">
                <a:solidFill>
                  <a:srgbClr val="35403A"/>
                </a:solidFill>
              </a:rPr>
              <a:t> 365, available at: </a:t>
            </a:r>
            <a:r>
              <a:rPr lang="en-GB" sz="2400" dirty="0">
                <a:solidFill>
                  <a:srgbClr val="000000"/>
                </a:solidFill>
                <a:hlinkClick r:id="rId2"/>
              </a:rPr>
              <a:t>https://youtu.be/bv4evz4USfs?si=2NC4HXjBEEWko_OO</a:t>
            </a:r>
            <a:r>
              <a:rPr lang="en-GB" dirty="0"/>
              <a:t> (</a:t>
            </a:r>
            <a:r>
              <a:rPr lang="en-GB" sz="2400" dirty="0"/>
              <a:t>accessed: 9th October 2025</a:t>
            </a:r>
            <a:endParaRPr lang="en-GB" sz="2400">
              <a:solidFill>
                <a:srgbClr val="000000"/>
              </a:solidFill>
            </a:endParaRPr>
          </a:p>
          <a:p>
            <a:r>
              <a:rPr lang="en-GB" sz="2400" dirty="0">
                <a:solidFill>
                  <a:srgbClr val="35403A"/>
                </a:solidFill>
              </a:rPr>
              <a:t>Microsoft (</a:t>
            </a:r>
            <a:r>
              <a:rPr lang="en-GB" sz="2400" err="1">
                <a:solidFill>
                  <a:srgbClr val="35403A"/>
                </a:solidFill>
              </a:rPr>
              <a:t>n.d</a:t>
            </a:r>
            <a:r>
              <a:rPr lang="en-GB" sz="2400" dirty="0">
                <a:solidFill>
                  <a:srgbClr val="35403A"/>
                </a:solidFill>
              </a:rPr>
              <a:t>) help protect your outlook.com email account, </a:t>
            </a:r>
            <a:r>
              <a:rPr lang="en-GB" sz="2400" err="1">
                <a:solidFill>
                  <a:srgbClr val="35403A"/>
                </a:solidFill>
              </a:rPr>
              <a:t>microsoft</a:t>
            </a:r>
            <a:r>
              <a:rPr lang="en-GB" sz="2400" dirty="0">
                <a:solidFill>
                  <a:srgbClr val="35403A"/>
                </a:solidFill>
              </a:rPr>
              <a:t> support, available at: </a:t>
            </a:r>
            <a:r>
              <a:rPr lang="en-GB" sz="2400" dirty="0">
                <a:solidFill>
                  <a:srgbClr val="35403A"/>
                </a:solidFill>
                <a:ea typeface="+mn-lt"/>
                <a:cs typeface="+mn-lt"/>
              </a:rPr>
              <a:t> </a:t>
            </a:r>
            <a:r>
              <a:rPr lang="en-GB" sz="2400" dirty="0">
                <a:solidFill>
                  <a:srgbClr val="35403A"/>
                </a:solidFill>
                <a:ea typeface="+mn-lt"/>
                <a:cs typeface="+mn-lt"/>
                <a:hlinkClick r:id="rId3"/>
              </a:rPr>
              <a:t>https://support.microsoft.com/en-gb/office/help-protect-your-outlook-com-email-account-a4f20fc5-4307-4ece-8231-6d4d4bd8a9ba</a:t>
            </a:r>
            <a:r>
              <a:rPr lang="en-GB" sz="2400" dirty="0">
                <a:solidFill>
                  <a:srgbClr val="35403A"/>
                </a:solidFill>
                <a:ea typeface="+mn-lt"/>
                <a:cs typeface="+mn-lt"/>
              </a:rPr>
              <a:t>  (accessed: 9th </a:t>
            </a:r>
            <a:r>
              <a:rPr lang="en-GB" sz="2400" err="1">
                <a:solidFill>
                  <a:srgbClr val="35403A"/>
                </a:solidFill>
                <a:ea typeface="+mn-lt"/>
                <a:cs typeface="+mn-lt"/>
              </a:rPr>
              <a:t>october</a:t>
            </a:r>
            <a:r>
              <a:rPr lang="en-GB" sz="2400" dirty="0">
                <a:solidFill>
                  <a:srgbClr val="35403A"/>
                </a:solidFill>
                <a:ea typeface="+mn-lt"/>
                <a:cs typeface="+mn-lt"/>
              </a:rPr>
              <a:t> 2025)</a:t>
            </a:r>
          </a:p>
          <a:p>
            <a:r>
              <a:rPr lang="en-GB" sz="2400" dirty="0">
                <a:solidFill>
                  <a:srgbClr val="35403A"/>
                </a:solidFill>
              </a:rPr>
              <a:t>Microsoft (2024) digital </a:t>
            </a:r>
            <a:r>
              <a:rPr lang="en-GB" sz="2400" err="1">
                <a:solidFill>
                  <a:srgbClr val="35403A"/>
                </a:solidFill>
              </a:rPr>
              <a:t>defense</a:t>
            </a:r>
            <a:r>
              <a:rPr lang="en-GB" sz="2400" dirty="0">
                <a:solidFill>
                  <a:srgbClr val="35403A"/>
                </a:solidFill>
              </a:rPr>
              <a:t> report 2024, </a:t>
            </a:r>
            <a:r>
              <a:rPr lang="en-GB" sz="2400" err="1">
                <a:solidFill>
                  <a:srgbClr val="35403A"/>
                </a:solidFill>
              </a:rPr>
              <a:t>microsft</a:t>
            </a:r>
            <a:r>
              <a:rPr lang="en-GB" sz="2400" dirty="0">
                <a:solidFill>
                  <a:srgbClr val="35403A"/>
                </a:solidFill>
              </a:rPr>
              <a:t>, </a:t>
            </a:r>
            <a:r>
              <a:rPr lang="en-GB" sz="2400" err="1">
                <a:solidFill>
                  <a:srgbClr val="35403A"/>
                </a:solidFill>
              </a:rPr>
              <a:t>november</a:t>
            </a:r>
            <a:r>
              <a:rPr lang="en-GB" sz="2400" dirty="0">
                <a:solidFill>
                  <a:srgbClr val="35403A"/>
                </a:solidFill>
              </a:rPr>
              <a:t>. Available at:  </a:t>
            </a:r>
            <a:r>
              <a:rPr lang="en-GB" sz="2400" dirty="0">
                <a:solidFill>
                  <a:srgbClr val="35403A"/>
                </a:solidFill>
                <a:ea typeface="+mn-lt"/>
                <a:cs typeface="+mn-lt"/>
                <a:hlinkClick r:id="rId4"/>
              </a:rPr>
              <a:t>https://www.microsoft.com/en-us/security/security-insider/threat-landscape/microsoft-digital-defense-report-2024</a:t>
            </a:r>
            <a:r>
              <a:rPr lang="en-GB" sz="2400" dirty="0">
                <a:solidFill>
                  <a:srgbClr val="35403A"/>
                </a:solidFill>
                <a:ea typeface="+mn-lt"/>
                <a:cs typeface="+mn-lt"/>
              </a:rPr>
              <a:t> (accessed: 9th </a:t>
            </a:r>
            <a:r>
              <a:rPr lang="en-GB" sz="2400" err="1">
                <a:solidFill>
                  <a:srgbClr val="35403A"/>
                </a:solidFill>
                <a:ea typeface="+mn-lt"/>
                <a:cs typeface="+mn-lt"/>
              </a:rPr>
              <a:t>october</a:t>
            </a:r>
            <a:r>
              <a:rPr lang="en-GB" sz="2400" dirty="0">
                <a:solidFill>
                  <a:srgbClr val="35403A"/>
                </a:solidFill>
                <a:ea typeface="+mn-lt"/>
                <a:cs typeface="+mn-lt"/>
              </a:rPr>
              <a:t> 2025)</a:t>
            </a:r>
            <a:endParaRPr lang="en-GB" sz="2400" dirty="0">
              <a:solidFill>
                <a:srgbClr val="35403A"/>
              </a:solidFill>
            </a:endParaRPr>
          </a:p>
          <a:p>
            <a:r>
              <a:rPr lang="en-GB" sz="2400" dirty="0">
                <a:solidFill>
                  <a:srgbClr val="35403A"/>
                </a:solidFill>
              </a:rPr>
              <a:t>Lenovo (</a:t>
            </a:r>
            <a:r>
              <a:rPr lang="en-GB" sz="2400" dirty="0" err="1">
                <a:solidFill>
                  <a:srgbClr val="35403A"/>
                </a:solidFill>
              </a:rPr>
              <a:t>n.d</a:t>
            </a:r>
            <a:r>
              <a:rPr lang="en-GB" sz="2400" dirty="0">
                <a:solidFill>
                  <a:srgbClr val="35403A"/>
                </a:solidFill>
              </a:rPr>
              <a:t>) what is outlook? benefits of using outlook &amp; How to organize your emails*. Available at: </a:t>
            </a:r>
            <a:r>
              <a:rPr lang="en-GB" sz="2400" dirty="0">
                <a:solidFill>
                  <a:srgbClr val="35403A"/>
                </a:solidFill>
                <a:ea typeface="+mn-lt"/>
                <a:cs typeface="+mn-lt"/>
                <a:hlinkClick r:id="rId5"/>
              </a:rPr>
              <a:t>https://www.lenovo.com/gb/en/glossary/outlook/?orgRef=https%253A%252F%252Fwww.google.com%252F&amp;srsltid=AfmBOorBYTXzYgU2JbJs2jQel7zrqT623BECnbQ7qjqcDrH5HMiBTx5N</a:t>
            </a:r>
            <a:r>
              <a:rPr lang="en-GB" sz="2400" dirty="0">
                <a:solidFill>
                  <a:srgbClr val="35403A"/>
                </a:solidFill>
                <a:ea typeface="+mn-lt"/>
                <a:cs typeface="+mn-lt"/>
              </a:rPr>
              <a:t> (accessed at 9th </a:t>
            </a:r>
            <a:r>
              <a:rPr lang="en-GB" sz="2400" dirty="0" err="1">
                <a:solidFill>
                  <a:srgbClr val="35403A"/>
                </a:solidFill>
                <a:ea typeface="+mn-lt"/>
                <a:cs typeface="+mn-lt"/>
              </a:rPr>
              <a:t>october</a:t>
            </a:r>
            <a:r>
              <a:rPr lang="en-GB" sz="2400" dirty="0">
                <a:solidFill>
                  <a:srgbClr val="35403A"/>
                </a:solidFill>
                <a:ea typeface="+mn-lt"/>
                <a:cs typeface="+mn-lt"/>
              </a:rPr>
              <a:t> 2025)</a:t>
            </a:r>
          </a:p>
          <a:p>
            <a:endParaRPr lang="en-GB" sz="2400" dirty="0">
              <a:solidFill>
                <a:srgbClr val="35403A"/>
              </a:solidFill>
            </a:endParaRPr>
          </a:p>
          <a:p>
            <a:endParaRPr lang="en-GB" sz="2400" dirty="0">
              <a:solidFill>
                <a:srgbClr val="000000"/>
              </a:solidFill>
            </a:endParaRPr>
          </a:p>
          <a:p>
            <a:endParaRPr lang="en-GB" dirty="0"/>
          </a:p>
        </p:txBody>
      </p:sp>
      <p:sp>
        <p:nvSpPr>
          <p:cNvPr id="4" name="Date Placeholder 3">
            <a:extLst>
              <a:ext uri="{FF2B5EF4-FFF2-40B4-BE49-F238E27FC236}">
                <a16:creationId xmlns:a16="http://schemas.microsoft.com/office/drawing/2014/main" id="{54F999E4-C763-728F-44AF-3517DC3A587E}"/>
              </a:ext>
            </a:extLst>
          </p:cNvPr>
          <p:cNvSpPr>
            <a:spLocks noGrp="1"/>
          </p:cNvSpPr>
          <p:nvPr>
            <p:ph type="dt" sz="half" idx="10"/>
          </p:nvPr>
        </p:nvSpPr>
        <p:spPr/>
        <p:txBody>
          <a:bodyPr/>
          <a:lstStyle/>
          <a:p>
            <a:fld id="{2B809C0F-D437-4ADA-8022-19F5E074A121}" type="datetime1">
              <a:t>10/12/2025</a:t>
            </a:fld>
            <a:endParaRPr lang="en-US"/>
          </a:p>
        </p:txBody>
      </p:sp>
      <p:sp>
        <p:nvSpPr>
          <p:cNvPr id="5" name="Footer Placeholder 4">
            <a:extLst>
              <a:ext uri="{FF2B5EF4-FFF2-40B4-BE49-F238E27FC236}">
                <a16:creationId xmlns:a16="http://schemas.microsoft.com/office/drawing/2014/main" id="{59808AFC-B444-8D18-A3CE-4B2DA3634DF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AD33106-4F0D-1B02-9464-FC7620648896}"/>
              </a:ext>
            </a:extLst>
          </p:cNvPr>
          <p:cNvSpPr>
            <a:spLocks noGrp="1"/>
          </p:cNvSpPr>
          <p:nvPr>
            <p:ph type="sldNum" sz="quarter" idx="12"/>
          </p:nvPr>
        </p:nvSpPr>
        <p:spPr/>
        <p:txBody>
          <a:bodyPr/>
          <a:lstStyle/>
          <a:p>
            <a:fld id="{5E4DE196-8A13-4FF7-A07E-102851959EAB}" type="slidenum">
              <a:rPr lang="en-US" dirty="0"/>
              <a:t>8</a:t>
            </a:fld>
            <a:endParaRPr lang="en-US"/>
          </a:p>
        </p:txBody>
      </p:sp>
    </p:spTree>
    <p:extLst>
      <p:ext uri="{BB962C8B-B14F-4D97-AF65-F5344CB8AC3E}">
        <p14:creationId xmlns:p14="http://schemas.microsoft.com/office/powerpoint/2010/main" val="3067194816"/>
      </p:ext>
    </p:extLst>
  </p:cSld>
  <p:clrMapOvr>
    <a:masterClrMapping/>
  </p:clrMapOvr>
</p:sld>
</file>

<file path=ppt/theme/theme1.xml><?xml version="1.0" encoding="utf-8"?>
<a:theme xmlns:a="http://schemas.openxmlformats.org/drawingml/2006/main" name="BohoVogueVTI">
  <a:themeElements>
    <a:clrScheme name="BohoVogueVTI">
      <a:dk1>
        <a:sysClr val="windowText" lastClr="000000"/>
      </a:dk1>
      <a:lt1>
        <a:sysClr val="window" lastClr="FFFFFF"/>
      </a:lt1>
      <a:dk2>
        <a:srgbClr val="35403A"/>
      </a:dk2>
      <a:lt2>
        <a:srgbClr val="F1EFEB"/>
      </a:lt2>
      <a:accent1>
        <a:srgbClr val="9E8B50"/>
      </a:accent1>
      <a:accent2>
        <a:srgbClr val="D5966B"/>
      </a:accent2>
      <a:accent3>
        <a:srgbClr val="9BA6BB"/>
      </a:accent3>
      <a:accent4>
        <a:srgbClr val="869880"/>
      </a:accent4>
      <a:accent5>
        <a:srgbClr val="588267"/>
      </a:accent5>
      <a:accent6>
        <a:srgbClr val="B89C46"/>
      </a:accent6>
      <a:hlink>
        <a:srgbClr val="C77138"/>
      </a:hlink>
      <a:folHlink>
        <a:srgbClr val="589374"/>
      </a:folHlink>
    </a:clrScheme>
    <a:fontScheme name="BohoVogueVTI">
      <a:majorFont>
        <a:latin typeface="Walbaum Display"/>
        <a:ea typeface=""/>
        <a:cs typeface=""/>
      </a:majorFont>
      <a:minorFont>
        <a:latin typeface="Aptos Light"/>
        <a:ea typeface=""/>
        <a:cs typeface=""/>
      </a:minorFont>
    </a:fontScheme>
    <a:fmtScheme name="BohoVogu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BohoVogueVTI" id="{587E0025-A466-4551-A341-1A9F570FDF06}" vid="{F615CBBD-D1BB-4663-887F-92A47C7C6AB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BohoVogueVTI</vt:lpstr>
      <vt:lpstr>Improving the efficiency and productivity of the care home using outlook</vt:lpstr>
      <vt:lpstr>Introduction to sunrise residential care home...</vt:lpstr>
      <vt:lpstr>What is outlook?</vt:lpstr>
      <vt:lpstr> benefits</vt:lpstr>
      <vt:lpstr>Limitations</vt:lpstr>
      <vt:lpstr>How to keep it safe...</vt:lpstr>
      <vt:lpstr>Overall..</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120</cp:revision>
  <dcterms:created xsi:type="dcterms:W3CDTF">2025-09-23T14:08:44Z</dcterms:created>
  <dcterms:modified xsi:type="dcterms:W3CDTF">2025-10-12T22:54:09Z</dcterms:modified>
</cp:coreProperties>
</file>