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8" r:id="rId2"/>
    <p:sldId id="259" r:id="rId3"/>
    <p:sldId id="268" r:id="rId4"/>
    <p:sldId id="263" r:id="rId5"/>
    <p:sldId id="277" r:id="rId6"/>
    <p:sldId id="278" r:id="rId7"/>
    <p:sldId id="279" r:id="rId8"/>
    <p:sldId id="269" r:id="rId9"/>
    <p:sldId id="270" r:id="rId10"/>
    <p:sldId id="271" r:id="rId11"/>
    <p:sldId id="280" r:id="rId12"/>
    <p:sldId id="281" r:id="rId13"/>
    <p:sldId id="282" r:id="rId14"/>
    <p:sldId id="283" r:id="rId15"/>
    <p:sldId id="284" r:id="rId16"/>
    <p:sldId id="285" r:id="rId17"/>
    <p:sldId id="286" r:id="rId18"/>
    <p:sldId id="287" r:id="rId19"/>
    <p:sldId id="288" r:id="rId20"/>
    <p:sldId id="289" r:id="rId21"/>
    <p:sldId id="290" r:id="rId22"/>
    <p:sldId id="262" r:id="rId23"/>
    <p:sldId id="291" r:id="rId24"/>
    <p:sldId id="292" r:id="rId25"/>
    <p:sldId id="26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2E7CF6-7758-101B-2115-3030ADE185C8}" v="870" dt="2022-12-07T16:44:51.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686" autoAdjust="0"/>
  </p:normalViewPr>
  <p:slideViewPr>
    <p:cSldViewPr snapToGrid="0">
      <p:cViewPr varScale="1">
        <p:scale>
          <a:sx n="51" d="100"/>
          <a:sy n="51" d="100"/>
        </p:scale>
        <p:origin x="15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692E7CF6-7758-101B-2115-3030ADE185C8}"/>
    <pc:docChg chg="addSld modSld sldOrd">
      <pc:chgData name="Alison Cooke" userId="S::a.cooke@uwtsd.ac.uk::46c329c9-26b7-4eba-b77b-7474421bfd31" providerId="AD" clId="Web-{692E7CF6-7758-101B-2115-3030ADE185C8}" dt="2022-12-07T16:45:18.148" v="1188"/>
      <pc:docMkLst>
        <pc:docMk/>
      </pc:docMkLst>
      <pc:sldChg chg="modSp">
        <pc:chgData name="Alison Cooke" userId="S::a.cooke@uwtsd.ac.uk::46c329c9-26b7-4eba-b77b-7474421bfd31" providerId="AD" clId="Web-{692E7CF6-7758-101B-2115-3030ADE185C8}" dt="2022-12-07T16:42:54.910" v="1091" actId="20577"/>
        <pc:sldMkLst>
          <pc:docMk/>
          <pc:sldMk cId="2511280831" sldId="259"/>
        </pc:sldMkLst>
        <pc:spChg chg="mod">
          <ac:chgData name="Alison Cooke" userId="S::a.cooke@uwtsd.ac.uk::46c329c9-26b7-4eba-b77b-7474421bfd31" providerId="AD" clId="Web-{692E7CF6-7758-101B-2115-3030ADE185C8}" dt="2022-12-07T16:42:54.910" v="1091" actId="20577"/>
          <ac:spMkLst>
            <pc:docMk/>
            <pc:sldMk cId="2511280831" sldId="259"/>
            <ac:spMk id="3" creationId="{658C690E-5CBE-4BDA-BD72-E432396BE4C6}"/>
          </ac:spMkLst>
        </pc:spChg>
      </pc:sldChg>
      <pc:sldChg chg="ord">
        <pc:chgData name="Alison Cooke" userId="S::a.cooke@uwtsd.ac.uk::46c329c9-26b7-4eba-b77b-7474421bfd31" providerId="AD" clId="Web-{692E7CF6-7758-101B-2115-3030ADE185C8}" dt="2022-12-07T16:28:35.230" v="777"/>
        <pc:sldMkLst>
          <pc:docMk/>
          <pc:sldMk cId="3451093567" sldId="262"/>
        </pc:sldMkLst>
      </pc:sldChg>
      <pc:sldChg chg="modSp">
        <pc:chgData name="Alison Cooke" userId="S::a.cooke@uwtsd.ac.uk::46c329c9-26b7-4eba-b77b-7474421bfd31" providerId="AD" clId="Web-{692E7CF6-7758-101B-2115-3030ADE185C8}" dt="2022-12-07T16:43:15.910" v="1093" actId="20577"/>
        <pc:sldMkLst>
          <pc:docMk/>
          <pc:sldMk cId="3884508211" sldId="277"/>
        </pc:sldMkLst>
        <pc:spChg chg="mod">
          <ac:chgData name="Alison Cooke" userId="S::a.cooke@uwtsd.ac.uk::46c329c9-26b7-4eba-b77b-7474421bfd31" providerId="AD" clId="Web-{692E7CF6-7758-101B-2115-3030ADE185C8}" dt="2022-12-07T16:43:15.910" v="1093" actId="20577"/>
          <ac:spMkLst>
            <pc:docMk/>
            <pc:sldMk cId="3884508211" sldId="277"/>
            <ac:spMk id="2" creationId="{E5885295-774F-2753-EC70-53252892DBC7}"/>
          </ac:spMkLst>
        </pc:spChg>
      </pc:sldChg>
      <pc:sldChg chg="modSp">
        <pc:chgData name="Alison Cooke" userId="S::a.cooke@uwtsd.ac.uk::46c329c9-26b7-4eba-b77b-7474421bfd31" providerId="AD" clId="Web-{692E7CF6-7758-101B-2115-3030ADE185C8}" dt="2022-12-07T16:43:06.270" v="1092" actId="20577"/>
        <pc:sldMkLst>
          <pc:docMk/>
          <pc:sldMk cId="245974286" sldId="278"/>
        </pc:sldMkLst>
        <pc:spChg chg="mod">
          <ac:chgData name="Alison Cooke" userId="S::a.cooke@uwtsd.ac.uk::46c329c9-26b7-4eba-b77b-7474421bfd31" providerId="AD" clId="Web-{692E7CF6-7758-101B-2115-3030ADE185C8}" dt="2022-12-07T16:43:06.270" v="1092" actId="20577"/>
          <ac:spMkLst>
            <pc:docMk/>
            <pc:sldMk cId="245974286" sldId="278"/>
            <ac:spMk id="2" creationId="{AE5A0BBD-E247-400F-A506-6E889FFA7FF8}"/>
          </ac:spMkLst>
        </pc:spChg>
      </pc:sldChg>
      <pc:sldChg chg="modSp">
        <pc:chgData name="Alison Cooke" userId="S::a.cooke@uwtsd.ac.uk::46c329c9-26b7-4eba-b77b-7474421bfd31" providerId="AD" clId="Web-{692E7CF6-7758-101B-2115-3030ADE185C8}" dt="2022-12-07T15:43:57.734" v="6" actId="20577"/>
        <pc:sldMkLst>
          <pc:docMk/>
          <pc:sldMk cId="3133406294" sldId="280"/>
        </pc:sldMkLst>
        <pc:spChg chg="mod">
          <ac:chgData name="Alison Cooke" userId="S::a.cooke@uwtsd.ac.uk::46c329c9-26b7-4eba-b77b-7474421bfd31" providerId="AD" clId="Web-{692E7CF6-7758-101B-2115-3030ADE185C8}" dt="2022-12-07T15:43:39.093" v="0" actId="20577"/>
          <ac:spMkLst>
            <pc:docMk/>
            <pc:sldMk cId="3133406294" sldId="280"/>
            <ac:spMk id="2" creationId="{DD6158A7-883D-32D0-CDB0-66673D9F1BE9}"/>
          </ac:spMkLst>
        </pc:spChg>
        <pc:spChg chg="mod">
          <ac:chgData name="Alison Cooke" userId="S::a.cooke@uwtsd.ac.uk::46c329c9-26b7-4eba-b77b-7474421bfd31" providerId="AD" clId="Web-{692E7CF6-7758-101B-2115-3030ADE185C8}" dt="2022-12-07T15:43:57.734" v="6" actId="20577"/>
          <ac:spMkLst>
            <pc:docMk/>
            <pc:sldMk cId="3133406294" sldId="280"/>
            <ac:spMk id="3" creationId="{AEDDAE68-69C3-5685-6DD8-E056C7D4CA10}"/>
          </ac:spMkLst>
        </pc:spChg>
      </pc:sldChg>
      <pc:sldChg chg="addSp delSp modSp mod setBg">
        <pc:chgData name="Alison Cooke" userId="S::a.cooke@uwtsd.ac.uk::46c329c9-26b7-4eba-b77b-7474421bfd31" providerId="AD" clId="Web-{692E7CF6-7758-101B-2115-3030ADE185C8}" dt="2022-12-07T15:51:40.263" v="80" actId="20577"/>
        <pc:sldMkLst>
          <pc:docMk/>
          <pc:sldMk cId="236009377" sldId="285"/>
        </pc:sldMkLst>
        <pc:spChg chg="mod">
          <ac:chgData name="Alison Cooke" userId="S::a.cooke@uwtsd.ac.uk::46c329c9-26b7-4eba-b77b-7474421bfd31" providerId="AD" clId="Web-{692E7CF6-7758-101B-2115-3030ADE185C8}" dt="2022-12-07T15:51:19.668" v="78"/>
          <ac:spMkLst>
            <pc:docMk/>
            <pc:sldMk cId="236009377" sldId="285"/>
            <ac:spMk id="2" creationId="{0ED74067-5AF4-8FD3-8D00-5A6C6865A7BF}"/>
          </ac:spMkLst>
        </pc:spChg>
        <pc:spChg chg="mod">
          <ac:chgData name="Alison Cooke" userId="S::a.cooke@uwtsd.ac.uk::46c329c9-26b7-4eba-b77b-7474421bfd31" providerId="AD" clId="Web-{692E7CF6-7758-101B-2115-3030ADE185C8}" dt="2022-12-07T15:51:40.263" v="80" actId="20577"/>
          <ac:spMkLst>
            <pc:docMk/>
            <pc:sldMk cId="236009377" sldId="285"/>
            <ac:spMk id="3" creationId="{C4272EFD-0047-B150-177A-77B7C663EAC0}"/>
          </ac:spMkLst>
        </pc:spChg>
        <pc:spChg chg="del">
          <ac:chgData name="Alison Cooke" userId="S::a.cooke@uwtsd.ac.uk::46c329c9-26b7-4eba-b77b-7474421bfd31" providerId="AD" clId="Web-{692E7CF6-7758-101B-2115-3030ADE185C8}" dt="2022-12-07T15:50:35.277" v="74"/>
          <ac:spMkLst>
            <pc:docMk/>
            <pc:sldMk cId="236009377" sldId="285"/>
            <ac:spMk id="4" creationId="{19322D10-FB03-F034-FEAB-EF84BD17F617}"/>
          </ac:spMkLst>
        </pc:spChg>
        <pc:picChg chg="add mod ord">
          <ac:chgData name="Alison Cooke" userId="S::a.cooke@uwtsd.ac.uk::46c329c9-26b7-4eba-b77b-7474421bfd31" providerId="AD" clId="Web-{692E7CF6-7758-101B-2115-3030ADE185C8}" dt="2022-12-07T15:51:19.668" v="78"/>
          <ac:picMkLst>
            <pc:docMk/>
            <pc:sldMk cId="236009377" sldId="285"/>
            <ac:picMk id="5" creationId="{1C8794F3-5DCE-4E3A-0644-B453D89DFF87}"/>
          </ac:picMkLst>
        </pc:picChg>
      </pc:sldChg>
      <pc:sldChg chg="addSp delSp modSp new modNotes">
        <pc:chgData name="Alison Cooke" userId="S::a.cooke@uwtsd.ac.uk::46c329c9-26b7-4eba-b77b-7474421bfd31" providerId="AD" clId="Web-{692E7CF6-7758-101B-2115-3030ADE185C8}" dt="2022-12-07T15:59:27.276" v="290"/>
        <pc:sldMkLst>
          <pc:docMk/>
          <pc:sldMk cId="2251275514" sldId="286"/>
        </pc:sldMkLst>
        <pc:spChg chg="mod">
          <ac:chgData name="Alison Cooke" userId="S::a.cooke@uwtsd.ac.uk::46c329c9-26b7-4eba-b77b-7474421bfd31" providerId="AD" clId="Web-{692E7CF6-7758-101B-2115-3030ADE185C8}" dt="2022-12-07T15:52:20.170" v="93" actId="20577"/>
          <ac:spMkLst>
            <pc:docMk/>
            <pc:sldMk cId="2251275514" sldId="286"/>
            <ac:spMk id="2" creationId="{C818B639-CA55-1F40-AC73-FE5043E10747}"/>
          </ac:spMkLst>
        </pc:spChg>
        <pc:spChg chg="mod">
          <ac:chgData name="Alison Cooke" userId="S::a.cooke@uwtsd.ac.uk::46c329c9-26b7-4eba-b77b-7474421bfd31" providerId="AD" clId="Web-{692E7CF6-7758-101B-2115-3030ADE185C8}" dt="2022-12-07T15:55:33.097" v="183" actId="20577"/>
          <ac:spMkLst>
            <pc:docMk/>
            <pc:sldMk cId="2251275514" sldId="286"/>
            <ac:spMk id="3" creationId="{10C66E8E-F770-30FE-813A-2F03D7BC830F}"/>
          </ac:spMkLst>
        </pc:spChg>
        <pc:spChg chg="del mod">
          <ac:chgData name="Alison Cooke" userId="S::a.cooke@uwtsd.ac.uk::46c329c9-26b7-4eba-b77b-7474421bfd31" providerId="AD" clId="Web-{692E7CF6-7758-101B-2115-3030ADE185C8}" dt="2022-12-07T15:55:35.801" v="184"/>
          <ac:spMkLst>
            <pc:docMk/>
            <pc:sldMk cId="2251275514" sldId="286"/>
            <ac:spMk id="4" creationId="{635E612D-5BD3-1DDB-B9D0-CDAA08035B9C}"/>
          </ac:spMkLst>
        </pc:spChg>
        <pc:picChg chg="add mod ord">
          <ac:chgData name="Alison Cooke" userId="S::a.cooke@uwtsd.ac.uk::46c329c9-26b7-4eba-b77b-7474421bfd31" providerId="AD" clId="Web-{692E7CF6-7758-101B-2115-3030ADE185C8}" dt="2022-12-07T15:55:41.910" v="186" actId="14100"/>
          <ac:picMkLst>
            <pc:docMk/>
            <pc:sldMk cId="2251275514" sldId="286"/>
            <ac:picMk id="5" creationId="{7559FE5E-E085-3861-B723-B5A9A93ADCE4}"/>
          </ac:picMkLst>
        </pc:picChg>
      </pc:sldChg>
      <pc:sldChg chg="addSp delSp modSp new modNotes">
        <pc:chgData name="Alison Cooke" userId="S::a.cooke@uwtsd.ac.uk::46c329c9-26b7-4eba-b77b-7474421bfd31" providerId="AD" clId="Web-{692E7CF6-7758-101B-2115-3030ADE185C8}" dt="2022-12-07T16:13:43.393" v="455" actId="20577"/>
        <pc:sldMkLst>
          <pc:docMk/>
          <pc:sldMk cId="4229591366" sldId="287"/>
        </pc:sldMkLst>
        <pc:spChg chg="mod">
          <ac:chgData name="Alison Cooke" userId="S::a.cooke@uwtsd.ac.uk::46c329c9-26b7-4eba-b77b-7474421bfd31" providerId="AD" clId="Web-{692E7CF6-7758-101B-2115-3030ADE185C8}" dt="2022-12-07T15:56:35.224" v="211" actId="20577"/>
          <ac:spMkLst>
            <pc:docMk/>
            <pc:sldMk cId="4229591366" sldId="287"/>
            <ac:spMk id="2" creationId="{567F66E3-FD87-9E30-6289-539D6C3A2E8D}"/>
          </ac:spMkLst>
        </pc:spChg>
        <pc:spChg chg="mod">
          <ac:chgData name="Alison Cooke" userId="S::a.cooke@uwtsd.ac.uk::46c329c9-26b7-4eba-b77b-7474421bfd31" providerId="AD" clId="Web-{692E7CF6-7758-101B-2115-3030ADE185C8}" dt="2022-12-07T16:13:43.393" v="455" actId="20577"/>
          <ac:spMkLst>
            <pc:docMk/>
            <pc:sldMk cId="4229591366" sldId="287"/>
            <ac:spMk id="3" creationId="{02E4C55E-1CB7-94BA-9E08-2EC8B032C491}"/>
          </ac:spMkLst>
        </pc:spChg>
        <pc:spChg chg="del">
          <ac:chgData name="Alison Cooke" userId="S::a.cooke@uwtsd.ac.uk::46c329c9-26b7-4eba-b77b-7474421bfd31" providerId="AD" clId="Web-{692E7CF6-7758-101B-2115-3030ADE185C8}" dt="2022-12-07T16:11:28.983" v="390"/>
          <ac:spMkLst>
            <pc:docMk/>
            <pc:sldMk cId="4229591366" sldId="287"/>
            <ac:spMk id="4" creationId="{1CF920F1-544B-F3FA-6986-0A3D6113BC33}"/>
          </ac:spMkLst>
        </pc:spChg>
        <pc:picChg chg="add mod ord">
          <ac:chgData name="Alison Cooke" userId="S::a.cooke@uwtsd.ac.uk::46c329c9-26b7-4eba-b77b-7474421bfd31" providerId="AD" clId="Web-{692E7CF6-7758-101B-2115-3030ADE185C8}" dt="2022-12-07T16:11:36.171" v="392" actId="1076"/>
          <ac:picMkLst>
            <pc:docMk/>
            <pc:sldMk cId="4229591366" sldId="287"/>
            <ac:picMk id="5" creationId="{024A179E-9885-7E64-0EE9-13BAD6862E5F}"/>
          </ac:picMkLst>
        </pc:picChg>
      </pc:sldChg>
      <pc:sldChg chg="addSp modSp new addAnim modAnim">
        <pc:chgData name="Alison Cooke" userId="S::a.cooke@uwtsd.ac.uk::46c329c9-26b7-4eba-b77b-7474421bfd31" providerId="AD" clId="Web-{692E7CF6-7758-101B-2115-3030ADE185C8}" dt="2022-12-07T16:17:32.899" v="493" actId="20577"/>
        <pc:sldMkLst>
          <pc:docMk/>
          <pc:sldMk cId="202937900" sldId="288"/>
        </pc:sldMkLst>
        <pc:spChg chg="mod">
          <ac:chgData name="Alison Cooke" userId="S::a.cooke@uwtsd.ac.uk::46c329c9-26b7-4eba-b77b-7474421bfd31" providerId="AD" clId="Web-{692E7CF6-7758-101B-2115-3030ADE185C8}" dt="2022-12-07T16:17:32.899" v="493" actId="20577"/>
          <ac:spMkLst>
            <pc:docMk/>
            <pc:sldMk cId="202937900" sldId="288"/>
            <ac:spMk id="2" creationId="{3A2D8906-7A6D-6813-8025-DF42213B712D}"/>
          </ac:spMkLst>
        </pc:spChg>
        <pc:spChg chg="mod">
          <ac:chgData name="Alison Cooke" userId="S::a.cooke@uwtsd.ac.uk::46c329c9-26b7-4eba-b77b-7474421bfd31" providerId="AD" clId="Web-{692E7CF6-7758-101B-2115-3030ADE185C8}" dt="2022-12-07T16:15:14.489" v="477" actId="20577"/>
          <ac:spMkLst>
            <pc:docMk/>
            <pc:sldMk cId="202937900" sldId="288"/>
            <ac:spMk id="3" creationId="{973C2C6C-8F0F-48D6-F2CE-A580376A84F5}"/>
          </ac:spMkLst>
        </pc:spChg>
        <pc:spChg chg="mod">
          <ac:chgData name="Alison Cooke" userId="S::a.cooke@uwtsd.ac.uk::46c329c9-26b7-4eba-b77b-7474421bfd31" providerId="AD" clId="Web-{692E7CF6-7758-101B-2115-3030ADE185C8}" dt="2022-12-07T16:17:03.680" v="491" actId="20577"/>
          <ac:spMkLst>
            <pc:docMk/>
            <pc:sldMk cId="202937900" sldId="288"/>
            <ac:spMk id="4" creationId="{85C5D3FB-3DC2-3FB7-7F6F-863ECF066AEE}"/>
          </ac:spMkLst>
        </pc:spChg>
        <pc:spChg chg="add mod">
          <ac:chgData name="Alison Cooke" userId="S::a.cooke@uwtsd.ac.uk::46c329c9-26b7-4eba-b77b-7474421bfd31" providerId="AD" clId="Web-{692E7CF6-7758-101B-2115-3030ADE185C8}" dt="2022-12-07T16:15:29.177" v="481"/>
          <ac:spMkLst>
            <pc:docMk/>
            <pc:sldMk cId="202937900" sldId="288"/>
            <ac:spMk id="5" creationId="{32D7A52B-8634-0835-0DAA-A48689558544}"/>
          </ac:spMkLst>
        </pc:spChg>
        <pc:spChg chg="add mod">
          <ac:chgData name="Alison Cooke" userId="S::a.cooke@uwtsd.ac.uk::46c329c9-26b7-4eba-b77b-7474421bfd31" providerId="AD" clId="Web-{692E7CF6-7758-101B-2115-3030ADE185C8}" dt="2022-12-07T16:16:12.975" v="483" actId="688"/>
          <ac:spMkLst>
            <pc:docMk/>
            <pc:sldMk cId="202937900" sldId="288"/>
            <ac:spMk id="6" creationId="{5910B66A-1EE3-1E3D-9254-1EEE4F495603}"/>
          </ac:spMkLst>
        </pc:spChg>
      </pc:sldChg>
      <pc:sldChg chg="addSp delSp modSp new modNotes">
        <pc:chgData name="Alison Cooke" userId="S::a.cooke@uwtsd.ac.uk::46c329c9-26b7-4eba-b77b-7474421bfd31" providerId="AD" clId="Web-{692E7CF6-7758-101B-2115-3030ADE185C8}" dt="2022-12-07T16:25:52.554" v="688"/>
        <pc:sldMkLst>
          <pc:docMk/>
          <pc:sldMk cId="1946668696" sldId="289"/>
        </pc:sldMkLst>
        <pc:spChg chg="mod">
          <ac:chgData name="Alison Cooke" userId="S::a.cooke@uwtsd.ac.uk::46c329c9-26b7-4eba-b77b-7474421bfd31" providerId="AD" clId="Web-{692E7CF6-7758-101B-2115-3030ADE185C8}" dt="2022-12-07T16:21:05.936" v="605" actId="20577"/>
          <ac:spMkLst>
            <pc:docMk/>
            <pc:sldMk cId="1946668696" sldId="289"/>
            <ac:spMk id="2" creationId="{BEED0069-A5B4-726D-CDF6-1EF105EAB556}"/>
          </ac:spMkLst>
        </pc:spChg>
        <pc:spChg chg="mod ord">
          <ac:chgData name="Alison Cooke" userId="S::a.cooke@uwtsd.ac.uk::46c329c9-26b7-4eba-b77b-7474421bfd31" providerId="AD" clId="Web-{692E7CF6-7758-101B-2115-3030ADE185C8}" dt="2022-12-07T16:21:29.890" v="623" actId="20577"/>
          <ac:spMkLst>
            <pc:docMk/>
            <pc:sldMk cId="1946668696" sldId="289"/>
            <ac:spMk id="3" creationId="{523A95B6-E80D-F9F3-ED43-35A1FDE29C28}"/>
          </ac:spMkLst>
        </pc:spChg>
        <pc:spChg chg="del">
          <ac:chgData name="Alison Cooke" userId="S::a.cooke@uwtsd.ac.uk::46c329c9-26b7-4eba-b77b-7474421bfd31" providerId="AD" clId="Web-{692E7CF6-7758-101B-2115-3030ADE185C8}" dt="2022-12-07T16:20:54.295" v="602"/>
          <ac:spMkLst>
            <pc:docMk/>
            <pc:sldMk cId="1946668696" sldId="289"/>
            <ac:spMk id="4" creationId="{67365255-ECFE-75BC-1ECF-E0B7423A3BAC}"/>
          </ac:spMkLst>
        </pc:spChg>
        <pc:picChg chg="add mod ord">
          <ac:chgData name="Alison Cooke" userId="S::a.cooke@uwtsd.ac.uk::46c329c9-26b7-4eba-b77b-7474421bfd31" providerId="AD" clId="Web-{692E7CF6-7758-101B-2115-3030ADE185C8}" dt="2022-12-07T16:20:57.233" v="603"/>
          <ac:picMkLst>
            <pc:docMk/>
            <pc:sldMk cId="1946668696" sldId="289"/>
            <ac:picMk id="5" creationId="{21EB4DDF-0DB0-8469-9AF7-F806F8C871DB}"/>
          </ac:picMkLst>
        </pc:picChg>
      </pc:sldChg>
      <pc:sldChg chg="addSp delSp modSp new modNotes">
        <pc:chgData name="Alison Cooke" userId="S::a.cooke@uwtsd.ac.uk::46c329c9-26b7-4eba-b77b-7474421bfd31" providerId="AD" clId="Web-{692E7CF6-7758-101B-2115-3030ADE185C8}" dt="2022-12-07T16:27:17.306" v="776"/>
        <pc:sldMkLst>
          <pc:docMk/>
          <pc:sldMk cId="1829314903" sldId="290"/>
        </pc:sldMkLst>
        <pc:spChg chg="mod">
          <ac:chgData name="Alison Cooke" userId="S::a.cooke@uwtsd.ac.uk::46c329c9-26b7-4eba-b77b-7474421bfd31" providerId="AD" clId="Web-{692E7CF6-7758-101B-2115-3030ADE185C8}" dt="2022-12-07T16:25:07.146" v="666" actId="20577"/>
          <ac:spMkLst>
            <pc:docMk/>
            <pc:sldMk cId="1829314903" sldId="290"/>
            <ac:spMk id="2" creationId="{0C623922-1168-D902-F2E8-CCA1A2278665}"/>
          </ac:spMkLst>
        </pc:spChg>
        <pc:spChg chg="mod">
          <ac:chgData name="Alison Cooke" userId="S::a.cooke@uwtsd.ac.uk::46c329c9-26b7-4eba-b77b-7474421bfd31" providerId="AD" clId="Web-{692E7CF6-7758-101B-2115-3030ADE185C8}" dt="2022-12-07T16:24:39.130" v="664"/>
          <ac:spMkLst>
            <pc:docMk/>
            <pc:sldMk cId="1829314903" sldId="290"/>
            <ac:spMk id="3" creationId="{48646377-4F8C-A9DB-8049-D60A5160870F}"/>
          </ac:spMkLst>
        </pc:spChg>
        <pc:spChg chg="del">
          <ac:chgData name="Alison Cooke" userId="S::a.cooke@uwtsd.ac.uk::46c329c9-26b7-4eba-b77b-7474421bfd31" providerId="AD" clId="Web-{692E7CF6-7758-101B-2115-3030ADE185C8}" dt="2022-12-07T16:24:35.942" v="663"/>
          <ac:spMkLst>
            <pc:docMk/>
            <pc:sldMk cId="1829314903" sldId="290"/>
            <ac:spMk id="4" creationId="{38F44683-5469-3AEA-9B85-ECD15D00BF84}"/>
          </ac:spMkLst>
        </pc:spChg>
        <pc:picChg chg="add mod ord">
          <ac:chgData name="Alison Cooke" userId="S::a.cooke@uwtsd.ac.uk::46c329c9-26b7-4eba-b77b-7474421bfd31" providerId="AD" clId="Web-{692E7CF6-7758-101B-2115-3030ADE185C8}" dt="2022-12-07T16:24:39.130" v="664"/>
          <ac:picMkLst>
            <pc:docMk/>
            <pc:sldMk cId="1829314903" sldId="290"/>
            <ac:picMk id="5" creationId="{1B0180A5-1D79-8912-924E-45152B56DC83}"/>
          </ac:picMkLst>
        </pc:picChg>
      </pc:sldChg>
      <pc:sldChg chg="addSp delSp modSp new mod modClrScheme chgLayout">
        <pc:chgData name="Alison Cooke" userId="S::a.cooke@uwtsd.ac.uk::46c329c9-26b7-4eba-b77b-7474421bfd31" providerId="AD" clId="Web-{692E7CF6-7758-101B-2115-3030ADE185C8}" dt="2022-12-07T16:34:54.240" v="905" actId="20577"/>
        <pc:sldMkLst>
          <pc:docMk/>
          <pc:sldMk cId="1037714034" sldId="291"/>
        </pc:sldMkLst>
        <pc:spChg chg="mod ord">
          <ac:chgData name="Alison Cooke" userId="S::a.cooke@uwtsd.ac.uk::46c329c9-26b7-4eba-b77b-7474421bfd31" providerId="AD" clId="Web-{692E7CF6-7758-101B-2115-3030ADE185C8}" dt="2022-12-07T16:34:54.240" v="905" actId="20577"/>
          <ac:spMkLst>
            <pc:docMk/>
            <pc:sldMk cId="1037714034" sldId="291"/>
            <ac:spMk id="2" creationId="{186298B8-93C8-B3C9-69EA-1E95C8450DDE}"/>
          </ac:spMkLst>
        </pc:spChg>
        <pc:spChg chg="add mod ord">
          <ac:chgData name="Alison Cooke" userId="S::a.cooke@uwtsd.ac.uk::46c329c9-26b7-4eba-b77b-7474421bfd31" providerId="AD" clId="Web-{692E7CF6-7758-101B-2115-3030ADE185C8}" dt="2022-12-07T16:34:46.006" v="903"/>
          <ac:spMkLst>
            <pc:docMk/>
            <pc:sldMk cId="1037714034" sldId="291"/>
            <ac:spMk id="3" creationId="{A17929DC-C8F4-BACD-8BC4-FA8D8966F843}"/>
          </ac:spMkLst>
        </pc:spChg>
        <pc:spChg chg="add del mod ord">
          <ac:chgData name="Alison Cooke" userId="S::a.cooke@uwtsd.ac.uk::46c329c9-26b7-4eba-b77b-7474421bfd31" providerId="AD" clId="Web-{692E7CF6-7758-101B-2115-3030ADE185C8}" dt="2022-12-07T16:34:39.412" v="902"/>
          <ac:spMkLst>
            <pc:docMk/>
            <pc:sldMk cId="1037714034" sldId="291"/>
            <ac:spMk id="4" creationId="{75E81074-D2D6-C02A-E534-196BD2AC7CD2}"/>
          </ac:spMkLst>
        </pc:spChg>
        <pc:picChg chg="add mod ord">
          <ac:chgData name="Alison Cooke" userId="S::a.cooke@uwtsd.ac.uk::46c329c9-26b7-4eba-b77b-7474421bfd31" providerId="AD" clId="Web-{692E7CF6-7758-101B-2115-3030ADE185C8}" dt="2022-12-07T16:34:46.006" v="903"/>
          <ac:picMkLst>
            <pc:docMk/>
            <pc:sldMk cId="1037714034" sldId="291"/>
            <ac:picMk id="5" creationId="{15EE6BC7-CFA1-22CC-5B22-17A654BA6B89}"/>
          </ac:picMkLst>
        </pc:picChg>
      </pc:sldChg>
      <pc:sldChg chg="addSp modSp new mod modClrScheme chgLayout modNotes">
        <pc:chgData name="Alison Cooke" userId="S::a.cooke@uwtsd.ac.uk::46c329c9-26b7-4eba-b77b-7474421bfd31" providerId="AD" clId="Web-{692E7CF6-7758-101B-2115-3030ADE185C8}" dt="2022-12-07T16:45:18.148" v="1188"/>
        <pc:sldMkLst>
          <pc:docMk/>
          <pc:sldMk cId="2164810133" sldId="292"/>
        </pc:sldMkLst>
        <pc:spChg chg="mod ord">
          <ac:chgData name="Alison Cooke" userId="S::a.cooke@uwtsd.ac.uk::46c329c9-26b7-4eba-b77b-7474421bfd31" providerId="AD" clId="Web-{692E7CF6-7758-101B-2115-3030ADE185C8}" dt="2022-12-07T16:38:04.480" v="1038"/>
          <ac:spMkLst>
            <pc:docMk/>
            <pc:sldMk cId="2164810133" sldId="292"/>
            <ac:spMk id="2" creationId="{68EF02AF-CEC2-4489-4F76-1DC5A8F14FE7}"/>
          </ac:spMkLst>
        </pc:spChg>
        <pc:spChg chg="mod ord">
          <ac:chgData name="Alison Cooke" userId="S::a.cooke@uwtsd.ac.uk::46c329c9-26b7-4eba-b77b-7474421bfd31" providerId="AD" clId="Web-{692E7CF6-7758-101B-2115-3030ADE185C8}" dt="2022-12-07T16:44:51.897" v="1145" actId="20577"/>
          <ac:spMkLst>
            <pc:docMk/>
            <pc:sldMk cId="2164810133" sldId="292"/>
            <ac:spMk id="3" creationId="{7C4955FE-7685-5A43-76D8-5A4A67D26EEB}"/>
          </ac:spMkLst>
        </pc:spChg>
        <pc:spChg chg="add mod ord">
          <ac:chgData name="Alison Cooke" userId="S::a.cooke@uwtsd.ac.uk::46c329c9-26b7-4eba-b77b-7474421bfd31" providerId="AD" clId="Web-{692E7CF6-7758-101B-2115-3030ADE185C8}" dt="2022-12-07T16:44:41.647" v="1134" actId="20577"/>
          <ac:spMkLst>
            <pc:docMk/>
            <pc:sldMk cId="2164810133" sldId="292"/>
            <ac:spMk id="4" creationId="{6DA41A7D-15E1-4865-A220-B200200A316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get a draft done by the next lesson</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‘established techniques’?</a:t>
            </a:r>
          </a:p>
          <a:p>
            <a:endParaRPr lang="en-GB" dirty="0"/>
          </a:p>
          <a:p>
            <a:r>
              <a:rPr lang="en-GB" dirty="0"/>
              <a:t>List them</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557672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depends on the criminality that you are referring to</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750668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9"/>
                </a:solidFill>
                <a:effectLst/>
                <a:latin typeface="-apple-system"/>
              </a:rPr>
              <a:t>To explore something, you need  to investigate the topic of exploration</a:t>
            </a:r>
          </a:p>
          <a:p>
            <a:r>
              <a:rPr lang="en-GB" b="0" i="0" dirty="0">
                <a:solidFill>
                  <a:srgbClr val="282829"/>
                </a:solidFill>
                <a:effectLst/>
                <a:latin typeface="-apple-system"/>
              </a:rPr>
              <a:t>Erase pre conceived notions or biases  toward the subject being investigated.</a:t>
            </a:r>
          </a:p>
          <a:p>
            <a:endParaRPr lang="en-GB" b="0" i="0" dirty="0">
              <a:solidFill>
                <a:srgbClr val="282829"/>
              </a:solidFill>
              <a:effectLst/>
              <a:latin typeface="-apple-system"/>
            </a:endParaRPr>
          </a:p>
          <a:p>
            <a:r>
              <a:rPr lang="en-GB" b="0" i="0" dirty="0">
                <a:solidFill>
                  <a:srgbClr val="282829"/>
                </a:solidFill>
                <a:effectLst/>
                <a:latin typeface="-apple-system"/>
              </a:rPr>
              <a:t>Read and research around the ‘technique’ to gain insight and knowledge about it/what others say – the good and the bad.</a:t>
            </a:r>
          </a:p>
          <a:p>
            <a:r>
              <a:rPr lang="en-GB" b="0" i="0" dirty="0">
                <a:solidFill>
                  <a:srgbClr val="282829"/>
                </a:solidFill>
                <a:effectLst/>
                <a:latin typeface="-apple-system"/>
              </a:rPr>
              <a:t>compare and contrast your findings with other findings in this area.</a:t>
            </a:r>
          </a:p>
          <a:p>
            <a:endParaRPr lang="en-GB" b="0" i="0" dirty="0">
              <a:solidFill>
                <a:srgbClr val="282829"/>
              </a:solidFill>
              <a:effectLst/>
              <a:latin typeface="-apple-system"/>
            </a:endParaRPr>
          </a:p>
          <a:p>
            <a:r>
              <a:rPr lang="en-GB" b="0" i="0" dirty="0">
                <a:solidFill>
                  <a:srgbClr val="282829"/>
                </a:solidFill>
                <a:effectLst/>
                <a:latin typeface="-apple-system"/>
              </a:rPr>
              <a:t>Here, show how you arrived at using that particular technique, did you do any research around it first, was it from previous experience. What doe </a:t>
            </a:r>
            <a:r>
              <a:rPr lang="en-GB" b="0" i="0" dirty="0" err="1">
                <a:solidFill>
                  <a:srgbClr val="282829"/>
                </a:solidFill>
                <a:effectLst/>
                <a:latin typeface="-apple-system"/>
              </a:rPr>
              <a:t>sthe</a:t>
            </a:r>
            <a:r>
              <a:rPr lang="en-GB" b="0" i="0" dirty="0">
                <a:solidFill>
                  <a:srgbClr val="282829"/>
                </a:solidFill>
                <a:effectLst/>
                <a:latin typeface="-apple-system"/>
              </a:rPr>
              <a:t> literature say about that particular technique  - are there advantages/disadvantages for its use etc </a:t>
            </a:r>
            <a:r>
              <a:rPr lang="en-GB" b="0" i="0" dirty="0" err="1">
                <a:solidFill>
                  <a:srgbClr val="282829"/>
                </a:solidFill>
                <a:effectLst/>
                <a:latin typeface="-apple-system"/>
              </a:rPr>
              <a:t>etc</a:t>
            </a:r>
            <a:r>
              <a:rPr lang="en-GB" b="0" i="0" dirty="0">
                <a:solidFill>
                  <a:srgbClr val="282829"/>
                </a:solidFill>
                <a:effectLst/>
                <a:latin typeface="-apple-system"/>
              </a:rPr>
              <a:t>. </a:t>
            </a:r>
          </a:p>
          <a:p>
            <a:r>
              <a:rPr lang="en-GB" b="0" i="0" dirty="0">
                <a:solidFill>
                  <a:srgbClr val="282829"/>
                </a:solidFill>
                <a:effectLst/>
                <a:latin typeface="-apple-system"/>
              </a:rPr>
              <a:t>BE REFLECTIVE with regards to the ‘exploration’.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377916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95959"/>
                </a:solidFill>
                <a:effectLst/>
                <a:latin typeface="Roboto" panose="02000000000000000000" pitchFamily="2" charset="0"/>
              </a:rPr>
              <a:t>The key to tackling ‘demonstrate’ questions is to use several examples, evidence, and logical arguments. Essentially, you are required to show your understanding by using evidence and arguments to support your claim.</a:t>
            </a:r>
            <a:endParaRPr lang="en-GB" b="0" i="0" dirty="0">
              <a:solidFill>
                <a:srgbClr val="494949"/>
              </a:solidFill>
              <a:effectLst/>
              <a:latin typeface="Roboto" panose="02000000000000000000" pitchFamily="2" charset="0"/>
            </a:endParaRPr>
          </a:p>
          <a:p>
            <a:pPr algn="l"/>
            <a:r>
              <a:rPr lang="en-GB" b="0" i="0" dirty="0">
                <a:solidFill>
                  <a:srgbClr val="494949"/>
                </a:solidFill>
                <a:effectLst/>
                <a:latin typeface="Roboto" panose="02000000000000000000" pitchFamily="2" charset="0"/>
              </a:rPr>
              <a:t>Make sure you assert your position with these types of questions. It's even more important that you support your arguments with valid evidence in order to establish a strong case.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141983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040599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Its also - </a:t>
            </a:r>
            <a:r>
              <a:rPr lang="en" dirty="0"/>
              <a:t> </a:t>
            </a:r>
            <a:r>
              <a:rPr lang="en" b="1" dirty="0"/>
              <a:t>the detailed examination and evaluation of another person's ideas or work</a:t>
            </a:r>
            <a:r>
              <a:rPr lang="en" dirty="0"/>
              <a:t>. It is subjective writing as it expresses your interpretation and analysis of the work by breaking down and studying its parts</a:t>
            </a:r>
            <a:endParaRPr lang="en-US">
              <a:cs typeface="Calibri"/>
            </a:endParaRPr>
          </a:p>
          <a:p>
            <a:endParaRPr lang="en" dirty="0">
              <a:cs typeface="Calibri"/>
            </a:endParaRPr>
          </a:p>
          <a:p>
            <a:r>
              <a:rPr lang="en" dirty="0">
                <a:cs typeface="Calibri"/>
              </a:rPr>
              <a:t>Look at what it does well and what it doesn't do so well – provide some balance in your views.</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594707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investigation methodology is how you think about, understand and resolve root causes of an incident/investigation</a:t>
            </a:r>
          </a:p>
          <a:p>
            <a:r>
              <a:rPr lang="en-US" dirty="0">
                <a:cs typeface="Calibri"/>
              </a:rPr>
              <a:t>Rarely do investigations result from one cause most involve interrelated factors</a:t>
            </a:r>
          </a:p>
          <a:p>
            <a:endParaRPr lang="en-US" dirty="0">
              <a:cs typeface="Calibri"/>
            </a:endParaRPr>
          </a:p>
          <a:p>
            <a:r>
              <a:rPr lang="en-US" dirty="0">
                <a:cs typeface="Calibri"/>
              </a:rPr>
              <a:t>Take a violent domestic abuse investigation – may involve vulnerability, alcohol/drugs/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910317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Of applying …...</a:t>
            </a:r>
          </a:p>
          <a:p>
            <a:r>
              <a:rPr lang="en-US" dirty="0">
                <a:cs typeface="Calibri"/>
              </a:rPr>
              <a:t>So you need to give examples</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2824878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Skills that you have learnt/developed</a:t>
            </a:r>
          </a:p>
          <a:p>
            <a:r>
              <a:rPr lang="en-US" dirty="0">
                <a:cs typeface="Calibri"/>
              </a:rPr>
              <a:t>Investigative</a:t>
            </a:r>
          </a:p>
          <a:p>
            <a:r>
              <a:rPr lang="en-US" dirty="0">
                <a:cs typeface="Calibri"/>
              </a:rPr>
              <a:t>Interviewing</a:t>
            </a:r>
          </a:p>
          <a:p>
            <a:r>
              <a:rPr lang="en-US" dirty="0">
                <a:cs typeface="Calibri"/>
              </a:rPr>
              <a:t>Management</a:t>
            </a:r>
          </a:p>
          <a:p>
            <a:endParaRPr lang="en-US" dirty="0">
              <a:cs typeface="Calibri"/>
            </a:endParaRPr>
          </a:p>
          <a:p>
            <a:r>
              <a:rPr lang="en-US" dirty="0">
                <a:cs typeface="Calibri"/>
              </a:rPr>
              <a:t>Knowledge</a:t>
            </a:r>
          </a:p>
          <a:p>
            <a:r>
              <a:rPr lang="en-US" dirty="0">
                <a:cs typeface="Calibri"/>
              </a:rPr>
              <a:t>Of the law</a:t>
            </a:r>
          </a:p>
          <a:p>
            <a:r>
              <a:rPr lang="en-US" dirty="0">
                <a:cs typeface="Calibri"/>
              </a:rPr>
              <a:t>Procedures</a:t>
            </a:r>
          </a:p>
          <a:p>
            <a:r>
              <a:rPr lang="en-US" dirty="0">
                <a:cs typeface="Calibri"/>
              </a:rPr>
              <a:t>Powers</a:t>
            </a:r>
          </a:p>
          <a:p>
            <a:endParaRPr lang="en-US" dirty="0">
              <a:cs typeface="Calibri"/>
            </a:endParaRPr>
          </a:p>
          <a:p>
            <a:r>
              <a:rPr lang="en-US" dirty="0">
                <a:cs typeface="Calibri"/>
              </a:rPr>
              <a:t>Experience</a:t>
            </a:r>
          </a:p>
          <a:p>
            <a:r>
              <a:rPr lang="en-US" dirty="0">
                <a:cs typeface="Calibri"/>
              </a:rPr>
              <a:t>Investigative experience</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1845159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reflective piece of work so make reference to how you reflected at the time or how you have reflected now</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4684238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submitted after 5pm on a Friday will not be reviewed until the Monday</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8450907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07/12/2022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4000" b="1" dirty="0">
                <a:solidFill>
                  <a:srgbClr val="002060"/>
                </a:solidFill>
              </a:rPr>
              <a:t>BSc </a:t>
            </a:r>
            <a:br>
              <a:rPr lang="en-GB" sz="4000" b="1" dirty="0">
                <a:solidFill>
                  <a:srgbClr val="002060"/>
                </a:solidFill>
              </a:rPr>
            </a:br>
            <a:r>
              <a:rPr lang="en-GB" sz="4000" b="1" dirty="0">
                <a:solidFill>
                  <a:srgbClr val="002060"/>
                </a:solidFill>
              </a:rPr>
              <a:t>Professional Investigation</a:t>
            </a:r>
            <a:br>
              <a:rPr lang="en-GB" sz="4000" b="1" dirty="0">
                <a:solidFill>
                  <a:srgbClr val="002060"/>
                </a:solidFill>
              </a:rPr>
            </a:br>
            <a:r>
              <a:rPr lang="en-GB" sz="4000" b="1" dirty="0">
                <a:solidFill>
                  <a:srgbClr val="002060"/>
                </a:solidFill>
              </a:rPr>
              <a:t>07.12.22</a:t>
            </a:r>
            <a:br>
              <a:rPr lang="en-GB" sz="4000" b="1" dirty="0">
                <a:solidFill>
                  <a:srgbClr val="002060"/>
                </a:solidFill>
              </a:rPr>
            </a:br>
            <a:r>
              <a:rPr lang="en-GB" sz="4000" b="1" dirty="0">
                <a:solidFill>
                  <a:srgbClr val="002060"/>
                </a:solidFill>
              </a:rPr>
              <a:t>Workbook 1</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2164438"/>
            <a:ext cx="3431325" cy="3447098"/>
          </a:xfrm>
          <a:prstGeom prst="rect">
            <a:avLst/>
          </a:prstGeom>
          <a:noFill/>
        </p:spPr>
        <p:txBody>
          <a:bodyPr wrap="square" rtlCol="0">
            <a:spAutoFit/>
          </a:bodyPr>
          <a:lstStyle/>
          <a:p>
            <a:pPr algn="ctr"/>
            <a:r>
              <a:rPr lang="en-GB" sz="4000" b="1" dirty="0">
                <a:solidFill>
                  <a:schemeClr val="bg1"/>
                </a:solidFill>
              </a:rPr>
              <a:t>BSc </a:t>
            </a:r>
            <a:r>
              <a:rPr lang="en-GB" sz="4000" b="1" dirty="0" err="1">
                <a:solidFill>
                  <a:schemeClr val="bg1"/>
                </a:solidFill>
              </a:rPr>
              <a:t>Ymchwiliad</a:t>
            </a:r>
            <a:r>
              <a:rPr lang="en-GB" sz="4000" b="1" dirty="0">
                <a:solidFill>
                  <a:schemeClr val="bg1"/>
                </a:solidFill>
              </a:rPr>
              <a:t> </a:t>
            </a:r>
            <a:r>
              <a:rPr lang="en-GB" sz="4000" b="1" dirty="0" err="1">
                <a:solidFill>
                  <a:schemeClr val="bg1"/>
                </a:solidFill>
              </a:rPr>
              <a:t>Proffesiynol</a:t>
            </a:r>
            <a:endParaRPr lang="en-GB" sz="4000" b="1" dirty="0">
              <a:solidFill>
                <a:schemeClr val="bg1"/>
              </a:solidFill>
            </a:endParaRPr>
          </a:p>
          <a:p>
            <a:pPr algn="ctr"/>
            <a:r>
              <a:rPr lang="en-GB" sz="4000" b="1" dirty="0">
                <a:solidFill>
                  <a:schemeClr val="bg1"/>
                </a:solidFill>
              </a:rPr>
              <a:t>07.12.22</a:t>
            </a:r>
          </a:p>
          <a:p>
            <a:pPr algn="ctr"/>
            <a:r>
              <a:rPr lang="en-GB" sz="4000" b="1" dirty="0" err="1">
                <a:solidFill>
                  <a:schemeClr val="bg1"/>
                </a:solidFill>
              </a:rPr>
              <a:t>Llyfr</a:t>
            </a:r>
            <a:r>
              <a:rPr lang="en-GB" sz="4000" b="1" dirty="0">
                <a:solidFill>
                  <a:schemeClr val="bg1"/>
                </a:solidFill>
              </a:rPr>
              <a:t> </a:t>
            </a:r>
            <a:r>
              <a:rPr lang="en-GB" sz="3600" b="1" dirty="0">
                <a:solidFill>
                  <a:schemeClr val="bg1"/>
                </a:solidFill>
              </a:rPr>
              <a:t>Gwaith</a:t>
            </a:r>
            <a:r>
              <a:rPr lang="en-GB" sz="4000" b="1" dirty="0">
                <a:solidFill>
                  <a:schemeClr val="bg1"/>
                </a:solidFill>
              </a:rPr>
              <a:t> 1</a:t>
            </a: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Re-cap – how to read an assignment question</a:t>
            </a:r>
          </a:p>
          <a:p>
            <a:r>
              <a:rPr lang="en-GB" dirty="0"/>
              <a:t>Task 3 overview</a:t>
            </a:r>
          </a:p>
          <a:p>
            <a:r>
              <a:rPr lang="en-GB" dirty="0"/>
              <a:t>Task 4 overview </a:t>
            </a:r>
          </a:p>
          <a:p>
            <a:r>
              <a:rPr lang="en-GB" dirty="0"/>
              <a:t>Time management</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xfrm>
            <a:off x="609600" y="274637"/>
            <a:ext cx="10972800" cy="1325563"/>
          </a:xfrm>
          <a:solidFill>
            <a:srgbClr val="002060"/>
          </a:solidFill>
        </p:spPr>
        <p:txBody>
          <a:bodyPr>
            <a:normAutofit/>
          </a:bodyPr>
          <a:lstStyle/>
          <a:p>
            <a:r>
              <a:rPr lang="en-GB" sz="3600" b="1" dirty="0">
                <a:solidFill>
                  <a:schemeClr val="bg1"/>
                </a:solidFill>
              </a:rPr>
              <a:t>Workbook 1 - Task 3 </a:t>
            </a:r>
            <a:br>
              <a:rPr lang="en-GB" sz="3600" b="1" dirty="0">
                <a:solidFill>
                  <a:schemeClr val="bg1"/>
                </a:solidFill>
              </a:rPr>
            </a:br>
            <a:r>
              <a:rPr lang="en-GB" sz="3600" b="1" dirty="0">
                <a:solidFill>
                  <a:schemeClr val="bg1"/>
                </a:solidFill>
              </a:rPr>
              <a:t> Investigative Techniques</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idx="1"/>
          </p:nvPr>
        </p:nvSpPr>
        <p:spPr/>
        <p:txBody>
          <a:bodyPr>
            <a:normAutofit fontScale="85000" lnSpcReduction="20000"/>
          </a:bodyPr>
          <a:lstStyle/>
          <a:p>
            <a:pPr marL="0" indent="0">
              <a:buNone/>
            </a:pPr>
            <a:endParaRPr lang="en-GB" sz="2400" dirty="0"/>
          </a:p>
          <a:p>
            <a:pPr marL="0" indent="0">
              <a:buNone/>
            </a:pPr>
            <a:r>
              <a:rPr lang="en-GB" sz="2400" b="1" dirty="0"/>
              <a:t>Give a brief description </a:t>
            </a:r>
            <a:r>
              <a:rPr lang="en-GB" sz="2400" dirty="0"/>
              <a:t>of the incident including social legislative contexts and any relevant cultural, ethnicity and language issues.</a:t>
            </a:r>
          </a:p>
          <a:p>
            <a:pPr marL="0" indent="0">
              <a:buNone/>
            </a:pPr>
            <a:endParaRPr lang="en-GB" sz="2400" dirty="0"/>
          </a:p>
          <a:p>
            <a:pPr marL="0" indent="0">
              <a:buNone/>
            </a:pPr>
            <a:r>
              <a:rPr lang="en-GB" sz="2400" dirty="0"/>
              <a:t>Analyse how you employed established techniques to progress the investigation.</a:t>
            </a:r>
          </a:p>
          <a:p>
            <a:pPr marL="0" indent="0">
              <a:buNone/>
            </a:pPr>
            <a:endParaRPr lang="en-GB" sz="2400" dirty="0"/>
          </a:p>
          <a:p>
            <a:pPr marL="0" indent="0">
              <a:buNone/>
            </a:pPr>
            <a:r>
              <a:rPr lang="en-GB" sz="2400" dirty="0"/>
              <a:t>Critically evaluate how you applied specific legislation and/or powers to the investigation.</a:t>
            </a:r>
          </a:p>
          <a:p>
            <a:pPr marL="0" indent="0">
              <a:buNone/>
            </a:pPr>
            <a:endParaRPr lang="en-GB" sz="2400" dirty="0"/>
          </a:p>
          <a:p>
            <a:pPr marL="0" indent="0">
              <a:buNone/>
            </a:pPr>
            <a:r>
              <a:rPr lang="en-GB" sz="2400" dirty="0"/>
              <a:t>Explore the use of the techniques you applied to the investigation and demonstrate your understanding of their use.</a:t>
            </a:r>
          </a:p>
          <a:p>
            <a:pPr marL="0" indent="0">
              <a:buNone/>
            </a:pPr>
            <a:endParaRPr lang="en-GB" sz="2400" dirty="0"/>
          </a:p>
          <a:p>
            <a:pPr marL="0" indent="0">
              <a:buNone/>
            </a:pPr>
            <a:r>
              <a:rPr lang="en-GB" sz="2400" b="1" dirty="0"/>
              <a:t>2000 words </a:t>
            </a:r>
            <a:r>
              <a:rPr lang="en-GB" sz="2400" dirty="0"/>
              <a:t>(+/- 10% include your actual word count at the end of each section)</a:t>
            </a:r>
          </a:p>
          <a:p>
            <a:endParaRPr lang="en-GB" dirty="0"/>
          </a:p>
        </p:txBody>
      </p:sp>
    </p:spTree>
    <p:extLst>
      <p:ext uri="{BB962C8B-B14F-4D97-AF65-F5344CB8AC3E}">
        <p14:creationId xmlns:p14="http://schemas.microsoft.com/office/powerpoint/2010/main" val="2612822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Part 1 – Task 3</a:t>
            </a:r>
          </a:p>
        </p:txBody>
      </p:sp>
      <p:sp>
        <p:nvSpPr>
          <p:cNvPr id="4" name="Content Placeholder 3">
            <a:extLst>
              <a:ext uri="{FF2B5EF4-FFF2-40B4-BE49-F238E27FC236}">
                <a16:creationId xmlns:a16="http://schemas.microsoft.com/office/drawing/2014/main" id="{05F6821B-D4B5-92BA-49DE-48A0FF3117C0}"/>
              </a:ext>
            </a:extLst>
          </p:cNvPr>
          <p:cNvSpPr>
            <a:spLocks noGrp="1"/>
          </p:cNvSpPr>
          <p:nvPr>
            <p:ph sz="half" idx="1"/>
          </p:nvPr>
        </p:nvSpPr>
        <p:spPr/>
        <p:txBody>
          <a:bodyPr/>
          <a:lstStyle/>
          <a:p>
            <a:pPr marL="0" indent="0" algn="ctr">
              <a:buNone/>
            </a:pPr>
            <a:endParaRPr lang="en-GB" sz="2800" dirty="0"/>
          </a:p>
          <a:p>
            <a:pPr marL="0" indent="0">
              <a:buNone/>
            </a:pPr>
            <a:endParaRPr lang="en-GB" sz="2800" dirty="0"/>
          </a:p>
          <a:p>
            <a:pPr marL="0" indent="0">
              <a:buNone/>
            </a:pPr>
            <a:r>
              <a:rPr lang="en-GB" sz="2800" dirty="0"/>
              <a:t>Analyse how you employed established techniques to progress the investigation.</a:t>
            </a:r>
          </a:p>
          <a:p>
            <a:pPr marL="0" indent="0">
              <a:buNone/>
            </a:pPr>
            <a:endParaRPr lang="en-GB" dirty="0"/>
          </a:p>
        </p:txBody>
      </p:sp>
      <p:sp>
        <p:nvSpPr>
          <p:cNvPr id="5" name="Content Placeholder 4">
            <a:extLst>
              <a:ext uri="{FF2B5EF4-FFF2-40B4-BE49-F238E27FC236}">
                <a16:creationId xmlns:a16="http://schemas.microsoft.com/office/drawing/2014/main" id="{D628583F-D491-8F70-2F96-DD6331210286}"/>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p:txBody>
      </p:sp>
      <p:sp>
        <p:nvSpPr>
          <p:cNvPr id="6" name="Arrow: Right 5">
            <a:extLst>
              <a:ext uri="{FF2B5EF4-FFF2-40B4-BE49-F238E27FC236}">
                <a16:creationId xmlns:a16="http://schemas.microsoft.com/office/drawing/2014/main" id="{3C80CDA5-24D7-9BD9-D8ED-80A3C5ED4D93}"/>
              </a:ext>
            </a:extLst>
          </p:cNvPr>
          <p:cNvSpPr/>
          <p:nvPr/>
        </p:nvSpPr>
        <p:spPr>
          <a:xfrm rot="1853937">
            <a:off x="655158" y="2270442"/>
            <a:ext cx="978408" cy="484632"/>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23B1D8DB-06BD-AA2B-A313-AB4000EFD31D}"/>
              </a:ext>
            </a:extLst>
          </p:cNvPr>
          <p:cNvSpPr/>
          <p:nvPr/>
        </p:nvSpPr>
        <p:spPr>
          <a:xfrm rot="8512911">
            <a:off x="2812795" y="269485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5295-774F-2753-EC70-53252892DBC7}"/>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Analyse how</a:t>
            </a:r>
            <a:r>
              <a:rPr lang="en-GB" dirty="0">
                <a:solidFill>
                  <a:schemeClr val="bg1"/>
                </a:solidFill>
              </a:rPr>
              <a:t>…..”</a:t>
            </a:r>
          </a:p>
        </p:txBody>
      </p:sp>
      <p:sp>
        <p:nvSpPr>
          <p:cNvPr id="3" name="Content Placeholder 2">
            <a:extLst>
              <a:ext uri="{FF2B5EF4-FFF2-40B4-BE49-F238E27FC236}">
                <a16:creationId xmlns:a16="http://schemas.microsoft.com/office/drawing/2014/main" id="{6F5C6545-F326-0C4A-7F5D-DC192C28DD4A}"/>
              </a:ext>
            </a:extLst>
          </p:cNvPr>
          <p:cNvSpPr>
            <a:spLocks noGrp="1"/>
          </p:cNvSpPr>
          <p:nvPr>
            <p:ph sz="half" idx="1"/>
          </p:nvPr>
        </p:nvSpPr>
        <p:spPr/>
        <p:txBody>
          <a:bodyPr/>
          <a:lstStyle/>
          <a:p>
            <a:pPr marL="0" indent="0" algn="ctr">
              <a:buNone/>
            </a:pPr>
            <a:r>
              <a:rPr lang="en-GB" dirty="0">
                <a:solidFill>
                  <a:srgbClr val="FF0000"/>
                </a:solidFill>
              </a:rPr>
              <a:t>“Analyse” </a:t>
            </a:r>
            <a:r>
              <a:rPr lang="en-GB" dirty="0"/>
              <a:t>– </a:t>
            </a:r>
          </a:p>
          <a:p>
            <a:pPr marL="0" indent="0">
              <a:buNone/>
            </a:pPr>
            <a:r>
              <a:rPr lang="en-GB" i="1" dirty="0"/>
              <a:t>Break an issue into its constituent parts. Look in depth at each part using supporting arguments and evidence for an against as well as how these interrelate to each other </a:t>
            </a:r>
            <a:r>
              <a:rPr lang="en-GB" sz="1400" i="1" dirty="0"/>
              <a:t>( University of Leicester, 2009).</a:t>
            </a:r>
          </a:p>
        </p:txBody>
      </p:sp>
      <p:pic>
        <p:nvPicPr>
          <p:cNvPr id="5" name="Content Placeholder 4">
            <a:extLst>
              <a:ext uri="{FF2B5EF4-FFF2-40B4-BE49-F238E27FC236}">
                <a16:creationId xmlns:a16="http://schemas.microsoft.com/office/drawing/2014/main" id="{88CBCAD0-D538-1719-1CFE-01F470899D2D}"/>
              </a:ext>
            </a:extLst>
          </p:cNvPr>
          <p:cNvPicPr>
            <a:picLocks noGrp="1" noChangeAspect="1"/>
          </p:cNvPicPr>
          <p:nvPr>
            <p:ph sz="half" idx="2"/>
          </p:nvPr>
        </p:nvPicPr>
        <p:blipFill>
          <a:blip r:embed="rId2"/>
          <a:stretch>
            <a:fillRect/>
          </a:stretch>
        </p:blipFill>
        <p:spPr>
          <a:xfrm>
            <a:off x="7153758" y="2287557"/>
            <a:ext cx="3938312" cy="2282886"/>
          </a:xfrm>
          <a:prstGeom prst="rect">
            <a:avLst/>
          </a:prstGeom>
        </p:spPr>
      </p:pic>
    </p:spTree>
    <p:extLst>
      <p:ext uri="{BB962C8B-B14F-4D97-AF65-F5344CB8AC3E}">
        <p14:creationId xmlns:p14="http://schemas.microsoft.com/office/powerpoint/2010/main" val="3884508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A0BBD-E247-400F-A506-6E889FFA7FF8}"/>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established techniques</a:t>
            </a:r>
            <a:r>
              <a:rPr lang="en-GB" dirty="0">
                <a:solidFill>
                  <a:schemeClr val="bg1"/>
                </a:solidFill>
              </a:rPr>
              <a:t>…’</a:t>
            </a:r>
          </a:p>
        </p:txBody>
      </p:sp>
      <p:pic>
        <p:nvPicPr>
          <p:cNvPr id="5" name="Content Placeholder 4">
            <a:extLst>
              <a:ext uri="{FF2B5EF4-FFF2-40B4-BE49-F238E27FC236}">
                <a16:creationId xmlns:a16="http://schemas.microsoft.com/office/drawing/2014/main" id="{A68A1389-4335-1843-C677-650BD27A9E86}"/>
              </a:ext>
            </a:extLst>
          </p:cNvPr>
          <p:cNvPicPr>
            <a:picLocks noGrp="1" noChangeAspect="1"/>
          </p:cNvPicPr>
          <p:nvPr>
            <p:ph sz="half" idx="1"/>
          </p:nvPr>
        </p:nvPicPr>
        <p:blipFill>
          <a:blip r:embed="rId3"/>
          <a:stretch>
            <a:fillRect/>
          </a:stretch>
        </p:blipFill>
        <p:spPr>
          <a:xfrm>
            <a:off x="827730" y="2372139"/>
            <a:ext cx="4859021" cy="2491409"/>
          </a:xfrm>
          <a:prstGeom prst="rect">
            <a:avLst/>
          </a:prstGeom>
        </p:spPr>
      </p:pic>
      <p:sp>
        <p:nvSpPr>
          <p:cNvPr id="4" name="Content Placeholder 3">
            <a:extLst>
              <a:ext uri="{FF2B5EF4-FFF2-40B4-BE49-F238E27FC236}">
                <a16:creationId xmlns:a16="http://schemas.microsoft.com/office/drawing/2014/main" id="{2B3C63FD-7573-6C13-AC20-3773781FE2E4}"/>
              </a:ext>
            </a:extLst>
          </p:cNvPr>
          <p:cNvSpPr>
            <a:spLocks noGrp="1"/>
          </p:cNvSpPr>
          <p:nvPr>
            <p:ph sz="half" idx="2"/>
          </p:nvPr>
        </p:nvSpPr>
        <p:spPr/>
        <p:txBody>
          <a:bodyPr>
            <a:normAutofit fontScale="92500" lnSpcReduction="20000"/>
          </a:bodyPr>
          <a:lstStyle/>
          <a:p>
            <a:r>
              <a:rPr lang="en-GB" dirty="0"/>
              <a:t>Intelligence</a:t>
            </a:r>
          </a:p>
          <a:p>
            <a:r>
              <a:rPr lang="en-GB" dirty="0"/>
              <a:t>Forensic</a:t>
            </a:r>
          </a:p>
          <a:p>
            <a:r>
              <a:rPr lang="en-GB" dirty="0"/>
              <a:t>Interviewing</a:t>
            </a:r>
          </a:p>
          <a:p>
            <a:r>
              <a:rPr lang="en-GB" dirty="0"/>
              <a:t>Surveillance (covert/overt)</a:t>
            </a:r>
          </a:p>
          <a:p>
            <a:r>
              <a:rPr lang="en-GB" dirty="0"/>
              <a:t>Specialist searches</a:t>
            </a:r>
          </a:p>
          <a:p>
            <a:r>
              <a:rPr lang="en-GB" dirty="0"/>
              <a:t>Digital media (technical data)</a:t>
            </a:r>
          </a:p>
          <a:p>
            <a:r>
              <a:rPr lang="en-GB" dirty="0"/>
              <a:t>Specialist advisers (FLO etc)</a:t>
            </a:r>
          </a:p>
          <a:p>
            <a:r>
              <a:rPr lang="en-GB" dirty="0"/>
              <a:t>House/house</a:t>
            </a:r>
          </a:p>
          <a:p>
            <a:r>
              <a:rPr lang="en-GB" dirty="0"/>
              <a:t>Disaster victim Identification Team</a:t>
            </a:r>
          </a:p>
          <a:p>
            <a:pPr marL="0" indent="0">
              <a:buNone/>
            </a:pPr>
            <a:endParaRPr lang="en-GB" dirty="0"/>
          </a:p>
          <a:p>
            <a:endParaRPr lang="en-GB" dirty="0"/>
          </a:p>
        </p:txBody>
      </p:sp>
    </p:spTree>
    <p:extLst>
      <p:ext uri="{BB962C8B-B14F-4D97-AF65-F5344CB8AC3E}">
        <p14:creationId xmlns:p14="http://schemas.microsoft.com/office/powerpoint/2010/main" val="24597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7" end="7"/>
                                            </p:txEl>
                                          </p:spTgt>
                                        </p:tgtEl>
                                        <p:attrNameLst>
                                          <p:attrName>style.visibility</p:attrName>
                                        </p:attrNameLst>
                                      </p:cBhvr>
                                      <p:to>
                                        <p:strVal val="visible"/>
                                      </p:to>
                                    </p:set>
                                    <p:animEffect transition="in" filter="fade">
                                      <p:cBhvr>
                                        <p:cTn id="56" dur="1000"/>
                                        <p:tgtEl>
                                          <p:spTgt spid="4">
                                            <p:txEl>
                                              <p:pRg st="7" end="7"/>
                                            </p:txEl>
                                          </p:spTgt>
                                        </p:tgtEl>
                                      </p:cBhvr>
                                    </p:animEffect>
                                    <p:anim calcmode="lin" valueType="num">
                                      <p:cBhvr>
                                        <p:cTn id="57"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8" end="8"/>
                                            </p:txEl>
                                          </p:spTgt>
                                        </p:tgtEl>
                                        <p:attrNameLst>
                                          <p:attrName>style.visibility</p:attrName>
                                        </p:attrNameLst>
                                      </p:cBhvr>
                                      <p:to>
                                        <p:strVal val="visible"/>
                                      </p:to>
                                    </p:set>
                                    <p:animEffect transition="in" filter="fade">
                                      <p:cBhvr>
                                        <p:cTn id="63" dur="1000"/>
                                        <p:tgtEl>
                                          <p:spTgt spid="4">
                                            <p:txEl>
                                              <p:pRg st="8" end="8"/>
                                            </p:txEl>
                                          </p:spTgt>
                                        </p:tgtEl>
                                      </p:cBhvr>
                                    </p:animEffect>
                                    <p:anim calcmode="lin" valueType="num">
                                      <p:cBhvr>
                                        <p:cTn id="6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179E1-3E4A-81C7-90A7-737FFF9430B7}"/>
              </a:ext>
            </a:extLst>
          </p:cNvPr>
          <p:cNvSpPr>
            <a:spLocks noGrp="1"/>
          </p:cNvSpPr>
          <p:nvPr>
            <p:ph type="title"/>
          </p:nvPr>
        </p:nvSpPr>
        <p:spPr>
          <a:solidFill>
            <a:srgbClr val="002060"/>
          </a:solidFill>
        </p:spPr>
        <p:txBody>
          <a:bodyPr/>
          <a:lstStyle/>
          <a:p>
            <a:r>
              <a:rPr lang="en-GB" dirty="0">
                <a:solidFill>
                  <a:schemeClr val="bg1"/>
                </a:solidFill>
              </a:rPr>
              <a:t>Part 2 – task 3</a:t>
            </a:r>
          </a:p>
        </p:txBody>
      </p:sp>
      <p:sp>
        <p:nvSpPr>
          <p:cNvPr id="3" name="Content Placeholder 2">
            <a:extLst>
              <a:ext uri="{FF2B5EF4-FFF2-40B4-BE49-F238E27FC236}">
                <a16:creationId xmlns:a16="http://schemas.microsoft.com/office/drawing/2014/main" id="{9D57C131-F67A-668B-20D5-B033B9C38009}"/>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r>
              <a:rPr lang="en-GB" dirty="0"/>
              <a:t>Critically evaluate how you applied specific legislation and/or powers to the investigation</a:t>
            </a:r>
          </a:p>
        </p:txBody>
      </p:sp>
      <p:sp>
        <p:nvSpPr>
          <p:cNvPr id="4" name="Content Placeholder 3">
            <a:extLst>
              <a:ext uri="{FF2B5EF4-FFF2-40B4-BE49-F238E27FC236}">
                <a16:creationId xmlns:a16="http://schemas.microsoft.com/office/drawing/2014/main" id="{1D12F651-EF80-8F49-7E40-ACD1E32DB72F}"/>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a:p>
            <a:endParaRPr lang="en-GB" dirty="0"/>
          </a:p>
        </p:txBody>
      </p:sp>
      <p:sp>
        <p:nvSpPr>
          <p:cNvPr id="5" name="Arrow: Right 4">
            <a:extLst>
              <a:ext uri="{FF2B5EF4-FFF2-40B4-BE49-F238E27FC236}">
                <a16:creationId xmlns:a16="http://schemas.microsoft.com/office/drawing/2014/main" id="{1306A000-9767-86CC-1997-9D93BC56BFC2}"/>
              </a:ext>
            </a:extLst>
          </p:cNvPr>
          <p:cNvSpPr/>
          <p:nvPr/>
        </p:nvSpPr>
        <p:spPr>
          <a:xfrm rot="2610009">
            <a:off x="1295399" y="2202187"/>
            <a:ext cx="978408" cy="484632"/>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0052B75C-58E7-27D0-3A52-1CFDCD10E03A}"/>
              </a:ext>
            </a:extLst>
          </p:cNvPr>
          <p:cNvSpPr/>
          <p:nvPr/>
        </p:nvSpPr>
        <p:spPr>
          <a:xfrm rot="5785648">
            <a:off x="5086350" y="295702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662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 how you...”</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a:normAutofit fontScale="850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panose="020B0604020202020204" pitchFamily="34" charset="0"/>
              </a:rPr>
              <a:t>“</a:t>
            </a:r>
            <a:r>
              <a:rPr lang="en-GB" b="0" i="1" dirty="0">
                <a:solidFill>
                  <a:srgbClr val="101010"/>
                </a:solidFill>
                <a:effectLst/>
                <a:latin typeface="PT Sans" panose="020B0604020202020204" pitchFamily="34" charset="0"/>
              </a:rPr>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r>
              <a:rPr lang="en-GB" b="0" i="0" dirty="0">
                <a:solidFill>
                  <a:srgbClr val="101010"/>
                </a:solidFill>
                <a:effectLst/>
                <a:latin typeface="PT Sans" panose="020B0604020202020204" pitchFamily="34" charset="0"/>
              </a:rPr>
              <a:t>” (Open University, 2018)</a:t>
            </a:r>
            <a:endParaRPr lang="en-GB" dirty="0"/>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2"/>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2968908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BB1C-8442-C2FC-8596-DFA93FB18C77}"/>
              </a:ext>
            </a:extLst>
          </p:cNvPr>
          <p:cNvSpPr>
            <a:spLocks noGrp="1"/>
          </p:cNvSpPr>
          <p:nvPr>
            <p:ph type="title"/>
          </p:nvPr>
        </p:nvSpPr>
        <p:spPr>
          <a:solidFill>
            <a:srgbClr val="002060"/>
          </a:solidFill>
        </p:spPr>
        <p:txBody>
          <a:bodyPr/>
          <a:lstStyle/>
          <a:p>
            <a:r>
              <a:rPr lang="en-GB" dirty="0">
                <a:solidFill>
                  <a:schemeClr val="bg1"/>
                </a:solidFill>
              </a:rPr>
              <a:t>Critical evaluation = asking questions</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9E149E11-C9B3-89F8-A119-53FFE0F83F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3031" y="1934818"/>
            <a:ext cx="11059426" cy="3233530"/>
          </a:xfrm>
        </p:spPr>
      </p:pic>
    </p:spTree>
    <p:extLst>
      <p:ext uri="{BB962C8B-B14F-4D97-AF65-F5344CB8AC3E}">
        <p14:creationId xmlns:p14="http://schemas.microsoft.com/office/powerpoint/2010/main" val="1521036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805304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58A7-883D-32D0-CDB0-66673D9F1BE9}"/>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specific legislation and/or powers..</a:t>
            </a:r>
            <a:r>
              <a:rPr lang="en-GB" dirty="0">
                <a:solidFill>
                  <a:schemeClr val="bg1"/>
                </a:solidFill>
              </a:rPr>
              <a:t>’</a:t>
            </a:r>
          </a:p>
        </p:txBody>
      </p:sp>
      <p:sp>
        <p:nvSpPr>
          <p:cNvPr id="3" name="Content Placeholder 2">
            <a:extLst>
              <a:ext uri="{FF2B5EF4-FFF2-40B4-BE49-F238E27FC236}">
                <a16:creationId xmlns:a16="http://schemas.microsoft.com/office/drawing/2014/main" id="{AEDDAE68-69C3-5685-6DD8-E056C7D4CA10}"/>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dirty="0"/>
              <a:t>E.g.</a:t>
            </a:r>
            <a:endParaRPr lang="en-US" dirty="0"/>
          </a:p>
          <a:p>
            <a:r>
              <a:rPr lang="en-GB" dirty="0"/>
              <a:t>Theft Act 1968</a:t>
            </a:r>
          </a:p>
          <a:p>
            <a:r>
              <a:rPr lang="en-GB" dirty="0"/>
              <a:t>Public Order Act 1986</a:t>
            </a:r>
          </a:p>
          <a:p>
            <a:r>
              <a:rPr lang="en-GB" dirty="0"/>
              <a:t>Malicious Communications Act 1988</a:t>
            </a:r>
          </a:p>
          <a:p>
            <a:endParaRPr lang="en-GB" dirty="0"/>
          </a:p>
          <a:p>
            <a:r>
              <a:rPr lang="en-GB" dirty="0"/>
              <a:t>S.18/32 PACE 1984</a:t>
            </a:r>
          </a:p>
          <a:p>
            <a:r>
              <a:rPr lang="en-GB" dirty="0"/>
              <a:t>S.1 RIPA 2000</a:t>
            </a:r>
          </a:p>
          <a:p>
            <a:endParaRPr lang="en-GB" dirty="0"/>
          </a:p>
        </p:txBody>
      </p:sp>
      <p:pic>
        <p:nvPicPr>
          <p:cNvPr id="5" name="Content Placeholder 4">
            <a:extLst>
              <a:ext uri="{FF2B5EF4-FFF2-40B4-BE49-F238E27FC236}">
                <a16:creationId xmlns:a16="http://schemas.microsoft.com/office/drawing/2014/main" id="{E8CD89DF-E5DA-52AD-9A6D-4950840D5210}"/>
              </a:ext>
            </a:extLst>
          </p:cNvPr>
          <p:cNvPicPr>
            <a:picLocks noGrp="1" noChangeAspect="1"/>
          </p:cNvPicPr>
          <p:nvPr>
            <p:ph sz="half" idx="2"/>
          </p:nvPr>
        </p:nvPicPr>
        <p:blipFill>
          <a:blip r:embed="rId3"/>
          <a:stretch>
            <a:fillRect/>
          </a:stretch>
        </p:blipFill>
        <p:spPr>
          <a:xfrm>
            <a:off x="6305216" y="1904640"/>
            <a:ext cx="5124784" cy="3410310"/>
          </a:xfrm>
          <a:prstGeom prst="rect">
            <a:avLst/>
          </a:prstGeom>
        </p:spPr>
      </p:pic>
    </p:spTree>
    <p:extLst>
      <p:ext uri="{BB962C8B-B14F-4D97-AF65-F5344CB8AC3E}">
        <p14:creationId xmlns:p14="http://schemas.microsoft.com/office/powerpoint/2010/main" val="3133406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E65B4-74F3-54E8-C74C-6ED21454E437}"/>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Explore the use of</a:t>
            </a:r>
            <a:r>
              <a:rPr lang="en-GB" dirty="0">
                <a:solidFill>
                  <a:schemeClr val="bg1"/>
                </a:solidFill>
              </a:rPr>
              <a:t>…..’</a:t>
            </a:r>
          </a:p>
        </p:txBody>
      </p:sp>
      <p:sp>
        <p:nvSpPr>
          <p:cNvPr id="3" name="Content Placeholder 2">
            <a:extLst>
              <a:ext uri="{FF2B5EF4-FFF2-40B4-BE49-F238E27FC236}">
                <a16:creationId xmlns:a16="http://schemas.microsoft.com/office/drawing/2014/main" id="{4B4FB039-B11F-5AC5-CC9A-65463EFBEAA7}"/>
              </a:ext>
            </a:extLst>
          </p:cNvPr>
          <p:cNvSpPr>
            <a:spLocks noGrp="1"/>
          </p:cNvSpPr>
          <p:nvPr>
            <p:ph sz="half" idx="1"/>
          </p:nvPr>
        </p:nvSpPr>
        <p:spPr/>
        <p:txBody>
          <a:bodyPr>
            <a:normAutofit/>
          </a:bodyPr>
          <a:lstStyle/>
          <a:p>
            <a:pPr marL="0" indent="0">
              <a:buNone/>
            </a:pPr>
            <a:r>
              <a:rPr lang="en-GB" dirty="0"/>
              <a:t>To explore means:</a:t>
            </a:r>
          </a:p>
          <a:p>
            <a:pPr marL="0" indent="0">
              <a:buNone/>
            </a:pPr>
            <a:r>
              <a:rPr lang="en-GB" i="1" dirty="0">
                <a:solidFill>
                  <a:srgbClr val="0070C0"/>
                </a:solidFill>
              </a:rPr>
              <a:t>‘adopt a questioning approach and consider a variety of different viewpoints. Where possible reconcile opposing views by presenting a final line of argument</a:t>
            </a:r>
            <a:r>
              <a:rPr lang="en-GB" dirty="0">
                <a:solidFill>
                  <a:srgbClr val="0070C0"/>
                </a:solidFill>
              </a:rPr>
              <a:t>’ </a:t>
            </a:r>
            <a:r>
              <a:rPr lang="en-GB" sz="1800" dirty="0"/>
              <a:t>(University of Leicester, 2009)</a:t>
            </a:r>
          </a:p>
        </p:txBody>
      </p:sp>
      <p:sp>
        <p:nvSpPr>
          <p:cNvPr id="4" name="Content Placeholder 3">
            <a:extLst>
              <a:ext uri="{FF2B5EF4-FFF2-40B4-BE49-F238E27FC236}">
                <a16:creationId xmlns:a16="http://schemas.microsoft.com/office/drawing/2014/main" id="{D2D862CE-7660-E5FA-7D47-5386AC4C5B1F}"/>
              </a:ext>
            </a:extLst>
          </p:cNvPr>
          <p:cNvSpPr>
            <a:spLocks noGrp="1"/>
          </p:cNvSpPr>
          <p:nvPr>
            <p:ph sz="half" idx="2"/>
          </p:nvPr>
        </p:nvSpPr>
        <p:spPr/>
        <p:txBody>
          <a:bodyPr>
            <a:normAutofit/>
          </a:bodyPr>
          <a:lstStyle/>
          <a:p>
            <a:pPr marL="0" indent="0">
              <a:buNone/>
            </a:pPr>
            <a:r>
              <a:rPr lang="en-GB" dirty="0">
                <a:solidFill>
                  <a:srgbClr val="505457"/>
                </a:solidFill>
                <a:latin typeface="Open Sans" panose="020B0606030504020204" pitchFamily="34" charset="0"/>
              </a:rPr>
              <a:t>Or:</a:t>
            </a:r>
          </a:p>
          <a:p>
            <a:pPr marL="0" indent="0">
              <a:buNone/>
            </a:pPr>
            <a:r>
              <a:rPr lang="en-GB" b="0" i="0" dirty="0">
                <a:solidFill>
                  <a:srgbClr val="505457"/>
                </a:solidFill>
                <a:effectLst/>
                <a:latin typeface="Open Sans" panose="020B0606030504020204" pitchFamily="34" charset="0"/>
              </a:rPr>
              <a:t>‘</a:t>
            </a:r>
            <a:r>
              <a:rPr lang="en-GB" b="0" i="1" dirty="0">
                <a:solidFill>
                  <a:srgbClr val="7030A0"/>
                </a:solidFill>
                <a:effectLst/>
                <a:latin typeface="Open Sans" panose="020B0606030504020204" pitchFamily="34" charset="0"/>
              </a:rPr>
              <a:t>Consider an idea or topic broadly, searching out related and/or particularly relevant, interesting or debatable points.’  </a:t>
            </a:r>
            <a:r>
              <a:rPr lang="en-GB" sz="1800" b="0" i="0" dirty="0">
                <a:solidFill>
                  <a:srgbClr val="505457"/>
                </a:solidFill>
                <a:effectLst/>
                <a:latin typeface="Open Sans" panose="020B0606030504020204" pitchFamily="34" charset="0"/>
              </a:rPr>
              <a:t>(University of Portsmouth, 2022)</a:t>
            </a:r>
            <a:endParaRPr lang="en-GB" sz="1800" dirty="0"/>
          </a:p>
        </p:txBody>
      </p:sp>
    </p:spTree>
    <p:extLst>
      <p:ext uri="{BB962C8B-B14F-4D97-AF65-F5344CB8AC3E}">
        <p14:creationId xmlns:p14="http://schemas.microsoft.com/office/powerpoint/2010/main" val="10638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0402-1D53-4207-782B-602344A3CC49}"/>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demonstrate your understanding</a:t>
            </a:r>
            <a:r>
              <a:rPr lang="en-GB" dirty="0">
                <a:solidFill>
                  <a:schemeClr val="bg1"/>
                </a:solidFill>
              </a:rPr>
              <a:t>…’</a:t>
            </a:r>
          </a:p>
        </p:txBody>
      </p:sp>
      <p:sp>
        <p:nvSpPr>
          <p:cNvPr id="3" name="Content Placeholder 2">
            <a:extLst>
              <a:ext uri="{FF2B5EF4-FFF2-40B4-BE49-F238E27FC236}">
                <a16:creationId xmlns:a16="http://schemas.microsoft.com/office/drawing/2014/main" id="{284BD93D-B148-E663-5140-1978858F5C2C}"/>
              </a:ext>
            </a:extLst>
          </p:cNvPr>
          <p:cNvSpPr>
            <a:spLocks noGrp="1"/>
          </p:cNvSpPr>
          <p:nvPr>
            <p:ph sz="half" idx="1"/>
          </p:nvPr>
        </p:nvSpPr>
        <p:spPr/>
        <p:txBody>
          <a:bodyPr/>
          <a:lstStyle/>
          <a:p>
            <a:pPr marL="0" indent="0">
              <a:buNone/>
            </a:pPr>
            <a:endParaRPr lang="en-GB" dirty="0"/>
          </a:p>
          <a:p>
            <a:pPr marL="0" indent="0">
              <a:buNone/>
            </a:pPr>
            <a:r>
              <a:rPr lang="en-GB" dirty="0"/>
              <a:t>Demonstrate means:</a:t>
            </a:r>
          </a:p>
          <a:p>
            <a:pPr marL="0" indent="0">
              <a:buNone/>
            </a:pPr>
            <a:endParaRPr lang="en-GB" dirty="0"/>
          </a:p>
          <a:p>
            <a:pPr marL="0" indent="0">
              <a:buNone/>
            </a:pPr>
            <a:r>
              <a:rPr lang="en-GB" dirty="0"/>
              <a:t>‘</a:t>
            </a:r>
            <a:r>
              <a:rPr lang="en-GB" b="1" i="1" dirty="0">
                <a:solidFill>
                  <a:srgbClr val="0070C0"/>
                </a:solidFill>
              </a:rPr>
              <a:t>to show how, with examples</a:t>
            </a:r>
            <a:r>
              <a:rPr lang="en-GB" dirty="0"/>
              <a:t>.’ </a:t>
            </a:r>
            <a:r>
              <a:rPr lang="en-GB" sz="1800" dirty="0"/>
              <a:t>(University of Leicester, 2009)</a:t>
            </a:r>
          </a:p>
        </p:txBody>
      </p:sp>
      <p:pic>
        <p:nvPicPr>
          <p:cNvPr id="5" name="Content Placeholder 4">
            <a:extLst>
              <a:ext uri="{FF2B5EF4-FFF2-40B4-BE49-F238E27FC236}">
                <a16:creationId xmlns:a16="http://schemas.microsoft.com/office/drawing/2014/main" id="{9C05197A-1ADE-8162-0050-631C08FC777C}"/>
              </a:ext>
            </a:extLst>
          </p:cNvPr>
          <p:cNvPicPr>
            <a:picLocks noGrp="1" noChangeAspect="1"/>
          </p:cNvPicPr>
          <p:nvPr>
            <p:ph sz="half" idx="2"/>
          </p:nvPr>
        </p:nvPicPr>
        <p:blipFill>
          <a:blip r:embed="rId3"/>
          <a:stretch>
            <a:fillRect/>
          </a:stretch>
        </p:blipFill>
        <p:spPr>
          <a:xfrm>
            <a:off x="6381750" y="2018731"/>
            <a:ext cx="4876800" cy="3245289"/>
          </a:xfrm>
          <a:prstGeom prst="rect">
            <a:avLst/>
          </a:prstGeom>
        </p:spPr>
      </p:pic>
    </p:spTree>
    <p:extLst>
      <p:ext uri="{BB962C8B-B14F-4D97-AF65-F5344CB8AC3E}">
        <p14:creationId xmlns:p14="http://schemas.microsoft.com/office/powerpoint/2010/main" val="3001105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5EC71-979C-1F08-52DE-95598092E157}"/>
              </a:ext>
            </a:extLst>
          </p:cNvPr>
          <p:cNvSpPr>
            <a:spLocks noGrp="1"/>
          </p:cNvSpPr>
          <p:nvPr>
            <p:ph type="title"/>
          </p:nvPr>
        </p:nvSpPr>
        <p:spPr>
          <a:solidFill>
            <a:srgbClr val="002060"/>
          </a:solidFill>
        </p:spPr>
        <p:txBody>
          <a:bodyPr/>
          <a:lstStyle/>
          <a:p>
            <a:r>
              <a:rPr lang="en-GB" dirty="0">
                <a:solidFill>
                  <a:schemeClr val="bg1"/>
                </a:solidFill>
              </a:rPr>
              <a:t>Task 4 – Methodology &amp; Theory</a:t>
            </a:r>
          </a:p>
        </p:txBody>
      </p:sp>
      <p:sp>
        <p:nvSpPr>
          <p:cNvPr id="3" name="Content Placeholder 2">
            <a:extLst>
              <a:ext uri="{FF2B5EF4-FFF2-40B4-BE49-F238E27FC236}">
                <a16:creationId xmlns:a16="http://schemas.microsoft.com/office/drawing/2014/main" id="{0879D2FD-A5CB-9089-4589-AF8FD60A19C9}"/>
              </a:ext>
            </a:extLst>
          </p:cNvPr>
          <p:cNvSpPr>
            <a:spLocks noGrp="1"/>
          </p:cNvSpPr>
          <p:nvPr>
            <p:ph idx="1"/>
          </p:nvPr>
        </p:nvSpPr>
        <p:spPr/>
        <p:txBody>
          <a:bodyPr>
            <a:normAutofit fontScale="85000" lnSpcReduction="10000"/>
          </a:bodyPr>
          <a:lstStyle/>
          <a:p>
            <a:pPr marL="0" indent="0">
              <a:buNone/>
            </a:pPr>
            <a:r>
              <a:rPr lang="en-GB" dirty="0"/>
              <a:t>Research and critically analyse current theories and methodologies relevant to your own specified area of investigation (e.g. specialist interviewing techniques, crime scene management, NDM).</a:t>
            </a:r>
          </a:p>
          <a:p>
            <a:pPr marL="0" indent="0">
              <a:buNone/>
            </a:pPr>
            <a:endParaRPr lang="en-GB" dirty="0"/>
          </a:p>
          <a:p>
            <a:pPr marL="0" indent="0">
              <a:buNone/>
            </a:pPr>
            <a:r>
              <a:rPr lang="en-GB" dirty="0"/>
              <a:t>Evaluate the importance of applying skills, knowledge and experience to reach appropriate investigative outcomes.</a:t>
            </a:r>
          </a:p>
          <a:p>
            <a:endParaRPr lang="en-GB" dirty="0"/>
          </a:p>
          <a:p>
            <a:pPr marL="0" indent="0">
              <a:buNone/>
            </a:pPr>
            <a:r>
              <a:rPr lang="en-GB" b="1" dirty="0"/>
              <a:t>2000 words </a:t>
            </a:r>
            <a:r>
              <a:rPr lang="en-GB" dirty="0"/>
              <a:t>(+/- 10%: include your actual word count at the end of each section)</a:t>
            </a:r>
          </a:p>
        </p:txBody>
      </p:sp>
    </p:spTree>
    <p:extLst>
      <p:ext uri="{BB962C8B-B14F-4D97-AF65-F5344CB8AC3E}">
        <p14:creationId xmlns:p14="http://schemas.microsoft.com/office/powerpoint/2010/main" val="1332732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30BE6-82C6-5714-0426-77703713B285}"/>
              </a:ext>
            </a:extLst>
          </p:cNvPr>
          <p:cNvSpPr>
            <a:spLocks noGrp="1"/>
          </p:cNvSpPr>
          <p:nvPr>
            <p:ph type="title"/>
          </p:nvPr>
        </p:nvSpPr>
        <p:spPr>
          <a:solidFill>
            <a:srgbClr val="002060"/>
          </a:solidFill>
        </p:spPr>
        <p:txBody>
          <a:bodyPr/>
          <a:lstStyle/>
          <a:p>
            <a:r>
              <a:rPr lang="en-GB" dirty="0">
                <a:solidFill>
                  <a:schemeClr val="bg1"/>
                </a:solidFill>
              </a:rPr>
              <a:t>Task 4 – Part 1</a:t>
            </a:r>
          </a:p>
        </p:txBody>
      </p:sp>
      <p:sp>
        <p:nvSpPr>
          <p:cNvPr id="3" name="Content Placeholder 2">
            <a:extLst>
              <a:ext uri="{FF2B5EF4-FFF2-40B4-BE49-F238E27FC236}">
                <a16:creationId xmlns:a16="http://schemas.microsoft.com/office/drawing/2014/main" id="{3AD32602-745D-4BDE-375A-AA4A3F245D8B}"/>
              </a:ext>
            </a:extLst>
          </p:cNvPr>
          <p:cNvSpPr>
            <a:spLocks noGrp="1"/>
          </p:cNvSpPr>
          <p:nvPr>
            <p:ph sz="half" idx="1"/>
          </p:nvPr>
        </p:nvSpPr>
        <p:spPr/>
        <p:txBody>
          <a:bodyPr/>
          <a:lstStyle/>
          <a:p>
            <a:endParaRPr lang="en-GB" dirty="0"/>
          </a:p>
          <a:p>
            <a:pPr marL="0" indent="0">
              <a:buNone/>
            </a:pPr>
            <a:r>
              <a:rPr lang="en-GB" dirty="0"/>
              <a:t>Research and critically analyse current theories and methodologies relevant to your own specified area of investigation</a:t>
            </a:r>
          </a:p>
        </p:txBody>
      </p:sp>
      <p:sp>
        <p:nvSpPr>
          <p:cNvPr id="4" name="Content Placeholder 3">
            <a:extLst>
              <a:ext uri="{FF2B5EF4-FFF2-40B4-BE49-F238E27FC236}">
                <a16:creationId xmlns:a16="http://schemas.microsoft.com/office/drawing/2014/main" id="{8A37CE3A-6919-00FA-BA47-827E7496BC40}"/>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a:p>
            <a:endParaRPr lang="en-GB" dirty="0"/>
          </a:p>
        </p:txBody>
      </p:sp>
      <p:sp>
        <p:nvSpPr>
          <p:cNvPr id="5" name="Arrow: Down 4">
            <a:extLst>
              <a:ext uri="{FF2B5EF4-FFF2-40B4-BE49-F238E27FC236}">
                <a16:creationId xmlns:a16="http://schemas.microsoft.com/office/drawing/2014/main" id="{D16842E9-FA7D-1A6F-8FCC-DEDEF687D543}"/>
              </a:ext>
            </a:extLst>
          </p:cNvPr>
          <p:cNvSpPr/>
          <p:nvPr/>
        </p:nvSpPr>
        <p:spPr>
          <a:xfrm>
            <a:off x="1104900" y="1110997"/>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09EECEB1-43AE-3657-0087-91BA4E000EDF}"/>
              </a:ext>
            </a:extLst>
          </p:cNvPr>
          <p:cNvSpPr/>
          <p:nvPr/>
        </p:nvSpPr>
        <p:spPr>
          <a:xfrm>
            <a:off x="4000500" y="1200152"/>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B66C1D43-9E1D-AA5B-A38B-030AC4D85C4E}"/>
              </a:ext>
            </a:extLst>
          </p:cNvPr>
          <p:cNvSpPr/>
          <p:nvPr/>
        </p:nvSpPr>
        <p:spPr>
          <a:xfrm rot="17752143">
            <a:off x="1289495" y="322935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986F3C53-84C0-9796-DF90-88C6F42D97BE}"/>
              </a:ext>
            </a:extLst>
          </p:cNvPr>
          <p:cNvSpPr/>
          <p:nvPr/>
        </p:nvSpPr>
        <p:spPr>
          <a:xfrm rot="7978129">
            <a:off x="5317859" y="3255582"/>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194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4067-5AF4-8FD3-8D00-5A6C6865A7BF}"/>
              </a:ext>
            </a:extLst>
          </p:cNvPr>
          <p:cNvSpPr>
            <a:spLocks noGrp="1"/>
          </p:cNvSpPr>
          <p:nvPr>
            <p:ph type="title"/>
          </p:nvPr>
        </p:nvSpPr>
        <p:spPr>
          <a:solidFill>
            <a:srgbClr val="002060"/>
          </a:solidFill>
        </p:spPr>
        <p:txBody>
          <a:bodyPr/>
          <a:lstStyle/>
          <a:p>
            <a:r>
              <a:rPr lang="en-GB" i="1" dirty="0">
                <a:solidFill>
                  <a:schemeClr val="bg1"/>
                </a:solidFill>
              </a:rPr>
              <a:t>‘Research……’</a:t>
            </a:r>
          </a:p>
        </p:txBody>
      </p:sp>
      <p:sp>
        <p:nvSpPr>
          <p:cNvPr id="3" name="Content Placeholder 2">
            <a:extLst>
              <a:ext uri="{FF2B5EF4-FFF2-40B4-BE49-F238E27FC236}">
                <a16:creationId xmlns:a16="http://schemas.microsoft.com/office/drawing/2014/main" id="{C4272EFD-0047-B150-177A-77B7C663EAC0}"/>
              </a:ext>
            </a:extLst>
          </p:cNvPr>
          <p:cNvSpPr>
            <a:spLocks noGrp="1"/>
          </p:cNvSpPr>
          <p:nvPr>
            <p:ph sz="half" idx="1"/>
          </p:nvPr>
        </p:nvSpPr>
        <p:spPr/>
        <p:txBody>
          <a:bodyPr vert="horz" lIns="91440" tIns="45720" rIns="91440" bIns="45720" rtlCol="0" anchor="t">
            <a:normAutofit/>
          </a:bodyPr>
          <a:lstStyle/>
          <a:p>
            <a:endParaRPr lang="en-GB" dirty="0"/>
          </a:p>
          <a:p>
            <a:pPr marL="0" indent="0">
              <a:buNone/>
            </a:pPr>
            <a:r>
              <a:rPr lang="en-GB" dirty="0"/>
              <a:t>Research means:</a:t>
            </a:r>
          </a:p>
          <a:p>
            <a:pPr marL="0" indent="0">
              <a:buNone/>
            </a:pPr>
            <a:r>
              <a:rPr lang="en-GB" dirty="0"/>
              <a:t>'</a:t>
            </a:r>
            <a:r>
              <a:rPr lang="en-GB" dirty="0">
                <a:solidFill>
                  <a:srgbClr val="7030A0"/>
                </a:solidFill>
              </a:rPr>
              <a:t> </a:t>
            </a:r>
            <a:r>
              <a:rPr lang="en-GB" i="1" dirty="0">
                <a:solidFill>
                  <a:srgbClr val="7030A0"/>
                </a:solidFill>
              </a:rPr>
              <a:t>Surveying a topic or a field of knowledge in order to find the best information</a:t>
            </a:r>
            <a:r>
              <a:rPr lang="en-GB" dirty="0"/>
              <a:t>'</a:t>
            </a:r>
          </a:p>
          <a:p>
            <a:r>
              <a:rPr lang="en-GB" dirty="0"/>
              <a:t>To look into a topic from all aspects.</a:t>
            </a:r>
          </a:p>
        </p:txBody>
      </p:sp>
      <p:pic>
        <p:nvPicPr>
          <p:cNvPr id="5" name="Picture 5" descr="A picture containing text, person, indoor, person&#10;&#10;Description automatically generated">
            <a:extLst>
              <a:ext uri="{FF2B5EF4-FFF2-40B4-BE49-F238E27FC236}">
                <a16:creationId xmlns:a16="http://schemas.microsoft.com/office/drawing/2014/main" id="{1C8794F3-5DCE-4E3A-0644-B453D89DFF87}"/>
              </a:ext>
            </a:extLst>
          </p:cNvPr>
          <p:cNvPicPr>
            <a:picLocks noGrp="1" noChangeAspect="1"/>
          </p:cNvPicPr>
          <p:nvPr>
            <p:ph sz="half" idx="2"/>
          </p:nvPr>
        </p:nvPicPr>
        <p:blipFill>
          <a:blip r:embed="rId2"/>
          <a:stretch>
            <a:fillRect/>
          </a:stretch>
        </p:blipFill>
        <p:spPr>
          <a:xfrm>
            <a:off x="7304087" y="2875583"/>
            <a:ext cx="3171825" cy="1438275"/>
          </a:xfrm>
        </p:spPr>
      </p:pic>
    </p:spTree>
    <p:extLst>
      <p:ext uri="{BB962C8B-B14F-4D97-AF65-F5344CB8AC3E}">
        <p14:creationId xmlns:p14="http://schemas.microsoft.com/office/powerpoint/2010/main" val="236009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B639-CA55-1F40-AC73-FE5043E10747}"/>
              </a:ext>
            </a:extLst>
          </p:cNvPr>
          <p:cNvSpPr>
            <a:spLocks noGrp="1"/>
          </p:cNvSpPr>
          <p:nvPr>
            <p:ph type="title"/>
          </p:nvPr>
        </p:nvSpPr>
        <p:spPr>
          <a:solidFill>
            <a:srgbClr val="002060"/>
          </a:solidFill>
        </p:spPr>
        <p:txBody>
          <a:bodyPr/>
          <a:lstStyle/>
          <a:p>
            <a:r>
              <a:rPr lang="en-US" i="1" dirty="0">
                <a:solidFill>
                  <a:schemeClr val="bg1"/>
                </a:solidFill>
              </a:rPr>
              <a:t>'critically </a:t>
            </a:r>
            <a:r>
              <a:rPr lang="en-US" i="1" dirty="0" err="1">
                <a:solidFill>
                  <a:schemeClr val="bg1"/>
                </a:solidFill>
              </a:rPr>
              <a:t>analyse</a:t>
            </a:r>
            <a:r>
              <a:rPr lang="en-US" i="1" dirty="0">
                <a:solidFill>
                  <a:schemeClr val="bg1"/>
                </a:solidFill>
              </a:rPr>
              <a:t>....'</a:t>
            </a:r>
          </a:p>
        </p:txBody>
      </p:sp>
      <p:sp>
        <p:nvSpPr>
          <p:cNvPr id="3" name="Content Placeholder 2">
            <a:extLst>
              <a:ext uri="{FF2B5EF4-FFF2-40B4-BE49-F238E27FC236}">
                <a16:creationId xmlns:a16="http://schemas.microsoft.com/office/drawing/2014/main" id="{10C66E8E-F770-30FE-813A-2F03D7BC830F}"/>
              </a:ext>
            </a:extLst>
          </p:cNvPr>
          <p:cNvSpPr>
            <a:spLocks noGrp="1"/>
          </p:cNvSpPr>
          <p:nvPr>
            <p:ph sz="half" idx="1"/>
          </p:nvPr>
        </p:nvSpPr>
        <p:spPr/>
        <p:txBody>
          <a:bodyPr vert="horz" lIns="91440" tIns="45720" rIns="91440" bIns="45720" rtlCol="0" anchor="t">
            <a:normAutofit fontScale="92500" lnSpcReduction="20000"/>
          </a:bodyPr>
          <a:lstStyle/>
          <a:p>
            <a:pPr marL="0" indent="0">
              <a:buNone/>
            </a:pPr>
            <a:r>
              <a:rPr lang="en-US" dirty="0"/>
              <a:t> To critically </a:t>
            </a:r>
            <a:r>
              <a:rPr lang="en-US" dirty="0" err="1"/>
              <a:t>analyse</a:t>
            </a:r>
            <a:r>
              <a:rPr lang="en-US" dirty="0"/>
              <a:t> means:</a:t>
            </a:r>
            <a:endParaRPr lang="en-US" dirty="0">
              <a:ea typeface="+mn-lt"/>
              <a:cs typeface="+mn-lt"/>
            </a:endParaRPr>
          </a:p>
          <a:p>
            <a:pPr marL="0" indent="0">
              <a:buNone/>
            </a:pPr>
            <a:r>
              <a:rPr lang="en-GB" i="1" dirty="0">
                <a:ea typeface="+mn-lt"/>
                <a:cs typeface="+mn-lt"/>
              </a:rPr>
              <a:t>Break an issue into its constituent parts. Look in depth at each part using supporting arguments and evidence for an against as well as how these interrelate to each other' </a:t>
            </a:r>
            <a:r>
              <a:rPr lang="en-GB" sz="1800" i="1" dirty="0">
                <a:ea typeface="+mn-lt"/>
                <a:cs typeface="+mn-lt"/>
              </a:rPr>
              <a:t>( University of Leicester, 2009)</a:t>
            </a:r>
            <a:r>
              <a:rPr lang="en-GB" i="1" dirty="0">
                <a:ea typeface="+mn-lt"/>
                <a:cs typeface="+mn-lt"/>
              </a:rPr>
              <a:t>.</a:t>
            </a:r>
            <a:endParaRPr lang="en-US" dirty="0"/>
          </a:p>
          <a:p>
            <a:pPr marL="0" indent="0">
              <a:buNone/>
            </a:pPr>
            <a:r>
              <a:rPr lang="en-GB" i="1" dirty="0"/>
              <a:t>With the addition of 'criticality' - questioning each part, looking for significance, pros/cons etc</a:t>
            </a:r>
          </a:p>
          <a:p>
            <a:pPr marL="0" indent="0">
              <a:buNone/>
            </a:pPr>
            <a:endParaRPr lang="en-US" dirty="0"/>
          </a:p>
          <a:p>
            <a:pPr marL="0" indent="0">
              <a:buNone/>
            </a:pPr>
            <a:endParaRPr lang="en-US" dirty="0"/>
          </a:p>
          <a:p>
            <a:pPr marL="0" indent="0">
              <a:buNone/>
            </a:pPr>
            <a:endParaRPr lang="en-US" dirty="0"/>
          </a:p>
        </p:txBody>
      </p:sp>
      <p:pic>
        <p:nvPicPr>
          <p:cNvPr id="5" name="Picture 5" descr="A picture containing text, blackboard, sign, picture frame&#10;&#10;Description automatically generated">
            <a:extLst>
              <a:ext uri="{FF2B5EF4-FFF2-40B4-BE49-F238E27FC236}">
                <a16:creationId xmlns:a16="http://schemas.microsoft.com/office/drawing/2014/main" id="{7559FE5E-E085-3861-B723-B5A9A93ADCE4}"/>
              </a:ext>
            </a:extLst>
          </p:cNvPr>
          <p:cNvPicPr>
            <a:picLocks noGrp="1" noChangeAspect="1"/>
          </p:cNvPicPr>
          <p:nvPr>
            <p:ph sz="half" idx="2"/>
          </p:nvPr>
        </p:nvPicPr>
        <p:blipFill>
          <a:blip r:embed="rId3"/>
          <a:stretch>
            <a:fillRect/>
          </a:stretch>
        </p:blipFill>
        <p:spPr>
          <a:xfrm>
            <a:off x="6023220" y="1892066"/>
            <a:ext cx="5577253" cy="3483463"/>
          </a:xfrm>
        </p:spPr>
      </p:pic>
    </p:spTree>
    <p:extLst>
      <p:ext uri="{BB962C8B-B14F-4D97-AF65-F5344CB8AC3E}">
        <p14:creationId xmlns:p14="http://schemas.microsoft.com/office/powerpoint/2010/main" val="2251275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F66E3-FD87-9E30-6289-539D6C3A2E8D}"/>
              </a:ext>
            </a:extLst>
          </p:cNvPr>
          <p:cNvSpPr>
            <a:spLocks noGrp="1"/>
          </p:cNvSpPr>
          <p:nvPr>
            <p:ph type="title"/>
          </p:nvPr>
        </p:nvSpPr>
        <p:spPr>
          <a:solidFill>
            <a:srgbClr val="002060"/>
          </a:solidFill>
        </p:spPr>
        <p:txBody>
          <a:bodyPr/>
          <a:lstStyle/>
          <a:p>
            <a:r>
              <a:rPr lang="en-US" i="1" dirty="0">
                <a:solidFill>
                  <a:schemeClr val="bg1"/>
                </a:solidFill>
              </a:rPr>
              <a:t>'current theories and methodologies …'</a:t>
            </a:r>
          </a:p>
        </p:txBody>
      </p:sp>
      <p:sp>
        <p:nvSpPr>
          <p:cNvPr id="3" name="Content Placeholder 2">
            <a:extLst>
              <a:ext uri="{FF2B5EF4-FFF2-40B4-BE49-F238E27FC236}">
                <a16:creationId xmlns:a16="http://schemas.microsoft.com/office/drawing/2014/main" id="{02E4C55E-1CB7-94BA-9E08-2EC8B032C491}"/>
              </a:ext>
            </a:extLst>
          </p:cNvPr>
          <p:cNvSpPr>
            <a:spLocks noGrp="1"/>
          </p:cNvSpPr>
          <p:nvPr>
            <p:ph sz="half" idx="1"/>
          </p:nvPr>
        </p:nvSpPr>
        <p:spPr/>
        <p:txBody>
          <a:bodyPr vert="horz" lIns="91440" tIns="45720" rIns="91440" bIns="45720" rtlCol="0" anchor="t">
            <a:normAutofit fontScale="92500" lnSpcReduction="10000"/>
          </a:bodyPr>
          <a:lstStyle/>
          <a:p>
            <a:endParaRPr lang="en-US" dirty="0"/>
          </a:p>
          <a:p>
            <a:r>
              <a:rPr lang="en-US" dirty="0"/>
              <a:t>Theories - </a:t>
            </a:r>
          </a:p>
          <a:p>
            <a:r>
              <a:rPr lang="en-US" dirty="0"/>
              <a:t>Methodologies</a:t>
            </a:r>
          </a:p>
          <a:p>
            <a:endParaRPr lang="en-US" dirty="0"/>
          </a:p>
          <a:p>
            <a:pPr marL="0" indent="0">
              <a:buNone/>
            </a:pPr>
            <a:r>
              <a:rPr lang="en-US" b="1" dirty="0"/>
              <a:t>Relevant to your specific role</a:t>
            </a:r>
          </a:p>
          <a:p>
            <a:pPr marL="0" indent="0">
              <a:buNone/>
            </a:pPr>
            <a:r>
              <a:rPr lang="en-US" dirty="0"/>
              <a:t>FLO</a:t>
            </a:r>
          </a:p>
          <a:p>
            <a:pPr marL="0" indent="0">
              <a:buNone/>
            </a:pPr>
            <a:r>
              <a:rPr lang="en-US" dirty="0"/>
              <a:t>Interviewing</a:t>
            </a:r>
          </a:p>
          <a:p>
            <a:pPr marL="0" indent="0">
              <a:buNone/>
            </a:pPr>
            <a:r>
              <a:rPr lang="en-US" dirty="0"/>
              <a:t>Crime scene investigation</a:t>
            </a:r>
          </a:p>
          <a:p>
            <a:pPr marL="0" indent="0">
              <a:buNone/>
            </a:pPr>
            <a:r>
              <a:rPr lang="en-US" dirty="0"/>
              <a:t>Management of investigation</a:t>
            </a:r>
          </a:p>
        </p:txBody>
      </p:sp>
      <p:pic>
        <p:nvPicPr>
          <p:cNvPr id="5" name="Picture 5" descr="A picture containing text&#10;&#10;Description automatically generated">
            <a:extLst>
              <a:ext uri="{FF2B5EF4-FFF2-40B4-BE49-F238E27FC236}">
                <a16:creationId xmlns:a16="http://schemas.microsoft.com/office/drawing/2014/main" id="{024A179E-9885-7E64-0EE9-13BAD6862E5F}"/>
              </a:ext>
            </a:extLst>
          </p:cNvPr>
          <p:cNvPicPr>
            <a:picLocks noGrp="1" noChangeAspect="1"/>
          </p:cNvPicPr>
          <p:nvPr>
            <p:ph sz="half" idx="2"/>
          </p:nvPr>
        </p:nvPicPr>
        <p:blipFill>
          <a:blip r:embed="rId3"/>
          <a:stretch>
            <a:fillRect/>
          </a:stretch>
        </p:blipFill>
        <p:spPr>
          <a:xfrm>
            <a:off x="5898174" y="1856775"/>
            <a:ext cx="5592884" cy="3133969"/>
          </a:xfrm>
        </p:spPr>
      </p:pic>
    </p:spTree>
    <p:extLst>
      <p:ext uri="{BB962C8B-B14F-4D97-AF65-F5344CB8AC3E}">
        <p14:creationId xmlns:p14="http://schemas.microsoft.com/office/powerpoint/2010/main" val="4229591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D8906-7A6D-6813-8025-DF42213B712D}"/>
              </a:ext>
            </a:extLst>
          </p:cNvPr>
          <p:cNvSpPr>
            <a:spLocks noGrp="1"/>
          </p:cNvSpPr>
          <p:nvPr>
            <p:ph type="title"/>
          </p:nvPr>
        </p:nvSpPr>
        <p:spPr>
          <a:solidFill>
            <a:srgbClr val="002060"/>
          </a:solidFill>
        </p:spPr>
        <p:txBody>
          <a:bodyPr/>
          <a:lstStyle/>
          <a:p>
            <a:r>
              <a:rPr lang="en-US" dirty="0">
                <a:solidFill>
                  <a:schemeClr val="bg1"/>
                </a:solidFill>
              </a:rPr>
              <a:t>Task 4 – part 2</a:t>
            </a:r>
          </a:p>
        </p:txBody>
      </p:sp>
      <p:sp>
        <p:nvSpPr>
          <p:cNvPr id="3" name="Content Placeholder 2">
            <a:extLst>
              <a:ext uri="{FF2B5EF4-FFF2-40B4-BE49-F238E27FC236}">
                <a16:creationId xmlns:a16="http://schemas.microsoft.com/office/drawing/2014/main" id="{973C2C6C-8F0F-48D6-F2CE-A580376A84F5}"/>
              </a:ext>
            </a:extLst>
          </p:cNvPr>
          <p:cNvSpPr>
            <a:spLocks noGrp="1"/>
          </p:cNvSpPr>
          <p:nvPr>
            <p:ph sz="half" idx="1"/>
          </p:nvPr>
        </p:nvSpPr>
        <p:spPr/>
        <p:txBody>
          <a:bodyPr vert="horz" lIns="91440" tIns="45720" rIns="91440" bIns="45720" rtlCol="0" anchor="t">
            <a:normAutofit/>
          </a:bodyPr>
          <a:lstStyle/>
          <a:p>
            <a:pPr marL="0" indent="0">
              <a:buNone/>
            </a:pPr>
            <a:endParaRPr lang="en-GB" dirty="0">
              <a:ea typeface="+mn-lt"/>
              <a:cs typeface="+mn-lt"/>
            </a:endParaRPr>
          </a:p>
          <a:p>
            <a:pPr marL="0" indent="0">
              <a:buNone/>
            </a:pPr>
            <a:r>
              <a:rPr lang="en-GB" dirty="0">
                <a:ea typeface="+mn-lt"/>
                <a:cs typeface="+mn-lt"/>
              </a:rPr>
              <a:t>Evaluate the importance of applying skills, knowledge and experience to reach appropriate investigative outcomes.</a:t>
            </a:r>
            <a:endParaRPr lang="en-US"/>
          </a:p>
        </p:txBody>
      </p:sp>
      <p:sp>
        <p:nvSpPr>
          <p:cNvPr id="4" name="Content Placeholder 3">
            <a:extLst>
              <a:ext uri="{FF2B5EF4-FFF2-40B4-BE49-F238E27FC236}">
                <a16:creationId xmlns:a16="http://schemas.microsoft.com/office/drawing/2014/main" id="{85C5D3FB-3DC2-3FB7-7F6F-863ECF066AEE}"/>
              </a:ext>
            </a:extLst>
          </p:cNvPr>
          <p:cNvSpPr>
            <a:spLocks noGrp="1"/>
          </p:cNvSpPr>
          <p:nvPr>
            <p:ph sz="half" idx="2"/>
          </p:nvPr>
        </p:nvSpPr>
        <p:spPr/>
        <p:txBody>
          <a:bodyPr vert="horz" lIns="91440" tIns="45720" rIns="91440" bIns="45720" rtlCol="0" anchor="t">
            <a:normAutofit/>
          </a:bodyPr>
          <a:lstStyle/>
          <a:p>
            <a:pPr algn="ctr"/>
            <a:endParaRPr lang="en-GB" b="1" dirty="0">
              <a:solidFill>
                <a:srgbClr val="FF0000"/>
              </a:solidFill>
              <a:ea typeface="+mn-lt"/>
              <a:cs typeface="+mn-lt"/>
            </a:endParaRPr>
          </a:p>
          <a:p>
            <a:pPr algn="ctr"/>
            <a:endParaRPr lang="en-GB" b="1" dirty="0">
              <a:solidFill>
                <a:srgbClr val="FF0000"/>
              </a:solidFill>
              <a:ea typeface="+mn-lt"/>
              <a:cs typeface="+mn-lt"/>
            </a:endParaRPr>
          </a:p>
          <a:p>
            <a:pPr algn="ctr"/>
            <a:r>
              <a:rPr lang="en-GB" b="1" dirty="0">
                <a:solidFill>
                  <a:srgbClr val="FF0000"/>
                </a:solidFill>
                <a:ea typeface="+mn-lt"/>
                <a:cs typeface="+mn-lt"/>
              </a:rPr>
              <a:t>Directive word</a:t>
            </a:r>
            <a:endParaRPr lang="en-US" dirty="0">
              <a:ea typeface="+mn-lt"/>
              <a:cs typeface="+mn-lt"/>
            </a:endParaRPr>
          </a:p>
          <a:p>
            <a:pPr algn="ctr"/>
            <a:r>
              <a:rPr lang="en-GB" b="1" dirty="0">
                <a:solidFill>
                  <a:srgbClr val="0070C0"/>
                </a:solidFill>
                <a:ea typeface="+mn-lt"/>
                <a:cs typeface="+mn-lt"/>
              </a:rPr>
              <a:t>Topic</a:t>
            </a:r>
            <a:endParaRPr lang="en-US" dirty="0">
              <a:ea typeface="+mn-lt"/>
              <a:cs typeface="+mn-lt"/>
            </a:endParaRPr>
          </a:p>
          <a:p>
            <a:pPr algn="ctr"/>
            <a:r>
              <a:rPr lang="en-GB" b="1" dirty="0">
                <a:solidFill>
                  <a:srgbClr val="00B050"/>
                </a:solidFill>
                <a:ea typeface="+mn-lt"/>
                <a:cs typeface="+mn-lt"/>
              </a:rPr>
              <a:t>Limitations</a:t>
            </a:r>
            <a:endParaRPr lang="en-US" dirty="0"/>
          </a:p>
        </p:txBody>
      </p:sp>
      <p:sp>
        <p:nvSpPr>
          <p:cNvPr id="5" name="Arrow: Right 4">
            <a:extLst>
              <a:ext uri="{FF2B5EF4-FFF2-40B4-BE49-F238E27FC236}">
                <a16:creationId xmlns:a16="http://schemas.microsoft.com/office/drawing/2014/main" id="{32D7A52B-8634-0835-0DAA-A48689558544}"/>
              </a:ext>
            </a:extLst>
          </p:cNvPr>
          <p:cNvSpPr/>
          <p:nvPr/>
        </p:nvSpPr>
        <p:spPr>
          <a:xfrm rot="3240000">
            <a:off x="879229" y="1563076"/>
            <a:ext cx="976923" cy="48846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5910B66A-1EE3-1E3D-9254-1EEE4F495603}"/>
              </a:ext>
            </a:extLst>
          </p:cNvPr>
          <p:cNvSpPr/>
          <p:nvPr/>
        </p:nvSpPr>
        <p:spPr>
          <a:xfrm rot="2280000">
            <a:off x="5197230" y="1875691"/>
            <a:ext cx="488461" cy="97692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93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D0069-A5B4-726D-CDF6-1EF105EAB556}"/>
              </a:ext>
            </a:extLst>
          </p:cNvPr>
          <p:cNvSpPr>
            <a:spLocks noGrp="1"/>
          </p:cNvSpPr>
          <p:nvPr>
            <p:ph type="title"/>
          </p:nvPr>
        </p:nvSpPr>
        <p:spPr>
          <a:xfrm>
            <a:off x="609600" y="274638"/>
            <a:ext cx="10972800" cy="1143000"/>
          </a:xfrm>
          <a:solidFill>
            <a:srgbClr val="002060"/>
          </a:solidFill>
        </p:spPr>
        <p:txBody>
          <a:bodyPr anchor="ctr">
            <a:normAutofit/>
          </a:bodyPr>
          <a:lstStyle/>
          <a:p>
            <a:r>
              <a:rPr lang="en-US" i="1" dirty="0">
                <a:solidFill>
                  <a:schemeClr val="bg1"/>
                </a:solidFill>
              </a:rPr>
              <a:t>'Evaluate the importance...'</a:t>
            </a:r>
          </a:p>
        </p:txBody>
      </p:sp>
      <p:pic>
        <p:nvPicPr>
          <p:cNvPr id="5" name="Picture 5" descr="Icon&#10;&#10;Description automatically generated">
            <a:extLst>
              <a:ext uri="{FF2B5EF4-FFF2-40B4-BE49-F238E27FC236}">
                <a16:creationId xmlns:a16="http://schemas.microsoft.com/office/drawing/2014/main" id="{21EB4DDF-0DB0-8469-9AF7-F806F8C871DB}"/>
              </a:ext>
            </a:extLst>
          </p:cNvPr>
          <p:cNvPicPr>
            <a:picLocks noGrp="1" noChangeAspect="1"/>
          </p:cNvPicPr>
          <p:nvPr>
            <p:ph sz="half" idx="1"/>
          </p:nvPr>
        </p:nvPicPr>
        <p:blipFill>
          <a:blip r:embed="rId3"/>
          <a:stretch>
            <a:fillRect/>
          </a:stretch>
        </p:blipFill>
        <p:spPr>
          <a:xfrm>
            <a:off x="639213" y="1600201"/>
            <a:ext cx="5325574" cy="3989040"/>
          </a:xfrm>
          <a:noFill/>
        </p:spPr>
      </p:pic>
      <p:sp>
        <p:nvSpPr>
          <p:cNvPr id="3" name="Content Placeholder 2">
            <a:extLst>
              <a:ext uri="{FF2B5EF4-FFF2-40B4-BE49-F238E27FC236}">
                <a16:creationId xmlns:a16="http://schemas.microsoft.com/office/drawing/2014/main" id="{523A95B6-E80D-F9F3-ED43-35A1FDE29C28}"/>
              </a:ext>
            </a:extLst>
          </p:cNvPr>
          <p:cNvSpPr>
            <a:spLocks noGrp="1"/>
          </p:cNvSpPr>
          <p:nvPr>
            <p:ph sz="half" idx="2"/>
          </p:nvPr>
        </p:nvSpPr>
        <p:spPr>
          <a:xfrm>
            <a:off x="6197600" y="1600201"/>
            <a:ext cx="5384800" cy="3989040"/>
          </a:xfrm>
        </p:spPr>
        <p:txBody>
          <a:bodyPr vert="horz" lIns="91440" tIns="45720" rIns="91440" bIns="45720" rtlCol="0" anchor="t">
            <a:normAutofit/>
          </a:bodyPr>
          <a:lstStyle/>
          <a:p>
            <a:pPr marL="0" indent="0">
              <a:buNone/>
            </a:pPr>
            <a:endParaRPr lang="en-US"/>
          </a:p>
          <a:p>
            <a:pPr marL="0" indent="0">
              <a:buNone/>
            </a:pPr>
            <a:r>
              <a:rPr lang="en-US" dirty="0"/>
              <a:t>Evaluate means:</a:t>
            </a:r>
          </a:p>
          <a:p>
            <a:pPr marL="0" indent="0">
              <a:buNone/>
            </a:pPr>
            <a:r>
              <a:rPr lang="en-US" dirty="0"/>
              <a:t>'the extent to which something (statement/findings) are true or what extent you agree with them. Take evidence from a wide range of sources which agree/disagree' </a:t>
            </a:r>
            <a:r>
              <a:rPr lang="en-US" sz="1800" i="1" dirty="0"/>
              <a:t>( University of Leicester, 2009)</a:t>
            </a:r>
          </a:p>
        </p:txBody>
      </p:sp>
    </p:spTree>
    <p:extLst>
      <p:ext uri="{BB962C8B-B14F-4D97-AF65-F5344CB8AC3E}">
        <p14:creationId xmlns:p14="http://schemas.microsoft.com/office/powerpoint/2010/main" val="1946668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23922-1168-D902-F2E8-CCA1A2278665}"/>
              </a:ext>
            </a:extLst>
          </p:cNvPr>
          <p:cNvSpPr>
            <a:spLocks noGrp="1"/>
          </p:cNvSpPr>
          <p:nvPr>
            <p:ph type="title"/>
          </p:nvPr>
        </p:nvSpPr>
        <p:spPr>
          <a:xfrm>
            <a:off x="609600" y="274638"/>
            <a:ext cx="10972800" cy="1143000"/>
          </a:xfrm>
          <a:solidFill>
            <a:srgbClr val="002060"/>
          </a:solidFill>
        </p:spPr>
        <p:txBody>
          <a:bodyPr anchor="ctr">
            <a:normAutofit/>
          </a:bodyPr>
          <a:lstStyle/>
          <a:p>
            <a:r>
              <a:rPr lang="en-US" i="1" dirty="0">
                <a:solidFill>
                  <a:schemeClr val="bg1"/>
                </a:solidFill>
              </a:rPr>
              <a:t>..skills, knowledge and experience...</a:t>
            </a:r>
          </a:p>
        </p:txBody>
      </p:sp>
      <p:sp>
        <p:nvSpPr>
          <p:cNvPr id="3" name="Content Placeholder 2">
            <a:extLst>
              <a:ext uri="{FF2B5EF4-FFF2-40B4-BE49-F238E27FC236}">
                <a16:creationId xmlns:a16="http://schemas.microsoft.com/office/drawing/2014/main" id="{48646377-4F8C-A9DB-8049-D60A5160870F}"/>
              </a:ext>
            </a:extLst>
          </p:cNvPr>
          <p:cNvSpPr>
            <a:spLocks noGrp="1"/>
          </p:cNvSpPr>
          <p:nvPr>
            <p:ph sz="half" idx="1"/>
          </p:nvPr>
        </p:nvSpPr>
        <p:spPr>
          <a:xfrm>
            <a:off x="609600" y="1600201"/>
            <a:ext cx="5384800" cy="3989040"/>
          </a:xfrm>
        </p:spPr>
        <p:txBody>
          <a:bodyPr vert="horz" lIns="91440" tIns="45720" rIns="91440" bIns="45720" rtlCol="0">
            <a:normAutofit/>
          </a:bodyPr>
          <a:lstStyle/>
          <a:p>
            <a:endParaRPr lang="en-US"/>
          </a:p>
          <a:p>
            <a:r>
              <a:rPr lang="en-US" dirty="0"/>
              <a:t>Your skills</a:t>
            </a:r>
          </a:p>
          <a:p>
            <a:r>
              <a:rPr lang="en-US" dirty="0"/>
              <a:t>Your knowledge</a:t>
            </a:r>
          </a:p>
          <a:p>
            <a:r>
              <a:rPr lang="en-US" dirty="0"/>
              <a:t>Your experience</a:t>
            </a:r>
          </a:p>
        </p:txBody>
      </p:sp>
      <p:pic>
        <p:nvPicPr>
          <p:cNvPr id="5" name="Picture 5" descr="A picture containing diagram&#10;&#10;Description automatically generated">
            <a:extLst>
              <a:ext uri="{FF2B5EF4-FFF2-40B4-BE49-F238E27FC236}">
                <a16:creationId xmlns:a16="http://schemas.microsoft.com/office/drawing/2014/main" id="{1B0180A5-1D79-8912-924E-45152B56DC83}"/>
              </a:ext>
            </a:extLst>
          </p:cNvPr>
          <p:cNvPicPr>
            <a:picLocks noGrp="1" noChangeAspect="1"/>
          </p:cNvPicPr>
          <p:nvPr>
            <p:ph sz="half" idx="2"/>
          </p:nvPr>
        </p:nvPicPr>
        <p:blipFill>
          <a:blip r:embed="rId3"/>
          <a:stretch>
            <a:fillRect/>
          </a:stretch>
        </p:blipFill>
        <p:spPr>
          <a:xfrm>
            <a:off x="6240868" y="1600201"/>
            <a:ext cx="5298263" cy="3989040"/>
          </a:xfrm>
          <a:noFill/>
        </p:spPr>
      </p:pic>
    </p:spTree>
    <p:extLst>
      <p:ext uri="{BB962C8B-B14F-4D97-AF65-F5344CB8AC3E}">
        <p14:creationId xmlns:p14="http://schemas.microsoft.com/office/powerpoint/2010/main" val="1829314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Reflection Models</a:t>
            </a:r>
          </a:p>
        </p:txBody>
      </p:sp>
      <p:pic>
        <p:nvPicPr>
          <p:cNvPr id="4" name="Content Placeholder 3">
            <a:extLst>
              <a:ext uri="{FF2B5EF4-FFF2-40B4-BE49-F238E27FC236}">
                <a16:creationId xmlns:a16="http://schemas.microsoft.com/office/drawing/2014/main" id="{FCAD30AD-2AEE-D17F-FE0E-5678820FB313}"/>
              </a:ext>
            </a:extLst>
          </p:cNvPr>
          <p:cNvPicPr>
            <a:picLocks noGrp="1" noChangeAspect="1"/>
          </p:cNvPicPr>
          <p:nvPr>
            <p:ph idx="1"/>
          </p:nvPr>
        </p:nvPicPr>
        <p:blipFill>
          <a:blip r:embed="rId3"/>
          <a:stretch>
            <a:fillRect/>
          </a:stretch>
        </p:blipFill>
        <p:spPr>
          <a:xfrm>
            <a:off x="155631" y="1447315"/>
            <a:ext cx="2807522" cy="2189432"/>
          </a:xfrm>
          <a:prstGeom prst="rect">
            <a:avLst/>
          </a:prstGeom>
        </p:spPr>
      </p:pic>
      <p:pic>
        <p:nvPicPr>
          <p:cNvPr id="5" name="Picture 4">
            <a:extLst>
              <a:ext uri="{FF2B5EF4-FFF2-40B4-BE49-F238E27FC236}">
                <a16:creationId xmlns:a16="http://schemas.microsoft.com/office/drawing/2014/main" id="{7BE48DFC-A3E0-6E7F-AE7D-8D1BB55D773B}"/>
              </a:ext>
            </a:extLst>
          </p:cNvPr>
          <p:cNvPicPr>
            <a:picLocks noChangeAspect="1"/>
          </p:cNvPicPr>
          <p:nvPr/>
        </p:nvPicPr>
        <p:blipFill>
          <a:blip r:embed="rId4"/>
          <a:stretch>
            <a:fillRect/>
          </a:stretch>
        </p:blipFill>
        <p:spPr>
          <a:xfrm>
            <a:off x="2903135" y="3405808"/>
            <a:ext cx="2840375" cy="1907481"/>
          </a:xfrm>
          <a:prstGeom prst="rect">
            <a:avLst/>
          </a:prstGeom>
        </p:spPr>
      </p:pic>
      <p:pic>
        <p:nvPicPr>
          <p:cNvPr id="6" name="Picture 5">
            <a:extLst>
              <a:ext uri="{FF2B5EF4-FFF2-40B4-BE49-F238E27FC236}">
                <a16:creationId xmlns:a16="http://schemas.microsoft.com/office/drawing/2014/main" id="{9914637A-4E44-150B-E7F4-5B8ED12B5C62}"/>
              </a:ext>
            </a:extLst>
          </p:cNvPr>
          <p:cNvPicPr>
            <a:picLocks noChangeAspect="1"/>
          </p:cNvPicPr>
          <p:nvPr/>
        </p:nvPicPr>
        <p:blipFill>
          <a:blip r:embed="rId5"/>
          <a:stretch>
            <a:fillRect/>
          </a:stretch>
        </p:blipFill>
        <p:spPr>
          <a:xfrm>
            <a:off x="5915003" y="1642680"/>
            <a:ext cx="2844683" cy="2434160"/>
          </a:xfrm>
          <a:prstGeom prst="rect">
            <a:avLst/>
          </a:prstGeom>
        </p:spPr>
      </p:pic>
      <p:sp>
        <p:nvSpPr>
          <p:cNvPr id="7" name="Rectangle 6">
            <a:extLst>
              <a:ext uri="{FF2B5EF4-FFF2-40B4-BE49-F238E27FC236}">
                <a16:creationId xmlns:a16="http://schemas.microsoft.com/office/drawing/2014/main" id="{96D229C7-C1C4-7A69-D961-9714A82FB686}"/>
              </a:ext>
            </a:extLst>
          </p:cNvPr>
          <p:cNvSpPr/>
          <p:nvPr/>
        </p:nvSpPr>
        <p:spPr>
          <a:xfrm>
            <a:off x="544927" y="3666424"/>
            <a:ext cx="1515654" cy="49074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ERA</a:t>
            </a:r>
          </a:p>
        </p:txBody>
      </p:sp>
      <p:sp>
        <p:nvSpPr>
          <p:cNvPr id="8" name="Rectangle 7">
            <a:extLst>
              <a:ext uri="{FF2B5EF4-FFF2-40B4-BE49-F238E27FC236}">
                <a16:creationId xmlns:a16="http://schemas.microsoft.com/office/drawing/2014/main" id="{18DCF8A3-E7CF-C152-4B0F-4B889D0CE174}"/>
              </a:ext>
            </a:extLst>
          </p:cNvPr>
          <p:cNvSpPr/>
          <p:nvPr/>
        </p:nvSpPr>
        <p:spPr>
          <a:xfrm>
            <a:off x="3651455" y="2893838"/>
            <a:ext cx="1258956" cy="47707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Driscolls</a:t>
            </a:r>
            <a:endParaRPr lang="en-GB" dirty="0"/>
          </a:p>
        </p:txBody>
      </p:sp>
      <p:sp>
        <p:nvSpPr>
          <p:cNvPr id="9" name="Rectangle 8">
            <a:extLst>
              <a:ext uri="{FF2B5EF4-FFF2-40B4-BE49-F238E27FC236}">
                <a16:creationId xmlns:a16="http://schemas.microsoft.com/office/drawing/2014/main" id="{6F5B17CC-FCB8-7EFF-6ECB-E96028768AE2}"/>
              </a:ext>
            </a:extLst>
          </p:cNvPr>
          <p:cNvSpPr/>
          <p:nvPr/>
        </p:nvSpPr>
        <p:spPr>
          <a:xfrm>
            <a:off x="6941332" y="4120593"/>
            <a:ext cx="1189633" cy="47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Kolb</a:t>
            </a:r>
          </a:p>
        </p:txBody>
      </p:sp>
      <p:pic>
        <p:nvPicPr>
          <p:cNvPr id="10" name="Picture 9">
            <a:extLst>
              <a:ext uri="{FF2B5EF4-FFF2-40B4-BE49-F238E27FC236}">
                <a16:creationId xmlns:a16="http://schemas.microsoft.com/office/drawing/2014/main" id="{0AFA50AE-0707-21E0-EC65-9690D5C7C88E}"/>
              </a:ext>
            </a:extLst>
          </p:cNvPr>
          <p:cNvPicPr>
            <a:picLocks noChangeAspect="1"/>
          </p:cNvPicPr>
          <p:nvPr/>
        </p:nvPicPr>
        <p:blipFill>
          <a:blip r:embed="rId6"/>
          <a:stretch>
            <a:fillRect/>
          </a:stretch>
        </p:blipFill>
        <p:spPr>
          <a:xfrm>
            <a:off x="9135814" y="2757183"/>
            <a:ext cx="2840374" cy="2494404"/>
          </a:xfrm>
          <a:prstGeom prst="rect">
            <a:avLst/>
          </a:prstGeom>
        </p:spPr>
      </p:pic>
      <p:sp>
        <p:nvSpPr>
          <p:cNvPr id="11" name="Rectangle 10">
            <a:extLst>
              <a:ext uri="{FF2B5EF4-FFF2-40B4-BE49-F238E27FC236}">
                <a16:creationId xmlns:a16="http://schemas.microsoft.com/office/drawing/2014/main" id="{C82EEE69-6A48-75E6-831C-1CAA851BEA95}"/>
              </a:ext>
            </a:extLst>
          </p:cNvPr>
          <p:cNvSpPr/>
          <p:nvPr/>
        </p:nvSpPr>
        <p:spPr>
          <a:xfrm>
            <a:off x="9847009" y="2248051"/>
            <a:ext cx="1417983" cy="5879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Gibbs</a:t>
            </a:r>
          </a:p>
        </p:txBody>
      </p:sp>
    </p:spTree>
    <p:extLst>
      <p:ext uri="{BB962C8B-B14F-4D97-AF65-F5344CB8AC3E}">
        <p14:creationId xmlns:p14="http://schemas.microsoft.com/office/powerpoint/2010/main" val="3451093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98B8-93C8-B3C9-69EA-1E95C8450DDE}"/>
              </a:ext>
            </a:extLst>
          </p:cNvPr>
          <p:cNvSpPr>
            <a:spLocks noGrp="1"/>
          </p:cNvSpPr>
          <p:nvPr>
            <p:ph type="title"/>
          </p:nvPr>
        </p:nvSpPr>
        <p:spPr>
          <a:xfrm>
            <a:off x="609600" y="274638"/>
            <a:ext cx="10972800" cy="1143000"/>
          </a:xfrm>
          <a:solidFill>
            <a:srgbClr val="002060"/>
          </a:solidFill>
        </p:spPr>
        <p:txBody>
          <a:bodyPr anchor="ctr">
            <a:normAutofit/>
          </a:bodyPr>
          <a:lstStyle/>
          <a:p>
            <a:r>
              <a:rPr lang="en-US" dirty="0">
                <a:solidFill>
                  <a:schemeClr val="bg1"/>
                </a:solidFill>
              </a:rPr>
              <a:t>Important</a:t>
            </a:r>
          </a:p>
        </p:txBody>
      </p:sp>
      <p:pic>
        <p:nvPicPr>
          <p:cNvPr id="5" name="Picture 5" descr="A picture containing text, businesscard&#10;&#10;Description automatically generated">
            <a:extLst>
              <a:ext uri="{FF2B5EF4-FFF2-40B4-BE49-F238E27FC236}">
                <a16:creationId xmlns:a16="http://schemas.microsoft.com/office/drawing/2014/main" id="{15EE6BC7-CFA1-22CC-5B22-17A654BA6B89}"/>
              </a:ext>
            </a:extLst>
          </p:cNvPr>
          <p:cNvPicPr>
            <a:picLocks noGrp="1" noChangeAspect="1"/>
          </p:cNvPicPr>
          <p:nvPr>
            <p:ph sz="half" idx="1"/>
          </p:nvPr>
        </p:nvPicPr>
        <p:blipFill>
          <a:blip r:embed="rId2"/>
          <a:stretch>
            <a:fillRect/>
          </a:stretch>
        </p:blipFill>
        <p:spPr>
          <a:xfrm>
            <a:off x="609600" y="1688865"/>
            <a:ext cx="5384800" cy="3811712"/>
          </a:xfrm>
          <a:noFill/>
        </p:spPr>
      </p:pic>
      <p:sp>
        <p:nvSpPr>
          <p:cNvPr id="3" name="Content Placeholder 2">
            <a:extLst>
              <a:ext uri="{FF2B5EF4-FFF2-40B4-BE49-F238E27FC236}">
                <a16:creationId xmlns:a16="http://schemas.microsoft.com/office/drawing/2014/main" id="{A17929DC-C8F4-BACD-8BC4-FA8D8966F843}"/>
              </a:ext>
            </a:extLst>
          </p:cNvPr>
          <p:cNvSpPr>
            <a:spLocks noGrp="1"/>
          </p:cNvSpPr>
          <p:nvPr>
            <p:ph sz="half" idx="2"/>
          </p:nvPr>
        </p:nvSpPr>
        <p:spPr>
          <a:xfrm>
            <a:off x="6197600" y="1600201"/>
            <a:ext cx="5384800" cy="3989040"/>
          </a:xfrm>
        </p:spPr>
        <p:txBody>
          <a:bodyPr vert="horz" lIns="91440" tIns="45720" rIns="91440" bIns="45720" rtlCol="0">
            <a:normAutofit/>
          </a:bodyPr>
          <a:lstStyle/>
          <a:p>
            <a:r>
              <a:rPr lang="en-US" dirty="0"/>
              <a:t>The marks lie in the way that you support what you say using academic sources and use of academic skills ( criticality, assess, evaluate </a:t>
            </a:r>
            <a:r>
              <a:rPr lang="en-US" dirty="0" err="1"/>
              <a:t>etc</a:t>
            </a:r>
            <a:r>
              <a:rPr lang="en-US" dirty="0"/>
              <a:t>) NOT in the detail of the investigation</a:t>
            </a:r>
          </a:p>
        </p:txBody>
      </p:sp>
    </p:spTree>
    <p:extLst>
      <p:ext uri="{BB962C8B-B14F-4D97-AF65-F5344CB8AC3E}">
        <p14:creationId xmlns:p14="http://schemas.microsoft.com/office/powerpoint/2010/main" val="10377140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F02AF-CEC2-4489-4F76-1DC5A8F14FE7}"/>
              </a:ext>
            </a:extLst>
          </p:cNvPr>
          <p:cNvSpPr>
            <a:spLocks noGrp="1"/>
          </p:cNvSpPr>
          <p:nvPr>
            <p:ph type="title"/>
          </p:nvPr>
        </p:nvSpPr>
        <p:spPr>
          <a:solidFill>
            <a:srgbClr val="002060"/>
          </a:solidFill>
        </p:spPr>
        <p:txBody>
          <a:bodyPr/>
          <a:lstStyle/>
          <a:p>
            <a:r>
              <a:rPr lang="en-US" dirty="0">
                <a:solidFill>
                  <a:schemeClr val="bg1"/>
                </a:solidFill>
              </a:rPr>
              <a:t>Draft submissions</a:t>
            </a:r>
          </a:p>
        </p:txBody>
      </p:sp>
      <p:sp>
        <p:nvSpPr>
          <p:cNvPr id="3" name="Content Placeholder 2">
            <a:extLst>
              <a:ext uri="{FF2B5EF4-FFF2-40B4-BE49-F238E27FC236}">
                <a16:creationId xmlns:a16="http://schemas.microsoft.com/office/drawing/2014/main" id="{7C4955FE-7685-5A43-76D8-5A4A67D26EEB}"/>
              </a:ext>
            </a:extLst>
          </p:cNvPr>
          <p:cNvSpPr>
            <a:spLocks noGrp="1"/>
          </p:cNvSpPr>
          <p:nvPr>
            <p:ph sz="half" idx="1"/>
          </p:nvPr>
        </p:nvSpPr>
        <p:spPr/>
        <p:txBody>
          <a:bodyPr vert="horz" lIns="91440" tIns="45720" rIns="91440" bIns="45720" rtlCol="0" anchor="t">
            <a:normAutofit/>
          </a:bodyPr>
          <a:lstStyle/>
          <a:p>
            <a:pPr marL="0" indent="0" algn="ctr">
              <a:buNone/>
            </a:pPr>
            <a:r>
              <a:rPr lang="en-US" b="1" dirty="0"/>
              <a:t>Cut-off date for draft submissions is:</a:t>
            </a:r>
            <a:endParaRPr lang="en-US" b="1"/>
          </a:p>
          <a:p>
            <a:pPr marL="0" indent="0">
              <a:buNone/>
            </a:pPr>
            <a:endParaRPr lang="en-US" dirty="0">
              <a:solidFill>
                <a:srgbClr val="000000"/>
              </a:solidFill>
            </a:endParaRPr>
          </a:p>
          <a:p>
            <a:pPr marL="0" indent="0" algn="ctr">
              <a:buNone/>
            </a:pPr>
            <a:r>
              <a:rPr lang="en-US" b="1" dirty="0">
                <a:solidFill>
                  <a:srgbClr val="FF0000"/>
                </a:solidFill>
              </a:rPr>
              <a:t>19th December 2022 at 5.00pm</a:t>
            </a:r>
          </a:p>
          <a:p>
            <a:pPr marL="0" indent="0">
              <a:buNone/>
            </a:pPr>
            <a:endParaRPr lang="en-US" dirty="0"/>
          </a:p>
          <a:p>
            <a:pPr marL="457200" indent="-457200"/>
            <a:r>
              <a:rPr lang="en-US" b="1" dirty="0">
                <a:solidFill>
                  <a:srgbClr val="7030A0"/>
                </a:solidFill>
              </a:rPr>
              <a:t>One submission per task </a:t>
            </a:r>
          </a:p>
          <a:p>
            <a:pPr marL="0" indent="0">
              <a:buNone/>
            </a:pPr>
            <a:endParaRPr lang="en-US" b="1" dirty="0">
              <a:solidFill>
                <a:srgbClr val="7030A0"/>
              </a:solidFill>
            </a:endParaRPr>
          </a:p>
          <a:p>
            <a:pPr marL="0" indent="0">
              <a:buNone/>
            </a:pPr>
            <a:endParaRPr lang="en-US" dirty="0"/>
          </a:p>
          <a:p>
            <a:pPr marL="0" indent="0">
              <a:buNone/>
            </a:pPr>
            <a:endParaRPr lang="en-US" dirty="0"/>
          </a:p>
        </p:txBody>
      </p:sp>
      <p:sp>
        <p:nvSpPr>
          <p:cNvPr id="4" name="Content Placeholder 3">
            <a:extLst>
              <a:ext uri="{FF2B5EF4-FFF2-40B4-BE49-F238E27FC236}">
                <a16:creationId xmlns:a16="http://schemas.microsoft.com/office/drawing/2014/main" id="{6DA41A7D-15E1-4865-A220-B200200A3163}"/>
              </a:ext>
            </a:extLst>
          </p:cNvPr>
          <p:cNvSpPr>
            <a:spLocks noGrp="1"/>
          </p:cNvSpPr>
          <p:nvPr>
            <p:ph sz="half" idx="2"/>
          </p:nvPr>
        </p:nvSpPr>
        <p:spPr/>
        <p:txBody>
          <a:bodyPr vert="horz" lIns="91440" tIns="45720" rIns="91440" bIns="45720" rtlCol="0" anchor="t">
            <a:normAutofit/>
          </a:bodyPr>
          <a:lstStyle/>
          <a:p>
            <a:pPr marL="0" indent="0" algn="ctr">
              <a:buNone/>
            </a:pPr>
            <a:r>
              <a:rPr lang="en-US" b="1" dirty="0">
                <a:ea typeface="+mn-lt"/>
                <a:cs typeface="+mn-lt"/>
              </a:rPr>
              <a:t>Drop-in session for quick queries ONLY (online)</a:t>
            </a:r>
            <a:endParaRPr lang="en-US" b="1" dirty="0"/>
          </a:p>
          <a:p>
            <a:pPr marL="0" indent="0">
              <a:buNone/>
            </a:pPr>
            <a:endParaRPr lang="en-US" dirty="0">
              <a:ea typeface="+mn-lt"/>
              <a:cs typeface="+mn-lt"/>
            </a:endParaRPr>
          </a:p>
          <a:p>
            <a:pPr marL="0" indent="0" algn="ctr">
              <a:buNone/>
            </a:pPr>
            <a:r>
              <a:rPr lang="en-US" b="1" dirty="0">
                <a:solidFill>
                  <a:srgbClr val="0070C0"/>
                </a:solidFill>
                <a:ea typeface="+mn-lt"/>
                <a:cs typeface="+mn-lt"/>
              </a:rPr>
              <a:t>5.00pm-6.30pm on Wednesday 21 December 2022</a:t>
            </a:r>
            <a:endParaRPr lang="en-US" b="1" dirty="0">
              <a:solidFill>
                <a:srgbClr val="0070C0"/>
              </a:solidFill>
            </a:endParaRPr>
          </a:p>
        </p:txBody>
      </p:sp>
    </p:spTree>
    <p:extLst>
      <p:ext uri="{BB962C8B-B14F-4D97-AF65-F5344CB8AC3E}">
        <p14:creationId xmlns:p14="http://schemas.microsoft.com/office/powerpoint/2010/main" val="21648101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TotalTime>
  <Words>881</Words>
  <Application>Microsoft Office PowerPoint</Application>
  <PresentationFormat>Widescreen</PresentationFormat>
  <Paragraphs>232</Paragraphs>
  <Slides>25</Slides>
  <Notes>13</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Theme1.thmx first page pp</vt:lpstr>
      <vt:lpstr> BSc  Professional Investigation 07.12.22 Workbook 1  </vt:lpstr>
      <vt:lpstr>Lesson </vt:lpstr>
      <vt:lpstr>Workbook 1 - Task 3   Investigative Techniques</vt:lpstr>
      <vt:lpstr>Part 1 – Task 3</vt:lpstr>
      <vt:lpstr>“Analyse how…..”</vt:lpstr>
      <vt:lpstr>‘….established techniques…’</vt:lpstr>
      <vt:lpstr>Part 2 – task 3</vt:lpstr>
      <vt:lpstr>“Critically evaluate how you...”</vt:lpstr>
      <vt:lpstr>Critical evaluation = asking questions</vt:lpstr>
      <vt:lpstr>Critical writing v Descriptive writing</vt:lpstr>
      <vt:lpstr>‘specific legislation and/or powers..’</vt:lpstr>
      <vt:lpstr>‘Explore the use of…..’</vt:lpstr>
      <vt:lpstr>‘demonstrate your understanding…’</vt:lpstr>
      <vt:lpstr>Task 4 – Methodology &amp; Theory</vt:lpstr>
      <vt:lpstr>Task 4 – Part 1</vt:lpstr>
      <vt:lpstr>‘Research……’</vt:lpstr>
      <vt:lpstr>'critically analyse....'</vt:lpstr>
      <vt:lpstr>'current theories and methodologies …'</vt:lpstr>
      <vt:lpstr>Task 4 – part 2</vt:lpstr>
      <vt:lpstr>'Evaluate the importance...'</vt:lpstr>
      <vt:lpstr>..skills, knowledge and experience...</vt:lpstr>
      <vt:lpstr>Reflection Models</vt:lpstr>
      <vt:lpstr>Important</vt:lpstr>
      <vt:lpstr>Draft submissions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257</cp:revision>
  <dcterms:created xsi:type="dcterms:W3CDTF">2021-10-13T07:56:41Z</dcterms:created>
  <dcterms:modified xsi:type="dcterms:W3CDTF">2022-12-07T16:45:18Z</dcterms:modified>
</cp:coreProperties>
</file>