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65" r:id="rId5"/>
    <p:sldId id="259" r:id="rId6"/>
    <p:sldId id="260" r:id="rId7"/>
    <p:sldId id="261" r:id="rId8"/>
    <p:sldId id="262" r:id="rId9"/>
    <p:sldId id="263" r:id="rId10"/>
    <p:sldId id="264"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66"/>
    <a:srgbClr val="006699"/>
    <a:srgbClr val="0033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5630" autoAdjust="0"/>
  </p:normalViewPr>
  <p:slideViewPr>
    <p:cSldViewPr snapToGrid="0" snapToObjects="1">
      <p:cViewPr varScale="1">
        <p:scale>
          <a:sx n="70" d="100"/>
          <a:sy n="70" d="100"/>
        </p:scale>
        <p:origin x="1138"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hefania Ramiirez" userId="d05bd8adef26b9cb" providerId="LiveId" clId="{4B8E0ACC-C86C-4597-9204-D3CF321F78A2}"/>
    <pc:docChg chg="undo custSel modSld">
      <pc:chgData name="Esthefania Ramiirez" userId="d05bd8adef26b9cb" providerId="LiveId" clId="{4B8E0ACC-C86C-4597-9204-D3CF321F78A2}" dt="2026-08-06T18:57:01.870" v="1" actId="207"/>
      <pc:docMkLst>
        <pc:docMk/>
      </pc:docMkLst>
      <pc:sldChg chg="modSp mod">
        <pc:chgData name="Esthefania Ramiirez" userId="d05bd8adef26b9cb" providerId="LiveId" clId="{4B8E0ACC-C86C-4597-9204-D3CF321F78A2}" dt="2026-08-06T18:57:01.870" v="1" actId="207"/>
        <pc:sldMkLst>
          <pc:docMk/>
          <pc:sldMk cId="0" sldId="256"/>
        </pc:sldMkLst>
        <pc:spChg chg="mod">
          <ac:chgData name="Esthefania Ramiirez" userId="d05bd8adef26b9cb" providerId="LiveId" clId="{4B8E0ACC-C86C-4597-9204-D3CF321F78A2}" dt="2026-08-06T18:57:01.870" v="1" actId="207"/>
          <ac:spMkLst>
            <pc:docMk/>
            <pc:sldMk cId="0" sldId="256"/>
            <ac:spMk id="8"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E327B8-7289-49D7-9C26-5C724C17A807}" type="doc">
      <dgm:prSet loTypeId="urn:microsoft.com/office/officeart/2005/8/layout/radial1" loCatId="cycle" qsTypeId="urn:microsoft.com/office/officeart/2005/8/quickstyle/3d4" qsCatId="3D" csTypeId="urn:microsoft.com/office/officeart/2005/8/colors/accent2_4" csCatId="accent2" phldr="1"/>
      <dgm:spPr/>
      <dgm:t>
        <a:bodyPr/>
        <a:lstStyle/>
        <a:p>
          <a:endParaRPr lang="en-US"/>
        </a:p>
      </dgm:t>
    </dgm:pt>
    <dgm:pt modelId="{32C579ED-3A30-4A30-9F91-57A30F7EDA28}">
      <dgm:prSet phldrT="[Text]" custT="1"/>
      <dgm:spPr/>
      <dgm:t>
        <a:bodyPr/>
        <a:lstStyle/>
        <a:p>
          <a:r>
            <a:rPr lang="en-US" sz="2000" b="1" dirty="0"/>
            <a:t>Electronic Health Record</a:t>
          </a:r>
        </a:p>
      </dgm:t>
    </dgm:pt>
    <dgm:pt modelId="{D318A8E8-FA24-4202-BF1B-E47C32EBA5CF}" type="parTrans" cxnId="{4078E58B-B1D7-4489-B546-CD3EAE813934}">
      <dgm:prSet/>
      <dgm:spPr/>
      <dgm:t>
        <a:bodyPr/>
        <a:lstStyle/>
        <a:p>
          <a:endParaRPr lang="en-US" sz="2400" b="1">
            <a:solidFill>
              <a:schemeClr val="tx1"/>
            </a:solidFill>
          </a:endParaRPr>
        </a:p>
      </dgm:t>
    </dgm:pt>
    <dgm:pt modelId="{FC75701A-281C-4F98-AF0B-92A7455329A0}" type="sibTrans" cxnId="{4078E58B-B1D7-4489-B546-CD3EAE813934}">
      <dgm:prSet/>
      <dgm:spPr/>
      <dgm:t>
        <a:bodyPr/>
        <a:lstStyle/>
        <a:p>
          <a:endParaRPr lang="en-US" sz="2400" b="1">
            <a:solidFill>
              <a:schemeClr val="tx1"/>
            </a:solidFill>
          </a:endParaRPr>
        </a:p>
      </dgm:t>
    </dgm:pt>
    <dgm:pt modelId="{68D1D9CD-754F-48E9-B017-6939E39788EB}">
      <dgm:prSet phldrT="[Text]" custT="1"/>
      <dgm:spPr/>
      <dgm:t>
        <a:bodyPr/>
        <a:lstStyle/>
        <a:p>
          <a:r>
            <a:rPr lang="en-US" sz="1400" b="1" dirty="0">
              <a:solidFill>
                <a:schemeClr val="tx1"/>
              </a:solidFill>
            </a:rPr>
            <a:t>E-Prescribing</a:t>
          </a:r>
        </a:p>
      </dgm:t>
    </dgm:pt>
    <dgm:pt modelId="{5FDA25D3-39B9-4CE5-8D59-78B059AC89CC}" type="sibTrans" cxnId="{0FA0499C-F345-451E-914F-54E0DBE592EA}">
      <dgm:prSet/>
      <dgm:spPr/>
      <dgm:t>
        <a:bodyPr/>
        <a:lstStyle/>
        <a:p>
          <a:endParaRPr lang="en-US" sz="2400" b="1">
            <a:solidFill>
              <a:schemeClr val="tx1"/>
            </a:solidFill>
          </a:endParaRPr>
        </a:p>
      </dgm:t>
    </dgm:pt>
    <dgm:pt modelId="{A80C3769-EFD9-480D-9D09-F472D8C8689B}" type="parTrans" cxnId="{0FA0499C-F345-451E-914F-54E0DBE592EA}">
      <dgm:prSet/>
      <dgm:spPr/>
      <dgm:t>
        <a:bodyPr/>
        <a:lstStyle/>
        <a:p>
          <a:endParaRPr lang="en-US" sz="2400" b="1">
            <a:solidFill>
              <a:schemeClr val="tx1"/>
            </a:solidFill>
          </a:endParaRPr>
        </a:p>
      </dgm:t>
    </dgm:pt>
    <dgm:pt modelId="{F1FDE88A-DB4A-4D47-8633-2A844235DEDD}">
      <dgm:prSet phldrT="[Text]" custT="1"/>
      <dgm:spPr/>
      <dgm:t>
        <a:bodyPr/>
        <a:lstStyle/>
        <a:p>
          <a:r>
            <a:rPr lang="en-US" sz="1400" b="1" dirty="0">
              <a:solidFill>
                <a:schemeClr val="tx1"/>
              </a:solidFill>
            </a:rPr>
            <a:t>Patient Portal</a:t>
          </a:r>
        </a:p>
      </dgm:t>
    </dgm:pt>
    <dgm:pt modelId="{40FAB782-74BC-4C17-9C1C-77B186BC37F6}" type="sibTrans" cxnId="{973A1723-7D63-4F98-8684-2AC69FE3D5BA}">
      <dgm:prSet/>
      <dgm:spPr/>
      <dgm:t>
        <a:bodyPr/>
        <a:lstStyle/>
        <a:p>
          <a:endParaRPr lang="en-US" sz="2400" b="1">
            <a:solidFill>
              <a:schemeClr val="tx1"/>
            </a:solidFill>
          </a:endParaRPr>
        </a:p>
      </dgm:t>
    </dgm:pt>
    <dgm:pt modelId="{6CEA0903-479E-48B3-B2D7-C4B6AFBD5A84}" type="parTrans" cxnId="{973A1723-7D63-4F98-8684-2AC69FE3D5BA}">
      <dgm:prSet/>
      <dgm:spPr/>
      <dgm:t>
        <a:bodyPr/>
        <a:lstStyle/>
        <a:p>
          <a:endParaRPr lang="en-US" sz="2400" b="1">
            <a:solidFill>
              <a:schemeClr val="tx1"/>
            </a:solidFill>
          </a:endParaRPr>
        </a:p>
      </dgm:t>
    </dgm:pt>
    <dgm:pt modelId="{296C774E-E8DC-4EB5-A2AD-559AD94D0E66}">
      <dgm:prSet phldrT="[Text]" custT="1"/>
      <dgm:spPr/>
      <dgm:t>
        <a:bodyPr/>
        <a:lstStyle/>
        <a:p>
          <a:r>
            <a:rPr lang="en-US" sz="1400" b="1" dirty="0">
              <a:solidFill>
                <a:schemeClr val="tx1"/>
              </a:solidFill>
            </a:rPr>
            <a:t>Formularies</a:t>
          </a:r>
        </a:p>
      </dgm:t>
    </dgm:pt>
    <dgm:pt modelId="{5C3226AD-1F2F-4C48-BD43-902A5C5B5A70}" type="sibTrans" cxnId="{DF1067BF-44E4-4FC6-8C24-FC000FA043E0}">
      <dgm:prSet/>
      <dgm:spPr/>
      <dgm:t>
        <a:bodyPr/>
        <a:lstStyle/>
        <a:p>
          <a:endParaRPr lang="en-US" sz="2400" b="1">
            <a:solidFill>
              <a:schemeClr val="tx1"/>
            </a:solidFill>
          </a:endParaRPr>
        </a:p>
      </dgm:t>
    </dgm:pt>
    <dgm:pt modelId="{9B277F11-9C0B-484A-8D0A-92752A245476}" type="parTrans" cxnId="{DF1067BF-44E4-4FC6-8C24-FC000FA043E0}">
      <dgm:prSet/>
      <dgm:spPr/>
      <dgm:t>
        <a:bodyPr/>
        <a:lstStyle/>
        <a:p>
          <a:endParaRPr lang="en-US" sz="2400" b="1">
            <a:solidFill>
              <a:schemeClr val="tx1"/>
            </a:solidFill>
          </a:endParaRPr>
        </a:p>
      </dgm:t>
    </dgm:pt>
    <dgm:pt modelId="{0AEFD026-5D20-4123-88FB-3EC335DACEA6}">
      <dgm:prSet phldrT="[Text]" custT="1"/>
      <dgm:spPr/>
      <dgm:t>
        <a:bodyPr/>
        <a:lstStyle/>
        <a:p>
          <a:r>
            <a:rPr lang="en-US" sz="1400" b="1" dirty="0">
              <a:solidFill>
                <a:schemeClr val="tx1"/>
              </a:solidFill>
            </a:rPr>
            <a:t>Practice Management</a:t>
          </a:r>
        </a:p>
      </dgm:t>
    </dgm:pt>
    <dgm:pt modelId="{D3E13DA5-56BF-4B75-8D66-191FDA860CBD}" type="sibTrans" cxnId="{321E6948-9EE9-4D36-947A-9A54D22680B0}">
      <dgm:prSet/>
      <dgm:spPr/>
      <dgm:t>
        <a:bodyPr/>
        <a:lstStyle/>
        <a:p>
          <a:endParaRPr lang="en-US" sz="2400" b="1">
            <a:solidFill>
              <a:schemeClr val="tx1"/>
            </a:solidFill>
          </a:endParaRPr>
        </a:p>
      </dgm:t>
    </dgm:pt>
    <dgm:pt modelId="{9A5B2848-F49A-4F7A-8847-449CFE703982}" type="parTrans" cxnId="{321E6948-9EE9-4D36-947A-9A54D22680B0}">
      <dgm:prSet/>
      <dgm:spPr/>
      <dgm:t>
        <a:bodyPr/>
        <a:lstStyle/>
        <a:p>
          <a:endParaRPr lang="en-US" sz="2400" b="1">
            <a:solidFill>
              <a:schemeClr val="tx1"/>
            </a:solidFill>
          </a:endParaRPr>
        </a:p>
      </dgm:t>
    </dgm:pt>
    <dgm:pt modelId="{76657D55-C87C-47E5-A4C7-E3E0C29172E3}">
      <dgm:prSet phldrT="[Text]" custT="1"/>
      <dgm:spPr/>
      <dgm:t>
        <a:bodyPr/>
        <a:lstStyle/>
        <a:p>
          <a:r>
            <a:rPr lang="en-US" sz="1400" b="1" dirty="0">
              <a:solidFill>
                <a:schemeClr val="tx1"/>
              </a:solidFill>
            </a:rPr>
            <a:t>Clinical Decision Support</a:t>
          </a:r>
        </a:p>
      </dgm:t>
    </dgm:pt>
    <dgm:pt modelId="{A14418DF-29B5-4AED-AD50-ED4CCFB58853}" type="sibTrans" cxnId="{960C2717-770D-4EA8-AF5D-E7FAF18CAD71}">
      <dgm:prSet/>
      <dgm:spPr/>
      <dgm:t>
        <a:bodyPr/>
        <a:lstStyle/>
        <a:p>
          <a:endParaRPr lang="en-US" sz="2400" b="1">
            <a:solidFill>
              <a:schemeClr val="tx1"/>
            </a:solidFill>
          </a:endParaRPr>
        </a:p>
      </dgm:t>
    </dgm:pt>
    <dgm:pt modelId="{45F28B3B-2473-46E8-9CF7-AFFF31C9552D}" type="parTrans" cxnId="{960C2717-770D-4EA8-AF5D-E7FAF18CAD71}">
      <dgm:prSet/>
      <dgm:spPr/>
      <dgm:t>
        <a:bodyPr/>
        <a:lstStyle/>
        <a:p>
          <a:endParaRPr lang="en-US" sz="2400" b="1">
            <a:solidFill>
              <a:schemeClr val="tx1"/>
            </a:solidFill>
          </a:endParaRPr>
        </a:p>
      </dgm:t>
    </dgm:pt>
    <dgm:pt modelId="{6F0B34AE-104A-40E9-A3CE-85F3840D17DE}">
      <dgm:prSet phldrT="[Text]" custT="1"/>
      <dgm:spPr/>
      <dgm:t>
        <a:bodyPr/>
        <a:lstStyle/>
        <a:p>
          <a:r>
            <a:rPr lang="en-US" sz="1400" b="1" dirty="0">
              <a:solidFill>
                <a:schemeClr val="tx1"/>
              </a:solidFill>
            </a:rPr>
            <a:t>Medical Records</a:t>
          </a:r>
        </a:p>
      </dgm:t>
    </dgm:pt>
    <dgm:pt modelId="{3E68ACD3-8783-40D5-9C9F-6CE2A15EE0FA}" type="sibTrans" cxnId="{C903DE54-8A83-4F6E-B3C5-593D69A95E55}">
      <dgm:prSet/>
      <dgm:spPr/>
      <dgm:t>
        <a:bodyPr/>
        <a:lstStyle/>
        <a:p>
          <a:endParaRPr lang="en-US" sz="2400" b="1">
            <a:solidFill>
              <a:schemeClr val="tx1"/>
            </a:solidFill>
          </a:endParaRPr>
        </a:p>
      </dgm:t>
    </dgm:pt>
    <dgm:pt modelId="{BDA5BE4A-F9EC-4318-9511-353A05473AC7}" type="parTrans" cxnId="{C903DE54-8A83-4F6E-B3C5-593D69A95E55}">
      <dgm:prSet/>
      <dgm:spPr/>
      <dgm:t>
        <a:bodyPr/>
        <a:lstStyle/>
        <a:p>
          <a:endParaRPr lang="en-US" sz="2400" b="1">
            <a:solidFill>
              <a:schemeClr val="tx1"/>
            </a:solidFill>
          </a:endParaRPr>
        </a:p>
      </dgm:t>
    </dgm:pt>
    <dgm:pt modelId="{B375BAD9-593C-4873-A1C5-546D4E7DB390}" type="pres">
      <dgm:prSet presAssocID="{24E327B8-7289-49D7-9C26-5C724C17A807}" presName="cycle" presStyleCnt="0">
        <dgm:presLayoutVars>
          <dgm:chMax val="1"/>
          <dgm:dir/>
          <dgm:animLvl val="ctr"/>
          <dgm:resizeHandles val="exact"/>
        </dgm:presLayoutVars>
      </dgm:prSet>
      <dgm:spPr/>
    </dgm:pt>
    <dgm:pt modelId="{825C242C-BCD1-46A2-A6B6-2923206E8CB5}" type="pres">
      <dgm:prSet presAssocID="{32C579ED-3A30-4A30-9F91-57A30F7EDA28}" presName="centerShape" presStyleLbl="node0" presStyleIdx="0" presStyleCnt="1" custScaleX="110539"/>
      <dgm:spPr/>
    </dgm:pt>
    <dgm:pt modelId="{1F5B2375-9900-413B-A234-83C4480AD9C1}" type="pres">
      <dgm:prSet presAssocID="{A80C3769-EFD9-480D-9D09-F472D8C8689B}" presName="Name9" presStyleLbl="parChTrans1D2" presStyleIdx="0" presStyleCnt="6"/>
      <dgm:spPr/>
    </dgm:pt>
    <dgm:pt modelId="{25D8A0AC-514B-42B5-BAA3-70E353937CEC}" type="pres">
      <dgm:prSet presAssocID="{A80C3769-EFD9-480D-9D09-F472D8C8689B}" presName="connTx" presStyleLbl="parChTrans1D2" presStyleIdx="0" presStyleCnt="6"/>
      <dgm:spPr/>
    </dgm:pt>
    <dgm:pt modelId="{03714519-92FD-47CF-ABCD-637AAEF67ADD}" type="pres">
      <dgm:prSet presAssocID="{68D1D9CD-754F-48E9-B017-6939E39788EB}" presName="node" presStyleLbl="node1" presStyleIdx="0" presStyleCnt="6">
        <dgm:presLayoutVars>
          <dgm:bulletEnabled val="1"/>
        </dgm:presLayoutVars>
      </dgm:prSet>
      <dgm:spPr/>
    </dgm:pt>
    <dgm:pt modelId="{27662490-2B04-426F-8860-9EE8E09B032E}" type="pres">
      <dgm:prSet presAssocID="{6CEA0903-479E-48B3-B2D7-C4B6AFBD5A84}" presName="Name9" presStyleLbl="parChTrans1D2" presStyleIdx="1" presStyleCnt="6"/>
      <dgm:spPr/>
    </dgm:pt>
    <dgm:pt modelId="{E01974B9-F64F-450C-A0C7-FB06963DC780}" type="pres">
      <dgm:prSet presAssocID="{6CEA0903-479E-48B3-B2D7-C4B6AFBD5A84}" presName="connTx" presStyleLbl="parChTrans1D2" presStyleIdx="1" presStyleCnt="6"/>
      <dgm:spPr/>
    </dgm:pt>
    <dgm:pt modelId="{9D86DB2E-7C4E-4694-AD8C-917074FBC4E3}" type="pres">
      <dgm:prSet presAssocID="{F1FDE88A-DB4A-4D47-8633-2A844235DEDD}" presName="node" presStyleLbl="node1" presStyleIdx="1" presStyleCnt="6">
        <dgm:presLayoutVars>
          <dgm:bulletEnabled val="1"/>
        </dgm:presLayoutVars>
      </dgm:prSet>
      <dgm:spPr/>
    </dgm:pt>
    <dgm:pt modelId="{037C51C5-57DF-495C-8773-1C53AA331D06}" type="pres">
      <dgm:prSet presAssocID="{9B277F11-9C0B-484A-8D0A-92752A245476}" presName="Name9" presStyleLbl="parChTrans1D2" presStyleIdx="2" presStyleCnt="6"/>
      <dgm:spPr/>
    </dgm:pt>
    <dgm:pt modelId="{B96B5F80-3CAA-4045-9E64-F1A0C4E1BD61}" type="pres">
      <dgm:prSet presAssocID="{9B277F11-9C0B-484A-8D0A-92752A245476}" presName="connTx" presStyleLbl="parChTrans1D2" presStyleIdx="2" presStyleCnt="6"/>
      <dgm:spPr/>
    </dgm:pt>
    <dgm:pt modelId="{AF6FCA70-8B3C-4262-ADBB-8CDB42510986}" type="pres">
      <dgm:prSet presAssocID="{296C774E-E8DC-4EB5-A2AD-559AD94D0E66}" presName="node" presStyleLbl="node1" presStyleIdx="2" presStyleCnt="6">
        <dgm:presLayoutVars>
          <dgm:bulletEnabled val="1"/>
        </dgm:presLayoutVars>
      </dgm:prSet>
      <dgm:spPr/>
    </dgm:pt>
    <dgm:pt modelId="{E917BFCB-E419-42CC-965B-49DD468BBB79}" type="pres">
      <dgm:prSet presAssocID="{9A5B2848-F49A-4F7A-8847-449CFE703982}" presName="Name9" presStyleLbl="parChTrans1D2" presStyleIdx="3" presStyleCnt="6"/>
      <dgm:spPr/>
    </dgm:pt>
    <dgm:pt modelId="{37A8039F-EA82-43F8-991C-A42842ED43FF}" type="pres">
      <dgm:prSet presAssocID="{9A5B2848-F49A-4F7A-8847-449CFE703982}" presName="connTx" presStyleLbl="parChTrans1D2" presStyleIdx="3" presStyleCnt="6"/>
      <dgm:spPr/>
    </dgm:pt>
    <dgm:pt modelId="{EFB7BB4C-6721-40BC-AD4D-D96D2BE74781}" type="pres">
      <dgm:prSet presAssocID="{0AEFD026-5D20-4123-88FB-3EC335DACEA6}" presName="node" presStyleLbl="node1" presStyleIdx="3" presStyleCnt="6">
        <dgm:presLayoutVars>
          <dgm:bulletEnabled val="1"/>
        </dgm:presLayoutVars>
      </dgm:prSet>
      <dgm:spPr/>
    </dgm:pt>
    <dgm:pt modelId="{5F47693E-C009-4948-9A55-339D0C42EE85}" type="pres">
      <dgm:prSet presAssocID="{45F28B3B-2473-46E8-9CF7-AFFF31C9552D}" presName="Name9" presStyleLbl="parChTrans1D2" presStyleIdx="4" presStyleCnt="6"/>
      <dgm:spPr/>
    </dgm:pt>
    <dgm:pt modelId="{F6C7D83A-F585-4463-A601-290A22F6AE24}" type="pres">
      <dgm:prSet presAssocID="{45F28B3B-2473-46E8-9CF7-AFFF31C9552D}" presName="connTx" presStyleLbl="parChTrans1D2" presStyleIdx="4" presStyleCnt="6"/>
      <dgm:spPr/>
    </dgm:pt>
    <dgm:pt modelId="{66F0674E-BE19-4C00-8067-A10F672F6660}" type="pres">
      <dgm:prSet presAssocID="{76657D55-C87C-47E5-A4C7-E3E0C29172E3}" presName="node" presStyleLbl="node1" presStyleIdx="4" presStyleCnt="6">
        <dgm:presLayoutVars>
          <dgm:bulletEnabled val="1"/>
        </dgm:presLayoutVars>
      </dgm:prSet>
      <dgm:spPr/>
    </dgm:pt>
    <dgm:pt modelId="{105FBF9D-1B18-4848-A83D-06FCF3E127C3}" type="pres">
      <dgm:prSet presAssocID="{BDA5BE4A-F9EC-4318-9511-353A05473AC7}" presName="Name9" presStyleLbl="parChTrans1D2" presStyleIdx="5" presStyleCnt="6"/>
      <dgm:spPr/>
    </dgm:pt>
    <dgm:pt modelId="{7F9A1A6B-9119-4834-A413-8EB4C09C1C0C}" type="pres">
      <dgm:prSet presAssocID="{BDA5BE4A-F9EC-4318-9511-353A05473AC7}" presName="connTx" presStyleLbl="parChTrans1D2" presStyleIdx="5" presStyleCnt="6"/>
      <dgm:spPr/>
    </dgm:pt>
    <dgm:pt modelId="{0D81EE34-1713-4731-8F17-433E23035194}" type="pres">
      <dgm:prSet presAssocID="{6F0B34AE-104A-40E9-A3CE-85F3840D17DE}" presName="node" presStyleLbl="node1" presStyleIdx="5" presStyleCnt="6">
        <dgm:presLayoutVars>
          <dgm:bulletEnabled val="1"/>
        </dgm:presLayoutVars>
      </dgm:prSet>
      <dgm:spPr/>
    </dgm:pt>
  </dgm:ptLst>
  <dgm:cxnLst>
    <dgm:cxn modelId="{8F816B03-C524-404E-9725-5159424BE81A}" type="presOf" srcId="{76657D55-C87C-47E5-A4C7-E3E0C29172E3}" destId="{66F0674E-BE19-4C00-8067-A10F672F6660}" srcOrd="0" destOrd="0" presId="urn:microsoft.com/office/officeart/2005/8/layout/radial1"/>
    <dgm:cxn modelId="{960C2717-770D-4EA8-AF5D-E7FAF18CAD71}" srcId="{32C579ED-3A30-4A30-9F91-57A30F7EDA28}" destId="{76657D55-C87C-47E5-A4C7-E3E0C29172E3}" srcOrd="4" destOrd="0" parTransId="{45F28B3B-2473-46E8-9CF7-AFFF31C9552D}" sibTransId="{A14418DF-29B5-4AED-AD50-ED4CCFB58853}"/>
    <dgm:cxn modelId="{C6D04718-2079-4EE6-B87A-D5EBA7A59E35}" type="presOf" srcId="{A80C3769-EFD9-480D-9D09-F472D8C8689B}" destId="{1F5B2375-9900-413B-A234-83C4480AD9C1}" srcOrd="0" destOrd="0" presId="urn:microsoft.com/office/officeart/2005/8/layout/radial1"/>
    <dgm:cxn modelId="{35B9931D-8E6E-448D-AD65-0F9DEB8BFCC3}" type="presOf" srcId="{45F28B3B-2473-46E8-9CF7-AFFF31C9552D}" destId="{F6C7D83A-F585-4463-A601-290A22F6AE24}" srcOrd="1" destOrd="0" presId="urn:microsoft.com/office/officeart/2005/8/layout/radial1"/>
    <dgm:cxn modelId="{973A1723-7D63-4F98-8684-2AC69FE3D5BA}" srcId="{32C579ED-3A30-4A30-9F91-57A30F7EDA28}" destId="{F1FDE88A-DB4A-4D47-8633-2A844235DEDD}" srcOrd="1" destOrd="0" parTransId="{6CEA0903-479E-48B3-B2D7-C4B6AFBD5A84}" sibTransId="{40FAB782-74BC-4C17-9C1C-77B186BC37F6}"/>
    <dgm:cxn modelId="{33B85F24-47D5-43D9-9F34-5F75456E28C2}" type="presOf" srcId="{F1FDE88A-DB4A-4D47-8633-2A844235DEDD}" destId="{9D86DB2E-7C4E-4694-AD8C-917074FBC4E3}" srcOrd="0" destOrd="0" presId="urn:microsoft.com/office/officeart/2005/8/layout/radial1"/>
    <dgm:cxn modelId="{6DC1932D-D495-4558-9895-EB0439D4C54E}" type="presOf" srcId="{32C579ED-3A30-4A30-9F91-57A30F7EDA28}" destId="{825C242C-BCD1-46A2-A6B6-2923206E8CB5}" srcOrd="0" destOrd="0" presId="urn:microsoft.com/office/officeart/2005/8/layout/radial1"/>
    <dgm:cxn modelId="{1D23C53B-2185-4513-A51E-DC994A523798}" type="presOf" srcId="{68D1D9CD-754F-48E9-B017-6939E39788EB}" destId="{03714519-92FD-47CF-ABCD-637AAEF67ADD}" srcOrd="0" destOrd="0" presId="urn:microsoft.com/office/officeart/2005/8/layout/radial1"/>
    <dgm:cxn modelId="{321E6948-9EE9-4D36-947A-9A54D22680B0}" srcId="{32C579ED-3A30-4A30-9F91-57A30F7EDA28}" destId="{0AEFD026-5D20-4123-88FB-3EC335DACEA6}" srcOrd="3" destOrd="0" parTransId="{9A5B2848-F49A-4F7A-8847-449CFE703982}" sibTransId="{D3E13DA5-56BF-4B75-8D66-191FDA860CBD}"/>
    <dgm:cxn modelId="{6E65B46E-949C-4468-ACE0-03A9270DCD73}" type="presOf" srcId="{0AEFD026-5D20-4123-88FB-3EC335DACEA6}" destId="{EFB7BB4C-6721-40BC-AD4D-D96D2BE74781}" srcOrd="0" destOrd="0" presId="urn:microsoft.com/office/officeart/2005/8/layout/radial1"/>
    <dgm:cxn modelId="{C903DE54-8A83-4F6E-B3C5-593D69A95E55}" srcId="{32C579ED-3A30-4A30-9F91-57A30F7EDA28}" destId="{6F0B34AE-104A-40E9-A3CE-85F3840D17DE}" srcOrd="5" destOrd="0" parTransId="{BDA5BE4A-F9EC-4318-9511-353A05473AC7}" sibTransId="{3E68ACD3-8783-40D5-9C9F-6CE2A15EE0FA}"/>
    <dgm:cxn modelId="{B6C09B77-DCCA-4D94-B3BE-1C81A0B7D950}" type="presOf" srcId="{296C774E-E8DC-4EB5-A2AD-559AD94D0E66}" destId="{AF6FCA70-8B3C-4262-ADBB-8CDB42510986}" srcOrd="0" destOrd="0" presId="urn:microsoft.com/office/officeart/2005/8/layout/radial1"/>
    <dgm:cxn modelId="{CA0A297F-2C76-4C72-B884-FA907BE59D18}" type="presOf" srcId="{9A5B2848-F49A-4F7A-8847-449CFE703982}" destId="{37A8039F-EA82-43F8-991C-A42842ED43FF}" srcOrd="1" destOrd="0" presId="urn:microsoft.com/office/officeart/2005/8/layout/radial1"/>
    <dgm:cxn modelId="{62C82681-1CE2-40E7-9524-F3D24AD07914}" type="presOf" srcId="{9B277F11-9C0B-484A-8D0A-92752A245476}" destId="{B96B5F80-3CAA-4045-9E64-F1A0C4E1BD61}" srcOrd="1" destOrd="0" presId="urn:microsoft.com/office/officeart/2005/8/layout/radial1"/>
    <dgm:cxn modelId="{C2D00B84-38D2-4F6D-B62A-0A7D3850B7DD}" type="presOf" srcId="{6CEA0903-479E-48B3-B2D7-C4B6AFBD5A84}" destId="{E01974B9-F64F-450C-A0C7-FB06963DC780}" srcOrd="1" destOrd="0" presId="urn:microsoft.com/office/officeart/2005/8/layout/radial1"/>
    <dgm:cxn modelId="{4078E58B-B1D7-4489-B546-CD3EAE813934}" srcId="{24E327B8-7289-49D7-9C26-5C724C17A807}" destId="{32C579ED-3A30-4A30-9F91-57A30F7EDA28}" srcOrd="0" destOrd="0" parTransId="{D318A8E8-FA24-4202-BF1B-E47C32EBA5CF}" sibTransId="{FC75701A-281C-4F98-AF0B-92A7455329A0}"/>
    <dgm:cxn modelId="{D7062798-048D-433B-B831-9409C452085B}" type="presOf" srcId="{6CEA0903-479E-48B3-B2D7-C4B6AFBD5A84}" destId="{27662490-2B04-426F-8860-9EE8E09B032E}" srcOrd="0" destOrd="0" presId="urn:microsoft.com/office/officeart/2005/8/layout/radial1"/>
    <dgm:cxn modelId="{0FA0499C-F345-451E-914F-54E0DBE592EA}" srcId="{32C579ED-3A30-4A30-9F91-57A30F7EDA28}" destId="{68D1D9CD-754F-48E9-B017-6939E39788EB}" srcOrd="0" destOrd="0" parTransId="{A80C3769-EFD9-480D-9D09-F472D8C8689B}" sibTransId="{5FDA25D3-39B9-4CE5-8D59-78B059AC89CC}"/>
    <dgm:cxn modelId="{19C828B1-002E-4F47-8BB8-BE8E34C79A42}" type="presOf" srcId="{9B277F11-9C0B-484A-8D0A-92752A245476}" destId="{037C51C5-57DF-495C-8773-1C53AA331D06}" srcOrd="0" destOrd="0" presId="urn:microsoft.com/office/officeart/2005/8/layout/radial1"/>
    <dgm:cxn modelId="{34FD8DB8-33F6-4940-BBC3-D2DE47BBFBD0}" type="presOf" srcId="{45F28B3B-2473-46E8-9CF7-AFFF31C9552D}" destId="{5F47693E-C009-4948-9A55-339D0C42EE85}" srcOrd="0" destOrd="0" presId="urn:microsoft.com/office/officeart/2005/8/layout/radial1"/>
    <dgm:cxn modelId="{DF1067BF-44E4-4FC6-8C24-FC000FA043E0}" srcId="{32C579ED-3A30-4A30-9F91-57A30F7EDA28}" destId="{296C774E-E8DC-4EB5-A2AD-559AD94D0E66}" srcOrd="2" destOrd="0" parTransId="{9B277F11-9C0B-484A-8D0A-92752A245476}" sibTransId="{5C3226AD-1F2F-4C48-BD43-902A5C5B5A70}"/>
    <dgm:cxn modelId="{EBBCFCC4-EF93-4B2A-8D86-82905B4EBB4A}" type="presOf" srcId="{6F0B34AE-104A-40E9-A3CE-85F3840D17DE}" destId="{0D81EE34-1713-4731-8F17-433E23035194}" srcOrd="0" destOrd="0" presId="urn:microsoft.com/office/officeart/2005/8/layout/radial1"/>
    <dgm:cxn modelId="{949691DD-7E16-4225-97BF-C28E92596111}" type="presOf" srcId="{BDA5BE4A-F9EC-4318-9511-353A05473AC7}" destId="{7F9A1A6B-9119-4834-A413-8EB4C09C1C0C}" srcOrd="1" destOrd="0" presId="urn:microsoft.com/office/officeart/2005/8/layout/radial1"/>
    <dgm:cxn modelId="{01D60BDE-6BF7-4166-9317-4B9151E63EB6}" type="presOf" srcId="{9A5B2848-F49A-4F7A-8847-449CFE703982}" destId="{E917BFCB-E419-42CC-965B-49DD468BBB79}" srcOrd="0" destOrd="0" presId="urn:microsoft.com/office/officeart/2005/8/layout/radial1"/>
    <dgm:cxn modelId="{7A7880E5-9603-45A6-BE9E-24EC02DAF52A}" type="presOf" srcId="{A80C3769-EFD9-480D-9D09-F472D8C8689B}" destId="{25D8A0AC-514B-42B5-BAA3-70E353937CEC}" srcOrd="1" destOrd="0" presId="urn:microsoft.com/office/officeart/2005/8/layout/radial1"/>
    <dgm:cxn modelId="{C2FEEFED-62CB-47C3-B579-73E735763494}" type="presOf" srcId="{24E327B8-7289-49D7-9C26-5C724C17A807}" destId="{B375BAD9-593C-4873-A1C5-546D4E7DB390}" srcOrd="0" destOrd="0" presId="urn:microsoft.com/office/officeart/2005/8/layout/radial1"/>
    <dgm:cxn modelId="{2B3F22EF-DBFF-424E-A833-45F2DC28ED50}" type="presOf" srcId="{BDA5BE4A-F9EC-4318-9511-353A05473AC7}" destId="{105FBF9D-1B18-4848-A83D-06FCF3E127C3}" srcOrd="0" destOrd="0" presId="urn:microsoft.com/office/officeart/2005/8/layout/radial1"/>
    <dgm:cxn modelId="{28DDDE18-4D29-4142-AE7D-B4FADD49724B}" type="presParOf" srcId="{B375BAD9-593C-4873-A1C5-546D4E7DB390}" destId="{825C242C-BCD1-46A2-A6B6-2923206E8CB5}" srcOrd="0" destOrd="0" presId="urn:microsoft.com/office/officeart/2005/8/layout/radial1"/>
    <dgm:cxn modelId="{E9C0B807-2C7C-48A4-BB9A-1DE1F484F3C7}" type="presParOf" srcId="{B375BAD9-593C-4873-A1C5-546D4E7DB390}" destId="{1F5B2375-9900-413B-A234-83C4480AD9C1}" srcOrd="1" destOrd="0" presId="urn:microsoft.com/office/officeart/2005/8/layout/radial1"/>
    <dgm:cxn modelId="{413365A9-E0B1-44E5-9EC4-8EDC6DA51350}" type="presParOf" srcId="{1F5B2375-9900-413B-A234-83C4480AD9C1}" destId="{25D8A0AC-514B-42B5-BAA3-70E353937CEC}" srcOrd="0" destOrd="0" presId="urn:microsoft.com/office/officeart/2005/8/layout/radial1"/>
    <dgm:cxn modelId="{39B38B60-233C-42C3-948E-918366EE43B8}" type="presParOf" srcId="{B375BAD9-593C-4873-A1C5-546D4E7DB390}" destId="{03714519-92FD-47CF-ABCD-637AAEF67ADD}" srcOrd="2" destOrd="0" presId="urn:microsoft.com/office/officeart/2005/8/layout/radial1"/>
    <dgm:cxn modelId="{8017A079-ED60-4851-9A10-D6DBB677BC8E}" type="presParOf" srcId="{B375BAD9-593C-4873-A1C5-546D4E7DB390}" destId="{27662490-2B04-426F-8860-9EE8E09B032E}" srcOrd="3" destOrd="0" presId="urn:microsoft.com/office/officeart/2005/8/layout/radial1"/>
    <dgm:cxn modelId="{F6E4732B-8BD5-4B83-85E8-9F3EDD8A95E0}" type="presParOf" srcId="{27662490-2B04-426F-8860-9EE8E09B032E}" destId="{E01974B9-F64F-450C-A0C7-FB06963DC780}" srcOrd="0" destOrd="0" presId="urn:microsoft.com/office/officeart/2005/8/layout/radial1"/>
    <dgm:cxn modelId="{2FCCE189-D310-4E04-B9F4-E89554AB0CB8}" type="presParOf" srcId="{B375BAD9-593C-4873-A1C5-546D4E7DB390}" destId="{9D86DB2E-7C4E-4694-AD8C-917074FBC4E3}" srcOrd="4" destOrd="0" presId="urn:microsoft.com/office/officeart/2005/8/layout/radial1"/>
    <dgm:cxn modelId="{47AA86D1-3739-4E57-BC17-820E919020D1}" type="presParOf" srcId="{B375BAD9-593C-4873-A1C5-546D4E7DB390}" destId="{037C51C5-57DF-495C-8773-1C53AA331D06}" srcOrd="5" destOrd="0" presId="urn:microsoft.com/office/officeart/2005/8/layout/radial1"/>
    <dgm:cxn modelId="{B0904EEC-FB95-440C-BA70-2551C4C1EAEB}" type="presParOf" srcId="{037C51C5-57DF-495C-8773-1C53AA331D06}" destId="{B96B5F80-3CAA-4045-9E64-F1A0C4E1BD61}" srcOrd="0" destOrd="0" presId="urn:microsoft.com/office/officeart/2005/8/layout/radial1"/>
    <dgm:cxn modelId="{93E08FDE-6B7B-4127-93EF-7784DFC42262}" type="presParOf" srcId="{B375BAD9-593C-4873-A1C5-546D4E7DB390}" destId="{AF6FCA70-8B3C-4262-ADBB-8CDB42510986}" srcOrd="6" destOrd="0" presId="urn:microsoft.com/office/officeart/2005/8/layout/radial1"/>
    <dgm:cxn modelId="{5D17C57A-7E26-4C95-BA05-A7D336752969}" type="presParOf" srcId="{B375BAD9-593C-4873-A1C5-546D4E7DB390}" destId="{E917BFCB-E419-42CC-965B-49DD468BBB79}" srcOrd="7" destOrd="0" presId="urn:microsoft.com/office/officeart/2005/8/layout/radial1"/>
    <dgm:cxn modelId="{CAB072C2-7237-4700-BFB1-E6B98A386231}" type="presParOf" srcId="{E917BFCB-E419-42CC-965B-49DD468BBB79}" destId="{37A8039F-EA82-43F8-991C-A42842ED43FF}" srcOrd="0" destOrd="0" presId="urn:microsoft.com/office/officeart/2005/8/layout/radial1"/>
    <dgm:cxn modelId="{F978C795-3A7A-4DEC-A15F-0581CF8303D4}" type="presParOf" srcId="{B375BAD9-593C-4873-A1C5-546D4E7DB390}" destId="{EFB7BB4C-6721-40BC-AD4D-D96D2BE74781}" srcOrd="8" destOrd="0" presId="urn:microsoft.com/office/officeart/2005/8/layout/radial1"/>
    <dgm:cxn modelId="{BD8DDA9B-A50E-4D0F-BE7E-F649F6D4ABB0}" type="presParOf" srcId="{B375BAD9-593C-4873-A1C5-546D4E7DB390}" destId="{5F47693E-C009-4948-9A55-339D0C42EE85}" srcOrd="9" destOrd="0" presId="urn:microsoft.com/office/officeart/2005/8/layout/radial1"/>
    <dgm:cxn modelId="{DDA21E7F-3A20-4522-85F2-DAAA7E8E5B62}" type="presParOf" srcId="{5F47693E-C009-4948-9A55-339D0C42EE85}" destId="{F6C7D83A-F585-4463-A601-290A22F6AE24}" srcOrd="0" destOrd="0" presId="urn:microsoft.com/office/officeart/2005/8/layout/radial1"/>
    <dgm:cxn modelId="{FF8D5890-CADA-4EF9-A1EA-64138117229E}" type="presParOf" srcId="{B375BAD9-593C-4873-A1C5-546D4E7DB390}" destId="{66F0674E-BE19-4C00-8067-A10F672F6660}" srcOrd="10" destOrd="0" presId="urn:microsoft.com/office/officeart/2005/8/layout/radial1"/>
    <dgm:cxn modelId="{7245741A-D53E-4B89-97A6-474315C63216}" type="presParOf" srcId="{B375BAD9-593C-4873-A1C5-546D4E7DB390}" destId="{105FBF9D-1B18-4848-A83D-06FCF3E127C3}" srcOrd="11" destOrd="0" presId="urn:microsoft.com/office/officeart/2005/8/layout/radial1"/>
    <dgm:cxn modelId="{EAF796E8-55AF-499A-994A-F30388B6C636}" type="presParOf" srcId="{105FBF9D-1B18-4848-A83D-06FCF3E127C3}" destId="{7F9A1A6B-9119-4834-A413-8EB4C09C1C0C}" srcOrd="0" destOrd="0" presId="urn:microsoft.com/office/officeart/2005/8/layout/radial1"/>
    <dgm:cxn modelId="{EF04AC65-1852-4528-8FBF-D38C069CDD4B}" type="presParOf" srcId="{B375BAD9-593C-4873-A1C5-546D4E7DB390}" destId="{0D81EE34-1713-4731-8F17-433E23035194}"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C242C-BCD1-46A2-A6B6-2923206E8CB5}">
      <dsp:nvSpPr>
        <dsp:cNvPr id="0" name=""/>
        <dsp:cNvSpPr/>
      </dsp:nvSpPr>
      <dsp:spPr>
        <a:xfrm>
          <a:off x="3128637" y="1951260"/>
          <a:ext cx="1638496" cy="1482279"/>
        </a:xfrm>
        <a:prstGeom prst="ellipse">
          <a:avLst/>
        </a:prstGeom>
        <a:solidFill>
          <a:schemeClr val="accent2">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t>Electronic Health Record</a:t>
          </a:r>
        </a:p>
      </dsp:txBody>
      <dsp:txXfrm>
        <a:off x="3368589" y="2168335"/>
        <a:ext cx="1158592" cy="1048129"/>
      </dsp:txXfrm>
    </dsp:sp>
    <dsp:sp modelId="{1F5B2375-9900-413B-A234-83C4480AD9C1}">
      <dsp:nvSpPr>
        <dsp:cNvPr id="0" name=""/>
        <dsp:cNvSpPr/>
      </dsp:nvSpPr>
      <dsp:spPr>
        <a:xfrm rot="16200000">
          <a:off x="3723837" y="1710316"/>
          <a:ext cx="448096" cy="33791"/>
        </a:xfrm>
        <a:custGeom>
          <a:avLst/>
          <a:gdLst/>
          <a:ahLst/>
          <a:cxnLst/>
          <a:rect l="0" t="0" r="0" b="0"/>
          <a:pathLst>
            <a:path>
              <a:moveTo>
                <a:pt x="0" y="16895"/>
              </a:moveTo>
              <a:lnTo>
                <a:pt x="448096" y="16895"/>
              </a:lnTo>
            </a:path>
          </a:pathLst>
        </a:custGeom>
        <a:noFill/>
        <a:ln w="12700" cap="flat" cmpd="sng" algn="ctr">
          <a:solidFill>
            <a:schemeClr val="accent2">
              <a:tint val="9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3936683" y="1716009"/>
        <a:ext cx="22404" cy="22404"/>
      </dsp:txXfrm>
    </dsp:sp>
    <dsp:sp modelId="{03714519-92FD-47CF-ABCD-637AAEF67ADD}">
      <dsp:nvSpPr>
        <dsp:cNvPr id="0" name=""/>
        <dsp:cNvSpPr/>
      </dsp:nvSpPr>
      <dsp:spPr>
        <a:xfrm>
          <a:off x="3206746" y="20884"/>
          <a:ext cx="1482279" cy="1482279"/>
        </a:xfrm>
        <a:prstGeom prst="ellipse">
          <a:avLst/>
        </a:prstGeom>
        <a:solidFill>
          <a:schemeClr val="accent2">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E-Prescribing</a:t>
          </a:r>
        </a:p>
      </dsp:txBody>
      <dsp:txXfrm>
        <a:off x="3423821" y="237959"/>
        <a:ext cx="1048129" cy="1048129"/>
      </dsp:txXfrm>
    </dsp:sp>
    <dsp:sp modelId="{27662490-2B04-426F-8860-9EE8E09B032E}">
      <dsp:nvSpPr>
        <dsp:cNvPr id="0" name=""/>
        <dsp:cNvSpPr/>
      </dsp:nvSpPr>
      <dsp:spPr>
        <a:xfrm rot="19800000">
          <a:off x="4612234" y="2178837"/>
          <a:ext cx="391806" cy="33791"/>
        </a:xfrm>
        <a:custGeom>
          <a:avLst/>
          <a:gdLst/>
          <a:ahLst/>
          <a:cxnLst/>
          <a:rect l="0" t="0" r="0" b="0"/>
          <a:pathLst>
            <a:path>
              <a:moveTo>
                <a:pt x="0" y="16895"/>
              </a:moveTo>
              <a:lnTo>
                <a:pt x="391806" y="16895"/>
              </a:lnTo>
            </a:path>
          </a:pathLst>
        </a:custGeom>
        <a:noFill/>
        <a:ln w="12700" cap="flat" cmpd="sng" algn="ctr">
          <a:solidFill>
            <a:schemeClr val="accent2">
              <a:tint val="9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4798342" y="2185938"/>
        <a:ext cx="19590" cy="19590"/>
      </dsp:txXfrm>
    </dsp:sp>
    <dsp:sp modelId="{9D86DB2E-7C4E-4694-AD8C-917074FBC4E3}">
      <dsp:nvSpPr>
        <dsp:cNvPr id="0" name=""/>
        <dsp:cNvSpPr/>
      </dsp:nvSpPr>
      <dsp:spPr>
        <a:xfrm>
          <a:off x="4878500" y="986072"/>
          <a:ext cx="1482279" cy="1482279"/>
        </a:xfrm>
        <a:prstGeom prst="ellipse">
          <a:avLst/>
        </a:prstGeom>
        <a:solidFill>
          <a:schemeClr val="accent2">
            <a:shade val="50000"/>
            <a:hueOff val="-197058"/>
            <a:satOff val="2594"/>
            <a:lumOff val="1553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Patient Portal</a:t>
          </a:r>
        </a:p>
      </dsp:txBody>
      <dsp:txXfrm>
        <a:off x="5095575" y="1203147"/>
        <a:ext cx="1048129" cy="1048129"/>
      </dsp:txXfrm>
    </dsp:sp>
    <dsp:sp modelId="{037C51C5-57DF-495C-8773-1C53AA331D06}">
      <dsp:nvSpPr>
        <dsp:cNvPr id="0" name=""/>
        <dsp:cNvSpPr/>
      </dsp:nvSpPr>
      <dsp:spPr>
        <a:xfrm rot="1800000">
          <a:off x="4612234" y="3172170"/>
          <a:ext cx="391806" cy="33791"/>
        </a:xfrm>
        <a:custGeom>
          <a:avLst/>
          <a:gdLst/>
          <a:ahLst/>
          <a:cxnLst/>
          <a:rect l="0" t="0" r="0" b="0"/>
          <a:pathLst>
            <a:path>
              <a:moveTo>
                <a:pt x="0" y="16895"/>
              </a:moveTo>
              <a:lnTo>
                <a:pt x="391806" y="16895"/>
              </a:lnTo>
            </a:path>
          </a:pathLst>
        </a:custGeom>
        <a:noFill/>
        <a:ln w="12700" cap="flat" cmpd="sng" algn="ctr">
          <a:solidFill>
            <a:schemeClr val="accent2">
              <a:tint val="9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4798342" y="3179271"/>
        <a:ext cx="19590" cy="19590"/>
      </dsp:txXfrm>
    </dsp:sp>
    <dsp:sp modelId="{AF6FCA70-8B3C-4262-ADBB-8CDB42510986}">
      <dsp:nvSpPr>
        <dsp:cNvPr id="0" name=""/>
        <dsp:cNvSpPr/>
      </dsp:nvSpPr>
      <dsp:spPr>
        <a:xfrm>
          <a:off x="4878500" y="2916448"/>
          <a:ext cx="1482279" cy="1482279"/>
        </a:xfrm>
        <a:prstGeom prst="ellipse">
          <a:avLst/>
        </a:prstGeom>
        <a:solidFill>
          <a:schemeClr val="accent2">
            <a:shade val="50000"/>
            <a:hueOff val="-394115"/>
            <a:satOff val="5189"/>
            <a:lumOff val="3107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Formularies</a:t>
          </a:r>
        </a:p>
      </dsp:txBody>
      <dsp:txXfrm>
        <a:off x="5095575" y="3133523"/>
        <a:ext cx="1048129" cy="1048129"/>
      </dsp:txXfrm>
    </dsp:sp>
    <dsp:sp modelId="{E917BFCB-E419-42CC-965B-49DD468BBB79}">
      <dsp:nvSpPr>
        <dsp:cNvPr id="0" name=""/>
        <dsp:cNvSpPr/>
      </dsp:nvSpPr>
      <dsp:spPr>
        <a:xfrm rot="5400000">
          <a:off x="3723837" y="3640692"/>
          <a:ext cx="448096" cy="33791"/>
        </a:xfrm>
        <a:custGeom>
          <a:avLst/>
          <a:gdLst/>
          <a:ahLst/>
          <a:cxnLst/>
          <a:rect l="0" t="0" r="0" b="0"/>
          <a:pathLst>
            <a:path>
              <a:moveTo>
                <a:pt x="0" y="16895"/>
              </a:moveTo>
              <a:lnTo>
                <a:pt x="448096" y="16895"/>
              </a:lnTo>
            </a:path>
          </a:pathLst>
        </a:custGeom>
        <a:noFill/>
        <a:ln w="12700" cap="flat" cmpd="sng" algn="ctr">
          <a:solidFill>
            <a:schemeClr val="accent2">
              <a:tint val="9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3936683" y="3646385"/>
        <a:ext cx="22404" cy="22404"/>
      </dsp:txXfrm>
    </dsp:sp>
    <dsp:sp modelId="{EFB7BB4C-6721-40BC-AD4D-D96D2BE74781}">
      <dsp:nvSpPr>
        <dsp:cNvPr id="0" name=""/>
        <dsp:cNvSpPr/>
      </dsp:nvSpPr>
      <dsp:spPr>
        <a:xfrm>
          <a:off x="3206746" y="3881636"/>
          <a:ext cx="1482279" cy="1482279"/>
        </a:xfrm>
        <a:prstGeom prst="ellipse">
          <a:avLst/>
        </a:prstGeom>
        <a:solidFill>
          <a:schemeClr val="accent2">
            <a:shade val="50000"/>
            <a:hueOff val="-591173"/>
            <a:satOff val="7783"/>
            <a:lumOff val="4661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Practice Management</a:t>
          </a:r>
        </a:p>
      </dsp:txBody>
      <dsp:txXfrm>
        <a:off x="3423821" y="4098711"/>
        <a:ext cx="1048129" cy="1048129"/>
      </dsp:txXfrm>
    </dsp:sp>
    <dsp:sp modelId="{5F47693E-C009-4948-9A55-339D0C42EE85}">
      <dsp:nvSpPr>
        <dsp:cNvPr id="0" name=""/>
        <dsp:cNvSpPr/>
      </dsp:nvSpPr>
      <dsp:spPr>
        <a:xfrm rot="9000000">
          <a:off x="2891731" y="3172170"/>
          <a:ext cx="391806" cy="33791"/>
        </a:xfrm>
        <a:custGeom>
          <a:avLst/>
          <a:gdLst/>
          <a:ahLst/>
          <a:cxnLst/>
          <a:rect l="0" t="0" r="0" b="0"/>
          <a:pathLst>
            <a:path>
              <a:moveTo>
                <a:pt x="0" y="16895"/>
              </a:moveTo>
              <a:lnTo>
                <a:pt x="391806" y="16895"/>
              </a:lnTo>
            </a:path>
          </a:pathLst>
        </a:custGeom>
        <a:noFill/>
        <a:ln w="12700" cap="flat" cmpd="sng" algn="ctr">
          <a:solidFill>
            <a:schemeClr val="accent2">
              <a:tint val="9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rot="10800000">
        <a:off x="3077839" y="3179271"/>
        <a:ext cx="19590" cy="19590"/>
      </dsp:txXfrm>
    </dsp:sp>
    <dsp:sp modelId="{66F0674E-BE19-4C00-8067-A10F672F6660}">
      <dsp:nvSpPr>
        <dsp:cNvPr id="0" name=""/>
        <dsp:cNvSpPr/>
      </dsp:nvSpPr>
      <dsp:spPr>
        <a:xfrm>
          <a:off x="1534991" y="2916448"/>
          <a:ext cx="1482279" cy="1482279"/>
        </a:xfrm>
        <a:prstGeom prst="ellipse">
          <a:avLst/>
        </a:prstGeom>
        <a:solidFill>
          <a:schemeClr val="accent2">
            <a:shade val="50000"/>
            <a:hueOff val="-394115"/>
            <a:satOff val="5189"/>
            <a:lumOff val="3107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Clinical Decision Support</a:t>
          </a:r>
        </a:p>
      </dsp:txBody>
      <dsp:txXfrm>
        <a:off x="1752066" y="3133523"/>
        <a:ext cx="1048129" cy="1048129"/>
      </dsp:txXfrm>
    </dsp:sp>
    <dsp:sp modelId="{105FBF9D-1B18-4848-A83D-06FCF3E127C3}">
      <dsp:nvSpPr>
        <dsp:cNvPr id="0" name=""/>
        <dsp:cNvSpPr/>
      </dsp:nvSpPr>
      <dsp:spPr>
        <a:xfrm rot="12600000">
          <a:off x="2891731" y="2178837"/>
          <a:ext cx="391806" cy="33791"/>
        </a:xfrm>
        <a:custGeom>
          <a:avLst/>
          <a:gdLst/>
          <a:ahLst/>
          <a:cxnLst/>
          <a:rect l="0" t="0" r="0" b="0"/>
          <a:pathLst>
            <a:path>
              <a:moveTo>
                <a:pt x="0" y="16895"/>
              </a:moveTo>
              <a:lnTo>
                <a:pt x="391806" y="16895"/>
              </a:lnTo>
            </a:path>
          </a:pathLst>
        </a:custGeom>
        <a:noFill/>
        <a:ln w="12700" cap="flat" cmpd="sng" algn="ctr">
          <a:solidFill>
            <a:schemeClr val="accent2">
              <a:tint val="9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rot="10800000">
        <a:off x="3077839" y="2185938"/>
        <a:ext cx="19590" cy="19590"/>
      </dsp:txXfrm>
    </dsp:sp>
    <dsp:sp modelId="{0D81EE34-1713-4731-8F17-433E23035194}">
      <dsp:nvSpPr>
        <dsp:cNvPr id="0" name=""/>
        <dsp:cNvSpPr/>
      </dsp:nvSpPr>
      <dsp:spPr>
        <a:xfrm>
          <a:off x="1534991" y="986072"/>
          <a:ext cx="1482279" cy="1482279"/>
        </a:xfrm>
        <a:prstGeom prst="ellipse">
          <a:avLst/>
        </a:prstGeom>
        <a:solidFill>
          <a:schemeClr val="accent2">
            <a:shade val="50000"/>
            <a:hueOff val="-197058"/>
            <a:satOff val="2594"/>
            <a:lumOff val="1553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Medical Records</a:t>
          </a:r>
        </a:p>
      </dsp:txBody>
      <dsp:txXfrm>
        <a:off x="1752066" y="1203147"/>
        <a:ext cx="1048129" cy="104812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6871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Good [morning/afternoon], everyone. I am [Your Name], and this is my Component 2 Viva Voce for BMHP6026 Digital Transformation in the Health and Care Professions. For my critical summary, I will be discussing EHRs, Electronic Health Records, as a digital transformation in the health and social care sectors in the UK today. For the next 10 minutes, I will be explaining what EHRs are, how they have been adopted in the UK, critically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their pros and cons for healthcare professionals, patients, service delivery and the wider community and presenting my main findings and conclusions.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Digital transformation has been a focal point of health and social care in the UK, seeking to enhance the quality, efficiency, and outcomes of services provided. Technology was stated to be a key enabler for improved healthcare delivery and patient experience in the NHS Long Term Plan (NHS England, 2019). For my technology of choice, I have chosen to focus on Electronic Health Records, which are electronic systems for storing, managing and sharing patient data, replacing paper-based records and providing professionals with real-time access to patient information to aid in clinical decision-making and continuity of care. But as my report explains, it's more than just an upgrade; it's a paradigm shift. It affords genuine chances for communication, efficiency and patient engagement, as well as some new hurdles for workforce adaptation, interoperability, data security and digital exclusion. This presentation critically addresses each of those tensions with evidence from the results of my Component 1 report.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EHRs have been at the heart of the NHS digital transformation agenda. More than 90 per cent of NHS trusts now use electronic patient record systems, with platforms including Epic, Cerner and EMIS becoming widespread in hospitals, as well as in primary care and community settings, according to NHS England (NHS England, 2023). The overall objective has been to improve information exchanges and fill the information gaps that previously existed between providers, which will help in planning based on information, and in coordinated decision-making. However, implementation has not been easy (Barbieri et al., 2023). Transitioning from paper to electronic systems comes with a hefty price tag in technology, infrastructure, training, and interoperability issues between the various platforms are still interrupting the exchange of information between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Snow et al. (2025) importantly concluded that leadership, staff engagement and change management are as pivotal to successful implementation as are the technologies themselves. That is, the numbers may seem good, but the quality and regularity of implementation varies, and that ultimately influences the results I am going to be sharing next.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r>
              <a:rPr lang="en-US" sz="1200" kern="1200" dirty="0">
                <a:solidFill>
                  <a:schemeClr val="tx1"/>
                </a:solidFill>
                <a:effectLst/>
                <a:latin typeface="+mn-lt"/>
                <a:ea typeface="+mn-ea"/>
                <a:cs typeface="+mn-cs"/>
              </a:rPr>
              <a:t>Before delving into the critical impact analysis, it's helpful to first break down what exactly an Electronic Health Record is, as it's not actually software; it's a series of functions. In the middle is the digital medical record, with things like e-prescribing and clinical decision support (important to the issues of patient safety and medication error, as I mentioned in my implementation slide). The patient portal is another important feature, and it's the one that's most directly related to the patient engagement benefits I will discuss once I reach patients and service users (Alomar et al., 2024). Formularies and practice management complete the picture and comprise the administrative and prescribing side that will keep day-to-day clinical use at a smooth pace. </a:t>
            </a:r>
            <a:r>
              <a:rPr lang="en-US" sz="1200" kern="1200">
                <a:solidFill>
                  <a:schemeClr val="tx1"/>
                </a:solidFill>
                <a:effectLst/>
                <a:latin typeface="+mn-lt"/>
                <a:ea typeface="+mn-ea"/>
                <a:cs typeface="+mn-cs"/>
              </a:rPr>
              <a:t>It is important to understand this structure because the effects of EHR adoption that I am going to critically assess have different effects on professionals, patients, service delivery and the wider community, depending on these different interactions of different parts of the same system (Upadhyay and Hu, 2022).</a:t>
            </a:r>
          </a:p>
        </p:txBody>
      </p:sp>
    </p:spTree>
    <p:extLst>
      <p:ext uri="{BB962C8B-B14F-4D97-AF65-F5344CB8AC3E}">
        <p14:creationId xmlns:p14="http://schemas.microsoft.com/office/powerpoint/2010/main" val="32794671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EHRs have changed the roles and responsibilities of healthcare professionals, who are now expected to combine clinical knowledge with digital skills such as electronic documentation and data management. The positive side is that quicker access to patient data helps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delays in decision-making, and electronic systems help to reduce repetitive documentation, saving time for the clinicians (Adeniyi et al., 2024). But Provenzano et. al. (2024) discovered that many healthcare practitioners report higher stress levels following the implementation of an EHR, and for two reasons: First, there is the time-consuming nature of electronic paperwork, and second, there is the need for continuous retraining as systems evolve. </a:t>
            </a:r>
            <a:r>
              <a:rPr lang="en-US" sz="1200" kern="1200" dirty="0" err="1">
                <a:solidFill>
                  <a:schemeClr val="tx1"/>
                </a:solidFill>
                <a:effectLst/>
                <a:latin typeface="+mn-lt"/>
                <a:ea typeface="+mn-ea"/>
                <a:cs typeface="+mn-cs"/>
              </a:rPr>
              <a:t>Weerahandi</a:t>
            </a:r>
            <a:r>
              <a:rPr lang="en-US" sz="1200" kern="1200" dirty="0">
                <a:solidFill>
                  <a:schemeClr val="tx1"/>
                </a:solidFill>
                <a:effectLst/>
                <a:latin typeface="+mn-lt"/>
                <a:ea typeface="+mn-ea"/>
                <a:cs typeface="+mn-cs"/>
              </a:rPr>
              <a:t> et al. (2025) also noted alert fatigue, which can occur when too many alerts are automated, and clinicians can become inundated with alerts and fail to pay attention to the truly important ones. Moreover, the workforce is a mixed scenario: EHRs improve access and efficiency when they're designed well and staff are supported well; the benefits outweigh the drawbacks of burnout and </a:t>
            </a:r>
            <a:r>
              <a:rPr lang="en-US" sz="1200" kern="1200" dirty="0" err="1">
                <a:solidFill>
                  <a:schemeClr val="tx1"/>
                </a:solidFill>
                <a:effectLst/>
                <a:latin typeface="+mn-lt"/>
                <a:ea typeface="+mn-ea"/>
                <a:cs typeface="+mn-cs"/>
              </a:rPr>
              <a:t>desensitisation</a:t>
            </a:r>
            <a:r>
              <a:rPr lang="en-US" sz="1200" kern="1200" dirty="0">
                <a:solidFill>
                  <a:schemeClr val="tx1"/>
                </a:solidFill>
                <a:effectLst/>
                <a:latin typeface="+mn-lt"/>
                <a:ea typeface="+mn-ea"/>
                <a:cs typeface="+mn-cs"/>
              </a:rPr>
              <a: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From a service delivery perspective, EHRs have helped to enhance care coordination by making the same patient information available to providers working in different settings, thus decreasing barriers to communication. They also enhance efficiency: with patient information readily available, healthcare providers are less inclined to reorder unnecessary diagnostic tests, reducing costs (</a:t>
            </a:r>
            <a:r>
              <a:rPr lang="en-US" sz="1200" kern="1200" dirty="0" err="1">
                <a:solidFill>
                  <a:schemeClr val="tx1"/>
                </a:solidFill>
                <a:effectLst/>
                <a:latin typeface="+mn-lt"/>
                <a:ea typeface="+mn-ea"/>
                <a:cs typeface="+mn-cs"/>
              </a:rPr>
              <a:t>Olukorode</a:t>
            </a:r>
            <a:r>
              <a:rPr lang="en-US" sz="1200" kern="1200" dirty="0">
                <a:solidFill>
                  <a:schemeClr val="tx1"/>
                </a:solidFill>
                <a:effectLst/>
                <a:latin typeface="+mn-lt"/>
                <a:ea typeface="+mn-ea"/>
                <a:cs typeface="+mn-cs"/>
              </a:rPr>
              <a:t> et al., 2024). Electronic prescribing and decision-support tools are a notable example of how the effect on patient safety can be very strong: They can automatically alert for medication interactions and allergies and prevent medical errors (Upadhyay and Hu, 2022). But improvements in the delivery of services are not across the board. Zhang and </a:t>
            </a:r>
            <a:r>
              <a:rPr lang="en-US" sz="1200" kern="1200" dirty="0" err="1">
                <a:solidFill>
                  <a:schemeClr val="tx1"/>
                </a:solidFill>
                <a:effectLst/>
                <a:latin typeface="+mn-lt"/>
                <a:ea typeface="+mn-ea"/>
                <a:cs typeface="+mn-cs"/>
              </a:rPr>
              <a:t>Saltman</a:t>
            </a:r>
            <a:r>
              <a:rPr lang="en-US" sz="1200" kern="1200" dirty="0">
                <a:solidFill>
                  <a:schemeClr val="tx1"/>
                </a:solidFill>
                <a:effectLst/>
                <a:latin typeface="+mn-lt"/>
                <a:ea typeface="+mn-ea"/>
                <a:cs typeface="+mn-cs"/>
              </a:rPr>
              <a:t> (2022) show that lack of data sharing between various EHRs is still a major obstacle to integrated care, prompting staff to return to manual workflows. Implementation periods can also be disruptive, with staff needing to get used to new processes, and a technical glitch can disrupt the continuity of services. The possibilities for better service delivery are great, but technological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barriers, particularly interoperability, remain to be overcome to achieve a complete and </a:t>
            </a:r>
            <a:r>
              <a:rPr lang="en-US" sz="1200" kern="1200" dirty="0" err="1">
                <a:solidFill>
                  <a:schemeClr val="tx1"/>
                </a:solidFill>
                <a:effectLst/>
                <a:latin typeface="+mn-lt"/>
                <a:ea typeface="+mn-ea"/>
                <a:cs typeface="+mn-cs"/>
              </a:rPr>
              <a:t>actualised</a:t>
            </a:r>
            <a:r>
              <a:rPr lang="en-US" sz="1200" kern="1200" dirty="0">
                <a:solidFill>
                  <a:schemeClr val="tx1"/>
                </a:solidFill>
                <a:effectLst/>
                <a:latin typeface="+mn-lt"/>
                <a:ea typeface="+mn-ea"/>
                <a:cs typeface="+mn-cs"/>
              </a:rPr>
              <a:t> benefit.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EHRs have actually improved the individual's care experience for patients and service users. Online records and patient portals provide access to individual test results, appointments and treatment plans, which leads to more transparency and, as Alomar et al. (2024) found, is associated with higher engagement with healthcare. EHRs also help to ensure patient safety by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the risk of lost documents or illegible handwriting. However, there are actual expenses. High-profile data breaches have caused many patients to be concerned about who has access to their personal health information and how it is shared. Forde-Johnston et al. (2023) also noted that there is a risk that if too much time is spent looking at a screen, then nurse-patient communication could be affected, meaning that the patient may not get the same quality of interaction with the nurse. But importantly, all are not created equal: Alomar et al. (2024) point out that older adults and other groups not included in digital technologies may find it difficult to engage with the systems at all, which means that, while EHRs can make health engagement easier for some, they can also make it harder for others.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addition to individual patients, EHRs can have implications for the community and population health. With its ability to identify health trends, monitor disease levels and inform evidence-based population health planning, large amounts of healthcare data can help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allocate their resources more effectively. Snow et al. (2025) also identified how integrated electronic records can support better coordination for vulnerable groups like older people and people with complex long-term conditions, and how this can benefit families and </a:t>
            </a:r>
            <a:r>
              <a:rPr lang="en-US" sz="1200" kern="1200" dirty="0" err="1">
                <a:solidFill>
                  <a:schemeClr val="tx1"/>
                </a:solidFill>
                <a:effectLst/>
                <a:latin typeface="+mn-lt"/>
                <a:ea typeface="+mn-ea"/>
                <a:cs typeface="+mn-cs"/>
              </a:rPr>
              <a:t>carers</a:t>
            </a:r>
            <a:r>
              <a:rPr lang="en-US" sz="1200" kern="1200" dirty="0">
                <a:solidFill>
                  <a:schemeClr val="tx1"/>
                </a:solidFill>
                <a:effectLst/>
                <a:latin typeface="+mn-lt"/>
                <a:ea typeface="+mn-ea"/>
                <a:cs typeface="+mn-cs"/>
              </a:rPr>
              <a:t> by providing better information. But there are still community-level issues. Alomar et al. (2024) caution that digital illiteracy and inequitable access to digital technologies can exacerbate health disparities of disadvantaged groups. But the ethical issues surrounding large-scale data sharing and trust in the public about how their data is gathered and applied are still at issue, as </a:t>
            </a:r>
            <a:r>
              <a:rPr lang="en-US" sz="1200" kern="1200" dirty="0" err="1">
                <a:solidFill>
                  <a:schemeClr val="tx1"/>
                </a:solidFill>
                <a:effectLst/>
                <a:latin typeface="+mn-lt"/>
                <a:ea typeface="+mn-ea"/>
                <a:cs typeface="+mn-cs"/>
              </a:rPr>
              <a:t>Zanaboni</a:t>
            </a:r>
            <a:r>
              <a:rPr lang="en-US" sz="1200" kern="1200" dirty="0">
                <a:solidFill>
                  <a:schemeClr val="tx1"/>
                </a:solidFill>
                <a:effectLst/>
                <a:latin typeface="+mn-lt"/>
                <a:ea typeface="+mn-ea"/>
                <a:cs typeface="+mn-cs"/>
              </a:rPr>
              <a:t> et al. (2022) point out. The population-level opportunity of using EHRs is very real, but it is largely contingent on the explicit need for addressing the digital divide.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Finally, the findings of my Component 1 report state that Electronic Health Records are one of the most important digital changes that have occurred in the UK health and social care system over the past decade. The data and evidence at all levels are overwhelming; information is more readily accessible, communication between health care professionals is increased, service delivery is made more comprehensive, and patients are better engaged as more information becomes available. Also constant, however, are the stresses that are not resolved: administrative burden, overload and stress of administrative staff, interoperability limits, privacy issues and digital exclusion. I come down with a mixed verdict: While the potential benefits of EHRs for improving the quality and efficiency of healthcare are real, technology alone is not sufficient to make it happen. Sustained investment is needed in workforce development, design of inclusive services and digital infrastructure. Finally,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technical and social challenges will determine the extent to which the NHS and social care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succeed in implementing EHRs for the benefit of all professionals, patients and communities. Thank you, I'm happy to answer any questions.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dreamstime.com/illustration/electronic-health-record.html"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hyperlink" Target="https://www.england.nhs.uk/digitaltechnology/" TargetMode="External"/><Relationship Id="rId4" Type="http://schemas.openxmlformats.org/officeDocument/2006/relationships/hyperlink" Target="https://webarchive.nationalarchives.gov.uk/ukgwa/20250511091243/https:/www.longtermplan.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A4D68"/>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74B3CD2-EAA4-41A4-9A21-CA8A6994BD11}"/>
              </a:ext>
            </a:extLst>
          </p:cNvPr>
          <p:cNvPicPr>
            <a:picLocks noChangeAspect="1"/>
          </p:cNvPicPr>
          <p:nvPr/>
        </p:nvPicPr>
        <p:blipFill>
          <a:blip r:embed="rId3"/>
          <a:stretch>
            <a:fillRect/>
          </a:stretch>
        </p:blipFill>
        <p:spPr>
          <a:xfrm>
            <a:off x="3026485" y="-1"/>
            <a:ext cx="9165515" cy="6858001"/>
          </a:xfrm>
          <a:prstGeom prst="rect">
            <a:avLst/>
          </a:prstGeom>
        </p:spPr>
      </p:pic>
      <p:sp>
        <p:nvSpPr>
          <p:cNvPr id="2" name="Shape 0"/>
          <p:cNvSpPr/>
          <p:nvPr/>
        </p:nvSpPr>
        <p:spPr>
          <a:xfrm>
            <a:off x="438426" y="331904"/>
            <a:ext cx="1417320" cy="1417320"/>
          </a:xfrm>
          <a:prstGeom prst="ellipse">
            <a:avLst/>
          </a:prstGeom>
          <a:solidFill>
            <a:srgbClr val="088395"/>
          </a:solidFill>
          <a:ln/>
          <a:effectLst>
            <a:outerShdw blurRad="76200" dist="25400" dir="5400000" algn="bl" rotWithShape="0">
              <a:srgbClr val="1B262C">
                <a:alpha val="30000"/>
              </a:srgbClr>
            </a:outerShdw>
          </a:effectLst>
        </p:spPr>
        <p:txBody>
          <a:bodyPr/>
          <a:lstStyle/>
          <a:p>
            <a:endParaRPr lang="en-GB"/>
          </a:p>
        </p:txBody>
      </p:sp>
      <p:pic>
        <p:nvPicPr>
          <p:cNvPr id="3" name="Image 0" descr="preencoded.png"/>
          <p:cNvPicPr>
            <a:picLocks noChangeAspect="1"/>
          </p:cNvPicPr>
          <p:nvPr/>
        </p:nvPicPr>
        <p:blipFill>
          <a:blip r:embed="rId4"/>
          <a:stretch>
            <a:fillRect/>
          </a:stretch>
        </p:blipFill>
        <p:spPr>
          <a:xfrm>
            <a:off x="806929" y="700407"/>
            <a:ext cx="680314" cy="680314"/>
          </a:xfrm>
          <a:prstGeom prst="rect">
            <a:avLst/>
          </a:prstGeom>
        </p:spPr>
      </p:pic>
      <p:sp>
        <p:nvSpPr>
          <p:cNvPr id="4" name="Text 1"/>
          <p:cNvSpPr/>
          <p:nvPr/>
        </p:nvSpPr>
        <p:spPr>
          <a:xfrm>
            <a:off x="3191410" y="208556"/>
            <a:ext cx="8835664" cy="1532211"/>
          </a:xfrm>
          <a:prstGeom prst="rect">
            <a:avLst/>
          </a:prstGeom>
          <a:solidFill>
            <a:srgbClr val="006666"/>
          </a:solidFill>
          <a:ln/>
        </p:spPr>
        <p:txBody>
          <a:bodyPr wrap="square" rtlCol="0" anchor="t"/>
          <a:lstStyle/>
          <a:p>
            <a:pPr marL="0" indent="0" algn="l">
              <a:buNone/>
            </a:pPr>
            <a:r>
              <a:rPr lang="en-US" sz="3300" b="1" dirty="0">
                <a:solidFill>
                  <a:srgbClr val="FFFFFF"/>
                </a:solidFill>
                <a:latin typeface="Cambria" pitchFamily="34" charset="0"/>
                <a:ea typeface="Cambria" pitchFamily="34" charset="-122"/>
                <a:cs typeface="Cambria" pitchFamily="34" charset="-120"/>
              </a:rPr>
              <a:t>Electronic Health Records (EHRs) as a Digital Transformation in UK Health and Social Care</a:t>
            </a:r>
            <a:endParaRPr lang="en-US" sz="3300" dirty="0"/>
          </a:p>
        </p:txBody>
      </p:sp>
      <p:sp>
        <p:nvSpPr>
          <p:cNvPr id="5" name="Text 2"/>
          <p:cNvSpPr/>
          <p:nvPr/>
        </p:nvSpPr>
        <p:spPr>
          <a:xfrm>
            <a:off x="28557" y="2178274"/>
            <a:ext cx="2917371" cy="1280160"/>
          </a:xfrm>
          <a:prstGeom prst="rect">
            <a:avLst/>
          </a:prstGeom>
          <a:noFill/>
          <a:ln/>
        </p:spPr>
        <p:txBody>
          <a:bodyPr wrap="square" rtlCol="0" anchor="ctr"/>
          <a:lstStyle/>
          <a:p>
            <a:pPr marL="0" indent="0">
              <a:buNone/>
            </a:pPr>
            <a:r>
              <a:rPr lang="en-US" sz="2800" b="1" dirty="0">
                <a:solidFill>
                  <a:srgbClr val="6FE7C9"/>
                </a:solidFill>
                <a:latin typeface="Calibri" pitchFamily="34" charset="0"/>
                <a:ea typeface="Calibri" pitchFamily="34" charset="-122"/>
                <a:cs typeface="Calibri" pitchFamily="34" charset="-120"/>
              </a:rPr>
              <a:t>Component 2 - Viva Voce Presentation</a:t>
            </a:r>
            <a:endParaRPr lang="en-US" sz="2800" dirty="0"/>
          </a:p>
        </p:txBody>
      </p:sp>
      <p:sp>
        <p:nvSpPr>
          <p:cNvPr id="7" name="Shape 4"/>
          <p:cNvSpPr/>
          <p:nvPr/>
        </p:nvSpPr>
        <p:spPr>
          <a:xfrm>
            <a:off x="109114" y="3668009"/>
            <a:ext cx="2677629" cy="0"/>
          </a:xfrm>
          <a:prstGeom prst="line">
            <a:avLst/>
          </a:prstGeom>
          <a:noFill/>
          <a:ln w="19050">
            <a:solidFill>
              <a:srgbClr val="088395"/>
            </a:solidFill>
            <a:prstDash val="solid"/>
          </a:ln>
        </p:spPr>
        <p:txBody>
          <a:bodyPr/>
          <a:lstStyle/>
          <a:p>
            <a:endParaRPr lang="en-US" dirty="0"/>
          </a:p>
        </p:txBody>
      </p:sp>
      <p:sp>
        <p:nvSpPr>
          <p:cNvPr id="8" name="Text 5"/>
          <p:cNvSpPr/>
          <p:nvPr/>
        </p:nvSpPr>
        <p:spPr>
          <a:xfrm>
            <a:off x="77050" y="3671142"/>
            <a:ext cx="2758187" cy="2486451"/>
          </a:xfrm>
          <a:prstGeom prst="rect">
            <a:avLst/>
          </a:prstGeom>
          <a:noFill/>
          <a:ln/>
        </p:spPr>
        <p:txBody>
          <a:bodyPr wrap="square" rtlCol="0" anchor="ctr"/>
          <a:lstStyle/>
          <a:p>
            <a:pPr marL="0" indent="0">
              <a:lnSpc>
                <a:spcPct val="115000"/>
              </a:lnSpc>
              <a:spcAft>
                <a:spcPts val="800"/>
              </a:spcAft>
              <a:buNone/>
            </a:pPr>
            <a:r>
              <a:rPr lang="en-US" b="1" dirty="0">
                <a:solidFill>
                  <a:srgbClr val="FFFFFF"/>
                </a:solidFill>
                <a:latin typeface="Calibri" pitchFamily="34" charset="0"/>
                <a:ea typeface="Calibri" pitchFamily="34" charset="-122"/>
                <a:cs typeface="Calibri" pitchFamily="34" charset="-120"/>
              </a:rPr>
              <a:t>Student Name:  Mishelle Reyes Ramirez</a:t>
            </a:r>
            <a:endParaRPr lang="en-US" dirty="0"/>
          </a:p>
          <a:p>
            <a:pPr marL="0" indent="0">
              <a:lnSpc>
                <a:spcPct val="115000"/>
              </a:lnSpc>
              <a:spcAft>
                <a:spcPts val="800"/>
              </a:spcAft>
              <a:buNone/>
            </a:pPr>
            <a:r>
              <a:rPr lang="en-US" b="1" dirty="0">
                <a:solidFill>
                  <a:srgbClr val="FFFFFF"/>
                </a:solidFill>
                <a:latin typeface="Calibri" pitchFamily="34" charset="0"/>
                <a:ea typeface="Calibri" pitchFamily="34" charset="-122"/>
                <a:cs typeface="Calibri" pitchFamily="34" charset="-120"/>
              </a:rPr>
              <a:t>Student ID Number: 2337020</a:t>
            </a:r>
            <a:endParaRPr lang="en-US" dirty="0"/>
          </a:p>
          <a:p>
            <a:pPr>
              <a:lnSpc>
                <a:spcPct val="115000"/>
              </a:lnSpc>
              <a:spcAft>
                <a:spcPts val="800"/>
              </a:spcAft>
            </a:pPr>
            <a:r>
              <a:rPr lang="en-US" b="1" dirty="0">
                <a:solidFill>
                  <a:schemeClr val="bg1"/>
                </a:solidFill>
                <a:latin typeface="Calibri" pitchFamily="34" charset="0"/>
                <a:ea typeface="Calibri" pitchFamily="34" charset="-122"/>
                <a:cs typeface="Calibri" pitchFamily="34" charset="-120"/>
              </a:rPr>
              <a:t>Module Leader:  </a:t>
            </a:r>
            <a:r>
              <a:rPr lang="en-GB" b="1" dirty="0">
                <a:solidFill>
                  <a:schemeClr val="bg1"/>
                </a:solidFill>
              </a:rPr>
              <a:t>Ping Wu </a:t>
            </a:r>
            <a:endParaRPr lang="en-US"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777240" cy="777240"/>
          </a:xfrm>
          <a:prstGeom prst="ellipse">
            <a:avLst/>
          </a:prstGeom>
          <a:solidFill>
            <a:srgbClr val="088395"/>
          </a:solidFill>
          <a:ln/>
          <a:effectLst>
            <a:outerShdw blurRad="76200" dist="25400" dir="5400000" algn="bl" rotWithShape="0">
              <a:srgbClr val="1B262C">
                <a:alpha val="30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50722" y="613562"/>
            <a:ext cx="373075" cy="373075"/>
          </a:xfrm>
          <a:prstGeom prst="rect">
            <a:avLst/>
          </a:prstGeom>
        </p:spPr>
      </p:pic>
      <p:sp>
        <p:nvSpPr>
          <p:cNvPr id="4" name="Text 1"/>
          <p:cNvSpPr/>
          <p:nvPr/>
        </p:nvSpPr>
        <p:spPr>
          <a:xfrm>
            <a:off x="1554480" y="365760"/>
            <a:ext cx="10058400" cy="868680"/>
          </a:xfrm>
          <a:prstGeom prst="rect">
            <a:avLst/>
          </a:prstGeom>
          <a:noFill/>
          <a:ln/>
        </p:spPr>
        <p:txBody>
          <a:bodyPr wrap="square" rtlCol="0" anchor="ctr"/>
          <a:lstStyle/>
          <a:p>
            <a:pPr marL="0" indent="0" algn="l">
              <a:buNone/>
            </a:pPr>
            <a:r>
              <a:rPr lang="en-US" sz="2900" b="1" dirty="0">
                <a:solidFill>
                  <a:srgbClr val="0A4D68"/>
                </a:solidFill>
                <a:latin typeface="Cambria" pitchFamily="34" charset="0"/>
                <a:ea typeface="Cambria" pitchFamily="34" charset="-122"/>
                <a:cs typeface="Cambria" pitchFamily="34" charset="-120"/>
              </a:rPr>
              <a:t>Introduction: The Chosen Digital Technology</a:t>
            </a:r>
            <a:endParaRPr lang="en-US" sz="2900" dirty="0"/>
          </a:p>
        </p:txBody>
      </p:sp>
      <p:sp>
        <p:nvSpPr>
          <p:cNvPr id="5" name="Text 2"/>
          <p:cNvSpPr/>
          <p:nvPr/>
        </p:nvSpPr>
        <p:spPr>
          <a:xfrm>
            <a:off x="548640" y="1903549"/>
            <a:ext cx="6537960" cy="4023360"/>
          </a:xfrm>
          <a:prstGeom prst="rect">
            <a:avLst/>
          </a:prstGeom>
          <a:noFill/>
          <a:ln/>
        </p:spPr>
        <p:txBody>
          <a:bodyPr wrap="square" rtlCol="0" anchor="t"/>
          <a:lstStyle/>
          <a:p>
            <a:pPr marL="342900" indent="-342900" algn="just">
              <a:spcAft>
                <a:spcPts val="1600"/>
              </a:spcAft>
              <a:buSzPct val="100000"/>
              <a:buChar char="●"/>
            </a:pPr>
            <a:r>
              <a:rPr lang="en-US" sz="1600" dirty="0">
                <a:solidFill>
                  <a:srgbClr val="1B262C"/>
                </a:solidFill>
                <a:latin typeface="Calibri" pitchFamily="34" charset="0"/>
                <a:ea typeface="Calibri" pitchFamily="34" charset="-122"/>
                <a:cs typeface="Calibri" pitchFamily="34" charset="-120"/>
              </a:rPr>
              <a:t>Digital transformation is a national NHS priority to enhance the quality, efficiency and outcomes of health and social care services (NHS England, 2019).</a:t>
            </a:r>
          </a:p>
          <a:p>
            <a:pPr marL="342900" indent="-342900" algn="just">
              <a:spcAft>
                <a:spcPts val="1600"/>
              </a:spcAft>
              <a:buSzPct val="100000"/>
              <a:buChar char="●"/>
            </a:pPr>
            <a:r>
              <a:rPr lang="en-US" sz="1600" dirty="0">
                <a:solidFill>
                  <a:srgbClr val="1B262C"/>
                </a:solidFill>
                <a:latin typeface="Calibri" pitchFamily="34" charset="0"/>
                <a:ea typeface="Calibri" pitchFamily="34" charset="-122"/>
                <a:cs typeface="Calibri" pitchFamily="34" charset="-120"/>
              </a:rPr>
              <a:t>EHRs are the electronic alternatives to paper-based health records that are used to store, access and share patient records.</a:t>
            </a:r>
          </a:p>
          <a:p>
            <a:pPr marL="342900" indent="-342900" algn="just">
              <a:spcAft>
                <a:spcPts val="1600"/>
              </a:spcAft>
              <a:buSzPct val="100000"/>
              <a:buChar char="●"/>
            </a:pPr>
            <a:r>
              <a:rPr lang="en-US" sz="1600" dirty="0">
                <a:solidFill>
                  <a:srgbClr val="1B262C"/>
                </a:solidFill>
                <a:latin typeface="Calibri" pitchFamily="34" charset="0"/>
                <a:ea typeface="Calibri" pitchFamily="34" charset="-122"/>
                <a:cs typeface="Calibri" pitchFamily="34" charset="-120"/>
              </a:rPr>
              <a:t>They provide immediate access to patient information for healthcare providers, facilitating clinical decision-making and continuity of care.</a:t>
            </a:r>
          </a:p>
          <a:p>
            <a:pPr marL="342900" indent="-342900" algn="just">
              <a:spcAft>
                <a:spcPts val="1600"/>
              </a:spcAft>
              <a:buSzPct val="100000"/>
              <a:buChar char="●"/>
            </a:pPr>
            <a:r>
              <a:rPr lang="en-US" sz="1600" dirty="0">
                <a:solidFill>
                  <a:srgbClr val="1B262C"/>
                </a:solidFill>
                <a:latin typeface="Calibri" pitchFamily="34" charset="0"/>
                <a:ea typeface="Calibri" pitchFamily="34" charset="-122"/>
                <a:cs typeface="Calibri" pitchFamily="34" charset="-120"/>
              </a:rPr>
              <a:t>Adopting EHRs is a true paradigm shift, offering opportunities for communication, efficiency and patient engagement, as well as challenges in regards to workforce adaptation, interoperability, data security and digital exclusion.</a:t>
            </a:r>
            <a:endParaRPr lang="en-US" sz="1600" dirty="0"/>
          </a:p>
        </p:txBody>
      </p:sp>
      <p:sp>
        <p:nvSpPr>
          <p:cNvPr id="6" name="Shape 3"/>
          <p:cNvSpPr/>
          <p:nvPr/>
        </p:nvSpPr>
        <p:spPr>
          <a:xfrm>
            <a:off x="7315200" y="1846943"/>
            <a:ext cx="4343400" cy="3305629"/>
          </a:xfrm>
          <a:prstGeom prst="roundRect">
            <a:avLst>
              <a:gd name="adj" fmla="val 2727"/>
            </a:avLst>
          </a:prstGeom>
          <a:solidFill>
            <a:srgbClr val="E9F6F8"/>
          </a:solidFill>
          <a:ln/>
          <a:effectLst>
            <a:outerShdw blurRad="101600" dist="25400" dir="5400000" algn="bl" rotWithShape="0">
              <a:srgbClr val="1B262C">
                <a:alpha val="18000"/>
              </a:srgbClr>
            </a:outerShdw>
          </a:effectLst>
        </p:spPr>
        <p:txBody>
          <a:bodyPr/>
          <a:lstStyle/>
          <a:p>
            <a:endParaRPr lang="en-GB"/>
          </a:p>
        </p:txBody>
      </p:sp>
      <p:sp>
        <p:nvSpPr>
          <p:cNvPr id="7" name="Text 4"/>
          <p:cNvSpPr/>
          <p:nvPr/>
        </p:nvSpPr>
        <p:spPr>
          <a:xfrm>
            <a:off x="7589520" y="1914434"/>
            <a:ext cx="3794760" cy="548640"/>
          </a:xfrm>
          <a:prstGeom prst="rect">
            <a:avLst/>
          </a:prstGeom>
          <a:noFill/>
          <a:ln/>
        </p:spPr>
        <p:txBody>
          <a:bodyPr wrap="square" rtlCol="0" anchor="ctr"/>
          <a:lstStyle/>
          <a:p>
            <a:pPr marL="0" indent="0">
              <a:buNone/>
            </a:pPr>
            <a:r>
              <a:rPr lang="en-US" b="1" dirty="0">
                <a:solidFill>
                  <a:srgbClr val="0A4D68"/>
                </a:solidFill>
                <a:latin typeface="Cambria" pitchFamily="34" charset="0"/>
                <a:ea typeface="Cambria" pitchFamily="34" charset="-122"/>
                <a:cs typeface="Cambria" pitchFamily="34" charset="-120"/>
              </a:rPr>
              <a:t>Critical Focus of this Presentation</a:t>
            </a:r>
            <a:endParaRPr lang="en-US" dirty="0"/>
          </a:p>
        </p:txBody>
      </p:sp>
      <p:sp>
        <p:nvSpPr>
          <p:cNvPr id="8" name="Text 5"/>
          <p:cNvSpPr/>
          <p:nvPr/>
        </p:nvSpPr>
        <p:spPr>
          <a:xfrm>
            <a:off x="7589520" y="2530565"/>
            <a:ext cx="3794760" cy="2926080"/>
          </a:xfrm>
          <a:prstGeom prst="rect">
            <a:avLst/>
          </a:prstGeom>
          <a:noFill/>
          <a:ln/>
        </p:spPr>
        <p:txBody>
          <a:bodyPr wrap="square" rtlCol="0" anchor="t"/>
          <a:lstStyle/>
          <a:p>
            <a:pPr algn="just">
              <a:lnSpc>
                <a:spcPct val="125000"/>
              </a:lnSpc>
            </a:pPr>
            <a:r>
              <a:rPr lang="en-US" sz="1600" i="1" dirty="0">
                <a:solidFill>
                  <a:srgbClr val="0A4D68"/>
                </a:solidFill>
                <a:latin typeface="Calibri" pitchFamily="34" charset="0"/>
                <a:ea typeface="Calibri" pitchFamily="34" charset="-122"/>
                <a:cs typeface="Calibri" pitchFamily="34" charset="-120"/>
              </a:rPr>
              <a:t>This presentation critically evaluates EHR adoption across the UK healthcare workforce, service delivery, patients and service users, and the wider community, </a:t>
            </a:r>
            <a:r>
              <a:rPr lang="en-US" sz="1600" i="1" dirty="0" err="1">
                <a:solidFill>
                  <a:srgbClr val="0A4D68"/>
                </a:solidFill>
                <a:latin typeface="Calibri" pitchFamily="34" charset="0"/>
                <a:ea typeface="Calibri" pitchFamily="34" charset="-122"/>
                <a:cs typeface="Calibri" pitchFamily="34" charset="-120"/>
              </a:rPr>
              <a:t>synthesising</a:t>
            </a:r>
            <a:r>
              <a:rPr lang="en-US" sz="1600" i="1" dirty="0">
                <a:solidFill>
                  <a:srgbClr val="0A4D68"/>
                </a:solidFill>
                <a:latin typeface="Calibri" pitchFamily="34" charset="0"/>
                <a:ea typeface="Calibri" pitchFamily="34" charset="-122"/>
                <a:cs typeface="Calibri" pitchFamily="34" charset="-120"/>
              </a:rPr>
              <a:t> the main findings and conclusions of the Component 1 report, supported by academic and NHS evidence.</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777240" cy="777240"/>
          </a:xfrm>
          <a:prstGeom prst="ellipse">
            <a:avLst/>
          </a:prstGeom>
          <a:solidFill>
            <a:srgbClr val="088395"/>
          </a:solidFill>
          <a:ln/>
          <a:effectLst>
            <a:outerShdw blurRad="76200" dist="25400" dir="5400000" algn="bl" rotWithShape="0">
              <a:srgbClr val="1B262C">
                <a:alpha val="30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50722" y="613562"/>
            <a:ext cx="373075" cy="373075"/>
          </a:xfrm>
          <a:prstGeom prst="rect">
            <a:avLst/>
          </a:prstGeom>
        </p:spPr>
      </p:pic>
      <p:sp>
        <p:nvSpPr>
          <p:cNvPr id="4" name="Text 1"/>
          <p:cNvSpPr/>
          <p:nvPr/>
        </p:nvSpPr>
        <p:spPr>
          <a:xfrm>
            <a:off x="1554480" y="365760"/>
            <a:ext cx="10058400" cy="868680"/>
          </a:xfrm>
          <a:prstGeom prst="rect">
            <a:avLst/>
          </a:prstGeom>
          <a:noFill/>
          <a:ln/>
        </p:spPr>
        <p:txBody>
          <a:bodyPr wrap="square" rtlCol="0" anchor="ctr"/>
          <a:lstStyle/>
          <a:p>
            <a:pPr marL="0" indent="0" algn="l">
              <a:buNone/>
            </a:pPr>
            <a:r>
              <a:rPr lang="en-US" sz="2900" b="1" dirty="0">
                <a:solidFill>
                  <a:srgbClr val="0A4D68"/>
                </a:solidFill>
                <a:latin typeface="Cambria" pitchFamily="34" charset="0"/>
                <a:ea typeface="Cambria" pitchFamily="34" charset="-122"/>
                <a:cs typeface="Cambria" pitchFamily="34" charset="-120"/>
              </a:rPr>
              <a:t>Purpose and Implementation Across the UK</a:t>
            </a:r>
            <a:endParaRPr lang="en-US" sz="2900" dirty="0"/>
          </a:p>
        </p:txBody>
      </p:sp>
      <p:grpSp>
        <p:nvGrpSpPr>
          <p:cNvPr id="13" name="Group 12">
            <a:extLst>
              <a:ext uri="{FF2B5EF4-FFF2-40B4-BE49-F238E27FC236}">
                <a16:creationId xmlns:a16="http://schemas.microsoft.com/office/drawing/2014/main" id="{5BFB7057-9614-45BC-8790-663AA4B8B0D2}"/>
              </a:ext>
            </a:extLst>
          </p:cNvPr>
          <p:cNvGrpSpPr/>
          <p:nvPr/>
        </p:nvGrpSpPr>
        <p:grpSpPr>
          <a:xfrm>
            <a:off x="548640" y="1674173"/>
            <a:ext cx="3017520" cy="3749040"/>
            <a:chOff x="548640" y="1600200"/>
            <a:chExt cx="3246120" cy="4023360"/>
          </a:xfrm>
        </p:grpSpPr>
        <p:sp>
          <p:nvSpPr>
            <p:cNvPr id="5" name="Shape 2"/>
            <p:cNvSpPr/>
            <p:nvPr/>
          </p:nvSpPr>
          <p:spPr>
            <a:xfrm>
              <a:off x="548640" y="1600200"/>
              <a:ext cx="3246120" cy="4023360"/>
            </a:xfrm>
            <a:prstGeom prst="roundRect">
              <a:avLst>
                <a:gd name="adj" fmla="val 3380"/>
              </a:avLst>
            </a:prstGeom>
            <a:solidFill>
              <a:srgbClr val="E9F6F8"/>
            </a:solidFill>
            <a:ln/>
            <a:effectLst>
              <a:outerShdw blurRad="101600" dist="25400" dir="5400000" algn="bl" rotWithShape="0">
                <a:srgbClr val="1B262C">
                  <a:alpha val="18000"/>
                </a:srgbClr>
              </a:outerShdw>
            </a:effectLst>
          </p:spPr>
          <p:txBody>
            <a:bodyPr/>
            <a:lstStyle/>
            <a:p>
              <a:endParaRPr lang="en-GB"/>
            </a:p>
          </p:txBody>
        </p:sp>
        <p:sp>
          <p:nvSpPr>
            <p:cNvPr id="6" name="Text 3"/>
            <p:cNvSpPr/>
            <p:nvPr/>
          </p:nvSpPr>
          <p:spPr>
            <a:xfrm>
              <a:off x="548640" y="1920240"/>
              <a:ext cx="3246120" cy="1005840"/>
            </a:xfrm>
            <a:prstGeom prst="rect">
              <a:avLst/>
            </a:prstGeom>
            <a:noFill/>
            <a:ln/>
          </p:spPr>
          <p:txBody>
            <a:bodyPr wrap="square" rtlCol="0" anchor="ctr"/>
            <a:lstStyle/>
            <a:p>
              <a:pPr marL="0" indent="0" algn="ctr">
                <a:buNone/>
              </a:pPr>
              <a:r>
                <a:rPr lang="en-US" sz="5400" b="1" dirty="0">
                  <a:solidFill>
                    <a:srgbClr val="0A4D68"/>
                  </a:solidFill>
                  <a:latin typeface="Cambria" pitchFamily="34" charset="0"/>
                  <a:ea typeface="Cambria" pitchFamily="34" charset="-122"/>
                  <a:cs typeface="Cambria" pitchFamily="34" charset="-120"/>
                </a:rPr>
                <a:t>90%+</a:t>
              </a:r>
              <a:endParaRPr lang="en-US" sz="5400" dirty="0"/>
            </a:p>
          </p:txBody>
        </p:sp>
        <p:sp>
          <p:nvSpPr>
            <p:cNvPr id="7" name="Text 4"/>
            <p:cNvSpPr/>
            <p:nvPr/>
          </p:nvSpPr>
          <p:spPr>
            <a:xfrm>
              <a:off x="777240" y="2880360"/>
              <a:ext cx="2788920" cy="960120"/>
            </a:xfrm>
            <a:prstGeom prst="rect">
              <a:avLst/>
            </a:prstGeom>
            <a:noFill/>
            <a:ln/>
          </p:spPr>
          <p:txBody>
            <a:bodyPr wrap="square" rtlCol="0" anchor="t"/>
            <a:lstStyle/>
            <a:p>
              <a:pPr marL="0" indent="0" algn="ctr">
                <a:buNone/>
              </a:pPr>
              <a:r>
                <a:rPr lang="en-US" sz="1600" dirty="0">
                  <a:solidFill>
                    <a:srgbClr val="0A4D68"/>
                  </a:solidFill>
                  <a:latin typeface="Calibri" pitchFamily="34" charset="0"/>
                  <a:ea typeface="Calibri" pitchFamily="34" charset="-122"/>
                  <a:cs typeface="Calibri" pitchFamily="34" charset="-120"/>
                </a:rPr>
                <a:t>of NHS trusts have adopted electronic patient record systems</a:t>
              </a:r>
              <a:endParaRPr lang="en-US" sz="1600" dirty="0"/>
            </a:p>
          </p:txBody>
        </p:sp>
        <p:sp>
          <p:nvSpPr>
            <p:cNvPr id="8" name="Text 5"/>
            <p:cNvSpPr/>
            <p:nvPr/>
          </p:nvSpPr>
          <p:spPr>
            <a:xfrm>
              <a:off x="777240" y="3794760"/>
              <a:ext cx="2788920" cy="320040"/>
            </a:xfrm>
            <a:prstGeom prst="rect">
              <a:avLst/>
            </a:prstGeom>
            <a:noFill/>
            <a:ln/>
          </p:spPr>
          <p:txBody>
            <a:bodyPr wrap="square" rtlCol="0" anchor="ctr"/>
            <a:lstStyle/>
            <a:p>
              <a:pPr marL="0" indent="0" algn="ctr">
                <a:buNone/>
              </a:pPr>
              <a:r>
                <a:rPr lang="en-US" sz="1100" i="1" dirty="0">
                  <a:solidFill>
                    <a:srgbClr val="5B6B73"/>
                  </a:solidFill>
                  <a:latin typeface="Calibri" pitchFamily="34" charset="0"/>
                  <a:ea typeface="Calibri" pitchFamily="34" charset="-122"/>
                  <a:cs typeface="Calibri" pitchFamily="34" charset="-120"/>
                </a:rPr>
                <a:t>(NHS England, 2023)</a:t>
              </a:r>
              <a:endParaRPr lang="en-US" sz="1100" dirty="0"/>
            </a:p>
          </p:txBody>
        </p:sp>
        <p:sp>
          <p:nvSpPr>
            <p:cNvPr id="9" name="Text 6"/>
            <p:cNvSpPr/>
            <p:nvPr/>
          </p:nvSpPr>
          <p:spPr>
            <a:xfrm>
              <a:off x="777240" y="4343400"/>
              <a:ext cx="2788920" cy="1051560"/>
            </a:xfrm>
            <a:prstGeom prst="rect">
              <a:avLst/>
            </a:prstGeom>
            <a:noFill/>
            <a:ln/>
          </p:spPr>
          <p:txBody>
            <a:bodyPr wrap="square" rtlCol="0" anchor="t"/>
            <a:lstStyle/>
            <a:p>
              <a:pPr marL="0" indent="0" algn="ctr">
                <a:buNone/>
              </a:pPr>
              <a:r>
                <a:rPr lang="en-US" sz="1600" b="1" dirty="0">
                  <a:solidFill>
                    <a:srgbClr val="088395"/>
                  </a:solidFill>
                  <a:latin typeface="Calibri" pitchFamily="34" charset="0"/>
                  <a:ea typeface="Calibri" pitchFamily="34" charset="-122"/>
                  <a:cs typeface="Calibri" pitchFamily="34" charset="-120"/>
                </a:rPr>
                <a:t>Common systems in use:</a:t>
              </a:r>
              <a:endParaRPr lang="en-US" sz="1600" dirty="0"/>
            </a:p>
            <a:p>
              <a:pPr marL="0" indent="0" algn="ctr">
                <a:buNone/>
              </a:pPr>
              <a:r>
                <a:rPr lang="en-US" sz="1600" b="1" dirty="0">
                  <a:solidFill>
                    <a:srgbClr val="088395"/>
                  </a:solidFill>
                  <a:latin typeface="Calibri" pitchFamily="34" charset="0"/>
                  <a:ea typeface="Calibri" pitchFamily="34" charset="-122"/>
                  <a:cs typeface="Calibri" pitchFamily="34" charset="-120"/>
                </a:rPr>
                <a:t>Epic  ·  Cerner  ·  EMIS</a:t>
              </a:r>
              <a:endParaRPr lang="en-US" sz="1600" dirty="0"/>
            </a:p>
          </p:txBody>
        </p:sp>
      </p:grpSp>
      <p:sp>
        <p:nvSpPr>
          <p:cNvPr id="10" name="Text 7"/>
          <p:cNvSpPr/>
          <p:nvPr/>
        </p:nvSpPr>
        <p:spPr>
          <a:xfrm>
            <a:off x="3845691" y="2026806"/>
            <a:ext cx="7797669" cy="3240033"/>
          </a:xfrm>
          <a:prstGeom prst="rect">
            <a:avLst/>
          </a:prstGeom>
          <a:noFill/>
          <a:ln/>
        </p:spPr>
        <p:txBody>
          <a:bodyPr wrap="square" rtlCol="0" anchor="t"/>
          <a:lstStyle/>
          <a:p>
            <a:pPr marL="342900" indent="-342900" algn="just">
              <a:spcAft>
                <a:spcPts val="1400"/>
              </a:spcAft>
              <a:buSzPct val="100000"/>
              <a:buChar char="●"/>
            </a:pPr>
            <a:r>
              <a:rPr lang="en-US" sz="1600" dirty="0">
                <a:solidFill>
                  <a:srgbClr val="1B262C"/>
                </a:solidFill>
                <a:latin typeface="Calibri" pitchFamily="34" charset="0"/>
                <a:ea typeface="Calibri" pitchFamily="34" charset="-122"/>
                <a:cs typeface="Calibri" pitchFamily="34" charset="-120"/>
              </a:rPr>
              <a:t>Purpose: to provide health data to support care planning through an information exchange system that helps address information gaps between care settings (Barbieri et al, 2023).</a:t>
            </a:r>
          </a:p>
          <a:p>
            <a:pPr marL="342900" indent="-342900" algn="just">
              <a:spcAft>
                <a:spcPts val="1400"/>
              </a:spcAft>
              <a:buSzPct val="100000"/>
              <a:buChar char="●"/>
            </a:pPr>
            <a:r>
              <a:rPr lang="en-US" sz="1600" dirty="0">
                <a:solidFill>
                  <a:srgbClr val="1B262C"/>
                </a:solidFill>
                <a:latin typeface="Calibri" pitchFamily="34" charset="0"/>
                <a:ea typeface="Calibri" pitchFamily="34" charset="-122"/>
                <a:cs typeface="Calibri" pitchFamily="34" charset="-120"/>
              </a:rPr>
              <a:t>The transition from paper to electronic systems is not happening without costs, in terms of technology, infrastructure and staff training and development.</a:t>
            </a:r>
          </a:p>
          <a:p>
            <a:pPr marL="342900" indent="-342900" algn="just">
              <a:spcAft>
                <a:spcPts val="1400"/>
              </a:spcAft>
              <a:buSzPct val="100000"/>
              <a:buChar char="●"/>
            </a:pPr>
            <a:r>
              <a:rPr lang="en-US" sz="1600" dirty="0">
                <a:solidFill>
                  <a:srgbClr val="1B262C"/>
                </a:solidFill>
                <a:latin typeface="Calibri" pitchFamily="34" charset="0"/>
                <a:ea typeface="Calibri" pitchFamily="34" charset="-122"/>
                <a:cs typeface="Calibri" pitchFamily="34" charset="-120"/>
              </a:rPr>
              <a:t>Despite the efforts, interoperability challenges remain and disparities between digital platforms continue to create a barrier to information sharing between </a:t>
            </a:r>
            <a:r>
              <a:rPr lang="en-US" sz="1600" dirty="0" err="1">
                <a:solidFill>
                  <a:srgbClr val="1B262C"/>
                </a:solidFill>
                <a:latin typeface="Calibri" pitchFamily="34" charset="0"/>
                <a:ea typeface="Calibri" pitchFamily="34" charset="-122"/>
                <a:cs typeface="Calibri" pitchFamily="34" charset="-120"/>
              </a:rPr>
              <a:t>organisations</a:t>
            </a:r>
            <a:r>
              <a:rPr lang="en-US" sz="1600" dirty="0">
                <a:solidFill>
                  <a:srgbClr val="1B262C"/>
                </a:solidFill>
                <a:latin typeface="Calibri" pitchFamily="34" charset="0"/>
                <a:ea typeface="Calibri" pitchFamily="34" charset="-122"/>
                <a:cs typeface="Calibri" pitchFamily="34" charset="-120"/>
              </a:rPr>
              <a:t> ( Zhang and </a:t>
            </a:r>
            <a:r>
              <a:rPr lang="en-US" sz="1600" dirty="0" err="1">
                <a:solidFill>
                  <a:srgbClr val="1B262C"/>
                </a:solidFill>
                <a:latin typeface="Calibri" pitchFamily="34" charset="0"/>
                <a:ea typeface="Calibri" pitchFamily="34" charset="-122"/>
                <a:cs typeface="Calibri" pitchFamily="34" charset="-120"/>
              </a:rPr>
              <a:t>Saltman</a:t>
            </a:r>
            <a:r>
              <a:rPr lang="en-US" sz="1600" dirty="0">
                <a:solidFill>
                  <a:srgbClr val="1B262C"/>
                </a:solidFill>
                <a:latin typeface="Calibri" pitchFamily="34" charset="0"/>
                <a:ea typeface="Calibri" pitchFamily="34" charset="-122"/>
                <a:cs typeface="Calibri" pitchFamily="34" charset="-120"/>
              </a:rPr>
              <a:t>, 2022).</a:t>
            </a:r>
          </a:p>
          <a:p>
            <a:pPr marL="342900" indent="-342900" algn="just">
              <a:spcAft>
                <a:spcPts val="1400"/>
              </a:spcAft>
              <a:buSzPct val="100000"/>
              <a:buChar char="●"/>
            </a:pPr>
            <a:r>
              <a:rPr lang="en-US" sz="1600" dirty="0">
                <a:solidFill>
                  <a:srgbClr val="1B262C"/>
                </a:solidFill>
                <a:latin typeface="Calibri" pitchFamily="34" charset="0"/>
                <a:ea typeface="Calibri" pitchFamily="34" charset="-122"/>
                <a:cs typeface="Calibri" pitchFamily="34" charset="-120"/>
              </a:rPr>
              <a:t>Implementing the technology is just as much a leadership, workforce engagement and change management issue as it is a technology issue (Snow et al., 2025).</a:t>
            </a:r>
            <a:endParaRPr lang="en-US" sz="1600" dirty="0"/>
          </a:p>
        </p:txBody>
      </p:sp>
      <p:sp>
        <p:nvSpPr>
          <p:cNvPr id="11" name="Text 8"/>
          <p:cNvSpPr/>
          <p:nvPr/>
        </p:nvSpPr>
        <p:spPr>
          <a:xfrm>
            <a:off x="549497" y="6204412"/>
            <a:ext cx="7498080" cy="548640"/>
          </a:xfrm>
          <a:prstGeom prst="rect">
            <a:avLst/>
          </a:prstGeom>
          <a:noFill/>
          <a:ln/>
        </p:spPr>
        <p:txBody>
          <a:bodyPr wrap="square" rtlCol="0" anchor="t"/>
          <a:lstStyle/>
          <a:p>
            <a:pPr marL="0" indent="0">
              <a:buNone/>
            </a:pPr>
            <a:r>
              <a:rPr lang="en-US" sz="1300" i="1" dirty="0">
                <a:solidFill>
                  <a:srgbClr val="0A4D68"/>
                </a:solidFill>
                <a:latin typeface="Calibri" pitchFamily="34" charset="0"/>
                <a:ea typeface="Calibri" pitchFamily="34" charset="-122"/>
                <a:cs typeface="Calibri" pitchFamily="34" charset="-120"/>
              </a:rPr>
              <a:t>High adoption does not mean uniform quality, implementation gaps continue to shape real-world outcomes.</a:t>
            </a:r>
            <a:endParaRPr lang="en-US" sz="1300" dirty="0"/>
          </a:p>
        </p:txBody>
      </p:sp>
      <p:sp>
        <p:nvSpPr>
          <p:cNvPr id="16" name="Text 8">
            <a:extLst>
              <a:ext uri="{FF2B5EF4-FFF2-40B4-BE49-F238E27FC236}">
                <a16:creationId xmlns:a16="http://schemas.microsoft.com/office/drawing/2014/main" id="{3F738A22-AA9A-4379-AFA5-584E97328C1B}"/>
              </a:ext>
            </a:extLst>
          </p:cNvPr>
          <p:cNvSpPr/>
          <p:nvPr/>
        </p:nvSpPr>
        <p:spPr>
          <a:xfrm>
            <a:off x="8245566" y="5531361"/>
            <a:ext cx="3974011" cy="548640"/>
          </a:xfrm>
          <a:prstGeom prst="rect">
            <a:avLst/>
          </a:prstGeom>
          <a:noFill/>
          <a:ln/>
        </p:spPr>
        <p:txBody>
          <a:bodyPr wrap="square" rtlCol="0" anchor="t"/>
          <a:lstStyle/>
          <a:p>
            <a:pPr algn="ctr"/>
            <a:r>
              <a:rPr lang="en-US" sz="900" i="1" dirty="0">
                <a:solidFill>
                  <a:srgbClr val="0A4D68"/>
                </a:solidFill>
                <a:latin typeface="Calibri" pitchFamily="34" charset="0"/>
                <a:ea typeface="Calibri" pitchFamily="34" charset="-122"/>
                <a:cs typeface="Calibri" pitchFamily="34" charset="-120"/>
              </a:rPr>
              <a:t>Source: </a:t>
            </a:r>
            <a:r>
              <a:rPr lang="en-US" sz="900" i="1" dirty="0">
                <a:solidFill>
                  <a:srgbClr val="0A4D68"/>
                </a:solidFill>
                <a:latin typeface="Calibri" pitchFamily="34" charset="0"/>
                <a:ea typeface="Calibri" pitchFamily="34" charset="-122"/>
                <a:cs typeface="Calibri" pitchFamily="34" charset="-120"/>
                <a:hlinkClick r:id="rId4"/>
              </a:rPr>
              <a:t>https://www.dreamstime.com/illustration/electronic-health-record.html</a:t>
            </a:r>
            <a:r>
              <a:rPr lang="en-US" sz="900" i="1" dirty="0">
                <a:solidFill>
                  <a:srgbClr val="0A4D68"/>
                </a:solidFill>
                <a:latin typeface="Calibri" pitchFamily="34" charset="0"/>
                <a:ea typeface="Calibri" pitchFamily="34" charset="-122"/>
                <a:cs typeface="Calibri" pitchFamily="34" charset="-120"/>
              </a:rPr>
              <a:t> </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76F05BB-AF15-4482-BA5A-1C62D9F378C9}"/>
              </a:ext>
            </a:extLst>
          </p:cNvPr>
          <p:cNvGraphicFramePr/>
          <p:nvPr>
            <p:extLst>
              <p:ext uri="{D42A27DB-BD31-4B8C-83A1-F6EECF244321}">
                <p14:modId xmlns:p14="http://schemas.microsoft.com/office/powerpoint/2010/main" val="3320322278"/>
              </p:ext>
            </p:extLst>
          </p:nvPr>
        </p:nvGraphicFramePr>
        <p:xfrm>
          <a:off x="4752647" y="741680"/>
          <a:ext cx="7895772" cy="538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 8">
            <a:extLst>
              <a:ext uri="{FF2B5EF4-FFF2-40B4-BE49-F238E27FC236}">
                <a16:creationId xmlns:a16="http://schemas.microsoft.com/office/drawing/2014/main" id="{CF5A82F5-CAA0-4F7F-9345-87C089A4F38C}"/>
              </a:ext>
            </a:extLst>
          </p:cNvPr>
          <p:cNvSpPr/>
          <p:nvPr/>
        </p:nvSpPr>
        <p:spPr>
          <a:xfrm>
            <a:off x="6460309" y="6358677"/>
            <a:ext cx="3974011" cy="548640"/>
          </a:xfrm>
          <a:prstGeom prst="rect">
            <a:avLst/>
          </a:prstGeom>
          <a:noFill/>
          <a:ln/>
        </p:spPr>
        <p:txBody>
          <a:bodyPr wrap="square" rtlCol="0" anchor="t"/>
          <a:lstStyle/>
          <a:p>
            <a:pPr algn="ctr"/>
            <a:r>
              <a:rPr lang="en-US" sz="1200" i="1" dirty="0">
                <a:solidFill>
                  <a:srgbClr val="0A4D68"/>
                </a:solidFill>
                <a:latin typeface="Calibri" pitchFamily="34" charset="0"/>
                <a:ea typeface="Calibri" pitchFamily="34" charset="-122"/>
                <a:cs typeface="Calibri" pitchFamily="34" charset="-120"/>
              </a:rPr>
              <a:t>Source: Author’s Own</a:t>
            </a:r>
            <a:endParaRPr lang="en-US" sz="1200" dirty="0"/>
          </a:p>
        </p:txBody>
      </p:sp>
      <p:sp>
        <p:nvSpPr>
          <p:cNvPr id="4" name="Text 1">
            <a:extLst>
              <a:ext uri="{FF2B5EF4-FFF2-40B4-BE49-F238E27FC236}">
                <a16:creationId xmlns:a16="http://schemas.microsoft.com/office/drawing/2014/main" id="{525B4039-57B9-44F7-B91A-A616408F9CC1}"/>
              </a:ext>
            </a:extLst>
          </p:cNvPr>
          <p:cNvSpPr/>
          <p:nvPr/>
        </p:nvSpPr>
        <p:spPr>
          <a:xfrm>
            <a:off x="1545772" y="354527"/>
            <a:ext cx="10058400" cy="868680"/>
          </a:xfrm>
          <a:prstGeom prst="rect">
            <a:avLst/>
          </a:prstGeom>
          <a:noFill/>
          <a:ln/>
        </p:spPr>
        <p:txBody>
          <a:bodyPr wrap="square" rtlCol="0" anchor="ctr"/>
          <a:lstStyle/>
          <a:p>
            <a:r>
              <a:rPr lang="en-US" sz="2900" b="1" dirty="0">
                <a:solidFill>
                  <a:srgbClr val="0A4D68"/>
                </a:solidFill>
                <a:latin typeface="Cambria" pitchFamily="34" charset="0"/>
                <a:ea typeface="Cambria" pitchFamily="34" charset="-122"/>
                <a:cs typeface="Cambria" pitchFamily="34" charset="-120"/>
              </a:rPr>
              <a:t>Electronic Health Record</a:t>
            </a:r>
            <a:endParaRPr lang="en-US" sz="2900" dirty="0"/>
          </a:p>
        </p:txBody>
      </p:sp>
      <p:sp>
        <p:nvSpPr>
          <p:cNvPr id="5" name="Shape 3">
            <a:extLst>
              <a:ext uri="{FF2B5EF4-FFF2-40B4-BE49-F238E27FC236}">
                <a16:creationId xmlns:a16="http://schemas.microsoft.com/office/drawing/2014/main" id="{9070DA52-B2A5-4B2D-8E90-92AEC4A97BC4}"/>
              </a:ext>
            </a:extLst>
          </p:cNvPr>
          <p:cNvSpPr/>
          <p:nvPr/>
        </p:nvSpPr>
        <p:spPr>
          <a:xfrm>
            <a:off x="1204686" y="1776185"/>
            <a:ext cx="4343400" cy="3753758"/>
          </a:xfrm>
          <a:prstGeom prst="roundRect">
            <a:avLst>
              <a:gd name="adj" fmla="val 2727"/>
            </a:avLst>
          </a:prstGeom>
          <a:solidFill>
            <a:srgbClr val="E9F6F8"/>
          </a:solidFill>
          <a:ln/>
          <a:effectLst>
            <a:outerShdw blurRad="101600" dist="25400" dir="5400000" algn="bl" rotWithShape="0">
              <a:srgbClr val="1B262C">
                <a:alpha val="18000"/>
              </a:srgbClr>
            </a:outerShdw>
          </a:effectLst>
        </p:spPr>
        <p:txBody>
          <a:bodyPr/>
          <a:lstStyle/>
          <a:p>
            <a:endParaRPr lang="en-GB"/>
          </a:p>
        </p:txBody>
      </p:sp>
      <p:sp>
        <p:nvSpPr>
          <p:cNvPr id="6" name="Text 5">
            <a:extLst>
              <a:ext uri="{FF2B5EF4-FFF2-40B4-BE49-F238E27FC236}">
                <a16:creationId xmlns:a16="http://schemas.microsoft.com/office/drawing/2014/main" id="{B8682984-41F9-4E0C-98C8-36E6AFD31182}"/>
              </a:ext>
            </a:extLst>
          </p:cNvPr>
          <p:cNvSpPr/>
          <p:nvPr/>
        </p:nvSpPr>
        <p:spPr>
          <a:xfrm>
            <a:off x="1377406" y="1874505"/>
            <a:ext cx="3794760" cy="3452238"/>
          </a:xfrm>
          <a:prstGeom prst="rect">
            <a:avLst/>
          </a:prstGeom>
          <a:noFill/>
          <a:ln/>
        </p:spPr>
        <p:txBody>
          <a:bodyPr wrap="square" rtlCol="0" anchor="t"/>
          <a:lstStyle/>
          <a:p>
            <a:pPr algn="just">
              <a:lnSpc>
                <a:spcPct val="125000"/>
              </a:lnSpc>
            </a:pPr>
            <a:r>
              <a:rPr lang="en-US" sz="1600" i="1" dirty="0">
                <a:solidFill>
                  <a:srgbClr val="0A4D68"/>
                </a:solidFill>
                <a:latin typeface="Calibri" pitchFamily="34" charset="0"/>
                <a:ea typeface="Calibri" pitchFamily="34" charset="-122"/>
                <a:cs typeface="Calibri" pitchFamily="34" charset="-120"/>
              </a:rPr>
              <a:t>An EHR is not one tool; it's a collection of tools. The patient portal serves as the foundation for the patient engagement benefits explored later (Alomar et al., 2024), and medical records, formularies and practice management complete the administrative backbone that supports them all, while e-prescribing has a direct impact on workforce and service-delivery impacts discussed next (Upadhyay and Hu, 2022).</a:t>
            </a:r>
          </a:p>
        </p:txBody>
      </p:sp>
      <p:sp>
        <p:nvSpPr>
          <p:cNvPr id="7" name="Shape 0">
            <a:extLst>
              <a:ext uri="{FF2B5EF4-FFF2-40B4-BE49-F238E27FC236}">
                <a16:creationId xmlns:a16="http://schemas.microsoft.com/office/drawing/2014/main" id="{C7576DA8-F0DA-4457-90A8-04B8210FDCB0}"/>
              </a:ext>
            </a:extLst>
          </p:cNvPr>
          <p:cNvSpPr/>
          <p:nvPr/>
        </p:nvSpPr>
        <p:spPr>
          <a:xfrm>
            <a:off x="628121" y="367125"/>
            <a:ext cx="801472" cy="817603"/>
          </a:xfrm>
          <a:prstGeom prst="ellipse">
            <a:avLst/>
          </a:prstGeom>
          <a:solidFill>
            <a:srgbClr val="088395"/>
          </a:solidFill>
          <a:ln/>
          <a:effectLst>
            <a:outerShdw blurRad="76200" dist="25400" dir="5400000" algn="bl" rotWithShape="0">
              <a:srgbClr val="1B262C">
                <a:alpha val="30000"/>
              </a:srgbClr>
            </a:outerShdw>
          </a:effectLst>
        </p:spPr>
        <p:txBody>
          <a:bodyPr/>
          <a:lstStyle/>
          <a:p>
            <a:endParaRPr lang="en-GB"/>
          </a:p>
        </p:txBody>
      </p:sp>
      <p:pic>
        <p:nvPicPr>
          <p:cNvPr id="8" name="Image 0" descr="preencoded.png">
            <a:extLst>
              <a:ext uri="{FF2B5EF4-FFF2-40B4-BE49-F238E27FC236}">
                <a16:creationId xmlns:a16="http://schemas.microsoft.com/office/drawing/2014/main" id="{785D848E-1759-4F37-9E01-2473DA209694}"/>
              </a:ext>
            </a:extLst>
          </p:cNvPr>
          <p:cNvPicPr>
            <a:picLocks noChangeAspect="1"/>
          </p:cNvPicPr>
          <p:nvPr/>
        </p:nvPicPr>
        <p:blipFill>
          <a:blip r:embed="rId8"/>
          <a:stretch>
            <a:fillRect/>
          </a:stretch>
        </p:blipFill>
        <p:spPr>
          <a:xfrm>
            <a:off x="809614" y="534164"/>
            <a:ext cx="404872" cy="404872"/>
          </a:xfrm>
          <a:prstGeom prst="rect">
            <a:avLst/>
          </a:prstGeom>
        </p:spPr>
      </p:pic>
    </p:spTree>
    <p:extLst>
      <p:ext uri="{BB962C8B-B14F-4D97-AF65-F5344CB8AC3E}">
        <p14:creationId xmlns:p14="http://schemas.microsoft.com/office/powerpoint/2010/main" val="2220116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777240" cy="777240"/>
          </a:xfrm>
          <a:prstGeom prst="ellipse">
            <a:avLst/>
          </a:prstGeom>
          <a:solidFill>
            <a:srgbClr val="088395"/>
          </a:solidFill>
          <a:ln/>
          <a:effectLst>
            <a:outerShdw blurRad="76200" dist="25400" dir="5400000" algn="bl" rotWithShape="0">
              <a:srgbClr val="1B262C">
                <a:alpha val="30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50722" y="613562"/>
            <a:ext cx="373075" cy="373075"/>
          </a:xfrm>
          <a:prstGeom prst="rect">
            <a:avLst/>
          </a:prstGeom>
        </p:spPr>
      </p:pic>
      <p:sp>
        <p:nvSpPr>
          <p:cNvPr id="4" name="Text 1"/>
          <p:cNvSpPr/>
          <p:nvPr/>
        </p:nvSpPr>
        <p:spPr>
          <a:xfrm>
            <a:off x="1554480" y="365760"/>
            <a:ext cx="10058400" cy="868680"/>
          </a:xfrm>
          <a:prstGeom prst="rect">
            <a:avLst/>
          </a:prstGeom>
          <a:noFill/>
          <a:ln/>
        </p:spPr>
        <p:txBody>
          <a:bodyPr wrap="square" rtlCol="0" anchor="ctr"/>
          <a:lstStyle/>
          <a:p>
            <a:pPr marL="0" indent="0" algn="l">
              <a:buNone/>
            </a:pPr>
            <a:r>
              <a:rPr lang="en-US" sz="2900" b="1" dirty="0">
                <a:solidFill>
                  <a:srgbClr val="0A4D68"/>
                </a:solidFill>
                <a:latin typeface="Cambria" pitchFamily="34" charset="0"/>
                <a:ea typeface="Cambria" pitchFamily="34" charset="-122"/>
                <a:cs typeface="Cambria" pitchFamily="34" charset="-120"/>
              </a:rPr>
              <a:t>Impact on Healthcare Professionals</a:t>
            </a:r>
            <a:endParaRPr lang="en-US" sz="2900" dirty="0"/>
          </a:p>
        </p:txBody>
      </p:sp>
      <p:sp>
        <p:nvSpPr>
          <p:cNvPr id="5" name="Shape 2"/>
          <p:cNvSpPr/>
          <p:nvPr/>
        </p:nvSpPr>
        <p:spPr>
          <a:xfrm>
            <a:off x="548640" y="1600200"/>
            <a:ext cx="5349240" cy="3520440"/>
          </a:xfrm>
          <a:prstGeom prst="roundRect">
            <a:avLst>
              <a:gd name="adj" fmla="val 3117"/>
            </a:avLst>
          </a:prstGeom>
          <a:solidFill>
            <a:srgbClr val="E6F7F1"/>
          </a:solidFill>
          <a:ln/>
          <a:effectLst>
            <a:outerShdw blurRad="101600" dist="25400" dir="5400000" algn="bl" rotWithShape="0">
              <a:srgbClr val="1B262C">
                <a:alpha val="18000"/>
              </a:srgbClr>
            </a:outerShdw>
          </a:effectLst>
        </p:spPr>
        <p:txBody>
          <a:bodyPr/>
          <a:lstStyle/>
          <a:p>
            <a:endParaRPr lang="en-GB"/>
          </a:p>
        </p:txBody>
      </p:sp>
      <p:pic>
        <p:nvPicPr>
          <p:cNvPr id="6" name="Image 1" descr="preencoded.png"/>
          <p:cNvPicPr>
            <a:picLocks noChangeAspect="1"/>
          </p:cNvPicPr>
          <p:nvPr/>
        </p:nvPicPr>
        <p:blipFill>
          <a:blip r:embed="rId4"/>
          <a:stretch>
            <a:fillRect/>
          </a:stretch>
        </p:blipFill>
        <p:spPr>
          <a:xfrm>
            <a:off x="777240" y="1801368"/>
            <a:ext cx="365760" cy="365760"/>
          </a:xfrm>
          <a:prstGeom prst="rect">
            <a:avLst/>
          </a:prstGeom>
        </p:spPr>
      </p:pic>
      <p:sp>
        <p:nvSpPr>
          <p:cNvPr id="7" name="Text 3"/>
          <p:cNvSpPr/>
          <p:nvPr/>
        </p:nvSpPr>
        <p:spPr>
          <a:xfrm>
            <a:off x="1261872" y="1764792"/>
            <a:ext cx="4434840" cy="457200"/>
          </a:xfrm>
          <a:prstGeom prst="rect">
            <a:avLst/>
          </a:prstGeom>
          <a:noFill/>
          <a:ln/>
        </p:spPr>
        <p:txBody>
          <a:bodyPr wrap="square" rtlCol="0" anchor="ctr"/>
          <a:lstStyle/>
          <a:p>
            <a:pPr marL="0" indent="0">
              <a:buNone/>
            </a:pPr>
            <a:r>
              <a:rPr lang="en-US" b="1" dirty="0">
                <a:solidFill>
                  <a:srgbClr val="05A97C"/>
                </a:solidFill>
                <a:latin typeface="Cambria" pitchFamily="34" charset="0"/>
                <a:ea typeface="Cambria" pitchFamily="34" charset="-122"/>
                <a:cs typeface="Cambria" pitchFamily="34" charset="-120"/>
              </a:rPr>
              <a:t>Advantages</a:t>
            </a:r>
            <a:endParaRPr lang="en-US" dirty="0"/>
          </a:p>
        </p:txBody>
      </p:sp>
      <p:sp>
        <p:nvSpPr>
          <p:cNvPr id="8" name="Text 4"/>
          <p:cNvSpPr/>
          <p:nvPr/>
        </p:nvSpPr>
        <p:spPr>
          <a:xfrm>
            <a:off x="822960" y="2377440"/>
            <a:ext cx="4800600" cy="2560320"/>
          </a:xfrm>
          <a:prstGeom prst="rect">
            <a:avLst/>
          </a:prstGeom>
          <a:noFill/>
          <a:ln/>
        </p:spPr>
        <p:txBody>
          <a:bodyPr wrap="square" rtlCol="0" anchor="t"/>
          <a:lstStyle/>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Quick retrieval of medical records, diagnostic results, and medication history helps in timely clinical decision-making (Adeniyi et al., 2024).</a:t>
            </a:r>
          </a:p>
          <a:p>
            <a:pPr marL="342900" indent="-342900">
              <a:spcAft>
                <a:spcPts val="1200"/>
              </a:spcAft>
              <a:buSzPct val="100000"/>
              <a:buChar char="●"/>
            </a:pPr>
            <a:r>
              <a:rPr lang="en-US" sz="1600" dirty="0" err="1">
                <a:solidFill>
                  <a:srgbClr val="1B262C"/>
                </a:solidFill>
                <a:latin typeface="Calibri" pitchFamily="34" charset="0"/>
                <a:ea typeface="Calibri" pitchFamily="34" charset="-122"/>
                <a:cs typeface="Calibri" pitchFamily="34" charset="-120"/>
              </a:rPr>
              <a:t>Minimises</a:t>
            </a:r>
            <a:r>
              <a:rPr lang="en-US" sz="1600" dirty="0">
                <a:solidFill>
                  <a:srgbClr val="1B262C"/>
                </a:solidFill>
                <a:latin typeface="Calibri" pitchFamily="34" charset="0"/>
                <a:ea typeface="Calibri" pitchFamily="34" charset="-122"/>
                <a:cs typeface="Calibri" pitchFamily="34" charset="-120"/>
              </a:rPr>
              <a:t> the duplication of documentation and streamlines administrative processes to conserve clinicians' time in searching for documents (Adeniyi et al., 2024).</a:t>
            </a:r>
          </a:p>
        </p:txBody>
      </p:sp>
      <p:sp>
        <p:nvSpPr>
          <p:cNvPr id="9" name="Shape 5"/>
          <p:cNvSpPr/>
          <p:nvPr/>
        </p:nvSpPr>
        <p:spPr>
          <a:xfrm>
            <a:off x="6263640" y="1600200"/>
            <a:ext cx="5349240" cy="3520440"/>
          </a:xfrm>
          <a:prstGeom prst="roundRect">
            <a:avLst>
              <a:gd name="adj" fmla="val 3117"/>
            </a:avLst>
          </a:prstGeom>
          <a:solidFill>
            <a:srgbClr val="FCEBE7"/>
          </a:solidFill>
          <a:ln/>
          <a:effectLst>
            <a:outerShdw blurRad="101600" dist="25400" dir="5400000" algn="bl" rotWithShape="0">
              <a:srgbClr val="1B262C">
                <a:alpha val="18000"/>
              </a:srgbClr>
            </a:outerShdw>
          </a:effectLst>
        </p:spPr>
        <p:txBody>
          <a:bodyPr/>
          <a:lstStyle/>
          <a:p>
            <a:endParaRPr lang="en-GB"/>
          </a:p>
        </p:txBody>
      </p:sp>
      <p:pic>
        <p:nvPicPr>
          <p:cNvPr id="10" name="Image 2" descr="preencoded.png"/>
          <p:cNvPicPr>
            <a:picLocks noChangeAspect="1"/>
          </p:cNvPicPr>
          <p:nvPr/>
        </p:nvPicPr>
        <p:blipFill>
          <a:blip r:embed="rId5"/>
          <a:stretch>
            <a:fillRect/>
          </a:stretch>
        </p:blipFill>
        <p:spPr>
          <a:xfrm>
            <a:off x="6492240" y="1801368"/>
            <a:ext cx="365760" cy="365760"/>
          </a:xfrm>
          <a:prstGeom prst="rect">
            <a:avLst/>
          </a:prstGeom>
        </p:spPr>
      </p:pic>
      <p:sp>
        <p:nvSpPr>
          <p:cNvPr id="11" name="Text 6"/>
          <p:cNvSpPr/>
          <p:nvPr/>
        </p:nvSpPr>
        <p:spPr>
          <a:xfrm>
            <a:off x="6976872" y="1764792"/>
            <a:ext cx="4434840" cy="457200"/>
          </a:xfrm>
          <a:prstGeom prst="rect">
            <a:avLst/>
          </a:prstGeom>
          <a:noFill/>
          <a:ln/>
        </p:spPr>
        <p:txBody>
          <a:bodyPr wrap="square" rtlCol="0" anchor="ctr"/>
          <a:lstStyle/>
          <a:p>
            <a:pPr marL="0" indent="0">
              <a:buNone/>
            </a:pPr>
            <a:r>
              <a:rPr lang="en-US" b="1" dirty="0">
                <a:solidFill>
                  <a:srgbClr val="D9553A"/>
                </a:solidFill>
                <a:latin typeface="Cambria" pitchFamily="34" charset="0"/>
                <a:ea typeface="Cambria" pitchFamily="34" charset="-122"/>
                <a:cs typeface="Cambria" pitchFamily="34" charset="-120"/>
              </a:rPr>
              <a:t>Disadvantages</a:t>
            </a:r>
            <a:endParaRPr lang="en-US" dirty="0"/>
          </a:p>
        </p:txBody>
      </p:sp>
      <p:sp>
        <p:nvSpPr>
          <p:cNvPr id="12" name="Text 7"/>
          <p:cNvSpPr/>
          <p:nvPr/>
        </p:nvSpPr>
        <p:spPr>
          <a:xfrm>
            <a:off x="6537960" y="2221992"/>
            <a:ext cx="4800600" cy="2560320"/>
          </a:xfrm>
          <a:prstGeom prst="rect">
            <a:avLst/>
          </a:prstGeom>
          <a:noFill/>
          <a:ln/>
        </p:spPr>
        <p:txBody>
          <a:bodyPr wrap="square" rtlCol="0" anchor="t"/>
          <a:lstStyle/>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After the implementation of EHRs, healthcare professionals report higher workload and stress in their workplace (Provenzano et al., 2024).</a:t>
            </a:r>
          </a:p>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Excessive automated notifications and alerts may lead to “alert fatigue,” which can result in a decreased response to genuine alerts (</a:t>
            </a:r>
            <a:r>
              <a:rPr lang="en-US" sz="1600" dirty="0" err="1">
                <a:solidFill>
                  <a:srgbClr val="1B262C"/>
                </a:solidFill>
                <a:latin typeface="Calibri" pitchFamily="34" charset="0"/>
                <a:ea typeface="Calibri" pitchFamily="34" charset="-122"/>
                <a:cs typeface="Calibri" pitchFamily="34" charset="-120"/>
              </a:rPr>
              <a:t>Weerahandi</a:t>
            </a:r>
            <a:r>
              <a:rPr lang="en-US" sz="1600" dirty="0">
                <a:solidFill>
                  <a:srgbClr val="1B262C"/>
                </a:solidFill>
                <a:latin typeface="Calibri" pitchFamily="34" charset="0"/>
                <a:ea typeface="Calibri" pitchFamily="34" charset="-122"/>
                <a:cs typeface="Calibri" pitchFamily="34" charset="-120"/>
              </a:rPr>
              <a:t> et al., 2025).</a:t>
            </a:r>
          </a:p>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Less digitally confident staff may experience anxiety and resistance as a result of ongoing training needs (Provenzano et al., 2024).</a:t>
            </a:r>
            <a:endParaRPr lang="en-US" sz="1600" dirty="0"/>
          </a:p>
        </p:txBody>
      </p:sp>
      <p:sp>
        <p:nvSpPr>
          <p:cNvPr id="13" name="Text 8"/>
          <p:cNvSpPr/>
          <p:nvPr/>
        </p:nvSpPr>
        <p:spPr>
          <a:xfrm>
            <a:off x="548640" y="5303520"/>
            <a:ext cx="11064240" cy="685800"/>
          </a:xfrm>
          <a:prstGeom prst="rect">
            <a:avLst/>
          </a:prstGeom>
          <a:noFill/>
          <a:ln/>
        </p:spPr>
        <p:txBody>
          <a:bodyPr wrap="square" rtlCol="0" anchor="t"/>
          <a:lstStyle/>
          <a:p>
            <a:pPr marL="0" indent="0">
              <a:buNone/>
            </a:pPr>
            <a:r>
              <a:rPr lang="en-US" sz="1350" i="1" dirty="0">
                <a:solidFill>
                  <a:srgbClr val="0A4D68"/>
                </a:solidFill>
                <a:latin typeface="Calibri" pitchFamily="34" charset="0"/>
                <a:ea typeface="Calibri" pitchFamily="34" charset="-122"/>
                <a:cs typeface="Calibri" pitchFamily="34" charset="-120"/>
              </a:rPr>
              <a:t>Workforce benefit is not automatic, it depends on user-centred system design and sustained organisational support (Provenzano et al., 2024).</a:t>
            </a:r>
            <a:endParaRPr lang="en-US" sz="13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777240" cy="777240"/>
          </a:xfrm>
          <a:prstGeom prst="ellipse">
            <a:avLst/>
          </a:prstGeom>
          <a:solidFill>
            <a:srgbClr val="088395"/>
          </a:solidFill>
          <a:ln/>
          <a:effectLst>
            <a:outerShdw blurRad="76200" dist="25400" dir="5400000" algn="bl" rotWithShape="0">
              <a:srgbClr val="1B262C">
                <a:alpha val="30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50722" y="613562"/>
            <a:ext cx="373075" cy="373075"/>
          </a:xfrm>
          <a:prstGeom prst="rect">
            <a:avLst/>
          </a:prstGeom>
        </p:spPr>
      </p:pic>
      <p:sp>
        <p:nvSpPr>
          <p:cNvPr id="4" name="Text 1"/>
          <p:cNvSpPr/>
          <p:nvPr/>
        </p:nvSpPr>
        <p:spPr>
          <a:xfrm>
            <a:off x="1554480" y="365760"/>
            <a:ext cx="10058400" cy="868680"/>
          </a:xfrm>
          <a:prstGeom prst="rect">
            <a:avLst/>
          </a:prstGeom>
          <a:noFill/>
          <a:ln/>
        </p:spPr>
        <p:txBody>
          <a:bodyPr wrap="square" rtlCol="0" anchor="ctr"/>
          <a:lstStyle/>
          <a:p>
            <a:pPr marL="0" indent="0" algn="l">
              <a:buNone/>
            </a:pPr>
            <a:r>
              <a:rPr lang="en-US" sz="2900" b="1" dirty="0">
                <a:solidFill>
                  <a:srgbClr val="0A4D68"/>
                </a:solidFill>
                <a:latin typeface="Cambria" pitchFamily="34" charset="0"/>
                <a:ea typeface="Cambria" pitchFamily="34" charset="-122"/>
                <a:cs typeface="Cambria" pitchFamily="34" charset="-120"/>
              </a:rPr>
              <a:t>Impact on Service Delivery</a:t>
            </a:r>
            <a:endParaRPr lang="en-US" sz="2900" dirty="0"/>
          </a:p>
        </p:txBody>
      </p:sp>
      <p:sp>
        <p:nvSpPr>
          <p:cNvPr id="5" name="Shape 2"/>
          <p:cNvSpPr/>
          <p:nvPr/>
        </p:nvSpPr>
        <p:spPr>
          <a:xfrm>
            <a:off x="548640" y="1600199"/>
            <a:ext cx="5349240" cy="3852929"/>
          </a:xfrm>
          <a:prstGeom prst="roundRect">
            <a:avLst>
              <a:gd name="adj" fmla="val 3117"/>
            </a:avLst>
          </a:prstGeom>
          <a:solidFill>
            <a:srgbClr val="E6F7F1"/>
          </a:solidFill>
          <a:ln/>
          <a:effectLst>
            <a:outerShdw blurRad="101600" dist="25400" dir="5400000" algn="bl" rotWithShape="0">
              <a:srgbClr val="1B262C">
                <a:alpha val="18000"/>
              </a:srgbClr>
            </a:outerShdw>
          </a:effectLst>
        </p:spPr>
        <p:txBody>
          <a:bodyPr/>
          <a:lstStyle/>
          <a:p>
            <a:endParaRPr lang="en-GB"/>
          </a:p>
        </p:txBody>
      </p:sp>
      <p:pic>
        <p:nvPicPr>
          <p:cNvPr id="6" name="Image 1" descr="preencoded.png"/>
          <p:cNvPicPr>
            <a:picLocks noChangeAspect="1"/>
          </p:cNvPicPr>
          <p:nvPr/>
        </p:nvPicPr>
        <p:blipFill>
          <a:blip r:embed="rId4"/>
          <a:stretch>
            <a:fillRect/>
          </a:stretch>
        </p:blipFill>
        <p:spPr>
          <a:xfrm>
            <a:off x="777240" y="1801368"/>
            <a:ext cx="365760" cy="365760"/>
          </a:xfrm>
          <a:prstGeom prst="rect">
            <a:avLst/>
          </a:prstGeom>
        </p:spPr>
      </p:pic>
      <p:sp>
        <p:nvSpPr>
          <p:cNvPr id="7" name="Text 3"/>
          <p:cNvSpPr/>
          <p:nvPr/>
        </p:nvSpPr>
        <p:spPr>
          <a:xfrm>
            <a:off x="1261872" y="1764792"/>
            <a:ext cx="4434840" cy="457200"/>
          </a:xfrm>
          <a:prstGeom prst="rect">
            <a:avLst/>
          </a:prstGeom>
          <a:noFill/>
          <a:ln/>
        </p:spPr>
        <p:txBody>
          <a:bodyPr wrap="square" rtlCol="0" anchor="ctr"/>
          <a:lstStyle/>
          <a:p>
            <a:pPr marL="0" indent="0">
              <a:buNone/>
            </a:pPr>
            <a:r>
              <a:rPr lang="en-US" b="1" dirty="0">
                <a:solidFill>
                  <a:srgbClr val="05A97C"/>
                </a:solidFill>
                <a:latin typeface="Cambria" pitchFamily="34" charset="0"/>
                <a:ea typeface="Cambria" pitchFamily="34" charset="-122"/>
                <a:cs typeface="Cambria" pitchFamily="34" charset="-120"/>
              </a:rPr>
              <a:t>Advantages</a:t>
            </a:r>
            <a:endParaRPr lang="en-US" dirty="0"/>
          </a:p>
        </p:txBody>
      </p:sp>
      <p:sp>
        <p:nvSpPr>
          <p:cNvPr id="8" name="Text 4"/>
          <p:cNvSpPr/>
          <p:nvPr/>
        </p:nvSpPr>
        <p:spPr>
          <a:xfrm>
            <a:off x="822960" y="2236060"/>
            <a:ext cx="4800600" cy="2560320"/>
          </a:xfrm>
          <a:prstGeom prst="rect">
            <a:avLst/>
          </a:prstGeom>
          <a:noFill/>
          <a:ln/>
        </p:spPr>
        <p:txBody>
          <a:bodyPr wrap="square" rtlCol="0" anchor="t"/>
          <a:lstStyle/>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Shared electronic records provide access to patient data to professionals in all settings, </a:t>
            </a:r>
            <a:r>
              <a:rPr lang="en-US" sz="1600" dirty="0" err="1">
                <a:solidFill>
                  <a:srgbClr val="1B262C"/>
                </a:solidFill>
                <a:latin typeface="Calibri" pitchFamily="34" charset="0"/>
                <a:ea typeface="Calibri" pitchFamily="34" charset="-122"/>
                <a:cs typeface="Calibri" pitchFamily="34" charset="-120"/>
              </a:rPr>
              <a:t>minimising</a:t>
            </a:r>
            <a:r>
              <a:rPr lang="en-US" sz="1600" dirty="0">
                <a:solidFill>
                  <a:srgbClr val="1B262C"/>
                </a:solidFill>
                <a:latin typeface="Calibri" pitchFamily="34" charset="0"/>
                <a:ea typeface="Calibri" pitchFamily="34" charset="-122"/>
                <a:cs typeface="Calibri" pitchFamily="34" charset="-120"/>
              </a:rPr>
              <a:t> communication barriers (Adeniyi et al., 2024).</a:t>
            </a:r>
          </a:p>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Reduction in unnecessary repeat diagnostic tests due to patients' data being readily available, reducing cost and improving efficiency (</a:t>
            </a:r>
            <a:r>
              <a:rPr lang="en-US" sz="1600" dirty="0" err="1">
                <a:solidFill>
                  <a:srgbClr val="1B262C"/>
                </a:solidFill>
                <a:latin typeface="Calibri" pitchFamily="34" charset="0"/>
                <a:ea typeface="Calibri" pitchFamily="34" charset="-122"/>
                <a:cs typeface="Calibri" pitchFamily="34" charset="-120"/>
              </a:rPr>
              <a:t>Olukorode</a:t>
            </a:r>
            <a:r>
              <a:rPr lang="en-US" sz="1600" dirty="0">
                <a:solidFill>
                  <a:srgbClr val="1B262C"/>
                </a:solidFill>
                <a:latin typeface="Calibri" pitchFamily="34" charset="0"/>
                <a:ea typeface="Calibri" pitchFamily="34" charset="-122"/>
                <a:cs typeface="Calibri" pitchFamily="34" charset="-120"/>
              </a:rPr>
              <a:t> et al., 2024).</a:t>
            </a:r>
          </a:p>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E-prescribing and clinical decision support systems can identify drug interactions and allergies, </a:t>
            </a:r>
            <a:r>
              <a:rPr lang="en-US" sz="1600" dirty="0" err="1">
                <a:solidFill>
                  <a:srgbClr val="1B262C"/>
                </a:solidFill>
                <a:latin typeface="Calibri" pitchFamily="34" charset="0"/>
                <a:ea typeface="Calibri" pitchFamily="34" charset="-122"/>
                <a:cs typeface="Calibri" pitchFamily="34" charset="-120"/>
              </a:rPr>
              <a:t>minimising</a:t>
            </a:r>
            <a:r>
              <a:rPr lang="en-US" sz="1600" dirty="0">
                <a:solidFill>
                  <a:srgbClr val="1B262C"/>
                </a:solidFill>
                <a:latin typeface="Calibri" pitchFamily="34" charset="0"/>
                <a:ea typeface="Calibri" pitchFamily="34" charset="-122"/>
                <a:cs typeface="Calibri" pitchFamily="34" charset="-120"/>
              </a:rPr>
              <a:t> the likelihood of a medical error (Upadhyay and Hu, 2022).</a:t>
            </a:r>
            <a:endParaRPr lang="en-US" sz="1600" dirty="0"/>
          </a:p>
        </p:txBody>
      </p:sp>
      <p:sp>
        <p:nvSpPr>
          <p:cNvPr id="9" name="Shape 5"/>
          <p:cNvSpPr/>
          <p:nvPr/>
        </p:nvSpPr>
        <p:spPr>
          <a:xfrm>
            <a:off x="6263640" y="1600200"/>
            <a:ext cx="5349240" cy="3852928"/>
          </a:xfrm>
          <a:prstGeom prst="roundRect">
            <a:avLst>
              <a:gd name="adj" fmla="val 3117"/>
            </a:avLst>
          </a:prstGeom>
          <a:solidFill>
            <a:srgbClr val="FCEBE7"/>
          </a:solidFill>
          <a:ln/>
          <a:effectLst>
            <a:outerShdw blurRad="101600" dist="25400" dir="5400000" algn="bl" rotWithShape="0">
              <a:srgbClr val="1B262C">
                <a:alpha val="18000"/>
              </a:srgbClr>
            </a:outerShdw>
          </a:effectLst>
        </p:spPr>
        <p:txBody>
          <a:bodyPr/>
          <a:lstStyle/>
          <a:p>
            <a:endParaRPr lang="en-GB"/>
          </a:p>
        </p:txBody>
      </p:sp>
      <p:pic>
        <p:nvPicPr>
          <p:cNvPr id="10" name="Image 2" descr="preencoded.png"/>
          <p:cNvPicPr>
            <a:picLocks noChangeAspect="1"/>
          </p:cNvPicPr>
          <p:nvPr/>
        </p:nvPicPr>
        <p:blipFill>
          <a:blip r:embed="rId5"/>
          <a:stretch>
            <a:fillRect/>
          </a:stretch>
        </p:blipFill>
        <p:spPr>
          <a:xfrm>
            <a:off x="6492240" y="1801368"/>
            <a:ext cx="365760" cy="365760"/>
          </a:xfrm>
          <a:prstGeom prst="rect">
            <a:avLst/>
          </a:prstGeom>
        </p:spPr>
      </p:pic>
      <p:sp>
        <p:nvSpPr>
          <p:cNvPr id="11" name="Text 6"/>
          <p:cNvSpPr/>
          <p:nvPr/>
        </p:nvSpPr>
        <p:spPr>
          <a:xfrm>
            <a:off x="6976872" y="1764792"/>
            <a:ext cx="4434840" cy="457200"/>
          </a:xfrm>
          <a:prstGeom prst="rect">
            <a:avLst/>
          </a:prstGeom>
          <a:noFill/>
          <a:ln/>
        </p:spPr>
        <p:txBody>
          <a:bodyPr wrap="square" rtlCol="0" anchor="ctr"/>
          <a:lstStyle/>
          <a:p>
            <a:pPr marL="0" indent="0">
              <a:buNone/>
            </a:pPr>
            <a:r>
              <a:rPr lang="en-US" b="1" dirty="0">
                <a:solidFill>
                  <a:srgbClr val="D9553A"/>
                </a:solidFill>
                <a:latin typeface="Cambria" pitchFamily="34" charset="0"/>
                <a:ea typeface="Cambria" pitchFamily="34" charset="-122"/>
                <a:cs typeface="Cambria" pitchFamily="34" charset="-120"/>
              </a:rPr>
              <a:t>Disadvantages</a:t>
            </a:r>
            <a:endParaRPr lang="en-US" dirty="0"/>
          </a:p>
        </p:txBody>
      </p:sp>
      <p:sp>
        <p:nvSpPr>
          <p:cNvPr id="12" name="Text 7"/>
          <p:cNvSpPr/>
          <p:nvPr/>
        </p:nvSpPr>
        <p:spPr>
          <a:xfrm>
            <a:off x="6537960" y="2377440"/>
            <a:ext cx="4800600" cy="2560320"/>
          </a:xfrm>
          <a:prstGeom prst="rect">
            <a:avLst/>
          </a:prstGeom>
          <a:noFill/>
          <a:ln/>
        </p:spPr>
        <p:txBody>
          <a:bodyPr wrap="square" rtlCol="0" anchor="t"/>
          <a:lstStyle/>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Interoperability gaps between different EHR systems still limit the potential for fully integrated care (Zhang and </a:t>
            </a:r>
            <a:r>
              <a:rPr lang="en-US" sz="1600" dirty="0" err="1">
                <a:solidFill>
                  <a:srgbClr val="1B262C"/>
                </a:solidFill>
                <a:latin typeface="Calibri" pitchFamily="34" charset="0"/>
                <a:ea typeface="Calibri" pitchFamily="34" charset="-122"/>
                <a:cs typeface="Calibri" pitchFamily="34" charset="-120"/>
              </a:rPr>
              <a:t>Saltman</a:t>
            </a:r>
            <a:r>
              <a:rPr lang="en-US" sz="1600" dirty="0">
                <a:solidFill>
                  <a:srgbClr val="1B262C"/>
                </a:solidFill>
                <a:latin typeface="Calibri" pitchFamily="34" charset="0"/>
                <a:ea typeface="Calibri" pitchFamily="34" charset="-122"/>
                <a:cs typeface="Calibri" pitchFamily="34" charset="-120"/>
              </a:rPr>
              <a:t>, 2022).</a:t>
            </a:r>
          </a:p>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Transition periods can also cause disruptions to workflows, and technical issues or system downtime may impact continuity of service.</a:t>
            </a:r>
            <a:endParaRPr lang="en-US" sz="1600" dirty="0"/>
          </a:p>
        </p:txBody>
      </p:sp>
      <p:sp>
        <p:nvSpPr>
          <p:cNvPr id="13" name="Text 8"/>
          <p:cNvSpPr/>
          <p:nvPr/>
        </p:nvSpPr>
        <p:spPr>
          <a:xfrm>
            <a:off x="548640" y="5700932"/>
            <a:ext cx="11064240" cy="685800"/>
          </a:xfrm>
          <a:prstGeom prst="rect">
            <a:avLst/>
          </a:prstGeom>
          <a:noFill/>
          <a:ln/>
        </p:spPr>
        <p:txBody>
          <a:bodyPr wrap="square" rtlCol="0" anchor="t"/>
          <a:lstStyle/>
          <a:p>
            <a:pPr marL="0" indent="0">
              <a:buNone/>
            </a:pPr>
            <a:r>
              <a:rPr lang="en-US" sz="1350" i="1" dirty="0">
                <a:solidFill>
                  <a:srgbClr val="0A4D68"/>
                </a:solidFill>
                <a:latin typeface="Calibri" pitchFamily="34" charset="0"/>
                <a:ea typeface="Calibri" pitchFamily="34" charset="-122"/>
                <a:cs typeface="Calibri" pitchFamily="34" charset="-120"/>
              </a:rPr>
              <a:t>Interoperability remains the recurring constraint on realising EHRs' full service-delivery potential.</a:t>
            </a:r>
            <a:endParaRPr lang="en-US" sz="13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777240" cy="777240"/>
          </a:xfrm>
          <a:prstGeom prst="ellipse">
            <a:avLst/>
          </a:prstGeom>
          <a:solidFill>
            <a:srgbClr val="088395"/>
          </a:solidFill>
          <a:ln/>
          <a:effectLst>
            <a:outerShdw blurRad="76200" dist="25400" dir="5400000" algn="bl" rotWithShape="0">
              <a:srgbClr val="1B262C">
                <a:alpha val="30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50722" y="613562"/>
            <a:ext cx="373075" cy="373075"/>
          </a:xfrm>
          <a:prstGeom prst="rect">
            <a:avLst/>
          </a:prstGeom>
        </p:spPr>
      </p:pic>
      <p:sp>
        <p:nvSpPr>
          <p:cNvPr id="4" name="Text 1"/>
          <p:cNvSpPr/>
          <p:nvPr/>
        </p:nvSpPr>
        <p:spPr>
          <a:xfrm>
            <a:off x="1554480" y="365760"/>
            <a:ext cx="10058400" cy="868680"/>
          </a:xfrm>
          <a:prstGeom prst="rect">
            <a:avLst/>
          </a:prstGeom>
          <a:noFill/>
          <a:ln/>
        </p:spPr>
        <p:txBody>
          <a:bodyPr wrap="square" rtlCol="0" anchor="ctr"/>
          <a:lstStyle/>
          <a:p>
            <a:pPr marL="0" indent="0" algn="l">
              <a:buNone/>
            </a:pPr>
            <a:r>
              <a:rPr lang="en-US" sz="2900" b="1" dirty="0">
                <a:solidFill>
                  <a:srgbClr val="0A4D68"/>
                </a:solidFill>
                <a:latin typeface="Cambria" pitchFamily="34" charset="0"/>
                <a:ea typeface="Cambria" pitchFamily="34" charset="-122"/>
                <a:cs typeface="Cambria" pitchFamily="34" charset="-120"/>
              </a:rPr>
              <a:t>Impact on Patients and Service Users</a:t>
            </a:r>
            <a:endParaRPr lang="en-US" sz="2900" dirty="0"/>
          </a:p>
        </p:txBody>
      </p:sp>
      <p:sp>
        <p:nvSpPr>
          <p:cNvPr id="5" name="Shape 2"/>
          <p:cNvSpPr/>
          <p:nvPr/>
        </p:nvSpPr>
        <p:spPr>
          <a:xfrm>
            <a:off x="548640" y="1600199"/>
            <a:ext cx="5349240" cy="4120215"/>
          </a:xfrm>
          <a:prstGeom prst="roundRect">
            <a:avLst>
              <a:gd name="adj" fmla="val 3117"/>
            </a:avLst>
          </a:prstGeom>
          <a:solidFill>
            <a:srgbClr val="E6F7F1"/>
          </a:solidFill>
          <a:ln/>
          <a:effectLst>
            <a:outerShdw blurRad="101600" dist="25400" dir="5400000" algn="bl" rotWithShape="0">
              <a:srgbClr val="1B262C">
                <a:alpha val="18000"/>
              </a:srgbClr>
            </a:outerShdw>
          </a:effectLst>
        </p:spPr>
        <p:txBody>
          <a:bodyPr/>
          <a:lstStyle/>
          <a:p>
            <a:endParaRPr lang="en-GB"/>
          </a:p>
        </p:txBody>
      </p:sp>
      <p:pic>
        <p:nvPicPr>
          <p:cNvPr id="6" name="Image 1" descr="preencoded.png"/>
          <p:cNvPicPr>
            <a:picLocks noChangeAspect="1"/>
          </p:cNvPicPr>
          <p:nvPr/>
        </p:nvPicPr>
        <p:blipFill>
          <a:blip r:embed="rId4"/>
          <a:stretch>
            <a:fillRect/>
          </a:stretch>
        </p:blipFill>
        <p:spPr>
          <a:xfrm>
            <a:off x="777240" y="1801368"/>
            <a:ext cx="365760" cy="365760"/>
          </a:xfrm>
          <a:prstGeom prst="rect">
            <a:avLst/>
          </a:prstGeom>
        </p:spPr>
      </p:pic>
      <p:sp>
        <p:nvSpPr>
          <p:cNvPr id="7" name="Text 3"/>
          <p:cNvSpPr/>
          <p:nvPr/>
        </p:nvSpPr>
        <p:spPr>
          <a:xfrm>
            <a:off x="1261872" y="1764792"/>
            <a:ext cx="4434840" cy="457200"/>
          </a:xfrm>
          <a:prstGeom prst="rect">
            <a:avLst/>
          </a:prstGeom>
          <a:noFill/>
          <a:ln/>
        </p:spPr>
        <p:txBody>
          <a:bodyPr wrap="square" rtlCol="0" anchor="ctr"/>
          <a:lstStyle/>
          <a:p>
            <a:pPr marL="0" indent="0">
              <a:buNone/>
            </a:pPr>
            <a:r>
              <a:rPr lang="en-US" b="1" dirty="0">
                <a:solidFill>
                  <a:srgbClr val="05A97C"/>
                </a:solidFill>
                <a:latin typeface="Cambria" pitchFamily="34" charset="0"/>
                <a:ea typeface="Cambria" pitchFamily="34" charset="-122"/>
                <a:cs typeface="Cambria" pitchFamily="34" charset="-120"/>
              </a:rPr>
              <a:t>Advantages</a:t>
            </a:r>
            <a:endParaRPr lang="en-US" dirty="0"/>
          </a:p>
        </p:txBody>
      </p:sp>
      <p:sp>
        <p:nvSpPr>
          <p:cNvPr id="8" name="Text 4"/>
          <p:cNvSpPr/>
          <p:nvPr/>
        </p:nvSpPr>
        <p:spPr>
          <a:xfrm>
            <a:off x="822960" y="2377440"/>
            <a:ext cx="4800600" cy="2560320"/>
          </a:xfrm>
          <a:prstGeom prst="rect">
            <a:avLst/>
          </a:prstGeom>
          <a:noFill/>
          <a:ln/>
        </p:spPr>
        <p:txBody>
          <a:bodyPr wrap="square" rtlCol="0" anchor="t"/>
          <a:lstStyle/>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Online patient records and portals provide more transparency and empower patients to access their test results and treatment plans, fostering engagement in decision-making (Alomar et al., 2024).</a:t>
            </a:r>
          </a:p>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The fewer illegible, misplaced or missing records, the more accurate the diagnosis and the fewer medication errors that will occur, which will promote patient safety (Adeniyi et al., 2024).</a:t>
            </a:r>
            <a:endParaRPr lang="en-US" sz="1600" dirty="0"/>
          </a:p>
        </p:txBody>
      </p:sp>
      <p:sp>
        <p:nvSpPr>
          <p:cNvPr id="9" name="Shape 5"/>
          <p:cNvSpPr/>
          <p:nvPr/>
        </p:nvSpPr>
        <p:spPr>
          <a:xfrm>
            <a:off x="6263640" y="1600200"/>
            <a:ext cx="5349240" cy="4120214"/>
          </a:xfrm>
          <a:prstGeom prst="roundRect">
            <a:avLst>
              <a:gd name="adj" fmla="val 3117"/>
            </a:avLst>
          </a:prstGeom>
          <a:solidFill>
            <a:srgbClr val="FCEBE7"/>
          </a:solidFill>
          <a:ln/>
          <a:effectLst>
            <a:outerShdw blurRad="101600" dist="25400" dir="5400000" algn="bl" rotWithShape="0">
              <a:srgbClr val="1B262C">
                <a:alpha val="18000"/>
              </a:srgbClr>
            </a:outerShdw>
          </a:effectLst>
        </p:spPr>
        <p:txBody>
          <a:bodyPr/>
          <a:lstStyle/>
          <a:p>
            <a:endParaRPr lang="en-GB"/>
          </a:p>
        </p:txBody>
      </p:sp>
      <p:pic>
        <p:nvPicPr>
          <p:cNvPr id="10" name="Image 2" descr="preencoded.png"/>
          <p:cNvPicPr>
            <a:picLocks noChangeAspect="1"/>
          </p:cNvPicPr>
          <p:nvPr/>
        </p:nvPicPr>
        <p:blipFill>
          <a:blip r:embed="rId5"/>
          <a:stretch>
            <a:fillRect/>
          </a:stretch>
        </p:blipFill>
        <p:spPr>
          <a:xfrm>
            <a:off x="6492240" y="1801368"/>
            <a:ext cx="365760" cy="365760"/>
          </a:xfrm>
          <a:prstGeom prst="rect">
            <a:avLst/>
          </a:prstGeom>
        </p:spPr>
      </p:pic>
      <p:sp>
        <p:nvSpPr>
          <p:cNvPr id="11" name="Text 6"/>
          <p:cNvSpPr/>
          <p:nvPr/>
        </p:nvSpPr>
        <p:spPr>
          <a:xfrm>
            <a:off x="6976872" y="1764792"/>
            <a:ext cx="4434840" cy="457200"/>
          </a:xfrm>
          <a:prstGeom prst="rect">
            <a:avLst/>
          </a:prstGeom>
          <a:noFill/>
          <a:ln/>
        </p:spPr>
        <p:txBody>
          <a:bodyPr wrap="square" rtlCol="0" anchor="ctr"/>
          <a:lstStyle/>
          <a:p>
            <a:pPr marL="0" indent="0">
              <a:buNone/>
            </a:pPr>
            <a:r>
              <a:rPr lang="en-US" b="1" dirty="0">
                <a:solidFill>
                  <a:srgbClr val="D9553A"/>
                </a:solidFill>
                <a:latin typeface="Cambria" pitchFamily="34" charset="0"/>
                <a:ea typeface="Cambria" pitchFamily="34" charset="-122"/>
                <a:cs typeface="Cambria" pitchFamily="34" charset="-120"/>
              </a:rPr>
              <a:t>Disadvantages</a:t>
            </a:r>
            <a:endParaRPr lang="en-US" dirty="0"/>
          </a:p>
        </p:txBody>
      </p:sp>
      <p:sp>
        <p:nvSpPr>
          <p:cNvPr id="12" name="Text 7"/>
          <p:cNvSpPr/>
          <p:nvPr/>
        </p:nvSpPr>
        <p:spPr>
          <a:xfrm>
            <a:off x="6537960" y="2286000"/>
            <a:ext cx="4800600" cy="2560320"/>
          </a:xfrm>
          <a:prstGeom prst="rect">
            <a:avLst/>
          </a:prstGeom>
          <a:noFill/>
          <a:ln/>
        </p:spPr>
        <p:txBody>
          <a:bodyPr wrap="square" rtlCol="0" anchor="t"/>
          <a:lstStyle/>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Concerns about privacy, confidentiality and cybersecurity remain (</a:t>
            </a:r>
            <a:r>
              <a:rPr lang="en-US" sz="1600" dirty="0" err="1">
                <a:solidFill>
                  <a:srgbClr val="1B262C"/>
                </a:solidFill>
                <a:latin typeface="Calibri" pitchFamily="34" charset="0"/>
                <a:ea typeface="Calibri" pitchFamily="34" charset="-122"/>
                <a:cs typeface="Calibri" pitchFamily="34" charset="-120"/>
              </a:rPr>
              <a:t>Zanaboni</a:t>
            </a:r>
            <a:r>
              <a:rPr lang="en-US" sz="1600" dirty="0">
                <a:solidFill>
                  <a:srgbClr val="1B262C"/>
                </a:solidFill>
                <a:latin typeface="Calibri" pitchFamily="34" charset="0"/>
                <a:ea typeface="Calibri" pitchFamily="34" charset="-122"/>
                <a:cs typeface="Calibri" pitchFamily="34" charset="-120"/>
              </a:rPr>
              <a:t> et al., 2022), and the recent high-profile data breaches to healthcare </a:t>
            </a:r>
            <a:r>
              <a:rPr lang="en-US" sz="1600" dirty="0" err="1">
                <a:solidFill>
                  <a:srgbClr val="1B262C"/>
                </a:solidFill>
                <a:latin typeface="Calibri" pitchFamily="34" charset="0"/>
                <a:ea typeface="Calibri" pitchFamily="34" charset="-122"/>
                <a:cs typeface="Calibri" pitchFamily="34" charset="-120"/>
              </a:rPr>
              <a:t>organisations</a:t>
            </a:r>
            <a:r>
              <a:rPr lang="en-US" sz="1600" dirty="0">
                <a:solidFill>
                  <a:srgbClr val="1B262C"/>
                </a:solidFill>
                <a:latin typeface="Calibri" pitchFamily="34" charset="0"/>
                <a:ea typeface="Calibri" pitchFamily="34" charset="-122"/>
                <a:cs typeface="Calibri" pitchFamily="34" charset="-120"/>
              </a:rPr>
              <a:t> have exacerbated the issue.</a:t>
            </a:r>
          </a:p>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When a nurse uses an extensive amount of screens during consultations, it can impact the quality of the nurse-patient communication and interaction (Forde-Johnston et al., 2023).</a:t>
            </a:r>
          </a:p>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Digital exclusion is detrimental to older people and other populations who are unable to access digital services due to limited skills, resources or confidence (Alomar et al., 2024).</a:t>
            </a:r>
            <a:endParaRPr lang="en-US" sz="1600" dirty="0"/>
          </a:p>
        </p:txBody>
      </p:sp>
      <p:sp>
        <p:nvSpPr>
          <p:cNvPr id="13" name="Text 8"/>
          <p:cNvSpPr/>
          <p:nvPr/>
        </p:nvSpPr>
        <p:spPr>
          <a:xfrm>
            <a:off x="548640" y="5922498"/>
            <a:ext cx="11064240" cy="685800"/>
          </a:xfrm>
          <a:prstGeom prst="rect">
            <a:avLst/>
          </a:prstGeom>
          <a:noFill/>
          <a:ln/>
        </p:spPr>
        <p:txBody>
          <a:bodyPr wrap="square" rtlCol="0" anchor="t"/>
          <a:lstStyle/>
          <a:p>
            <a:pPr marL="0" indent="0">
              <a:buNone/>
            </a:pPr>
            <a:r>
              <a:rPr lang="en-US" sz="1350" i="1" dirty="0">
                <a:solidFill>
                  <a:srgbClr val="0A4D68"/>
                </a:solidFill>
                <a:latin typeface="Calibri" pitchFamily="34" charset="0"/>
                <a:ea typeface="Calibri" pitchFamily="34" charset="-122"/>
                <a:cs typeface="Calibri" pitchFamily="34" charset="-120"/>
              </a:rPr>
              <a:t>Engagement gains for some patients can come at the cost of relational quality and equity for others.</a:t>
            </a:r>
            <a:endParaRPr lang="en-US" sz="13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777240" cy="777240"/>
          </a:xfrm>
          <a:prstGeom prst="ellipse">
            <a:avLst/>
          </a:prstGeom>
          <a:solidFill>
            <a:srgbClr val="088395"/>
          </a:solidFill>
          <a:ln/>
          <a:effectLst>
            <a:outerShdw blurRad="76200" dist="25400" dir="5400000" algn="bl" rotWithShape="0">
              <a:srgbClr val="1B262C">
                <a:alpha val="30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50722" y="613562"/>
            <a:ext cx="373075" cy="373075"/>
          </a:xfrm>
          <a:prstGeom prst="rect">
            <a:avLst/>
          </a:prstGeom>
        </p:spPr>
      </p:pic>
      <p:sp>
        <p:nvSpPr>
          <p:cNvPr id="4" name="Text 1"/>
          <p:cNvSpPr/>
          <p:nvPr/>
        </p:nvSpPr>
        <p:spPr>
          <a:xfrm>
            <a:off x="1554480" y="365760"/>
            <a:ext cx="10058400" cy="868680"/>
          </a:xfrm>
          <a:prstGeom prst="rect">
            <a:avLst/>
          </a:prstGeom>
          <a:noFill/>
          <a:ln/>
        </p:spPr>
        <p:txBody>
          <a:bodyPr wrap="square" rtlCol="0" anchor="ctr"/>
          <a:lstStyle/>
          <a:p>
            <a:pPr marL="0" indent="0" algn="l">
              <a:buNone/>
            </a:pPr>
            <a:r>
              <a:rPr lang="en-US" sz="2900" b="1" dirty="0">
                <a:solidFill>
                  <a:srgbClr val="0A4D68"/>
                </a:solidFill>
                <a:latin typeface="Cambria" pitchFamily="34" charset="0"/>
                <a:ea typeface="Cambria" pitchFamily="34" charset="-122"/>
                <a:cs typeface="Cambria" pitchFamily="34" charset="-120"/>
              </a:rPr>
              <a:t>Impact on the Wider UK Community</a:t>
            </a:r>
            <a:endParaRPr lang="en-US" sz="2900" dirty="0"/>
          </a:p>
        </p:txBody>
      </p:sp>
      <p:sp>
        <p:nvSpPr>
          <p:cNvPr id="5" name="Shape 2"/>
          <p:cNvSpPr/>
          <p:nvPr/>
        </p:nvSpPr>
        <p:spPr>
          <a:xfrm>
            <a:off x="548640" y="1600200"/>
            <a:ext cx="5349240" cy="3520440"/>
          </a:xfrm>
          <a:prstGeom prst="roundRect">
            <a:avLst>
              <a:gd name="adj" fmla="val 3117"/>
            </a:avLst>
          </a:prstGeom>
          <a:solidFill>
            <a:srgbClr val="E6F7F1"/>
          </a:solidFill>
          <a:ln/>
          <a:effectLst>
            <a:outerShdw blurRad="101600" dist="25400" dir="5400000" algn="bl" rotWithShape="0">
              <a:srgbClr val="1B262C">
                <a:alpha val="18000"/>
              </a:srgbClr>
            </a:outerShdw>
          </a:effectLst>
        </p:spPr>
        <p:txBody>
          <a:bodyPr/>
          <a:lstStyle/>
          <a:p>
            <a:endParaRPr lang="en-GB"/>
          </a:p>
        </p:txBody>
      </p:sp>
      <p:pic>
        <p:nvPicPr>
          <p:cNvPr id="6" name="Image 1" descr="preencoded.png"/>
          <p:cNvPicPr>
            <a:picLocks noChangeAspect="1"/>
          </p:cNvPicPr>
          <p:nvPr/>
        </p:nvPicPr>
        <p:blipFill>
          <a:blip r:embed="rId4"/>
          <a:stretch>
            <a:fillRect/>
          </a:stretch>
        </p:blipFill>
        <p:spPr>
          <a:xfrm>
            <a:off x="777240" y="1801368"/>
            <a:ext cx="365760" cy="365760"/>
          </a:xfrm>
          <a:prstGeom prst="rect">
            <a:avLst/>
          </a:prstGeom>
        </p:spPr>
      </p:pic>
      <p:sp>
        <p:nvSpPr>
          <p:cNvPr id="7" name="Text 3"/>
          <p:cNvSpPr/>
          <p:nvPr/>
        </p:nvSpPr>
        <p:spPr>
          <a:xfrm>
            <a:off x="1261872" y="1764792"/>
            <a:ext cx="4434840" cy="457200"/>
          </a:xfrm>
          <a:prstGeom prst="rect">
            <a:avLst/>
          </a:prstGeom>
          <a:noFill/>
          <a:ln/>
        </p:spPr>
        <p:txBody>
          <a:bodyPr wrap="square" rtlCol="0" anchor="ctr"/>
          <a:lstStyle/>
          <a:p>
            <a:pPr marL="0" indent="0">
              <a:buNone/>
            </a:pPr>
            <a:r>
              <a:rPr lang="en-US" b="1" dirty="0">
                <a:solidFill>
                  <a:srgbClr val="05A97C"/>
                </a:solidFill>
                <a:latin typeface="Cambria" pitchFamily="34" charset="0"/>
                <a:ea typeface="Cambria" pitchFamily="34" charset="-122"/>
                <a:cs typeface="Cambria" pitchFamily="34" charset="-120"/>
              </a:rPr>
              <a:t>Advantages</a:t>
            </a:r>
            <a:endParaRPr lang="en-US" dirty="0"/>
          </a:p>
        </p:txBody>
      </p:sp>
      <p:sp>
        <p:nvSpPr>
          <p:cNvPr id="8" name="Text 4"/>
          <p:cNvSpPr/>
          <p:nvPr/>
        </p:nvSpPr>
        <p:spPr>
          <a:xfrm>
            <a:off x="822960" y="2377440"/>
            <a:ext cx="4800600" cy="2560320"/>
          </a:xfrm>
          <a:prstGeom prst="rect">
            <a:avLst/>
          </a:prstGeom>
          <a:noFill/>
          <a:ln/>
        </p:spPr>
        <p:txBody>
          <a:bodyPr wrap="square" rtlCol="0" anchor="t"/>
          <a:lstStyle/>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Large-scale healthcare data enables health patterns to be identified and population health planning to be based on evidence (Barbieri et al., 2023).</a:t>
            </a:r>
          </a:p>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Effective and more coordinated care for vulnerable groups (older people and those with complex long-term conditions) (Snow et al., 2025).</a:t>
            </a:r>
          </a:p>
        </p:txBody>
      </p:sp>
      <p:sp>
        <p:nvSpPr>
          <p:cNvPr id="9" name="Shape 5"/>
          <p:cNvSpPr/>
          <p:nvPr/>
        </p:nvSpPr>
        <p:spPr>
          <a:xfrm>
            <a:off x="6263640" y="1600200"/>
            <a:ext cx="5349240" cy="3520440"/>
          </a:xfrm>
          <a:prstGeom prst="roundRect">
            <a:avLst>
              <a:gd name="adj" fmla="val 3117"/>
            </a:avLst>
          </a:prstGeom>
          <a:solidFill>
            <a:srgbClr val="FCEBE7"/>
          </a:solidFill>
          <a:ln/>
          <a:effectLst>
            <a:outerShdw blurRad="101600" dist="25400" dir="5400000" algn="bl" rotWithShape="0">
              <a:srgbClr val="1B262C">
                <a:alpha val="18000"/>
              </a:srgbClr>
            </a:outerShdw>
          </a:effectLst>
        </p:spPr>
        <p:txBody>
          <a:bodyPr/>
          <a:lstStyle/>
          <a:p>
            <a:endParaRPr lang="en-GB"/>
          </a:p>
        </p:txBody>
      </p:sp>
      <p:pic>
        <p:nvPicPr>
          <p:cNvPr id="10" name="Image 2" descr="preencoded.png"/>
          <p:cNvPicPr>
            <a:picLocks noChangeAspect="1"/>
          </p:cNvPicPr>
          <p:nvPr/>
        </p:nvPicPr>
        <p:blipFill>
          <a:blip r:embed="rId5"/>
          <a:stretch>
            <a:fillRect/>
          </a:stretch>
        </p:blipFill>
        <p:spPr>
          <a:xfrm>
            <a:off x="6492240" y="1801368"/>
            <a:ext cx="365760" cy="365760"/>
          </a:xfrm>
          <a:prstGeom prst="rect">
            <a:avLst/>
          </a:prstGeom>
        </p:spPr>
      </p:pic>
      <p:sp>
        <p:nvSpPr>
          <p:cNvPr id="11" name="Text 6"/>
          <p:cNvSpPr/>
          <p:nvPr/>
        </p:nvSpPr>
        <p:spPr>
          <a:xfrm>
            <a:off x="6976872" y="1764792"/>
            <a:ext cx="4434840" cy="457200"/>
          </a:xfrm>
          <a:prstGeom prst="rect">
            <a:avLst/>
          </a:prstGeom>
          <a:noFill/>
          <a:ln/>
        </p:spPr>
        <p:txBody>
          <a:bodyPr wrap="square" rtlCol="0" anchor="ctr"/>
          <a:lstStyle/>
          <a:p>
            <a:pPr marL="0" indent="0">
              <a:buNone/>
            </a:pPr>
            <a:r>
              <a:rPr lang="en-US" b="1" dirty="0">
                <a:solidFill>
                  <a:srgbClr val="D9553A"/>
                </a:solidFill>
                <a:latin typeface="Cambria" pitchFamily="34" charset="0"/>
                <a:ea typeface="Cambria" pitchFamily="34" charset="-122"/>
                <a:cs typeface="Cambria" pitchFamily="34" charset="-120"/>
              </a:rPr>
              <a:t>Disadvantages</a:t>
            </a:r>
            <a:endParaRPr lang="en-US" dirty="0"/>
          </a:p>
        </p:txBody>
      </p:sp>
      <p:sp>
        <p:nvSpPr>
          <p:cNvPr id="12" name="Text 7"/>
          <p:cNvSpPr/>
          <p:nvPr/>
        </p:nvSpPr>
        <p:spPr>
          <a:xfrm>
            <a:off x="6537960" y="2377440"/>
            <a:ext cx="4800600" cy="2560320"/>
          </a:xfrm>
          <a:prstGeom prst="rect">
            <a:avLst/>
          </a:prstGeom>
          <a:noFill/>
          <a:ln/>
        </p:spPr>
        <p:txBody>
          <a:bodyPr wrap="square" rtlCol="0" anchor="t"/>
          <a:lstStyle/>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There are disparities in access to technology and digital illiteracy that further heighten health inequalities for socioeconomically disadvantaged groups (Alomar et al., 2024).</a:t>
            </a:r>
          </a:p>
          <a:p>
            <a:pPr marL="342900" indent="-342900">
              <a:spcAft>
                <a:spcPts val="1200"/>
              </a:spcAft>
              <a:buSzPct val="100000"/>
              <a:buChar char="●"/>
            </a:pPr>
            <a:r>
              <a:rPr lang="en-US" sz="1600" dirty="0">
                <a:solidFill>
                  <a:srgbClr val="1B262C"/>
                </a:solidFill>
                <a:latin typeface="Calibri" pitchFamily="34" charset="0"/>
                <a:ea typeface="Calibri" pitchFamily="34" charset="-122"/>
                <a:cs typeface="Calibri" pitchFamily="34" charset="-120"/>
              </a:rPr>
              <a:t>There are no ethical issues with sharing large-scale data and public trust yet (</a:t>
            </a:r>
            <a:r>
              <a:rPr lang="en-US" sz="1600" dirty="0" err="1">
                <a:solidFill>
                  <a:srgbClr val="1B262C"/>
                </a:solidFill>
                <a:latin typeface="Calibri" pitchFamily="34" charset="0"/>
                <a:ea typeface="Calibri" pitchFamily="34" charset="-122"/>
                <a:cs typeface="Calibri" pitchFamily="34" charset="-120"/>
              </a:rPr>
              <a:t>Zanaboni</a:t>
            </a:r>
            <a:r>
              <a:rPr lang="en-US" sz="1600" dirty="0">
                <a:solidFill>
                  <a:srgbClr val="1B262C"/>
                </a:solidFill>
                <a:latin typeface="Calibri" pitchFamily="34" charset="0"/>
                <a:ea typeface="Calibri" pitchFamily="34" charset="-122"/>
                <a:cs typeface="Calibri" pitchFamily="34" charset="-120"/>
              </a:rPr>
              <a:t> et al., 2022).</a:t>
            </a:r>
            <a:endParaRPr lang="en-US" sz="1600" dirty="0"/>
          </a:p>
        </p:txBody>
      </p:sp>
      <p:sp>
        <p:nvSpPr>
          <p:cNvPr id="13" name="Text 8"/>
          <p:cNvSpPr/>
          <p:nvPr/>
        </p:nvSpPr>
        <p:spPr>
          <a:xfrm>
            <a:off x="548640" y="5303520"/>
            <a:ext cx="11064240" cy="685800"/>
          </a:xfrm>
          <a:prstGeom prst="rect">
            <a:avLst/>
          </a:prstGeom>
          <a:noFill/>
          <a:ln/>
        </p:spPr>
        <p:txBody>
          <a:bodyPr wrap="square" rtlCol="0" anchor="t"/>
          <a:lstStyle/>
          <a:p>
            <a:pPr marL="0" indent="0">
              <a:buNone/>
            </a:pPr>
            <a:r>
              <a:rPr lang="en-US" sz="1350" i="1" dirty="0">
                <a:solidFill>
                  <a:srgbClr val="0A4D68"/>
                </a:solidFill>
                <a:latin typeface="Calibri" pitchFamily="34" charset="0"/>
                <a:ea typeface="Calibri" pitchFamily="34" charset="-122"/>
                <a:cs typeface="Calibri" pitchFamily="34" charset="-120"/>
              </a:rPr>
              <a:t>Population-level benefits are conditional on closing the digital divide, not a guaranteed outcome of adoption.</a:t>
            </a:r>
            <a:endParaRPr lang="en-US" sz="13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0A4D68"/>
        </a:solidFill>
        <a:effectLst/>
      </p:bgPr>
    </p:bg>
    <p:spTree>
      <p:nvGrpSpPr>
        <p:cNvPr id="1" name=""/>
        <p:cNvGrpSpPr/>
        <p:nvPr/>
      </p:nvGrpSpPr>
      <p:grpSpPr>
        <a:xfrm>
          <a:off x="0" y="0"/>
          <a:ext cx="0" cy="0"/>
          <a:chOff x="0" y="0"/>
          <a:chExt cx="0" cy="0"/>
        </a:xfrm>
      </p:grpSpPr>
      <p:sp>
        <p:nvSpPr>
          <p:cNvPr id="2" name="Shape 0"/>
          <p:cNvSpPr/>
          <p:nvPr/>
        </p:nvSpPr>
        <p:spPr>
          <a:xfrm>
            <a:off x="9921240" y="502920"/>
            <a:ext cx="1188720" cy="1188720"/>
          </a:xfrm>
          <a:prstGeom prst="ellipse">
            <a:avLst/>
          </a:prstGeom>
          <a:solidFill>
            <a:srgbClr val="088395"/>
          </a:solidFill>
          <a:ln/>
          <a:effectLst>
            <a:outerShdw blurRad="76200" dist="25400" dir="5400000" algn="bl" rotWithShape="0">
              <a:srgbClr val="1B262C">
                <a:alpha val="30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10230307" y="811987"/>
            <a:ext cx="570586" cy="570586"/>
          </a:xfrm>
          <a:prstGeom prst="rect">
            <a:avLst/>
          </a:prstGeom>
        </p:spPr>
      </p:pic>
      <p:sp>
        <p:nvSpPr>
          <p:cNvPr id="4" name="Text 1"/>
          <p:cNvSpPr/>
          <p:nvPr/>
        </p:nvSpPr>
        <p:spPr>
          <a:xfrm>
            <a:off x="731520" y="594360"/>
            <a:ext cx="8778240" cy="914400"/>
          </a:xfrm>
          <a:prstGeom prst="rect">
            <a:avLst/>
          </a:prstGeom>
          <a:noFill/>
          <a:ln/>
        </p:spPr>
        <p:txBody>
          <a:bodyPr wrap="square"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Main Findings and Conclusion</a:t>
            </a:r>
            <a:endParaRPr lang="en-US" sz="3200" dirty="0"/>
          </a:p>
        </p:txBody>
      </p:sp>
      <p:sp>
        <p:nvSpPr>
          <p:cNvPr id="5" name="Text 2"/>
          <p:cNvSpPr/>
          <p:nvPr/>
        </p:nvSpPr>
        <p:spPr>
          <a:xfrm>
            <a:off x="731520" y="1691640"/>
            <a:ext cx="10607040" cy="2651760"/>
          </a:xfrm>
          <a:prstGeom prst="rect">
            <a:avLst/>
          </a:prstGeom>
          <a:noFill/>
          <a:ln/>
        </p:spPr>
        <p:txBody>
          <a:bodyPr wrap="square" rtlCol="0" anchor="t"/>
          <a:lstStyle/>
          <a:p>
            <a:pPr marL="342900" indent="-342900">
              <a:spcAft>
                <a:spcPts val="1600"/>
              </a:spcAft>
              <a:buSzPct val="100000"/>
              <a:buChar char="●"/>
            </a:pPr>
            <a:r>
              <a:rPr lang="en-US" sz="1600" dirty="0">
                <a:solidFill>
                  <a:srgbClr val="FFFFFF"/>
                </a:solidFill>
                <a:latin typeface="Calibri" pitchFamily="34" charset="0"/>
                <a:ea typeface="Calibri" pitchFamily="34" charset="-122"/>
                <a:cs typeface="Calibri" pitchFamily="34" charset="-120"/>
              </a:rPr>
              <a:t>EHRs are one of the most important health and social care digital transformations in the UK in the last 10 years.</a:t>
            </a:r>
          </a:p>
          <a:p>
            <a:pPr marL="342900" indent="-342900">
              <a:spcAft>
                <a:spcPts val="1600"/>
              </a:spcAft>
              <a:buSzPct val="100000"/>
              <a:buChar char="●"/>
            </a:pPr>
            <a:r>
              <a:rPr lang="en-US" sz="1600" dirty="0">
                <a:solidFill>
                  <a:srgbClr val="FFFFFF"/>
                </a:solidFill>
                <a:latin typeface="Calibri" pitchFamily="34" charset="0"/>
                <a:ea typeface="Calibri" pitchFamily="34" charset="-122"/>
                <a:cs typeface="Calibri" pitchFamily="34" charset="-120"/>
              </a:rPr>
              <a:t>Consistent improvements throughout the evidence: increased information access, communication, service coordination and patient engagement.</a:t>
            </a:r>
          </a:p>
          <a:p>
            <a:pPr marL="342900" indent="-342900">
              <a:spcAft>
                <a:spcPts val="1600"/>
              </a:spcAft>
              <a:buSzPct val="100000"/>
              <a:buChar char="●"/>
            </a:pPr>
            <a:r>
              <a:rPr lang="en-US" sz="1600" dirty="0">
                <a:solidFill>
                  <a:srgbClr val="FFFFFF"/>
                </a:solidFill>
                <a:latin typeface="Calibri" pitchFamily="34" charset="0"/>
                <a:ea typeface="Calibri" pitchFamily="34" charset="-122"/>
                <a:cs typeface="Calibri" pitchFamily="34" charset="-120"/>
              </a:rPr>
              <a:t>Consistent tensions also remain: workforce stress, interoperability limits, privacy concerns and digital exclusion.</a:t>
            </a:r>
          </a:p>
          <a:p>
            <a:pPr marL="342900" indent="-342900">
              <a:spcAft>
                <a:spcPts val="1600"/>
              </a:spcAft>
              <a:buSzPct val="100000"/>
              <a:buChar char="●"/>
            </a:pPr>
            <a:r>
              <a:rPr lang="en-US" sz="1600" dirty="0">
                <a:solidFill>
                  <a:srgbClr val="FFFFFF"/>
                </a:solidFill>
                <a:latin typeface="Calibri" pitchFamily="34" charset="0"/>
                <a:ea typeface="Calibri" pitchFamily="34" charset="-122"/>
                <a:cs typeface="Calibri" pitchFamily="34" charset="-120"/>
              </a:rPr>
              <a:t>For success, it is not enough to rely on technology; investments in workforce and digital infrastructure, and inclusive service design, are crucial.</a:t>
            </a:r>
            <a:endParaRPr lang="en-US" sz="1600" dirty="0"/>
          </a:p>
        </p:txBody>
      </p:sp>
      <p:sp>
        <p:nvSpPr>
          <p:cNvPr id="6" name="Shape 3"/>
          <p:cNvSpPr/>
          <p:nvPr/>
        </p:nvSpPr>
        <p:spPr>
          <a:xfrm>
            <a:off x="731520" y="4572000"/>
            <a:ext cx="10607040" cy="1600200"/>
          </a:xfrm>
          <a:prstGeom prst="roundRect">
            <a:avLst>
              <a:gd name="adj" fmla="val 6857"/>
            </a:avLst>
          </a:prstGeom>
          <a:solidFill>
            <a:srgbClr val="12607F"/>
          </a:solidFill>
          <a:ln/>
          <a:effectLst>
            <a:outerShdw blurRad="101600" dist="25400" dir="5400000" algn="bl" rotWithShape="0">
              <a:srgbClr val="1B262C">
                <a:alpha val="18000"/>
              </a:srgbClr>
            </a:outerShdw>
          </a:effectLst>
        </p:spPr>
        <p:txBody>
          <a:bodyPr/>
          <a:lstStyle/>
          <a:p>
            <a:endParaRPr lang="en-GB"/>
          </a:p>
        </p:txBody>
      </p:sp>
      <p:sp>
        <p:nvSpPr>
          <p:cNvPr id="7" name="Text 4"/>
          <p:cNvSpPr/>
          <p:nvPr/>
        </p:nvSpPr>
        <p:spPr>
          <a:xfrm>
            <a:off x="1051560" y="4754880"/>
            <a:ext cx="9966960" cy="1234440"/>
          </a:xfrm>
          <a:prstGeom prst="rect">
            <a:avLst/>
          </a:prstGeom>
          <a:noFill/>
          <a:ln/>
        </p:spPr>
        <p:txBody>
          <a:bodyPr wrap="square" rtlCol="0" anchor="ctr"/>
          <a:lstStyle/>
          <a:p>
            <a:r>
              <a:rPr lang="en-US" sz="1600" b="1" i="1" dirty="0">
                <a:solidFill>
                  <a:srgbClr val="6FE7C9"/>
                </a:solidFill>
                <a:latin typeface="Cambria" pitchFamily="34" charset="0"/>
                <a:ea typeface="Cambria" pitchFamily="34" charset="-122"/>
                <a:cs typeface="Cambria" pitchFamily="34" charset="-120"/>
              </a:rPr>
              <a:t>To achieve long-term success, it is crucial to address the </a:t>
            </a:r>
            <a:r>
              <a:rPr lang="en-US" sz="1600" b="1" i="1" dirty="0" err="1">
                <a:solidFill>
                  <a:srgbClr val="6FE7C9"/>
                </a:solidFill>
                <a:latin typeface="Cambria" pitchFamily="34" charset="0"/>
                <a:ea typeface="Cambria" pitchFamily="34" charset="-122"/>
                <a:cs typeface="Cambria" pitchFamily="34" charset="-120"/>
              </a:rPr>
              <a:t>organisational</a:t>
            </a:r>
            <a:r>
              <a:rPr lang="en-US" sz="1600" b="1" i="1" dirty="0">
                <a:solidFill>
                  <a:srgbClr val="6FE7C9"/>
                </a:solidFill>
                <a:latin typeface="Cambria" pitchFamily="34" charset="0"/>
                <a:ea typeface="Cambria" pitchFamily="34" charset="-122"/>
                <a:cs typeface="Cambria" pitchFamily="34" charset="-120"/>
              </a:rPr>
              <a:t>, technical and social tensions, ensuring that the advantages of EHRs are equitably shared by healthcare workers, patients and communities.</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777240" cy="777240"/>
          </a:xfrm>
          <a:prstGeom prst="ellipse">
            <a:avLst/>
          </a:prstGeom>
          <a:solidFill>
            <a:schemeClr val="accent1">
              <a:lumMod val="40000"/>
              <a:lumOff val="60000"/>
            </a:schemeClr>
          </a:solidFill>
          <a:ln/>
          <a:effectLst>
            <a:outerShdw blurRad="76200" dist="25400" dir="5400000" algn="bl" rotWithShape="0">
              <a:srgbClr val="1B262C">
                <a:alpha val="30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50722" y="613562"/>
            <a:ext cx="373075" cy="373075"/>
          </a:xfrm>
          <a:prstGeom prst="rect">
            <a:avLst/>
          </a:prstGeom>
        </p:spPr>
      </p:pic>
      <p:sp>
        <p:nvSpPr>
          <p:cNvPr id="4" name="Text 1"/>
          <p:cNvSpPr/>
          <p:nvPr/>
        </p:nvSpPr>
        <p:spPr>
          <a:xfrm>
            <a:off x="1554480" y="365760"/>
            <a:ext cx="10058400" cy="868680"/>
          </a:xfrm>
          <a:prstGeom prst="rect">
            <a:avLst/>
          </a:prstGeom>
          <a:noFill/>
          <a:ln/>
        </p:spPr>
        <p:txBody>
          <a:bodyPr wrap="square" rtlCol="0" anchor="ctr"/>
          <a:lstStyle/>
          <a:p>
            <a:pPr marL="0" indent="0" algn="l">
              <a:buNone/>
            </a:pPr>
            <a:r>
              <a:rPr lang="en-US" sz="2900" b="1" dirty="0">
                <a:solidFill>
                  <a:srgbClr val="0A4D68"/>
                </a:solidFill>
                <a:latin typeface="Cambria" pitchFamily="34" charset="0"/>
                <a:ea typeface="Cambria" pitchFamily="34" charset="-122"/>
                <a:cs typeface="Cambria" pitchFamily="34" charset="-120"/>
              </a:rPr>
              <a:t>References</a:t>
            </a:r>
            <a:endParaRPr lang="en-US" sz="2900" dirty="0"/>
          </a:p>
        </p:txBody>
      </p:sp>
      <p:sp>
        <p:nvSpPr>
          <p:cNvPr id="5" name="Text 2"/>
          <p:cNvSpPr/>
          <p:nvPr/>
        </p:nvSpPr>
        <p:spPr>
          <a:xfrm>
            <a:off x="548640" y="1508760"/>
            <a:ext cx="5440680" cy="4846320"/>
          </a:xfrm>
          <a:prstGeom prst="rect">
            <a:avLst/>
          </a:prstGeom>
          <a:noFill/>
          <a:ln/>
        </p:spPr>
        <p:txBody>
          <a:bodyPr wrap="square" rtlCol="0" anchor="t"/>
          <a:lstStyle/>
          <a:p>
            <a:pPr marL="0" indent="0" algn="just">
              <a:lnSpc>
                <a:spcPct val="105000"/>
              </a:lnSpc>
              <a:spcAft>
                <a:spcPts val="1000"/>
              </a:spcAft>
              <a:buNone/>
            </a:pPr>
            <a:r>
              <a:rPr lang="en-US" sz="1100" dirty="0">
                <a:solidFill>
                  <a:srgbClr val="1B262C"/>
                </a:solidFill>
                <a:latin typeface="Calibri" pitchFamily="34" charset="0"/>
                <a:ea typeface="Calibri" pitchFamily="34" charset="-122"/>
                <a:cs typeface="Calibri" pitchFamily="34" charset="-120"/>
              </a:rPr>
              <a:t>Adeniyi, A.O., Arowoogun, J.O., Chidi, R., Okolo, C.A. and Babawarun, O. (2024) 'The impact of electronic health records on patient care and outcomes: A comprehensive review', </a:t>
            </a:r>
            <a:r>
              <a:rPr lang="en-US" sz="1100" i="1" dirty="0">
                <a:solidFill>
                  <a:srgbClr val="1B262C"/>
                </a:solidFill>
                <a:latin typeface="Calibri" pitchFamily="34" charset="0"/>
                <a:ea typeface="Calibri" pitchFamily="34" charset="-122"/>
                <a:cs typeface="Calibri" pitchFamily="34" charset="-120"/>
              </a:rPr>
              <a:t>World Journal of Advanced Research and Reviews</a:t>
            </a:r>
            <a:r>
              <a:rPr lang="en-US" sz="1100" dirty="0">
                <a:solidFill>
                  <a:srgbClr val="1B262C"/>
                </a:solidFill>
                <a:latin typeface="Calibri" pitchFamily="34" charset="0"/>
                <a:ea typeface="Calibri" pitchFamily="34" charset="-122"/>
                <a:cs typeface="Calibri" pitchFamily="34" charset="-120"/>
              </a:rPr>
              <a:t>, 21(2), pp. 1446-1455.</a:t>
            </a:r>
            <a:endParaRPr lang="en-US" sz="1100" dirty="0"/>
          </a:p>
          <a:p>
            <a:pPr marL="0" indent="0" algn="just">
              <a:lnSpc>
                <a:spcPct val="105000"/>
              </a:lnSpc>
              <a:spcAft>
                <a:spcPts val="1000"/>
              </a:spcAft>
              <a:buNone/>
            </a:pPr>
            <a:r>
              <a:rPr lang="en-US" sz="1100" dirty="0">
                <a:solidFill>
                  <a:srgbClr val="1B262C"/>
                </a:solidFill>
                <a:latin typeface="Calibri" pitchFamily="34" charset="0"/>
                <a:ea typeface="Calibri" pitchFamily="34" charset="-122"/>
                <a:cs typeface="Calibri" pitchFamily="34" charset="-120"/>
              </a:rPr>
              <a:t>Alomar, D., Almashmoum, M., Eleftheriou, I., Whelan, P. and Ainsworth, J. (2024) 'The impact of patient access to electronic health records on health care engagement: systematic review', </a:t>
            </a:r>
            <a:r>
              <a:rPr lang="en-US" sz="1100" i="1" dirty="0">
                <a:solidFill>
                  <a:srgbClr val="1B262C"/>
                </a:solidFill>
                <a:latin typeface="Calibri" pitchFamily="34" charset="0"/>
                <a:ea typeface="Calibri" pitchFamily="34" charset="-122"/>
                <a:cs typeface="Calibri" pitchFamily="34" charset="-120"/>
              </a:rPr>
              <a:t>Journal of Medical Internet Research</a:t>
            </a:r>
            <a:r>
              <a:rPr lang="en-US" sz="1100" dirty="0">
                <a:solidFill>
                  <a:srgbClr val="1B262C"/>
                </a:solidFill>
                <a:latin typeface="Calibri" pitchFamily="34" charset="0"/>
                <a:ea typeface="Calibri" pitchFamily="34" charset="-122"/>
                <a:cs typeface="Calibri" pitchFamily="34" charset="-120"/>
              </a:rPr>
              <a:t>, 26, e56473.</a:t>
            </a:r>
            <a:endParaRPr lang="en-US" sz="1100" dirty="0"/>
          </a:p>
          <a:p>
            <a:pPr marL="0" indent="0" algn="just">
              <a:lnSpc>
                <a:spcPct val="105000"/>
              </a:lnSpc>
              <a:spcAft>
                <a:spcPts val="1000"/>
              </a:spcAft>
              <a:buNone/>
            </a:pPr>
            <a:r>
              <a:rPr lang="en-US" sz="1100" dirty="0">
                <a:solidFill>
                  <a:srgbClr val="1B262C"/>
                </a:solidFill>
                <a:latin typeface="Calibri" pitchFamily="34" charset="0"/>
                <a:ea typeface="Calibri" pitchFamily="34" charset="-122"/>
                <a:cs typeface="Calibri" pitchFamily="34" charset="-120"/>
              </a:rPr>
              <a:t>Barbieri, C., Neri, L., Stuard, S., Mari, F. and Martín-Guerrero, J.D. (2023) 'From electronic health records to clinical management systems: how the digital transformation can support healthcare services', </a:t>
            </a:r>
            <a:r>
              <a:rPr lang="en-US" sz="1100" i="1" dirty="0">
                <a:solidFill>
                  <a:srgbClr val="1B262C"/>
                </a:solidFill>
                <a:latin typeface="Calibri" pitchFamily="34" charset="0"/>
                <a:ea typeface="Calibri" pitchFamily="34" charset="-122"/>
                <a:cs typeface="Calibri" pitchFamily="34" charset="-120"/>
              </a:rPr>
              <a:t>Clinical Kidney Journal</a:t>
            </a:r>
            <a:r>
              <a:rPr lang="en-US" sz="1100" dirty="0">
                <a:solidFill>
                  <a:srgbClr val="1B262C"/>
                </a:solidFill>
                <a:latin typeface="Calibri" pitchFamily="34" charset="0"/>
                <a:ea typeface="Calibri" pitchFamily="34" charset="-122"/>
                <a:cs typeface="Calibri" pitchFamily="34" charset="-120"/>
              </a:rPr>
              <a:t>, 16(11), pp. 1878-1884.</a:t>
            </a:r>
            <a:endParaRPr lang="en-US" sz="1100" dirty="0"/>
          </a:p>
          <a:p>
            <a:pPr marL="0" indent="0" algn="just">
              <a:lnSpc>
                <a:spcPct val="105000"/>
              </a:lnSpc>
              <a:spcAft>
                <a:spcPts val="1000"/>
              </a:spcAft>
              <a:buNone/>
            </a:pPr>
            <a:r>
              <a:rPr lang="en-US" sz="1100" dirty="0">
                <a:solidFill>
                  <a:srgbClr val="1B262C"/>
                </a:solidFill>
                <a:latin typeface="Calibri" pitchFamily="34" charset="0"/>
                <a:ea typeface="Calibri" pitchFamily="34" charset="-122"/>
                <a:cs typeface="Calibri" pitchFamily="34" charset="-120"/>
              </a:rPr>
              <a:t>Forde-Johnston, C., Butcher, D. and Aveyard, H. (2023) 'An integrative review exploring the impact of Electronic Health Records (EHR) on the quality of nurse-patient interactions and communication', </a:t>
            </a:r>
            <a:r>
              <a:rPr lang="en-US" sz="1100" i="1" dirty="0">
                <a:solidFill>
                  <a:srgbClr val="1B262C"/>
                </a:solidFill>
                <a:latin typeface="Calibri" pitchFamily="34" charset="0"/>
                <a:ea typeface="Calibri" pitchFamily="34" charset="-122"/>
                <a:cs typeface="Calibri" pitchFamily="34" charset="-120"/>
              </a:rPr>
              <a:t>Journal of Advanced Nursing</a:t>
            </a:r>
            <a:r>
              <a:rPr lang="en-US" sz="1100" dirty="0">
                <a:solidFill>
                  <a:srgbClr val="1B262C"/>
                </a:solidFill>
                <a:latin typeface="Calibri" pitchFamily="34" charset="0"/>
                <a:ea typeface="Calibri" pitchFamily="34" charset="-122"/>
                <a:cs typeface="Calibri" pitchFamily="34" charset="-120"/>
              </a:rPr>
              <a:t>, 79(1), pp. 48-67.</a:t>
            </a:r>
            <a:endParaRPr lang="en-US" sz="1100" dirty="0"/>
          </a:p>
          <a:p>
            <a:pPr algn="just">
              <a:lnSpc>
                <a:spcPct val="105000"/>
              </a:lnSpc>
              <a:spcAft>
                <a:spcPts val="1000"/>
              </a:spcAft>
            </a:pPr>
            <a:r>
              <a:rPr lang="en-US" sz="1100" dirty="0">
                <a:solidFill>
                  <a:srgbClr val="1B262C"/>
                </a:solidFill>
                <a:latin typeface="Calibri" pitchFamily="34" charset="0"/>
                <a:ea typeface="Calibri" pitchFamily="34" charset="-122"/>
                <a:cs typeface="Calibri" pitchFamily="34" charset="-120"/>
              </a:rPr>
              <a:t>NHS England (2019) </a:t>
            </a:r>
            <a:r>
              <a:rPr lang="en-US" sz="1100" i="1" dirty="0">
                <a:solidFill>
                  <a:srgbClr val="1B262C"/>
                </a:solidFill>
                <a:latin typeface="Calibri" pitchFamily="34" charset="0"/>
                <a:ea typeface="Calibri" pitchFamily="34" charset="-122"/>
                <a:cs typeface="Calibri" pitchFamily="34" charset="-120"/>
              </a:rPr>
              <a:t>The NHS Long Term Plan</a:t>
            </a:r>
            <a:r>
              <a:rPr lang="en-US" sz="1100" dirty="0">
                <a:solidFill>
                  <a:srgbClr val="1B262C"/>
                </a:solidFill>
                <a:latin typeface="Calibri" pitchFamily="34" charset="0"/>
                <a:ea typeface="Calibri" pitchFamily="34" charset="-122"/>
                <a:cs typeface="Calibri" pitchFamily="34" charset="-120"/>
              </a:rPr>
              <a:t>. London: NHS England. </a:t>
            </a:r>
            <a:r>
              <a:rPr lang="en-US" sz="1100" dirty="0">
                <a:solidFill>
                  <a:srgbClr val="1B262C"/>
                </a:solidFill>
                <a:latin typeface="Calibri" pitchFamily="34" charset="0"/>
                <a:ea typeface="Calibri" pitchFamily="34" charset="-122"/>
                <a:cs typeface="Calibri" pitchFamily="34" charset="-120"/>
                <a:hlinkClick r:id="rId4"/>
              </a:rPr>
              <a:t>https://webarchive.nationalarchives.gov.uk/ukgwa/20250511091243/https://www.longtermplan.nhs.uk/</a:t>
            </a:r>
            <a:r>
              <a:rPr lang="en-US" sz="1100" dirty="0">
                <a:solidFill>
                  <a:srgbClr val="1B262C"/>
                </a:solidFill>
                <a:latin typeface="Calibri" pitchFamily="34" charset="0"/>
                <a:ea typeface="Calibri" pitchFamily="34" charset="-122"/>
                <a:cs typeface="Calibri" pitchFamily="34" charset="-120"/>
              </a:rPr>
              <a:t> </a:t>
            </a:r>
            <a:endParaRPr lang="en-US" sz="1100" dirty="0"/>
          </a:p>
          <a:p>
            <a:pPr algn="just">
              <a:lnSpc>
                <a:spcPct val="105000"/>
              </a:lnSpc>
              <a:spcAft>
                <a:spcPts val="1000"/>
              </a:spcAft>
            </a:pPr>
            <a:r>
              <a:rPr lang="en-US" sz="1100" dirty="0">
                <a:solidFill>
                  <a:srgbClr val="1B262C"/>
                </a:solidFill>
                <a:latin typeface="Calibri" pitchFamily="34" charset="0"/>
                <a:ea typeface="Calibri" pitchFamily="34" charset="-122"/>
                <a:cs typeface="Calibri" pitchFamily="34" charset="-120"/>
              </a:rPr>
              <a:t>NHS England (2023) </a:t>
            </a:r>
            <a:r>
              <a:rPr lang="en-US" sz="1100" i="1" dirty="0">
                <a:solidFill>
                  <a:srgbClr val="1B262C"/>
                </a:solidFill>
                <a:latin typeface="Calibri" pitchFamily="34" charset="0"/>
                <a:ea typeface="Calibri" pitchFamily="34" charset="-122"/>
                <a:cs typeface="Calibri" pitchFamily="34" charset="-120"/>
              </a:rPr>
              <a:t>Transforming Health and Care through Digital Technology</a:t>
            </a:r>
            <a:r>
              <a:rPr lang="en-US" sz="1100" dirty="0">
                <a:solidFill>
                  <a:srgbClr val="1B262C"/>
                </a:solidFill>
                <a:latin typeface="Calibri" pitchFamily="34" charset="0"/>
                <a:ea typeface="Calibri" pitchFamily="34" charset="-122"/>
                <a:cs typeface="Calibri" pitchFamily="34" charset="-120"/>
              </a:rPr>
              <a:t>. London: NHS England. </a:t>
            </a:r>
            <a:r>
              <a:rPr lang="en-US" sz="1100" dirty="0">
                <a:solidFill>
                  <a:srgbClr val="1B262C"/>
                </a:solidFill>
                <a:latin typeface="Calibri" pitchFamily="34" charset="0"/>
                <a:ea typeface="Calibri" pitchFamily="34" charset="-122"/>
                <a:cs typeface="Calibri" pitchFamily="34" charset="-120"/>
                <a:hlinkClick r:id="rId5"/>
              </a:rPr>
              <a:t>https://www.england.nhs.uk/digitaltechnology/</a:t>
            </a:r>
            <a:r>
              <a:rPr lang="en-US" sz="1100" dirty="0">
                <a:solidFill>
                  <a:srgbClr val="1B262C"/>
                </a:solidFill>
                <a:latin typeface="Calibri" pitchFamily="34" charset="0"/>
                <a:ea typeface="Calibri" pitchFamily="34" charset="-122"/>
                <a:cs typeface="Calibri" pitchFamily="34" charset="-120"/>
              </a:rPr>
              <a:t> </a:t>
            </a:r>
            <a:endParaRPr lang="en-US" sz="1100" dirty="0"/>
          </a:p>
          <a:p>
            <a:pPr marL="0" indent="0" algn="just">
              <a:lnSpc>
                <a:spcPct val="105000"/>
              </a:lnSpc>
              <a:spcAft>
                <a:spcPts val="1000"/>
              </a:spcAft>
              <a:buNone/>
            </a:pPr>
            <a:r>
              <a:rPr lang="en-US" sz="1100" dirty="0">
                <a:solidFill>
                  <a:srgbClr val="1B262C"/>
                </a:solidFill>
                <a:latin typeface="Calibri" pitchFamily="34" charset="0"/>
                <a:ea typeface="Calibri" pitchFamily="34" charset="-122"/>
                <a:cs typeface="Calibri" pitchFamily="34" charset="-120"/>
              </a:rPr>
              <a:t>Olukorode, S.O., Adedeji, O.J., Adetokun, A. and Abioye, A.I. (2024) 'Impact of electronic medical records on healthcare delivery in Nigeria: A review', </a:t>
            </a:r>
            <a:r>
              <a:rPr lang="en-US" sz="1100" i="1" dirty="0">
                <a:solidFill>
                  <a:srgbClr val="1B262C"/>
                </a:solidFill>
                <a:latin typeface="Calibri" pitchFamily="34" charset="0"/>
                <a:ea typeface="Calibri" pitchFamily="34" charset="-122"/>
                <a:cs typeface="Calibri" pitchFamily="34" charset="-120"/>
              </a:rPr>
              <a:t>PLOS Digital Health</a:t>
            </a:r>
            <a:r>
              <a:rPr lang="en-US" sz="1100" dirty="0">
                <a:solidFill>
                  <a:srgbClr val="1B262C"/>
                </a:solidFill>
                <a:latin typeface="Calibri" pitchFamily="34" charset="0"/>
                <a:ea typeface="Calibri" pitchFamily="34" charset="-122"/>
                <a:cs typeface="Calibri" pitchFamily="34" charset="-120"/>
              </a:rPr>
              <a:t>, 3(9), e0000420.</a:t>
            </a:r>
            <a:endParaRPr lang="en-US" sz="1100" dirty="0"/>
          </a:p>
        </p:txBody>
      </p:sp>
      <p:sp>
        <p:nvSpPr>
          <p:cNvPr id="6" name="Text 3"/>
          <p:cNvSpPr/>
          <p:nvPr/>
        </p:nvSpPr>
        <p:spPr>
          <a:xfrm>
            <a:off x="6172200" y="1508760"/>
            <a:ext cx="5440680" cy="4846320"/>
          </a:xfrm>
          <a:prstGeom prst="rect">
            <a:avLst/>
          </a:prstGeom>
          <a:noFill/>
          <a:ln/>
        </p:spPr>
        <p:txBody>
          <a:bodyPr wrap="square" rtlCol="0" anchor="t"/>
          <a:lstStyle/>
          <a:p>
            <a:pPr marL="0" indent="0" algn="just">
              <a:lnSpc>
                <a:spcPct val="105000"/>
              </a:lnSpc>
              <a:spcAft>
                <a:spcPts val="1000"/>
              </a:spcAft>
              <a:buNone/>
            </a:pPr>
            <a:r>
              <a:rPr lang="en-US" sz="1100" dirty="0">
                <a:solidFill>
                  <a:srgbClr val="1B262C"/>
                </a:solidFill>
                <a:latin typeface="Calibri" pitchFamily="34" charset="0"/>
                <a:ea typeface="Calibri" pitchFamily="34" charset="-122"/>
                <a:cs typeface="Calibri" pitchFamily="34" charset="-120"/>
              </a:rPr>
              <a:t>Provenzano, M., Cillara, N., Curcio, F., Pisu, M.O., González, C.I.A. and Jiménez-Herrera, M.F. (2024) 'Electronic health record adoption and its effects on healthcare staff: A qualitative study of well-being and workplace stress', </a:t>
            </a:r>
            <a:r>
              <a:rPr lang="en-US" sz="1100" i="1" dirty="0">
                <a:solidFill>
                  <a:srgbClr val="1B262C"/>
                </a:solidFill>
                <a:latin typeface="Calibri" pitchFamily="34" charset="0"/>
                <a:ea typeface="Calibri" pitchFamily="34" charset="-122"/>
                <a:cs typeface="Calibri" pitchFamily="34" charset="-120"/>
              </a:rPr>
              <a:t>International Journal of Environmental Research and Public Health</a:t>
            </a:r>
            <a:r>
              <a:rPr lang="en-US" sz="1100" dirty="0">
                <a:solidFill>
                  <a:srgbClr val="1B262C"/>
                </a:solidFill>
                <a:latin typeface="Calibri" pitchFamily="34" charset="0"/>
                <a:ea typeface="Calibri" pitchFamily="34" charset="-122"/>
                <a:cs typeface="Calibri" pitchFamily="34" charset="-120"/>
              </a:rPr>
              <a:t>, 21(11), 1430.</a:t>
            </a:r>
            <a:endParaRPr lang="en-US" sz="1100" dirty="0"/>
          </a:p>
          <a:p>
            <a:pPr marL="0" indent="0" algn="just">
              <a:lnSpc>
                <a:spcPct val="105000"/>
              </a:lnSpc>
              <a:spcAft>
                <a:spcPts val="1000"/>
              </a:spcAft>
              <a:buNone/>
            </a:pPr>
            <a:r>
              <a:rPr lang="en-US" sz="1100" dirty="0">
                <a:solidFill>
                  <a:srgbClr val="1B262C"/>
                </a:solidFill>
                <a:latin typeface="Calibri" pitchFamily="34" charset="0"/>
                <a:ea typeface="Calibri" pitchFamily="34" charset="-122"/>
                <a:cs typeface="Calibri" pitchFamily="34" charset="-120"/>
              </a:rPr>
              <a:t>Snow, M., Silva-Ribeiro, W., Baginsky, M., Di Giorgio, S., Farrelly, N., Larkins, C., Poole, K., Steils, N., Westwood, J. and Malley, J. (2025) 'Best practices for implementing electronic care records in adult social care: rapid scoping review', </a:t>
            </a:r>
            <a:r>
              <a:rPr lang="en-US" sz="1100" i="1" dirty="0">
                <a:solidFill>
                  <a:srgbClr val="1B262C"/>
                </a:solidFill>
                <a:latin typeface="Calibri" pitchFamily="34" charset="0"/>
                <a:ea typeface="Calibri" pitchFamily="34" charset="-122"/>
                <a:cs typeface="Calibri" pitchFamily="34" charset="-120"/>
              </a:rPr>
              <a:t>JMIR Aging</a:t>
            </a:r>
            <a:r>
              <a:rPr lang="en-US" sz="1100" dirty="0">
                <a:solidFill>
                  <a:srgbClr val="1B262C"/>
                </a:solidFill>
                <a:latin typeface="Calibri" pitchFamily="34" charset="0"/>
                <a:ea typeface="Calibri" pitchFamily="34" charset="-122"/>
                <a:cs typeface="Calibri" pitchFamily="34" charset="-120"/>
              </a:rPr>
              <a:t>, 8, e60107.</a:t>
            </a:r>
            <a:endParaRPr lang="en-US" sz="1100" dirty="0"/>
          </a:p>
          <a:p>
            <a:pPr marL="0" indent="0" algn="just">
              <a:lnSpc>
                <a:spcPct val="105000"/>
              </a:lnSpc>
              <a:spcAft>
                <a:spcPts val="1000"/>
              </a:spcAft>
              <a:buNone/>
            </a:pPr>
            <a:r>
              <a:rPr lang="en-US" sz="1100" dirty="0">
                <a:solidFill>
                  <a:srgbClr val="1B262C"/>
                </a:solidFill>
                <a:latin typeface="Calibri" pitchFamily="34" charset="0"/>
                <a:ea typeface="Calibri" pitchFamily="34" charset="-122"/>
                <a:cs typeface="Calibri" pitchFamily="34" charset="-120"/>
              </a:rPr>
              <a:t>Upadhyay, S. and Hu, H.F. (2022) 'A qualitative analysis of the impact of electronic health records (EHR) on healthcare quality and safety: clinicians' lived experiences', </a:t>
            </a:r>
            <a:r>
              <a:rPr lang="en-US" sz="1100" i="1" dirty="0">
                <a:solidFill>
                  <a:srgbClr val="1B262C"/>
                </a:solidFill>
                <a:latin typeface="Calibri" pitchFamily="34" charset="0"/>
                <a:ea typeface="Calibri" pitchFamily="34" charset="-122"/>
                <a:cs typeface="Calibri" pitchFamily="34" charset="-120"/>
              </a:rPr>
              <a:t>Health Services Insights</a:t>
            </a:r>
            <a:r>
              <a:rPr lang="en-US" sz="1100" dirty="0">
                <a:solidFill>
                  <a:srgbClr val="1B262C"/>
                </a:solidFill>
                <a:latin typeface="Calibri" pitchFamily="34" charset="0"/>
                <a:ea typeface="Calibri" pitchFamily="34" charset="-122"/>
                <a:cs typeface="Calibri" pitchFamily="34" charset="-120"/>
              </a:rPr>
              <a:t>, 15, 11786329211070722.</a:t>
            </a:r>
            <a:endParaRPr lang="en-US" sz="1100" dirty="0"/>
          </a:p>
          <a:p>
            <a:pPr marL="0" indent="0" algn="just">
              <a:lnSpc>
                <a:spcPct val="105000"/>
              </a:lnSpc>
              <a:spcAft>
                <a:spcPts val="1000"/>
              </a:spcAft>
              <a:buNone/>
            </a:pPr>
            <a:r>
              <a:rPr lang="en-US" sz="1100" dirty="0">
                <a:solidFill>
                  <a:srgbClr val="1B262C"/>
                </a:solidFill>
                <a:latin typeface="Calibri" pitchFamily="34" charset="0"/>
                <a:ea typeface="Calibri" pitchFamily="34" charset="-122"/>
                <a:cs typeface="Calibri" pitchFamily="34" charset="-120"/>
              </a:rPr>
              <a:t>Weerahandi, H., Burden, M., Kopp, Z., Callister, C., Burke, J., Dayton, K. and Auerbach, A. (2025) 'Clinician perspectives on electronic health record behavioural alerts and hospital workplace violence prevention: A mixed methods study at 20 organisations', </a:t>
            </a:r>
            <a:r>
              <a:rPr lang="en-US" sz="1100" i="1" dirty="0">
                <a:solidFill>
                  <a:srgbClr val="1B262C"/>
                </a:solidFill>
                <a:latin typeface="Calibri" pitchFamily="34" charset="0"/>
                <a:ea typeface="Calibri" pitchFamily="34" charset="-122"/>
                <a:cs typeface="Calibri" pitchFamily="34" charset="-120"/>
              </a:rPr>
              <a:t>Journal of Hospital Medicine</a:t>
            </a:r>
            <a:r>
              <a:rPr lang="en-US" sz="1100" dirty="0">
                <a:solidFill>
                  <a:srgbClr val="1B262C"/>
                </a:solidFill>
                <a:latin typeface="Calibri" pitchFamily="34" charset="0"/>
                <a:ea typeface="Calibri" pitchFamily="34" charset="-122"/>
                <a:cs typeface="Calibri" pitchFamily="34" charset="-120"/>
              </a:rPr>
              <a:t>, 20(8), pp. 837-846.</a:t>
            </a:r>
            <a:endParaRPr lang="en-US" sz="1100" dirty="0"/>
          </a:p>
          <a:p>
            <a:pPr marL="0" indent="0" algn="just">
              <a:lnSpc>
                <a:spcPct val="105000"/>
              </a:lnSpc>
              <a:spcAft>
                <a:spcPts val="1000"/>
              </a:spcAft>
              <a:buNone/>
            </a:pPr>
            <a:r>
              <a:rPr lang="en-US" sz="1100" dirty="0">
                <a:solidFill>
                  <a:srgbClr val="1B262C"/>
                </a:solidFill>
                <a:latin typeface="Calibri" pitchFamily="34" charset="0"/>
                <a:ea typeface="Calibri" pitchFamily="34" charset="-122"/>
                <a:cs typeface="Calibri" pitchFamily="34" charset="-120"/>
              </a:rPr>
              <a:t>Zanaboni, P., Kristiansen, E., Lintvedt, O., Wynn, R., Johansen, M.A., Sørensen, T. and Fagerlund, A.J. (2022) 'Impact on patient-provider relationship and documentation practices when mental health patients access their electronic health records online: a qualitative study among health professionals in an outpatient setting', </a:t>
            </a:r>
            <a:r>
              <a:rPr lang="en-US" sz="1100" i="1" dirty="0">
                <a:solidFill>
                  <a:srgbClr val="1B262C"/>
                </a:solidFill>
                <a:latin typeface="Calibri" pitchFamily="34" charset="0"/>
                <a:ea typeface="Calibri" pitchFamily="34" charset="-122"/>
                <a:cs typeface="Calibri" pitchFamily="34" charset="-120"/>
              </a:rPr>
              <a:t>BMC Psychiatry</a:t>
            </a:r>
            <a:r>
              <a:rPr lang="en-US" sz="1100" dirty="0">
                <a:solidFill>
                  <a:srgbClr val="1B262C"/>
                </a:solidFill>
                <a:latin typeface="Calibri" pitchFamily="34" charset="0"/>
                <a:ea typeface="Calibri" pitchFamily="34" charset="-122"/>
                <a:cs typeface="Calibri" pitchFamily="34" charset="-120"/>
              </a:rPr>
              <a:t>, 22(1), 508.</a:t>
            </a:r>
            <a:endParaRPr lang="en-US" sz="1100" dirty="0"/>
          </a:p>
          <a:p>
            <a:pPr marL="0" indent="0" algn="just">
              <a:lnSpc>
                <a:spcPct val="105000"/>
              </a:lnSpc>
              <a:spcAft>
                <a:spcPts val="1000"/>
              </a:spcAft>
              <a:buNone/>
            </a:pPr>
            <a:r>
              <a:rPr lang="en-US" sz="1100" dirty="0">
                <a:solidFill>
                  <a:srgbClr val="1B262C"/>
                </a:solidFill>
                <a:latin typeface="Calibri" pitchFamily="34" charset="0"/>
                <a:ea typeface="Calibri" pitchFamily="34" charset="-122"/>
                <a:cs typeface="Calibri" pitchFamily="34" charset="-120"/>
              </a:rPr>
              <a:t>Zhang, X. and Saltman, R. (2022) 'Impact of electronic health record interoperability on telehealth service outcomes', </a:t>
            </a:r>
            <a:r>
              <a:rPr lang="en-US" sz="1100" i="1" dirty="0">
                <a:solidFill>
                  <a:srgbClr val="1B262C"/>
                </a:solidFill>
                <a:latin typeface="Calibri" pitchFamily="34" charset="0"/>
                <a:ea typeface="Calibri" pitchFamily="34" charset="-122"/>
                <a:cs typeface="Calibri" pitchFamily="34" charset="-120"/>
              </a:rPr>
              <a:t>JMIR Medical Informatics</a:t>
            </a:r>
            <a:r>
              <a:rPr lang="en-US" sz="1100" dirty="0">
                <a:solidFill>
                  <a:srgbClr val="1B262C"/>
                </a:solidFill>
                <a:latin typeface="Calibri" pitchFamily="34" charset="0"/>
                <a:ea typeface="Calibri" pitchFamily="34" charset="-122"/>
                <a:cs typeface="Calibri" pitchFamily="34" charset="-120"/>
              </a:rPr>
              <a:t>, 10(1), e31837.</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TotalTime>
  <Words>3578</Words>
  <Application>Microsoft Office PowerPoint</Application>
  <PresentationFormat>Widescreen</PresentationFormat>
  <Paragraphs>107</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Esthefania Ramiirez</dc:creator>
  <cp:lastModifiedBy>Esthefania Ramiirez</cp:lastModifiedBy>
  <cp:revision>1</cp:revision>
  <dcterms:created xsi:type="dcterms:W3CDTF">2026-07-27T06:14:32Z</dcterms:created>
  <dcterms:modified xsi:type="dcterms:W3CDTF">2026-08-06T18:57:07Z</dcterms:modified>
</cp:coreProperties>
</file>