
<file path=[Content_Types].xml><?xml version="1.0" encoding="utf-8"?>
<Types xmlns="http://schemas.openxmlformats.org/package/2006/content-types">
  <Default Extension="png" ContentType="image/png"/>
  <Default Extension="bin" ContentType="application/vnd.openxmlformats-officedocument.oleObject"/>
  <Default Extension="m4a" ContentType="audio/mp4"/>
  <Default Extension="wmf" ContentType="image/x-wmf"/>
  <Default Extension="jpeg" ContentType="image/jpeg"/>
  <Default Extension="rels" ContentType="application/vnd.openxmlformats-package.relationships+xml"/>
  <Default Extension="xml" ContentType="application/xml"/>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2.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handoutMasterIdLst>
    <p:handoutMasterId r:id="rId32"/>
  </p:handoutMasterIdLst>
  <p:sldIdLst>
    <p:sldId id="269" r:id="rId2"/>
    <p:sldId id="270" r:id="rId3"/>
    <p:sldId id="339" r:id="rId4"/>
    <p:sldId id="312" r:id="rId5"/>
    <p:sldId id="275" r:id="rId6"/>
    <p:sldId id="308" r:id="rId7"/>
    <p:sldId id="336" r:id="rId8"/>
    <p:sldId id="299" r:id="rId9"/>
    <p:sldId id="278" r:id="rId10"/>
    <p:sldId id="340" r:id="rId11"/>
    <p:sldId id="313" r:id="rId12"/>
    <p:sldId id="303" r:id="rId13"/>
    <p:sldId id="304" r:id="rId14"/>
    <p:sldId id="315" r:id="rId15"/>
    <p:sldId id="316" r:id="rId16"/>
    <p:sldId id="314" r:id="rId17"/>
    <p:sldId id="318" r:id="rId18"/>
    <p:sldId id="341" r:id="rId19"/>
    <p:sldId id="319" r:id="rId20"/>
    <p:sldId id="320" r:id="rId21"/>
    <p:sldId id="321" r:id="rId22"/>
    <p:sldId id="322" r:id="rId23"/>
    <p:sldId id="324" r:id="rId24"/>
    <p:sldId id="328" r:id="rId25"/>
    <p:sldId id="331" r:id="rId26"/>
    <p:sldId id="333" r:id="rId27"/>
    <p:sldId id="337" r:id="rId28"/>
    <p:sldId id="335" r:id="rId29"/>
    <p:sldId id="279"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DE8755-86BD-3243-46EB-CC3FA5A90241}" v="235" dt="2020-11-23T13:16:24.6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09" autoAdjust="0"/>
    <p:restoredTop sz="74865" autoAdjust="0"/>
  </p:normalViewPr>
  <p:slideViewPr>
    <p:cSldViewPr>
      <p:cViewPr varScale="1">
        <p:scale>
          <a:sx n="56" d="100"/>
          <a:sy n="56" d="100"/>
        </p:scale>
        <p:origin x="179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7.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1.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5714" name="Rectangle 2">
            <a:extLst>
              <a:ext uri="{FF2B5EF4-FFF2-40B4-BE49-F238E27FC236}">
                <a16:creationId xmlns:a16="http://schemas.microsoft.com/office/drawing/2014/main" xmlns="" id="{D128BC99-0C7B-4871-8AB6-E8E7AC002238}"/>
              </a:ext>
            </a:extLst>
          </p:cNvPr>
          <p:cNvSpPr>
            <a:spLocks noGrp="1" noChangeArrowheads="1"/>
          </p:cNvSpPr>
          <p:nvPr>
            <p:ph type="hdr" sz="quarter"/>
          </p:nvPr>
        </p:nvSpPr>
        <p:spPr bwMode="auto">
          <a:xfrm>
            <a:off x="0" y="0"/>
            <a:ext cx="2889250" cy="487363"/>
          </a:xfrm>
          <a:prstGeom prst="rect">
            <a:avLst/>
          </a:prstGeom>
          <a:noFill/>
          <a:ln w="9525">
            <a:noFill/>
            <a:miter lim="800000"/>
            <a:headEnd/>
            <a:tailEnd/>
          </a:ln>
          <a:effectLst/>
        </p:spPr>
        <p:txBody>
          <a:bodyPr vert="horz" wrap="square" lIns="90251" tIns="45126" rIns="90251" bIns="45126"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115715" name="Rectangle 3">
            <a:extLst>
              <a:ext uri="{FF2B5EF4-FFF2-40B4-BE49-F238E27FC236}">
                <a16:creationId xmlns:a16="http://schemas.microsoft.com/office/drawing/2014/main" xmlns="" id="{2EB4AC77-1ED1-43B0-9630-B15A543BFFE0}"/>
              </a:ext>
            </a:extLst>
          </p:cNvPr>
          <p:cNvSpPr>
            <a:spLocks noGrp="1" noChangeArrowheads="1"/>
          </p:cNvSpPr>
          <p:nvPr>
            <p:ph type="dt" sz="quarter" idx="1"/>
          </p:nvPr>
        </p:nvSpPr>
        <p:spPr bwMode="auto">
          <a:xfrm>
            <a:off x="3778250" y="0"/>
            <a:ext cx="2889250" cy="487363"/>
          </a:xfrm>
          <a:prstGeom prst="rect">
            <a:avLst/>
          </a:prstGeom>
          <a:noFill/>
          <a:ln w="9525">
            <a:noFill/>
            <a:miter lim="800000"/>
            <a:headEnd/>
            <a:tailEnd/>
          </a:ln>
          <a:effectLst/>
        </p:spPr>
        <p:txBody>
          <a:bodyPr vert="horz" wrap="square" lIns="90251" tIns="45126" rIns="90251" bIns="45126"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115716" name="Rectangle 4">
            <a:extLst>
              <a:ext uri="{FF2B5EF4-FFF2-40B4-BE49-F238E27FC236}">
                <a16:creationId xmlns:a16="http://schemas.microsoft.com/office/drawing/2014/main" xmlns="" id="{919D0AE2-7A0D-46AF-8BEC-A9F1D1982A5E}"/>
              </a:ext>
            </a:extLst>
          </p:cNvPr>
          <p:cNvSpPr>
            <a:spLocks noGrp="1" noChangeArrowheads="1"/>
          </p:cNvSpPr>
          <p:nvPr>
            <p:ph type="ftr" sz="quarter" idx="2"/>
          </p:nvPr>
        </p:nvSpPr>
        <p:spPr bwMode="auto">
          <a:xfrm>
            <a:off x="0" y="9263063"/>
            <a:ext cx="2889250" cy="488950"/>
          </a:xfrm>
          <a:prstGeom prst="rect">
            <a:avLst/>
          </a:prstGeom>
          <a:noFill/>
          <a:ln w="9525">
            <a:noFill/>
            <a:miter lim="800000"/>
            <a:headEnd/>
            <a:tailEnd/>
          </a:ln>
          <a:effectLst/>
        </p:spPr>
        <p:txBody>
          <a:bodyPr vert="horz" wrap="square" lIns="90251" tIns="45126" rIns="90251" bIns="45126"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115717" name="Rectangle 5">
            <a:extLst>
              <a:ext uri="{FF2B5EF4-FFF2-40B4-BE49-F238E27FC236}">
                <a16:creationId xmlns:a16="http://schemas.microsoft.com/office/drawing/2014/main" xmlns="" id="{A5DB96A8-F3B9-48A7-AFA4-3EF9238EA63D}"/>
              </a:ext>
            </a:extLst>
          </p:cNvPr>
          <p:cNvSpPr>
            <a:spLocks noGrp="1" noChangeArrowheads="1"/>
          </p:cNvSpPr>
          <p:nvPr>
            <p:ph type="sldNum" sz="quarter" idx="3"/>
          </p:nvPr>
        </p:nvSpPr>
        <p:spPr bwMode="auto">
          <a:xfrm>
            <a:off x="3778250" y="9263063"/>
            <a:ext cx="2889250" cy="488950"/>
          </a:xfrm>
          <a:prstGeom prst="rect">
            <a:avLst/>
          </a:prstGeom>
          <a:noFill/>
          <a:ln w="9525">
            <a:noFill/>
            <a:miter lim="800000"/>
            <a:headEnd/>
            <a:tailEnd/>
          </a:ln>
          <a:effectLst/>
        </p:spPr>
        <p:txBody>
          <a:bodyPr vert="horz" wrap="square" lIns="90251" tIns="45126" rIns="90251" bIns="45126" numCol="1" anchor="b" anchorCtr="0" compatLnSpc="1">
            <a:prstTxWarp prst="textNoShape">
              <a:avLst/>
            </a:prstTxWarp>
          </a:bodyPr>
          <a:lstStyle>
            <a:lvl1pPr algn="r" eaLnBrk="1" hangingPunct="1">
              <a:defRPr sz="1200"/>
            </a:lvl1pPr>
          </a:lstStyle>
          <a:p>
            <a:fld id="{266FE60C-35DB-4656-836E-8E4BFB6F7D04}"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BFDA6A07-7665-480F-BCBC-2038989015B9}"/>
              </a:ext>
            </a:extLst>
          </p:cNvPr>
          <p:cNvSpPr>
            <a:spLocks noGrp="1"/>
          </p:cNvSpPr>
          <p:nvPr>
            <p:ph type="hdr" sz="quarter"/>
          </p:nvPr>
        </p:nvSpPr>
        <p:spPr>
          <a:xfrm>
            <a:off x="0" y="0"/>
            <a:ext cx="2889250" cy="488950"/>
          </a:xfrm>
          <a:prstGeom prst="rect">
            <a:avLst/>
          </a:prstGeom>
        </p:spPr>
        <p:txBody>
          <a:bodyPr vert="horz" lIns="90251" tIns="45126" rIns="90251" bIns="45126"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xmlns="" id="{B0D3E171-63AF-4490-AF4B-DF499A8C1874}"/>
              </a:ext>
            </a:extLst>
          </p:cNvPr>
          <p:cNvSpPr>
            <a:spLocks noGrp="1"/>
          </p:cNvSpPr>
          <p:nvPr>
            <p:ph type="dt" idx="1"/>
          </p:nvPr>
        </p:nvSpPr>
        <p:spPr>
          <a:xfrm>
            <a:off x="3778250" y="0"/>
            <a:ext cx="2889250" cy="488950"/>
          </a:xfrm>
          <a:prstGeom prst="rect">
            <a:avLst/>
          </a:prstGeom>
        </p:spPr>
        <p:txBody>
          <a:bodyPr vert="horz" lIns="90251" tIns="45126" rIns="90251" bIns="45126" rtlCol="0"/>
          <a:lstStyle>
            <a:lvl1pPr algn="r">
              <a:defRPr sz="1200"/>
            </a:lvl1pPr>
          </a:lstStyle>
          <a:p>
            <a:pPr>
              <a:defRPr/>
            </a:pPr>
            <a:fld id="{1738EDFD-41BE-49D2-9564-0CC71C684C4C}" type="datetimeFigureOut">
              <a:rPr lang="en-GB"/>
              <a:pPr>
                <a:defRPr/>
              </a:pPr>
              <a:t>21/06/2021</a:t>
            </a:fld>
            <a:endParaRPr lang="en-GB"/>
          </a:p>
        </p:txBody>
      </p:sp>
      <p:sp>
        <p:nvSpPr>
          <p:cNvPr id="4" name="Slide Image Placeholder 3">
            <a:extLst>
              <a:ext uri="{FF2B5EF4-FFF2-40B4-BE49-F238E27FC236}">
                <a16:creationId xmlns:a16="http://schemas.microsoft.com/office/drawing/2014/main" xmlns="" id="{675EA7AD-8163-4395-9D21-C11D240B8F3C}"/>
              </a:ext>
            </a:extLst>
          </p:cNvPr>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0251" tIns="45126" rIns="90251" bIns="45126" rtlCol="0" anchor="ctr"/>
          <a:lstStyle/>
          <a:p>
            <a:pPr lvl="0"/>
            <a:endParaRPr lang="en-GB" noProof="0"/>
          </a:p>
        </p:txBody>
      </p:sp>
      <p:sp>
        <p:nvSpPr>
          <p:cNvPr id="5" name="Notes Placeholder 4">
            <a:extLst>
              <a:ext uri="{FF2B5EF4-FFF2-40B4-BE49-F238E27FC236}">
                <a16:creationId xmlns:a16="http://schemas.microsoft.com/office/drawing/2014/main" xmlns="" id="{69834130-828F-4CD5-AB86-4CA054C748E3}"/>
              </a:ext>
            </a:extLst>
          </p:cNvPr>
          <p:cNvSpPr>
            <a:spLocks noGrp="1"/>
          </p:cNvSpPr>
          <p:nvPr>
            <p:ph type="body" sz="quarter" idx="3"/>
          </p:nvPr>
        </p:nvSpPr>
        <p:spPr>
          <a:xfrm>
            <a:off x="666750" y="4694238"/>
            <a:ext cx="5335588" cy="3840162"/>
          </a:xfrm>
          <a:prstGeom prst="rect">
            <a:avLst/>
          </a:prstGeom>
        </p:spPr>
        <p:txBody>
          <a:bodyPr vert="horz" lIns="90251" tIns="45126" rIns="90251" bIns="45126"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xmlns="" id="{BDB62F7E-C569-45EB-8FED-BDB60DB362FF}"/>
              </a:ext>
            </a:extLst>
          </p:cNvPr>
          <p:cNvSpPr>
            <a:spLocks noGrp="1"/>
          </p:cNvSpPr>
          <p:nvPr>
            <p:ph type="ftr" sz="quarter" idx="4"/>
          </p:nvPr>
        </p:nvSpPr>
        <p:spPr>
          <a:xfrm>
            <a:off x="0" y="9264650"/>
            <a:ext cx="2889250" cy="488950"/>
          </a:xfrm>
          <a:prstGeom prst="rect">
            <a:avLst/>
          </a:prstGeom>
        </p:spPr>
        <p:txBody>
          <a:bodyPr vert="horz" lIns="90251" tIns="45126" rIns="90251" bIns="45126"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xmlns="" id="{8015802F-C23B-4E79-90D5-D8CCBFF7258F}"/>
              </a:ext>
            </a:extLst>
          </p:cNvPr>
          <p:cNvSpPr>
            <a:spLocks noGrp="1"/>
          </p:cNvSpPr>
          <p:nvPr>
            <p:ph type="sldNum" sz="quarter" idx="5"/>
          </p:nvPr>
        </p:nvSpPr>
        <p:spPr>
          <a:xfrm>
            <a:off x="3778250" y="9264650"/>
            <a:ext cx="2889250" cy="488950"/>
          </a:xfrm>
          <a:prstGeom prst="rect">
            <a:avLst/>
          </a:prstGeom>
        </p:spPr>
        <p:txBody>
          <a:bodyPr vert="horz" wrap="square" lIns="90251" tIns="45126" rIns="90251" bIns="45126" numCol="1" anchor="b" anchorCtr="0" compatLnSpc="1">
            <a:prstTxWarp prst="textNoShape">
              <a:avLst/>
            </a:prstTxWarp>
          </a:bodyPr>
          <a:lstStyle>
            <a:lvl1pPr algn="r">
              <a:defRPr sz="1200"/>
            </a:lvl1pPr>
          </a:lstStyle>
          <a:p>
            <a:fld id="{8BAB69DB-2C1F-4016-AC0D-5D698A55CA3D}" type="slidenum">
              <a:rPr lang="en-GB" altLang="en-US"/>
              <a:pPr/>
              <a:t>‹#›</a:t>
            </a:fld>
            <a:endParaRPr lang="en-GB" altLang="en-US"/>
          </a:p>
        </p:txBody>
      </p:sp>
    </p:spTree>
    <p:extLst>
      <p:ext uri="{BB962C8B-B14F-4D97-AF65-F5344CB8AC3E}">
        <p14:creationId xmlns:p14="http://schemas.microsoft.com/office/powerpoint/2010/main" val="146954777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xmlns="" id="{158F01E9-12FD-4818-BB59-95F3A9DDFBB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xmlns="" id="{DF12A53D-A2E1-4963-87C5-23BFB40C520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xmlns="" id="{C03C9004-4441-4517-AC9C-CC16B8EC51F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E17FFCA3-756A-48B1-A931-6EF02CE56929}" type="slidenum">
              <a:rPr lang="en-GB" altLang="en-US"/>
              <a:pPr/>
              <a:t>2</a:t>
            </a:fld>
            <a:endParaRPr lang="en-GB" altLang="en-US"/>
          </a:p>
        </p:txBody>
      </p:sp>
    </p:spTree>
    <p:extLst>
      <p:ext uri="{BB962C8B-B14F-4D97-AF65-F5344CB8AC3E}">
        <p14:creationId xmlns:p14="http://schemas.microsoft.com/office/powerpoint/2010/main" val="2392313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xmlns="" id="{0DB510A6-6FF1-4931-9BFC-3DEA8C3F63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xmlns="" id="{7AFF92B6-428E-461E-83B6-E1A95153EED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1268" name="Slide Number Placeholder 3">
            <a:extLst>
              <a:ext uri="{FF2B5EF4-FFF2-40B4-BE49-F238E27FC236}">
                <a16:creationId xmlns:a16="http://schemas.microsoft.com/office/drawing/2014/main" xmlns="" id="{8F42F825-EC9E-45E9-929A-2F46226DDCF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E8C9E58-5ECA-4C4C-A3BE-40E9AD7F5E97}" type="slidenum">
              <a:rPr lang="en-GB" altLang="en-US"/>
              <a:pPr/>
              <a:t>3</a:t>
            </a:fld>
            <a:endParaRPr lang="en-GB" altLang="en-US"/>
          </a:p>
        </p:txBody>
      </p:sp>
    </p:spTree>
    <p:extLst>
      <p:ext uri="{BB962C8B-B14F-4D97-AF65-F5344CB8AC3E}">
        <p14:creationId xmlns:p14="http://schemas.microsoft.com/office/powerpoint/2010/main" val="3612053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xmlns="" id="{4F6F2748-75B9-4204-A2BA-999DD6EB769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xmlns="" id="{D31422EC-062D-4083-A8ED-049885586A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a:extLst>
              <a:ext uri="{FF2B5EF4-FFF2-40B4-BE49-F238E27FC236}">
                <a16:creationId xmlns:a16="http://schemas.microsoft.com/office/drawing/2014/main" xmlns="" id="{60EE2C44-F6C0-43DB-AEF0-F18EDABB374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1EF38442-F752-462D-B2D5-F3251C122F45}" type="slidenum">
              <a:rPr lang="en-GB" altLang="en-US"/>
              <a:pPr/>
              <a:t>5</a:t>
            </a:fld>
            <a:endParaRPr lang="en-GB" altLang="en-US"/>
          </a:p>
        </p:txBody>
      </p:sp>
    </p:spTree>
    <p:extLst>
      <p:ext uri="{BB962C8B-B14F-4D97-AF65-F5344CB8AC3E}">
        <p14:creationId xmlns:p14="http://schemas.microsoft.com/office/powerpoint/2010/main" val="29778024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xmlns="" id="{B697D2AB-B3CB-473B-B66E-4BCA4888AA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xmlns="" id="{478FFACA-DAD7-4824-A699-9FA227FD089B}"/>
              </a:ext>
            </a:extLst>
          </p:cNvPr>
          <p:cNvSpPr>
            <a:spLocks noGrp="1"/>
          </p:cNvSpPr>
          <p:nvPr>
            <p:ph type="body" idx="1"/>
          </p:nvPr>
        </p:nvSpPr>
        <p:spPr/>
        <p:txBody>
          <a:bodyPr/>
          <a:lstStyle/>
          <a:p>
            <a:pPr eaLnBrk="1" fontAlgn="auto" hangingPunct="1">
              <a:spcBef>
                <a:spcPts val="0"/>
              </a:spcBef>
              <a:spcAft>
                <a:spcPts val="0"/>
              </a:spcAft>
              <a:defRPr/>
            </a:pPr>
            <a:endParaRPr lang="en-GB" dirty="0"/>
          </a:p>
        </p:txBody>
      </p:sp>
      <p:sp>
        <p:nvSpPr>
          <p:cNvPr id="16388" name="Slide Number Placeholder 3">
            <a:extLst>
              <a:ext uri="{FF2B5EF4-FFF2-40B4-BE49-F238E27FC236}">
                <a16:creationId xmlns:a16="http://schemas.microsoft.com/office/drawing/2014/main" xmlns="" id="{13987B4A-2429-4A62-9E17-D0E6E97588E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F603881F-C4CF-4D32-A576-C182514A4323}" type="slidenum">
              <a:rPr lang="en-GB" altLang="en-US"/>
              <a:pPr/>
              <a:t>6</a:t>
            </a:fld>
            <a:endParaRPr lang="en-GB" altLang="en-US"/>
          </a:p>
        </p:txBody>
      </p:sp>
    </p:spTree>
    <p:extLst>
      <p:ext uri="{BB962C8B-B14F-4D97-AF65-F5344CB8AC3E}">
        <p14:creationId xmlns:p14="http://schemas.microsoft.com/office/powerpoint/2010/main" val="1021939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xmlns="" id="{1C2D18EC-47DA-44EB-9AA8-A53FC77B37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xmlns="" id="{CDC8123F-2D6C-462F-85AD-D955492BAD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cs typeface="Calibri"/>
            </a:endParaRPr>
          </a:p>
        </p:txBody>
      </p:sp>
      <p:sp>
        <p:nvSpPr>
          <p:cNvPr id="19460" name="Slide Number Placeholder 3">
            <a:extLst>
              <a:ext uri="{FF2B5EF4-FFF2-40B4-BE49-F238E27FC236}">
                <a16:creationId xmlns:a16="http://schemas.microsoft.com/office/drawing/2014/main" xmlns="" id="{AF7EEAB7-988E-487D-8F01-298D40DC47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2D52FB34-CB6F-42D5-B25F-C7E3E426F4F5}" type="slidenum">
              <a:rPr lang="en-GB" altLang="en-US"/>
              <a:pPr/>
              <a:t>8</a:t>
            </a:fld>
            <a:endParaRPr lang="en-GB" altLang="en-US"/>
          </a:p>
        </p:txBody>
      </p:sp>
    </p:spTree>
    <p:extLst>
      <p:ext uri="{BB962C8B-B14F-4D97-AF65-F5344CB8AC3E}">
        <p14:creationId xmlns:p14="http://schemas.microsoft.com/office/powerpoint/2010/main" val="492986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xmlns="" id="{B3BD0CED-3524-4E45-AC54-BF2743B053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xmlns="" id="{FB1D5211-2D26-4AD6-817F-298C748B6D7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1508" name="Slide Number Placeholder 3">
            <a:extLst>
              <a:ext uri="{FF2B5EF4-FFF2-40B4-BE49-F238E27FC236}">
                <a16:creationId xmlns:a16="http://schemas.microsoft.com/office/drawing/2014/main" xmlns="" id="{3CCF27F2-15E2-4F5D-BD17-115A180F160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2C4A34C3-BF99-430E-BF56-B2C0B34382AF}" type="slidenum">
              <a:rPr lang="en-GB" altLang="en-US"/>
              <a:pPr/>
              <a:t>9</a:t>
            </a:fld>
            <a:endParaRPr lang="en-GB" altLang="en-US"/>
          </a:p>
        </p:txBody>
      </p:sp>
    </p:spTree>
    <p:extLst>
      <p:ext uri="{BB962C8B-B14F-4D97-AF65-F5344CB8AC3E}">
        <p14:creationId xmlns:p14="http://schemas.microsoft.com/office/powerpoint/2010/main" val="1637229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xmlns="" id="{053571AA-DAD4-48E7-864F-02C53F15AF3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xmlns="" id="{CE710D0A-B4F3-4721-959C-A9506CF869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dirty="0"/>
          </a:p>
        </p:txBody>
      </p:sp>
      <p:sp>
        <p:nvSpPr>
          <p:cNvPr id="23556" name="Slide Number Placeholder 3">
            <a:extLst>
              <a:ext uri="{FF2B5EF4-FFF2-40B4-BE49-F238E27FC236}">
                <a16:creationId xmlns:a16="http://schemas.microsoft.com/office/drawing/2014/main" xmlns="" id="{3F5B7655-D161-4980-BA87-DACE5C697C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B40041F-6404-4970-A8BE-D664603BB079}" type="slidenum">
              <a:rPr lang="en-GB" altLang="en-US"/>
              <a:pPr/>
              <a:t>10</a:t>
            </a:fld>
            <a:endParaRPr lang="en-GB" altLang="en-US"/>
          </a:p>
        </p:txBody>
      </p:sp>
    </p:spTree>
    <p:extLst>
      <p:ext uri="{BB962C8B-B14F-4D97-AF65-F5344CB8AC3E}">
        <p14:creationId xmlns:p14="http://schemas.microsoft.com/office/powerpoint/2010/main" val="15218889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xmlns="" id="{FCF1E11E-7B99-490E-A88D-C55A63C61E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xmlns="" id="{66B93BB9-20AB-4745-BD97-2F80E8439F3E}"/>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endParaRPr lang="en-GB" altLang="en-US" b="1" i="1" dirty="0"/>
          </a:p>
        </p:txBody>
      </p:sp>
      <p:sp>
        <p:nvSpPr>
          <p:cNvPr id="25604" name="Slide Number Placeholder 3">
            <a:extLst>
              <a:ext uri="{FF2B5EF4-FFF2-40B4-BE49-F238E27FC236}">
                <a16:creationId xmlns:a16="http://schemas.microsoft.com/office/drawing/2014/main" xmlns="" id="{13863460-B63C-4D45-A128-097FE5CA3A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D08D8CB4-7CFA-422A-B0D1-F253FF9AB9F7}" type="slidenum">
              <a:rPr lang="en-GB" altLang="en-US"/>
              <a:pPr/>
              <a:t>11</a:t>
            </a:fld>
            <a:endParaRPr lang="en-GB" altLang="en-US"/>
          </a:p>
        </p:txBody>
      </p:sp>
    </p:spTree>
    <p:extLst>
      <p:ext uri="{BB962C8B-B14F-4D97-AF65-F5344CB8AC3E}">
        <p14:creationId xmlns:p14="http://schemas.microsoft.com/office/powerpoint/2010/main" val="2559282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8BAB69DB-2C1F-4016-AC0D-5D698A55CA3D}" type="slidenum">
              <a:rPr lang="en-GB" altLang="en-US"/>
              <a:pPr/>
              <a:t>12</a:t>
            </a:fld>
            <a:endParaRPr lang="en-GB" altLang="en-US"/>
          </a:p>
        </p:txBody>
      </p:sp>
    </p:spTree>
    <p:extLst>
      <p:ext uri="{BB962C8B-B14F-4D97-AF65-F5344CB8AC3E}">
        <p14:creationId xmlns:p14="http://schemas.microsoft.com/office/powerpoint/2010/main" val="34918037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xmlns="" id="{65106016-CFC7-4C80-AE15-BA7F747B782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xmlns="" id="{1A711B3F-5025-4451-B9F2-C881B143BA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8676" name="Slide Number Placeholder 3">
            <a:extLst>
              <a:ext uri="{FF2B5EF4-FFF2-40B4-BE49-F238E27FC236}">
                <a16:creationId xmlns:a16="http://schemas.microsoft.com/office/drawing/2014/main" xmlns="" id="{E571AABE-2461-43DC-9C36-CD6E57ADD07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1D1F40CB-2488-47C8-9991-6A53C5581B7A}" type="slidenum">
              <a:rPr lang="en-GB" altLang="en-US"/>
              <a:pPr/>
              <a:t>13</a:t>
            </a:fld>
            <a:endParaRPr lang="en-GB" altLang="en-US"/>
          </a:p>
        </p:txBody>
      </p:sp>
    </p:spTree>
    <p:extLst>
      <p:ext uri="{BB962C8B-B14F-4D97-AF65-F5344CB8AC3E}">
        <p14:creationId xmlns:p14="http://schemas.microsoft.com/office/powerpoint/2010/main" val="6780574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xmlns="" id="{566EEB36-098F-4D9E-800E-F42B3CCF1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xmlns="" id="{DECE5405-905B-408B-9F30-47AFAE2CD964}"/>
              </a:ext>
            </a:extLst>
          </p:cNvPr>
          <p:cNvSpPr>
            <a:spLocks noGrp="1"/>
          </p:cNvSpPr>
          <p:nvPr>
            <p:ph type="body" idx="1"/>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defRPr/>
            </a:pPr>
            <a:r>
              <a:rPr lang="en-GB" altLang="en-US" b="1" dirty="0"/>
              <a:t>Council of </a:t>
            </a:r>
            <a:r>
              <a:rPr lang="en-GB" altLang="en-US" b="1" dirty="0" err="1"/>
              <a:t>Cvil</a:t>
            </a:r>
            <a:r>
              <a:rPr lang="en-GB" altLang="en-US" b="1" dirty="0"/>
              <a:t> Service Unions v Minister for the Civil Service (The GCHQ Case) [1985]</a:t>
            </a:r>
          </a:p>
          <a:p>
            <a:pPr eaLnBrk="1" hangingPunct="1">
              <a:spcBef>
                <a:spcPct val="0"/>
              </a:spcBef>
              <a:defRPr/>
            </a:pPr>
            <a:r>
              <a:rPr lang="en-GB" altLang="en-US" b="1" dirty="0"/>
              <a:t>Facts</a:t>
            </a:r>
          </a:p>
          <a:p>
            <a:pPr eaLnBrk="1" hangingPunct="1">
              <a:spcBef>
                <a:spcPct val="0"/>
              </a:spcBef>
              <a:defRPr/>
            </a:pPr>
            <a:r>
              <a:rPr lang="en-GB" altLang="en-US" dirty="0"/>
              <a:t>Also known as the GCHQ case</a:t>
            </a:r>
          </a:p>
          <a:p>
            <a:pPr eaLnBrk="1" hangingPunct="1">
              <a:spcBef>
                <a:spcPct val="0"/>
              </a:spcBef>
              <a:defRPr/>
            </a:pPr>
            <a:r>
              <a:rPr lang="en-GB" altLang="en-US" dirty="0"/>
              <a:t>Under prerogative powers, Margaret Thatcher’s government prevented GCHQ civil servants being members of unions</a:t>
            </a:r>
          </a:p>
          <a:p>
            <a:pPr eaLnBrk="1" hangingPunct="1">
              <a:spcBef>
                <a:spcPct val="0"/>
              </a:spcBef>
              <a:defRPr/>
            </a:pPr>
            <a:r>
              <a:rPr lang="en-GB" altLang="en-US" dirty="0"/>
              <a:t>The unions sought judicial review of this decision</a:t>
            </a:r>
          </a:p>
          <a:p>
            <a:pPr eaLnBrk="1" hangingPunct="1">
              <a:spcBef>
                <a:spcPct val="0"/>
              </a:spcBef>
              <a:defRPr/>
            </a:pPr>
            <a:r>
              <a:rPr lang="en-GB" altLang="en-US" b="1" dirty="0"/>
              <a:t>Issue</a:t>
            </a:r>
          </a:p>
          <a:p>
            <a:pPr eaLnBrk="1" hangingPunct="1">
              <a:spcBef>
                <a:spcPct val="0"/>
              </a:spcBef>
              <a:defRPr/>
            </a:pPr>
            <a:r>
              <a:rPr lang="en-GB" altLang="en-US" dirty="0"/>
              <a:t>Could prerogative powers be subject to judicial review</a:t>
            </a:r>
          </a:p>
          <a:p>
            <a:pPr eaLnBrk="1" hangingPunct="1">
              <a:spcBef>
                <a:spcPct val="0"/>
              </a:spcBef>
              <a:defRPr/>
            </a:pPr>
            <a:r>
              <a:rPr lang="en-GB" altLang="en-US" dirty="0"/>
              <a:t>Is there a public law right to legitimate expectation</a:t>
            </a:r>
          </a:p>
          <a:p>
            <a:pPr eaLnBrk="1" hangingPunct="1">
              <a:spcBef>
                <a:spcPct val="0"/>
              </a:spcBef>
              <a:defRPr/>
            </a:pPr>
            <a:r>
              <a:rPr lang="en-GB" altLang="en-US" b="1" dirty="0"/>
              <a:t>Decision</a:t>
            </a:r>
          </a:p>
          <a:p>
            <a:pPr eaLnBrk="1" hangingPunct="1">
              <a:spcBef>
                <a:spcPct val="0"/>
              </a:spcBef>
              <a:defRPr/>
            </a:pPr>
            <a:r>
              <a:rPr lang="en-GB" altLang="en-US" dirty="0"/>
              <a:t>Yes, but claim failed</a:t>
            </a:r>
          </a:p>
          <a:p>
            <a:pPr eaLnBrk="1" hangingPunct="1">
              <a:spcBef>
                <a:spcPct val="0"/>
              </a:spcBef>
              <a:defRPr/>
            </a:pPr>
            <a:r>
              <a:rPr lang="en-GB" altLang="en-US" b="1" dirty="0"/>
              <a:t>Reasoning</a:t>
            </a:r>
          </a:p>
          <a:p>
            <a:pPr eaLnBrk="1" hangingPunct="1">
              <a:spcBef>
                <a:spcPct val="0"/>
              </a:spcBef>
              <a:defRPr/>
            </a:pPr>
            <a:r>
              <a:rPr lang="en-GB" altLang="en-US" dirty="0"/>
              <a:t>Although prerogative powers can be subject to judicial review, there are certain exceptions, one being where the power is used in the interest of protecting national security, as it was in this case</a:t>
            </a:r>
          </a:p>
          <a:p>
            <a:pPr eaLnBrk="1" hangingPunct="1">
              <a:spcBef>
                <a:spcPct val="0"/>
              </a:spcBef>
              <a:defRPr/>
            </a:pPr>
            <a:r>
              <a:rPr lang="en-GB" altLang="en-US" dirty="0"/>
              <a:t>There is a public law right to (procedural) legitimate expectation; a past practice can give right to such a right, though not when national security is the primary consideration</a:t>
            </a:r>
          </a:p>
          <a:p>
            <a:pPr eaLnBrk="1" hangingPunct="1">
              <a:spcBef>
                <a:spcPct val="0"/>
              </a:spcBef>
              <a:defRPr/>
            </a:pPr>
            <a:r>
              <a:rPr lang="en-GB" altLang="en-US" dirty="0"/>
              <a:t>Wednesbury unreasonableness redefined as irrationality – a decision which is so outrageous that it defies logic or accepted moral standards can be quashed</a:t>
            </a:r>
          </a:p>
          <a:p>
            <a:pPr eaLnBrk="1" hangingPunct="1">
              <a:spcBef>
                <a:spcPct val="0"/>
              </a:spcBef>
              <a:defRPr/>
            </a:pPr>
            <a:endParaRPr lang="en-GB" altLang="en-US" dirty="0"/>
          </a:p>
          <a:p>
            <a:pPr eaLnBrk="1" hangingPunct="1">
              <a:spcBef>
                <a:spcPct val="0"/>
              </a:spcBef>
              <a:defRPr/>
            </a:pPr>
            <a:endParaRPr lang="en-GB" altLang="en-US" dirty="0"/>
          </a:p>
          <a:p>
            <a:pPr eaLnBrk="1" hangingPunct="1">
              <a:spcBef>
                <a:spcPct val="0"/>
              </a:spcBef>
              <a:defRPr/>
            </a:pPr>
            <a:endParaRPr lang="en-GB" altLang="en-US" dirty="0"/>
          </a:p>
          <a:p>
            <a:pPr eaLnBrk="1" fontAlgn="auto" hangingPunct="1">
              <a:lnSpc>
                <a:spcPct val="90000"/>
              </a:lnSpc>
              <a:spcAft>
                <a:spcPts val="0"/>
              </a:spcAft>
              <a:buFont typeface="Wingdings 3" charset="2"/>
              <a:buChar char=""/>
              <a:defRPr/>
            </a:pPr>
            <a:r>
              <a:rPr lang="en-GB" altLang="en-US" sz="2800" b="1" dirty="0">
                <a:solidFill>
                  <a:schemeClr val="tx1">
                    <a:lumMod val="75000"/>
                    <a:lumOff val="25000"/>
                  </a:schemeClr>
                </a:solidFill>
              </a:rPr>
              <a:t>NB: some overlap between these grounds</a:t>
            </a:r>
          </a:p>
          <a:p>
            <a:pPr lvl="1"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 </a:t>
            </a:r>
            <a:r>
              <a:rPr lang="en-GB" altLang="en-US" sz="2400" b="1" dirty="0" err="1">
                <a:solidFill>
                  <a:schemeClr val="tx1">
                    <a:lumMod val="75000"/>
                    <a:lumOff val="25000"/>
                  </a:schemeClr>
                </a:solidFill>
              </a:rPr>
              <a:t>e.g</a:t>
            </a:r>
            <a:r>
              <a:rPr lang="en-GB" altLang="en-US" sz="2400" b="1" dirty="0">
                <a:solidFill>
                  <a:schemeClr val="tx1">
                    <a:lumMod val="75000"/>
                    <a:lumOff val="25000"/>
                  </a:schemeClr>
                </a:solidFill>
              </a:rPr>
              <a:t> decision could be classed as illegal/irrational</a:t>
            </a:r>
          </a:p>
          <a:p>
            <a:pPr lvl="1"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 do not be put off by that!</a:t>
            </a:r>
          </a:p>
          <a:p>
            <a:pPr lvl="1"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 argue as many grounds as the facts support</a:t>
            </a:r>
          </a:p>
          <a:p>
            <a:pPr eaLnBrk="1" hangingPunct="1">
              <a:spcBef>
                <a:spcPct val="0"/>
              </a:spcBef>
              <a:defRPr/>
            </a:pPr>
            <a:endParaRPr lang="en-GB" altLang="en-US" dirty="0"/>
          </a:p>
        </p:txBody>
      </p:sp>
      <p:sp>
        <p:nvSpPr>
          <p:cNvPr id="32772" name="Slide Number Placeholder 3">
            <a:extLst>
              <a:ext uri="{FF2B5EF4-FFF2-40B4-BE49-F238E27FC236}">
                <a16:creationId xmlns:a16="http://schemas.microsoft.com/office/drawing/2014/main" xmlns="" id="{26C149D4-EC59-44F4-83C4-01289531CC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E9C692D0-9F99-4AB0-BD12-2F972CF1C451}" type="slidenum">
              <a:rPr lang="en-GB" altLang="en-US"/>
              <a:pPr/>
              <a:t>16</a:t>
            </a:fld>
            <a:endParaRPr lang="en-GB" altLang="en-US"/>
          </a:p>
        </p:txBody>
      </p:sp>
    </p:spTree>
    <p:extLst>
      <p:ext uri="{BB962C8B-B14F-4D97-AF65-F5344CB8AC3E}">
        <p14:creationId xmlns:p14="http://schemas.microsoft.com/office/powerpoint/2010/main" val="31971416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xmlns="" id="{A3F02B29-DA0B-49CD-B713-AF7FA16C992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xmlns="" id="{342B59FA-7584-45F0-BBA3-99CD7A326C1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AG v Fulham Corporation [1921]: a public body may unwittingly believe it has the power to carry out a particular function because it has misconstrued the scope of its powers. In other cases, a public body may be purporting to exercise a power it does have, but to achieve an aim which Parliament does not have in mind – can be seen as a form of illegality. </a:t>
            </a:r>
          </a:p>
        </p:txBody>
      </p:sp>
      <p:sp>
        <p:nvSpPr>
          <p:cNvPr id="37892" name="Slide Number Placeholder 3">
            <a:extLst>
              <a:ext uri="{FF2B5EF4-FFF2-40B4-BE49-F238E27FC236}">
                <a16:creationId xmlns:a16="http://schemas.microsoft.com/office/drawing/2014/main" xmlns="" id="{AB3B5D17-0F23-4AE4-8E66-C4D9D39DDF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1DDAE909-4E8B-431D-B116-C4730F067B41}" type="slidenum">
              <a:rPr lang="en-GB" altLang="en-US"/>
              <a:pPr/>
              <a:t>20</a:t>
            </a:fld>
            <a:endParaRPr lang="en-GB" altLang="en-US"/>
          </a:p>
        </p:txBody>
      </p:sp>
    </p:spTree>
    <p:extLst>
      <p:ext uri="{BB962C8B-B14F-4D97-AF65-F5344CB8AC3E}">
        <p14:creationId xmlns:p14="http://schemas.microsoft.com/office/powerpoint/2010/main" val="4031503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xmlns="" id="{84A2D2FA-64FB-4D60-BA34-D21A6E7EF76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xmlns="" id="{97510BEB-71EC-42CB-8BD0-868B880ED5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Coleen Properties v Minister for Housing </a:t>
            </a:r>
          </a:p>
          <a:p>
            <a:r>
              <a:rPr lang="en-GB" altLang="en-US"/>
              <a:t>The minister confirmed a compulsory purchase order (body can obtain land without the owners consent) despite having no supporting evidence.</a:t>
            </a:r>
          </a:p>
          <a:p>
            <a:endParaRPr lang="en-GB" altLang="en-US"/>
          </a:p>
          <a:p>
            <a:r>
              <a:rPr lang="en-GB" altLang="en-US"/>
              <a:t>HL: set order aside. The minister had erred in not following his inspectors conclusion that such an order was not reasonably necessary.</a:t>
            </a:r>
          </a:p>
        </p:txBody>
      </p:sp>
      <p:sp>
        <p:nvSpPr>
          <p:cNvPr id="41988" name="Slide Number Placeholder 3">
            <a:extLst>
              <a:ext uri="{FF2B5EF4-FFF2-40B4-BE49-F238E27FC236}">
                <a16:creationId xmlns:a16="http://schemas.microsoft.com/office/drawing/2014/main" xmlns="" id="{E13B2952-0DF9-4B69-A925-CD93BFAB2A3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B9F0747-4DCB-4B9D-A614-F830109DEFD4}" type="slidenum">
              <a:rPr lang="en-GB" altLang="en-US"/>
              <a:pPr/>
              <a:t>23</a:t>
            </a:fld>
            <a:endParaRPr lang="en-GB" altLang="en-US"/>
          </a:p>
        </p:txBody>
      </p:sp>
    </p:spTree>
    <p:extLst>
      <p:ext uri="{BB962C8B-B14F-4D97-AF65-F5344CB8AC3E}">
        <p14:creationId xmlns:p14="http://schemas.microsoft.com/office/powerpoint/2010/main" val="6593996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xmlns="" id="{6DF29DF9-E735-4911-AAB0-B41A0988A2A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xmlns="" id="{387B7998-F9BC-44B0-B756-1F21F288DF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In Sydney Municipal Council v Campbell [1925] the council had statutory powers of compulsory purchase for road extensions and remodelling the city. In acquiring land with the aim of benefitting from the resulting increase in the site value, they were found by the court to have acted </a:t>
            </a:r>
            <a:r>
              <a:rPr lang="en-GB" altLang="en-US" i="1"/>
              <a:t>ultra vires</a:t>
            </a:r>
            <a:r>
              <a:rPr lang="en-GB" altLang="en-US"/>
              <a:t> and an injunction was granted. Compulsory purchase powers had been granted by Parliament for planning purposes, not to allow local authorities to speculate on rising land prices.</a:t>
            </a:r>
          </a:p>
          <a:p>
            <a:pPr eaLnBrk="1" hangingPunct="1"/>
            <a:endParaRPr lang="en-GB" altLang="en-US"/>
          </a:p>
          <a:p>
            <a:pPr eaLnBrk="1" hangingPunct="1"/>
            <a:r>
              <a:rPr lang="en-GB" altLang="en-US"/>
              <a:t>In Congreve v Home Office [1976] the TV licence fee was increased from £12 to £18 with effect from 1 April 1975. Congreves licence expired on 1 April so he took out a new licence at the old rate on 23</a:t>
            </a:r>
            <a:r>
              <a:rPr lang="en-GB" altLang="en-US" baseline="30000"/>
              <a:t>rd</a:t>
            </a:r>
            <a:r>
              <a:rPr lang="en-GB" altLang="en-US"/>
              <a:t> March. The Home Office had a general power of revocation and used it to revoke Congreves licence. The court held that the power to revoke licences had been granted to prevent cases of misuse. It had not been granted to enable the government to raise revenue, that is, to prevent shortfall in income to the exchequer.</a:t>
            </a:r>
          </a:p>
        </p:txBody>
      </p:sp>
      <p:sp>
        <p:nvSpPr>
          <p:cNvPr id="45060" name="Slide Number Placeholder 3">
            <a:extLst>
              <a:ext uri="{FF2B5EF4-FFF2-40B4-BE49-F238E27FC236}">
                <a16:creationId xmlns:a16="http://schemas.microsoft.com/office/drawing/2014/main" xmlns="" id="{37081220-6AEF-4DB6-9B66-75FF5D848C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2BB7FDFC-5F83-4DB9-A30C-A26060A94CAB}" type="slidenum">
              <a:rPr lang="en-GB" altLang="en-US"/>
              <a:pPr/>
              <a:t>25</a:t>
            </a:fld>
            <a:endParaRPr lang="en-GB" altLang="en-US"/>
          </a:p>
        </p:txBody>
      </p:sp>
    </p:spTree>
    <p:extLst>
      <p:ext uri="{BB962C8B-B14F-4D97-AF65-F5344CB8AC3E}">
        <p14:creationId xmlns:p14="http://schemas.microsoft.com/office/powerpoint/2010/main" val="15224690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xmlns="" id="{C87D0C06-7FB0-4B4F-AE01-4A14195B089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xmlns="" id="{E4F3563D-046F-4145-96C3-7600874270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A public body may be found to have acted ultra vires because, in exercising its discretion, it has either taken into account an irrelevant factor, or has failed to give sufficient weight to a relevant factor. Essentially it has exercised its power in a way that Parliament did not intend.</a:t>
            </a:r>
          </a:p>
          <a:p>
            <a:pPr eaLnBrk="1" hangingPunct="1"/>
            <a:r>
              <a:rPr lang="en-GB" altLang="en-US"/>
              <a:t>Extreme cases may be classified as unreasonableness or illegality. In determining what considerations a decision maker ought to have in mind in exercising discretion, the court will look at the statute that provides the discretion and will consider the overall aims and objectives of that Act. </a:t>
            </a:r>
          </a:p>
          <a:p>
            <a:pPr eaLnBrk="1" hangingPunct="1"/>
            <a:endParaRPr lang="en-GB" altLang="en-US"/>
          </a:p>
          <a:p>
            <a:pPr eaLnBrk="1" hangingPunct="1"/>
            <a:r>
              <a:rPr lang="en-GB" altLang="en-US"/>
              <a:t>In </a:t>
            </a:r>
            <a:r>
              <a:rPr lang="en-GB" altLang="en-US" b="1"/>
              <a:t>Padfield [1968] </a:t>
            </a:r>
            <a:r>
              <a:rPr lang="en-GB" altLang="en-US"/>
              <a:t>farmers in the south-east of England were aggrieved by actions taken by the Milk Marketing Board, which had led to price differentials. S19 Agricultural Marketing Act 1958 allowed for the establishment of a committee of investigation if the Minister in any case so directs. The minister refused to set up a committee on the ground that it would affect the milk marketing price structure as a whole. There was evidence to suggest that the minister would have found the results of any inquiry politically embarrassing. The House of Lords held that, in refusing to permit an investigation, the minister had abused his power by failing to have regard to the aims and objectives of the legislation. The minister had not put forward any good reasons for resisting the demands for an inquiry. An order was granted, compelling the minister to carry out an investigation. This case is an important illustration of how the judiciary, through the reviewing process, can exercise control over the executive, even at ministerial level.</a:t>
            </a:r>
          </a:p>
          <a:p>
            <a:pPr eaLnBrk="1" hangingPunct="1"/>
            <a:endParaRPr lang="en-GB" altLang="en-US" b="1"/>
          </a:p>
        </p:txBody>
      </p:sp>
      <p:sp>
        <p:nvSpPr>
          <p:cNvPr id="47108" name="Slide Number Placeholder 3">
            <a:extLst>
              <a:ext uri="{FF2B5EF4-FFF2-40B4-BE49-F238E27FC236}">
                <a16:creationId xmlns:a16="http://schemas.microsoft.com/office/drawing/2014/main" xmlns="" id="{09B5F71B-0207-44FF-A5C0-40486B5709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8AD8579C-4AEE-4F29-9167-1C80AF64DCDE}" type="slidenum">
              <a:rPr lang="en-GB" altLang="en-US"/>
              <a:pPr/>
              <a:t>26</a:t>
            </a:fld>
            <a:endParaRPr lang="en-GB" altLang="en-US"/>
          </a:p>
        </p:txBody>
      </p:sp>
    </p:spTree>
    <p:extLst>
      <p:ext uri="{BB962C8B-B14F-4D97-AF65-F5344CB8AC3E}">
        <p14:creationId xmlns:p14="http://schemas.microsoft.com/office/powerpoint/2010/main" val="27657930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xmlns="" id="{909F25C1-ABF9-4D4E-BF51-A4799BDBDC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xmlns="" id="{0989CB5F-5D01-4E73-8185-9D9CF13640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When P enacts a statute giving discretion to a minister or local authority, it is, in effect, delegating some of its power. Once delegated, power cannot be further delegated to another body unless there is some express statutory authorisation for sub-delegation. This is sometimes known as the “rule against delegation”. Not only is this sub-delegation of discretion ultra vires in the absence of clear statutory authority, but the exercise of that discretion by the body to whom it has been unlawfully delegated will also be ultra vires because that body will be exercising a power that Parliament never intended it to have.</a:t>
            </a:r>
          </a:p>
          <a:p>
            <a:pPr eaLnBrk="1" hangingPunct="1"/>
            <a:endParaRPr lang="en-GB" altLang="en-US"/>
          </a:p>
          <a:p>
            <a:pPr eaLnBrk="1" hangingPunct="1"/>
            <a:r>
              <a:rPr lang="en-GB" altLang="en-US"/>
              <a:t>Lavender v Minister for Local Gov</a:t>
            </a:r>
          </a:p>
        </p:txBody>
      </p:sp>
      <p:sp>
        <p:nvSpPr>
          <p:cNvPr id="49156" name="Slide Number Placeholder 3">
            <a:extLst>
              <a:ext uri="{FF2B5EF4-FFF2-40B4-BE49-F238E27FC236}">
                <a16:creationId xmlns:a16="http://schemas.microsoft.com/office/drawing/2014/main" xmlns="" id="{420AF65A-DB26-4E7F-B082-06A454D97B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31838" indent="-280988">
              <a:defRPr>
                <a:solidFill>
                  <a:schemeClr val="tx1"/>
                </a:solidFill>
                <a:latin typeface="Arial" panose="020B0604020202020204" pitchFamily="34" charset="0"/>
              </a:defRPr>
            </a:lvl2pPr>
            <a:lvl3pPr marL="1127125" indent="-225425">
              <a:defRPr>
                <a:solidFill>
                  <a:schemeClr val="tx1"/>
                </a:solidFill>
                <a:latin typeface="Arial" panose="020B0604020202020204" pitchFamily="34" charset="0"/>
              </a:defRPr>
            </a:lvl3pPr>
            <a:lvl4pPr marL="1577975" indent="-225425">
              <a:defRPr>
                <a:solidFill>
                  <a:schemeClr val="tx1"/>
                </a:solidFill>
                <a:latin typeface="Arial" panose="020B0604020202020204" pitchFamily="34" charset="0"/>
              </a:defRPr>
            </a:lvl4pPr>
            <a:lvl5pPr marL="2030413" indent="-225425">
              <a:defRPr>
                <a:solidFill>
                  <a:schemeClr val="tx1"/>
                </a:solidFill>
                <a:latin typeface="Arial" panose="020B0604020202020204" pitchFamily="34" charset="0"/>
              </a:defRPr>
            </a:lvl5pPr>
            <a:lvl6pPr marL="2487613" indent="-225425" eaLnBrk="0" fontAlgn="base" hangingPunct="0">
              <a:spcBef>
                <a:spcPct val="0"/>
              </a:spcBef>
              <a:spcAft>
                <a:spcPct val="0"/>
              </a:spcAft>
              <a:defRPr>
                <a:solidFill>
                  <a:schemeClr val="tx1"/>
                </a:solidFill>
                <a:latin typeface="Arial" panose="020B0604020202020204" pitchFamily="34" charset="0"/>
              </a:defRPr>
            </a:lvl6pPr>
            <a:lvl7pPr marL="2944813" indent="-225425" eaLnBrk="0" fontAlgn="base" hangingPunct="0">
              <a:spcBef>
                <a:spcPct val="0"/>
              </a:spcBef>
              <a:spcAft>
                <a:spcPct val="0"/>
              </a:spcAft>
              <a:defRPr>
                <a:solidFill>
                  <a:schemeClr val="tx1"/>
                </a:solidFill>
                <a:latin typeface="Arial" panose="020B0604020202020204" pitchFamily="34" charset="0"/>
              </a:defRPr>
            </a:lvl7pPr>
            <a:lvl8pPr marL="3402013" indent="-225425" eaLnBrk="0" fontAlgn="base" hangingPunct="0">
              <a:spcBef>
                <a:spcPct val="0"/>
              </a:spcBef>
              <a:spcAft>
                <a:spcPct val="0"/>
              </a:spcAft>
              <a:defRPr>
                <a:solidFill>
                  <a:schemeClr val="tx1"/>
                </a:solidFill>
                <a:latin typeface="Arial" panose="020B0604020202020204" pitchFamily="34" charset="0"/>
              </a:defRPr>
            </a:lvl8pPr>
            <a:lvl9pPr marL="3859213" indent="-225425" eaLnBrk="0" fontAlgn="base" hangingPunct="0">
              <a:spcBef>
                <a:spcPct val="0"/>
              </a:spcBef>
              <a:spcAft>
                <a:spcPct val="0"/>
              </a:spcAft>
              <a:defRPr>
                <a:solidFill>
                  <a:schemeClr val="tx1"/>
                </a:solidFill>
                <a:latin typeface="Arial" panose="020B0604020202020204" pitchFamily="34" charset="0"/>
              </a:defRPr>
            </a:lvl9pPr>
          </a:lstStyle>
          <a:p>
            <a:fld id="{1691022D-B084-4177-82C8-503AFBF3ECAA}" type="slidenum">
              <a:rPr lang="en-GB" altLang="en-US"/>
              <a:pPr/>
              <a:t>27</a:t>
            </a:fld>
            <a:endParaRPr lang="en-GB" altLang="en-US"/>
          </a:p>
        </p:txBody>
      </p:sp>
    </p:spTree>
    <p:extLst>
      <p:ext uri="{BB962C8B-B14F-4D97-AF65-F5344CB8AC3E}">
        <p14:creationId xmlns:p14="http://schemas.microsoft.com/office/powerpoint/2010/main" val="314045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7">
            <a:extLst>
              <a:ext uri="{FF2B5EF4-FFF2-40B4-BE49-F238E27FC236}">
                <a16:creationId xmlns:a16="http://schemas.microsoft.com/office/drawing/2014/main" xmlns="" id="{6328E7DA-01A1-4683-9670-340A152E6EB9}"/>
              </a:ext>
            </a:extLst>
          </p:cNvPr>
          <p:cNvGrpSpPr>
            <a:grpSpLocks/>
          </p:cNvGrpSpPr>
          <p:nvPr/>
        </p:nvGrpSpPr>
        <p:grpSpPr bwMode="auto">
          <a:xfrm>
            <a:off x="-7938" y="-7938"/>
            <a:ext cx="9169401" cy="6873876"/>
            <a:chOff x="-8466" y="-8468"/>
            <a:chExt cx="9169804" cy="6874935"/>
          </a:xfrm>
        </p:grpSpPr>
        <p:cxnSp>
          <p:nvCxnSpPr>
            <p:cNvPr id="5" name="Straight Connector 4">
              <a:extLst>
                <a:ext uri="{FF2B5EF4-FFF2-40B4-BE49-F238E27FC236}">
                  <a16:creationId xmlns:a16="http://schemas.microsoft.com/office/drawing/2014/main" xmlns="" id="{A7446278-2FDC-4385-9D1C-7C8EACB57BAB}"/>
                </a:ext>
              </a:extLst>
            </p:cNvPr>
            <p:cNvCxnSpPr/>
            <p:nvPr/>
          </p:nvCxnSpPr>
          <p:spPr>
            <a:xfrm flipV="1">
              <a:off x="5130498"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6" name="Straight Connector 5">
              <a:extLst>
                <a:ext uri="{FF2B5EF4-FFF2-40B4-BE49-F238E27FC236}">
                  <a16:creationId xmlns:a16="http://schemas.microsoft.com/office/drawing/2014/main" xmlns="" id="{FC77DF66-CCC8-4CCC-A14C-15C836F1E180}"/>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7" name="Freeform 20">
              <a:extLst>
                <a:ext uri="{FF2B5EF4-FFF2-40B4-BE49-F238E27FC236}">
                  <a16:creationId xmlns:a16="http://schemas.microsoft.com/office/drawing/2014/main" xmlns="" id="{E2AABF2D-94D9-4737-8772-025E52FB4EE2}"/>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Freeform 21">
              <a:extLst>
                <a:ext uri="{FF2B5EF4-FFF2-40B4-BE49-F238E27FC236}">
                  <a16:creationId xmlns:a16="http://schemas.microsoft.com/office/drawing/2014/main" xmlns="" id="{3BB1133B-BE7C-481A-89B6-8DB531F7CCD9}"/>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 name="Freeform 22">
              <a:extLst>
                <a:ext uri="{FF2B5EF4-FFF2-40B4-BE49-F238E27FC236}">
                  <a16:creationId xmlns:a16="http://schemas.microsoft.com/office/drawing/2014/main" xmlns="" id="{B9E82160-DCF5-49A7-A08C-B288D6EE024E}"/>
                </a:ext>
              </a:extLst>
            </p:cNvPr>
            <p:cNvSpPr/>
            <p:nvPr/>
          </p:nvSpPr>
          <p:spPr>
            <a:xfrm>
              <a:off x="6638689" y="3919613"/>
              <a:ext cx="2513123"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23">
              <a:extLst>
                <a:ext uri="{FF2B5EF4-FFF2-40B4-BE49-F238E27FC236}">
                  <a16:creationId xmlns:a16="http://schemas.microsoft.com/office/drawing/2014/main" xmlns="" id="{F98D8990-F7C5-4D3E-A8E6-F90606C6C11F}"/>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24">
              <a:extLst>
                <a:ext uri="{FF2B5EF4-FFF2-40B4-BE49-F238E27FC236}">
                  <a16:creationId xmlns:a16="http://schemas.microsoft.com/office/drawing/2014/main" xmlns="" id="{C8E16A04-FC86-483D-949D-0F2DBD5C151E}"/>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25">
              <a:extLst>
                <a:ext uri="{FF2B5EF4-FFF2-40B4-BE49-F238E27FC236}">
                  <a16:creationId xmlns:a16="http://schemas.microsoft.com/office/drawing/2014/main" xmlns="" id="{6DF0773E-D905-4D16-9A53-974A7A04A87C}"/>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26">
              <a:extLst>
                <a:ext uri="{FF2B5EF4-FFF2-40B4-BE49-F238E27FC236}">
                  <a16:creationId xmlns:a16="http://schemas.microsoft.com/office/drawing/2014/main" xmlns="" id="{10A571EA-4279-4B2E-B76B-F49AA8424EEB}"/>
                </a:ext>
              </a:extLst>
            </p:cNvPr>
            <p:cNvSpPr/>
            <p:nvPr/>
          </p:nvSpPr>
          <p:spPr>
            <a:xfrm>
              <a:off x="8059565"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27">
              <a:extLst>
                <a:ext uri="{FF2B5EF4-FFF2-40B4-BE49-F238E27FC236}">
                  <a16:creationId xmlns:a16="http://schemas.microsoft.com/office/drawing/2014/main" xmlns="" id="{1FEA99A5-56E8-420C-97FD-BBFE3A4967E6}"/>
                </a:ext>
              </a:extLst>
            </p:cNvPr>
            <p:cNvSpPr/>
            <p:nvPr/>
          </p:nvSpPr>
          <p:spPr>
            <a:xfrm>
              <a:off x="-8466" y="-8468"/>
              <a:ext cx="863639" cy="5698416"/>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3">
            <a:extLst>
              <a:ext uri="{FF2B5EF4-FFF2-40B4-BE49-F238E27FC236}">
                <a16:creationId xmlns:a16="http://schemas.microsoft.com/office/drawing/2014/main" xmlns="" id="{CEEA4CC3-A1B7-41D8-8967-4FDAAD3E3218}"/>
              </a:ext>
            </a:extLst>
          </p:cNvPr>
          <p:cNvSpPr>
            <a:spLocks noGrp="1"/>
          </p:cNvSpPr>
          <p:nvPr>
            <p:ph type="dt" sz="half" idx="10"/>
          </p:nvPr>
        </p:nvSpPr>
        <p:spPr/>
        <p:txBody>
          <a:bodyPr/>
          <a:lstStyle>
            <a:lvl1pPr>
              <a:defRPr/>
            </a:lvl1pPr>
          </a:lstStyle>
          <a:p>
            <a:pPr>
              <a:defRPr/>
            </a:pPr>
            <a:endParaRPr lang="en-US"/>
          </a:p>
        </p:txBody>
      </p:sp>
      <p:sp>
        <p:nvSpPr>
          <p:cNvPr id="16" name="Footer Placeholder 4">
            <a:extLst>
              <a:ext uri="{FF2B5EF4-FFF2-40B4-BE49-F238E27FC236}">
                <a16:creationId xmlns:a16="http://schemas.microsoft.com/office/drawing/2014/main" xmlns="" id="{C0207001-C84C-4C04-BD07-E20C3B988649}"/>
              </a:ext>
            </a:extLst>
          </p:cNvPr>
          <p:cNvSpPr>
            <a:spLocks noGrp="1"/>
          </p:cNvSpPr>
          <p:nvPr>
            <p:ph type="ftr" sz="quarter" idx="11"/>
          </p:nvPr>
        </p:nvSpPr>
        <p:spPr/>
        <p:txBody>
          <a:bodyPr/>
          <a:lstStyle>
            <a:lvl1pPr>
              <a:defRPr/>
            </a:lvl1pPr>
          </a:lstStyle>
          <a:p>
            <a:pPr>
              <a:defRPr/>
            </a:pPr>
            <a:endParaRPr lang="en-US"/>
          </a:p>
        </p:txBody>
      </p:sp>
      <p:sp>
        <p:nvSpPr>
          <p:cNvPr id="17" name="Slide Number Placeholder 5">
            <a:extLst>
              <a:ext uri="{FF2B5EF4-FFF2-40B4-BE49-F238E27FC236}">
                <a16:creationId xmlns:a16="http://schemas.microsoft.com/office/drawing/2014/main" xmlns="" id="{20A64F6A-A9A4-427A-AF1A-7702CEE80CE4}"/>
              </a:ext>
            </a:extLst>
          </p:cNvPr>
          <p:cNvSpPr>
            <a:spLocks noGrp="1"/>
          </p:cNvSpPr>
          <p:nvPr>
            <p:ph type="sldNum" sz="quarter" idx="12"/>
          </p:nvPr>
        </p:nvSpPr>
        <p:spPr/>
        <p:txBody>
          <a:bodyPr/>
          <a:lstStyle>
            <a:lvl1pPr>
              <a:defRPr/>
            </a:lvl1pPr>
          </a:lstStyle>
          <a:p>
            <a:fld id="{BEC4D08C-19C9-4FAC-BA36-E6FBA5C92906}" type="slidenum">
              <a:rPr lang="en-US" altLang="en-US"/>
              <a:pPr/>
              <a:t>‹#›</a:t>
            </a:fld>
            <a:endParaRPr lang="en-US" altLang="en-US"/>
          </a:p>
        </p:txBody>
      </p:sp>
    </p:spTree>
    <p:extLst>
      <p:ext uri="{BB962C8B-B14F-4D97-AF65-F5344CB8AC3E}">
        <p14:creationId xmlns:p14="http://schemas.microsoft.com/office/powerpoint/2010/main" val="590259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981443C1-7972-4DA2-8AB3-C282DF886872}"/>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xmlns="" id="{6DF5D802-397C-4D44-BA54-142817E3D02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2493DF5F-3804-4AA6-9B6C-2263D7DD6863}"/>
              </a:ext>
            </a:extLst>
          </p:cNvPr>
          <p:cNvSpPr>
            <a:spLocks noGrp="1"/>
          </p:cNvSpPr>
          <p:nvPr>
            <p:ph type="sldNum" sz="quarter" idx="12"/>
          </p:nvPr>
        </p:nvSpPr>
        <p:spPr/>
        <p:txBody>
          <a:bodyPr/>
          <a:lstStyle>
            <a:lvl1pPr>
              <a:defRPr/>
            </a:lvl1pPr>
          </a:lstStyle>
          <a:p>
            <a:fld id="{F4F3088F-DB7B-40B0-897D-FD427DD75A36}" type="slidenum">
              <a:rPr lang="en-US" altLang="en-US"/>
              <a:pPr/>
              <a:t>‹#›</a:t>
            </a:fld>
            <a:endParaRPr lang="en-US" altLang="en-US"/>
          </a:p>
        </p:txBody>
      </p:sp>
    </p:spTree>
    <p:extLst>
      <p:ext uri="{BB962C8B-B14F-4D97-AF65-F5344CB8AC3E}">
        <p14:creationId xmlns:p14="http://schemas.microsoft.com/office/powerpoint/2010/main" val="3933933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2C4348A-A168-4305-8943-B754A90CC80D}"/>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xmlns="" id="{5BFC32FD-44D0-4FC6-A1AC-9AD183F545F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CDD438A4-8C9F-437F-AAEC-C0EB8A211711}"/>
              </a:ext>
            </a:extLst>
          </p:cNvPr>
          <p:cNvSpPr>
            <a:spLocks noGrp="1"/>
          </p:cNvSpPr>
          <p:nvPr>
            <p:ph type="sldNum" sz="quarter" idx="12"/>
          </p:nvPr>
        </p:nvSpPr>
        <p:spPr/>
        <p:txBody>
          <a:bodyPr/>
          <a:lstStyle>
            <a:lvl1pPr>
              <a:defRPr/>
            </a:lvl1pPr>
          </a:lstStyle>
          <a:p>
            <a:fld id="{189BAACF-745A-4744-97AE-0F579F816E91}" type="slidenum">
              <a:rPr lang="en-US" altLang="en-US"/>
              <a:pPr/>
              <a:t>‹#›</a:t>
            </a:fld>
            <a:endParaRPr lang="en-US" altLang="en-US"/>
          </a:p>
        </p:txBody>
      </p:sp>
    </p:spTree>
    <p:extLst>
      <p:ext uri="{BB962C8B-B14F-4D97-AF65-F5344CB8AC3E}">
        <p14:creationId xmlns:p14="http://schemas.microsoft.com/office/powerpoint/2010/main" val="12402023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xmlns="" id="{76EC9147-7FF9-40B5-8DCF-55650B5DD669}"/>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xmlns="" id="{78FA9628-BF1F-4061-8856-D57FE35EFA5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E9661E58-CBFD-417B-A53C-7E288C9E9B0E}"/>
              </a:ext>
            </a:extLst>
          </p:cNvPr>
          <p:cNvSpPr>
            <a:spLocks noGrp="1"/>
          </p:cNvSpPr>
          <p:nvPr>
            <p:ph type="sldNum" sz="quarter" idx="12"/>
          </p:nvPr>
        </p:nvSpPr>
        <p:spPr/>
        <p:txBody>
          <a:bodyPr/>
          <a:lstStyle>
            <a:lvl1pPr>
              <a:defRPr/>
            </a:lvl1pPr>
          </a:lstStyle>
          <a:p>
            <a:fld id="{01E56B46-BB42-45AE-A418-E7947AD5D647}" type="slidenum">
              <a:rPr lang="en-US" altLang="en-US"/>
              <a:pPr/>
              <a:t>‹#›</a:t>
            </a:fld>
            <a:endParaRPr lang="en-US" altLang="en-US"/>
          </a:p>
        </p:txBody>
      </p:sp>
    </p:spTree>
    <p:extLst>
      <p:ext uri="{BB962C8B-B14F-4D97-AF65-F5344CB8AC3E}">
        <p14:creationId xmlns:p14="http://schemas.microsoft.com/office/powerpoint/2010/main" val="1123030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xmlns="" id="{1FB64D9A-E86B-4622-8D66-1B2E10A68DDC}"/>
              </a:ext>
            </a:extLst>
          </p:cNvPr>
          <p:cNvSpPr>
            <a:spLocks noGrp="1"/>
          </p:cNvSpPr>
          <p:nvPr>
            <p:ph type="dt" sz="half" idx="10"/>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xmlns="" id="{6799648C-C176-435E-B18B-EE91A679EA89}"/>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xmlns="" id="{163D3F83-B80E-45AD-BBCA-7ABFBA08E6C8}"/>
              </a:ext>
            </a:extLst>
          </p:cNvPr>
          <p:cNvSpPr>
            <a:spLocks noGrp="1"/>
          </p:cNvSpPr>
          <p:nvPr>
            <p:ph type="sldNum" sz="quarter" idx="12"/>
          </p:nvPr>
        </p:nvSpPr>
        <p:spPr/>
        <p:txBody>
          <a:bodyPr/>
          <a:lstStyle>
            <a:lvl1pPr>
              <a:defRPr/>
            </a:lvl1pPr>
          </a:lstStyle>
          <a:p>
            <a:fld id="{4C4BBA07-3561-4D47-B28B-3EB82EB1C0C3}" type="slidenum">
              <a:rPr lang="en-US" altLang="en-US"/>
              <a:pPr/>
              <a:t>‹#›</a:t>
            </a:fld>
            <a:endParaRPr lang="en-US" altLang="en-US"/>
          </a:p>
        </p:txBody>
      </p:sp>
    </p:spTree>
    <p:extLst>
      <p:ext uri="{BB962C8B-B14F-4D97-AF65-F5344CB8AC3E}">
        <p14:creationId xmlns:p14="http://schemas.microsoft.com/office/powerpoint/2010/main" val="2788205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xmlns="" id="{7006A414-0CA2-466F-A5D2-7952AFAC6254}"/>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xmlns="" id="{74A5EDA0-23E9-44C3-8D04-616C19D64383}"/>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xmlns="" id="{D8BCB6F6-985C-4CBE-B453-95F6F6D95649}"/>
              </a:ext>
            </a:extLst>
          </p:cNvPr>
          <p:cNvSpPr>
            <a:spLocks noGrp="1"/>
          </p:cNvSpPr>
          <p:nvPr>
            <p:ph type="sldNum" sz="quarter" idx="12"/>
          </p:nvPr>
        </p:nvSpPr>
        <p:spPr/>
        <p:txBody>
          <a:bodyPr/>
          <a:lstStyle>
            <a:lvl1pPr>
              <a:defRPr/>
            </a:lvl1pPr>
          </a:lstStyle>
          <a:p>
            <a:fld id="{DFA70AF8-6B67-444A-B168-F99F4BC84788}" type="slidenum">
              <a:rPr lang="en-US" altLang="en-US"/>
              <a:pPr/>
              <a:t>‹#›</a:t>
            </a:fld>
            <a:endParaRPr lang="en-US" altLang="en-US"/>
          </a:p>
        </p:txBody>
      </p:sp>
    </p:spTree>
    <p:extLst>
      <p:ext uri="{BB962C8B-B14F-4D97-AF65-F5344CB8AC3E}">
        <p14:creationId xmlns:p14="http://schemas.microsoft.com/office/powerpoint/2010/main" val="860315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xmlns="" id="{5FD405A4-8352-4954-B270-D1B180962404}"/>
              </a:ext>
            </a:extLst>
          </p:cNvPr>
          <p:cNvSpPr>
            <a:spLocks noGrp="1"/>
          </p:cNvSpPr>
          <p:nvPr>
            <p:ph type="dt" sz="half" idx="10"/>
          </p:nvPr>
        </p:nvSpPr>
        <p:spPr/>
        <p:txBody>
          <a:bodyPr/>
          <a:lstStyle>
            <a:lvl1pPr>
              <a:defRPr/>
            </a:lvl1pPr>
          </a:lstStyle>
          <a:p>
            <a:pPr>
              <a:defRPr/>
            </a:pPr>
            <a:endParaRPr lang="en-US"/>
          </a:p>
        </p:txBody>
      </p:sp>
      <p:sp>
        <p:nvSpPr>
          <p:cNvPr id="3" name="Footer Placeholder 4">
            <a:extLst>
              <a:ext uri="{FF2B5EF4-FFF2-40B4-BE49-F238E27FC236}">
                <a16:creationId xmlns:a16="http://schemas.microsoft.com/office/drawing/2014/main" xmlns="" id="{96242033-3710-4094-B35D-720AEBA57F63}"/>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xmlns="" id="{5B9833FA-85C1-4A31-A890-05A16FB32F21}"/>
              </a:ext>
            </a:extLst>
          </p:cNvPr>
          <p:cNvSpPr>
            <a:spLocks noGrp="1"/>
          </p:cNvSpPr>
          <p:nvPr>
            <p:ph type="sldNum" sz="quarter" idx="12"/>
          </p:nvPr>
        </p:nvSpPr>
        <p:spPr/>
        <p:txBody>
          <a:bodyPr/>
          <a:lstStyle>
            <a:lvl1pPr>
              <a:defRPr/>
            </a:lvl1pPr>
          </a:lstStyle>
          <a:p>
            <a:fld id="{9CF85A98-2818-4C81-86E1-EA82903FA6A5}" type="slidenum">
              <a:rPr lang="en-US" altLang="en-US"/>
              <a:pPr/>
              <a:t>‹#›</a:t>
            </a:fld>
            <a:endParaRPr lang="en-US" altLang="en-US"/>
          </a:p>
        </p:txBody>
      </p:sp>
    </p:spTree>
    <p:extLst>
      <p:ext uri="{BB962C8B-B14F-4D97-AF65-F5344CB8AC3E}">
        <p14:creationId xmlns:p14="http://schemas.microsoft.com/office/powerpoint/2010/main" val="3075383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xmlns="" id="{F9D0BF11-F989-4A41-9E64-D8CFE1B09A77}"/>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xmlns="" id="{DB5517E3-FDA6-40F4-A186-9EFEFAD9FCF5}"/>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57B63523-936A-454B-AB87-7BFBEEEEF13D}"/>
              </a:ext>
            </a:extLst>
          </p:cNvPr>
          <p:cNvSpPr>
            <a:spLocks noGrp="1"/>
          </p:cNvSpPr>
          <p:nvPr>
            <p:ph type="sldNum" sz="quarter" idx="12"/>
          </p:nvPr>
        </p:nvSpPr>
        <p:spPr/>
        <p:txBody>
          <a:bodyPr/>
          <a:lstStyle>
            <a:lvl1pPr>
              <a:defRPr/>
            </a:lvl1pPr>
          </a:lstStyle>
          <a:p>
            <a:fld id="{AEB54B97-0425-444B-AE80-170D7CCB9215}" type="slidenum">
              <a:rPr lang="en-US" altLang="en-US"/>
              <a:pPr/>
              <a:t>‹#›</a:t>
            </a:fld>
            <a:endParaRPr lang="en-US" altLang="en-US"/>
          </a:p>
        </p:txBody>
      </p:sp>
    </p:spTree>
    <p:extLst>
      <p:ext uri="{BB962C8B-B14F-4D97-AF65-F5344CB8AC3E}">
        <p14:creationId xmlns:p14="http://schemas.microsoft.com/office/powerpoint/2010/main" val="212044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xmlns="" id="{7C2B58A9-553A-43BB-AD01-E94BC2404232}"/>
              </a:ext>
            </a:extLst>
          </p:cNvPr>
          <p:cNvSpPr>
            <a:spLocks noGrp="1"/>
          </p:cNvSpPr>
          <p:nvPr>
            <p:ph type="dt" sz="half" idx="10"/>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xmlns="" id="{A6071F82-2517-4842-86CC-5DBB1CEAD7D7}"/>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F40C669D-E684-44FE-8AEE-B8EA92325CC3}"/>
              </a:ext>
            </a:extLst>
          </p:cNvPr>
          <p:cNvSpPr>
            <a:spLocks noGrp="1"/>
          </p:cNvSpPr>
          <p:nvPr>
            <p:ph type="sldNum" sz="quarter" idx="12"/>
          </p:nvPr>
        </p:nvSpPr>
        <p:spPr/>
        <p:txBody>
          <a:bodyPr/>
          <a:lstStyle>
            <a:lvl1pPr>
              <a:defRPr/>
            </a:lvl1pPr>
          </a:lstStyle>
          <a:p>
            <a:fld id="{ADFC592B-265A-4562-8064-1A3C17780D99}" type="slidenum">
              <a:rPr lang="en-US" altLang="en-US"/>
              <a:pPr/>
              <a:t>‹#›</a:t>
            </a:fld>
            <a:endParaRPr lang="en-US" altLang="en-US"/>
          </a:p>
        </p:txBody>
      </p:sp>
    </p:spTree>
    <p:extLst>
      <p:ext uri="{BB962C8B-B14F-4D97-AF65-F5344CB8AC3E}">
        <p14:creationId xmlns:p14="http://schemas.microsoft.com/office/powerpoint/2010/main" val="1361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12CFCAC6-DDE9-4D1B-A921-2A9D1E3EF13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xmlns="" id="{A1BE68F4-5648-4964-B921-2B69B0C6E678}"/>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4DF8B4AD-1DF8-4B98-91D5-00B08B45CD75}"/>
              </a:ext>
            </a:extLst>
          </p:cNvPr>
          <p:cNvSpPr>
            <a:spLocks noGrp="1"/>
          </p:cNvSpPr>
          <p:nvPr>
            <p:ph type="sldNum" sz="quarter" idx="12"/>
          </p:nvPr>
        </p:nvSpPr>
        <p:spPr/>
        <p:txBody>
          <a:bodyPr/>
          <a:lstStyle>
            <a:lvl1pPr>
              <a:defRPr/>
            </a:lvl1pPr>
          </a:lstStyle>
          <a:p>
            <a:fld id="{E966B78D-2CF7-49FD-B4C0-80C8159A2C51}" type="slidenum">
              <a:rPr lang="en-US" altLang="en-US"/>
              <a:pPr/>
              <a:t>‹#›</a:t>
            </a:fld>
            <a:endParaRPr lang="en-US" altLang="en-US"/>
          </a:p>
        </p:txBody>
      </p:sp>
    </p:spTree>
    <p:extLst>
      <p:ext uri="{BB962C8B-B14F-4D97-AF65-F5344CB8AC3E}">
        <p14:creationId xmlns:p14="http://schemas.microsoft.com/office/powerpoint/2010/main" val="2177693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9F96A6E9-DB86-4563-9470-494D4D897A87}"/>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a:solidFill>
                  <a:srgbClr val="C0E474"/>
                </a:solidFill>
              </a:rPr>
              <a:t>“</a:t>
            </a:r>
          </a:p>
        </p:txBody>
      </p:sp>
      <p:sp>
        <p:nvSpPr>
          <p:cNvPr id="6" name="TextBox 5">
            <a:extLst>
              <a:ext uri="{FF2B5EF4-FFF2-40B4-BE49-F238E27FC236}">
                <a16:creationId xmlns:a16="http://schemas.microsoft.com/office/drawing/2014/main" xmlns="" id="{A53C33FB-95D3-49F7-8F56-5300F7DBE608}"/>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a:solidFill>
                  <a:srgbClr val="C0E474"/>
                </a:solidFill>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xmlns="" id="{1D1898C2-7D7E-4847-AE68-F4896610984D}"/>
              </a:ext>
            </a:extLst>
          </p:cNvPr>
          <p:cNvSpPr>
            <a:spLocks noGrp="1"/>
          </p:cNvSpPr>
          <p:nvPr>
            <p:ph type="dt" sz="half" idx="14"/>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xmlns="" id="{2C805B04-9E36-4727-BB68-3ED5C2DD24F8}"/>
              </a:ext>
            </a:extLst>
          </p:cNvPr>
          <p:cNvSpPr>
            <a:spLocks noGrp="1"/>
          </p:cNvSpPr>
          <p:nvPr>
            <p:ph type="ftr" sz="quarter" idx="15"/>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xmlns="" id="{517AC3A6-5858-4099-9A22-6C73F8F86555}"/>
              </a:ext>
            </a:extLst>
          </p:cNvPr>
          <p:cNvSpPr>
            <a:spLocks noGrp="1"/>
          </p:cNvSpPr>
          <p:nvPr>
            <p:ph type="sldNum" sz="quarter" idx="16"/>
          </p:nvPr>
        </p:nvSpPr>
        <p:spPr/>
        <p:txBody>
          <a:bodyPr/>
          <a:lstStyle>
            <a:lvl1pPr>
              <a:defRPr/>
            </a:lvl1pPr>
          </a:lstStyle>
          <a:p>
            <a:fld id="{620EC06E-858F-4028-BB9D-2ECACDBCB96C}" type="slidenum">
              <a:rPr lang="en-US" altLang="en-US"/>
              <a:pPr/>
              <a:t>‹#›</a:t>
            </a:fld>
            <a:endParaRPr lang="en-US" altLang="en-US"/>
          </a:p>
        </p:txBody>
      </p:sp>
    </p:spTree>
    <p:extLst>
      <p:ext uri="{BB962C8B-B14F-4D97-AF65-F5344CB8AC3E}">
        <p14:creationId xmlns:p14="http://schemas.microsoft.com/office/powerpoint/2010/main" val="23727111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C82A28FE-21AB-44CB-9B61-B1F9C5E6E760}"/>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xmlns="" id="{2F1D6112-E036-4E15-8BF8-B95C84EBF1E1}"/>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DAC42165-FA30-4D90-B631-34B8A5C374BB}"/>
              </a:ext>
            </a:extLst>
          </p:cNvPr>
          <p:cNvSpPr>
            <a:spLocks noGrp="1"/>
          </p:cNvSpPr>
          <p:nvPr>
            <p:ph type="sldNum" sz="quarter" idx="12"/>
          </p:nvPr>
        </p:nvSpPr>
        <p:spPr/>
        <p:txBody>
          <a:bodyPr/>
          <a:lstStyle>
            <a:lvl1pPr>
              <a:defRPr/>
            </a:lvl1pPr>
          </a:lstStyle>
          <a:p>
            <a:fld id="{39054F7A-10DF-4E53-AB60-688E985C7CA4}" type="slidenum">
              <a:rPr lang="en-US" altLang="en-US"/>
              <a:pPr/>
              <a:t>‹#›</a:t>
            </a:fld>
            <a:endParaRPr lang="en-US" altLang="en-US"/>
          </a:p>
        </p:txBody>
      </p:sp>
    </p:spTree>
    <p:extLst>
      <p:ext uri="{BB962C8B-B14F-4D97-AF65-F5344CB8AC3E}">
        <p14:creationId xmlns:p14="http://schemas.microsoft.com/office/powerpoint/2010/main" val="8075505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3B28B3F3-0D93-4C8F-A84F-BC1A749795EF}"/>
              </a:ext>
            </a:extLst>
          </p:cNvPr>
          <p:cNvSpPr txBox="1">
            <a:spLocks noChangeArrowheads="1"/>
          </p:cNvSpPr>
          <p:nvPr/>
        </p:nvSpPr>
        <p:spPr bwMode="auto">
          <a:xfrm>
            <a:off x="482600" y="790575"/>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a:solidFill>
                  <a:srgbClr val="C0E474"/>
                </a:solidFill>
              </a:rPr>
              <a:t>“</a:t>
            </a:r>
          </a:p>
        </p:txBody>
      </p:sp>
      <p:sp>
        <p:nvSpPr>
          <p:cNvPr id="6" name="TextBox 5">
            <a:extLst>
              <a:ext uri="{FF2B5EF4-FFF2-40B4-BE49-F238E27FC236}">
                <a16:creationId xmlns:a16="http://schemas.microsoft.com/office/drawing/2014/main" xmlns="" id="{992D566E-66D3-4EEA-B3C5-7D65FFA9E264}"/>
              </a:ext>
            </a:extLst>
          </p:cNvPr>
          <p:cNvSpPr txBox="1">
            <a:spLocks noChangeArrowheads="1"/>
          </p:cNvSpPr>
          <p:nvPr/>
        </p:nvSpPr>
        <p:spPr bwMode="auto">
          <a:xfrm>
            <a:off x="6748463" y="28860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US" altLang="en-US" sz="8000">
                <a:solidFill>
                  <a:srgbClr val="C0E474"/>
                </a:solidFill>
              </a:rPr>
              <a:t>”</a:t>
            </a:r>
          </a:p>
        </p:txBody>
      </p:sp>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a:extLst>
              <a:ext uri="{FF2B5EF4-FFF2-40B4-BE49-F238E27FC236}">
                <a16:creationId xmlns:a16="http://schemas.microsoft.com/office/drawing/2014/main" xmlns="" id="{D6BE6A87-C3C0-4C9F-A4FC-D7D3BDCBCB3E}"/>
              </a:ext>
            </a:extLst>
          </p:cNvPr>
          <p:cNvSpPr>
            <a:spLocks noGrp="1"/>
          </p:cNvSpPr>
          <p:nvPr>
            <p:ph type="dt" sz="half" idx="14"/>
          </p:nvPr>
        </p:nvSpPr>
        <p:spPr/>
        <p:txBody>
          <a:bodyPr/>
          <a:lstStyle>
            <a:lvl1pPr>
              <a:defRPr/>
            </a:lvl1pPr>
          </a:lstStyle>
          <a:p>
            <a:pPr>
              <a:defRPr/>
            </a:pPr>
            <a:endParaRPr lang="en-US"/>
          </a:p>
        </p:txBody>
      </p:sp>
      <p:sp>
        <p:nvSpPr>
          <p:cNvPr id="8" name="Footer Placeholder 4">
            <a:extLst>
              <a:ext uri="{FF2B5EF4-FFF2-40B4-BE49-F238E27FC236}">
                <a16:creationId xmlns:a16="http://schemas.microsoft.com/office/drawing/2014/main" xmlns="" id="{F5F6CA50-82B5-45CA-88AF-E6D93EB4B053}"/>
              </a:ext>
            </a:extLst>
          </p:cNvPr>
          <p:cNvSpPr>
            <a:spLocks noGrp="1"/>
          </p:cNvSpPr>
          <p:nvPr>
            <p:ph type="ftr" sz="quarter" idx="15"/>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xmlns="" id="{40B1400D-1E72-4715-9FF3-1DE24709E74C}"/>
              </a:ext>
            </a:extLst>
          </p:cNvPr>
          <p:cNvSpPr>
            <a:spLocks noGrp="1"/>
          </p:cNvSpPr>
          <p:nvPr>
            <p:ph type="sldNum" sz="quarter" idx="16"/>
          </p:nvPr>
        </p:nvSpPr>
        <p:spPr/>
        <p:txBody>
          <a:bodyPr/>
          <a:lstStyle>
            <a:lvl1pPr>
              <a:defRPr/>
            </a:lvl1pPr>
          </a:lstStyle>
          <a:p>
            <a:fld id="{EEB41966-FA36-4CFD-9248-ED48347B4A96}" type="slidenum">
              <a:rPr lang="en-US" altLang="en-US"/>
              <a:pPr/>
              <a:t>‹#›</a:t>
            </a:fld>
            <a:endParaRPr lang="en-US" altLang="en-US"/>
          </a:p>
        </p:txBody>
      </p:sp>
    </p:spTree>
    <p:extLst>
      <p:ext uri="{BB962C8B-B14F-4D97-AF65-F5344CB8AC3E}">
        <p14:creationId xmlns:p14="http://schemas.microsoft.com/office/powerpoint/2010/main" val="2312504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xmlns="" id="{F1D26942-77C9-4282-8503-09A4459D9EA8}"/>
              </a:ext>
            </a:extLst>
          </p:cNvPr>
          <p:cNvSpPr>
            <a:spLocks noGrp="1"/>
          </p:cNvSpPr>
          <p:nvPr>
            <p:ph type="dt" sz="half" idx="14"/>
          </p:nvPr>
        </p:nvSpPr>
        <p:spPr/>
        <p:txBody>
          <a:bodyPr/>
          <a:lstStyle>
            <a:lvl1pPr>
              <a:defRPr/>
            </a:lvl1pPr>
          </a:lstStyle>
          <a:p>
            <a:pPr>
              <a:defRPr/>
            </a:pPr>
            <a:endParaRPr lang="en-US"/>
          </a:p>
        </p:txBody>
      </p:sp>
      <p:sp>
        <p:nvSpPr>
          <p:cNvPr id="6" name="Footer Placeholder 4">
            <a:extLst>
              <a:ext uri="{FF2B5EF4-FFF2-40B4-BE49-F238E27FC236}">
                <a16:creationId xmlns:a16="http://schemas.microsoft.com/office/drawing/2014/main" xmlns="" id="{6A690E20-C545-44A0-A6B6-FA18D55C0E58}"/>
              </a:ext>
            </a:extLst>
          </p:cNvPr>
          <p:cNvSpPr>
            <a:spLocks noGrp="1"/>
          </p:cNvSpPr>
          <p:nvPr>
            <p:ph type="ftr" sz="quarter" idx="15"/>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xmlns="" id="{3B7E3027-73BF-4E49-A258-67A0B32227D3}"/>
              </a:ext>
            </a:extLst>
          </p:cNvPr>
          <p:cNvSpPr>
            <a:spLocks noGrp="1"/>
          </p:cNvSpPr>
          <p:nvPr>
            <p:ph type="sldNum" sz="quarter" idx="16"/>
          </p:nvPr>
        </p:nvSpPr>
        <p:spPr/>
        <p:txBody>
          <a:bodyPr/>
          <a:lstStyle>
            <a:lvl1pPr>
              <a:defRPr/>
            </a:lvl1pPr>
          </a:lstStyle>
          <a:p>
            <a:fld id="{B46408CB-915F-47B9-BD19-F251093A44A5}" type="slidenum">
              <a:rPr lang="en-US" altLang="en-US"/>
              <a:pPr/>
              <a:t>‹#›</a:t>
            </a:fld>
            <a:endParaRPr lang="en-US" altLang="en-US"/>
          </a:p>
        </p:txBody>
      </p:sp>
    </p:spTree>
    <p:extLst>
      <p:ext uri="{BB962C8B-B14F-4D97-AF65-F5344CB8AC3E}">
        <p14:creationId xmlns:p14="http://schemas.microsoft.com/office/powerpoint/2010/main" val="3536010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F78E6C52-1015-45C9-B0B3-F810A25D1346}"/>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xmlns="" id="{3B002051-DC9D-4A0B-B98D-3E69AFBF583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D4CE23B1-DB86-4572-9F32-58C30D92E84C}"/>
              </a:ext>
            </a:extLst>
          </p:cNvPr>
          <p:cNvSpPr>
            <a:spLocks noGrp="1"/>
          </p:cNvSpPr>
          <p:nvPr>
            <p:ph type="sldNum" sz="quarter" idx="12"/>
          </p:nvPr>
        </p:nvSpPr>
        <p:spPr/>
        <p:txBody>
          <a:bodyPr/>
          <a:lstStyle>
            <a:lvl1pPr>
              <a:defRPr/>
            </a:lvl1pPr>
          </a:lstStyle>
          <a:p>
            <a:fld id="{F6BB718D-C841-4549-A234-F6F463D78179}" type="slidenum">
              <a:rPr lang="en-US" altLang="en-US"/>
              <a:pPr/>
              <a:t>‹#›</a:t>
            </a:fld>
            <a:endParaRPr lang="en-US" altLang="en-US"/>
          </a:p>
        </p:txBody>
      </p:sp>
    </p:spTree>
    <p:extLst>
      <p:ext uri="{BB962C8B-B14F-4D97-AF65-F5344CB8AC3E}">
        <p14:creationId xmlns:p14="http://schemas.microsoft.com/office/powerpoint/2010/main" val="32708131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73CDEC9F-1484-47D4-8A70-42A74350B1CF}"/>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xmlns="" id="{7975B32B-2BAE-44C6-AE3D-A6DC472C356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xmlns="" id="{AD6D0FF3-9D87-4C9C-9B8B-DAE95D5DB330}"/>
              </a:ext>
            </a:extLst>
          </p:cNvPr>
          <p:cNvSpPr>
            <a:spLocks noGrp="1"/>
          </p:cNvSpPr>
          <p:nvPr>
            <p:ph type="sldNum" sz="quarter" idx="12"/>
          </p:nvPr>
        </p:nvSpPr>
        <p:spPr/>
        <p:txBody>
          <a:bodyPr/>
          <a:lstStyle>
            <a:lvl1pPr>
              <a:defRPr/>
            </a:lvl1pPr>
          </a:lstStyle>
          <a:p>
            <a:fld id="{3A0943D5-87F4-42E7-907D-CDAA908468CA}" type="slidenum">
              <a:rPr lang="en-US" altLang="en-US"/>
              <a:pPr/>
              <a:t>‹#›</a:t>
            </a:fld>
            <a:endParaRPr lang="en-US" altLang="en-US"/>
          </a:p>
        </p:txBody>
      </p:sp>
    </p:spTree>
    <p:extLst>
      <p:ext uri="{BB962C8B-B14F-4D97-AF65-F5344CB8AC3E}">
        <p14:creationId xmlns:p14="http://schemas.microsoft.com/office/powerpoint/2010/main" val="4247283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16">
            <a:extLst>
              <a:ext uri="{FF2B5EF4-FFF2-40B4-BE49-F238E27FC236}">
                <a16:creationId xmlns:a16="http://schemas.microsoft.com/office/drawing/2014/main" xmlns="" id="{F374E689-0169-4FC7-ADE8-34A8AFB94D66}"/>
              </a:ext>
            </a:extLst>
          </p:cNvPr>
          <p:cNvGrpSpPr>
            <a:grpSpLocks/>
          </p:cNvGrpSpPr>
          <p:nvPr/>
        </p:nvGrpSpPr>
        <p:grpSpPr bwMode="auto">
          <a:xfrm>
            <a:off x="-7938" y="-7938"/>
            <a:ext cx="9169401" cy="6873876"/>
            <a:chOff x="-8467" y="-8468"/>
            <a:chExt cx="9169805" cy="6874935"/>
          </a:xfrm>
        </p:grpSpPr>
        <p:sp>
          <p:nvSpPr>
            <p:cNvPr id="7" name="Freeform 6">
              <a:extLst>
                <a:ext uri="{FF2B5EF4-FFF2-40B4-BE49-F238E27FC236}">
                  <a16:creationId xmlns:a16="http://schemas.microsoft.com/office/drawing/2014/main" xmlns="" id="{ACF0400C-9BBB-46DD-8FFF-201BC3D26729}"/>
                </a:ext>
              </a:extLst>
            </p:cNvPr>
            <p:cNvSpPr/>
            <p:nvPr/>
          </p:nvSpPr>
          <p:spPr>
            <a:xfrm>
              <a:off x="-8467" y="4013290"/>
              <a:ext cx="457221" cy="285317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a:extLst>
                <a:ext uri="{FF2B5EF4-FFF2-40B4-BE49-F238E27FC236}">
                  <a16:creationId xmlns:a16="http://schemas.microsoft.com/office/drawing/2014/main" xmlns="" id="{C6DC290A-8134-4BAE-94FD-C84A79321245}"/>
                </a:ext>
              </a:extLst>
            </p:cNvPr>
            <p:cNvCxnSpPr/>
            <p:nvPr/>
          </p:nvCxnSpPr>
          <p:spPr>
            <a:xfrm flipV="1">
              <a:off x="5130497" y="4175239"/>
              <a:ext cx="4022902" cy="2683288"/>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xmlns="" id="{7F076058-25DA-430E-AFDF-A35E9571FAB6}"/>
                </a:ext>
              </a:extLst>
            </p:cNvPr>
            <p:cNvCxnSpPr/>
            <p:nvPr/>
          </p:nvCxnSpPr>
          <p:spPr>
            <a:xfrm>
              <a:off x="7041932" y="-529"/>
              <a:ext cx="1219254" cy="6859057"/>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a:extLst>
                <a:ext uri="{FF2B5EF4-FFF2-40B4-BE49-F238E27FC236}">
                  <a16:creationId xmlns:a16="http://schemas.microsoft.com/office/drawing/2014/main" xmlns="" id="{2AD8450C-D4B9-4A22-98B9-B25E6819F00D}"/>
                </a:ext>
              </a:extLst>
            </p:cNvPr>
            <p:cNvSpPr/>
            <p:nvPr/>
          </p:nvSpPr>
          <p:spPr>
            <a:xfrm>
              <a:off x="6891113" y="-529"/>
              <a:ext cx="2270225" cy="686699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a:extLst>
                <a:ext uri="{FF2B5EF4-FFF2-40B4-BE49-F238E27FC236}">
                  <a16:creationId xmlns:a16="http://schemas.microsoft.com/office/drawing/2014/main" xmlns="" id="{1E8FA20E-0AB6-4061-84E7-E44AC5F74567}"/>
                </a:ext>
              </a:extLst>
            </p:cNvPr>
            <p:cNvSpPr/>
            <p:nvPr/>
          </p:nvSpPr>
          <p:spPr>
            <a:xfrm>
              <a:off x="7205452" y="-8468"/>
              <a:ext cx="1947948" cy="6866996"/>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a:extLst>
                <a:ext uri="{FF2B5EF4-FFF2-40B4-BE49-F238E27FC236}">
                  <a16:creationId xmlns:a16="http://schemas.microsoft.com/office/drawing/2014/main" xmlns="" id="{F1841EDC-0B46-420B-B845-0B6023E82D28}"/>
                </a:ext>
              </a:extLst>
            </p:cNvPr>
            <p:cNvSpPr/>
            <p:nvPr/>
          </p:nvSpPr>
          <p:spPr>
            <a:xfrm>
              <a:off x="6638689" y="3919613"/>
              <a:ext cx="2513124" cy="2938915"/>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a:extLst>
                <a:ext uri="{FF2B5EF4-FFF2-40B4-BE49-F238E27FC236}">
                  <a16:creationId xmlns:a16="http://schemas.microsoft.com/office/drawing/2014/main" xmlns="" id="{68722D1C-0BD6-4C58-BC0F-719237AB9368}"/>
                </a:ext>
              </a:extLst>
            </p:cNvPr>
            <p:cNvSpPr/>
            <p:nvPr/>
          </p:nvSpPr>
          <p:spPr>
            <a:xfrm>
              <a:off x="7010180" y="-8468"/>
              <a:ext cx="2143219" cy="6866996"/>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a:extLst>
                <a:ext uri="{FF2B5EF4-FFF2-40B4-BE49-F238E27FC236}">
                  <a16:creationId xmlns:a16="http://schemas.microsoft.com/office/drawing/2014/main" xmlns="" id="{541792DA-FA50-43FF-94BD-161016F286A0}"/>
                </a:ext>
              </a:extLst>
            </p:cNvPr>
            <p:cNvSpPr/>
            <p:nvPr/>
          </p:nvSpPr>
          <p:spPr>
            <a:xfrm>
              <a:off x="8296112" y="-8468"/>
              <a:ext cx="857288" cy="6866996"/>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a:extLst>
                <a:ext uri="{FF2B5EF4-FFF2-40B4-BE49-F238E27FC236}">
                  <a16:creationId xmlns:a16="http://schemas.microsoft.com/office/drawing/2014/main" xmlns="" id="{5EF10E89-0E51-48F9-81E2-0E5FA0DC4425}"/>
                </a:ext>
              </a:extLst>
            </p:cNvPr>
            <p:cNvSpPr/>
            <p:nvPr/>
          </p:nvSpPr>
          <p:spPr>
            <a:xfrm>
              <a:off x="8077027" y="-8468"/>
              <a:ext cx="1066847" cy="6866996"/>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a:extLst>
                <a:ext uri="{FF2B5EF4-FFF2-40B4-BE49-F238E27FC236}">
                  <a16:creationId xmlns:a16="http://schemas.microsoft.com/office/drawing/2014/main" xmlns="" id="{C3010C6E-2EF5-4986-8DAB-7ECE170B1440}"/>
                </a:ext>
              </a:extLst>
            </p:cNvPr>
            <p:cNvSpPr/>
            <p:nvPr/>
          </p:nvSpPr>
          <p:spPr>
            <a:xfrm>
              <a:off x="8059564" y="4894488"/>
              <a:ext cx="1095423" cy="1964040"/>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1027" name="Title Placeholder 1">
            <a:extLst>
              <a:ext uri="{FF2B5EF4-FFF2-40B4-BE49-F238E27FC236}">
                <a16:creationId xmlns:a16="http://schemas.microsoft.com/office/drawing/2014/main" xmlns="" id="{93B74B09-679F-4958-BB2C-B384947FEDDD}"/>
              </a:ext>
            </a:extLst>
          </p:cNvPr>
          <p:cNvSpPr>
            <a:spLocks noGrp="1"/>
          </p:cNvSpPr>
          <p:nvPr>
            <p:ph type="title"/>
          </p:nvPr>
        </p:nvSpPr>
        <p:spPr bwMode="auto">
          <a:xfrm>
            <a:off x="609600" y="609600"/>
            <a:ext cx="6348413"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xmlns="" id="{02E989F3-3BED-430C-A43D-583F3481A732}"/>
              </a:ext>
            </a:extLst>
          </p:cNvPr>
          <p:cNvSpPr>
            <a:spLocks noGrp="1"/>
          </p:cNvSpPr>
          <p:nvPr>
            <p:ph type="body" idx="1"/>
          </p:nvPr>
        </p:nvSpPr>
        <p:spPr bwMode="auto">
          <a:xfrm>
            <a:off x="609600" y="2160588"/>
            <a:ext cx="6348413"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xmlns="" id="{3A8A39C5-4FC7-4201-BE4F-E09742147225}"/>
              </a:ext>
            </a:extLst>
          </p:cNvPr>
          <p:cNvSpPr>
            <a:spLocks noGrp="1"/>
          </p:cNvSpPr>
          <p:nvPr>
            <p:ph type="dt" sz="half" idx="2"/>
          </p:nvPr>
        </p:nvSpPr>
        <p:spPr>
          <a:xfrm>
            <a:off x="5405438" y="6042025"/>
            <a:ext cx="68421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a:extLst>
              <a:ext uri="{FF2B5EF4-FFF2-40B4-BE49-F238E27FC236}">
                <a16:creationId xmlns:a16="http://schemas.microsoft.com/office/drawing/2014/main" xmlns="" id="{478328C7-A1B2-4639-841E-3C53030C119C}"/>
              </a:ext>
            </a:extLst>
          </p:cNvPr>
          <p:cNvSpPr>
            <a:spLocks noGrp="1"/>
          </p:cNvSpPr>
          <p:nvPr>
            <p:ph type="ftr" sz="quarter" idx="3"/>
          </p:nvPr>
        </p:nvSpPr>
        <p:spPr>
          <a:xfrm>
            <a:off x="609600" y="6042025"/>
            <a:ext cx="4622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a:extLst>
              <a:ext uri="{FF2B5EF4-FFF2-40B4-BE49-F238E27FC236}">
                <a16:creationId xmlns:a16="http://schemas.microsoft.com/office/drawing/2014/main" xmlns="" id="{CAE4FB29-DFCC-47BE-B1D6-9DE46F211E8F}"/>
              </a:ext>
            </a:extLst>
          </p:cNvPr>
          <p:cNvSpPr>
            <a:spLocks noGrp="1"/>
          </p:cNvSpPr>
          <p:nvPr>
            <p:ph type="sldNum" sz="quarter" idx="4"/>
          </p:nvPr>
        </p:nvSpPr>
        <p:spPr>
          <a:xfrm>
            <a:off x="6445250" y="6042025"/>
            <a:ext cx="512763"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chemeClr val="accent1"/>
                </a:solidFill>
              </a:defRPr>
            </a:lvl1pPr>
          </a:lstStyle>
          <a:p>
            <a:fld id="{62959916-AD04-42FC-AAFB-7BF551083AF6}"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74"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5" r:id="rId11"/>
    <p:sldLayoutId id="2147483770" r:id="rId12"/>
    <p:sldLayoutId id="2147483776" r:id="rId13"/>
    <p:sldLayoutId id="2147483771" r:id="rId14"/>
    <p:sldLayoutId id="2147483772" r:id="rId15"/>
    <p:sldLayoutId id="2147483773" r:id="rId16"/>
  </p:sldLayoutIdLst>
  <p:txStyles>
    <p:titleStyle>
      <a:lvl1pPr algn="l" defTabSz="457200" rtl="0" eaLnBrk="0" fontAlgn="base" hangingPunct="0">
        <a:spcBef>
          <a:spcPct val="0"/>
        </a:spcBef>
        <a:spcAft>
          <a:spcPct val="0"/>
        </a:spcAft>
        <a:defRPr sz="3600" kern="1200">
          <a:solidFill>
            <a:schemeClr val="accent1"/>
          </a:solidFill>
          <a:latin typeface="+mj-lt"/>
          <a:ea typeface="+mj-ea"/>
          <a:cs typeface="+mj-cs"/>
        </a:defRPr>
      </a:lvl1pPr>
      <a:lvl2pPr algn="l" defTabSz="457200" rtl="0" eaLnBrk="0" fontAlgn="base" hangingPunct="0">
        <a:spcBef>
          <a:spcPct val="0"/>
        </a:spcBef>
        <a:spcAft>
          <a:spcPct val="0"/>
        </a:spcAft>
        <a:defRPr sz="3600">
          <a:solidFill>
            <a:schemeClr val="accent1"/>
          </a:solidFill>
          <a:latin typeface="Trebuchet MS" panose="020B0603020202020204" pitchFamily="34" charset="0"/>
        </a:defRPr>
      </a:lvl2pPr>
      <a:lvl3pPr algn="l" defTabSz="457200" rtl="0" eaLnBrk="0" fontAlgn="base" hangingPunct="0">
        <a:spcBef>
          <a:spcPct val="0"/>
        </a:spcBef>
        <a:spcAft>
          <a:spcPct val="0"/>
        </a:spcAft>
        <a:defRPr sz="3600">
          <a:solidFill>
            <a:schemeClr val="accent1"/>
          </a:solidFill>
          <a:latin typeface="Trebuchet MS" panose="020B0603020202020204" pitchFamily="34" charset="0"/>
        </a:defRPr>
      </a:lvl3pPr>
      <a:lvl4pPr algn="l" defTabSz="457200" rtl="0" eaLnBrk="0" fontAlgn="base" hangingPunct="0">
        <a:spcBef>
          <a:spcPct val="0"/>
        </a:spcBef>
        <a:spcAft>
          <a:spcPct val="0"/>
        </a:spcAft>
        <a:defRPr sz="3600">
          <a:solidFill>
            <a:schemeClr val="accent1"/>
          </a:solidFill>
          <a:latin typeface="Trebuchet MS" panose="020B0603020202020204" pitchFamily="34" charset="0"/>
        </a:defRPr>
      </a:lvl4pPr>
      <a:lvl5pPr algn="l" defTabSz="457200" rtl="0" eaLnBrk="0" fontAlgn="base" hangingPunct="0">
        <a:spcBef>
          <a:spcPct val="0"/>
        </a:spcBef>
        <a:spcAft>
          <a:spcPct val="0"/>
        </a:spcAft>
        <a:defRPr sz="3600">
          <a:solidFill>
            <a:schemeClr val="accent1"/>
          </a:solidFill>
          <a:latin typeface="Trebuchet MS" panose="020B0603020202020204"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0" fontAlgn="base" hangingPunct="0">
        <a:spcBef>
          <a:spcPts val="1000"/>
        </a:spcBef>
        <a:spcAft>
          <a:spcPct val="0"/>
        </a:spcAft>
        <a:buClr>
          <a:schemeClr val="accent1"/>
        </a:buClr>
        <a:buSzPct val="80000"/>
        <a:buFont typeface="Wingdings 3" panose="05040102010807070707" pitchFamily="18" charset="2"/>
        <a:buChar char=""/>
        <a:defRPr kern="1200">
          <a:solidFill>
            <a:srgbClr val="404040"/>
          </a:solidFill>
          <a:latin typeface="+mn-lt"/>
          <a:ea typeface="+mn-ea"/>
          <a:cs typeface="+mn-cs"/>
        </a:defRPr>
      </a:lvl1pPr>
      <a:lvl2pPr marL="742950" indent="-28575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600" kern="1200">
          <a:solidFill>
            <a:srgbClr val="404040"/>
          </a:solidFill>
          <a:latin typeface="+mn-lt"/>
          <a:ea typeface="+mn-ea"/>
          <a:cs typeface="+mn-cs"/>
        </a:defRPr>
      </a:lvl2pPr>
      <a:lvl3pPr marL="11430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400" kern="1200">
          <a:solidFill>
            <a:srgbClr val="404040"/>
          </a:solidFill>
          <a:latin typeface="+mn-lt"/>
          <a:ea typeface="+mn-ea"/>
          <a:cs typeface="+mn-cs"/>
        </a:defRPr>
      </a:lvl3pPr>
      <a:lvl4pPr marL="16002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4pPr>
      <a:lvl5pPr marL="2057400" indent="-228600" algn="l" defTabSz="457200" rtl="0" eaLnBrk="0" fontAlgn="base" hangingPunct="0">
        <a:spcBef>
          <a:spcPts val="1000"/>
        </a:spcBef>
        <a:spcAft>
          <a:spcPct val="0"/>
        </a:spcAft>
        <a:buClr>
          <a:schemeClr val="accent1"/>
        </a:buClr>
        <a:buSzPct val="80000"/>
        <a:buFont typeface="Wingdings 3" panose="05040102010807070707" pitchFamily="18" charset="2"/>
        <a:buChar char=""/>
        <a:defRPr sz="1200" kern="1200">
          <a:solidFill>
            <a:srgbClr val="404040"/>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3.gif"/><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7" Type="http://schemas.openxmlformats.org/officeDocument/2006/relationships/image" Target="../media/image1.png"/><Relationship Id="rId2" Type="http://schemas.microsoft.com/office/2007/relationships/media" Target="../media/media10.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5.gif"/><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13.m4a"/><Relationship Id="rId7" Type="http://schemas.openxmlformats.org/officeDocument/2006/relationships/image" Target="../media/image6.png"/><Relationship Id="rId2" Type="http://schemas.microsoft.com/office/2007/relationships/media" Target="../media/media13.m4a"/><Relationship Id="rId1" Type="http://schemas.openxmlformats.org/officeDocument/2006/relationships/vmlDrawing" Target="../drawings/vmlDrawing1.vml"/><Relationship Id="rId6" Type="http://schemas.openxmlformats.org/officeDocument/2006/relationships/oleObject" Target="../embeddings/oleObject1.bin"/><Relationship Id="rId5" Type="http://schemas.openxmlformats.org/officeDocument/2006/relationships/notesSlide" Target="../notesSlides/notesSlide10.xml"/><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3.xml"/><Relationship Id="rId5" Type="http://schemas.openxmlformats.org/officeDocument/2006/relationships/image" Target="../media/image1.png"/><Relationship Id="rId4"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audio" Target="../media/media16.m4a"/><Relationship Id="rId7" Type="http://schemas.openxmlformats.org/officeDocument/2006/relationships/image" Target="../media/image1.png"/><Relationship Id="rId2" Type="http://schemas.microsoft.com/office/2007/relationships/media" Target="../media/media16.m4a"/><Relationship Id="rId1" Type="http://schemas.openxmlformats.org/officeDocument/2006/relationships/tags" Target="../tags/tag4.xml"/><Relationship Id="rId6" Type="http://schemas.openxmlformats.org/officeDocument/2006/relationships/image" Target="../media/image3.gif"/><Relationship Id="rId5" Type="http://schemas.openxmlformats.org/officeDocument/2006/relationships/notesSlide" Target="../notesSlides/notesSlide11.xml"/><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8" Type="http://schemas.openxmlformats.org/officeDocument/2006/relationships/image" Target="../media/image8.wmf"/><Relationship Id="rId3" Type="http://schemas.openxmlformats.org/officeDocument/2006/relationships/audio" Target="../media/media20.m4a"/><Relationship Id="rId7" Type="http://schemas.openxmlformats.org/officeDocument/2006/relationships/image" Target="../media/image7.png"/><Relationship Id="rId2" Type="http://schemas.microsoft.com/office/2007/relationships/media" Target="../media/media20.m4a"/><Relationship Id="rId1" Type="http://schemas.openxmlformats.org/officeDocument/2006/relationships/vmlDrawing" Target="../drawings/vmlDrawing2.vml"/><Relationship Id="rId6" Type="http://schemas.openxmlformats.org/officeDocument/2006/relationships/oleObject" Target="../embeddings/oleObject2.bin"/><Relationship Id="rId5" Type="http://schemas.openxmlformats.org/officeDocument/2006/relationships/notesSlide" Target="../notesSlides/notesSlide12.xml"/><Relationship Id="rId4" Type="http://schemas.openxmlformats.org/officeDocument/2006/relationships/slideLayout" Target="../slideLayouts/slideLayout2.xml"/><Relationship Id="rId9" Type="http://schemas.openxmlformats.org/officeDocument/2006/relationships/image" Target="../media/image1.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1.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1.png"/><Relationship Id="rId5" Type="http://schemas.openxmlformats.org/officeDocument/2006/relationships/image" Target="../media/image9.gif"/><Relationship Id="rId4"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1.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png"/><Relationship Id="rId5" Type="http://schemas.openxmlformats.org/officeDocument/2006/relationships/image" Target="../media/image10.gif"/><Relationship Id="rId4" Type="http://schemas.openxmlformats.org/officeDocument/2006/relationships/notesSlide" Target="../notesSlides/notesSlide14.xml"/></Relationships>
</file>

<file path=ppt/slides/_rels/slide26.xml.rels><?xml version="1.0" encoding="UTF-8" standalone="yes"?>
<Relationships xmlns="http://schemas.openxmlformats.org/package/2006/relationships"><Relationship Id="rId8" Type="http://schemas.openxmlformats.org/officeDocument/2006/relationships/image" Target="../media/image12.wmf"/><Relationship Id="rId3" Type="http://schemas.openxmlformats.org/officeDocument/2006/relationships/audio" Target="../media/media26.m4a"/><Relationship Id="rId7" Type="http://schemas.openxmlformats.org/officeDocument/2006/relationships/image" Target="../media/image11.wmf"/><Relationship Id="rId2" Type="http://schemas.microsoft.com/office/2007/relationships/media" Target="../media/media26.m4a"/><Relationship Id="rId1" Type="http://schemas.openxmlformats.org/officeDocument/2006/relationships/vmlDrawing" Target="../drawings/vmlDrawing3.vml"/><Relationship Id="rId6" Type="http://schemas.openxmlformats.org/officeDocument/2006/relationships/oleObject" Target="../embeddings/oleObject3.bin"/><Relationship Id="rId5" Type="http://schemas.openxmlformats.org/officeDocument/2006/relationships/notesSlide" Target="../notesSlides/notesSlide15.xml"/><Relationship Id="rId4" Type="http://schemas.openxmlformats.org/officeDocument/2006/relationships/slideLayout" Target="../slideLayouts/slideLayout2.xml"/><Relationship Id="rId9"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28.m4a"/><Relationship Id="rId1" Type="http://schemas.openxmlformats.org/officeDocument/2006/relationships/audio" Target="NULL" TargetMode="External"/><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a:extLst>
              <a:ext uri="{FF2B5EF4-FFF2-40B4-BE49-F238E27FC236}">
                <a16:creationId xmlns:a16="http://schemas.microsoft.com/office/drawing/2014/main" xmlns="" id="{F24DF30D-DBCA-4358-A173-DD978419D4F5}"/>
              </a:ext>
            </a:extLst>
          </p:cNvPr>
          <p:cNvSpPr>
            <a:spLocks noGrp="1" noChangeArrowheads="1"/>
          </p:cNvSpPr>
          <p:nvPr>
            <p:ph type="subTitle" idx="1"/>
          </p:nvPr>
        </p:nvSpPr>
        <p:spPr>
          <a:xfrm>
            <a:off x="1042988" y="1916113"/>
            <a:ext cx="6400800" cy="1752600"/>
          </a:xfrm>
        </p:spPr>
        <p:txBody>
          <a:bodyPr rtlCol="0">
            <a:normAutofit fontScale="92500" lnSpcReduction="10000"/>
          </a:bodyPr>
          <a:lstStyle/>
          <a:p>
            <a:pPr eaLnBrk="1" fontAlgn="auto" hangingPunct="1">
              <a:spcAft>
                <a:spcPts val="0"/>
              </a:spcAft>
              <a:buFont typeface="Wingdings 3" charset="2"/>
              <a:buNone/>
              <a:defRPr/>
            </a:pPr>
            <a:endParaRPr lang="en-GB" altLang="en-US" b="1" dirty="0"/>
          </a:p>
          <a:p>
            <a:pPr algn="ctr" eaLnBrk="1" fontAlgn="auto" hangingPunct="1">
              <a:spcAft>
                <a:spcPts val="0"/>
              </a:spcAft>
              <a:buFont typeface="Wingdings 3" charset="2"/>
              <a:buNone/>
              <a:defRPr/>
            </a:pPr>
            <a:r>
              <a:rPr lang="en-GB" altLang="en-US" sz="4800" b="1" dirty="0"/>
              <a:t>Introduction to Judicial Review</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909"/>
    </mc:Choice>
    <mc:Fallback xmlns="">
      <p:transition spd="slow" advTm="33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xmlns="" id="{5BD3D072-FDCE-4B8A-B307-749A78A37B43}"/>
              </a:ext>
            </a:extLst>
          </p:cNvPr>
          <p:cNvSpPr>
            <a:spLocks noGrp="1" noChangeArrowheads="1"/>
          </p:cNvSpPr>
          <p:nvPr>
            <p:ph type="title"/>
          </p:nvPr>
        </p:nvSpPr>
        <p:spPr>
          <a:xfrm>
            <a:off x="457200" y="274638"/>
            <a:ext cx="8229600" cy="706437"/>
          </a:xfrm>
        </p:spPr>
        <p:txBody>
          <a:bodyPr/>
          <a:lstStyle/>
          <a:p>
            <a:pPr eaLnBrk="1" hangingPunct="1"/>
            <a:r>
              <a:rPr lang="en-GB" altLang="en-US" sz="4000" b="1"/>
              <a:t>What is administrative law?</a:t>
            </a:r>
            <a:endParaRPr lang="en-US" altLang="en-US" sz="4000" b="1"/>
          </a:p>
        </p:txBody>
      </p:sp>
      <p:sp>
        <p:nvSpPr>
          <p:cNvPr id="8195" name="Rectangle 3">
            <a:extLst>
              <a:ext uri="{FF2B5EF4-FFF2-40B4-BE49-F238E27FC236}">
                <a16:creationId xmlns:a16="http://schemas.microsoft.com/office/drawing/2014/main" xmlns="" id="{FD7556C0-64EF-4095-BBB0-ABF28D4D3DF6}"/>
              </a:ext>
            </a:extLst>
          </p:cNvPr>
          <p:cNvSpPr>
            <a:spLocks noGrp="1" noChangeArrowheads="1"/>
          </p:cNvSpPr>
          <p:nvPr>
            <p:ph idx="1"/>
          </p:nvPr>
        </p:nvSpPr>
        <p:spPr>
          <a:xfrm>
            <a:off x="457200" y="1125538"/>
            <a:ext cx="8218488" cy="5111750"/>
          </a:xfrm>
          <a:solidFill>
            <a:schemeClr val="bg1"/>
          </a:solidFill>
        </p:spPr>
        <p:txBody>
          <a:bodyPr/>
          <a:lstStyle/>
          <a:p>
            <a:pPr algn="ctr" eaLnBrk="1" hangingPunct="1"/>
            <a:r>
              <a:rPr lang="en-GB" altLang="en-US" sz="2800"/>
              <a:t>The legal control of public bodies by courts</a:t>
            </a:r>
          </a:p>
          <a:p>
            <a:pPr algn="ctr" eaLnBrk="1" hangingPunct="1"/>
            <a:endParaRPr lang="en-GB" altLang="en-US" sz="2800"/>
          </a:p>
          <a:p>
            <a:pPr algn="ctr" eaLnBrk="1" hangingPunct="1"/>
            <a:r>
              <a:rPr lang="en-GB" altLang="en-US" sz="2800"/>
              <a:t>What is being controlled:</a:t>
            </a:r>
          </a:p>
          <a:p>
            <a:pPr lvl="1" algn="ctr" eaLnBrk="1" hangingPunct="1"/>
            <a:r>
              <a:rPr lang="en-GB" altLang="en-US" sz="2400"/>
              <a:t> the exercise of public bodies’ powers</a:t>
            </a:r>
          </a:p>
          <a:p>
            <a:pPr lvl="1" algn="ctr" eaLnBrk="1" hangingPunct="1"/>
            <a:endParaRPr lang="en-GB" altLang="en-US" sz="2400"/>
          </a:p>
          <a:p>
            <a:pPr algn="ctr" eaLnBrk="1" hangingPunct="1"/>
            <a:r>
              <a:rPr lang="en-GB" altLang="en-US" sz="2800"/>
              <a:t>How is it controlled:</a:t>
            </a:r>
          </a:p>
          <a:p>
            <a:pPr lvl="1" algn="ctr" eaLnBrk="1" hangingPunct="1"/>
            <a:r>
              <a:rPr lang="en-GB" altLang="en-US" sz="2400"/>
              <a:t>can be challenged in the civil courts</a:t>
            </a:r>
          </a:p>
          <a:p>
            <a:pPr lvl="1" algn="ctr" eaLnBrk="1" hangingPunct="1"/>
            <a:r>
              <a:rPr lang="en-GB" altLang="en-US" sz="2400"/>
              <a:t> by making a claim for Judicial Review (“JR”)</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8532"/>
    </mc:Choice>
    <mc:Fallback xmlns="">
      <p:transition spd="slow" advTm="28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xmlns="" id="{269C429A-03D3-489B-8C8D-5CE0C3F54B3D}"/>
              </a:ext>
            </a:extLst>
          </p:cNvPr>
          <p:cNvSpPr>
            <a:spLocks noGrp="1"/>
          </p:cNvSpPr>
          <p:nvPr>
            <p:ph type="title"/>
          </p:nvPr>
        </p:nvSpPr>
        <p:spPr/>
        <p:txBody>
          <a:bodyPr/>
          <a:lstStyle/>
          <a:p>
            <a:r>
              <a:rPr lang="en-GB" altLang="en-US"/>
              <a:t>What is judicial review?</a:t>
            </a:r>
          </a:p>
        </p:txBody>
      </p:sp>
      <p:sp>
        <p:nvSpPr>
          <p:cNvPr id="10243" name="Content Placeholder 2">
            <a:extLst>
              <a:ext uri="{FF2B5EF4-FFF2-40B4-BE49-F238E27FC236}">
                <a16:creationId xmlns:a16="http://schemas.microsoft.com/office/drawing/2014/main" xmlns="" id="{D9368022-C1CD-4F5B-98E9-8FD8861372A5}"/>
              </a:ext>
            </a:extLst>
          </p:cNvPr>
          <p:cNvSpPr>
            <a:spLocks noGrp="1"/>
          </p:cNvSpPr>
          <p:nvPr>
            <p:ph idx="1"/>
          </p:nvPr>
        </p:nvSpPr>
        <p:spPr>
          <a:xfrm>
            <a:off x="755650" y="1773238"/>
            <a:ext cx="6348413" cy="3881437"/>
          </a:xfrm>
        </p:spPr>
        <p:txBody>
          <a:bodyPr/>
          <a:lstStyle/>
          <a:p>
            <a:r>
              <a:rPr lang="en-GB" altLang="en-US" sz="2400">
                <a:latin typeface="Arial" panose="020B0604020202020204" pitchFamily="34" charset="0"/>
                <a:cs typeface="Arial" panose="020B0604020202020204" pitchFamily="34" charset="0"/>
              </a:rPr>
              <a:t>The process of challenging decisions in court that have been made by public bodies</a:t>
            </a:r>
          </a:p>
          <a:p>
            <a:r>
              <a:rPr lang="en-GB" altLang="en-US" sz="2400">
                <a:latin typeface="Arial" panose="020B0604020202020204" pitchFamily="34" charset="0"/>
                <a:cs typeface="Arial" panose="020B0604020202020204" pitchFamily="34" charset="0"/>
              </a:rPr>
              <a:t>Based on the rule of law principle</a:t>
            </a:r>
          </a:p>
          <a:p>
            <a:endParaRPr lang="en-GB" altLang="en-US" sz="2400">
              <a:latin typeface="Arial" panose="020B0604020202020204" pitchFamily="34" charset="0"/>
              <a:cs typeface="Arial" panose="020B0604020202020204" pitchFamily="34" charset="0"/>
            </a:endParaRPr>
          </a:p>
          <a:p>
            <a:r>
              <a:rPr lang="en-GB" altLang="en-US" sz="2400">
                <a:latin typeface="Arial" panose="020B0604020202020204" pitchFamily="34" charset="0"/>
                <a:cs typeface="Arial" panose="020B0604020202020204" pitchFamily="34" charset="0"/>
              </a:rPr>
              <a:t>Courts will assess whether the public body has acted </a:t>
            </a:r>
            <a:r>
              <a:rPr lang="en-GB" altLang="en-US" sz="2400" b="1" i="1">
                <a:latin typeface="Arial" panose="020B0604020202020204" pitchFamily="34" charset="0"/>
                <a:cs typeface="Arial" panose="020B0604020202020204" pitchFamily="34" charset="0"/>
              </a:rPr>
              <a:t>ultra vires</a:t>
            </a:r>
          </a:p>
          <a:p>
            <a:endParaRPr lang="en-GB" altLang="en-US" sz="2400" i="1">
              <a:latin typeface="Arial" panose="020B0604020202020204" pitchFamily="34" charset="0"/>
              <a:cs typeface="Arial" panose="020B0604020202020204" pitchFamily="34" charset="0"/>
            </a:endParaRPr>
          </a:p>
          <a:p>
            <a:r>
              <a:rPr lang="en-GB" altLang="en-US" sz="2400">
                <a:latin typeface="Arial" panose="020B0604020202020204" pitchFamily="34" charset="0"/>
                <a:cs typeface="Arial" panose="020B0604020202020204" pitchFamily="34" charset="0"/>
              </a:rPr>
              <a:t>JR is a </a:t>
            </a:r>
            <a:r>
              <a:rPr lang="en-GB" altLang="en-US" sz="2400" b="1">
                <a:latin typeface="Arial" panose="020B0604020202020204" pitchFamily="34" charset="0"/>
                <a:cs typeface="Arial" panose="020B0604020202020204" pitchFamily="34" charset="0"/>
              </a:rPr>
              <a:t>RESIDUAL</a:t>
            </a:r>
            <a:r>
              <a:rPr lang="en-GB" altLang="en-US" sz="2400">
                <a:latin typeface="Arial" panose="020B0604020202020204" pitchFamily="34" charset="0"/>
                <a:cs typeface="Arial" panose="020B0604020202020204" pitchFamily="34" charset="0"/>
              </a:rPr>
              <a:t> form of control over administrative bodies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4748"/>
    </mc:Choice>
    <mc:Fallback xmlns="">
      <p:transition spd="slow" advTm="164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xmlns="" id="{F26FD696-FAE4-4C39-9236-EEBE9D0694DB}"/>
              </a:ext>
            </a:extLst>
          </p:cNvPr>
          <p:cNvSpPr>
            <a:spLocks noGrp="1" noChangeArrowheads="1"/>
          </p:cNvSpPr>
          <p:nvPr>
            <p:ph type="title"/>
          </p:nvPr>
        </p:nvSpPr>
        <p:spPr>
          <a:xfrm>
            <a:off x="609600" y="609600"/>
            <a:ext cx="6348413" cy="1320800"/>
          </a:xfrm>
        </p:spPr>
        <p:txBody>
          <a:bodyPr/>
          <a:lstStyle/>
          <a:p>
            <a:pPr eaLnBrk="1" hangingPunct="1"/>
            <a:r>
              <a:rPr lang="en-GB" altLang="en-US" b="1"/>
              <a:t>Anatomy of a JR claim</a:t>
            </a:r>
            <a:endParaRPr lang="en-US" altLang="en-US" b="1"/>
          </a:p>
        </p:txBody>
      </p:sp>
      <p:sp>
        <p:nvSpPr>
          <p:cNvPr id="121861" name="AutoShape 5">
            <a:extLst>
              <a:ext uri="{FF2B5EF4-FFF2-40B4-BE49-F238E27FC236}">
                <a16:creationId xmlns:a16="http://schemas.microsoft.com/office/drawing/2014/main" xmlns="" id="{F440A531-D305-43BB-8147-99C24132B257}"/>
              </a:ext>
            </a:extLst>
          </p:cNvPr>
          <p:cNvSpPr>
            <a:spLocks noChangeArrowheads="1"/>
          </p:cNvSpPr>
          <p:nvPr/>
        </p:nvSpPr>
        <p:spPr bwMode="auto">
          <a:xfrm>
            <a:off x="323850" y="1341438"/>
            <a:ext cx="3382963" cy="3313112"/>
          </a:xfrm>
          <a:prstGeom prst="flowChartPunchedTape">
            <a:avLst/>
          </a:prstGeom>
          <a:solidFill>
            <a:schemeClr val="accent1"/>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400" b="1" u="sng">
                <a:solidFill>
                  <a:schemeClr val="tx1"/>
                </a:solidFill>
                <a:latin typeface="Arial" panose="020B0604020202020204" pitchFamily="34" charset="0"/>
              </a:rPr>
              <a:t>Stage 1</a:t>
            </a:r>
          </a:p>
          <a:p>
            <a:pPr algn="ctr" eaLnBrk="1" hangingPunct="1">
              <a:spcBef>
                <a:spcPct val="0"/>
              </a:spcBef>
              <a:buClrTx/>
              <a:buSzTx/>
              <a:buFontTx/>
              <a:buNone/>
            </a:pPr>
            <a:endParaRPr lang="en-GB" altLang="en-US" sz="1200" b="1">
              <a:solidFill>
                <a:schemeClr val="tx1"/>
              </a:solidFill>
              <a:latin typeface="Arial" panose="020B0604020202020204" pitchFamily="34" charset="0"/>
            </a:endParaRPr>
          </a:p>
          <a:p>
            <a:pPr algn="ctr" eaLnBrk="1" hangingPunct="1">
              <a:spcBef>
                <a:spcPct val="0"/>
              </a:spcBef>
              <a:buClrTx/>
              <a:buSzTx/>
              <a:buFontTx/>
              <a:buNone/>
            </a:pPr>
            <a:r>
              <a:rPr lang="en-GB" altLang="en-US" sz="2400" b="1">
                <a:solidFill>
                  <a:schemeClr val="tx1"/>
                </a:solidFill>
                <a:latin typeface="Arial" panose="020B0604020202020204" pitchFamily="34" charset="0"/>
              </a:rPr>
              <a:t>Obtaining court’s </a:t>
            </a:r>
          </a:p>
          <a:p>
            <a:pPr algn="ctr" eaLnBrk="1" hangingPunct="1">
              <a:spcBef>
                <a:spcPct val="0"/>
              </a:spcBef>
              <a:buClrTx/>
              <a:buSzTx/>
              <a:buFontTx/>
              <a:buNone/>
            </a:pPr>
            <a:r>
              <a:rPr lang="en-GB" altLang="en-US" sz="2400" b="1">
                <a:solidFill>
                  <a:schemeClr val="tx1"/>
                </a:solidFill>
                <a:latin typeface="Arial" panose="020B0604020202020204" pitchFamily="34" charset="0"/>
              </a:rPr>
              <a:t>permission</a:t>
            </a:r>
          </a:p>
          <a:p>
            <a:pPr algn="ctr" eaLnBrk="1" hangingPunct="1">
              <a:spcBef>
                <a:spcPct val="0"/>
              </a:spcBef>
              <a:buClrTx/>
              <a:buSzTx/>
              <a:buFontTx/>
              <a:buNone/>
            </a:pPr>
            <a:r>
              <a:rPr lang="en-GB" altLang="en-US" sz="2400" b="1">
                <a:solidFill>
                  <a:schemeClr val="tx1"/>
                </a:solidFill>
                <a:latin typeface="Arial" panose="020B0604020202020204" pitchFamily="34" charset="0"/>
              </a:rPr>
              <a:t>to proceed with claim</a:t>
            </a:r>
            <a:endParaRPr lang="en-US" altLang="en-US" sz="2400" b="1">
              <a:solidFill>
                <a:schemeClr val="tx1"/>
              </a:solidFill>
              <a:latin typeface="Arial" panose="020B0604020202020204" pitchFamily="34" charset="0"/>
            </a:endParaRPr>
          </a:p>
        </p:txBody>
      </p:sp>
      <p:sp>
        <p:nvSpPr>
          <p:cNvPr id="121862" name="AutoShape 6">
            <a:extLst>
              <a:ext uri="{FF2B5EF4-FFF2-40B4-BE49-F238E27FC236}">
                <a16:creationId xmlns:a16="http://schemas.microsoft.com/office/drawing/2014/main" xmlns="" id="{499E7E59-4867-4E00-9C7A-AC98447AB7D5}"/>
              </a:ext>
            </a:extLst>
          </p:cNvPr>
          <p:cNvSpPr>
            <a:spLocks noChangeArrowheads="1"/>
          </p:cNvSpPr>
          <p:nvPr/>
        </p:nvSpPr>
        <p:spPr bwMode="auto">
          <a:xfrm>
            <a:off x="5292725" y="1268413"/>
            <a:ext cx="3382963" cy="3313112"/>
          </a:xfrm>
          <a:prstGeom prst="flowChartPunchedTape">
            <a:avLst/>
          </a:prstGeom>
          <a:solidFill>
            <a:srgbClr val="FFFF00"/>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400" b="1" u="sng">
                <a:solidFill>
                  <a:schemeClr val="tx1"/>
                </a:solidFill>
                <a:latin typeface="Arial" panose="020B0604020202020204" pitchFamily="34" charset="0"/>
              </a:rPr>
              <a:t>Stage 2</a:t>
            </a:r>
          </a:p>
          <a:p>
            <a:pPr algn="ctr" eaLnBrk="1" hangingPunct="1">
              <a:spcBef>
                <a:spcPct val="0"/>
              </a:spcBef>
              <a:buClrTx/>
              <a:buSzTx/>
              <a:buFontTx/>
              <a:buNone/>
            </a:pPr>
            <a:endParaRPr lang="en-GB" altLang="en-US" sz="1200" b="1">
              <a:solidFill>
                <a:schemeClr val="tx1"/>
              </a:solidFill>
              <a:latin typeface="Arial" panose="020B0604020202020204" pitchFamily="34" charset="0"/>
            </a:endParaRPr>
          </a:p>
          <a:p>
            <a:pPr algn="ctr" eaLnBrk="1" hangingPunct="1">
              <a:spcBef>
                <a:spcPct val="0"/>
              </a:spcBef>
              <a:buClrTx/>
              <a:buSzTx/>
              <a:buFontTx/>
              <a:buNone/>
            </a:pPr>
            <a:r>
              <a:rPr lang="en-GB" altLang="en-US" sz="2400" b="1">
                <a:solidFill>
                  <a:schemeClr val="tx1"/>
                </a:solidFill>
                <a:latin typeface="Arial" panose="020B0604020202020204" pitchFamily="34" charset="0"/>
              </a:rPr>
              <a:t>Full hearing on alleged</a:t>
            </a:r>
          </a:p>
          <a:p>
            <a:pPr algn="ctr" eaLnBrk="1" hangingPunct="1">
              <a:spcBef>
                <a:spcPct val="0"/>
              </a:spcBef>
              <a:buClrTx/>
              <a:buSzTx/>
              <a:buFontTx/>
              <a:buNone/>
            </a:pPr>
            <a:r>
              <a:rPr lang="en-GB" altLang="en-US" sz="2400" b="1">
                <a:solidFill>
                  <a:schemeClr val="tx1"/>
                </a:solidFill>
                <a:latin typeface="Arial" panose="020B0604020202020204" pitchFamily="34" charset="0"/>
              </a:rPr>
              <a:t>grounds of review</a:t>
            </a:r>
            <a:endParaRPr lang="en-US" altLang="en-US" sz="2400" b="1">
              <a:solidFill>
                <a:schemeClr val="tx1"/>
              </a:solidFill>
              <a:latin typeface="Arial" panose="020B0604020202020204" pitchFamily="34" charset="0"/>
            </a:endParaRPr>
          </a:p>
        </p:txBody>
      </p:sp>
      <p:sp>
        <p:nvSpPr>
          <p:cNvPr id="121863" name="Line 7">
            <a:extLst>
              <a:ext uri="{FF2B5EF4-FFF2-40B4-BE49-F238E27FC236}">
                <a16:creationId xmlns:a16="http://schemas.microsoft.com/office/drawing/2014/main" xmlns="" id="{7C361E64-0962-42F4-8050-64208B3C153F}"/>
              </a:ext>
            </a:extLst>
          </p:cNvPr>
          <p:cNvSpPr>
            <a:spLocks noChangeShapeType="1"/>
          </p:cNvSpPr>
          <p:nvPr/>
        </p:nvSpPr>
        <p:spPr bwMode="auto">
          <a:xfrm>
            <a:off x="3924300" y="2852738"/>
            <a:ext cx="1008063" cy="0"/>
          </a:xfrm>
          <a:prstGeom prst="line">
            <a:avLst/>
          </a:prstGeom>
          <a:noFill/>
          <a:ln w="63500">
            <a:solidFill>
              <a:schemeClr val="tx1"/>
            </a:solidFill>
            <a:round/>
            <a:headEnd/>
            <a:tailEnd type="arrow" w="lg" len="lg"/>
          </a:ln>
          <a:extLst>
            <a:ext uri="{909E8E84-426E-40DD-AFC4-6F175D3DCCD1}">
              <a14:hiddenFill xmlns:a14="http://schemas.microsoft.com/office/drawing/2010/main">
                <a:noFill/>
              </a14:hiddenFill>
            </a:ext>
          </a:extLst>
        </p:spPr>
        <p:txBody>
          <a:bodyPr/>
          <a:lstStyle/>
          <a:p>
            <a:endParaRPr lang="en-GB"/>
          </a:p>
        </p:txBody>
      </p:sp>
      <p:sp>
        <p:nvSpPr>
          <p:cNvPr id="121865" name="Text Box 9">
            <a:extLst>
              <a:ext uri="{FF2B5EF4-FFF2-40B4-BE49-F238E27FC236}">
                <a16:creationId xmlns:a16="http://schemas.microsoft.com/office/drawing/2014/main" xmlns="" id="{6DCDCC29-D534-4921-B197-67B110303429}"/>
              </a:ext>
            </a:extLst>
          </p:cNvPr>
          <p:cNvSpPr txBox="1">
            <a:spLocks noChangeArrowheads="1"/>
          </p:cNvSpPr>
          <p:nvPr/>
        </p:nvSpPr>
        <p:spPr bwMode="auto">
          <a:xfrm>
            <a:off x="5003800" y="4724400"/>
            <a:ext cx="3816350"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endParaRPr lang="en-GB" altLang="en-US" sz="2400" b="1">
              <a:solidFill>
                <a:schemeClr val="tx1"/>
              </a:solidFill>
              <a:latin typeface="Arial" panose="020B0604020202020204" pitchFamily="34" charset="0"/>
            </a:endParaRPr>
          </a:p>
          <a:p>
            <a:pPr algn="ctr" eaLnBrk="1" hangingPunct="1">
              <a:spcBef>
                <a:spcPct val="50000"/>
              </a:spcBef>
              <a:buClrTx/>
              <a:buSzTx/>
              <a:buFontTx/>
              <a:buNone/>
            </a:pPr>
            <a:r>
              <a:rPr lang="en-GB" altLang="en-US" sz="2000" b="1">
                <a:solidFill>
                  <a:schemeClr val="tx1"/>
                </a:solidFill>
                <a:latin typeface="Arial" panose="020B0604020202020204" pitchFamily="34" charset="0"/>
              </a:rPr>
              <a:t>i.e. illegality, irrationality, procedural impropriety</a:t>
            </a:r>
            <a:endParaRPr lang="en-US" altLang="en-US" sz="2000" b="1">
              <a:solidFill>
                <a:schemeClr val="tx1"/>
              </a:solidFill>
              <a:latin typeface="Arial" panose="020B0604020202020204" pitchFamily="34" charset="0"/>
            </a:endParaRPr>
          </a:p>
        </p:txBody>
      </p:sp>
      <p:sp>
        <p:nvSpPr>
          <p:cNvPr id="121866" name="Text Box 10">
            <a:extLst>
              <a:ext uri="{FF2B5EF4-FFF2-40B4-BE49-F238E27FC236}">
                <a16:creationId xmlns:a16="http://schemas.microsoft.com/office/drawing/2014/main" xmlns="" id="{EE6B941F-AC3C-40DC-B3C7-0C35D774A240}"/>
              </a:ext>
            </a:extLst>
          </p:cNvPr>
          <p:cNvSpPr txBox="1">
            <a:spLocks noChangeArrowheads="1"/>
          </p:cNvSpPr>
          <p:nvPr/>
        </p:nvSpPr>
        <p:spPr bwMode="auto">
          <a:xfrm>
            <a:off x="3779838" y="3357563"/>
            <a:ext cx="143986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b="1">
                <a:solidFill>
                  <a:schemeClr val="tx1"/>
                </a:solidFill>
                <a:latin typeface="Arial" panose="020B0604020202020204" pitchFamily="34" charset="0"/>
              </a:rPr>
              <a:t>if granted</a:t>
            </a:r>
            <a:endParaRPr lang="en-US" altLang="en-US" b="1">
              <a:solidFill>
                <a:schemeClr val="tx1"/>
              </a:solidFill>
              <a:latin typeface="Arial" panose="020B0604020202020204" pitchFamily="34" charset="0"/>
            </a:endParaRPr>
          </a:p>
        </p:txBody>
      </p:sp>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38816"/>
    </mc:Choice>
    <mc:Fallback xmlns="">
      <p:transition spd="slow" advTm="38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186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186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186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186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18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2"/>
                </p:tgtEl>
              </p:cMediaNode>
            </p:audio>
          </p:childTnLst>
        </p:cTn>
      </p:par>
    </p:tnLst>
    <p:bldLst>
      <p:bldP spid="121861" grpId="0" animBg="1"/>
      <p:bldP spid="121862" grpId="0" animBg="1"/>
      <p:bldP spid="121865" grpId="0"/>
      <p:bldP spid="12186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xmlns="" id="{177AF17A-A725-4BFE-9C4E-411039AF1CC8}"/>
              </a:ext>
            </a:extLst>
          </p:cNvPr>
          <p:cNvSpPr>
            <a:spLocks noGrp="1" noChangeArrowheads="1"/>
          </p:cNvSpPr>
          <p:nvPr>
            <p:ph type="title"/>
          </p:nvPr>
        </p:nvSpPr>
        <p:spPr>
          <a:xfrm>
            <a:off x="468313" y="333375"/>
            <a:ext cx="8229600" cy="792163"/>
          </a:xfrm>
        </p:spPr>
        <p:txBody>
          <a:bodyPr rtlCol="0">
            <a:normAutofit fontScale="90000"/>
          </a:bodyPr>
          <a:lstStyle/>
          <a:p>
            <a:pPr eaLnBrk="1" fontAlgn="auto" hangingPunct="1">
              <a:spcAft>
                <a:spcPts val="0"/>
              </a:spcAft>
              <a:defRPr/>
            </a:pPr>
            <a:r>
              <a:rPr lang="en-GB" altLang="en-US" sz="4000" b="1" dirty="0"/>
              <a:t>Outline of a claim for JR</a:t>
            </a:r>
            <a:br>
              <a:rPr lang="en-GB" altLang="en-US" sz="4000" b="1" dirty="0"/>
            </a:br>
            <a:r>
              <a:rPr lang="en-GB" altLang="en-US" sz="4000" b="1" dirty="0"/>
              <a:t>Stage 1</a:t>
            </a:r>
            <a:endParaRPr lang="en-US" altLang="en-US" sz="4000" b="1" dirty="0"/>
          </a:p>
        </p:txBody>
      </p:sp>
      <p:sp>
        <p:nvSpPr>
          <p:cNvPr id="6147" name="Rectangle 3">
            <a:extLst>
              <a:ext uri="{FF2B5EF4-FFF2-40B4-BE49-F238E27FC236}">
                <a16:creationId xmlns:a16="http://schemas.microsoft.com/office/drawing/2014/main" xmlns="" id="{6D36DBBC-1BA2-4E58-94C8-50599D6C3761}"/>
              </a:ext>
            </a:extLst>
          </p:cNvPr>
          <p:cNvSpPr>
            <a:spLocks noGrp="1" noChangeArrowheads="1"/>
          </p:cNvSpPr>
          <p:nvPr>
            <p:ph idx="1"/>
          </p:nvPr>
        </p:nvSpPr>
        <p:spPr>
          <a:xfrm>
            <a:off x="395288" y="1773238"/>
            <a:ext cx="8424862" cy="4608512"/>
          </a:xfrm>
        </p:spPr>
        <p:txBody>
          <a:bodyPr rtlCol="0">
            <a:normAutofit lnSpcReduction="10000"/>
          </a:bodyPr>
          <a:lstStyle/>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Is it a public body?</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Is it a public law issue?</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Is the issue reviewable?</a:t>
            </a:r>
          </a:p>
          <a:p>
            <a:pPr lvl="1"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Does the claimant have standing?</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Are there grounds for review?</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Is JR being claimed as a last resort?</a:t>
            </a:r>
          </a:p>
          <a:p>
            <a:pPr eaLnBrk="1" fontAlgn="auto" hangingPunct="1">
              <a:lnSpc>
                <a:spcPct val="80000"/>
              </a:lnSpc>
              <a:spcAft>
                <a:spcPts val="0"/>
              </a:spcAft>
              <a:buFont typeface="Wingdings 3" charset="2"/>
              <a:buChar char=""/>
              <a:defRPr/>
            </a:pPr>
            <a:endParaRPr lang="en-GB" altLang="en-US" sz="1200" b="1">
              <a:solidFill>
                <a:schemeClr val="tx1">
                  <a:lumMod val="75000"/>
                  <a:lumOff val="25000"/>
                </a:schemeClr>
              </a:solidFill>
            </a:endParaRPr>
          </a:p>
          <a:p>
            <a:pPr eaLnBrk="1" fontAlgn="auto" hangingPunct="1">
              <a:lnSpc>
                <a:spcPct val="80000"/>
              </a:lnSpc>
              <a:spcAft>
                <a:spcPts val="0"/>
              </a:spcAft>
              <a:buFont typeface="Wingdings 3" charset="2"/>
              <a:buChar char=""/>
              <a:defRPr/>
            </a:pPr>
            <a:r>
              <a:rPr lang="en-GB" altLang="en-US" sz="2800" b="1">
                <a:solidFill>
                  <a:schemeClr val="tx1">
                    <a:lumMod val="75000"/>
                    <a:lumOff val="25000"/>
                  </a:schemeClr>
                </a:solidFill>
              </a:rPr>
              <a:t>Has claimant followed the right procedure?</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682"/>
    </mc:Choice>
    <mc:Fallback xmlns="">
      <p:transition spd="slow" advTm="636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xmlns="" id="{F728645B-B439-46CD-9918-01ED660A65DA}"/>
              </a:ext>
            </a:extLst>
          </p:cNvPr>
          <p:cNvSpPr>
            <a:spLocks noGrp="1" noChangeArrowheads="1"/>
          </p:cNvSpPr>
          <p:nvPr>
            <p:ph type="title"/>
          </p:nvPr>
        </p:nvSpPr>
        <p:spPr>
          <a:xfrm>
            <a:off x="457200" y="274638"/>
            <a:ext cx="8229600" cy="993775"/>
          </a:xfrm>
        </p:spPr>
        <p:txBody>
          <a:bodyPr/>
          <a:lstStyle/>
          <a:p>
            <a:pPr eaLnBrk="1" hangingPunct="1"/>
            <a:r>
              <a:rPr lang="en-GB" altLang="en-US" b="1"/>
              <a:t>What is a public body?</a:t>
            </a:r>
          </a:p>
        </p:txBody>
      </p:sp>
      <p:sp>
        <p:nvSpPr>
          <p:cNvPr id="15363" name="Rectangle 3">
            <a:extLst>
              <a:ext uri="{FF2B5EF4-FFF2-40B4-BE49-F238E27FC236}">
                <a16:creationId xmlns:a16="http://schemas.microsoft.com/office/drawing/2014/main" xmlns="" id="{4FEC9DE1-CB9A-4973-9EEC-E30032C0CC4E}"/>
              </a:ext>
            </a:extLst>
          </p:cNvPr>
          <p:cNvSpPr>
            <a:spLocks noGrp="1" noChangeArrowheads="1"/>
          </p:cNvSpPr>
          <p:nvPr>
            <p:ph idx="1"/>
          </p:nvPr>
        </p:nvSpPr>
        <p:spPr>
          <a:xfrm>
            <a:off x="457200" y="1341438"/>
            <a:ext cx="8229600" cy="5040312"/>
          </a:xfrm>
        </p:spPr>
        <p:txBody>
          <a:bodyPr/>
          <a:lstStyle/>
          <a:p>
            <a:pPr eaLnBrk="1" hangingPunct="1">
              <a:lnSpc>
                <a:spcPct val="90000"/>
              </a:lnSpc>
            </a:pPr>
            <a:r>
              <a:rPr lang="en-GB" altLang="en-US" sz="2800" b="1"/>
              <a:t>A body whose source of power is:</a:t>
            </a:r>
          </a:p>
          <a:p>
            <a:pPr lvl="1" eaLnBrk="1" hangingPunct="1">
              <a:lnSpc>
                <a:spcPct val="90000"/>
              </a:lnSpc>
            </a:pPr>
            <a:r>
              <a:rPr lang="en-GB" altLang="en-US" sz="2400"/>
              <a:t> legislation (Act of P or delegated legislation); or</a:t>
            </a:r>
          </a:p>
          <a:p>
            <a:pPr lvl="1" eaLnBrk="1" hangingPunct="1">
              <a:lnSpc>
                <a:spcPct val="90000"/>
              </a:lnSpc>
            </a:pPr>
            <a:r>
              <a:rPr lang="en-GB" altLang="en-US" sz="2400"/>
              <a:t> royal/ministerial prerogative</a:t>
            </a:r>
          </a:p>
          <a:p>
            <a:pPr lvl="1" eaLnBrk="1" hangingPunct="1">
              <a:lnSpc>
                <a:spcPct val="90000"/>
              </a:lnSpc>
            </a:pPr>
            <a:endParaRPr lang="en-GB" altLang="en-US" sz="2400"/>
          </a:p>
          <a:p>
            <a:pPr eaLnBrk="1" hangingPunct="1">
              <a:lnSpc>
                <a:spcPct val="90000"/>
              </a:lnSpc>
            </a:pPr>
            <a:r>
              <a:rPr lang="en-GB" altLang="en-US" sz="2800" b="1"/>
              <a:t>Or: a body performing a public function</a:t>
            </a:r>
          </a:p>
          <a:p>
            <a:pPr lvl="1" eaLnBrk="1" hangingPunct="1">
              <a:lnSpc>
                <a:spcPct val="90000"/>
              </a:lnSpc>
            </a:pPr>
            <a:r>
              <a:rPr lang="en-GB" altLang="en-US" sz="2400"/>
              <a:t> *</a:t>
            </a:r>
            <a:r>
              <a:rPr lang="en-GB" altLang="en-US" sz="2400" i="1"/>
              <a:t>R v Panel on Takeovers &amp; Mergers ex p Datafin</a:t>
            </a:r>
          </a:p>
          <a:p>
            <a:pPr eaLnBrk="1" hangingPunct="1">
              <a:lnSpc>
                <a:spcPct val="90000"/>
              </a:lnSpc>
            </a:pPr>
            <a:endParaRPr lang="en-GB" altLang="en-US" sz="2800"/>
          </a:p>
          <a:p>
            <a:pPr eaLnBrk="1" hangingPunct="1">
              <a:lnSpc>
                <a:spcPct val="90000"/>
              </a:lnSpc>
            </a:pPr>
            <a:r>
              <a:rPr lang="en-GB" altLang="en-US" sz="2800" b="1"/>
              <a:t>s.6 HRA 1998: </a:t>
            </a:r>
          </a:p>
          <a:p>
            <a:pPr lvl="1" eaLnBrk="1" hangingPunct="1">
              <a:lnSpc>
                <a:spcPct val="90000"/>
              </a:lnSpc>
            </a:pPr>
            <a:r>
              <a:rPr lang="en-GB" altLang="en-US" sz="2400"/>
              <a:t> a public or private body performing a “public function”</a:t>
            </a:r>
          </a:p>
          <a:p>
            <a:pPr eaLnBrk="1" hangingPunct="1">
              <a:lnSpc>
                <a:spcPct val="90000"/>
              </a:lnSpc>
              <a:buFontTx/>
              <a:buNone/>
            </a:pPr>
            <a:endParaRPr lang="en-GB" altLang="en-US" sz="2800" i="1"/>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3936"/>
    </mc:Choice>
    <mc:Fallback xmlns="">
      <p:transition spd="slow" advTm="1439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xmlns="" id="{4EB3A116-8937-47EE-BDDC-5DE6F9C00780}"/>
              </a:ext>
            </a:extLst>
          </p:cNvPr>
          <p:cNvSpPr>
            <a:spLocks noGrp="1"/>
          </p:cNvSpPr>
          <p:nvPr>
            <p:ph type="title"/>
          </p:nvPr>
        </p:nvSpPr>
        <p:spPr/>
        <p:txBody>
          <a:bodyPr/>
          <a:lstStyle/>
          <a:p>
            <a:pPr eaLnBrk="1" hangingPunct="1"/>
            <a:r>
              <a:rPr lang="en-GB" altLang="en-US" dirty="0"/>
              <a:t>TASK</a:t>
            </a:r>
          </a:p>
        </p:txBody>
      </p:sp>
      <p:sp>
        <p:nvSpPr>
          <p:cNvPr id="17411" name="Content Placeholder 2">
            <a:extLst>
              <a:ext uri="{FF2B5EF4-FFF2-40B4-BE49-F238E27FC236}">
                <a16:creationId xmlns:a16="http://schemas.microsoft.com/office/drawing/2014/main" xmlns="" id="{7BE491A0-207A-4A8A-928B-E61C0928416C}"/>
              </a:ext>
            </a:extLst>
          </p:cNvPr>
          <p:cNvSpPr>
            <a:spLocks noGrp="1"/>
          </p:cNvSpPr>
          <p:nvPr>
            <p:ph idx="1"/>
          </p:nvPr>
        </p:nvSpPr>
        <p:spPr/>
        <p:txBody>
          <a:bodyPr/>
          <a:lstStyle/>
          <a:p>
            <a:pPr eaLnBrk="1" hangingPunct="1"/>
            <a:r>
              <a:rPr lang="en-GB" altLang="en-US" sz="2800" dirty="0"/>
              <a:t>FIND SOME EXAMPLES OF PRIVATE AND PUBLIC LAWS</a:t>
            </a:r>
          </a:p>
        </p:txBody>
      </p:sp>
      <p:pic>
        <p:nvPicPr>
          <p:cNvPr id="17412" name="Picture 3">
            <a:extLst>
              <a:ext uri="{FF2B5EF4-FFF2-40B4-BE49-F238E27FC236}">
                <a16:creationId xmlns:a16="http://schemas.microsoft.com/office/drawing/2014/main" xmlns="" id="{85FA7D75-4FAC-4407-BD14-A90079A5469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700338" y="3479800"/>
            <a:ext cx="2790825" cy="279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823"/>
    </mc:Choice>
    <mc:Fallback xmlns="">
      <p:transition spd="slow" advTm="17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xmlns="" id="{61115846-0964-49EB-83DC-32B0FA027246}"/>
              </a:ext>
            </a:extLst>
          </p:cNvPr>
          <p:cNvSpPr>
            <a:spLocks noGrp="1" noChangeArrowheads="1"/>
          </p:cNvSpPr>
          <p:nvPr>
            <p:ph type="title"/>
          </p:nvPr>
        </p:nvSpPr>
        <p:spPr>
          <a:xfrm>
            <a:off x="457200" y="274638"/>
            <a:ext cx="8229600" cy="777875"/>
          </a:xfrm>
        </p:spPr>
        <p:txBody>
          <a:bodyPr/>
          <a:lstStyle/>
          <a:p>
            <a:pPr eaLnBrk="1" hangingPunct="1"/>
            <a:r>
              <a:rPr lang="en-GB" altLang="en-US" b="1"/>
              <a:t>Public law or private law?</a:t>
            </a:r>
            <a:endParaRPr lang="en-US" altLang="en-US" b="1"/>
          </a:p>
        </p:txBody>
      </p:sp>
      <p:sp>
        <p:nvSpPr>
          <p:cNvPr id="18435" name="Rectangle 3">
            <a:extLst>
              <a:ext uri="{FF2B5EF4-FFF2-40B4-BE49-F238E27FC236}">
                <a16:creationId xmlns:a16="http://schemas.microsoft.com/office/drawing/2014/main" xmlns="" id="{77E968C3-909A-4C15-AF38-39BC927BA4EF}"/>
              </a:ext>
            </a:extLst>
          </p:cNvPr>
          <p:cNvSpPr>
            <a:spLocks noGrp="1" noChangeArrowheads="1"/>
          </p:cNvSpPr>
          <p:nvPr>
            <p:ph idx="1"/>
          </p:nvPr>
        </p:nvSpPr>
        <p:spPr>
          <a:xfrm>
            <a:off x="395288" y="1268413"/>
            <a:ext cx="8424862" cy="4897437"/>
          </a:xfrm>
        </p:spPr>
        <p:txBody>
          <a:bodyPr/>
          <a:lstStyle/>
          <a:p>
            <a:pPr eaLnBrk="1" hangingPunct="1">
              <a:lnSpc>
                <a:spcPct val="90000"/>
              </a:lnSpc>
            </a:pPr>
            <a:r>
              <a:rPr lang="en-GB" altLang="en-US" sz="2800" b="1" dirty="0"/>
              <a:t>Public law issues</a:t>
            </a:r>
            <a:r>
              <a:rPr lang="en-GB" altLang="en-US" sz="2800" dirty="0"/>
              <a:t>:</a:t>
            </a:r>
          </a:p>
          <a:p>
            <a:pPr lvl="1" eaLnBrk="1" hangingPunct="1">
              <a:lnSpc>
                <a:spcPct val="90000"/>
              </a:lnSpc>
            </a:pPr>
            <a:r>
              <a:rPr lang="en-GB" altLang="en-US" sz="2400" dirty="0"/>
              <a:t> relate to exercise of public functions e.g.</a:t>
            </a:r>
          </a:p>
          <a:p>
            <a:pPr lvl="2" eaLnBrk="1" hangingPunct="1">
              <a:lnSpc>
                <a:spcPct val="90000"/>
              </a:lnSpc>
            </a:pPr>
            <a:r>
              <a:rPr lang="en-GB" altLang="en-US" sz="2000" dirty="0"/>
              <a:t> planning permission</a:t>
            </a:r>
          </a:p>
          <a:p>
            <a:pPr lvl="2" eaLnBrk="1" hangingPunct="1">
              <a:lnSpc>
                <a:spcPct val="90000"/>
              </a:lnSpc>
            </a:pPr>
            <a:r>
              <a:rPr lang="en-GB" altLang="en-US" sz="2000" dirty="0"/>
              <a:t> education</a:t>
            </a:r>
          </a:p>
          <a:p>
            <a:pPr lvl="2" eaLnBrk="1" hangingPunct="1">
              <a:lnSpc>
                <a:spcPct val="90000"/>
              </a:lnSpc>
            </a:pPr>
            <a:r>
              <a:rPr lang="en-GB" altLang="en-US" sz="2000" dirty="0"/>
              <a:t> Healthcare</a:t>
            </a:r>
          </a:p>
          <a:p>
            <a:pPr marL="914400" lvl="2" indent="0">
              <a:lnSpc>
                <a:spcPct val="90000"/>
              </a:lnSpc>
              <a:buNone/>
            </a:pPr>
            <a:r>
              <a:rPr lang="en-GB" altLang="en-US" sz="2400" b="1" dirty="0">
                <a:solidFill>
                  <a:srgbClr val="FF0000"/>
                </a:solidFill>
              </a:rPr>
              <a:t>O'Reilly v Mackman (1983)</a:t>
            </a:r>
          </a:p>
          <a:p>
            <a:pPr lvl="2" eaLnBrk="1" hangingPunct="1">
              <a:lnSpc>
                <a:spcPct val="90000"/>
              </a:lnSpc>
            </a:pPr>
            <a:endParaRPr lang="en-GB" altLang="en-US" sz="2000"/>
          </a:p>
          <a:p>
            <a:pPr eaLnBrk="1" hangingPunct="1">
              <a:lnSpc>
                <a:spcPct val="90000"/>
              </a:lnSpc>
            </a:pPr>
            <a:r>
              <a:rPr lang="en-GB" altLang="en-US" sz="2800" b="1" dirty="0"/>
              <a:t>Private law issues</a:t>
            </a:r>
            <a:r>
              <a:rPr lang="en-GB" altLang="en-US" sz="2800" dirty="0"/>
              <a:t>:</a:t>
            </a:r>
          </a:p>
          <a:p>
            <a:pPr lvl="1" eaLnBrk="1" hangingPunct="1">
              <a:lnSpc>
                <a:spcPct val="90000"/>
              </a:lnSpc>
            </a:pPr>
            <a:r>
              <a:rPr lang="en-GB" altLang="en-US" sz="2400" dirty="0"/>
              <a:t> are outside the scope of judicial review e.g.</a:t>
            </a:r>
          </a:p>
          <a:p>
            <a:pPr lvl="2" eaLnBrk="1" hangingPunct="1">
              <a:lnSpc>
                <a:spcPct val="90000"/>
              </a:lnSpc>
            </a:pPr>
            <a:r>
              <a:rPr lang="en-GB" altLang="en-US" sz="2000" dirty="0"/>
              <a:t> debt collection</a:t>
            </a:r>
          </a:p>
          <a:p>
            <a:pPr lvl="2" eaLnBrk="1" hangingPunct="1">
              <a:lnSpc>
                <a:spcPct val="90000"/>
              </a:lnSpc>
            </a:pPr>
            <a:r>
              <a:rPr lang="en-GB" altLang="en-US" sz="2000" dirty="0"/>
              <a:t> contractual disputes</a:t>
            </a:r>
          </a:p>
          <a:p>
            <a:pPr lvl="2" eaLnBrk="1" hangingPunct="1">
              <a:lnSpc>
                <a:spcPct val="90000"/>
              </a:lnSpc>
            </a:pPr>
            <a:r>
              <a:rPr lang="en-GB" altLang="en-US" sz="2000" dirty="0"/>
              <a:t> torts (e.g. liability for tripping over loose pavement)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9493"/>
    </mc:Choice>
    <mc:Fallback xmlns="">
      <p:transition spd="slow" advTm="149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xmlns="" id="{5BBB02F0-ABE2-4D9D-AFA1-62A22913DC63}"/>
              </a:ext>
            </a:extLst>
          </p:cNvPr>
          <p:cNvSpPr>
            <a:spLocks noGrp="1" noChangeArrowheads="1"/>
          </p:cNvSpPr>
          <p:nvPr>
            <p:ph type="title"/>
          </p:nvPr>
        </p:nvSpPr>
        <p:spPr>
          <a:xfrm>
            <a:off x="457200" y="274638"/>
            <a:ext cx="8229600" cy="706437"/>
          </a:xfrm>
        </p:spPr>
        <p:txBody>
          <a:bodyPr/>
          <a:lstStyle/>
          <a:p>
            <a:pPr eaLnBrk="1" hangingPunct="1"/>
            <a:r>
              <a:rPr lang="en-GB" altLang="en-US" sz="4000" b="1"/>
              <a:t>Is it a reviewable issue?</a:t>
            </a:r>
            <a:endParaRPr lang="en-US" altLang="en-US" sz="4000" b="1"/>
          </a:p>
        </p:txBody>
      </p:sp>
      <p:sp>
        <p:nvSpPr>
          <p:cNvPr id="41987" name="Rectangle 3">
            <a:extLst>
              <a:ext uri="{FF2B5EF4-FFF2-40B4-BE49-F238E27FC236}">
                <a16:creationId xmlns:a16="http://schemas.microsoft.com/office/drawing/2014/main" xmlns="" id="{AB9F406F-98B5-4E7B-B1C3-49E39F0CF5A6}"/>
              </a:ext>
            </a:extLst>
          </p:cNvPr>
          <p:cNvSpPr>
            <a:spLocks noGrp="1" noChangeArrowheads="1"/>
          </p:cNvSpPr>
          <p:nvPr>
            <p:ph idx="1"/>
          </p:nvPr>
        </p:nvSpPr>
        <p:spPr>
          <a:xfrm>
            <a:off x="468313" y="1196975"/>
            <a:ext cx="8229600" cy="5256213"/>
          </a:xfrm>
        </p:spPr>
        <p:txBody>
          <a:bodyPr/>
          <a:lstStyle/>
          <a:p>
            <a:pPr marL="0" indent="0" eaLnBrk="1" hangingPunct="1">
              <a:buFont typeface="Wingdings 3" panose="05040102010807070707" pitchFamily="18" charset="2"/>
              <a:buNone/>
              <a:defRPr/>
            </a:pPr>
            <a:r>
              <a:rPr lang="en-GB" altLang="en-US" sz="3600" b="1" dirty="0"/>
              <a:t>JR is a review, not an appeal</a:t>
            </a:r>
          </a:p>
          <a:p>
            <a:pPr lvl="1" eaLnBrk="1" hangingPunct="1">
              <a:defRPr/>
            </a:pPr>
            <a:r>
              <a:rPr lang="en-GB" altLang="en-US" sz="3200" b="1" dirty="0"/>
              <a:t> </a:t>
            </a:r>
            <a:r>
              <a:rPr lang="en-GB" altLang="en-US" sz="3200" dirty="0"/>
              <a:t>can’t complain about merits of decision</a:t>
            </a:r>
          </a:p>
          <a:p>
            <a:pPr lvl="1" eaLnBrk="1" hangingPunct="1">
              <a:defRPr/>
            </a:pPr>
            <a:r>
              <a:rPr lang="en-GB" altLang="en-US" sz="3200" dirty="0"/>
              <a:t> court is concerned only with:</a:t>
            </a:r>
          </a:p>
          <a:p>
            <a:pPr lvl="2" eaLnBrk="1" hangingPunct="1">
              <a:defRPr/>
            </a:pPr>
            <a:r>
              <a:rPr lang="en-GB" altLang="en-US" sz="2800" dirty="0"/>
              <a:t> legality, rationality and fairness</a:t>
            </a:r>
          </a:p>
          <a:p>
            <a:pPr eaLnBrk="1" hangingPunct="1">
              <a:defRPr/>
            </a:pPr>
            <a:endParaRPr lang="en-GB" altLang="en-US" sz="1600" dirty="0"/>
          </a:p>
          <a:p>
            <a:pPr marL="0" indent="0" eaLnBrk="1" hangingPunct="1">
              <a:buFont typeface="Wingdings 3" panose="05040102010807070707" pitchFamily="18" charset="2"/>
              <a:buNone/>
              <a:defRPr/>
            </a:pPr>
            <a:r>
              <a:rPr lang="en-GB" altLang="en-US" sz="3600" b="1" dirty="0"/>
              <a:t>Issues of fact generally not reviewable</a:t>
            </a:r>
          </a:p>
          <a:p>
            <a:pPr lvl="1" eaLnBrk="1" hangingPunct="1">
              <a:defRPr/>
            </a:pPr>
            <a:r>
              <a:rPr lang="en-GB" altLang="en-US" sz="3200" b="1" dirty="0"/>
              <a:t> </a:t>
            </a:r>
            <a:r>
              <a:rPr lang="en-GB" altLang="en-US" sz="3200" dirty="0"/>
              <a:t>subject to limited exceptions</a:t>
            </a:r>
          </a:p>
        </p:txBody>
      </p:sp>
      <p:pic>
        <p:nvPicPr>
          <p:cNvPr id="20484" name="Picture 11" descr="MMj03567970000[1]">
            <a:extLst>
              <a:ext uri="{FF2B5EF4-FFF2-40B4-BE49-F238E27FC236}">
                <a16:creationId xmlns:a16="http://schemas.microsoft.com/office/drawing/2014/main" xmlns="" id="{AAA3B28B-D86A-404F-A2F9-211DC00448AA}"/>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885113" y="4797425"/>
            <a:ext cx="1028700" cy="102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6583"/>
    </mc:Choice>
    <mc:Fallback xmlns="">
      <p:transition spd="slow" advTm="86583"/>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 presetClass="entr" presetSubtype="0" fill="hold" nodeType="withEffect">
                                  <p:stCondLst>
                                    <p:cond delay="0"/>
                                  </p:stCondLst>
                                  <p:childTnLst>
                                    <p:set>
                                      <p:cBhvr>
                                        <p:cTn id="8" dur="1" fill="hold">
                                          <p:stCondLst>
                                            <p:cond delay="0"/>
                                          </p:stCondLst>
                                        </p:cTn>
                                        <p:tgtEl>
                                          <p:spTgt spid="41987">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987">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1987">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198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198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403E178A-3580-4A5D-86F5-0F6BDA806502}"/>
              </a:ext>
            </a:extLst>
          </p:cNvPr>
          <p:cNvSpPr>
            <a:spLocks noGrp="1"/>
          </p:cNvSpPr>
          <p:nvPr>
            <p:ph idx="1"/>
          </p:nvPr>
        </p:nvSpPr>
        <p:spPr>
          <a:xfrm>
            <a:off x="684213" y="260350"/>
            <a:ext cx="6348412" cy="3881438"/>
          </a:xfrm>
        </p:spPr>
        <p:txBody>
          <a:bodyPr/>
          <a:lstStyle/>
          <a:p>
            <a:r>
              <a:rPr lang="en-GB" altLang="en-US" sz="3200"/>
              <a:t>What is a pressure group?</a:t>
            </a:r>
          </a:p>
          <a:p>
            <a:r>
              <a:rPr lang="en-GB" altLang="en-US" sz="3200"/>
              <a:t>Can you find an example of one?</a:t>
            </a:r>
          </a:p>
        </p:txBody>
      </p:sp>
      <p:pic>
        <p:nvPicPr>
          <p:cNvPr id="4" name="Picture 3">
            <a:extLst>
              <a:ext uri="{FF2B5EF4-FFF2-40B4-BE49-F238E27FC236}">
                <a16:creationId xmlns:a16="http://schemas.microsoft.com/office/drawing/2014/main" xmlns="" id="{FD450D9F-F82C-4D43-88FA-E7CC709B69C5}"/>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692275" y="2505075"/>
            <a:ext cx="4113213" cy="308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xmlns="" id="{10F43D5C-3EB5-4324-9187-FC19A0F91BCF}"/>
              </a:ext>
            </a:extLst>
          </p:cNvPr>
          <p:cNvSpPr txBox="1"/>
          <p:nvPr/>
        </p:nvSpPr>
        <p:spPr>
          <a:xfrm>
            <a:off x="1187570" y="5932098"/>
            <a:ext cx="53455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latin typeface="Arial"/>
                <a:cs typeface="Arial"/>
              </a:rPr>
              <a:t>R v SOS for Foreign affairs ex p. World </a:t>
            </a:r>
            <a:r>
              <a:rPr lang="en-GB" b="1">
                <a:solidFill>
                  <a:srgbClr val="FF0000"/>
                </a:solidFill>
                <a:latin typeface="Arial"/>
                <a:cs typeface="Arial"/>
              </a:rPr>
              <a:t>development movement (1995)</a:t>
            </a:r>
            <a:endParaRPr lang="en-GB" dirty="0">
              <a:solidFill>
                <a:srgbClr val="FF0000"/>
              </a:solidFill>
              <a:latin typeface="Arial"/>
              <a:cs typeface="Arial"/>
            </a:endParaRPr>
          </a:p>
        </p:txBody>
      </p:sp>
      <p:pic>
        <p:nvPicPr>
          <p:cNvPr id="5" name="Audio 4">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97586"/>
    </mc:Choice>
    <mc:Fallback xmlns="">
      <p:transition spd="slow" advTm="97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6" presetClass="entr" presetSubtype="16" fill="hold" nodeType="clickEffect">
                                  <p:stCondLst>
                                    <p:cond delay="0"/>
                                  </p:stCondLst>
                                  <p:childTnLst>
                                    <p:set>
                                      <p:cBhvr>
                                        <p:cTn id="24" dur="1" fill="hold">
                                          <p:stCondLst>
                                            <p:cond delay="0"/>
                                          </p:stCondLst>
                                        </p:cTn>
                                        <p:tgtEl>
                                          <p:spTgt spid="4"/>
                                        </p:tgtEl>
                                        <p:attrNameLst>
                                          <p:attrName>style.visibility</p:attrName>
                                        </p:attrNameLst>
                                      </p:cBhvr>
                                      <p:to>
                                        <p:strVal val="visible"/>
                                      </p:to>
                                    </p:set>
                                    <p:animEffect transition="in" filter="circle(in)">
                                      <p:cBhvr>
                                        <p:cTn id="25"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xmlns="" id="{07EEA171-51F6-4A0B-BFD9-80481B245D8D}"/>
              </a:ext>
            </a:extLst>
          </p:cNvPr>
          <p:cNvSpPr>
            <a:spLocks noGrp="1" noChangeArrowheads="1"/>
          </p:cNvSpPr>
          <p:nvPr>
            <p:ph type="title"/>
          </p:nvPr>
        </p:nvSpPr>
        <p:spPr>
          <a:xfrm>
            <a:off x="457200" y="274638"/>
            <a:ext cx="8229600" cy="850900"/>
          </a:xfrm>
        </p:spPr>
        <p:txBody>
          <a:bodyPr/>
          <a:lstStyle/>
          <a:p>
            <a:pPr eaLnBrk="1" hangingPunct="1"/>
            <a:r>
              <a:rPr lang="en-GB" altLang="en-US" b="1"/>
              <a:t>Standing: </a:t>
            </a:r>
            <a:r>
              <a:rPr lang="en-GB" altLang="en-US" b="1" i="1"/>
              <a:t>Locus standi</a:t>
            </a:r>
            <a:endParaRPr lang="en-US" altLang="en-US" b="1" i="1"/>
          </a:p>
        </p:txBody>
      </p:sp>
      <p:sp>
        <p:nvSpPr>
          <p:cNvPr id="10243" name="Rectangle 3">
            <a:extLst>
              <a:ext uri="{FF2B5EF4-FFF2-40B4-BE49-F238E27FC236}">
                <a16:creationId xmlns:a16="http://schemas.microsoft.com/office/drawing/2014/main" xmlns="" id="{D1240397-97AC-4D7B-9762-9E4D67744A0D}"/>
              </a:ext>
            </a:extLst>
          </p:cNvPr>
          <p:cNvSpPr>
            <a:spLocks noGrp="1" noChangeArrowheads="1"/>
          </p:cNvSpPr>
          <p:nvPr>
            <p:ph idx="1"/>
          </p:nvPr>
        </p:nvSpPr>
        <p:spPr>
          <a:xfrm>
            <a:off x="457200" y="1125538"/>
            <a:ext cx="8229600" cy="5589587"/>
          </a:xfrm>
        </p:spPr>
        <p:txBody>
          <a:bodyPr rtlCol="0">
            <a:normAutofit lnSpcReduction="10000"/>
          </a:bodyPr>
          <a:lstStyle/>
          <a:p>
            <a:pPr eaLnBrk="1" fontAlgn="auto" hangingPunct="1">
              <a:spcAft>
                <a:spcPts val="0"/>
              </a:spcAft>
              <a:buFont typeface="Wingdings 3" charset="2"/>
              <a:buChar char=""/>
              <a:defRPr/>
            </a:pPr>
            <a:r>
              <a:rPr lang="en-GB" altLang="en-US" sz="3600" b="1" dirty="0">
                <a:solidFill>
                  <a:schemeClr val="tx1">
                    <a:lumMod val="75000"/>
                    <a:lumOff val="25000"/>
                  </a:schemeClr>
                </a:solidFill>
              </a:rPr>
              <a:t>s.31(3) Supreme Court Act 1981</a:t>
            </a:r>
          </a:p>
          <a:p>
            <a:pPr lvl="1" eaLnBrk="1" fontAlgn="auto" hangingPunct="1">
              <a:spcAft>
                <a:spcPts val="0"/>
              </a:spcAft>
              <a:buFont typeface="Wingdings 3" charset="2"/>
              <a:buChar char=""/>
              <a:defRPr/>
            </a:pPr>
            <a:r>
              <a:rPr lang="en-GB" altLang="en-US" sz="3200" b="1" dirty="0">
                <a:solidFill>
                  <a:schemeClr val="tx1">
                    <a:lumMod val="75000"/>
                    <a:lumOff val="25000"/>
                  </a:schemeClr>
                </a:solidFill>
              </a:rPr>
              <a:t> “sufficient interest” test</a:t>
            </a:r>
          </a:p>
          <a:p>
            <a:pPr lvl="2" eaLnBrk="1" fontAlgn="auto" hangingPunct="1">
              <a:spcAft>
                <a:spcPts val="0"/>
              </a:spcAft>
              <a:buFont typeface="Wingdings 3" charset="2"/>
              <a:buChar char=""/>
              <a:defRPr/>
            </a:pPr>
            <a:r>
              <a:rPr lang="en-GB" altLang="en-US" sz="2800" b="1" dirty="0">
                <a:solidFill>
                  <a:schemeClr val="tx1">
                    <a:lumMod val="75000"/>
                    <a:lumOff val="25000"/>
                  </a:schemeClr>
                </a:solidFill>
              </a:rPr>
              <a:t> </a:t>
            </a:r>
            <a:r>
              <a:rPr lang="en-GB" altLang="en-US" sz="2800" dirty="0">
                <a:solidFill>
                  <a:schemeClr val="tx1">
                    <a:lumMod val="75000"/>
                    <a:lumOff val="25000"/>
                  </a:schemeClr>
                </a:solidFill>
              </a:rPr>
              <a:t>claimant must be directly &amp; adversely affected</a:t>
            </a:r>
          </a:p>
          <a:p>
            <a:pPr lvl="2" eaLnBrk="1" fontAlgn="auto" hangingPunct="1">
              <a:spcAft>
                <a:spcPts val="0"/>
              </a:spcAft>
              <a:buFont typeface="Wingdings 3" charset="2"/>
              <a:buChar char=""/>
              <a:defRPr/>
            </a:pPr>
            <a:r>
              <a:rPr lang="en-GB" altLang="en-US" sz="2800" dirty="0">
                <a:solidFill>
                  <a:schemeClr val="tx1">
                    <a:lumMod val="75000"/>
                    <a:lumOff val="25000"/>
                  </a:schemeClr>
                </a:solidFill>
              </a:rPr>
              <a:t> </a:t>
            </a:r>
            <a:r>
              <a:rPr lang="en-GB" altLang="en-US" sz="2800" u="sng" dirty="0">
                <a:solidFill>
                  <a:schemeClr val="tx1">
                    <a:lumMod val="75000"/>
                    <a:lumOff val="25000"/>
                  </a:schemeClr>
                </a:solidFill>
              </a:rPr>
              <a:t>or</a:t>
            </a:r>
            <a:r>
              <a:rPr lang="en-GB" altLang="en-US" sz="2800" dirty="0">
                <a:solidFill>
                  <a:schemeClr val="tx1">
                    <a:lumMod val="75000"/>
                    <a:lumOff val="25000"/>
                  </a:schemeClr>
                </a:solidFill>
              </a:rPr>
              <a:t> “best placed” to bring the claim</a:t>
            </a:r>
          </a:p>
          <a:p>
            <a:pPr lvl="3" eaLnBrk="1" fontAlgn="auto" hangingPunct="1">
              <a:spcAft>
                <a:spcPts val="0"/>
              </a:spcAft>
              <a:buFont typeface="Wingdings 3" charset="2"/>
              <a:buChar char=""/>
              <a:defRPr/>
            </a:pPr>
            <a:r>
              <a:rPr lang="en-GB" altLang="en-US" sz="2400" dirty="0">
                <a:solidFill>
                  <a:schemeClr val="tx1">
                    <a:lumMod val="75000"/>
                    <a:lumOff val="25000"/>
                  </a:schemeClr>
                </a:solidFill>
              </a:rPr>
              <a:t> </a:t>
            </a:r>
            <a:r>
              <a:rPr lang="en-GB" altLang="en-US" sz="2400" b="1" dirty="0">
                <a:solidFill>
                  <a:schemeClr val="tx1">
                    <a:lumMod val="75000"/>
                    <a:lumOff val="25000"/>
                  </a:schemeClr>
                </a:solidFill>
              </a:rPr>
              <a:t>can include pressure groups, e.g. Greenpeace </a:t>
            </a:r>
            <a:r>
              <a:rPr lang="en-GB" altLang="en-US" sz="2400" b="1" dirty="0">
                <a:solidFill>
                  <a:srgbClr val="00B0F0"/>
                </a:solidFill>
              </a:rPr>
              <a:t>(</a:t>
            </a:r>
            <a:r>
              <a:rPr lang="en-GB" altLang="en-US" sz="2400" b="1" i="1" dirty="0">
                <a:solidFill>
                  <a:srgbClr val="00B0F0"/>
                </a:solidFill>
              </a:rPr>
              <a:t>Inspectorate of Pollution and Another, ex parte Green Peace Ltd (No.2) [1994])</a:t>
            </a:r>
            <a:r>
              <a:rPr lang="en-GB" altLang="en-US" sz="2400" b="1" dirty="0">
                <a:solidFill>
                  <a:srgbClr val="00B0F0"/>
                </a:solidFill>
              </a:rPr>
              <a:t> </a:t>
            </a:r>
          </a:p>
          <a:p>
            <a:pPr marL="0" indent="0" eaLnBrk="1" fontAlgn="auto" hangingPunct="1">
              <a:spcAft>
                <a:spcPts val="0"/>
              </a:spcAft>
              <a:buFont typeface="Wingdings 3" panose="05040102010807070707" pitchFamily="18" charset="2"/>
              <a:buNone/>
              <a:defRPr/>
            </a:pPr>
            <a:endParaRPr lang="en-GB" sz="3200" b="1" dirty="0">
              <a:solidFill>
                <a:srgbClr val="FF0000"/>
              </a:solidFill>
            </a:endParaRPr>
          </a:p>
          <a:p>
            <a:pPr eaLnBrk="1" fontAlgn="auto" hangingPunct="1">
              <a:spcAft>
                <a:spcPts val="0"/>
              </a:spcAft>
              <a:buFont typeface="Wingdings 3" charset="2"/>
              <a:buChar char=""/>
              <a:defRPr/>
            </a:pPr>
            <a:r>
              <a:rPr lang="en-GB" sz="3200" b="1" dirty="0">
                <a:solidFill>
                  <a:srgbClr val="FF0000"/>
                </a:solidFill>
              </a:rPr>
              <a:t>Rose Theatre Trust Company [1990]</a:t>
            </a:r>
          </a:p>
          <a:p>
            <a:pPr marL="457200" lvl="1" indent="0" eaLnBrk="1" fontAlgn="auto" hangingPunct="1">
              <a:spcAft>
                <a:spcPts val="0"/>
              </a:spcAft>
              <a:buFont typeface="Wingdings 3" panose="05040102010807070707" pitchFamily="18" charset="2"/>
              <a:buNone/>
              <a:defRPr/>
            </a:pPr>
            <a:endParaRPr lang="en-GB" altLang="en-US" sz="2400" b="1" dirty="0">
              <a:solidFill>
                <a:schemeClr val="tx1">
                  <a:lumMod val="75000"/>
                  <a:lumOff val="25000"/>
                </a:schemeClr>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84650"/>
    </mc:Choice>
    <mc:Fallback xmlns="">
      <p:transition spd="slow" advTm="1846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xmlns="" id="{67BBD622-141A-4413-99E2-358363BB1339}"/>
              </a:ext>
            </a:extLst>
          </p:cNvPr>
          <p:cNvSpPr>
            <a:spLocks noGrp="1" noChangeArrowheads="1"/>
          </p:cNvSpPr>
          <p:nvPr>
            <p:ph type="title"/>
          </p:nvPr>
        </p:nvSpPr>
        <p:spPr>
          <a:xfrm>
            <a:off x="457200" y="274638"/>
            <a:ext cx="8229600" cy="777875"/>
          </a:xfrm>
        </p:spPr>
        <p:txBody>
          <a:bodyPr/>
          <a:lstStyle/>
          <a:p>
            <a:pPr eaLnBrk="1" hangingPunct="1"/>
            <a:r>
              <a:rPr lang="en-GB" altLang="en-US" b="1"/>
              <a:t>Right procedure?</a:t>
            </a:r>
          </a:p>
        </p:txBody>
      </p:sp>
      <p:sp>
        <p:nvSpPr>
          <p:cNvPr id="13315" name="Rectangle 3">
            <a:extLst>
              <a:ext uri="{FF2B5EF4-FFF2-40B4-BE49-F238E27FC236}">
                <a16:creationId xmlns:a16="http://schemas.microsoft.com/office/drawing/2014/main" xmlns="" id="{6AC3D57F-A9EB-46D4-BEBA-9702D7F6F8C7}"/>
              </a:ext>
            </a:extLst>
          </p:cNvPr>
          <p:cNvSpPr>
            <a:spLocks noGrp="1" noChangeArrowheads="1"/>
          </p:cNvSpPr>
          <p:nvPr>
            <p:ph idx="1"/>
          </p:nvPr>
        </p:nvSpPr>
        <p:spPr>
          <a:xfrm>
            <a:off x="457200" y="1196975"/>
            <a:ext cx="8507413" cy="4824413"/>
          </a:xfrm>
        </p:spPr>
        <p:txBody>
          <a:bodyPr rtlCol="0">
            <a:normAutofit fontScale="85000" lnSpcReduction="20000"/>
          </a:bodyPr>
          <a:lstStyle/>
          <a:p>
            <a:pPr eaLnBrk="1" fontAlgn="auto" hangingPunct="1">
              <a:spcAft>
                <a:spcPts val="0"/>
              </a:spcAft>
              <a:buFont typeface="Wingdings 3" charset="2"/>
              <a:buChar char=""/>
              <a:defRPr/>
            </a:pPr>
            <a:r>
              <a:rPr lang="en-GB" altLang="en-US" sz="2800" b="1" dirty="0">
                <a:solidFill>
                  <a:schemeClr val="tx1">
                    <a:lumMod val="75000"/>
                    <a:lumOff val="25000"/>
                  </a:schemeClr>
                </a:solidFill>
              </a:rPr>
              <a:t>JR claims heard in Administrative Court</a:t>
            </a:r>
          </a:p>
          <a:p>
            <a:pPr eaLnBrk="1" fontAlgn="auto" hangingPunct="1">
              <a:spcAft>
                <a:spcPts val="0"/>
              </a:spcAft>
              <a:buFont typeface="Wingdings 3" charset="2"/>
              <a:buChar char=""/>
              <a:defRPr/>
            </a:pPr>
            <a:endParaRPr lang="en-GB" altLang="en-US" sz="1400" b="1" dirty="0">
              <a:solidFill>
                <a:schemeClr val="tx1">
                  <a:lumMod val="75000"/>
                  <a:lumOff val="25000"/>
                </a:schemeClr>
              </a:solidFill>
            </a:endParaRPr>
          </a:p>
          <a:p>
            <a:pPr eaLnBrk="1" fontAlgn="auto" hangingPunct="1">
              <a:spcAft>
                <a:spcPts val="0"/>
              </a:spcAft>
              <a:buFont typeface="Wingdings 3" charset="2"/>
              <a:buChar char=""/>
              <a:defRPr/>
            </a:pPr>
            <a:r>
              <a:rPr lang="en-GB" altLang="en-US" sz="2800" b="1" dirty="0">
                <a:solidFill>
                  <a:srgbClr val="00B0F0"/>
                </a:solidFill>
              </a:rPr>
              <a:t>Civil Procedure Rules (“CPR”) Part 54</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Stage 1: obtaining permission to proceed</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Stage 2: full hearing of the claim</a:t>
            </a:r>
          </a:p>
          <a:p>
            <a:pPr lvl="2" eaLnBrk="1" fontAlgn="auto" hangingPunct="1">
              <a:spcAft>
                <a:spcPts val="0"/>
              </a:spcAft>
              <a:buFont typeface="Wingdings 3" charset="2"/>
              <a:buChar char=""/>
              <a:defRPr/>
            </a:pPr>
            <a:r>
              <a:rPr lang="en-GB" altLang="en-US" sz="2000" b="1" dirty="0">
                <a:solidFill>
                  <a:schemeClr val="tx1">
                    <a:lumMod val="75000"/>
                    <a:lumOff val="25000"/>
                  </a:schemeClr>
                </a:solidFill>
              </a:rPr>
              <a:t> if successful, court considers remedies</a:t>
            </a:r>
          </a:p>
          <a:p>
            <a:pPr lvl="1" eaLnBrk="1" fontAlgn="auto" hangingPunct="1">
              <a:spcAft>
                <a:spcPts val="0"/>
              </a:spcAft>
              <a:buFontTx/>
              <a:buNone/>
              <a:defRPr/>
            </a:pPr>
            <a:endParaRPr lang="en-GB" altLang="en-US" sz="1200" b="1" dirty="0">
              <a:solidFill>
                <a:schemeClr val="tx1">
                  <a:lumMod val="75000"/>
                  <a:lumOff val="25000"/>
                </a:schemeClr>
              </a:solidFill>
            </a:endParaRPr>
          </a:p>
          <a:p>
            <a:pPr eaLnBrk="1" fontAlgn="auto" hangingPunct="1">
              <a:spcAft>
                <a:spcPts val="0"/>
              </a:spcAft>
              <a:buFont typeface="Wingdings 3" charset="2"/>
              <a:buChar char=""/>
              <a:defRPr/>
            </a:pPr>
            <a:r>
              <a:rPr lang="en-GB" altLang="en-US" sz="2800" b="1" dirty="0">
                <a:solidFill>
                  <a:schemeClr val="tx1">
                    <a:lumMod val="75000"/>
                    <a:lumOff val="25000"/>
                  </a:schemeClr>
                </a:solidFill>
              </a:rPr>
              <a:t> </a:t>
            </a:r>
            <a:r>
              <a:rPr lang="en-GB" altLang="en-US" sz="2800" b="1" dirty="0">
                <a:solidFill>
                  <a:srgbClr val="00B0F0"/>
                </a:solidFill>
              </a:rPr>
              <a:t>CPR r.54.5</a:t>
            </a:r>
            <a:r>
              <a:rPr lang="en-GB" altLang="en-US" sz="2800" b="1" dirty="0">
                <a:solidFill>
                  <a:schemeClr val="tx1">
                    <a:lumMod val="75000"/>
                    <a:lumOff val="25000"/>
                  </a:schemeClr>
                </a:solidFill>
              </a:rPr>
              <a:t>: strict time limits</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claim must be brought </a:t>
            </a:r>
            <a:r>
              <a:rPr lang="en-GB" altLang="en-US" sz="2400" u="sng" dirty="0">
                <a:solidFill>
                  <a:schemeClr val="tx1">
                    <a:lumMod val="75000"/>
                    <a:lumOff val="25000"/>
                  </a:schemeClr>
                </a:solidFill>
              </a:rPr>
              <a:t>promptly</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at absolute maximum, within 3 months</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Act of P may restrict this time limit further</a:t>
            </a:r>
          </a:p>
          <a:p>
            <a:pPr marL="457200" lvl="1" indent="0">
              <a:spcAft>
                <a:spcPts val="0"/>
              </a:spcAft>
              <a:buNone/>
              <a:defRPr/>
            </a:pPr>
            <a:endParaRPr lang="en-GB" altLang="en-US" sz="2400" dirty="0">
              <a:solidFill>
                <a:schemeClr val="tx1">
                  <a:lumMod val="75000"/>
                  <a:lumOff val="25000"/>
                </a:schemeClr>
              </a:solidFill>
            </a:endParaRPr>
          </a:p>
          <a:p>
            <a:pPr lvl="1">
              <a:spcAft>
                <a:spcPts val="0"/>
              </a:spcAft>
              <a:buFont typeface="Wingdings 3" charset="2"/>
              <a:buChar char=""/>
              <a:defRPr/>
            </a:pPr>
            <a:r>
              <a:rPr lang="en-GB" altLang="en-US" sz="2400" b="1">
                <a:solidFill>
                  <a:srgbClr val="FF0000"/>
                </a:solidFill>
              </a:rPr>
              <a:t>R v Stratford-on Avon District Council, ex p Jackson 1985</a:t>
            </a:r>
            <a:r>
              <a:rPr lang="en-GB" altLang="en-US" sz="2400">
                <a:solidFill>
                  <a:schemeClr val="tx1">
                    <a:lumMod val="75000"/>
                    <a:lumOff val="25000"/>
                  </a:schemeClr>
                </a:solidFill>
              </a:rPr>
              <a:t>)</a:t>
            </a:r>
            <a:endParaRPr lang="en-GB" altLang="en-US" sz="2400" dirty="0">
              <a:solidFill>
                <a:schemeClr val="tx1">
                  <a:lumMod val="75000"/>
                  <a:lumOff val="25000"/>
                </a:schemeClr>
              </a:solidFill>
            </a:endParaRPr>
          </a:p>
        </p:txBody>
      </p:sp>
      <p:pic>
        <p:nvPicPr>
          <p:cNvPr id="26628" name="Picture 8" descr="MMj02362070000[1]">
            <a:extLst>
              <a:ext uri="{FF2B5EF4-FFF2-40B4-BE49-F238E27FC236}">
                <a16:creationId xmlns:a16="http://schemas.microsoft.com/office/drawing/2014/main" xmlns="" id="{84422C4B-67D1-4F06-ACE7-2A4FEF648D05}"/>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322329" y="2754882"/>
            <a:ext cx="1223963"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4730"/>
    </mc:Choice>
    <mc:Fallback xmlns="">
      <p:transition spd="slow" advTm="144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xmlns="" id="{05D25B1C-3B17-4F02-8268-DCCE1A223A29}"/>
              </a:ext>
            </a:extLst>
          </p:cNvPr>
          <p:cNvSpPr>
            <a:spLocks noGrp="1" noChangeArrowheads="1"/>
          </p:cNvSpPr>
          <p:nvPr>
            <p:ph type="title"/>
          </p:nvPr>
        </p:nvSpPr>
        <p:spPr>
          <a:xfrm>
            <a:off x="457200" y="274638"/>
            <a:ext cx="8229600" cy="777875"/>
          </a:xfrm>
        </p:spPr>
        <p:txBody>
          <a:bodyPr/>
          <a:lstStyle/>
          <a:p>
            <a:pPr eaLnBrk="1" hangingPunct="1">
              <a:defRPr/>
            </a:pPr>
            <a:r>
              <a:rPr lang="en-GB" altLang="en-US" b="1" dirty="0">
                <a:solidFill>
                  <a:schemeClr val="tx1">
                    <a:lumMod val="75000"/>
                    <a:lumOff val="25000"/>
                  </a:schemeClr>
                </a:solidFill>
              </a:rPr>
              <a:t>Can Parliament exclude JR in certain Acts?</a:t>
            </a:r>
            <a:br>
              <a:rPr lang="en-GB" altLang="en-US" b="1" dirty="0">
                <a:solidFill>
                  <a:schemeClr val="tx1">
                    <a:lumMod val="75000"/>
                    <a:lumOff val="25000"/>
                  </a:schemeClr>
                </a:solidFill>
              </a:rPr>
            </a:br>
            <a:endParaRPr lang="en-GB" altLang="en-US" b="1" dirty="0"/>
          </a:p>
        </p:txBody>
      </p:sp>
      <p:sp>
        <p:nvSpPr>
          <p:cNvPr id="14339" name="Rectangle 3">
            <a:extLst>
              <a:ext uri="{FF2B5EF4-FFF2-40B4-BE49-F238E27FC236}">
                <a16:creationId xmlns:a16="http://schemas.microsoft.com/office/drawing/2014/main" xmlns="" id="{FA061C9D-50C6-4D6F-B270-128B09E0ACDF}"/>
              </a:ext>
            </a:extLst>
          </p:cNvPr>
          <p:cNvSpPr>
            <a:spLocks noGrp="1" noChangeArrowheads="1"/>
          </p:cNvSpPr>
          <p:nvPr>
            <p:ph idx="1"/>
          </p:nvPr>
        </p:nvSpPr>
        <p:spPr>
          <a:xfrm>
            <a:off x="250825" y="1196975"/>
            <a:ext cx="8713788" cy="5184775"/>
          </a:xfrm>
        </p:spPr>
        <p:txBody>
          <a:bodyPr rtlCol="0">
            <a:normAutofit/>
          </a:bodyPr>
          <a:lstStyle/>
          <a:p>
            <a:pPr eaLnBrk="1" fontAlgn="auto" hangingPunct="1">
              <a:spcAft>
                <a:spcPts val="0"/>
              </a:spcAft>
              <a:buFont typeface="Wingdings 3" charset="2"/>
              <a:buChar char=""/>
              <a:defRPr/>
            </a:pPr>
            <a:endParaRPr lang="en-GB" altLang="en-US" sz="2800" b="1" dirty="0">
              <a:solidFill>
                <a:schemeClr val="tx1">
                  <a:lumMod val="75000"/>
                  <a:lumOff val="25000"/>
                </a:schemeClr>
              </a:solidFill>
            </a:endParaRPr>
          </a:p>
          <a:p>
            <a:pPr marL="514350" indent="-514350" eaLnBrk="1" fontAlgn="auto" hangingPunct="1">
              <a:spcAft>
                <a:spcPts val="0"/>
              </a:spcAft>
              <a:buFont typeface="+mj-lt"/>
              <a:buAutoNum type="arabicPeriod"/>
              <a:defRPr/>
            </a:pPr>
            <a:r>
              <a:rPr lang="en-GB" altLang="en-US" sz="2800" b="1" dirty="0">
                <a:solidFill>
                  <a:srgbClr val="0070C0"/>
                </a:solidFill>
              </a:rPr>
              <a:t>Ouster clause</a:t>
            </a:r>
          </a:p>
          <a:p>
            <a:pPr marL="514350" indent="-514350" eaLnBrk="1" fontAlgn="auto" hangingPunct="1">
              <a:spcAft>
                <a:spcPts val="0"/>
              </a:spcAft>
              <a:buFont typeface="+mj-lt"/>
              <a:buAutoNum type="arabicPeriod"/>
              <a:defRPr/>
            </a:pPr>
            <a:r>
              <a:rPr lang="en-GB" altLang="en-US" sz="2800" b="1" dirty="0">
                <a:solidFill>
                  <a:srgbClr val="0070C0"/>
                </a:solidFill>
              </a:rPr>
              <a:t>Limitation clause</a:t>
            </a:r>
          </a:p>
          <a:p>
            <a:pPr marL="0" indent="0" eaLnBrk="1" fontAlgn="auto" hangingPunct="1">
              <a:spcAft>
                <a:spcPts val="0"/>
              </a:spcAft>
              <a:buFont typeface="Wingdings 3" panose="05040102010807070707" pitchFamily="18" charset="2"/>
              <a:buNone/>
              <a:defRPr/>
            </a:pPr>
            <a:r>
              <a:rPr lang="en-GB" altLang="en-US" sz="2000" b="1" i="1" dirty="0" err="1">
                <a:solidFill>
                  <a:srgbClr val="FF0000"/>
                </a:solidFill>
              </a:rPr>
              <a:t>Anisminic</a:t>
            </a:r>
            <a:r>
              <a:rPr lang="en-GB" altLang="en-US" sz="2000" b="1" i="1" dirty="0">
                <a:solidFill>
                  <a:srgbClr val="FF0000"/>
                </a:solidFill>
              </a:rPr>
              <a:t> v Foreign Compensation </a:t>
            </a:r>
            <a:r>
              <a:rPr lang="en-GB" altLang="en-US" sz="2000" b="1" i="1" dirty="0" err="1">
                <a:solidFill>
                  <a:srgbClr val="FF0000"/>
                </a:solidFill>
              </a:rPr>
              <a:t>Comm’n</a:t>
            </a:r>
            <a:r>
              <a:rPr lang="en-GB" altLang="en-US" sz="2000" b="1" i="1" dirty="0">
                <a:solidFill>
                  <a:srgbClr val="FF0000"/>
                </a:solidFill>
              </a:rPr>
              <a:t> [1969]</a:t>
            </a:r>
          </a:p>
          <a:p>
            <a:pPr lvl="1" eaLnBrk="1" fontAlgn="auto" hangingPunct="1">
              <a:spcAft>
                <a:spcPts val="0"/>
              </a:spcAft>
              <a:buFont typeface="Wingdings 3" charset="2"/>
              <a:buChar char=""/>
              <a:defRPr/>
            </a:pPr>
            <a:r>
              <a:rPr lang="en-GB" altLang="en-US" sz="2400" b="1" i="1" dirty="0">
                <a:solidFill>
                  <a:schemeClr val="tx1">
                    <a:lumMod val="75000"/>
                    <a:lumOff val="25000"/>
                  </a:schemeClr>
                </a:solidFill>
              </a:rPr>
              <a:t> </a:t>
            </a:r>
            <a:r>
              <a:rPr lang="en-GB" altLang="en-US" sz="2400" b="1" dirty="0">
                <a:solidFill>
                  <a:schemeClr val="tx1">
                    <a:lumMod val="75000"/>
                    <a:lumOff val="25000"/>
                  </a:schemeClr>
                </a:solidFill>
              </a:rPr>
              <a:t>Act appeared to oust courts’ jurisdiction</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HL nevertheless overturned FCC’s decision</a:t>
            </a:r>
          </a:p>
          <a:p>
            <a:pPr lvl="2" eaLnBrk="1" fontAlgn="auto" hangingPunct="1">
              <a:spcAft>
                <a:spcPts val="0"/>
              </a:spcAft>
              <a:buFont typeface="Wingdings 3" charset="2"/>
              <a:buChar char=""/>
              <a:defRPr/>
            </a:pPr>
            <a:r>
              <a:rPr lang="en-GB" altLang="en-US" sz="2000" b="1" dirty="0">
                <a:solidFill>
                  <a:schemeClr val="tx1">
                    <a:lumMod val="75000"/>
                    <a:lumOff val="25000"/>
                  </a:schemeClr>
                </a:solidFill>
              </a:rPr>
              <a:t> decision based on incorrect legal interpretation</a:t>
            </a:r>
          </a:p>
          <a:p>
            <a:pPr lvl="2" eaLnBrk="1" fontAlgn="auto" hangingPunct="1">
              <a:spcAft>
                <a:spcPts val="0"/>
              </a:spcAft>
              <a:buFont typeface="Wingdings 3" charset="2"/>
              <a:buChar char=""/>
              <a:defRPr/>
            </a:pPr>
            <a:r>
              <a:rPr lang="en-GB" altLang="en-US" sz="2000" b="1" dirty="0">
                <a:solidFill>
                  <a:schemeClr val="tx1">
                    <a:lumMod val="75000"/>
                    <a:lumOff val="25000"/>
                  </a:schemeClr>
                </a:solidFill>
              </a:rPr>
              <a:t> decision was therefore “not a decision under the Act”</a:t>
            </a:r>
          </a:p>
          <a:p>
            <a:pPr lvl="2" eaLnBrk="1" fontAlgn="auto" hangingPunct="1">
              <a:spcAft>
                <a:spcPts val="0"/>
              </a:spcAft>
              <a:buFont typeface="Wingdings 3" charset="2"/>
              <a:buChar char=""/>
              <a:defRPr/>
            </a:pPr>
            <a:r>
              <a:rPr lang="en-GB" altLang="en-US" sz="2000" b="1" dirty="0">
                <a:solidFill>
                  <a:schemeClr val="tx1">
                    <a:lumMod val="75000"/>
                    <a:lumOff val="25000"/>
                  </a:schemeClr>
                </a:solidFill>
              </a:rPr>
              <a:t> decision was illegal and invalid</a:t>
            </a:r>
          </a:p>
          <a:p>
            <a:pPr lvl="2" eaLnBrk="1" fontAlgn="auto" hangingPunct="1">
              <a:spcAft>
                <a:spcPts val="0"/>
              </a:spcAft>
              <a:buFont typeface="Wingdings 3" charset="2"/>
              <a:buChar char=""/>
              <a:defRPr/>
            </a:pPr>
            <a:endParaRPr lang="en-GB" altLang="en-US" sz="2000" b="1" dirty="0">
              <a:solidFill>
                <a:schemeClr val="tx1">
                  <a:lumMod val="75000"/>
                  <a:lumOff val="25000"/>
                </a:schemeClr>
              </a:solidFill>
            </a:endParaRPr>
          </a:p>
        </p:txBody>
      </p:sp>
      <p:graphicFrame>
        <p:nvGraphicFramePr>
          <p:cNvPr id="27652" name="Object 6">
            <a:extLst>
              <a:ext uri="{FF2B5EF4-FFF2-40B4-BE49-F238E27FC236}">
                <a16:creationId xmlns:a16="http://schemas.microsoft.com/office/drawing/2014/main" xmlns="" id="{B6BD37DB-0D28-4066-AC16-89FC44121039}"/>
              </a:ext>
            </a:extLst>
          </p:cNvPr>
          <p:cNvGraphicFramePr>
            <a:graphicFrameLocks noChangeAspect="1"/>
          </p:cNvGraphicFramePr>
          <p:nvPr/>
        </p:nvGraphicFramePr>
        <p:xfrm>
          <a:off x="6659563" y="5257800"/>
          <a:ext cx="2227262" cy="1339850"/>
        </p:xfrm>
        <a:graphic>
          <a:graphicData uri="http://schemas.openxmlformats.org/presentationml/2006/ole">
            <mc:AlternateContent xmlns:mc="http://schemas.openxmlformats.org/markup-compatibility/2006">
              <mc:Choice xmlns:v="urn:schemas-microsoft-com:vml" Requires="v">
                <p:oleObj spid="_x0000_s41990" name="Clip" r:id="rId6" imgW="961905" imgH="714286" progId="MS_ClipArt_Gallery.2">
                  <p:embed/>
                </p:oleObj>
              </mc:Choice>
              <mc:Fallback>
                <p:oleObj name="Clip" r:id="rId6" imgW="961905" imgH="714286" progId="MS_ClipArt_Gallery.2">
                  <p:embed/>
                  <p:pic>
                    <p:nvPicPr>
                      <p:cNvPr id="27652" name="Object 6">
                        <a:extLst>
                          <a:ext uri="{FF2B5EF4-FFF2-40B4-BE49-F238E27FC236}">
                            <a16:creationId xmlns:a16="http://schemas.microsoft.com/office/drawing/2014/main" xmlns="" id="{B6BD37DB-0D28-4066-AC16-89FC4412103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59563" y="5257800"/>
                        <a:ext cx="2227262" cy="13398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67006"/>
    </mc:Choice>
    <mc:Fallback xmlns="">
      <p:transition spd="slow" advTm="1670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a:extLst>
              <a:ext uri="{FF2B5EF4-FFF2-40B4-BE49-F238E27FC236}">
                <a16:creationId xmlns:a16="http://schemas.microsoft.com/office/drawing/2014/main" xmlns="" id="{A7C41F0C-6467-42BD-95A8-2E9410036A5A}"/>
              </a:ext>
            </a:extLst>
          </p:cNvPr>
          <p:cNvSpPr>
            <a:spLocks noGrp="1" noChangeArrowheads="1"/>
          </p:cNvSpPr>
          <p:nvPr>
            <p:ph type="subTitle" idx="1"/>
          </p:nvPr>
        </p:nvSpPr>
        <p:spPr>
          <a:xfrm>
            <a:off x="1331913" y="1844675"/>
            <a:ext cx="6400800" cy="1752600"/>
          </a:xfrm>
        </p:spPr>
        <p:txBody>
          <a:bodyPr rtlCol="0">
            <a:normAutofit fontScale="85000" lnSpcReduction="20000"/>
          </a:bodyPr>
          <a:lstStyle/>
          <a:p>
            <a:pPr algn="ctr" eaLnBrk="1" fontAlgn="auto" hangingPunct="1">
              <a:spcAft>
                <a:spcPts val="0"/>
              </a:spcAft>
              <a:buFont typeface="Wingdings 3" charset="2"/>
              <a:buNone/>
              <a:defRPr/>
            </a:pPr>
            <a:endParaRPr lang="en-GB" altLang="en-US" b="1" dirty="0"/>
          </a:p>
          <a:p>
            <a:pPr algn="ctr" eaLnBrk="1" fontAlgn="auto" hangingPunct="1">
              <a:spcAft>
                <a:spcPts val="0"/>
              </a:spcAft>
              <a:buFont typeface="Wingdings 3" charset="2"/>
              <a:buNone/>
              <a:defRPr/>
            </a:pPr>
            <a:r>
              <a:rPr lang="en-GB" altLang="en-US" sz="5400" b="1" dirty="0"/>
              <a:t>Grounds for review:</a:t>
            </a:r>
          </a:p>
          <a:p>
            <a:pPr algn="ctr" eaLnBrk="1" fontAlgn="auto" hangingPunct="1">
              <a:spcAft>
                <a:spcPts val="0"/>
              </a:spcAft>
              <a:buFont typeface="Wingdings 3" charset="2"/>
              <a:buNone/>
              <a:defRPr/>
            </a:pPr>
            <a:r>
              <a:rPr lang="en-GB" altLang="en-US" sz="5400" b="1" dirty="0"/>
              <a:t> Illegality</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688"/>
    </mc:Choice>
    <mc:Fallback xmlns="">
      <p:transition spd="slow" advTm="76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xmlns="" id="{1AD78310-D626-4B43-AEAF-9B40D8A0168F}"/>
              </a:ext>
            </a:extLst>
          </p:cNvPr>
          <p:cNvSpPr>
            <a:spLocks noGrp="1" noChangeArrowheads="1"/>
          </p:cNvSpPr>
          <p:nvPr>
            <p:ph type="title"/>
          </p:nvPr>
        </p:nvSpPr>
        <p:spPr>
          <a:xfrm>
            <a:off x="609600" y="609600"/>
            <a:ext cx="6348413" cy="1320800"/>
          </a:xfrm>
        </p:spPr>
        <p:txBody>
          <a:bodyPr/>
          <a:lstStyle/>
          <a:p>
            <a:pPr eaLnBrk="1" hangingPunct="1"/>
            <a:r>
              <a:rPr lang="en-GB" altLang="en-US" b="1"/>
              <a:t>Anatomy of a JR claim</a:t>
            </a:r>
            <a:endParaRPr lang="en-US" altLang="en-US" b="1"/>
          </a:p>
        </p:txBody>
      </p:sp>
      <p:sp>
        <p:nvSpPr>
          <p:cNvPr id="121861" name="AutoShape 5">
            <a:extLst>
              <a:ext uri="{FF2B5EF4-FFF2-40B4-BE49-F238E27FC236}">
                <a16:creationId xmlns:a16="http://schemas.microsoft.com/office/drawing/2014/main" xmlns="" id="{C60FC595-96B7-4DA5-9ABF-21CFCD2C70DD}"/>
              </a:ext>
            </a:extLst>
          </p:cNvPr>
          <p:cNvSpPr>
            <a:spLocks noChangeArrowheads="1"/>
          </p:cNvSpPr>
          <p:nvPr/>
        </p:nvSpPr>
        <p:spPr bwMode="auto">
          <a:xfrm>
            <a:off x="323850" y="1341438"/>
            <a:ext cx="3382963" cy="2447925"/>
          </a:xfrm>
          <a:prstGeom prst="flowChartPunchedTape">
            <a:avLst/>
          </a:prstGeom>
          <a:solidFill>
            <a:schemeClr val="accent1"/>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1</a:t>
            </a:r>
          </a:p>
          <a:p>
            <a:pPr algn="ctr" eaLnBrk="1" hangingPunct="1">
              <a:spcBef>
                <a:spcPct val="0"/>
              </a:spcBef>
              <a:buClrTx/>
              <a:buSzTx/>
              <a:buFontTx/>
              <a:buNone/>
            </a:pPr>
            <a:r>
              <a:rPr lang="en-GB" altLang="en-US" sz="2000" b="1">
                <a:solidFill>
                  <a:schemeClr val="tx1"/>
                </a:solidFill>
                <a:latin typeface="Arial" panose="020B0604020202020204" pitchFamily="34" charset="0"/>
              </a:rPr>
              <a:t>Obtaining court’s </a:t>
            </a:r>
          </a:p>
          <a:p>
            <a:pPr algn="ctr" eaLnBrk="1" hangingPunct="1">
              <a:spcBef>
                <a:spcPct val="0"/>
              </a:spcBef>
              <a:buClrTx/>
              <a:buSzTx/>
              <a:buFontTx/>
              <a:buNone/>
            </a:pPr>
            <a:r>
              <a:rPr lang="en-GB" altLang="en-US" sz="2000" b="1">
                <a:solidFill>
                  <a:schemeClr val="tx1"/>
                </a:solidFill>
                <a:latin typeface="Arial" panose="020B0604020202020204" pitchFamily="34" charset="0"/>
              </a:rPr>
              <a:t>permission to proceed </a:t>
            </a:r>
          </a:p>
          <a:p>
            <a:pPr algn="ctr" eaLnBrk="1" hangingPunct="1">
              <a:spcBef>
                <a:spcPct val="0"/>
              </a:spcBef>
              <a:buClrTx/>
              <a:buSzTx/>
              <a:buFontTx/>
              <a:buNone/>
            </a:pPr>
            <a:r>
              <a:rPr lang="en-GB" altLang="en-US" sz="2000" b="1">
                <a:solidFill>
                  <a:schemeClr val="tx1"/>
                </a:solidFill>
                <a:latin typeface="Arial" panose="020B0604020202020204" pitchFamily="34" charset="0"/>
              </a:rPr>
              <a:t>with claim</a:t>
            </a:r>
            <a:endParaRPr lang="en-US" altLang="en-US" sz="2000" b="1">
              <a:solidFill>
                <a:schemeClr val="tx1"/>
              </a:solidFill>
              <a:latin typeface="Arial" panose="020B0604020202020204" pitchFamily="34" charset="0"/>
            </a:endParaRPr>
          </a:p>
        </p:txBody>
      </p:sp>
      <p:sp>
        <p:nvSpPr>
          <p:cNvPr id="121862" name="AutoShape 6">
            <a:extLst>
              <a:ext uri="{FF2B5EF4-FFF2-40B4-BE49-F238E27FC236}">
                <a16:creationId xmlns:a16="http://schemas.microsoft.com/office/drawing/2014/main" xmlns="" id="{280F544C-FF58-45D5-BE53-C0BA883CBD9B}"/>
              </a:ext>
            </a:extLst>
          </p:cNvPr>
          <p:cNvSpPr>
            <a:spLocks noChangeArrowheads="1"/>
          </p:cNvSpPr>
          <p:nvPr/>
        </p:nvSpPr>
        <p:spPr bwMode="auto">
          <a:xfrm>
            <a:off x="5292725" y="1268413"/>
            <a:ext cx="3382963" cy="2376487"/>
          </a:xfrm>
          <a:prstGeom prst="flowChartPunchedTape">
            <a:avLst/>
          </a:prstGeom>
          <a:solidFill>
            <a:srgbClr val="FFFF00"/>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sz="2000" b="1" u="sng">
                <a:solidFill>
                  <a:schemeClr val="tx1"/>
                </a:solidFill>
                <a:latin typeface="Arial" panose="020B0604020202020204" pitchFamily="34" charset="0"/>
              </a:rPr>
              <a:t>Stage 2</a:t>
            </a:r>
          </a:p>
          <a:p>
            <a:pPr algn="ctr" eaLnBrk="1" hangingPunct="1">
              <a:spcBef>
                <a:spcPct val="0"/>
              </a:spcBef>
              <a:buClrTx/>
              <a:buSzTx/>
              <a:buFontTx/>
              <a:buNone/>
            </a:pPr>
            <a:r>
              <a:rPr lang="en-GB" altLang="en-US" sz="2000" b="1">
                <a:solidFill>
                  <a:schemeClr val="tx1"/>
                </a:solidFill>
                <a:latin typeface="Arial" panose="020B0604020202020204" pitchFamily="34" charset="0"/>
              </a:rPr>
              <a:t>Full hearing on alleged</a:t>
            </a:r>
          </a:p>
          <a:p>
            <a:pPr algn="ctr" eaLnBrk="1" hangingPunct="1">
              <a:spcBef>
                <a:spcPct val="0"/>
              </a:spcBef>
              <a:buClrTx/>
              <a:buSzTx/>
              <a:buFontTx/>
              <a:buNone/>
            </a:pPr>
            <a:r>
              <a:rPr lang="en-GB" altLang="en-US" sz="2000" b="1">
                <a:solidFill>
                  <a:schemeClr val="tx1"/>
                </a:solidFill>
                <a:latin typeface="Arial" panose="020B0604020202020204" pitchFamily="34" charset="0"/>
              </a:rPr>
              <a:t>grounds of review</a:t>
            </a:r>
            <a:endParaRPr lang="en-US" altLang="en-US" sz="2000" b="1">
              <a:solidFill>
                <a:schemeClr val="tx1"/>
              </a:solidFill>
              <a:latin typeface="Arial" panose="020B0604020202020204" pitchFamily="34" charset="0"/>
            </a:endParaRPr>
          </a:p>
        </p:txBody>
      </p:sp>
      <p:sp>
        <p:nvSpPr>
          <p:cNvPr id="121863" name="Line 7">
            <a:extLst>
              <a:ext uri="{FF2B5EF4-FFF2-40B4-BE49-F238E27FC236}">
                <a16:creationId xmlns:a16="http://schemas.microsoft.com/office/drawing/2014/main" xmlns="" id="{7D8E4718-BF0E-49C8-A5BB-A67AAA0C2897}"/>
              </a:ext>
            </a:extLst>
          </p:cNvPr>
          <p:cNvSpPr>
            <a:spLocks noChangeShapeType="1"/>
          </p:cNvSpPr>
          <p:nvPr/>
        </p:nvSpPr>
        <p:spPr bwMode="auto">
          <a:xfrm>
            <a:off x="3995738" y="2276475"/>
            <a:ext cx="1008062" cy="0"/>
          </a:xfrm>
          <a:prstGeom prst="line">
            <a:avLst/>
          </a:prstGeom>
          <a:noFill/>
          <a:ln w="63500">
            <a:solidFill>
              <a:schemeClr val="tx1"/>
            </a:solidFill>
            <a:round/>
            <a:headEnd/>
            <a:tailEnd type="arrow" w="lg" len="lg"/>
          </a:ln>
          <a:extLst>
            <a:ext uri="{909E8E84-426E-40DD-AFC4-6F175D3DCCD1}">
              <a14:hiddenFill xmlns:a14="http://schemas.microsoft.com/office/drawing/2010/main">
                <a:noFill/>
              </a14:hiddenFill>
            </a:ext>
          </a:extLst>
        </p:spPr>
        <p:txBody>
          <a:bodyPr/>
          <a:lstStyle/>
          <a:p>
            <a:endParaRPr lang="en-GB"/>
          </a:p>
        </p:txBody>
      </p:sp>
      <p:sp>
        <p:nvSpPr>
          <p:cNvPr id="121866" name="Text Box 10">
            <a:extLst>
              <a:ext uri="{FF2B5EF4-FFF2-40B4-BE49-F238E27FC236}">
                <a16:creationId xmlns:a16="http://schemas.microsoft.com/office/drawing/2014/main" xmlns="" id="{DE0BF9BF-19FE-4C06-8223-630CE3344D3E}"/>
              </a:ext>
            </a:extLst>
          </p:cNvPr>
          <p:cNvSpPr txBox="1">
            <a:spLocks noChangeArrowheads="1"/>
          </p:cNvSpPr>
          <p:nvPr/>
        </p:nvSpPr>
        <p:spPr bwMode="auto">
          <a:xfrm>
            <a:off x="3779838" y="2708275"/>
            <a:ext cx="14398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50000"/>
              </a:spcBef>
              <a:buClrTx/>
              <a:buSzTx/>
              <a:buFontTx/>
              <a:buNone/>
            </a:pPr>
            <a:r>
              <a:rPr lang="en-GB" altLang="en-US" b="1">
                <a:solidFill>
                  <a:schemeClr val="tx1"/>
                </a:solidFill>
                <a:latin typeface="Arial" panose="020B0604020202020204" pitchFamily="34" charset="0"/>
              </a:rPr>
              <a:t>if granted</a:t>
            </a:r>
            <a:endParaRPr lang="en-US" altLang="en-US" b="1">
              <a:solidFill>
                <a:schemeClr val="tx1"/>
              </a:solidFill>
              <a:latin typeface="Arial" panose="020B0604020202020204" pitchFamily="34" charset="0"/>
            </a:endParaRPr>
          </a:p>
        </p:txBody>
      </p:sp>
      <p:sp>
        <p:nvSpPr>
          <p:cNvPr id="121867" name="AutoShape 11">
            <a:extLst>
              <a:ext uri="{FF2B5EF4-FFF2-40B4-BE49-F238E27FC236}">
                <a16:creationId xmlns:a16="http://schemas.microsoft.com/office/drawing/2014/main" xmlns="" id="{DADF996E-A136-4801-9414-00DBF5FA4E09}"/>
              </a:ext>
            </a:extLst>
          </p:cNvPr>
          <p:cNvSpPr>
            <a:spLocks noChangeArrowheads="1"/>
          </p:cNvSpPr>
          <p:nvPr/>
        </p:nvSpPr>
        <p:spPr bwMode="auto">
          <a:xfrm>
            <a:off x="3924300" y="4005263"/>
            <a:ext cx="1584325" cy="1112837"/>
          </a:xfrm>
          <a:prstGeom prst="flowChartProcess">
            <a:avLst/>
          </a:prstGeom>
          <a:solidFill>
            <a:srgbClr val="FF99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r>
              <a:rPr lang="en-GB" altLang="en-US">
                <a:solidFill>
                  <a:schemeClr val="tx1"/>
                </a:solidFill>
                <a:latin typeface="Arial" panose="020B0604020202020204" pitchFamily="34" charset="0"/>
              </a:rPr>
              <a:t> </a:t>
            </a:r>
          </a:p>
          <a:p>
            <a:pPr algn="ctr" eaLnBrk="1" hangingPunct="1">
              <a:spcBef>
                <a:spcPct val="0"/>
              </a:spcBef>
              <a:buClrTx/>
              <a:buSzTx/>
              <a:buFontTx/>
              <a:buNone/>
            </a:pPr>
            <a:r>
              <a:rPr lang="en-GB" altLang="en-US">
                <a:solidFill>
                  <a:schemeClr val="tx1"/>
                </a:solidFill>
                <a:latin typeface="Arial" panose="020B0604020202020204" pitchFamily="34" charset="0"/>
              </a:rPr>
              <a:t>illegality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0" name="AutoShape 14">
            <a:extLst>
              <a:ext uri="{FF2B5EF4-FFF2-40B4-BE49-F238E27FC236}">
                <a16:creationId xmlns:a16="http://schemas.microsoft.com/office/drawing/2014/main" xmlns="" id="{6B874928-A265-47EB-A36C-A71189ACA33C}"/>
              </a:ext>
            </a:extLst>
          </p:cNvPr>
          <p:cNvSpPr>
            <a:spLocks noChangeArrowheads="1"/>
          </p:cNvSpPr>
          <p:nvPr/>
        </p:nvSpPr>
        <p:spPr bwMode="auto">
          <a:xfrm>
            <a:off x="5651500" y="4005263"/>
            <a:ext cx="1584325" cy="1112837"/>
          </a:xfrm>
          <a:prstGeom prst="flowChartProcess">
            <a:avLst/>
          </a:prstGeom>
          <a:solidFill>
            <a:srgbClr val="CCFFCC"/>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r>
              <a:rPr lang="en-GB" altLang="en-US">
                <a:solidFill>
                  <a:schemeClr val="tx1"/>
                </a:solidFill>
                <a:latin typeface="Arial" panose="020B0604020202020204" pitchFamily="34" charset="0"/>
              </a:rPr>
              <a:t>irrationality /</a:t>
            </a:r>
          </a:p>
          <a:p>
            <a:pPr algn="ctr" eaLnBrk="1" hangingPunct="1">
              <a:spcBef>
                <a:spcPct val="0"/>
              </a:spcBef>
              <a:buClrTx/>
              <a:buSzTx/>
              <a:buFontTx/>
              <a:buNone/>
            </a:pPr>
            <a:r>
              <a:rPr lang="en-GB" altLang="en-US">
                <a:solidFill>
                  <a:schemeClr val="tx1"/>
                </a:solidFill>
                <a:latin typeface="Arial" panose="020B0604020202020204" pitchFamily="34" charset="0"/>
              </a:rPr>
              <a:t>proportionality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1" name="AutoShape 15">
            <a:extLst>
              <a:ext uri="{FF2B5EF4-FFF2-40B4-BE49-F238E27FC236}">
                <a16:creationId xmlns:a16="http://schemas.microsoft.com/office/drawing/2014/main" xmlns="" id="{87618F29-FBD0-48D1-AFB1-BDBDD7B56F24}"/>
              </a:ext>
            </a:extLst>
          </p:cNvPr>
          <p:cNvSpPr>
            <a:spLocks noChangeArrowheads="1"/>
          </p:cNvSpPr>
          <p:nvPr/>
        </p:nvSpPr>
        <p:spPr bwMode="auto">
          <a:xfrm>
            <a:off x="7380288" y="4005263"/>
            <a:ext cx="1584325" cy="1112837"/>
          </a:xfrm>
          <a:prstGeom prst="flowChartProcess">
            <a:avLst/>
          </a:prstGeom>
          <a:solidFill>
            <a:srgbClr val="CC99FF"/>
          </a:solidFill>
          <a:ln w="9525">
            <a:solidFill>
              <a:schemeClr val="tx1"/>
            </a:solidFill>
            <a:miter lim="800000"/>
            <a:headEnd/>
            <a:tailEnd/>
          </a:ln>
        </p:spPr>
        <p:txBody>
          <a:bodyPr wrap="none" anchor="ctr"/>
          <a:lstStyle>
            <a:lvl1pPr>
              <a:spcBef>
                <a:spcPts val="1000"/>
              </a:spcBef>
              <a:buClr>
                <a:schemeClr val="accent1"/>
              </a:buClr>
              <a:buSzPct val="80000"/>
              <a:buFont typeface="Wingdings 3" panose="05040102010807070707" pitchFamily="18" charset="2"/>
              <a:buChar char=""/>
              <a:defRPr>
                <a:solidFill>
                  <a:srgbClr val="404040"/>
                </a:solidFill>
                <a:latin typeface="Trebuchet MS" panose="020B0603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Trebuchet MS" panose="020B0603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Trebuchet MS" panose="020B0603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5pPr>
            <a:lvl6pPr marL="25146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6pPr>
            <a:lvl7pPr marL="29718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7pPr>
            <a:lvl8pPr marL="34290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8pPr>
            <a:lvl9pPr marL="3886200" indent="-2286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Trebuchet MS" panose="020B0603020202020204" pitchFamily="34" charset="0"/>
              </a:defRPr>
            </a:lvl9pPr>
          </a:lstStyle>
          <a:p>
            <a:pPr algn="ctr" eaLnBrk="1" hangingPunct="1">
              <a:spcBef>
                <a:spcPct val="0"/>
              </a:spcBef>
              <a:buClrTx/>
              <a:buSzTx/>
              <a:buFontTx/>
              <a:buNone/>
            </a:pPr>
            <a:endParaRPr lang="en-GB" altLang="en-US">
              <a:solidFill>
                <a:schemeClr val="tx1"/>
              </a:solidFill>
              <a:latin typeface="Arial" panose="020B0604020202020204" pitchFamily="34" charset="0"/>
            </a:endParaRPr>
          </a:p>
          <a:p>
            <a:pPr algn="ctr" eaLnBrk="1" hangingPunct="1">
              <a:spcBef>
                <a:spcPct val="0"/>
              </a:spcBef>
              <a:buClrTx/>
              <a:buSzTx/>
              <a:buFontTx/>
              <a:buNone/>
            </a:pPr>
            <a:r>
              <a:rPr lang="en-GB" altLang="en-US">
                <a:solidFill>
                  <a:schemeClr val="tx1"/>
                </a:solidFill>
                <a:latin typeface="Arial" panose="020B0604020202020204" pitchFamily="34" charset="0"/>
              </a:rPr>
              <a:t> </a:t>
            </a:r>
          </a:p>
          <a:p>
            <a:pPr algn="ctr" eaLnBrk="1" hangingPunct="1">
              <a:spcBef>
                <a:spcPct val="0"/>
              </a:spcBef>
              <a:buClrTx/>
              <a:buSzTx/>
              <a:buFontTx/>
              <a:buNone/>
            </a:pPr>
            <a:r>
              <a:rPr lang="en-GB" altLang="en-US">
                <a:solidFill>
                  <a:schemeClr val="tx1"/>
                </a:solidFill>
                <a:latin typeface="Arial" panose="020B0604020202020204" pitchFamily="34" charset="0"/>
              </a:rPr>
              <a:t>procedural </a:t>
            </a:r>
          </a:p>
          <a:p>
            <a:pPr algn="ctr" eaLnBrk="1" hangingPunct="1">
              <a:spcBef>
                <a:spcPct val="0"/>
              </a:spcBef>
              <a:buClrTx/>
              <a:buSzTx/>
              <a:buFontTx/>
              <a:buNone/>
            </a:pPr>
            <a:r>
              <a:rPr lang="en-GB" altLang="en-US">
                <a:solidFill>
                  <a:schemeClr val="tx1"/>
                </a:solidFill>
                <a:latin typeface="Arial" panose="020B0604020202020204" pitchFamily="34" charset="0"/>
              </a:rPr>
              <a:t>impropriety</a:t>
            </a:r>
          </a:p>
          <a:p>
            <a:pPr algn="ctr" eaLnBrk="1" hangingPunct="1">
              <a:spcBef>
                <a:spcPct val="0"/>
              </a:spcBef>
              <a:buClrTx/>
              <a:buSzTx/>
              <a:buFontTx/>
              <a:buNone/>
            </a:pPr>
            <a:endParaRPr lang="en-US" altLang="en-US">
              <a:solidFill>
                <a:schemeClr val="tx1"/>
              </a:solidFill>
              <a:latin typeface="Arial" panose="020B0604020202020204" pitchFamily="34" charset="0"/>
            </a:endParaRPr>
          </a:p>
        </p:txBody>
      </p:sp>
      <p:sp>
        <p:nvSpPr>
          <p:cNvPr id="121872" name="Line 16">
            <a:extLst>
              <a:ext uri="{FF2B5EF4-FFF2-40B4-BE49-F238E27FC236}">
                <a16:creationId xmlns:a16="http://schemas.microsoft.com/office/drawing/2014/main" xmlns="" id="{B3F09E22-1D3A-416A-8188-710E94DB4A33}"/>
              </a:ext>
            </a:extLst>
          </p:cNvPr>
          <p:cNvSpPr>
            <a:spLocks noChangeShapeType="1"/>
          </p:cNvSpPr>
          <p:nvPr/>
        </p:nvSpPr>
        <p:spPr bwMode="auto">
          <a:xfrm flipH="1">
            <a:off x="4716463" y="3500438"/>
            <a:ext cx="719137" cy="504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3" name="Line 17">
            <a:extLst>
              <a:ext uri="{FF2B5EF4-FFF2-40B4-BE49-F238E27FC236}">
                <a16:creationId xmlns:a16="http://schemas.microsoft.com/office/drawing/2014/main" xmlns="" id="{EDD74F6A-342E-4AF0-BEF5-2F6885E44F7D}"/>
              </a:ext>
            </a:extLst>
          </p:cNvPr>
          <p:cNvSpPr>
            <a:spLocks noChangeShapeType="1"/>
          </p:cNvSpPr>
          <p:nvPr/>
        </p:nvSpPr>
        <p:spPr bwMode="auto">
          <a:xfrm>
            <a:off x="6588125" y="3573463"/>
            <a:ext cx="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1874" name="Line 18">
            <a:extLst>
              <a:ext uri="{FF2B5EF4-FFF2-40B4-BE49-F238E27FC236}">
                <a16:creationId xmlns:a16="http://schemas.microsoft.com/office/drawing/2014/main" xmlns="" id="{F6DB4C69-150C-4A24-9F3C-F59A10F5398C}"/>
              </a:ext>
            </a:extLst>
          </p:cNvPr>
          <p:cNvSpPr>
            <a:spLocks noChangeShapeType="1"/>
          </p:cNvSpPr>
          <p:nvPr/>
        </p:nvSpPr>
        <p:spPr bwMode="auto">
          <a:xfrm>
            <a:off x="7524750" y="3213100"/>
            <a:ext cx="719138" cy="7921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24570"/>
    </mc:Choice>
    <mc:Fallback xmlns="">
      <p:transition spd="slow" advTm="245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186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21863"/>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1866"/>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1862"/>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2187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1867"/>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2187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1870"/>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21874"/>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187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7" fill="hold" display="0">
                  <p:stCondLst>
                    <p:cond delay="indefinite"/>
                  </p:stCondLst>
                  <p:endCondLst>
                    <p:cond evt="onStopAudio" delay="0">
                      <p:tgtEl>
                        <p:sldTgt/>
                      </p:tgtEl>
                    </p:cond>
                  </p:endCondLst>
                </p:cTn>
                <p:tgtEl>
                  <p:spTgt spid="2"/>
                </p:tgtEl>
              </p:cMediaNode>
            </p:audio>
          </p:childTnLst>
        </p:cTn>
      </p:par>
    </p:tnLst>
    <p:bldLst>
      <p:bldP spid="121861" grpId="0" animBg="1"/>
      <p:bldP spid="121862" grpId="0" animBg="1"/>
      <p:bldP spid="121866" grpId="0"/>
      <p:bldP spid="121867" grpId="0" animBg="1"/>
      <p:bldP spid="121870" grpId="0" animBg="1"/>
      <p:bldP spid="121871"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xmlns="" id="{4EC704A2-6F80-4087-85AF-F8CFD99891E0}"/>
              </a:ext>
            </a:extLst>
          </p:cNvPr>
          <p:cNvSpPr>
            <a:spLocks noGrp="1" noChangeArrowheads="1"/>
          </p:cNvSpPr>
          <p:nvPr>
            <p:ph type="title"/>
          </p:nvPr>
        </p:nvSpPr>
        <p:spPr/>
        <p:txBody>
          <a:bodyPr/>
          <a:lstStyle/>
          <a:p>
            <a:pPr eaLnBrk="1" hangingPunct="1"/>
            <a:r>
              <a:rPr lang="en-GB" altLang="en-US" b="1"/>
              <a:t>Arguable grounds for review?</a:t>
            </a:r>
            <a:endParaRPr lang="en-US" altLang="en-US" b="1"/>
          </a:p>
        </p:txBody>
      </p:sp>
      <p:sp>
        <p:nvSpPr>
          <p:cNvPr id="132099" name="Rectangle 3">
            <a:extLst>
              <a:ext uri="{FF2B5EF4-FFF2-40B4-BE49-F238E27FC236}">
                <a16:creationId xmlns:a16="http://schemas.microsoft.com/office/drawing/2014/main" xmlns="" id="{F22BBE22-C98E-4CA3-AF81-0412FDA56E6E}"/>
              </a:ext>
            </a:extLst>
          </p:cNvPr>
          <p:cNvSpPr>
            <a:spLocks noGrp="1" noChangeArrowheads="1"/>
          </p:cNvSpPr>
          <p:nvPr>
            <p:ph idx="1"/>
          </p:nvPr>
        </p:nvSpPr>
        <p:spPr/>
        <p:txBody>
          <a:bodyPr rtlCol="0">
            <a:normAutofit fontScale="85000" lnSpcReduction="20000"/>
          </a:bodyPr>
          <a:lstStyle/>
          <a:p>
            <a:pPr eaLnBrk="1" fontAlgn="auto" hangingPunct="1">
              <a:lnSpc>
                <a:spcPct val="90000"/>
              </a:lnSpc>
              <a:spcAft>
                <a:spcPts val="0"/>
              </a:spcAft>
              <a:buFont typeface="Wingdings 3" charset="2"/>
              <a:buChar char=""/>
              <a:defRPr/>
            </a:pPr>
            <a:r>
              <a:rPr lang="en-GB" altLang="en-US" sz="2400" b="1" i="1" dirty="0">
                <a:solidFill>
                  <a:schemeClr val="tx1">
                    <a:lumMod val="75000"/>
                    <a:lumOff val="25000"/>
                  </a:schemeClr>
                </a:solidFill>
              </a:rPr>
              <a:t>*</a:t>
            </a:r>
            <a:r>
              <a:rPr lang="en-GB" altLang="en-US" sz="2400" b="1" i="1" dirty="0">
                <a:solidFill>
                  <a:srgbClr val="FF0000"/>
                </a:solidFill>
              </a:rPr>
              <a:t>CCSU v Minister for Civil Service</a:t>
            </a:r>
          </a:p>
          <a:p>
            <a:pPr lvl="1" eaLnBrk="1" fontAlgn="auto" hangingPunct="1">
              <a:lnSpc>
                <a:spcPct val="90000"/>
              </a:lnSpc>
              <a:spcAft>
                <a:spcPts val="0"/>
              </a:spcAft>
              <a:buFont typeface="Wingdings 3" charset="2"/>
              <a:buChar char=""/>
              <a:defRPr/>
            </a:pPr>
            <a:r>
              <a:rPr lang="en-GB" altLang="en-US" sz="2000" b="1" i="1" dirty="0">
                <a:solidFill>
                  <a:schemeClr val="tx1">
                    <a:lumMod val="75000"/>
                    <a:lumOff val="25000"/>
                  </a:schemeClr>
                </a:solidFill>
              </a:rPr>
              <a:t> </a:t>
            </a:r>
            <a:r>
              <a:rPr lang="en-GB" altLang="en-US" sz="2000" b="1" dirty="0">
                <a:solidFill>
                  <a:schemeClr val="tx1">
                    <a:lumMod val="75000"/>
                    <a:lumOff val="25000"/>
                  </a:schemeClr>
                </a:solidFill>
              </a:rPr>
              <a:t>Lord </a:t>
            </a:r>
            <a:r>
              <a:rPr lang="en-GB" altLang="en-US" sz="2000" b="1" dirty="0" err="1">
                <a:solidFill>
                  <a:schemeClr val="tx1">
                    <a:lumMod val="75000"/>
                    <a:lumOff val="25000"/>
                  </a:schemeClr>
                </a:solidFill>
              </a:rPr>
              <a:t>Diplock</a:t>
            </a:r>
            <a:r>
              <a:rPr lang="en-GB" altLang="en-US" sz="2000" b="1" dirty="0">
                <a:solidFill>
                  <a:schemeClr val="tx1">
                    <a:lumMod val="75000"/>
                    <a:lumOff val="25000"/>
                  </a:schemeClr>
                </a:solidFill>
              </a:rPr>
              <a:t> identified 4 potential grounds:</a:t>
            </a:r>
          </a:p>
          <a:p>
            <a:pPr lvl="2" eaLnBrk="1" fontAlgn="auto" hangingPunct="1">
              <a:lnSpc>
                <a:spcPct val="90000"/>
              </a:lnSpc>
              <a:spcAft>
                <a:spcPts val="0"/>
              </a:spcAft>
              <a:buFont typeface="Wingdings 3" charset="2"/>
              <a:buChar char=""/>
              <a:defRPr/>
            </a:pPr>
            <a:r>
              <a:rPr lang="en-GB" altLang="en-US" sz="1800" b="1" i="1" dirty="0">
                <a:solidFill>
                  <a:schemeClr val="tx1">
                    <a:lumMod val="75000"/>
                    <a:lumOff val="25000"/>
                  </a:schemeClr>
                </a:solidFill>
              </a:rPr>
              <a:t> </a:t>
            </a:r>
            <a:r>
              <a:rPr lang="en-GB" altLang="en-US" sz="1800" b="1" dirty="0">
                <a:solidFill>
                  <a:schemeClr val="tx1">
                    <a:lumMod val="75000"/>
                    <a:lumOff val="25000"/>
                  </a:schemeClr>
                </a:solidFill>
              </a:rPr>
              <a:t>illegality </a:t>
            </a:r>
          </a:p>
          <a:p>
            <a:pPr lvl="2" eaLnBrk="1" fontAlgn="auto" hangingPunct="1">
              <a:lnSpc>
                <a:spcPct val="90000"/>
              </a:lnSpc>
              <a:spcAft>
                <a:spcPts val="0"/>
              </a:spcAft>
              <a:buFont typeface="Wingdings 3" charset="2"/>
              <a:buChar char=""/>
              <a:defRPr/>
            </a:pPr>
            <a:r>
              <a:rPr lang="en-GB" altLang="en-US" sz="1800" b="1" dirty="0">
                <a:solidFill>
                  <a:schemeClr val="tx1">
                    <a:lumMod val="75000"/>
                    <a:lumOff val="25000"/>
                  </a:schemeClr>
                </a:solidFill>
              </a:rPr>
              <a:t> irrationality (unreasonableness)</a:t>
            </a:r>
          </a:p>
          <a:p>
            <a:pPr lvl="2" eaLnBrk="1" fontAlgn="auto" hangingPunct="1">
              <a:lnSpc>
                <a:spcPct val="90000"/>
              </a:lnSpc>
              <a:spcAft>
                <a:spcPts val="0"/>
              </a:spcAft>
              <a:buFont typeface="Wingdings 3" charset="2"/>
              <a:buChar char=""/>
              <a:defRPr/>
            </a:pPr>
            <a:r>
              <a:rPr lang="en-GB" altLang="en-US" sz="1800" b="1" dirty="0">
                <a:solidFill>
                  <a:schemeClr val="tx1">
                    <a:lumMod val="75000"/>
                    <a:lumOff val="25000"/>
                  </a:schemeClr>
                </a:solidFill>
              </a:rPr>
              <a:t> procedural impropriety (unfairness)</a:t>
            </a:r>
          </a:p>
          <a:p>
            <a:pPr lvl="2" eaLnBrk="1" fontAlgn="auto" hangingPunct="1">
              <a:lnSpc>
                <a:spcPct val="90000"/>
              </a:lnSpc>
              <a:spcAft>
                <a:spcPts val="0"/>
              </a:spcAft>
              <a:buFont typeface="Wingdings 3" charset="2"/>
              <a:buChar char=""/>
              <a:defRPr/>
            </a:pPr>
            <a:r>
              <a:rPr lang="en-GB" altLang="en-US" sz="1800" b="1" dirty="0">
                <a:solidFill>
                  <a:schemeClr val="tx1">
                    <a:lumMod val="75000"/>
                    <a:lumOff val="25000"/>
                  </a:schemeClr>
                </a:solidFill>
              </a:rPr>
              <a:t> proportionality (if EC law / Human rights issue)</a:t>
            </a:r>
          </a:p>
          <a:p>
            <a:pPr lvl="2" eaLnBrk="1" fontAlgn="auto" hangingPunct="1">
              <a:lnSpc>
                <a:spcPct val="90000"/>
              </a:lnSpc>
              <a:spcAft>
                <a:spcPts val="0"/>
              </a:spcAft>
              <a:buFont typeface="Wingdings 3" charset="2"/>
              <a:buChar char=""/>
              <a:defRPr/>
            </a:pPr>
            <a:endParaRPr lang="en-GB" altLang="en-US" sz="1800" b="1" dirty="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At Stage 1, need to show arguable case</a:t>
            </a:r>
          </a:p>
          <a:p>
            <a:pPr eaLnBrk="1" fontAlgn="auto" hangingPunct="1">
              <a:lnSpc>
                <a:spcPct val="90000"/>
              </a:lnSpc>
              <a:spcAft>
                <a:spcPts val="0"/>
              </a:spcAft>
              <a:buFontTx/>
              <a:buNone/>
              <a:defRPr/>
            </a:pPr>
            <a:endParaRPr lang="en-GB" altLang="en-US" sz="2400" b="1" dirty="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At Stage 2 (and when answering exam questions!)</a:t>
            </a:r>
          </a:p>
          <a:p>
            <a:pPr lvl="1" eaLnBrk="1" fontAlgn="auto" hangingPunct="1">
              <a:lnSpc>
                <a:spcPct val="90000"/>
              </a:lnSpc>
              <a:spcAft>
                <a:spcPts val="0"/>
              </a:spcAft>
              <a:buFont typeface="Wingdings 3" charset="2"/>
              <a:buChar char=""/>
              <a:defRPr/>
            </a:pPr>
            <a:r>
              <a:rPr lang="en-GB" altLang="en-US" sz="2000" b="1" dirty="0">
                <a:solidFill>
                  <a:schemeClr val="tx1">
                    <a:lumMod val="75000"/>
                    <a:lumOff val="25000"/>
                  </a:schemeClr>
                </a:solidFill>
              </a:rPr>
              <a:t> need to back up grounds with detailed case law</a:t>
            </a:r>
          </a:p>
          <a:p>
            <a:pPr marL="457200" lvl="1" indent="0" eaLnBrk="1" fontAlgn="auto" hangingPunct="1">
              <a:lnSpc>
                <a:spcPct val="90000"/>
              </a:lnSpc>
              <a:spcAft>
                <a:spcPts val="0"/>
              </a:spcAft>
              <a:buFont typeface="Wingdings 3" charset="2"/>
              <a:buNone/>
              <a:defRPr/>
            </a:pPr>
            <a:endParaRPr lang="en-US" altLang="en-US" sz="2000" b="1" dirty="0">
              <a:solidFill>
                <a:schemeClr val="tx1">
                  <a:lumMod val="75000"/>
                  <a:lumOff val="25000"/>
                </a:schemeClr>
              </a:solidFill>
            </a:endParaRPr>
          </a:p>
        </p:txBody>
      </p:sp>
      <p:pic>
        <p:nvPicPr>
          <p:cNvPr id="31748" name="Picture 4" descr="MMj03567970000[1]">
            <a:extLst>
              <a:ext uri="{FF2B5EF4-FFF2-40B4-BE49-F238E27FC236}">
                <a16:creationId xmlns:a16="http://schemas.microsoft.com/office/drawing/2014/main" xmlns="" id="{CF1BE32C-E482-42B3-8E8D-7F2AC879EC36}"/>
              </a:ext>
            </a:extLst>
          </p:cNvPr>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7235825" y="1628775"/>
            <a:ext cx="136842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8318500" y="6032500"/>
            <a:ext cx="609600" cy="609600"/>
          </a:xfrm>
          <a:prstGeom prst="rect">
            <a:avLst/>
          </a:prstGeom>
        </p:spPr>
      </p:pic>
    </p:spTree>
    <p:custDataLst>
      <p:tags r:id="rId1"/>
    </p:custDataLst>
  </p:cSld>
  <p:clrMapOvr>
    <a:masterClrMapping/>
  </p:clrMapOvr>
  <mc:AlternateContent xmlns:mc="http://schemas.openxmlformats.org/markup-compatibility/2006" xmlns:p14="http://schemas.microsoft.com/office/powerpoint/2010/main">
    <mc:Choice Requires="p14">
      <p:transition spd="slow" p14:dur="2000" advTm="117223"/>
    </mc:Choice>
    <mc:Fallback xmlns="">
      <p:transition spd="slow" advTm="117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209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2099">
                                            <p:txEl>
                                              <p:pRg st="1" end="1"/>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132099">
                                            <p:txEl>
                                              <p:pRg st="3" end="3"/>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132099">
                                            <p:txEl>
                                              <p:pRg st="4" end="4"/>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132099">
                                            <p:txEl>
                                              <p:pRg st="5" end="5"/>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nodeType="clickEffect">
                                  <p:stCondLst>
                                    <p:cond delay="0"/>
                                  </p:stCondLst>
                                  <p:childTnLst>
                                    <p:set>
                                      <p:cBhvr>
                                        <p:cTn id="32" dur="1" fill="hold">
                                          <p:stCondLst>
                                            <p:cond delay="0"/>
                                          </p:stCondLst>
                                        </p:cTn>
                                        <p:tgtEl>
                                          <p:spTgt spid="132099">
                                            <p:txEl>
                                              <p:pRg st="7" end="7"/>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nodeType="clickEffect">
                                  <p:stCondLst>
                                    <p:cond delay="0"/>
                                  </p:stCondLst>
                                  <p:childTnLst>
                                    <p:set>
                                      <p:cBhvr>
                                        <p:cTn id="36" dur="1" fill="hold">
                                          <p:stCondLst>
                                            <p:cond delay="0"/>
                                          </p:stCondLst>
                                        </p:cTn>
                                        <p:tgtEl>
                                          <p:spTgt spid="132099">
                                            <p:txEl>
                                              <p:pRg st="9" end="9"/>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3209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xmlns="" id="{C0E1B149-F10D-46CC-A445-2A1DF2A79ACD}"/>
              </a:ext>
            </a:extLst>
          </p:cNvPr>
          <p:cNvSpPr>
            <a:spLocks noGrp="1" noChangeArrowheads="1"/>
          </p:cNvSpPr>
          <p:nvPr>
            <p:ph type="title"/>
          </p:nvPr>
        </p:nvSpPr>
        <p:spPr>
          <a:xfrm>
            <a:off x="457200" y="274638"/>
            <a:ext cx="8229600" cy="706437"/>
          </a:xfrm>
        </p:spPr>
        <p:txBody>
          <a:bodyPr/>
          <a:lstStyle/>
          <a:p>
            <a:pPr eaLnBrk="1" hangingPunct="1"/>
            <a:r>
              <a:rPr lang="en-US" altLang="en-US" sz="4000" b="1"/>
              <a:t>Remember:</a:t>
            </a:r>
          </a:p>
        </p:txBody>
      </p:sp>
      <p:sp>
        <p:nvSpPr>
          <p:cNvPr id="33795" name="Rectangle 3">
            <a:extLst>
              <a:ext uri="{FF2B5EF4-FFF2-40B4-BE49-F238E27FC236}">
                <a16:creationId xmlns:a16="http://schemas.microsoft.com/office/drawing/2014/main" xmlns="" id="{BBA243F7-270E-4A05-84E0-0D18147B0B11}"/>
              </a:ext>
            </a:extLst>
          </p:cNvPr>
          <p:cNvSpPr>
            <a:spLocks noGrp="1" noChangeArrowheads="1"/>
          </p:cNvSpPr>
          <p:nvPr>
            <p:ph type="body" idx="1"/>
          </p:nvPr>
        </p:nvSpPr>
        <p:spPr>
          <a:xfrm>
            <a:off x="457200" y="1125538"/>
            <a:ext cx="8218488" cy="5543550"/>
          </a:xfrm>
        </p:spPr>
        <p:txBody>
          <a:bodyPr/>
          <a:lstStyle/>
          <a:p>
            <a:pPr marL="0" indent="0" eaLnBrk="1" hangingPunct="1">
              <a:buFont typeface="Wingdings 3" panose="05040102010807070707" pitchFamily="18" charset="2"/>
              <a:buNone/>
            </a:pPr>
            <a:r>
              <a:rPr lang="en-GB" altLang="en-US" sz="4000" b="1"/>
              <a:t>JR not about reviewing merits of decision</a:t>
            </a:r>
          </a:p>
          <a:p>
            <a:pPr lvl="1" eaLnBrk="1" hangingPunct="1"/>
            <a:r>
              <a:rPr lang="en-GB" altLang="en-US" sz="3600"/>
              <a:t> </a:t>
            </a:r>
            <a:r>
              <a:rPr lang="en-GB" altLang="en-US" sz="3600" b="1"/>
              <a:t>question is whether public body acted:</a:t>
            </a:r>
          </a:p>
          <a:p>
            <a:pPr lvl="2" eaLnBrk="1" hangingPunct="1"/>
            <a:r>
              <a:rPr lang="en-GB" altLang="en-US" sz="3200" b="1"/>
              <a:t> legally (Illegality ground)</a:t>
            </a:r>
          </a:p>
          <a:p>
            <a:pPr lvl="2" eaLnBrk="1" hangingPunct="1"/>
            <a:r>
              <a:rPr lang="en-GB" altLang="en-US" sz="3200" b="1"/>
              <a:t> rationally (irrationality)</a:t>
            </a:r>
          </a:p>
          <a:p>
            <a:pPr lvl="2" eaLnBrk="1" hangingPunct="1"/>
            <a:r>
              <a:rPr lang="en-GB" altLang="en-US" sz="3200" b="1"/>
              <a:t> fairly (procedural impropriety)</a:t>
            </a:r>
          </a:p>
          <a:p>
            <a:pPr lvl="1" eaLnBrk="1" hangingPunct="1"/>
            <a:endParaRPr lang="en-GB" altLang="en-US" sz="1200" b="1"/>
          </a:p>
          <a:p>
            <a:pPr lvl="1" eaLnBrk="1" hangingPunct="1"/>
            <a:endParaRPr lang="en-GB" altLang="en-US" sz="120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1648"/>
    </mc:Choice>
    <mc:Fallback xmlns="">
      <p:transition spd="slow" advTm="21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xmlns="" id="{A239C8BC-D586-4F55-9D29-88F705D981E7}"/>
              </a:ext>
            </a:extLst>
          </p:cNvPr>
          <p:cNvSpPr>
            <a:spLocks noGrp="1"/>
          </p:cNvSpPr>
          <p:nvPr>
            <p:ph type="title"/>
          </p:nvPr>
        </p:nvSpPr>
        <p:spPr/>
        <p:txBody>
          <a:bodyPr/>
          <a:lstStyle/>
          <a:p>
            <a:r>
              <a:rPr lang="en-GB" altLang="en-US"/>
              <a:t>ILLEGALITY</a:t>
            </a:r>
          </a:p>
        </p:txBody>
      </p:sp>
      <p:sp>
        <p:nvSpPr>
          <p:cNvPr id="3" name="Content Placeholder 2">
            <a:extLst>
              <a:ext uri="{FF2B5EF4-FFF2-40B4-BE49-F238E27FC236}">
                <a16:creationId xmlns:a16="http://schemas.microsoft.com/office/drawing/2014/main" xmlns="" id="{41DFFCF7-734E-418F-AD52-DF74FEB228CB}"/>
              </a:ext>
            </a:extLst>
          </p:cNvPr>
          <p:cNvSpPr>
            <a:spLocks noGrp="1"/>
          </p:cNvSpPr>
          <p:nvPr>
            <p:ph idx="1"/>
          </p:nvPr>
        </p:nvSpPr>
        <p:spPr>
          <a:xfrm>
            <a:off x="827088" y="1298575"/>
            <a:ext cx="6348412" cy="3881438"/>
          </a:xfrm>
        </p:spPr>
        <p:txBody>
          <a:bodyPr/>
          <a:lstStyle/>
          <a:p>
            <a:pPr>
              <a:defRPr/>
            </a:pPr>
            <a:r>
              <a:rPr lang="en-GB" sz="2800" dirty="0">
                <a:latin typeface="Arial" panose="020B0604020202020204" pitchFamily="34" charset="0"/>
                <a:cs typeface="Arial" panose="020B0604020202020204" pitchFamily="34" charset="0"/>
              </a:rPr>
              <a:t>The public body has acted illegally</a:t>
            </a:r>
          </a:p>
          <a:p>
            <a:pPr>
              <a:defRPr/>
            </a:pPr>
            <a:endParaRPr lang="en-GB" sz="2800" dirty="0">
              <a:latin typeface="Arial" panose="020B0604020202020204" pitchFamily="34" charset="0"/>
              <a:cs typeface="Arial" panose="020B0604020202020204" pitchFamily="34" charset="0"/>
            </a:endParaRPr>
          </a:p>
          <a:p>
            <a:pPr eaLnBrk="1" hangingPunct="1">
              <a:defRPr/>
            </a:pPr>
            <a:r>
              <a:rPr lang="en-GB" altLang="en-US" sz="2800" b="1" dirty="0">
                <a:latin typeface="Arial" panose="020B0604020202020204" pitchFamily="34" charset="0"/>
                <a:cs typeface="Arial" panose="020B0604020202020204" pitchFamily="34" charset="0"/>
              </a:rPr>
              <a:t>Acting illegally means:</a:t>
            </a:r>
          </a:p>
          <a:p>
            <a:pPr lvl="1" eaLnBrk="1" hangingPunct="1">
              <a:defRPr/>
            </a:pPr>
            <a:r>
              <a:rPr lang="en-GB" altLang="en-US" sz="2800" dirty="0">
                <a:latin typeface="Arial" panose="020B0604020202020204" pitchFamily="34" charset="0"/>
                <a:cs typeface="Arial" panose="020B0604020202020204" pitchFamily="34" charset="0"/>
              </a:rPr>
              <a:t> </a:t>
            </a:r>
            <a:r>
              <a:rPr lang="en-GB" altLang="en-US" sz="2800" b="1" dirty="0">
                <a:latin typeface="Arial" panose="020B0604020202020204" pitchFamily="34" charset="0"/>
                <a:cs typeface="Arial" panose="020B0604020202020204" pitchFamily="34" charset="0"/>
              </a:rPr>
              <a:t>the public body acts </a:t>
            </a:r>
            <a:r>
              <a:rPr lang="en-GB" altLang="en-US" sz="2800" b="1" u="sng" dirty="0">
                <a:latin typeface="Arial" panose="020B0604020202020204" pitchFamily="34" charset="0"/>
                <a:cs typeface="Arial" panose="020B0604020202020204" pitchFamily="34" charset="0"/>
              </a:rPr>
              <a:t>outside</a:t>
            </a:r>
            <a:r>
              <a:rPr lang="en-GB" altLang="en-US" sz="2800" b="1" dirty="0">
                <a:latin typeface="Arial" panose="020B0604020202020204" pitchFamily="34" charset="0"/>
                <a:cs typeface="Arial" panose="020B0604020202020204" pitchFamily="34" charset="0"/>
              </a:rPr>
              <a:t> its legal powers</a:t>
            </a:r>
          </a:p>
          <a:p>
            <a:pPr lvl="2" eaLnBrk="1" hangingPunct="1">
              <a:defRPr/>
            </a:pPr>
            <a:r>
              <a:rPr lang="en-GB" altLang="en-US" sz="2800" dirty="0">
                <a:latin typeface="Arial" panose="020B0604020202020204" pitchFamily="34" charset="0"/>
                <a:cs typeface="Arial" panose="020B0604020202020204" pitchFamily="34" charset="0"/>
              </a:rPr>
              <a:t> </a:t>
            </a:r>
            <a:r>
              <a:rPr lang="en-GB" altLang="en-US" sz="2800" b="1" i="1" dirty="0">
                <a:solidFill>
                  <a:srgbClr val="FF0000"/>
                </a:solidFill>
                <a:latin typeface="Arial" panose="020B0604020202020204" pitchFamily="34" charset="0"/>
                <a:cs typeface="Arial" panose="020B0604020202020204" pitchFamily="34" charset="0"/>
              </a:rPr>
              <a:t>narrow “ultra vires”</a:t>
            </a:r>
          </a:p>
          <a:p>
            <a:pPr lvl="1" eaLnBrk="1" hangingPunct="1">
              <a:defRPr/>
            </a:pPr>
            <a:r>
              <a:rPr lang="en-GB" altLang="en-US" sz="2800" dirty="0">
                <a:latin typeface="Arial" panose="020B0604020202020204" pitchFamily="34" charset="0"/>
                <a:cs typeface="Arial" panose="020B0604020202020204" pitchFamily="34" charset="0"/>
              </a:rPr>
              <a:t> </a:t>
            </a:r>
            <a:r>
              <a:rPr lang="en-GB" altLang="en-US" sz="2800" b="1" u="sng" dirty="0">
                <a:latin typeface="Arial" panose="020B0604020202020204" pitchFamily="34" charset="0"/>
                <a:cs typeface="Arial" panose="020B0604020202020204" pitchFamily="34" charset="0"/>
              </a:rPr>
              <a:t>or</a:t>
            </a:r>
            <a:r>
              <a:rPr lang="en-GB" altLang="en-US" sz="2800" b="1" dirty="0">
                <a:latin typeface="Arial" panose="020B0604020202020204" pitchFamily="34" charset="0"/>
                <a:cs typeface="Arial" panose="020B0604020202020204" pitchFamily="34" charset="0"/>
              </a:rPr>
              <a:t>; the public body </a:t>
            </a:r>
            <a:r>
              <a:rPr lang="en-GB" altLang="en-US" sz="2800" b="1" u="sng" dirty="0">
                <a:latin typeface="Arial" panose="020B0604020202020204" pitchFamily="34" charset="0"/>
                <a:cs typeface="Arial" panose="020B0604020202020204" pitchFamily="34" charset="0"/>
              </a:rPr>
              <a:t>abuses</a:t>
            </a:r>
            <a:r>
              <a:rPr lang="en-GB" altLang="en-US" sz="2800" b="1" dirty="0">
                <a:latin typeface="Arial" panose="020B0604020202020204" pitchFamily="34" charset="0"/>
                <a:cs typeface="Arial" panose="020B0604020202020204" pitchFamily="34" charset="0"/>
              </a:rPr>
              <a:t> its legal powers</a:t>
            </a:r>
          </a:p>
          <a:p>
            <a:pPr lvl="2" eaLnBrk="1" hangingPunct="1">
              <a:defRPr/>
            </a:pPr>
            <a:r>
              <a:rPr lang="en-GB" altLang="en-US" sz="2800" dirty="0">
                <a:latin typeface="Arial" panose="020B0604020202020204" pitchFamily="34" charset="0"/>
                <a:cs typeface="Arial" panose="020B0604020202020204" pitchFamily="34" charset="0"/>
              </a:rPr>
              <a:t> </a:t>
            </a:r>
            <a:r>
              <a:rPr lang="en-GB" altLang="en-US" sz="2800" b="1" i="1" dirty="0">
                <a:solidFill>
                  <a:srgbClr val="FF0000"/>
                </a:solidFill>
                <a:latin typeface="Arial" panose="020B0604020202020204" pitchFamily="34" charset="0"/>
                <a:cs typeface="Arial" panose="020B0604020202020204" pitchFamily="34" charset="0"/>
              </a:rPr>
              <a:t>wide “ultra vires”</a:t>
            </a:r>
          </a:p>
          <a:p>
            <a:pPr marL="0" indent="0">
              <a:buFont typeface="Wingdings 3" panose="05040102010807070707" pitchFamily="18" charset="2"/>
              <a:buNone/>
              <a:defRPr/>
            </a:pPr>
            <a:endParaRPr lang="en-GB" sz="1600" dirty="0"/>
          </a:p>
          <a:p>
            <a:pPr marL="0" indent="0">
              <a:buFont typeface="Wingdings 3" panose="05040102010807070707" pitchFamily="18" charset="2"/>
              <a:buNone/>
              <a:defRPr/>
            </a:pPr>
            <a:endParaRPr lang="en-GB" sz="1600" dirty="0"/>
          </a:p>
          <a:p>
            <a:pPr marL="0" indent="0">
              <a:buFont typeface="Wingdings 3" panose="05040102010807070707" pitchFamily="18" charset="2"/>
              <a:buNone/>
              <a:defRPr/>
            </a:pPr>
            <a:endParaRPr lang="en-GB" sz="16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49352"/>
    </mc:Choice>
    <mc:Fallback xmlns="">
      <p:transition spd="slow" advTm="249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xmlns="" id="{55CB9111-4A50-4399-9855-385F6D263D25}"/>
              </a:ext>
            </a:extLst>
          </p:cNvPr>
          <p:cNvSpPr>
            <a:spLocks noGrp="1" noChangeArrowheads="1"/>
          </p:cNvSpPr>
          <p:nvPr>
            <p:ph type="title"/>
          </p:nvPr>
        </p:nvSpPr>
        <p:spPr>
          <a:xfrm>
            <a:off x="468313" y="333375"/>
            <a:ext cx="8207375" cy="1008063"/>
          </a:xfrm>
        </p:spPr>
        <p:txBody>
          <a:bodyPr/>
          <a:lstStyle/>
          <a:p>
            <a:pPr eaLnBrk="1" hangingPunct="1"/>
            <a:r>
              <a:rPr lang="en-GB" altLang="en-US" b="1"/>
              <a:t>Narrow “ultra vires”</a:t>
            </a:r>
            <a:endParaRPr lang="en-US" altLang="en-US" b="1"/>
          </a:p>
        </p:txBody>
      </p:sp>
      <p:sp>
        <p:nvSpPr>
          <p:cNvPr id="32771" name="Rectangle 3">
            <a:extLst>
              <a:ext uri="{FF2B5EF4-FFF2-40B4-BE49-F238E27FC236}">
                <a16:creationId xmlns:a16="http://schemas.microsoft.com/office/drawing/2014/main" xmlns="" id="{9BA304A7-C3E5-4782-8611-1AFD5C8F42B3}"/>
              </a:ext>
            </a:extLst>
          </p:cNvPr>
          <p:cNvSpPr>
            <a:spLocks noGrp="1" noChangeArrowheads="1"/>
          </p:cNvSpPr>
          <p:nvPr>
            <p:ph type="body" idx="1"/>
          </p:nvPr>
        </p:nvSpPr>
        <p:spPr>
          <a:xfrm>
            <a:off x="250825" y="1700213"/>
            <a:ext cx="8424863" cy="4681537"/>
          </a:xfrm>
        </p:spPr>
        <p:txBody>
          <a:bodyPr/>
          <a:lstStyle/>
          <a:p>
            <a:pPr marL="0" indent="0" eaLnBrk="1" hangingPunct="1">
              <a:lnSpc>
                <a:spcPct val="80000"/>
              </a:lnSpc>
              <a:buFont typeface="Wingdings 3" panose="05040102010807070707" pitchFamily="18" charset="2"/>
              <a:buNone/>
              <a:defRPr/>
            </a:pPr>
            <a:r>
              <a:rPr lang="en-GB" altLang="en-US" sz="4000" b="1" dirty="0">
                <a:latin typeface="Arial" panose="020B0604020202020204" pitchFamily="34" charset="0"/>
                <a:cs typeface="Arial" panose="020B0604020202020204" pitchFamily="34" charset="0"/>
              </a:rPr>
              <a:t>A public body acts illegally if it:</a:t>
            </a:r>
          </a:p>
          <a:p>
            <a:pPr eaLnBrk="1" hangingPunct="1">
              <a:lnSpc>
                <a:spcPct val="80000"/>
              </a:lnSpc>
              <a:defRPr/>
            </a:pPr>
            <a:endParaRPr lang="en-GB" altLang="en-US" sz="2800" b="1" dirty="0">
              <a:latin typeface="Arial" panose="020B0604020202020204" pitchFamily="34" charset="0"/>
              <a:cs typeface="Arial" panose="020B0604020202020204" pitchFamily="34" charset="0"/>
            </a:endParaRPr>
          </a:p>
          <a:p>
            <a:pPr lvl="1" eaLnBrk="1" hangingPunct="1">
              <a:lnSpc>
                <a:spcPct val="80000"/>
              </a:lnSpc>
              <a:defRPr/>
            </a:pPr>
            <a:r>
              <a:rPr lang="en-GB" altLang="en-US" sz="3600" b="1" dirty="0">
                <a:latin typeface="Arial" panose="020B0604020202020204" pitchFamily="34" charset="0"/>
                <a:cs typeface="Arial" panose="020B0604020202020204" pitchFamily="34" charset="0"/>
              </a:rPr>
              <a:t> </a:t>
            </a:r>
            <a:r>
              <a:rPr lang="en-GB" altLang="en-US" sz="2400" b="1" dirty="0">
                <a:latin typeface="Arial" panose="020B0604020202020204" pitchFamily="34" charset="0"/>
                <a:cs typeface="Arial" panose="020B0604020202020204" pitchFamily="34" charset="0"/>
              </a:rPr>
              <a:t>acts beyond its statutory powers</a:t>
            </a:r>
          </a:p>
          <a:p>
            <a:pPr lvl="1" eaLnBrk="1" hangingPunct="1">
              <a:lnSpc>
                <a:spcPct val="80000"/>
              </a:lnSpc>
              <a:defRPr/>
            </a:pPr>
            <a:endParaRPr lang="en-GB" altLang="en-US" sz="3200" b="1" dirty="0">
              <a:latin typeface="Arial" panose="020B0604020202020204" pitchFamily="34" charset="0"/>
              <a:cs typeface="Arial" panose="020B0604020202020204" pitchFamily="34" charset="0"/>
            </a:endParaRPr>
          </a:p>
          <a:p>
            <a:pPr lvl="1" eaLnBrk="1" hangingPunct="1">
              <a:lnSpc>
                <a:spcPct val="80000"/>
              </a:lnSpc>
              <a:defRPr/>
            </a:pPr>
            <a:r>
              <a:rPr lang="en-GB" altLang="en-US" sz="2400" b="1" dirty="0">
                <a:latin typeface="Arial" panose="020B0604020202020204" pitchFamily="34" charset="0"/>
                <a:cs typeface="Arial" panose="020B0604020202020204" pitchFamily="34" charset="0"/>
              </a:rPr>
              <a:t> makes an error of law </a:t>
            </a:r>
          </a:p>
          <a:p>
            <a:pPr lvl="2" eaLnBrk="1" hangingPunct="1">
              <a:lnSpc>
                <a:spcPct val="80000"/>
              </a:lnSpc>
              <a:defRPr/>
            </a:pPr>
            <a:r>
              <a:rPr lang="en-GB" altLang="en-US" sz="2000" b="1" dirty="0">
                <a:latin typeface="Arial" panose="020B0604020202020204" pitchFamily="34" charset="0"/>
                <a:cs typeface="Arial" panose="020B0604020202020204" pitchFamily="34" charset="0"/>
              </a:rPr>
              <a:t>i.e. misinterprets its powers</a:t>
            </a:r>
          </a:p>
          <a:p>
            <a:pPr lvl="1" eaLnBrk="1" hangingPunct="1">
              <a:lnSpc>
                <a:spcPct val="80000"/>
              </a:lnSpc>
              <a:defRPr/>
            </a:pPr>
            <a:endParaRPr lang="en-GB" altLang="en-US" sz="3200" b="1" dirty="0">
              <a:latin typeface="Arial" panose="020B0604020202020204" pitchFamily="34" charset="0"/>
              <a:cs typeface="Arial" panose="020B0604020202020204" pitchFamily="34" charset="0"/>
            </a:endParaRPr>
          </a:p>
          <a:p>
            <a:pPr lvl="1" eaLnBrk="1" hangingPunct="1">
              <a:lnSpc>
                <a:spcPct val="80000"/>
              </a:lnSpc>
              <a:defRPr/>
            </a:pPr>
            <a:r>
              <a:rPr lang="en-GB" altLang="en-US" sz="2400" b="1" dirty="0">
                <a:latin typeface="Arial" panose="020B0604020202020204" pitchFamily="34" charset="0"/>
                <a:cs typeface="Arial" panose="020B0604020202020204" pitchFamily="34" charset="0"/>
              </a:rPr>
              <a:t> makes a fundamental error of fact</a:t>
            </a:r>
          </a:p>
          <a:p>
            <a:pPr lvl="2" eaLnBrk="1" hangingPunct="1">
              <a:lnSpc>
                <a:spcPct val="80000"/>
              </a:lnSpc>
              <a:defRPr/>
            </a:pPr>
            <a:r>
              <a:rPr lang="en-GB" altLang="en-US" sz="2000" b="1" dirty="0">
                <a:latin typeface="Arial" panose="020B0604020202020204" pitchFamily="34" charset="0"/>
                <a:cs typeface="Arial" panose="020B0604020202020204" pitchFamily="34" charset="0"/>
              </a:rPr>
              <a:t>e.g. about a fact on which its powers depend</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9215"/>
    </mc:Choice>
    <mc:Fallback xmlns="">
      <p:transition spd="slow" advTm="99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xmlns="" id="{B453FE24-345D-4667-B1FA-ECB4A28791D8}"/>
              </a:ext>
            </a:extLst>
          </p:cNvPr>
          <p:cNvSpPr>
            <a:spLocks noGrp="1" noChangeArrowheads="1"/>
          </p:cNvSpPr>
          <p:nvPr>
            <p:ph type="title"/>
          </p:nvPr>
        </p:nvSpPr>
        <p:spPr>
          <a:xfrm>
            <a:off x="457200" y="274638"/>
            <a:ext cx="8229600" cy="993775"/>
          </a:xfrm>
        </p:spPr>
        <p:txBody>
          <a:bodyPr/>
          <a:lstStyle/>
          <a:p>
            <a:pPr eaLnBrk="1" hangingPunct="1"/>
            <a:r>
              <a:rPr lang="en-GB" altLang="en-US" sz="4000" b="1"/>
              <a:t>Acting beyond statutory powers</a:t>
            </a:r>
          </a:p>
        </p:txBody>
      </p:sp>
      <p:sp>
        <p:nvSpPr>
          <p:cNvPr id="8195" name="Rectangle 3">
            <a:extLst>
              <a:ext uri="{FF2B5EF4-FFF2-40B4-BE49-F238E27FC236}">
                <a16:creationId xmlns:a16="http://schemas.microsoft.com/office/drawing/2014/main" xmlns="" id="{9EC272C2-67FD-4426-88FD-B60BC150362B}"/>
              </a:ext>
            </a:extLst>
          </p:cNvPr>
          <p:cNvSpPr>
            <a:spLocks noGrp="1" noChangeArrowheads="1"/>
          </p:cNvSpPr>
          <p:nvPr>
            <p:ph type="body" idx="1"/>
          </p:nvPr>
        </p:nvSpPr>
        <p:spPr>
          <a:xfrm>
            <a:off x="457200" y="1412875"/>
            <a:ext cx="8229600" cy="4968875"/>
          </a:xfrm>
        </p:spPr>
        <p:txBody>
          <a:bodyPr rtlCol="0">
            <a:normAutofit lnSpcReduction="10000"/>
          </a:bodyPr>
          <a:lstStyle/>
          <a:p>
            <a:pPr eaLnBrk="1" fontAlgn="auto" hangingPunct="1">
              <a:spcAft>
                <a:spcPts val="0"/>
              </a:spcAft>
              <a:buFont typeface="Wingdings 3" charset="2"/>
              <a:buChar char=""/>
              <a:defRPr/>
            </a:pPr>
            <a:r>
              <a:rPr lang="en-GB" altLang="en-US" sz="2800" b="1" i="1" dirty="0">
                <a:solidFill>
                  <a:schemeClr val="tx1">
                    <a:lumMod val="75000"/>
                    <a:lumOff val="25000"/>
                  </a:schemeClr>
                </a:solidFill>
              </a:rPr>
              <a:t> </a:t>
            </a:r>
            <a:r>
              <a:rPr lang="en-GB" altLang="en-US" sz="2800" b="1" i="1" dirty="0">
                <a:solidFill>
                  <a:srgbClr val="FF0000"/>
                </a:solidFill>
              </a:rPr>
              <a:t>*AG v Fulham Corporation</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power to run a wash house…</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did not </a:t>
            </a:r>
            <a:r>
              <a:rPr lang="en-GB" altLang="en-US" sz="2400" b="1" dirty="0" err="1">
                <a:solidFill>
                  <a:schemeClr val="tx1">
                    <a:lumMod val="75000"/>
                    <a:lumOff val="25000"/>
                  </a:schemeClr>
                </a:solidFill>
              </a:rPr>
              <a:t>inc.</a:t>
            </a:r>
            <a:r>
              <a:rPr lang="en-GB" altLang="en-US" sz="2400" b="1" dirty="0">
                <a:solidFill>
                  <a:schemeClr val="tx1">
                    <a:lumMod val="75000"/>
                    <a:lumOff val="25000"/>
                  </a:schemeClr>
                </a:solidFill>
              </a:rPr>
              <a:t> power to run paid laundry!</a:t>
            </a:r>
          </a:p>
          <a:p>
            <a:pPr lvl="1" eaLnBrk="1" fontAlgn="auto" hangingPunct="1">
              <a:spcAft>
                <a:spcPts val="0"/>
              </a:spcAft>
              <a:buFont typeface="Wingdings 3" charset="2"/>
              <a:buChar char=""/>
              <a:defRPr/>
            </a:pPr>
            <a:endParaRPr lang="en-GB" altLang="en-US" sz="2400" b="1" dirty="0">
              <a:solidFill>
                <a:srgbClr val="FF0000"/>
              </a:solidFill>
            </a:endParaRPr>
          </a:p>
          <a:p>
            <a:pPr eaLnBrk="1" fontAlgn="auto" hangingPunct="1">
              <a:spcAft>
                <a:spcPts val="0"/>
              </a:spcAft>
              <a:buFont typeface="Wingdings 3" charset="2"/>
              <a:buChar char=""/>
              <a:defRPr/>
            </a:pPr>
            <a:r>
              <a:rPr lang="en-GB" altLang="en-US" sz="2800" i="1" dirty="0">
                <a:solidFill>
                  <a:srgbClr val="FF0000"/>
                </a:solidFill>
              </a:rPr>
              <a:t> </a:t>
            </a:r>
            <a:r>
              <a:rPr lang="en-GB" altLang="en-US" sz="2800" b="1" i="1" dirty="0" err="1">
                <a:solidFill>
                  <a:srgbClr val="FF0000"/>
                </a:solidFill>
              </a:rPr>
              <a:t>Maccarthy</a:t>
            </a:r>
            <a:r>
              <a:rPr lang="en-GB" altLang="en-US" sz="2800" b="1" i="1" dirty="0">
                <a:solidFill>
                  <a:srgbClr val="FF0000"/>
                </a:solidFill>
              </a:rPr>
              <a:t> &amp; Stone v Richmond LBC</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s.111 Local Government Act 1972</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permits local authorities to carry out acts...</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“reasonably incidental to their main functions”</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but this doesn’t extend to charging fees</a:t>
            </a:r>
          </a:p>
          <a:p>
            <a:pPr lvl="1" eaLnBrk="1" fontAlgn="auto" hangingPunct="1">
              <a:spcAft>
                <a:spcPts val="0"/>
              </a:spcAft>
              <a:buFont typeface="Wingdings 3" charset="2"/>
              <a:buChar char=""/>
              <a:defRPr/>
            </a:pPr>
            <a:r>
              <a:rPr lang="en-GB" altLang="en-US" sz="2400" b="1" dirty="0">
                <a:solidFill>
                  <a:schemeClr val="tx1">
                    <a:lumMod val="75000"/>
                    <a:lumOff val="25000"/>
                  </a:schemeClr>
                </a:solidFill>
              </a:rPr>
              <a:t> need express statutory power to charge</a:t>
            </a:r>
          </a:p>
          <a:p>
            <a:pPr eaLnBrk="1" fontAlgn="auto" hangingPunct="1">
              <a:spcAft>
                <a:spcPts val="0"/>
              </a:spcAft>
              <a:buFontTx/>
              <a:buNone/>
              <a:defRPr/>
            </a:pPr>
            <a:endParaRPr lang="en-GB" altLang="en-US" sz="2800" dirty="0">
              <a:solidFill>
                <a:schemeClr val="tx1">
                  <a:lumMod val="75000"/>
                  <a:lumOff val="25000"/>
                </a:schemeClr>
              </a:solidFill>
            </a:endParaRPr>
          </a:p>
        </p:txBody>
      </p:sp>
      <p:graphicFrame>
        <p:nvGraphicFramePr>
          <p:cNvPr id="36868" name="Object 12">
            <a:extLst>
              <a:ext uri="{FF2B5EF4-FFF2-40B4-BE49-F238E27FC236}">
                <a16:creationId xmlns:a16="http://schemas.microsoft.com/office/drawing/2014/main" xmlns="" id="{F1810B8A-75F5-4C17-938D-CD04D843B423}"/>
              </a:ext>
            </a:extLst>
          </p:cNvPr>
          <p:cNvGraphicFramePr>
            <a:graphicFrameLocks noChangeAspect="1"/>
          </p:cNvGraphicFramePr>
          <p:nvPr/>
        </p:nvGraphicFramePr>
        <p:xfrm>
          <a:off x="6948488" y="1052513"/>
          <a:ext cx="1584325" cy="1657350"/>
        </p:xfrm>
        <a:graphic>
          <a:graphicData uri="http://schemas.openxmlformats.org/presentationml/2006/ole">
            <mc:AlternateContent xmlns:mc="http://schemas.openxmlformats.org/markup-compatibility/2006">
              <mc:Choice xmlns:v="urn:schemas-microsoft-com:vml" Requires="v">
                <p:oleObj spid="_x0000_s51206" name="Clip" r:id="rId6" imgW="1028571" imgH="1028571" progId="MS_ClipArt_Gallery.2">
                  <p:embed/>
                </p:oleObj>
              </mc:Choice>
              <mc:Fallback>
                <p:oleObj name="Clip" r:id="rId6" imgW="1028571" imgH="1028571" progId="MS_ClipArt_Gallery.2">
                  <p:embed/>
                  <p:pic>
                    <p:nvPicPr>
                      <p:cNvPr id="36868" name="Object 12">
                        <a:extLst>
                          <a:ext uri="{FF2B5EF4-FFF2-40B4-BE49-F238E27FC236}">
                            <a16:creationId xmlns:a16="http://schemas.microsoft.com/office/drawing/2014/main" xmlns="" id="{F1810B8A-75F5-4C17-938D-CD04D843B4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948488" y="1052513"/>
                        <a:ext cx="1584325" cy="16573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36869" name="Picture 13" descr="MCBD10169_0000[1]">
            <a:extLst>
              <a:ext uri="{FF2B5EF4-FFF2-40B4-BE49-F238E27FC236}">
                <a16:creationId xmlns:a16="http://schemas.microsoft.com/office/drawing/2014/main" xmlns="" id="{7131C369-CF93-4274-89C1-67E45DA41657}"/>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24750" y="3141663"/>
            <a:ext cx="1114425" cy="115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742"/>
    </mc:Choice>
    <mc:Fallback xmlns="">
      <p:transition spd="slow" advTm="63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xmlns="" id="{61BB5DC8-DB1A-4D2F-9509-48F00CEC5798}"/>
              </a:ext>
            </a:extLst>
          </p:cNvPr>
          <p:cNvSpPr>
            <a:spLocks noGrp="1" noChangeArrowheads="1"/>
          </p:cNvSpPr>
          <p:nvPr>
            <p:ph type="title"/>
          </p:nvPr>
        </p:nvSpPr>
        <p:spPr>
          <a:xfrm>
            <a:off x="457200" y="274638"/>
            <a:ext cx="8229600" cy="777875"/>
          </a:xfrm>
        </p:spPr>
        <p:txBody>
          <a:bodyPr/>
          <a:lstStyle/>
          <a:p>
            <a:pPr eaLnBrk="1" hangingPunct="1"/>
            <a:r>
              <a:rPr lang="en-GB" altLang="en-US" b="1"/>
              <a:t>Review of legislation</a:t>
            </a:r>
            <a:endParaRPr lang="en-US" altLang="en-US" b="1"/>
          </a:p>
        </p:txBody>
      </p:sp>
      <p:sp>
        <p:nvSpPr>
          <p:cNvPr id="35843" name="Rectangle 3">
            <a:extLst>
              <a:ext uri="{FF2B5EF4-FFF2-40B4-BE49-F238E27FC236}">
                <a16:creationId xmlns:a16="http://schemas.microsoft.com/office/drawing/2014/main" xmlns="" id="{618E7176-8E3D-47F4-B179-108D8ECB998B}"/>
              </a:ext>
            </a:extLst>
          </p:cNvPr>
          <p:cNvSpPr>
            <a:spLocks noGrp="1" noChangeArrowheads="1"/>
          </p:cNvSpPr>
          <p:nvPr>
            <p:ph type="body" idx="1"/>
          </p:nvPr>
        </p:nvSpPr>
        <p:spPr>
          <a:xfrm>
            <a:off x="395288" y="1412875"/>
            <a:ext cx="8424862" cy="4752975"/>
          </a:xfrm>
        </p:spPr>
        <p:txBody>
          <a:bodyPr/>
          <a:lstStyle/>
          <a:p>
            <a:pPr marL="0" indent="0" eaLnBrk="1" hangingPunct="1">
              <a:buFont typeface="Wingdings 3" panose="05040102010807070707" pitchFamily="18" charset="2"/>
              <a:buNone/>
              <a:defRPr/>
            </a:pPr>
            <a:r>
              <a:rPr lang="en-GB" altLang="en-US" sz="3200" b="1" dirty="0"/>
              <a:t>Primary legislation (Acts) – </a:t>
            </a:r>
          </a:p>
          <a:p>
            <a:pPr marL="0" indent="0" eaLnBrk="1" hangingPunct="1">
              <a:buFont typeface="Wingdings 3" panose="05040102010807070707" pitchFamily="18" charset="2"/>
              <a:buNone/>
              <a:defRPr/>
            </a:pPr>
            <a:r>
              <a:rPr lang="en-GB" altLang="en-US" sz="3600" b="1" u="sng" dirty="0">
                <a:solidFill>
                  <a:srgbClr val="00B0F0"/>
                </a:solidFill>
              </a:rPr>
              <a:t>not</a:t>
            </a:r>
            <a:r>
              <a:rPr lang="en-GB" altLang="en-US" sz="3600" b="1" dirty="0">
                <a:solidFill>
                  <a:srgbClr val="00B0F0"/>
                </a:solidFill>
              </a:rPr>
              <a:t> reviewable</a:t>
            </a:r>
          </a:p>
          <a:p>
            <a:pPr lvl="1" eaLnBrk="1" hangingPunct="1">
              <a:buFontTx/>
              <a:buChar char="•"/>
              <a:defRPr/>
            </a:pPr>
            <a:r>
              <a:rPr lang="en-GB" altLang="en-US" sz="2800" b="1" u="sng" dirty="0"/>
              <a:t>unless</a:t>
            </a:r>
            <a:r>
              <a:rPr lang="en-GB" altLang="en-US" sz="2800" b="1" dirty="0"/>
              <a:t>:</a:t>
            </a:r>
          </a:p>
          <a:p>
            <a:pPr lvl="2" eaLnBrk="1" hangingPunct="1">
              <a:defRPr/>
            </a:pPr>
            <a:r>
              <a:rPr lang="en-GB" altLang="en-US" sz="2400" b="1" dirty="0"/>
              <a:t>incompatible with EC law </a:t>
            </a:r>
            <a:endParaRPr lang="en-GB" altLang="en-US" sz="2400" b="1" i="1" dirty="0"/>
          </a:p>
          <a:p>
            <a:pPr marL="914400" lvl="2" indent="0" eaLnBrk="1" hangingPunct="1">
              <a:buFont typeface="Wingdings 3" panose="05040102010807070707" pitchFamily="18" charset="2"/>
              <a:buNone/>
              <a:defRPr/>
            </a:pPr>
            <a:r>
              <a:rPr lang="en-GB" altLang="en-US" sz="2400" b="1" i="1" dirty="0"/>
              <a:t> </a:t>
            </a:r>
            <a:r>
              <a:rPr lang="en-GB" altLang="en-US" sz="2400" b="1" dirty="0"/>
              <a:t>[NB: HRA declarations of incompatibility]</a:t>
            </a:r>
          </a:p>
          <a:p>
            <a:pPr lvl="1" eaLnBrk="1" hangingPunct="1">
              <a:buFontTx/>
              <a:buChar char="•"/>
              <a:defRPr/>
            </a:pPr>
            <a:endParaRPr lang="en-GB" altLang="en-US" sz="2400" b="1" dirty="0"/>
          </a:p>
          <a:p>
            <a:pPr marL="0" indent="0" eaLnBrk="1" hangingPunct="1">
              <a:buFont typeface="Wingdings 3" panose="05040102010807070707" pitchFamily="18" charset="2"/>
              <a:buNone/>
              <a:defRPr/>
            </a:pPr>
            <a:r>
              <a:rPr lang="en-GB" altLang="en-US" sz="3200" b="1" dirty="0"/>
              <a:t>Delegated legislation – </a:t>
            </a:r>
            <a:r>
              <a:rPr lang="en-GB" altLang="en-US" sz="3200" b="1" u="sng" dirty="0">
                <a:solidFill>
                  <a:srgbClr val="00B0F0"/>
                </a:solidFill>
              </a:rPr>
              <a:t>is</a:t>
            </a:r>
            <a:r>
              <a:rPr lang="en-GB" altLang="en-US" sz="3200" b="1" dirty="0">
                <a:solidFill>
                  <a:srgbClr val="00B0F0"/>
                </a:solidFill>
              </a:rPr>
              <a:t> reviewable</a:t>
            </a:r>
          </a:p>
          <a:p>
            <a:pPr lvl="1" eaLnBrk="1" hangingPunct="1">
              <a:buFontTx/>
              <a:buChar char="•"/>
              <a:defRPr/>
            </a:pPr>
            <a:r>
              <a:rPr lang="en-GB" altLang="en-US" sz="2800" b="1" dirty="0"/>
              <a:t>i.e. Regulations; Statutory Instruments</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9586"/>
    </mc:Choice>
    <mc:Fallback xmlns="">
      <p:transition spd="slow" advTm="59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xmlns="" id="{BC12BF89-EF77-4B41-ACEC-86F70DEB2398}"/>
              </a:ext>
            </a:extLst>
          </p:cNvPr>
          <p:cNvSpPr>
            <a:spLocks noGrp="1" noChangeArrowheads="1"/>
          </p:cNvSpPr>
          <p:nvPr>
            <p:ph type="title"/>
          </p:nvPr>
        </p:nvSpPr>
        <p:spPr>
          <a:xfrm>
            <a:off x="457200" y="274638"/>
            <a:ext cx="8229600" cy="993775"/>
          </a:xfrm>
        </p:spPr>
        <p:txBody>
          <a:bodyPr/>
          <a:lstStyle/>
          <a:p>
            <a:pPr eaLnBrk="1" hangingPunct="1"/>
            <a:r>
              <a:rPr lang="en-GB" altLang="en-US" b="1"/>
              <a:t>Errors of law / errors of fact</a:t>
            </a:r>
            <a:endParaRPr lang="en-US" altLang="en-US" b="1"/>
          </a:p>
        </p:txBody>
      </p:sp>
      <p:sp>
        <p:nvSpPr>
          <p:cNvPr id="36867" name="Rectangle 3">
            <a:extLst>
              <a:ext uri="{FF2B5EF4-FFF2-40B4-BE49-F238E27FC236}">
                <a16:creationId xmlns:a16="http://schemas.microsoft.com/office/drawing/2014/main" xmlns="" id="{371645AE-66B2-466C-AFA8-56CD63B64BCE}"/>
              </a:ext>
            </a:extLst>
          </p:cNvPr>
          <p:cNvSpPr>
            <a:spLocks noGrp="1" noChangeArrowheads="1"/>
          </p:cNvSpPr>
          <p:nvPr>
            <p:ph type="body" idx="1"/>
          </p:nvPr>
        </p:nvSpPr>
        <p:spPr>
          <a:xfrm>
            <a:off x="250825" y="1557338"/>
            <a:ext cx="8642350" cy="4967287"/>
          </a:xfrm>
        </p:spPr>
        <p:txBody>
          <a:bodyPr/>
          <a:lstStyle/>
          <a:p>
            <a:pPr marL="0" indent="0" eaLnBrk="1" hangingPunct="1">
              <a:buFont typeface="Wingdings 3" panose="05040102010807070707" pitchFamily="18" charset="2"/>
              <a:buNone/>
              <a:defRPr/>
            </a:pPr>
            <a:r>
              <a:rPr lang="en-GB" altLang="en-US" sz="2800" b="1" u="sng" dirty="0">
                <a:solidFill>
                  <a:srgbClr val="00B0F0"/>
                </a:solidFill>
                <a:latin typeface="Arial" panose="020B0604020202020204" pitchFamily="34" charset="0"/>
                <a:cs typeface="Arial" panose="020B0604020202020204" pitchFamily="34" charset="0"/>
              </a:rPr>
              <a:t>Errors of Law</a:t>
            </a:r>
          </a:p>
          <a:p>
            <a:pPr lvl="1" eaLnBrk="1" hangingPunct="1">
              <a:defRPr/>
            </a:pPr>
            <a:r>
              <a:rPr lang="en-GB" altLang="en-US" sz="2400" b="1" dirty="0">
                <a:latin typeface="Arial" panose="020B0604020202020204" pitchFamily="34" charset="0"/>
                <a:cs typeface="Arial" panose="020B0604020202020204" pitchFamily="34" charset="0"/>
              </a:rPr>
              <a:t>always reviewable</a:t>
            </a:r>
          </a:p>
          <a:p>
            <a:pPr eaLnBrk="1" hangingPunct="1">
              <a:defRPr/>
            </a:pPr>
            <a:endParaRPr lang="en-GB" altLang="en-US" b="1" dirty="0">
              <a:latin typeface="Arial" panose="020B0604020202020204" pitchFamily="34" charset="0"/>
              <a:cs typeface="Arial" panose="020B0604020202020204" pitchFamily="34" charset="0"/>
            </a:endParaRPr>
          </a:p>
          <a:p>
            <a:pPr eaLnBrk="1" hangingPunct="1">
              <a:defRPr/>
            </a:pPr>
            <a:endParaRPr lang="en-GB" altLang="en-US" b="1" dirty="0">
              <a:latin typeface="Arial" panose="020B0604020202020204" pitchFamily="34" charset="0"/>
              <a:cs typeface="Arial" panose="020B0604020202020204" pitchFamily="34" charset="0"/>
            </a:endParaRPr>
          </a:p>
          <a:p>
            <a:pPr marL="0" indent="0" eaLnBrk="1" hangingPunct="1">
              <a:buFont typeface="Wingdings 3" panose="05040102010807070707" pitchFamily="18" charset="2"/>
              <a:buNone/>
              <a:defRPr/>
            </a:pPr>
            <a:r>
              <a:rPr lang="en-GB" altLang="en-US" sz="2800" b="1" u="sng" dirty="0">
                <a:solidFill>
                  <a:srgbClr val="00B0F0"/>
                </a:solidFill>
                <a:latin typeface="Arial" panose="020B0604020202020204" pitchFamily="34" charset="0"/>
                <a:cs typeface="Arial" panose="020B0604020202020204" pitchFamily="34" charset="0"/>
              </a:rPr>
              <a:t>Errors of fact</a:t>
            </a:r>
          </a:p>
          <a:p>
            <a:pPr lvl="1" eaLnBrk="1" hangingPunct="1">
              <a:defRPr/>
            </a:pPr>
            <a:r>
              <a:rPr lang="en-GB" altLang="en-US" sz="2400" b="1" dirty="0">
                <a:latin typeface="Arial" panose="020B0604020202020204" pitchFamily="34" charset="0"/>
                <a:cs typeface="Arial" panose="020B0604020202020204" pitchFamily="34" charset="0"/>
              </a:rPr>
              <a:t>usually, </a:t>
            </a:r>
            <a:r>
              <a:rPr lang="en-GB" altLang="en-US" sz="2400" b="1" u="sng" dirty="0">
                <a:latin typeface="Arial" panose="020B0604020202020204" pitchFamily="34" charset="0"/>
                <a:cs typeface="Arial" panose="020B0604020202020204" pitchFamily="34" charset="0"/>
              </a:rPr>
              <a:t>not</a:t>
            </a:r>
            <a:r>
              <a:rPr lang="en-GB" altLang="en-US" sz="2400" b="1" dirty="0">
                <a:latin typeface="Arial" panose="020B0604020202020204" pitchFamily="34" charset="0"/>
                <a:cs typeface="Arial" panose="020B0604020202020204" pitchFamily="34" charset="0"/>
              </a:rPr>
              <a:t> reviewable</a:t>
            </a:r>
          </a:p>
          <a:p>
            <a:pPr marL="457200" lvl="1" indent="0" eaLnBrk="1" hangingPunct="1">
              <a:buFont typeface="Wingdings 3" panose="05040102010807070707" pitchFamily="18" charset="2"/>
              <a:buNone/>
              <a:defRPr/>
            </a:pPr>
            <a:r>
              <a:rPr lang="en-GB" altLang="en-US" sz="2400" b="1" dirty="0">
                <a:latin typeface="Arial" panose="020B0604020202020204" pitchFamily="34" charset="0"/>
                <a:cs typeface="Arial" panose="020B0604020202020204" pitchFamily="34" charset="0"/>
              </a:rPr>
              <a:t>UNLESS: </a:t>
            </a:r>
          </a:p>
          <a:p>
            <a:pPr lvl="2" eaLnBrk="1" hangingPunct="1">
              <a:defRPr/>
            </a:pPr>
            <a:r>
              <a:rPr lang="en-GB" altLang="en-US" sz="2000" b="1" dirty="0">
                <a:latin typeface="Arial" panose="020B0604020202020204" pitchFamily="34" charset="0"/>
                <a:cs typeface="Arial" panose="020B0604020202020204" pitchFamily="34" charset="0"/>
              </a:rPr>
              <a:t>the error of fact is so fundamental…</a:t>
            </a:r>
          </a:p>
          <a:p>
            <a:pPr lvl="2" eaLnBrk="1" hangingPunct="1">
              <a:defRPr/>
            </a:pPr>
            <a:r>
              <a:rPr lang="en-GB" altLang="en-US" sz="2000" b="1" dirty="0">
                <a:latin typeface="Arial" panose="020B0604020202020204" pitchFamily="34" charset="0"/>
                <a:cs typeface="Arial" panose="020B0604020202020204" pitchFamily="34" charset="0"/>
              </a:rPr>
              <a:t>that it makes the decision unlawful</a:t>
            </a:r>
          </a:p>
          <a:p>
            <a:pPr lvl="2" eaLnBrk="1" hangingPunct="1">
              <a:defRPr/>
            </a:pPr>
            <a:r>
              <a:rPr lang="en-GB" altLang="en-US" sz="2000" b="1" dirty="0">
                <a:latin typeface="Arial" panose="020B0604020202020204" pitchFamily="34" charset="0"/>
                <a:cs typeface="Arial" panose="020B0604020202020204" pitchFamily="34" charset="0"/>
              </a:rPr>
              <a:t>e.g. jurisdictional errors of fact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3051"/>
    </mc:Choice>
    <mc:Fallback xmlns="">
      <p:transition spd="slow" advTm="330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xmlns="" id="{121025AE-559E-4DD4-801B-3F5D8FF04809}"/>
              </a:ext>
            </a:extLst>
          </p:cNvPr>
          <p:cNvSpPr>
            <a:spLocks noGrp="1" noChangeArrowheads="1"/>
          </p:cNvSpPr>
          <p:nvPr>
            <p:ph type="title"/>
          </p:nvPr>
        </p:nvSpPr>
        <p:spPr>
          <a:xfrm>
            <a:off x="457200" y="274638"/>
            <a:ext cx="8229600" cy="706437"/>
          </a:xfrm>
        </p:spPr>
        <p:txBody>
          <a:bodyPr/>
          <a:lstStyle/>
          <a:p>
            <a:pPr eaLnBrk="1" hangingPunct="1"/>
            <a:r>
              <a:rPr lang="en-GB" altLang="en-US" sz="4000" b="1"/>
              <a:t>Errors of fact</a:t>
            </a:r>
            <a:endParaRPr lang="en-US" altLang="en-US" sz="4000" b="1"/>
          </a:p>
        </p:txBody>
      </p:sp>
      <p:sp>
        <p:nvSpPr>
          <p:cNvPr id="41987" name="Rectangle 3">
            <a:extLst>
              <a:ext uri="{FF2B5EF4-FFF2-40B4-BE49-F238E27FC236}">
                <a16:creationId xmlns:a16="http://schemas.microsoft.com/office/drawing/2014/main" xmlns="" id="{2B20123D-065B-4CC1-A1E9-1F84887F04B5}"/>
              </a:ext>
            </a:extLst>
          </p:cNvPr>
          <p:cNvSpPr>
            <a:spLocks noGrp="1" noChangeArrowheads="1"/>
          </p:cNvSpPr>
          <p:nvPr>
            <p:ph type="body" idx="1"/>
          </p:nvPr>
        </p:nvSpPr>
        <p:spPr>
          <a:xfrm>
            <a:off x="468313" y="1196975"/>
            <a:ext cx="8229600" cy="5256213"/>
          </a:xfrm>
        </p:spPr>
        <p:txBody>
          <a:bodyPr/>
          <a:lstStyle/>
          <a:p>
            <a:pPr eaLnBrk="1" hangingPunct="1">
              <a:defRPr/>
            </a:pPr>
            <a:r>
              <a:rPr lang="en-GB" altLang="en-US" sz="2800" b="1" dirty="0"/>
              <a:t>Which errors of fact are reviewable?</a:t>
            </a:r>
          </a:p>
          <a:p>
            <a:pPr eaLnBrk="1" hangingPunct="1">
              <a:defRPr/>
            </a:pPr>
            <a:endParaRPr lang="en-GB" altLang="en-US" sz="2800" b="1" dirty="0"/>
          </a:p>
          <a:p>
            <a:pPr eaLnBrk="1" hangingPunct="1">
              <a:defRPr/>
            </a:pPr>
            <a:r>
              <a:rPr lang="en-GB" altLang="en-US" sz="2800" b="1" dirty="0"/>
              <a:t>Errors on which jurisdiction depends</a:t>
            </a:r>
          </a:p>
          <a:p>
            <a:pPr marL="457200" lvl="1" indent="0" eaLnBrk="1" hangingPunct="1">
              <a:buFont typeface="Wingdings 3" panose="05040102010807070707" pitchFamily="18" charset="2"/>
              <a:buNone/>
              <a:defRPr/>
            </a:pPr>
            <a:r>
              <a:rPr lang="en-GB" altLang="en-US" sz="2400" b="1" i="1" dirty="0">
                <a:solidFill>
                  <a:srgbClr val="00B0F0"/>
                </a:solidFill>
              </a:rPr>
              <a:t>R v Home Secretary ex p Khawaja</a:t>
            </a:r>
          </a:p>
          <a:p>
            <a:pPr lvl="2" eaLnBrk="1" hangingPunct="1">
              <a:defRPr/>
            </a:pPr>
            <a:r>
              <a:rPr lang="en-GB" altLang="en-US" sz="2000" b="1" dirty="0"/>
              <a:t> Home Sec had power to deport illegal immigrants</a:t>
            </a:r>
          </a:p>
          <a:p>
            <a:pPr lvl="2" eaLnBrk="1" hangingPunct="1">
              <a:defRPr/>
            </a:pPr>
            <a:r>
              <a:rPr lang="en-GB" altLang="en-US" sz="2000" b="1" dirty="0"/>
              <a:t> On facts, K had not entered the country illegally</a:t>
            </a:r>
          </a:p>
          <a:p>
            <a:pPr lvl="2" eaLnBrk="1" hangingPunct="1">
              <a:defRPr/>
            </a:pPr>
            <a:r>
              <a:rPr lang="en-GB" altLang="en-US" sz="2000" b="1" dirty="0"/>
              <a:t> So Home Sec had no power to deport him</a:t>
            </a:r>
          </a:p>
          <a:p>
            <a:pPr lvl="2" eaLnBrk="1" hangingPunct="1">
              <a:defRPr/>
            </a:pPr>
            <a:endParaRPr lang="en-GB" altLang="en-US" sz="800" b="1" dirty="0"/>
          </a:p>
          <a:p>
            <a:pPr eaLnBrk="1" hangingPunct="1">
              <a:buFontTx/>
              <a:buNone/>
              <a:defRPr/>
            </a:pPr>
            <a:endParaRPr lang="en-GB" altLang="en-US" sz="1200" b="1" dirty="0"/>
          </a:p>
          <a:p>
            <a:pPr eaLnBrk="1" hangingPunct="1">
              <a:defRPr/>
            </a:pPr>
            <a:r>
              <a:rPr lang="en-GB" altLang="en-US" sz="2800" b="1" dirty="0"/>
              <a:t>Totally unsupportable findings of fact</a:t>
            </a:r>
          </a:p>
          <a:p>
            <a:pPr lvl="1" eaLnBrk="1" hangingPunct="1">
              <a:defRPr/>
            </a:pPr>
            <a:r>
              <a:rPr lang="en-GB" altLang="en-US" sz="2400" b="1" i="1" dirty="0"/>
              <a:t> </a:t>
            </a:r>
            <a:r>
              <a:rPr lang="en-GB" altLang="en-US" sz="2400" b="1" i="1" dirty="0">
                <a:solidFill>
                  <a:srgbClr val="00B0F0"/>
                </a:solidFill>
              </a:rPr>
              <a:t>Coleen Properties v Minister for Housing</a:t>
            </a:r>
            <a:endParaRPr lang="en-GB" altLang="en-US" sz="2400" b="1" dirty="0">
              <a:solidFill>
                <a:srgbClr val="00B0F0"/>
              </a:solidFill>
            </a:endParaRPr>
          </a:p>
        </p:txBody>
      </p:sp>
      <p:pic>
        <p:nvPicPr>
          <p:cNvPr id="40964" name="Picture 13" descr="MMj03157980000[1]">
            <a:extLst>
              <a:ext uri="{FF2B5EF4-FFF2-40B4-BE49-F238E27FC236}">
                <a16:creationId xmlns:a16="http://schemas.microsoft.com/office/drawing/2014/main" xmlns="" id="{D2BB61FD-06FB-4DCD-BF80-B3C837A877BB}"/>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524750" y="4508500"/>
            <a:ext cx="1441450"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3848"/>
    </mc:Choice>
    <mc:Fallback xmlns="">
      <p:transition spd="slow" advTm="73848"/>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 presetClass="entr" presetSubtype="0" fill="hold" nodeType="withEffect">
                                  <p:stCondLst>
                                    <p:cond delay="0"/>
                                  </p:stCondLst>
                                  <p:childTnLst>
                                    <p:set>
                                      <p:cBhvr>
                                        <p:cTn id="8" dur="1" fill="hold">
                                          <p:stCondLst>
                                            <p:cond delay="0"/>
                                          </p:stCondLst>
                                        </p:cTn>
                                        <p:tgtEl>
                                          <p:spTgt spid="41987">
                                            <p:txEl>
                                              <p:pRg st="0" end="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198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98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198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1987">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1987">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1987">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198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xmlns="" id="{50F75516-3F41-4D0B-98AF-CE8318A0758E}"/>
              </a:ext>
            </a:extLst>
          </p:cNvPr>
          <p:cNvSpPr>
            <a:spLocks noGrp="1" noChangeArrowheads="1"/>
          </p:cNvSpPr>
          <p:nvPr>
            <p:ph type="title"/>
          </p:nvPr>
        </p:nvSpPr>
        <p:spPr>
          <a:xfrm>
            <a:off x="457200" y="274638"/>
            <a:ext cx="8229600" cy="777875"/>
          </a:xfrm>
        </p:spPr>
        <p:txBody>
          <a:bodyPr/>
          <a:lstStyle/>
          <a:p>
            <a:pPr eaLnBrk="1" hangingPunct="1"/>
            <a:r>
              <a:rPr lang="en-GB" altLang="en-US" b="1"/>
              <a:t>“Wide </a:t>
            </a:r>
            <a:r>
              <a:rPr lang="en-GB" altLang="en-US" b="1" i="1"/>
              <a:t>ultra vires</a:t>
            </a:r>
            <a:r>
              <a:rPr lang="en-GB" altLang="en-US" b="1"/>
              <a:t>”</a:t>
            </a:r>
          </a:p>
        </p:txBody>
      </p:sp>
      <p:sp>
        <p:nvSpPr>
          <p:cNvPr id="16387" name="Rectangle 3">
            <a:extLst>
              <a:ext uri="{FF2B5EF4-FFF2-40B4-BE49-F238E27FC236}">
                <a16:creationId xmlns:a16="http://schemas.microsoft.com/office/drawing/2014/main" xmlns="" id="{60E6B253-9C05-4E27-9317-F63AADACFC93}"/>
              </a:ext>
            </a:extLst>
          </p:cNvPr>
          <p:cNvSpPr>
            <a:spLocks noGrp="1" noChangeArrowheads="1"/>
          </p:cNvSpPr>
          <p:nvPr>
            <p:ph type="body" idx="1"/>
          </p:nvPr>
        </p:nvSpPr>
        <p:spPr>
          <a:xfrm>
            <a:off x="457200" y="1196975"/>
            <a:ext cx="8507413" cy="4824413"/>
          </a:xfrm>
        </p:spPr>
        <p:txBody>
          <a:bodyPr rtlCol="0">
            <a:normAutofit fontScale="92500" lnSpcReduction="10000"/>
          </a:bodyPr>
          <a:lstStyle/>
          <a:p>
            <a:pPr eaLnBrk="1" fontAlgn="auto" hangingPunct="1">
              <a:spcAft>
                <a:spcPts val="0"/>
              </a:spcAft>
              <a:buFont typeface="Wingdings 3" charset="2"/>
              <a:buChar char=""/>
              <a:defRPr/>
            </a:pPr>
            <a:r>
              <a:rPr lang="en-GB" altLang="en-US" sz="2800">
                <a:solidFill>
                  <a:schemeClr val="tx1">
                    <a:lumMod val="75000"/>
                    <a:lumOff val="25000"/>
                  </a:schemeClr>
                </a:solidFill>
              </a:rPr>
              <a:t>The courts assume that Parliament intended:</a:t>
            </a:r>
          </a:p>
          <a:p>
            <a:pPr lvl="1" eaLnBrk="1" fontAlgn="auto" hangingPunct="1">
              <a:spcAft>
                <a:spcPts val="0"/>
              </a:spcAft>
              <a:buFont typeface="Wingdings 3" charset="2"/>
              <a:buChar char=""/>
              <a:defRPr/>
            </a:pPr>
            <a:r>
              <a:rPr lang="en-GB" altLang="en-US" sz="2400">
                <a:solidFill>
                  <a:schemeClr val="tx1">
                    <a:lumMod val="75000"/>
                    <a:lumOff val="25000"/>
                  </a:schemeClr>
                </a:solidFill>
              </a:rPr>
              <a:t> that a statutory discretionary power would be used:</a:t>
            </a:r>
          </a:p>
          <a:p>
            <a:pPr lvl="2" eaLnBrk="1" fontAlgn="auto" hangingPunct="1">
              <a:spcAft>
                <a:spcPts val="0"/>
              </a:spcAft>
              <a:buFont typeface="Wingdings 3" charset="2"/>
              <a:buChar char=""/>
              <a:defRPr/>
            </a:pPr>
            <a:r>
              <a:rPr lang="en-GB" altLang="en-US" sz="2000">
                <a:solidFill>
                  <a:schemeClr val="tx1">
                    <a:lumMod val="75000"/>
                    <a:lumOff val="25000"/>
                  </a:schemeClr>
                </a:solidFill>
              </a:rPr>
              <a:t> open-mindedly;</a:t>
            </a:r>
          </a:p>
          <a:p>
            <a:pPr lvl="2" eaLnBrk="1" fontAlgn="auto" hangingPunct="1">
              <a:spcAft>
                <a:spcPts val="0"/>
              </a:spcAft>
              <a:buFont typeface="Wingdings 3" charset="2"/>
              <a:buChar char=""/>
              <a:defRPr/>
            </a:pPr>
            <a:r>
              <a:rPr lang="en-GB" altLang="en-US" sz="2000">
                <a:solidFill>
                  <a:schemeClr val="tx1">
                    <a:lumMod val="75000"/>
                    <a:lumOff val="25000"/>
                  </a:schemeClr>
                </a:solidFill>
              </a:rPr>
              <a:t> based on proper consideration of relevant factors; and</a:t>
            </a:r>
          </a:p>
          <a:p>
            <a:pPr lvl="2" eaLnBrk="1" fontAlgn="auto" hangingPunct="1">
              <a:spcAft>
                <a:spcPts val="0"/>
              </a:spcAft>
              <a:buFont typeface="Wingdings 3" charset="2"/>
              <a:buChar char=""/>
              <a:defRPr/>
            </a:pPr>
            <a:r>
              <a:rPr lang="en-GB" altLang="en-US" sz="2000">
                <a:solidFill>
                  <a:schemeClr val="tx1">
                    <a:lumMod val="75000"/>
                    <a:lumOff val="25000"/>
                  </a:schemeClr>
                </a:solidFill>
              </a:rPr>
              <a:t> for the purpose for which the power was given by P</a:t>
            </a:r>
          </a:p>
          <a:p>
            <a:pPr lvl="2" eaLnBrk="1" fontAlgn="auto" hangingPunct="1">
              <a:spcAft>
                <a:spcPts val="0"/>
              </a:spcAft>
              <a:buFont typeface="Wingdings 3" charset="2"/>
              <a:buChar char=""/>
              <a:defRPr/>
            </a:pPr>
            <a:endParaRPr lang="en-GB" altLang="en-US" sz="2000">
              <a:solidFill>
                <a:schemeClr val="tx1">
                  <a:lumMod val="75000"/>
                  <a:lumOff val="25000"/>
                </a:schemeClr>
              </a:solidFill>
            </a:endParaRPr>
          </a:p>
          <a:p>
            <a:pPr eaLnBrk="1" fontAlgn="auto" hangingPunct="1">
              <a:spcAft>
                <a:spcPts val="0"/>
              </a:spcAft>
              <a:buFont typeface="Wingdings 3" charset="2"/>
              <a:buChar char=""/>
              <a:defRPr/>
            </a:pPr>
            <a:r>
              <a:rPr lang="en-GB" altLang="en-US" sz="2800">
                <a:solidFill>
                  <a:schemeClr val="tx1">
                    <a:lumMod val="75000"/>
                    <a:lumOff val="25000"/>
                  </a:schemeClr>
                </a:solidFill>
              </a:rPr>
              <a:t>So public body decision-makers must not:</a:t>
            </a:r>
          </a:p>
          <a:p>
            <a:pPr lvl="1" eaLnBrk="1" fontAlgn="auto" hangingPunct="1">
              <a:spcAft>
                <a:spcPts val="0"/>
              </a:spcAft>
              <a:buFont typeface="Wingdings 3" charset="2"/>
              <a:buChar char=""/>
              <a:defRPr/>
            </a:pPr>
            <a:r>
              <a:rPr lang="en-GB" altLang="en-US" sz="2400">
                <a:solidFill>
                  <a:schemeClr val="tx1">
                    <a:lumMod val="75000"/>
                    <a:lumOff val="25000"/>
                  </a:schemeClr>
                </a:solidFill>
              </a:rPr>
              <a:t> “close their minds” or pre-judge the issues</a:t>
            </a:r>
          </a:p>
          <a:p>
            <a:pPr lvl="1" eaLnBrk="1" fontAlgn="auto" hangingPunct="1">
              <a:spcAft>
                <a:spcPts val="0"/>
              </a:spcAft>
              <a:buFont typeface="Wingdings 3" charset="2"/>
              <a:buChar char=""/>
              <a:defRPr/>
            </a:pPr>
            <a:r>
              <a:rPr lang="en-GB" altLang="en-US" sz="2400">
                <a:solidFill>
                  <a:schemeClr val="tx1">
                    <a:lumMod val="75000"/>
                    <a:lumOff val="25000"/>
                  </a:schemeClr>
                </a:solidFill>
              </a:rPr>
              <a:t>  use a discretionary power for an improper purpose</a:t>
            </a:r>
          </a:p>
          <a:p>
            <a:pPr lvl="1" eaLnBrk="1" fontAlgn="auto" hangingPunct="1">
              <a:spcAft>
                <a:spcPts val="0"/>
              </a:spcAft>
              <a:buFont typeface="Wingdings 3" charset="2"/>
              <a:buChar char=""/>
              <a:defRPr/>
            </a:pPr>
            <a:r>
              <a:rPr lang="en-GB" altLang="en-US" sz="2400">
                <a:solidFill>
                  <a:schemeClr val="tx1">
                    <a:lumMod val="75000"/>
                    <a:lumOff val="25000"/>
                  </a:schemeClr>
                </a:solidFill>
              </a:rPr>
              <a:t>  take into account any irrelevant factors</a:t>
            </a:r>
          </a:p>
          <a:p>
            <a:pPr lvl="1" eaLnBrk="1" fontAlgn="auto" hangingPunct="1">
              <a:spcAft>
                <a:spcPts val="0"/>
              </a:spcAft>
              <a:buFont typeface="Wingdings 3" charset="2"/>
              <a:buChar char=""/>
              <a:defRPr/>
            </a:pPr>
            <a:r>
              <a:rPr lang="en-GB" altLang="en-US" sz="2400">
                <a:solidFill>
                  <a:schemeClr val="tx1">
                    <a:lumMod val="75000"/>
                    <a:lumOff val="25000"/>
                  </a:schemeClr>
                </a:solidFill>
              </a:rPr>
              <a:t>  ignore any relevant factors</a:t>
            </a:r>
          </a:p>
          <a:p>
            <a:pPr lvl="1" eaLnBrk="1" fontAlgn="auto" hangingPunct="1">
              <a:spcAft>
                <a:spcPts val="0"/>
              </a:spcAft>
              <a:buFontTx/>
              <a:buNone/>
              <a:defRPr/>
            </a:pPr>
            <a:endParaRPr lang="en-GB" altLang="en-US" sz="2400">
              <a:solidFill>
                <a:schemeClr val="tx1">
                  <a:lumMod val="75000"/>
                  <a:lumOff val="25000"/>
                </a:schemeClr>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8113"/>
    </mc:Choice>
    <mc:Fallback xmlns="">
      <p:transition spd="slow" advTm="78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xmlns="" id="{B14CADA1-24CF-4CB4-976A-8C9CFB0A5D87}"/>
              </a:ext>
            </a:extLst>
          </p:cNvPr>
          <p:cNvSpPr>
            <a:spLocks noGrp="1" noChangeArrowheads="1"/>
          </p:cNvSpPr>
          <p:nvPr>
            <p:ph type="title"/>
          </p:nvPr>
        </p:nvSpPr>
        <p:spPr>
          <a:xfrm>
            <a:off x="457200" y="274638"/>
            <a:ext cx="8291513" cy="1209675"/>
          </a:xfrm>
        </p:spPr>
        <p:txBody>
          <a:bodyPr rtlCol="0">
            <a:normAutofit fontScale="90000"/>
          </a:bodyPr>
          <a:lstStyle/>
          <a:p>
            <a:pPr eaLnBrk="1" fontAlgn="auto" hangingPunct="1">
              <a:spcAft>
                <a:spcPts val="0"/>
              </a:spcAft>
              <a:defRPr/>
            </a:pPr>
            <a:r>
              <a:rPr lang="en-GB" altLang="en-US" sz="4000" b="1" dirty="0"/>
              <a:t>Public bodies must not use powers for an ulterior purpose</a:t>
            </a:r>
            <a:endParaRPr lang="en-US" altLang="en-US" sz="4000" b="1" dirty="0"/>
          </a:p>
        </p:txBody>
      </p:sp>
      <p:sp>
        <p:nvSpPr>
          <p:cNvPr id="46083" name="Rectangle 3">
            <a:extLst>
              <a:ext uri="{FF2B5EF4-FFF2-40B4-BE49-F238E27FC236}">
                <a16:creationId xmlns:a16="http://schemas.microsoft.com/office/drawing/2014/main" xmlns="" id="{53CDFE02-C3CD-4A3B-BDAB-8935F419A176}"/>
              </a:ext>
            </a:extLst>
          </p:cNvPr>
          <p:cNvSpPr>
            <a:spLocks noGrp="1" noChangeArrowheads="1"/>
          </p:cNvSpPr>
          <p:nvPr>
            <p:ph type="body" idx="1"/>
          </p:nvPr>
        </p:nvSpPr>
        <p:spPr>
          <a:xfrm>
            <a:off x="349250" y="1238250"/>
            <a:ext cx="8507413" cy="4465638"/>
          </a:xfrm>
        </p:spPr>
        <p:txBody>
          <a:bodyPr/>
          <a:lstStyle/>
          <a:p>
            <a:pPr marL="0" indent="0" eaLnBrk="1" hangingPunct="1">
              <a:buFont typeface="Wingdings 3" panose="05040102010807070707" pitchFamily="18" charset="2"/>
              <a:buNone/>
              <a:defRPr/>
            </a:pPr>
            <a:endParaRPr lang="en-GB" altLang="en-US" sz="2800" b="1" i="1" dirty="0"/>
          </a:p>
          <a:p>
            <a:pPr eaLnBrk="1" hangingPunct="1">
              <a:defRPr/>
            </a:pPr>
            <a:r>
              <a:rPr lang="en-GB" altLang="en-US" sz="2800" b="1" i="1" dirty="0"/>
              <a:t> Sydney Municipal Council v Campbell [1925]</a:t>
            </a:r>
          </a:p>
          <a:p>
            <a:pPr eaLnBrk="1" hangingPunct="1">
              <a:buFontTx/>
              <a:buChar char="-"/>
              <a:defRPr/>
            </a:pPr>
            <a:r>
              <a:rPr lang="en-GB" altLang="en-US" sz="2400" dirty="0"/>
              <a:t>Council were found to have acted ultra vires in relation to compulsory purchase powers</a:t>
            </a:r>
          </a:p>
          <a:p>
            <a:pPr eaLnBrk="1" hangingPunct="1">
              <a:buFontTx/>
              <a:buChar char="-"/>
              <a:defRPr/>
            </a:pPr>
            <a:endParaRPr lang="en-GB" altLang="en-US" sz="2800" b="1" i="1" dirty="0"/>
          </a:p>
          <a:p>
            <a:pPr eaLnBrk="1" hangingPunct="1">
              <a:defRPr/>
            </a:pPr>
            <a:r>
              <a:rPr lang="en-GB" altLang="en-US" sz="2800" b="1" i="1" dirty="0"/>
              <a:t>*Congreve v Home Office</a:t>
            </a:r>
          </a:p>
          <a:p>
            <a:pPr lvl="1" eaLnBrk="1" hangingPunct="1">
              <a:defRPr/>
            </a:pPr>
            <a:r>
              <a:rPr lang="en-GB" altLang="en-US" sz="2400" b="1" i="1" dirty="0"/>
              <a:t> </a:t>
            </a:r>
            <a:r>
              <a:rPr lang="en-GB" altLang="en-US" sz="2400" dirty="0"/>
              <a:t>abuse of power to revoke TV licences</a:t>
            </a:r>
          </a:p>
          <a:p>
            <a:pPr lvl="1" eaLnBrk="1" hangingPunct="1">
              <a:defRPr/>
            </a:pPr>
            <a:r>
              <a:rPr lang="en-GB" altLang="en-US" sz="2400" b="1" i="1" dirty="0"/>
              <a:t> </a:t>
            </a:r>
            <a:r>
              <a:rPr lang="en-GB" altLang="en-US" sz="2400" dirty="0"/>
              <a:t>in effect, </a:t>
            </a:r>
            <a:r>
              <a:rPr lang="en-GB" altLang="en-US" sz="2400" dirty="0" err="1"/>
              <a:t>Govt</a:t>
            </a:r>
            <a:r>
              <a:rPr lang="en-GB" altLang="en-US" sz="2400" dirty="0"/>
              <a:t> had used power to raise taxation</a:t>
            </a:r>
          </a:p>
          <a:p>
            <a:pPr lvl="1" eaLnBrk="1" hangingPunct="1">
              <a:defRPr/>
            </a:pPr>
            <a:endParaRPr lang="en-GB" altLang="en-US" sz="2400" b="1" i="1" dirty="0"/>
          </a:p>
          <a:p>
            <a:pPr lvl="1" eaLnBrk="1" hangingPunct="1">
              <a:defRPr/>
            </a:pPr>
            <a:r>
              <a:rPr lang="en-GB" altLang="en-US" sz="2800" b="1" i="1" dirty="0" err="1"/>
              <a:t>Padfield</a:t>
            </a:r>
            <a:r>
              <a:rPr lang="en-GB" altLang="en-US" sz="2800" b="1" i="1" dirty="0"/>
              <a:t> v Minister of Agriculture (1968)</a:t>
            </a:r>
          </a:p>
          <a:p>
            <a:pPr lvl="2" eaLnBrk="1" hangingPunct="1">
              <a:defRPr/>
            </a:pPr>
            <a:endParaRPr lang="en-GB" altLang="en-US" sz="2000" b="1" i="1" dirty="0"/>
          </a:p>
          <a:p>
            <a:pPr marL="457200" lvl="1" indent="0" eaLnBrk="1" hangingPunct="1">
              <a:buFont typeface="Wingdings 3" panose="05040102010807070707" pitchFamily="18" charset="2"/>
              <a:buNone/>
              <a:defRPr/>
            </a:pPr>
            <a:endParaRPr lang="en-GB" altLang="en-US" dirty="0"/>
          </a:p>
          <a:p>
            <a:pPr lvl="1" eaLnBrk="1" hangingPunct="1">
              <a:buFontTx/>
              <a:buNone/>
              <a:defRPr/>
            </a:pPr>
            <a:r>
              <a:rPr lang="en-GB" altLang="en-US" dirty="0"/>
              <a:t> </a:t>
            </a:r>
            <a:endParaRPr lang="en-GB" altLang="en-US" i="1" dirty="0"/>
          </a:p>
        </p:txBody>
      </p:sp>
      <p:pic>
        <p:nvPicPr>
          <p:cNvPr id="44036" name="Picture 8" descr="MMj02365270000[1]">
            <a:extLst>
              <a:ext uri="{FF2B5EF4-FFF2-40B4-BE49-F238E27FC236}">
                <a16:creationId xmlns:a16="http://schemas.microsoft.com/office/drawing/2014/main" xmlns="" id="{FB5BAB8A-AB7D-4727-8E45-B4AA1775C0B5}"/>
              </a:ext>
            </a:extLst>
          </p:cNvPr>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7624763" y="4437063"/>
            <a:ext cx="112395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9741"/>
    </mc:Choice>
    <mc:Fallback xmlns="">
      <p:transition spd="slow" advTm="119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xmlns="" id="{CB0E83BB-78F4-47A9-BCE6-9748B19CC50A}"/>
              </a:ext>
            </a:extLst>
          </p:cNvPr>
          <p:cNvSpPr>
            <a:spLocks noGrp="1" noChangeArrowheads="1"/>
          </p:cNvSpPr>
          <p:nvPr>
            <p:ph type="title"/>
          </p:nvPr>
        </p:nvSpPr>
        <p:spPr/>
        <p:txBody>
          <a:bodyPr/>
          <a:lstStyle/>
          <a:p>
            <a:pPr eaLnBrk="1" hangingPunct="1"/>
            <a:r>
              <a:rPr lang="en-GB" altLang="en-US" b="1"/>
              <a:t>Irrelevant considerations</a:t>
            </a:r>
            <a:endParaRPr lang="en-US" altLang="en-US" b="1"/>
          </a:p>
        </p:txBody>
      </p:sp>
      <p:sp>
        <p:nvSpPr>
          <p:cNvPr id="21507" name="Rectangle 3">
            <a:extLst>
              <a:ext uri="{FF2B5EF4-FFF2-40B4-BE49-F238E27FC236}">
                <a16:creationId xmlns:a16="http://schemas.microsoft.com/office/drawing/2014/main" xmlns="" id="{21ED5935-DD4D-4C93-B431-3822876719A8}"/>
              </a:ext>
            </a:extLst>
          </p:cNvPr>
          <p:cNvSpPr>
            <a:spLocks noGrp="1" noChangeArrowheads="1"/>
          </p:cNvSpPr>
          <p:nvPr>
            <p:ph type="body" idx="1"/>
          </p:nvPr>
        </p:nvSpPr>
        <p:spPr>
          <a:xfrm>
            <a:off x="609600" y="1484313"/>
            <a:ext cx="6348413" cy="4557712"/>
          </a:xfrm>
        </p:spPr>
        <p:txBody>
          <a:bodyPr rtlCol="0">
            <a:normAutofit fontScale="92500" lnSpcReduction="10000"/>
          </a:bodyPr>
          <a:lstStyle/>
          <a:p>
            <a:pPr eaLnBrk="1" fontAlgn="auto" hangingPunct="1">
              <a:lnSpc>
                <a:spcPct val="90000"/>
              </a:lnSpc>
              <a:spcAft>
                <a:spcPts val="0"/>
              </a:spcAft>
              <a:buFont typeface="Wingdings 3" charset="2"/>
              <a:buChar char=""/>
              <a:defRPr/>
            </a:pPr>
            <a:r>
              <a:rPr lang="en-GB" altLang="en-US" sz="2400" b="1" dirty="0">
                <a:solidFill>
                  <a:schemeClr val="tx1">
                    <a:lumMod val="75000"/>
                    <a:lumOff val="25000"/>
                  </a:schemeClr>
                </a:solidFill>
              </a:rPr>
              <a:t>Must be </a:t>
            </a:r>
            <a:r>
              <a:rPr lang="en-GB" altLang="en-US" sz="2400" b="1" u="sng" dirty="0">
                <a:solidFill>
                  <a:schemeClr val="tx1">
                    <a:lumMod val="75000"/>
                    <a:lumOff val="25000"/>
                  </a:schemeClr>
                </a:solidFill>
              </a:rPr>
              <a:t>ignored</a:t>
            </a:r>
            <a:r>
              <a:rPr lang="en-GB" altLang="en-US" sz="2400" b="1" dirty="0">
                <a:solidFill>
                  <a:schemeClr val="tx1">
                    <a:lumMod val="75000"/>
                    <a:lumOff val="25000"/>
                  </a:schemeClr>
                </a:solidFill>
              </a:rPr>
              <a:t> by the decision-maker</a:t>
            </a:r>
          </a:p>
          <a:p>
            <a:pPr eaLnBrk="1" fontAlgn="auto" hangingPunct="1">
              <a:lnSpc>
                <a:spcPct val="90000"/>
              </a:lnSpc>
              <a:spcAft>
                <a:spcPts val="0"/>
              </a:spcAft>
              <a:buFontTx/>
              <a:buNone/>
              <a:defRPr/>
            </a:pPr>
            <a:endParaRPr lang="en-GB" altLang="en-US" sz="2400" b="1" dirty="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400" b="1" i="1" dirty="0">
                <a:solidFill>
                  <a:schemeClr val="tx1">
                    <a:lumMod val="75000"/>
                    <a:lumOff val="25000"/>
                  </a:schemeClr>
                </a:solidFill>
              </a:rPr>
              <a:t>*</a:t>
            </a:r>
            <a:r>
              <a:rPr lang="en-GB" altLang="en-US" sz="2400" b="1" i="1" dirty="0" err="1">
                <a:solidFill>
                  <a:schemeClr val="tx1">
                    <a:lumMod val="75000"/>
                    <a:lumOff val="25000"/>
                  </a:schemeClr>
                </a:solidFill>
              </a:rPr>
              <a:t>Padfield</a:t>
            </a:r>
            <a:r>
              <a:rPr lang="en-GB" altLang="en-US" sz="2400" b="1" i="1" dirty="0">
                <a:solidFill>
                  <a:schemeClr val="tx1">
                    <a:lumMod val="75000"/>
                    <a:lumOff val="25000"/>
                  </a:schemeClr>
                </a:solidFill>
              </a:rPr>
              <a:t> v Minister for Agriculture</a:t>
            </a:r>
          </a:p>
          <a:p>
            <a:pPr lvl="1" eaLnBrk="1" fontAlgn="auto" hangingPunct="1">
              <a:lnSpc>
                <a:spcPct val="90000"/>
              </a:lnSpc>
              <a:spcAft>
                <a:spcPts val="0"/>
              </a:spcAft>
              <a:buFont typeface="Wingdings 3" charset="2"/>
              <a:buChar char=""/>
              <a:defRPr/>
            </a:pPr>
            <a:r>
              <a:rPr lang="en-GB" altLang="en-US" sz="2000" b="1" i="1" dirty="0">
                <a:solidFill>
                  <a:schemeClr val="tx1">
                    <a:lumMod val="75000"/>
                    <a:lumOff val="25000"/>
                  </a:schemeClr>
                </a:solidFill>
              </a:rPr>
              <a:t> </a:t>
            </a:r>
            <a:r>
              <a:rPr lang="en-GB" altLang="en-US" sz="2000" b="1" dirty="0">
                <a:solidFill>
                  <a:schemeClr val="tx1">
                    <a:lumMod val="75000"/>
                    <a:lumOff val="25000"/>
                  </a:schemeClr>
                </a:solidFill>
              </a:rPr>
              <a:t>beware ulterior political motives!</a:t>
            </a:r>
          </a:p>
          <a:p>
            <a:pPr lvl="1" eaLnBrk="1" fontAlgn="auto" hangingPunct="1">
              <a:lnSpc>
                <a:spcPct val="90000"/>
              </a:lnSpc>
              <a:spcAft>
                <a:spcPts val="0"/>
              </a:spcAft>
              <a:buFont typeface="Wingdings 3" charset="2"/>
              <a:buChar char=""/>
              <a:defRPr/>
            </a:pPr>
            <a:endParaRPr lang="en-GB" altLang="en-US" sz="2000" b="1" dirty="0">
              <a:solidFill>
                <a:schemeClr val="tx1">
                  <a:lumMod val="75000"/>
                  <a:lumOff val="25000"/>
                </a:schemeClr>
              </a:solidFill>
            </a:endParaRPr>
          </a:p>
          <a:p>
            <a:pPr eaLnBrk="1" fontAlgn="auto" hangingPunct="1">
              <a:lnSpc>
                <a:spcPct val="90000"/>
              </a:lnSpc>
              <a:spcAft>
                <a:spcPts val="0"/>
              </a:spcAft>
              <a:buFont typeface="Wingdings 3" charset="2"/>
              <a:buChar char=""/>
              <a:defRPr/>
            </a:pPr>
            <a:r>
              <a:rPr lang="en-GB" altLang="en-US" sz="2400" b="1" i="1" dirty="0">
                <a:solidFill>
                  <a:schemeClr val="tx1">
                    <a:lumMod val="75000"/>
                    <a:lumOff val="25000"/>
                  </a:schemeClr>
                </a:solidFill>
              </a:rPr>
              <a:t>*Wheeler v Leicester City Council </a:t>
            </a:r>
          </a:p>
          <a:p>
            <a:pPr lvl="1" eaLnBrk="1" fontAlgn="auto" hangingPunct="1">
              <a:lnSpc>
                <a:spcPct val="90000"/>
              </a:lnSpc>
              <a:spcAft>
                <a:spcPts val="0"/>
              </a:spcAft>
              <a:buFont typeface="Wingdings 3" charset="2"/>
              <a:buChar char=""/>
              <a:defRPr/>
            </a:pPr>
            <a:r>
              <a:rPr lang="en-GB" altLang="en-US" sz="2000" b="1" dirty="0">
                <a:solidFill>
                  <a:schemeClr val="tx1">
                    <a:lumMod val="75000"/>
                    <a:lumOff val="25000"/>
                  </a:schemeClr>
                </a:solidFill>
              </a:rPr>
              <a:t>rugby club denied use of Council-owned pitch </a:t>
            </a:r>
          </a:p>
          <a:p>
            <a:pPr lvl="1" eaLnBrk="1" fontAlgn="auto" hangingPunct="1">
              <a:lnSpc>
                <a:spcPct val="90000"/>
              </a:lnSpc>
              <a:spcAft>
                <a:spcPts val="0"/>
              </a:spcAft>
              <a:buFont typeface="Wingdings 3" charset="2"/>
              <a:buChar char=""/>
              <a:defRPr/>
            </a:pPr>
            <a:r>
              <a:rPr lang="en-GB" altLang="en-US" sz="2000" b="1" dirty="0">
                <a:solidFill>
                  <a:schemeClr val="tx1">
                    <a:lumMod val="75000"/>
                    <a:lumOff val="25000"/>
                  </a:schemeClr>
                </a:solidFill>
              </a:rPr>
              <a:t>because some of club’s players toured </a:t>
            </a:r>
            <a:r>
              <a:rPr lang="en-GB" altLang="en-US" sz="2000" b="1" dirty="0" err="1">
                <a:solidFill>
                  <a:schemeClr val="tx1">
                    <a:lumMod val="75000"/>
                    <a:lumOff val="25000"/>
                  </a:schemeClr>
                </a:solidFill>
              </a:rPr>
              <a:t>S.Africa</a:t>
            </a:r>
            <a:endParaRPr lang="en-GB" altLang="en-US" sz="2000" b="1" dirty="0">
              <a:solidFill>
                <a:schemeClr val="tx1">
                  <a:lumMod val="75000"/>
                  <a:lumOff val="25000"/>
                </a:schemeClr>
              </a:solidFill>
            </a:endParaRPr>
          </a:p>
          <a:p>
            <a:pPr lvl="1" eaLnBrk="1" fontAlgn="auto" hangingPunct="1">
              <a:lnSpc>
                <a:spcPct val="90000"/>
              </a:lnSpc>
              <a:spcAft>
                <a:spcPts val="0"/>
              </a:spcAft>
              <a:buFont typeface="Wingdings 3" charset="2"/>
              <a:buChar char=""/>
              <a:defRPr/>
            </a:pPr>
            <a:r>
              <a:rPr lang="en-GB" altLang="en-US" sz="2000" b="1" u="sng" dirty="0">
                <a:solidFill>
                  <a:schemeClr val="tx1">
                    <a:lumMod val="75000"/>
                    <a:lumOff val="25000"/>
                  </a:schemeClr>
                </a:solidFill>
              </a:rPr>
              <a:t>Held:</a:t>
            </a:r>
            <a:r>
              <a:rPr lang="en-GB" altLang="en-US" sz="2000" b="1" dirty="0">
                <a:solidFill>
                  <a:schemeClr val="tx1">
                    <a:lumMod val="75000"/>
                    <a:lumOff val="25000"/>
                  </a:schemeClr>
                </a:solidFill>
              </a:rPr>
              <a:t> Council took into account irrelevant considerations</a:t>
            </a:r>
          </a:p>
          <a:p>
            <a:pPr lvl="1" eaLnBrk="1" fontAlgn="auto" hangingPunct="1">
              <a:lnSpc>
                <a:spcPct val="90000"/>
              </a:lnSpc>
              <a:spcAft>
                <a:spcPts val="0"/>
              </a:spcAft>
              <a:buFont typeface="Wingdings 3" charset="2"/>
              <a:buChar char=""/>
              <a:defRPr/>
            </a:pPr>
            <a:r>
              <a:rPr lang="en-GB" altLang="en-US" sz="2000" b="1" u="sng" dirty="0">
                <a:solidFill>
                  <a:schemeClr val="tx1">
                    <a:lumMod val="75000"/>
                    <a:lumOff val="25000"/>
                  </a:schemeClr>
                </a:solidFill>
              </a:rPr>
              <a:t>Also</a:t>
            </a:r>
            <a:r>
              <a:rPr lang="en-GB" altLang="en-US" sz="2000" b="1" dirty="0">
                <a:solidFill>
                  <a:schemeClr val="tx1">
                    <a:lumMod val="75000"/>
                    <a:lumOff val="25000"/>
                  </a:schemeClr>
                </a:solidFill>
              </a:rPr>
              <a:t>: used statutory powers for wrong purpose</a:t>
            </a:r>
          </a:p>
          <a:p>
            <a:pPr lvl="1" eaLnBrk="1" fontAlgn="auto" hangingPunct="1">
              <a:lnSpc>
                <a:spcPct val="90000"/>
              </a:lnSpc>
              <a:spcAft>
                <a:spcPts val="0"/>
              </a:spcAft>
              <a:buFont typeface="Wingdings 3" charset="2"/>
              <a:buChar char=""/>
              <a:defRPr/>
            </a:pPr>
            <a:r>
              <a:rPr lang="en-GB" altLang="en-US" sz="2000" b="1" u="sng" dirty="0">
                <a:solidFill>
                  <a:schemeClr val="tx1">
                    <a:lumMod val="75000"/>
                    <a:lumOff val="25000"/>
                  </a:schemeClr>
                </a:solidFill>
              </a:rPr>
              <a:t>Also</a:t>
            </a:r>
            <a:r>
              <a:rPr lang="en-GB" altLang="en-US" sz="2000" b="1" dirty="0">
                <a:solidFill>
                  <a:schemeClr val="tx1">
                    <a:lumMod val="75000"/>
                    <a:lumOff val="25000"/>
                  </a:schemeClr>
                </a:solidFill>
              </a:rPr>
              <a:t>: acted </a:t>
            </a:r>
            <a:r>
              <a:rPr lang="en-GB" altLang="en-US" sz="2000" b="1" u="sng" dirty="0">
                <a:solidFill>
                  <a:schemeClr val="tx1">
                    <a:lumMod val="75000"/>
                    <a:lumOff val="25000"/>
                  </a:schemeClr>
                </a:solidFill>
              </a:rPr>
              <a:t>irrationally</a:t>
            </a:r>
            <a:r>
              <a:rPr lang="en-GB" altLang="en-US" sz="2000" b="1" dirty="0">
                <a:solidFill>
                  <a:schemeClr val="tx1">
                    <a:lumMod val="75000"/>
                    <a:lumOff val="25000"/>
                  </a:schemeClr>
                </a:solidFill>
              </a:rPr>
              <a:t> </a:t>
            </a:r>
            <a:endParaRPr lang="en-GB" altLang="en-US" sz="2000" b="1" i="1" dirty="0">
              <a:solidFill>
                <a:schemeClr val="tx1">
                  <a:lumMod val="75000"/>
                  <a:lumOff val="25000"/>
                </a:schemeClr>
              </a:solidFill>
            </a:endParaRPr>
          </a:p>
          <a:p>
            <a:pPr eaLnBrk="1" fontAlgn="auto" hangingPunct="1">
              <a:lnSpc>
                <a:spcPct val="90000"/>
              </a:lnSpc>
              <a:spcAft>
                <a:spcPts val="0"/>
              </a:spcAft>
              <a:buFontTx/>
              <a:buNone/>
              <a:defRPr/>
            </a:pPr>
            <a:endParaRPr lang="en-US" altLang="en-US" sz="2400" b="1" dirty="0">
              <a:solidFill>
                <a:schemeClr val="tx1">
                  <a:lumMod val="75000"/>
                  <a:lumOff val="25000"/>
                </a:schemeClr>
              </a:solidFill>
            </a:endParaRPr>
          </a:p>
        </p:txBody>
      </p:sp>
      <p:graphicFrame>
        <p:nvGraphicFramePr>
          <p:cNvPr id="46084" name="Object 6">
            <a:extLst>
              <a:ext uri="{FF2B5EF4-FFF2-40B4-BE49-F238E27FC236}">
                <a16:creationId xmlns:a16="http://schemas.microsoft.com/office/drawing/2014/main" xmlns="" id="{9D3DDF54-90D6-42AD-8B96-842ED97C04C4}"/>
              </a:ext>
            </a:extLst>
          </p:cNvPr>
          <p:cNvGraphicFramePr>
            <a:graphicFrameLocks noChangeAspect="1"/>
          </p:cNvGraphicFramePr>
          <p:nvPr/>
        </p:nvGraphicFramePr>
        <p:xfrm>
          <a:off x="7524750" y="2349500"/>
          <a:ext cx="758825" cy="1079500"/>
        </p:xfrm>
        <a:graphic>
          <a:graphicData uri="http://schemas.openxmlformats.org/presentationml/2006/ole">
            <mc:AlternateContent xmlns:mc="http://schemas.openxmlformats.org/markup-compatibility/2006">
              <mc:Choice xmlns:v="urn:schemas-microsoft-com:vml" Requires="v">
                <p:oleObj spid="_x0000_s60422" name="Clip" r:id="rId6" imgW="1104595" imgH="1570939" progId="MS_ClipArt_Gallery.2">
                  <p:embed/>
                </p:oleObj>
              </mc:Choice>
              <mc:Fallback>
                <p:oleObj name="Clip" r:id="rId6" imgW="1104595" imgH="1570939" progId="MS_ClipArt_Gallery.2">
                  <p:embed/>
                  <p:pic>
                    <p:nvPicPr>
                      <p:cNvPr id="46084" name="Object 6">
                        <a:extLst>
                          <a:ext uri="{FF2B5EF4-FFF2-40B4-BE49-F238E27FC236}">
                            <a16:creationId xmlns:a16="http://schemas.microsoft.com/office/drawing/2014/main" xmlns="" id="{9D3DDF54-90D6-42AD-8B96-842ED97C04C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24750" y="2349500"/>
                        <a:ext cx="758825" cy="10795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46085" name="Picture 9" descr="MCj03187660000[1]">
            <a:extLst>
              <a:ext uri="{FF2B5EF4-FFF2-40B4-BE49-F238E27FC236}">
                <a16:creationId xmlns:a16="http://schemas.microsoft.com/office/drawing/2014/main" xmlns="" id="{1D3ED974-4F03-4462-987D-223AD4DC22EE}"/>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027988" y="4797425"/>
            <a:ext cx="893762" cy="155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8495"/>
    </mc:Choice>
    <mc:Fallback xmlns="">
      <p:transition spd="slow" advTm="158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xmlns="" id="{94D30B87-C162-43B6-83E4-C4067ACB06CC}"/>
              </a:ext>
            </a:extLst>
          </p:cNvPr>
          <p:cNvSpPr>
            <a:spLocks noGrp="1"/>
          </p:cNvSpPr>
          <p:nvPr>
            <p:ph type="title"/>
          </p:nvPr>
        </p:nvSpPr>
        <p:spPr/>
        <p:txBody>
          <a:bodyPr/>
          <a:lstStyle/>
          <a:p>
            <a:pPr eaLnBrk="1" hangingPunct="1"/>
            <a:r>
              <a:rPr lang="en-GB" altLang="en-US"/>
              <a:t>Failure to exercise discretion</a:t>
            </a:r>
          </a:p>
        </p:txBody>
      </p:sp>
      <p:sp>
        <p:nvSpPr>
          <p:cNvPr id="3" name="Content Placeholder 2">
            <a:extLst>
              <a:ext uri="{FF2B5EF4-FFF2-40B4-BE49-F238E27FC236}">
                <a16:creationId xmlns:a16="http://schemas.microsoft.com/office/drawing/2014/main" xmlns="" id="{F7BE87C9-E5C7-4722-BE4B-C3B814C2F774}"/>
              </a:ext>
            </a:extLst>
          </p:cNvPr>
          <p:cNvSpPr>
            <a:spLocks noGrp="1"/>
          </p:cNvSpPr>
          <p:nvPr>
            <p:ph idx="1"/>
          </p:nvPr>
        </p:nvSpPr>
        <p:spPr>
          <a:xfrm>
            <a:off x="631825" y="1628775"/>
            <a:ext cx="6348413" cy="3881438"/>
          </a:xfrm>
        </p:spPr>
        <p:txBody>
          <a:bodyPr/>
          <a:lstStyle/>
          <a:p>
            <a:pPr marL="0" indent="0" algn="ctr" eaLnBrk="1" hangingPunct="1">
              <a:buFont typeface="Wingdings 3" panose="05040102010807070707" pitchFamily="18" charset="2"/>
              <a:buNone/>
              <a:defRPr/>
            </a:pPr>
            <a:r>
              <a:rPr lang="en-GB" sz="2800" b="1" u="sng" dirty="0"/>
              <a:t>Unauthorised delegation</a:t>
            </a:r>
          </a:p>
          <a:p>
            <a:pPr eaLnBrk="1" hangingPunct="1">
              <a:defRPr/>
            </a:pPr>
            <a:r>
              <a:rPr lang="en-GB" sz="2400" b="1" i="1" dirty="0">
                <a:solidFill>
                  <a:srgbClr val="FF0000"/>
                </a:solidFill>
              </a:rPr>
              <a:t>Lavender v Minister for Local Government [1970]</a:t>
            </a:r>
          </a:p>
          <a:p>
            <a:pPr marL="0" indent="0" eaLnBrk="1" hangingPunct="1">
              <a:buFont typeface="Wingdings 3" panose="05040102010807070707" pitchFamily="18" charset="2"/>
              <a:buNone/>
              <a:defRPr/>
            </a:pPr>
            <a:r>
              <a:rPr lang="en-GB" dirty="0"/>
              <a:t>Lavender wanted planning permission to extract gravel from agricultural land. The minister refused because his policy was not to allow this unless the Ministry of Agriculture agreed. It was held that this was unauthorised delegation because the Minister for Local Government was allowing the Minister for Agriculture to take decisions for him.</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2432"/>
    </mc:Choice>
    <mc:Fallback xmlns="">
      <p:transition spd="slow" advTm="92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xmlns="" id="{C2B537F8-D3BA-49E4-8C29-BFBA5A9DA401}"/>
              </a:ext>
            </a:extLst>
          </p:cNvPr>
          <p:cNvSpPr>
            <a:spLocks noGrp="1" noChangeArrowheads="1"/>
          </p:cNvSpPr>
          <p:nvPr>
            <p:ph type="title"/>
          </p:nvPr>
        </p:nvSpPr>
        <p:spPr>
          <a:xfrm>
            <a:off x="457200" y="274638"/>
            <a:ext cx="8229600" cy="706437"/>
          </a:xfrm>
        </p:spPr>
        <p:txBody>
          <a:bodyPr/>
          <a:lstStyle/>
          <a:p>
            <a:pPr eaLnBrk="1" hangingPunct="1"/>
            <a:r>
              <a:rPr lang="en-GB" altLang="en-US" sz="4000" b="1"/>
              <a:t>Summary</a:t>
            </a:r>
            <a:endParaRPr lang="en-US" altLang="en-US" sz="4000" b="1"/>
          </a:p>
        </p:txBody>
      </p:sp>
      <p:sp>
        <p:nvSpPr>
          <p:cNvPr id="23555" name="Rectangle 3">
            <a:extLst>
              <a:ext uri="{FF2B5EF4-FFF2-40B4-BE49-F238E27FC236}">
                <a16:creationId xmlns:a16="http://schemas.microsoft.com/office/drawing/2014/main" xmlns="" id="{E9F42151-481B-4B14-A0A6-27C2B560018F}"/>
              </a:ext>
            </a:extLst>
          </p:cNvPr>
          <p:cNvSpPr>
            <a:spLocks noGrp="1" noChangeArrowheads="1"/>
          </p:cNvSpPr>
          <p:nvPr>
            <p:ph type="body" idx="1"/>
          </p:nvPr>
        </p:nvSpPr>
        <p:spPr>
          <a:xfrm>
            <a:off x="179388" y="1125538"/>
            <a:ext cx="8785225" cy="5000625"/>
          </a:xfrm>
        </p:spPr>
        <p:txBody>
          <a:bodyPr rtlCol="0">
            <a:normAutofit fontScale="92500" lnSpcReduction="10000"/>
          </a:bodyPr>
          <a:lstStyle/>
          <a:p>
            <a:pPr eaLnBrk="1" fontAlgn="auto" hangingPunct="1">
              <a:spcAft>
                <a:spcPts val="0"/>
              </a:spcAft>
              <a:buFont typeface="Wingdings 3" charset="2"/>
              <a:buChar char=""/>
              <a:defRPr/>
            </a:pPr>
            <a:r>
              <a:rPr lang="en-GB" altLang="en-US" sz="2800" b="1">
                <a:solidFill>
                  <a:schemeClr val="tx1">
                    <a:lumMod val="75000"/>
                    <a:lumOff val="25000"/>
                  </a:schemeClr>
                </a:solidFill>
              </a:rPr>
              <a:t>Illegality encompasses:</a:t>
            </a:r>
          </a:p>
          <a:p>
            <a:pPr eaLnBrk="1" fontAlgn="auto" hangingPunct="1">
              <a:spcAft>
                <a:spcPts val="0"/>
              </a:spcAft>
              <a:buFont typeface="Wingdings 3" charset="2"/>
              <a:buChar char=""/>
              <a:defRPr/>
            </a:pPr>
            <a:endParaRPr lang="en-GB" altLang="en-US" sz="1200" b="1">
              <a:solidFill>
                <a:schemeClr val="tx1">
                  <a:lumMod val="75000"/>
                  <a:lumOff val="25000"/>
                </a:schemeClr>
              </a:solidFill>
            </a:endParaRPr>
          </a:p>
          <a:p>
            <a:pPr lvl="1" eaLnBrk="1" fontAlgn="auto" hangingPunct="1">
              <a:spcAft>
                <a:spcPts val="0"/>
              </a:spcAft>
              <a:buFont typeface="Wingdings 3" charset="2"/>
              <a:buChar char=""/>
              <a:defRPr/>
            </a:pPr>
            <a:r>
              <a:rPr lang="en-GB" altLang="en-US" sz="2400" b="1">
                <a:solidFill>
                  <a:schemeClr val="tx1">
                    <a:lumMod val="75000"/>
                    <a:lumOff val="25000"/>
                  </a:schemeClr>
                </a:solidFill>
              </a:rPr>
              <a:t> “narrow </a:t>
            </a:r>
            <a:r>
              <a:rPr lang="en-GB" altLang="en-US" sz="2400" b="1" i="1">
                <a:solidFill>
                  <a:schemeClr val="tx1">
                    <a:lumMod val="75000"/>
                    <a:lumOff val="25000"/>
                  </a:schemeClr>
                </a:solidFill>
              </a:rPr>
              <a:t>ultra vires”</a:t>
            </a:r>
          </a:p>
          <a:p>
            <a:pPr lvl="2" eaLnBrk="1" fontAlgn="auto" hangingPunct="1">
              <a:spcAft>
                <a:spcPts val="0"/>
              </a:spcAft>
              <a:buFont typeface="Wingdings 3" charset="2"/>
              <a:buChar char=""/>
              <a:defRPr/>
            </a:pPr>
            <a:r>
              <a:rPr lang="en-GB" altLang="en-US" sz="2000" b="1">
                <a:solidFill>
                  <a:schemeClr val="tx1">
                    <a:lumMod val="75000"/>
                    <a:lumOff val="25000"/>
                  </a:schemeClr>
                </a:solidFill>
              </a:rPr>
              <a:t> public body acts outside its powers</a:t>
            </a:r>
          </a:p>
          <a:p>
            <a:pPr lvl="2" eaLnBrk="1" fontAlgn="auto" hangingPunct="1">
              <a:spcAft>
                <a:spcPts val="0"/>
              </a:spcAft>
              <a:buFont typeface="Wingdings 3" charset="2"/>
              <a:buChar char=""/>
              <a:defRPr/>
            </a:pPr>
            <a:endParaRPr lang="en-GB" altLang="en-US" sz="1200" b="1">
              <a:solidFill>
                <a:schemeClr val="tx1">
                  <a:lumMod val="75000"/>
                  <a:lumOff val="25000"/>
                </a:schemeClr>
              </a:solidFill>
            </a:endParaRPr>
          </a:p>
          <a:p>
            <a:pPr lvl="1" eaLnBrk="1" fontAlgn="auto" hangingPunct="1">
              <a:spcAft>
                <a:spcPts val="0"/>
              </a:spcAft>
              <a:buFont typeface="Wingdings 3" charset="2"/>
              <a:buChar char=""/>
              <a:defRPr/>
            </a:pPr>
            <a:r>
              <a:rPr lang="en-GB" altLang="en-US" sz="2400" b="1">
                <a:solidFill>
                  <a:schemeClr val="tx1">
                    <a:lumMod val="75000"/>
                    <a:lumOff val="25000"/>
                  </a:schemeClr>
                </a:solidFill>
              </a:rPr>
              <a:t> “wide </a:t>
            </a:r>
            <a:r>
              <a:rPr lang="en-GB" altLang="en-US" sz="2400" b="1" i="1">
                <a:solidFill>
                  <a:schemeClr val="tx1">
                    <a:lumMod val="75000"/>
                    <a:lumOff val="25000"/>
                  </a:schemeClr>
                </a:solidFill>
              </a:rPr>
              <a:t>ultra vires”</a:t>
            </a:r>
          </a:p>
          <a:p>
            <a:pPr lvl="2" eaLnBrk="1" fontAlgn="auto" hangingPunct="1">
              <a:spcAft>
                <a:spcPts val="0"/>
              </a:spcAft>
              <a:buFont typeface="Wingdings 3" charset="2"/>
              <a:buChar char=""/>
              <a:defRPr/>
            </a:pPr>
            <a:r>
              <a:rPr lang="en-GB" altLang="en-US" sz="2000" b="1">
                <a:solidFill>
                  <a:schemeClr val="tx1">
                    <a:lumMod val="75000"/>
                    <a:lumOff val="25000"/>
                  </a:schemeClr>
                </a:solidFill>
              </a:rPr>
              <a:t> public body abuses its powers in some way, e.g.:</a:t>
            </a:r>
          </a:p>
          <a:p>
            <a:pPr lvl="3" eaLnBrk="1" fontAlgn="auto" hangingPunct="1">
              <a:spcAft>
                <a:spcPts val="0"/>
              </a:spcAft>
              <a:buFont typeface="Wingdings 3" charset="2"/>
              <a:buChar char=""/>
              <a:defRPr/>
            </a:pPr>
            <a:r>
              <a:rPr lang="en-GB" altLang="en-US" sz="1800" b="1">
                <a:solidFill>
                  <a:schemeClr val="tx1">
                    <a:lumMod val="75000"/>
                    <a:lumOff val="25000"/>
                  </a:schemeClr>
                </a:solidFill>
              </a:rPr>
              <a:t> fetters its discretion</a:t>
            </a:r>
          </a:p>
          <a:p>
            <a:pPr lvl="3" eaLnBrk="1" fontAlgn="auto" hangingPunct="1">
              <a:spcAft>
                <a:spcPts val="0"/>
              </a:spcAft>
              <a:buFont typeface="Wingdings 3" charset="2"/>
              <a:buChar char=""/>
              <a:defRPr/>
            </a:pPr>
            <a:r>
              <a:rPr lang="en-GB" altLang="en-US" sz="1800" b="1">
                <a:solidFill>
                  <a:schemeClr val="tx1">
                    <a:lumMod val="75000"/>
                    <a:lumOff val="25000"/>
                  </a:schemeClr>
                </a:solidFill>
              </a:rPr>
              <a:t> uses power for an improper purpose</a:t>
            </a:r>
          </a:p>
          <a:p>
            <a:pPr lvl="3" eaLnBrk="1" fontAlgn="auto" hangingPunct="1">
              <a:spcAft>
                <a:spcPts val="0"/>
              </a:spcAft>
              <a:buFont typeface="Wingdings 3" charset="2"/>
              <a:buChar char=""/>
              <a:defRPr/>
            </a:pPr>
            <a:r>
              <a:rPr lang="en-GB" altLang="en-US" sz="1800" b="1">
                <a:solidFill>
                  <a:schemeClr val="tx1">
                    <a:lumMod val="75000"/>
                    <a:lumOff val="25000"/>
                  </a:schemeClr>
                </a:solidFill>
              </a:rPr>
              <a:t> takes into account irrelevant considerations</a:t>
            </a:r>
          </a:p>
          <a:p>
            <a:pPr lvl="3" eaLnBrk="1" fontAlgn="auto" hangingPunct="1">
              <a:spcAft>
                <a:spcPts val="0"/>
              </a:spcAft>
              <a:buFont typeface="Wingdings 3" charset="2"/>
              <a:buChar char=""/>
              <a:defRPr/>
            </a:pPr>
            <a:r>
              <a:rPr lang="en-GB" altLang="en-US" sz="1800" b="1">
                <a:solidFill>
                  <a:schemeClr val="tx1">
                    <a:lumMod val="75000"/>
                    <a:lumOff val="25000"/>
                  </a:schemeClr>
                </a:solidFill>
              </a:rPr>
              <a:t> ignores relevant considerations</a:t>
            </a:r>
          </a:p>
          <a:p>
            <a:pPr lvl="3" eaLnBrk="1" fontAlgn="auto" hangingPunct="1">
              <a:spcAft>
                <a:spcPts val="0"/>
              </a:spcAft>
              <a:buFont typeface="Wingdings 3" charset="2"/>
              <a:buChar char=""/>
              <a:defRPr/>
            </a:pPr>
            <a:endParaRPr lang="en-GB" altLang="en-US" sz="1800" b="1">
              <a:solidFill>
                <a:schemeClr val="tx1">
                  <a:lumMod val="75000"/>
                  <a:lumOff val="25000"/>
                </a:schemeClr>
              </a:solidFill>
            </a:endParaRPr>
          </a:p>
          <a:p>
            <a:pPr eaLnBrk="1" fontAlgn="auto" hangingPunct="1">
              <a:spcAft>
                <a:spcPts val="0"/>
              </a:spcAft>
              <a:buFont typeface="Wingdings 3" charset="2"/>
              <a:buChar char=""/>
              <a:defRPr/>
            </a:pPr>
            <a:r>
              <a:rPr lang="en-GB" altLang="en-US" sz="2800" b="1">
                <a:solidFill>
                  <a:schemeClr val="tx1">
                    <a:lumMod val="75000"/>
                    <a:lumOff val="25000"/>
                  </a:schemeClr>
                </a:solidFill>
              </a:rPr>
              <a:t>NB: must cite cases to support your argument!</a:t>
            </a:r>
          </a:p>
          <a:p>
            <a:pPr lvl="3" eaLnBrk="1" fontAlgn="auto" hangingPunct="1">
              <a:spcAft>
                <a:spcPts val="0"/>
              </a:spcAft>
              <a:buFont typeface="Wingdings 3" charset="2"/>
              <a:buChar char=""/>
              <a:defRPr/>
            </a:pPr>
            <a:endParaRPr lang="en-GB" altLang="en-US" sz="1800" b="1">
              <a:solidFill>
                <a:schemeClr val="tx1">
                  <a:lumMod val="75000"/>
                  <a:lumOff val="25000"/>
                </a:schemeClr>
              </a:solidFill>
            </a:endParaRPr>
          </a:p>
          <a:p>
            <a:pPr lvl="3" eaLnBrk="1" fontAlgn="auto" hangingPunct="1">
              <a:spcAft>
                <a:spcPts val="0"/>
              </a:spcAft>
              <a:buFont typeface="Wingdings 3" charset="2"/>
              <a:buChar char=""/>
              <a:defRPr/>
            </a:pPr>
            <a:endParaRPr lang="en-US" altLang="en-US" sz="1800" b="1">
              <a:solidFill>
                <a:schemeClr val="tx1">
                  <a:lumMod val="75000"/>
                  <a:lumOff val="25000"/>
                </a:schemeClr>
              </a:solidFill>
            </a:endParaRPr>
          </a:p>
        </p:txBody>
      </p:sp>
      <p:pic>
        <p:nvPicPr>
          <p:cNvPr id="2" name="Audio 1">
            <a:hlinkClick r:id="" action="ppaction://media"/>
          </p:cNvPr>
          <p:cNvPicPr>
            <a:picLocks noChangeAspect="1"/>
          </p:cNvPicPr>
          <p:nvPr>
            <a:audioFile r:link="rId1"/>
            <p:extLst>
              <p:ext uri="{DAA4B4D4-6D71-4841-9C94-3DE7FCFB9230}">
                <p14:media xmlns:p14="http://schemas.microsoft.com/office/powerpoint/2010/main" r:embed="rId2">
                  <p14:trim st="74956"/>
                </p14:media>
              </p:ext>
            </p:extLst>
          </p:nvPr>
        </p:nvPicPr>
        <p:blipFill>
          <a:blip r:embed="rId4"/>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5164"/>
    </mc:Choice>
    <mc:Fallback xmlns="">
      <p:transition spd="slow" advTm="751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xmlns="" id="{A15CEB6B-5ABE-4C6A-982C-70789DCBFC79}"/>
              </a:ext>
            </a:extLst>
          </p:cNvPr>
          <p:cNvSpPr>
            <a:spLocks noGrp="1" noChangeArrowheads="1"/>
          </p:cNvSpPr>
          <p:nvPr>
            <p:ph type="title"/>
          </p:nvPr>
        </p:nvSpPr>
        <p:spPr>
          <a:xfrm>
            <a:off x="457200" y="274638"/>
            <a:ext cx="8229600" cy="706437"/>
          </a:xfrm>
        </p:spPr>
        <p:txBody>
          <a:bodyPr/>
          <a:lstStyle/>
          <a:p>
            <a:pPr eaLnBrk="1" hangingPunct="1"/>
            <a:r>
              <a:rPr lang="en-GB" altLang="en-US" sz="4000" b="1"/>
              <a:t>Summary</a:t>
            </a:r>
            <a:endParaRPr lang="en-US" altLang="en-US" sz="4000" b="1"/>
          </a:p>
        </p:txBody>
      </p:sp>
      <p:sp>
        <p:nvSpPr>
          <p:cNvPr id="15363" name="Rectangle 3">
            <a:extLst>
              <a:ext uri="{FF2B5EF4-FFF2-40B4-BE49-F238E27FC236}">
                <a16:creationId xmlns:a16="http://schemas.microsoft.com/office/drawing/2014/main" xmlns="" id="{19EA5E9F-24EE-4C3D-9E61-C598C0A25553}"/>
              </a:ext>
            </a:extLst>
          </p:cNvPr>
          <p:cNvSpPr>
            <a:spLocks noGrp="1" noChangeArrowheads="1"/>
          </p:cNvSpPr>
          <p:nvPr>
            <p:ph idx="1"/>
          </p:nvPr>
        </p:nvSpPr>
        <p:spPr>
          <a:xfrm>
            <a:off x="457200" y="1125538"/>
            <a:ext cx="8507413" cy="5256212"/>
          </a:xfrm>
        </p:spPr>
        <p:txBody>
          <a:bodyPr rtlCol="0">
            <a:normAutofit/>
          </a:bodyPr>
          <a:lstStyle/>
          <a:p>
            <a:pPr marL="914400" lvl="2" indent="0" eaLnBrk="1" fontAlgn="auto" hangingPunct="1">
              <a:spcAft>
                <a:spcPts val="0"/>
              </a:spcAft>
              <a:buFont typeface="Wingdings 3" charset="2"/>
              <a:buNone/>
              <a:defRPr/>
            </a:pPr>
            <a:endParaRPr lang="en-GB" altLang="en-US" sz="2000" dirty="0">
              <a:solidFill>
                <a:schemeClr val="tx1">
                  <a:lumMod val="75000"/>
                  <a:lumOff val="25000"/>
                </a:schemeClr>
              </a:solidFill>
            </a:endParaRPr>
          </a:p>
          <a:p>
            <a:pPr eaLnBrk="1" fontAlgn="auto" hangingPunct="1">
              <a:spcAft>
                <a:spcPts val="0"/>
              </a:spcAft>
              <a:buFont typeface="Wingdings 3" charset="2"/>
              <a:buChar char=""/>
              <a:defRPr/>
            </a:pPr>
            <a:r>
              <a:rPr lang="en-GB" altLang="en-US" sz="2800" b="1" dirty="0">
                <a:solidFill>
                  <a:schemeClr val="tx1">
                    <a:lumMod val="75000"/>
                    <a:lumOff val="25000"/>
                  </a:schemeClr>
                </a:solidFill>
              </a:rPr>
              <a:t>When answering problem questions on JR:</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deal with both the preliminary issues </a:t>
            </a:r>
          </a:p>
          <a:p>
            <a:pPr lvl="1" eaLnBrk="1" fontAlgn="auto" hangingPunct="1">
              <a:spcAft>
                <a:spcPts val="0"/>
              </a:spcAft>
              <a:buFont typeface="Wingdings 3" charset="2"/>
              <a:buChar char=""/>
              <a:defRPr/>
            </a:pPr>
            <a:r>
              <a:rPr lang="en-GB" altLang="en-US" sz="2400" dirty="0">
                <a:solidFill>
                  <a:schemeClr val="tx1">
                    <a:lumMod val="75000"/>
                    <a:lumOff val="25000"/>
                  </a:schemeClr>
                </a:solidFill>
              </a:rPr>
              <a:t> and the substantive grounds in detail </a:t>
            </a:r>
          </a:p>
          <a:p>
            <a:pPr lvl="2" eaLnBrk="1" fontAlgn="auto" hangingPunct="1">
              <a:spcAft>
                <a:spcPts val="0"/>
              </a:spcAft>
              <a:buFont typeface="Wingdings 3" charset="2"/>
              <a:buChar char=""/>
              <a:defRPr/>
            </a:pPr>
            <a:r>
              <a:rPr lang="en-GB" altLang="en-US" sz="2000" dirty="0">
                <a:solidFill>
                  <a:schemeClr val="tx1">
                    <a:lumMod val="75000"/>
                    <a:lumOff val="25000"/>
                  </a:schemeClr>
                </a:solidFill>
              </a:rPr>
              <a:t> cite case law to support your arguments</a:t>
            </a:r>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7|12.2"/>
</p:tagLst>
</file>

<file path=ppt/tags/tag2.xml><?xml version="1.0" encoding="utf-8"?>
<p:tagLst xmlns:a="http://schemas.openxmlformats.org/drawingml/2006/main" xmlns:r="http://schemas.openxmlformats.org/officeDocument/2006/relationships" xmlns:p="http://schemas.openxmlformats.org/presentationml/2006/main">
  <p:tag name="TIMING" val="|4|5.2|1.9"/>
</p:tagLst>
</file>

<file path=ppt/tags/tag3.xml><?xml version="1.0" encoding="utf-8"?>
<p:tagLst xmlns:a="http://schemas.openxmlformats.org/drawingml/2006/main" xmlns:r="http://schemas.openxmlformats.org/officeDocument/2006/relationships" xmlns:p="http://schemas.openxmlformats.org/presentationml/2006/main">
  <p:tag name="TIMING" val="|1.2|5.5|2.5|2|3.9"/>
</p:tagLst>
</file>

<file path=ppt/tags/tag4.xml><?xml version="1.0" encoding="utf-8"?>
<p:tagLst xmlns:a="http://schemas.openxmlformats.org/drawingml/2006/main" xmlns:r="http://schemas.openxmlformats.org/officeDocument/2006/relationships" xmlns:p="http://schemas.openxmlformats.org/presentationml/2006/main">
  <p:tag name="TIMING" val="|1.3|69.4|0.5|1|5.9|17.8|6.9"/>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2897</TotalTime>
  <Words>2286</Words>
  <Application>Microsoft Office PowerPoint</Application>
  <PresentationFormat>On-screen Show (4:3)</PresentationFormat>
  <Paragraphs>328</Paragraphs>
  <Slides>29</Slides>
  <Notes>16</Notes>
  <HiddenSlides>0</HiddenSlides>
  <MMClips>28</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5" baseType="lpstr">
      <vt:lpstr>Arial</vt:lpstr>
      <vt:lpstr>Calibri</vt:lpstr>
      <vt:lpstr>Trebuchet MS</vt:lpstr>
      <vt:lpstr>Wingdings 3</vt:lpstr>
      <vt:lpstr>Facet</vt:lpstr>
      <vt:lpstr>Clip</vt:lpstr>
      <vt:lpstr>PowerPoint Presentation</vt:lpstr>
      <vt:lpstr>What is administrative law?</vt:lpstr>
      <vt:lpstr>What is judicial review?</vt:lpstr>
      <vt:lpstr>Anatomy of a JR claim</vt:lpstr>
      <vt:lpstr>Outline of a claim for JR Stage 1</vt:lpstr>
      <vt:lpstr>What is a public body?</vt:lpstr>
      <vt:lpstr>TASK</vt:lpstr>
      <vt:lpstr>Public law or private law?</vt:lpstr>
      <vt:lpstr>Is it a reviewable issue?</vt:lpstr>
      <vt:lpstr>PowerPoint Presentation</vt:lpstr>
      <vt:lpstr>Standing: Locus standi</vt:lpstr>
      <vt:lpstr>Right procedure?</vt:lpstr>
      <vt:lpstr>Can Parliament exclude JR in certain Acts? </vt:lpstr>
      <vt:lpstr>PowerPoint Presentation</vt:lpstr>
      <vt:lpstr>Anatomy of a JR claim</vt:lpstr>
      <vt:lpstr>Arguable grounds for review?</vt:lpstr>
      <vt:lpstr>Remember:</vt:lpstr>
      <vt:lpstr>ILLEGALITY</vt:lpstr>
      <vt:lpstr>Narrow “ultra vires”</vt:lpstr>
      <vt:lpstr>Acting beyond statutory powers</vt:lpstr>
      <vt:lpstr>Review of legislation</vt:lpstr>
      <vt:lpstr>Errors of law / errors of fact</vt:lpstr>
      <vt:lpstr>Errors of fact</vt:lpstr>
      <vt:lpstr>“Wide ultra vires”</vt:lpstr>
      <vt:lpstr>Public bodies must not use powers for an ulterior purpose</vt:lpstr>
      <vt:lpstr>Irrelevant considerations</vt:lpstr>
      <vt:lpstr>Failure to exercise discretion</vt:lpstr>
      <vt:lpstr>Summary</vt:lpstr>
      <vt:lpstr>Summary</vt:lpstr>
    </vt:vector>
  </TitlesOfParts>
  <Company>Dell Computers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Constitutional &amp; Administrative Law</dc:title>
  <dc:creator>Rebecca Brookes</dc:creator>
  <cp:lastModifiedBy>Laura Knight</cp:lastModifiedBy>
  <cp:revision>177</cp:revision>
  <cp:lastPrinted>2018-04-12T15:06:36Z</cp:lastPrinted>
  <dcterms:created xsi:type="dcterms:W3CDTF">2007-09-28T08:34:49Z</dcterms:created>
  <dcterms:modified xsi:type="dcterms:W3CDTF">2021-06-21T07:49:39Z</dcterms:modified>
</cp:coreProperties>
</file>