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68" r:id="rId4"/>
    <p:sldId id="265" r:id="rId5"/>
    <p:sldId id="259" r:id="rId6"/>
    <p:sldId id="262" r:id="rId7"/>
    <p:sldId id="260" r:id="rId8"/>
    <p:sldId id="264" r:id="rId9"/>
    <p:sldId id="269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40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13"/>
    <p:restoredTop sz="91515"/>
  </p:normalViewPr>
  <p:slideViewPr>
    <p:cSldViewPr snapToGrid="0" snapToObjects="1">
      <p:cViewPr varScale="1">
        <p:scale>
          <a:sx n="102" d="100"/>
          <a:sy n="102" d="100"/>
        </p:scale>
        <p:origin x="86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2E8477-6D96-46BF-8BAE-A1CD39FA515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BF526FD-FC41-4603-9090-4320160DB05D}">
      <dgm:prSet/>
      <dgm:spPr/>
      <dgm:t>
        <a:bodyPr/>
        <a:lstStyle/>
        <a:p>
          <a:r>
            <a:rPr lang="en-US"/>
            <a:t>50 minute subjects followed by 10 minute breaks</a:t>
          </a:r>
        </a:p>
      </dgm:t>
    </dgm:pt>
    <dgm:pt modelId="{3A0C8AE8-91AC-45B9-A971-9DD917DFF9A3}" type="parTrans" cxnId="{F084EDF4-7583-4BD7-9C96-12D9B8964B8F}">
      <dgm:prSet/>
      <dgm:spPr/>
      <dgm:t>
        <a:bodyPr/>
        <a:lstStyle/>
        <a:p>
          <a:endParaRPr lang="en-US"/>
        </a:p>
      </dgm:t>
    </dgm:pt>
    <dgm:pt modelId="{EB738485-1AFE-4126-9FE0-67D58F45534B}" type="sibTrans" cxnId="{F084EDF4-7583-4BD7-9C96-12D9B8964B8F}">
      <dgm:prSet/>
      <dgm:spPr/>
      <dgm:t>
        <a:bodyPr/>
        <a:lstStyle/>
        <a:p>
          <a:endParaRPr lang="en-US"/>
        </a:p>
      </dgm:t>
    </dgm:pt>
    <dgm:pt modelId="{2919F836-EF82-456E-9511-9702305ABFEB}">
      <dgm:prSet/>
      <dgm:spPr/>
      <dgm:t>
        <a:bodyPr/>
        <a:lstStyle/>
        <a:p>
          <a:r>
            <a:rPr lang="en-US"/>
            <a:t>Class sizes- as small as possible </a:t>
          </a:r>
        </a:p>
      </dgm:t>
    </dgm:pt>
    <dgm:pt modelId="{24AD7172-AC0C-4E36-BC66-7D99AFF545D9}" type="parTrans" cxnId="{0E25621D-EB46-4DC0-97FB-E07583FCC8EB}">
      <dgm:prSet/>
      <dgm:spPr/>
      <dgm:t>
        <a:bodyPr/>
        <a:lstStyle/>
        <a:p>
          <a:endParaRPr lang="en-US"/>
        </a:p>
      </dgm:t>
    </dgm:pt>
    <dgm:pt modelId="{C86BE6A2-8103-479F-B1B4-F2CB0E7EAEF8}" type="sibTrans" cxnId="{0E25621D-EB46-4DC0-97FB-E07583FCC8EB}">
      <dgm:prSet/>
      <dgm:spPr/>
      <dgm:t>
        <a:bodyPr/>
        <a:lstStyle/>
        <a:p>
          <a:endParaRPr lang="en-US"/>
        </a:p>
      </dgm:t>
    </dgm:pt>
    <dgm:pt modelId="{7ED2AF63-2730-4133-B6EA-015BB0C3A006}">
      <dgm:prSet/>
      <dgm:spPr/>
      <dgm:t>
        <a:bodyPr/>
        <a:lstStyle/>
        <a:p>
          <a:r>
            <a:rPr lang="en-US"/>
            <a:t>Learning groups of 5-8 with mixed ability </a:t>
          </a:r>
        </a:p>
      </dgm:t>
    </dgm:pt>
    <dgm:pt modelId="{F34BA843-52B2-4290-A6AA-D635CC0CBA1C}" type="parTrans" cxnId="{6B30E8B8-9FA6-4F23-81D5-99CAB770B562}">
      <dgm:prSet/>
      <dgm:spPr/>
      <dgm:t>
        <a:bodyPr/>
        <a:lstStyle/>
        <a:p>
          <a:endParaRPr lang="en-US"/>
        </a:p>
      </dgm:t>
    </dgm:pt>
    <dgm:pt modelId="{E70B01AA-96D0-465A-B21B-4B3CE87335C3}" type="sibTrans" cxnId="{6B30E8B8-9FA6-4F23-81D5-99CAB770B562}">
      <dgm:prSet/>
      <dgm:spPr/>
      <dgm:t>
        <a:bodyPr/>
        <a:lstStyle/>
        <a:p>
          <a:endParaRPr lang="en-US"/>
        </a:p>
      </dgm:t>
    </dgm:pt>
    <dgm:pt modelId="{A01C9730-5B1D-498B-AB13-6285A9D8C3E2}">
      <dgm:prSet/>
      <dgm:spPr/>
      <dgm:t>
        <a:bodyPr/>
        <a:lstStyle/>
        <a:p>
          <a:r>
            <a:rPr lang="en-US"/>
            <a:t>Age groups- normal </a:t>
          </a:r>
        </a:p>
      </dgm:t>
    </dgm:pt>
    <dgm:pt modelId="{15807E15-236B-442F-BB91-A5183876F0F2}" type="parTrans" cxnId="{64994CAA-4EE8-49BE-A598-D6FE94100F4E}">
      <dgm:prSet/>
      <dgm:spPr/>
      <dgm:t>
        <a:bodyPr/>
        <a:lstStyle/>
        <a:p>
          <a:endParaRPr lang="en-US"/>
        </a:p>
      </dgm:t>
    </dgm:pt>
    <dgm:pt modelId="{82AB555B-2F4A-437E-9D91-FE22FECA9BB6}" type="sibTrans" cxnId="{64994CAA-4EE8-49BE-A598-D6FE94100F4E}">
      <dgm:prSet/>
      <dgm:spPr/>
      <dgm:t>
        <a:bodyPr/>
        <a:lstStyle/>
        <a:p>
          <a:endParaRPr lang="en-US"/>
        </a:p>
      </dgm:t>
    </dgm:pt>
    <dgm:pt modelId="{29FEF9F4-1DDF-4D3C-8C94-3D93F605CBB0}" type="pres">
      <dgm:prSet presAssocID="{B02E8477-6D96-46BF-8BAE-A1CD39FA5152}" presName="root" presStyleCnt="0">
        <dgm:presLayoutVars>
          <dgm:dir/>
          <dgm:resizeHandles val="exact"/>
        </dgm:presLayoutVars>
      </dgm:prSet>
      <dgm:spPr/>
    </dgm:pt>
    <dgm:pt modelId="{EBE073AE-F592-4EA0-9877-8A4254420594}" type="pres">
      <dgm:prSet presAssocID="{EBF526FD-FC41-4603-9090-4320160DB05D}" presName="compNode" presStyleCnt="0"/>
      <dgm:spPr/>
    </dgm:pt>
    <dgm:pt modelId="{AC19C9B9-96CA-4122-9E58-B0FC318E54AA}" type="pres">
      <dgm:prSet presAssocID="{EBF526FD-FC41-4603-9090-4320160DB05D}" presName="bgRect" presStyleLbl="bgShp" presStyleIdx="0" presStyleCnt="4"/>
      <dgm:spPr/>
    </dgm:pt>
    <dgm:pt modelId="{C0AEEB15-928E-463A-AF70-11C0FB55D943}" type="pres">
      <dgm:prSet presAssocID="{EBF526FD-FC41-4603-9090-4320160DB05D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14B5A927-C2F1-40D4-9DDA-AE8EF8297764}" type="pres">
      <dgm:prSet presAssocID="{EBF526FD-FC41-4603-9090-4320160DB05D}" presName="spaceRect" presStyleCnt="0"/>
      <dgm:spPr/>
    </dgm:pt>
    <dgm:pt modelId="{F9F2BF27-9D95-40AD-B588-7260D36F1B6E}" type="pres">
      <dgm:prSet presAssocID="{EBF526FD-FC41-4603-9090-4320160DB05D}" presName="parTx" presStyleLbl="revTx" presStyleIdx="0" presStyleCnt="4">
        <dgm:presLayoutVars>
          <dgm:chMax val="0"/>
          <dgm:chPref val="0"/>
        </dgm:presLayoutVars>
      </dgm:prSet>
      <dgm:spPr/>
    </dgm:pt>
    <dgm:pt modelId="{5A1D9913-F802-44E1-A074-AFA705BE85C0}" type="pres">
      <dgm:prSet presAssocID="{EB738485-1AFE-4126-9FE0-67D58F45534B}" presName="sibTrans" presStyleCnt="0"/>
      <dgm:spPr/>
    </dgm:pt>
    <dgm:pt modelId="{CD87E9C2-9AA4-4341-ACFB-B16EFA53303C}" type="pres">
      <dgm:prSet presAssocID="{2919F836-EF82-456E-9511-9702305ABFEB}" presName="compNode" presStyleCnt="0"/>
      <dgm:spPr/>
    </dgm:pt>
    <dgm:pt modelId="{C9E5BE06-F841-4CCF-A494-EE3D9F9B3FCA}" type="pres">
      <dgm:prSet presAssocID="{2919F836-EF82-456E-9511-9702305ABFEB}" presName="bgRect" presStyleLbl="bgShp" presStyleIdx="1" presStyleCnt="4"/>
      <dgm:spPr/>
    </dgm:pt>
    <dgm:pt modelId="{4DED3A6F-9C94-40E9-BC6C-D980650E4A38}" type="pres">
      <dgm:prSet presAssocID="{2919F836-EF82-456E-9511-9702305ABFEB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oster"/>
        </a:ext>
      </dgm:extLst>
    </dgm:pt>
    <dgm:pt modelId="{402CBFB5-3E31-4E7A-ACC0-B0799F73527C}" type="pres">
      <dgm:prSet presAssocID="{2919F836-EF82-456E-9511-9702305ABFEB}" presName="spaceRect" presStyleCnt="0"/>
      <dgm:spPr/>
    </dgm:pt>
    <dgm:pt modelId="{165375AA-18CA-4B23-95BC-A53395B84373}" type="pres">
      <dgm:prSet presAssocID="{2919F836-EF82-456E-9511-9702305ABFEB}" presName="parTx" presStyleLbl="revTx" presStyleIdx="1" presStyleCnt="4">
        <dgm:presLayoutVars>
          <dgm:chMax val="0"/>
          <dgm:chPref val="0"/>
        </dgm:presLayoutVars>
      </dgm:prSet>
      <dgm:spPr/>
    </dgm:pt>
    <dgm:pt modelId="{1F409675-C37D-4C94-9D11-B7C9D75E5CAD}" type="pres">
      <dgm:prSet presAssocID="{C86BE6A2-8103-479F-B1B4-F2CB0E7EAEF8}" presName="sibTrans" presStyleCnt="0"/>
      <dgm:spPr/>
    </dgm:pt>
    <dgm:pt modelId="{4E6D1592-2409-405C-B263-86FFB4DD4387}" type="pres">
      <dgm:prSet presAssocID="{7ED2AF63-2730-4133-B6EA-015BB0C3A006}" presName="compNode" presStyleCnt="0"/>
      <dgm:spPr/>
    </dgm:pt>
    <dgm:pt modelId="{021F1925-1377-49D1-84D0-2CE961B78940}" type="pres">
      <dgm:prSet presAssocID="{7ED2AF63-2730-4133-B6EA-015BB0C3A006}" presName="bgRect" presStyleLbl="bgShp" presStyleIdx="2" presStyleCnt="4"/>
      <dgm:spPr/>
    </dgm:pt>
    <dgm:pt modelId="{4F8ACD75-85EB-4843-9F7D-A4E0D589A802}" type="pres">
      <dgm:prSet presAssocID="{7ED2AF63-2730-4133-B6EA-015BB0C3A00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F4AD237C-353E-4CED-BD24-F2312737A92B}" type="pres">
      <dgm:prSet presAssocID="{7ED2AF63-2730-4133-B6EA-015BB0C3A006}" presName="spaceRect" presStyleCnt="0"/>
      <dgm:spPr/>
    </dgm:pt>
    <dgm:pt modelId="{C1FF60DF-23FA-48D3-9FB7-C421AC3380CF}" type="pres">
      <dgm:prSet presAssocID="{7ED2AF63-2730-4133-B6EA-015BB0C3A006}" presName="parTx" presStyleLbl="revTx" presStyleIdx="2" presStyleCnt="4">
        <dgm:presLayoutVars>
          <dgm:chMax val="0"/>
          <dgm:chPref val="0"/>
        </dgm:presLayoutVars>
      </dgm:prSet>
      <dgm:spPr/>
    </dgm:pt>
    <dgm:pt modelId="{9A2E01DF-7169-47D0-A271-42A804AA6209}" type="pres">
      <dgm:prSet presAssocID="{E70B01AA-96D0-465A-B21B-4B3CE87335C3}" presName="sibTrans" presStyleCnt="0"/>
      <dgm:spPr/>
    </dgm:pt>
    <dgm:pt modelId="{164548BA-22B7-4164-9284-F5FCBAABA4AF}" type="pres">
      <dgm:prSet presAssocID="{A01C9730-5B1D-498B-AB13-6285A9D8C3E2}" presName="compNode" presStyleCnt="0"/>
      <dgm:spPr/>
    </dgm:pt>
    <dgm:pt modelId="{685A5A95-8B17-43B3-8353-D7C40C535620}" type="pres">
      <dgm:prSet presAssocID="{A01C9730-5B1D-498B-AB13-6285A9D8C3E2}" presName="bgRect" presStyleLbl="bgShp" presStyleIdx="3" presStyleCnt="4"/>
      <dgm:spPr/>
    </dgm:pt>
    <dgm:pt modelId="{FFACC5A1-5C07-4F11-8D04-C42744F86D8E}" type="pres">
      <dgm:prSet presAssocID="{A01C9730-5B1D-498B-AB13-6285A9D8C3E2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Cane"/>
        </a:ext>
      </dgm:extLst>
    </dgm:pt>
    <dgm:pt modelId="{9F7CB1E6-7E2B-45D7-AF1E-4CCAEEF3A795}" type="pres">
      <dgm:prSet presAssocID="{A01C9730-5B1D-498B-AB13-6285A9D8C3E2}" presName="spaceRect" presStyleCnt="0"/>
      <dgm:spPr/>
    </dgm:pt>
    <dgm:pt modelId="{0CADE9C4-BBCF-4B4F-91BD-B53594107DFC}" type="pres">
      <dgm:prSet presAssocID="{A01C9730-5B1D-498B-AB13-6285A9D8C3E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E25621D-EB46-4DC0-97FB-E07583FCC8EB}" srcId="{B02E8477-6D96-46BF-8BAE-A1CD39FA5152}" destId="{2919F836-EF82-456E-9511-9702305ABFEB}" srcOrd="1" destOrd="0" parTransId="{24AD7172-AC0C-4E36-BC66-7D99AFF545D9}" sibTransId="{C86BE6A2-8103-479F-B1B4-F2CB0E7EAEF8}"/>
    <dgm:cxn modelId="{FED4A22D-98E0-4084-8707-7C81C8D7204B}" type="presOf" srcId="{A01C9730-5B1D-498B-AB13-6285A9D8C3E2}" destId="{0CADE9C4-BBCF-4B4F-91BD-B53594107DFC}" srcOrd="0" destOrd="0" presId="urn:microsoft.com/office/officeart/2018/2/layout/IconVerticalSolidList"/>
    <dgm:cxn modelId="{84A94E67-AF6F-4C2F-9165-BA1172D43C71}" type="presOf" srcId="{EBF526FD-FC41-4603-9090-4320160DB05D}" destId="{F9F2BF27-9D95-40AD-B588-7260D36F1B6E}" srcOrd="0" destOrd="0" presId="urn:microsoft.com/office/officeart/2018/2/layout/IconVerticalSolidList"/>
    <dgm:cxn modelId="{2409DA83-F3A2-427A-977E-1742106F0581}" type="presOf" srcId="{2919F836-EF82-456E-9511-9702305ABFEB}" destId="{165375AA-18CA-4B23-95BC-A53395B84373}" srcOrd="0" destOrd="0" presId="urn:microsoft.com/office/officeart/2018/2/layout/IconVerticalSolidList"/>
    <dgm:cxn modelId="{A3B46894-28C5-4611-87BA-80DC91B67429}" type="presOf" srcId="{7ED2AF63-2730-4133-B6EA-015BB0C3A006}" destId="{C1FF60DF-23FA-48D3-9FB7-C421AC3380CF}" srcOrd="0" destOrd="0" presId="urn:microsoft.com/office/officeart/2018/2/layout/IconVerticalSolidList"/>
    <dgm:cxn modelId="{18764CA1-DFC4-4825-99F2-D43D1FECB1F0}" type="presOf" srcId="{B02E8477-6D96-46BF-8BAE-A1CD39FA5152}" destId="{29FEF9F4-1DDF-4D3C-8C94-3D93F605CBB0}" srcOrd="0" destOrd="0" presId="urn:microsoft.com/office/officeart/2018/2/layout/IconVerticalSolidList"/>
    <dgm:cxn modelId="{64994CAA-4EE8-49BE-A598-D6FE94100F4E}" srcId="{B02E8477-6D96-46BF-8BAE-A1CD39FA5152}" destId="{A01C9730-5B1D-498B-AB13-6285A9D8C3E2}" srcOrd="3" destOrd="0" parTransId="{15807E15-236B-442F-BB91-A5183876F0F2}" sibTransId="{82AB555B-2F4A-437E-9D91-FE22FECA9BB6}"/>
    <dgm:cxn modelId="{6B30E8B8-9FA6-4F23-81D5-99CAB770B562}" srcId="{B02E8477-6D96-46BF-8BAE-A1CD39FA5152}" destId="{7ED2AF63-2730-4133-B6EA-015BB0C3A006}" srcOrd="2" destOrd="0" parTransId="{F34BA843-52B2-4290-A6AA-D635CC0CBA1C}" sibTransId="{E70B01AA-96D0-465A-B21B-4B3CE87335C3}"/>
    <dgm:cxn modelId="{F084EDF4-7583-4BD7-9C96-12D9B8964B8F}" srcId="{B02E8477-6D96-46BF-8BAE-A1CD39FA5152}" destId="{EBF526FD-FC41-4603-9090-4320160DB05D}" srcOrd="0" destOrd="0" parTransId="{3A0C8AE8-91AC-45B9-A971-9DD917DFF9A3}" sibTransId="{EB738485-1AFE-4126-9FE0-67D58F45534B}"/>
    <dgm:cxn modelId="{39FC131B-CF81-4AD3-B357-2BF55AC67824}" type="presParOf" srcId="{29FEF9F4-1DDF-4D3C-8C94-3D93F605CBB0}" destId="{EBE073AE-F592-4EA0-9877-8A4254420594}" srcOrd="0" destOrd="0" presId="urn:microsoft.com/office/officeart/2018/2/layout/IconVerticalSolidList"/>
    <dgm:cxn modelId="{135F9725-ACEB-400B-9060-B268D85E9101}" type="presParOf" srcId="{EBE073AE-F592-4EA0-9877-8A4254420594}" destId="{AC19C9B9-96CA-4122-9E58-B0FC318E54AA}" srcOrd="0" destOrd="0" presId="urn:microsoft.com/office/officeart/2018/2/layout/IconVerticalSolidList"/>
    <dgm:cxn modelId="{3A9FD763-72D0-44C1-AD99-FCD00824EB66}" type="presParOf" srcId="{EBE073AE-F592-4EA0-9877-8A4254420594}" destId="{C0AEEB15-928E-463A-AF70-11C0FB55D943}" srcOrd="1" destOrd="0" presId="urn:microsoft.com/office/officeart/2018/2/layout/IconVerticalSolidList"/>
    <dgm:cxn modelId="{404C3086-21CA-4AB8-87B5-625260EC163C}" type="presParOf" srcId="{EBE073AE-F592-4EA0-9877-8A4254420594}" destId="{14B5A927-C2F1-40D4-9DDA-AE8EF8297764}" srcOrd="2" destOrd="0" presId="urn:microsoft.com/office/officeart/2018/2/layout/IconVerticalSolidList"/>
    <dgm:cxn modelId="{FF1F08A4-E093-40BA-AFFF-C625DFD15B2F}" type="presParOf" srcId="{EBE073AE-F592-4EA0-9877-8A4254420594}" destId="{F9F2BF27-9D95-40AD-B588-7260D36F1B6E}" srcOrd="3" destOrd="0" presId="urn:microsoft.com/office/officeart/2018/2/layout/IconVerticalSolidList"/>
    <dgm:cxn modelId="{208BA1DB-D1C9-426C-B05D-2ECA5980D8F2}" type="presParOf" srcId="{29FEF9F4-1DDF-4D3C-8C94-3D93F605CBB0}" destId="{5A1D9913-F802-44E1-A074-AFA705BE85C0}" srcOrd="1" destOrd="0" presId="urn:microsoft.com/office/officeart/2018/2/layout/IconVerticalSolidList"/>
    <dgm:cxn modelId="{4C59F0CC-4C96-401F-ABD2-4045FD325F54}" type="presParOf" srcId="{29FEF9F4-1DDF-4D3C-8C94-3D93F605CBB0}" destId="{CD87E9C2-9AA4-4341-ACFB-B16EFA53303C}" srcOrd="2" destOrd="0" presId="urn:microsoft.com/office/officeart/2018/2/layout/IconVerticalSolidList"/>
    <dgm:cxn modelId="{8134E48E-D273-4D4A-83C7-FA345F0BA208}" type="presParOf" srcId="{CD87E9C2-9AA4-4341-ACFB-B16EFA53303C}" destId="{C9E5BE06-F841-4CCF-A494-EE3D9F9B3FCA}" srcOrd="0" destOrd="0" presId="urn:microsoft.com/office/officeart/2018/2/layout/IconVerticalSolidList"/>
    <dgm:cxn modelId="{A6BFD83F-4892-4766-B19B-9C71A9B8E297}" type="presParOf" srcId="{CD87E9C2-9AA4-4341-ACFB-B16EFA53303C}" destId="{4DED3A6F-9C94-40E9-BC6C-D980650E4A38}" srcOrd="1" destOrd="0" presId="urn:microsoft.com/office/officeart/2018/2/layout/IconVerticalSolidList"/>
    <dgm:cxn modelId="{F384C566-C23A-4BBD-9E1F-460F82E5F8DE}" type="presParOf" srcId="{CD87E9C2-9AA4-4341-ACFB-B16EFA53303C}" destId="{402CBFB5-3E31-4E7A-ACC0-B0799F73527C}" srcOrd="2" destOrd="0" presId="urn:microsoft.com/office/officeart/2018/2/layout/IconVerticalSolidList"/>
    <dgm:cxn modelId="{8FD9C2BA-ED6B-4BD3-AABA-E72F6588CABE}" type="presParOf" srcId="{CD87E9C2-9AA4-4341-ACFB-B16EFA53303C}" destId="{165375AA-18CA-4B23-95BC-A53395B84373}" srcOrd="3" destOrd="0" presId="urn:microsoft.com/office/officeart/2018/2/layout/IconVerticalSolidList"/>
    <dgm:cxn modelId="{A855857B-E9E3-4988-8C65-72805CB10B24}" type="presParOf" srcId="{29FEF9F4-1DDF-4D3C-8C94-3D93F605CBB0}" destId="{1F409675-C37D-4C94-9D11-B7C9D75E5CAD}" srcOrd="3" destOrd="0" presId="urn:microsoft.com/office/officeart/2018/2/layout/IconVerticalSolidList"/>
    <dgm:cxn modelId="{CB47F49C-CA47-4F0F-A625-BAA3FB6CCE22}" type="presParOf" srcId="{29FEF9F4-1DDF-4D3C-8C94-3D93F605CBB0}" destId="{4E6D1592-2409-405C-B263-86FFB4DD4387}" srcOrd="4" destOrd="0" presId="urn:microsoft.com/office/officeart/2018/2/layout/IconVerticalSolidList"/>
    <dgm:cxn modelId="{A3DEA2C6-D4EB-46EF-AC1B-0BFBB21E4C1A}" type="presParOf" srcId="{4E6D1592-2409-405C-B263-86FFB4DD4387}" destId="{021F1925-1377-49D1-84D0-2CE961B78940}" srcOrd="0" destOrd="0" presId="urn:microsoft.com/office/officeart/2018/2/layout/IconVerticalSolidList"/>
    <dgm:cxn modelId="{1209D535-728A-42CC-B01F-F90929763F2A}" type="presParOf" srcId="{4E6D1592-2409-405C-B263-86FFB4DD4387}" destId="{4F8ACD75-85EB-4843-9F7D-A4E0D589A802}" srcOrd="1" destOrd="0" presId="urn:microsoft.com/office/officeart/2018/2/layout/IconVerticalSolidList"/>
    <dgm:cxn modelId="{B3591A50-697F-4B3F-ACBF-824194226371}" type="presParOf" srcId="{4E6D1592-2409-405C-B263-86FFB4DD4387}" destId="{F4AD237C-353E-4CED-BD24-F2312737A92B}" srcOrd="2" destOrd="0" presId="urn:microsoft.com/office/officeart/2018/2/layout/IconVerticalSolidList"/>
    <dgm:cxn modelId="{CBC672CB-A598-474F-8199-C4C23D86F765}" type="presParOf" srcId="{4E6D1592-2409-405C-B263-86FFB4DD4387}" destId="{C1FF60DF-23FA-48D3-9FB7-C421AC3380CF}" srcOrd="3" destOrd="0" presId="urn:microsoft.com/office/officeart/2018/2/layout/IconVerticalSolidList"/>
    <dgm:cxn modelId="{21B28851-0BF8-4D18-8917-11E24394D68F}" type="presParOf" srcId="{29FEF9F4-1DDF-4D3C-8C94-3D93F605CBB0}" destId="{9A2E01DF-7169-47D0-A271-42A804AA6209}" srcOrd="5" destOrd="0" presId="urn:microsoft.com/office/officeart/2018/2/layout/IconVerticalSolidList"/>
    <dgm:cxn modelId="{3BB76181-1C9E-4254-A4F8-546BB16B4C05}" type="presParOf" srcId="{29FEF9F4-1DDF-4D3C-8C94-3D93F605CBB0}" destId="{164548BA-22B7-4164-9284-F5FCBAABA4AF}" srcOrd="6" destOrd="0" presId="urn:microsoft.com/office/officeart/2018/2/layout/IconVerticalSolidList"/>
    <dgm:cxn modelId="{428EEBFE-08C0-4670-BD8A-E639C63FE752}" type="presParOf" srcId="{164548BA-22B7-4164-9284-F5FCBAABA4AF}" destId="{685A5A95-8B17-43B3-8353-D7C40C535620}" srcOrd="0" destOrd="0" presId="urn:microsoft.com/office/officeart/2018/2/layout/IconVerticalSolidList"/>
    <dgm:cxn modelId="{88F02F7E-A289-471E-A86B-75A82BA96CEB}" type="presParOf" srcId="{164548BA-22B7-4164-9284-F5FCBAABA4AF}" destId="{FFACC5A1-5C07-4F11-8D04-C42744F86D8E}" srcOrd="1" destOrd="0" presId="urn:microsoft.com/office/officeart/2018/2/layout/IconVerticalSolidList"/>
    <dgm:cxn modelId="{355F88FC-A042-4185-8EE4-B52C5C01705E}" type="presParOf" srcId="{164548BA-22B7-4164-9284-F5FCBAABA4AF}" destId="{9F7CB1E6-7E2B-45D7-AF1E-4CCAEEF3A795}" srcOrd="2" destOrd="0" presId="urn:microsoft.com/office/officeart/2018/2/layout/IconVerticalSolidList"/>
    <dgm:cxn modelId="{7F5B977D-3A32-4603-B319-74A4737FD87E}" type="presParOf" srcId="{164548BA-22B7-4164-9284-F5FCBAABA4AF}" destId="{0CADE9C4-BBCF-4B4F-91BD-B53594107DF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19C9B9-96CA-4122-9E58-B0FC318E54AA}">
      <dsp:nvSpPr>
        <dsp:cNvPr id="0" name=""/>
        <dsp:cNvSpPr/>
      </dsp:nvSpPr>
      <dsp:spPr>
        <a:xfrm>
          <a:off x="0" y="2447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AEEB15-928E-463A-AF70-11C0FB55D943}">
      <dsp:nvSpPr>
        <dsp:cNvPr id="0" name=""/>
        <dsp:cNvSpPr/>
      </dsp:nvSpPr>
      <dsp:spPr>
        <a:xfrm>
          <a:off x="375217" y="281534"/>
          <a:ext cx="682214" cy="682214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F2BF27-9D95-40AD-B588-7260D36F1B6E}">
      <dsp:nvSpPr>
        <dsp:cNvPr id="0" name=""/>
        <dsp:cNvSpPr/>
      </dsp:nvSpPr>
      <dsp:spPr>
        <a:xfrm>
          <a:off x="1432649" y="2447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50 minute subjects followed by 10 minute breaks</a:t>
          </a:r>
        </a:p>
      </dsp:txBody>
      <dsp:txXfrm>
        <a:off x="1432649" y="2447"/>
        <a:ext cx="5156041" cy="1240389"/>
      </dsp:txXfrm>
    </dsp:sp>
    <dsp:sp modelId="{C9E5BE06-F841-4CCF-A494-EE3D9F9B3FCA}">
      <dsp:nvSpPr>
        <dsp:cNvPr id="0" name=""/>
        <dsp:cNvSpPr/>
      </dsp:nvSpPr>
      <dsp:spPr>
        <a:xfrm>
          <a:off x="0" y="1552933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ED3A6F-9C94-40E9-BC6C-D980650E4A38}">
      <dsp:nvSpPr>
        <dsp:cNvPr id="0" name=""/>
        <dsp:cNvSpPr/>
      </dsp:nvSpPr>
      <dsp:spPr>
        <a:xfrm>
          <a:off x="375217" y="1832021"/>
          <a:ext cx="682214" cy="682214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5375AA-18CA-4B23-95BC-A53395B84373}">
      <dsp:nvSpPr>
        <dsp:cNvPr id="0" name=""/>
        <dsp:cNvSpPr/>
      </dsp:nvSpPr>
      <dsp:spPr>
        <a:xfrm>
          <a:off x="1432649" y="1552933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Class sizes- as small as possible </a:t>
          </a:r>
        </a:p>
      </dsp:txBody>
      <dsp:txXfrm>
        <a:off x="1432649" y="1552933"/>
        <a:ext cx="5156041" cy="1240389"/>
      </dsp:txXfrm>
    </dsp:sp>
    <dsp:sp modelId="{021F1925-1377-49D1-84D0-2CE961B78940}">
      <dsp:nvSpPr>
        <dsp:cNvPr id="0" name=""/>
        <dsp:cNvSpPr/>
      </dsp:nvSpPr>
      <dsp:spPr>
        <a:xfrm>
          <a:off x="0" y="3103420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8ACD75-85EB-4843-9F7D-A4E0D589A802}">
      <dsp:nvSpPr>
        <dsp:cNvPr id="0" name=""/>
        <dsp:cNvSpPr/>
      </dsp:nvSpPr>
      <dsp:spPr>
        <a:xfrm>
          <a:off x="375217" y="3382507"/>
          <a:ext cx="682214" cy="682214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1FF60DF-23FA-48D3-9FB7-C421AC3380CF}">
      <dsp:nvSpPr>
        <dsp:cNvPr id="0" name=""/>
        <dsp:cNvSpPr/>
      </dsp:nvSpPr>
      <dsp:spPr>
        <a:xfrm>
          <a:off x="1432649" y="3103420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Learning groups of 5-8 with mixed ability </a:t>
          </a:r>
        </a:p>
      </dsp:txBody>
      <dsp:txXfrm>
        <a:off x="1432649" y="3103420"/>
        <a:ext cx="5156041" cy="1240389"/>
      </dsp:txXfrm>
    </dsp:sp>
    <dsp:sp modelId="{685A5A95-8B17-43B3-8353-D7C40C535620}">
      <dsp:nvSpPr>
        <dsp:cNvPr id="0" name=""/>
        <dsp:cNvSpPr/>
      </dsp:nvSpPr>
      <dsp:spPr>
        <a:xfrm>
          <a:off x="0" y="4653906"/>
          <a:ext cx="6588691" cy="124038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ACC5A1-5C07-4F11-8D04-C42744F86D8E}">
      <dsp:nvSpPr>
        <dsp:cNvPr id="0" name=""/>
        <dsp:cNvSpPr/>
      </dsp:nvSpPr>
      <dsp:spPr>
        <a:xfrm>
          <a:off x="375217" y="4932994"/>
          <a:ext cx="682214" cy="682214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ADE9C4-BBCF-4B4F-91BD-B53594107DFC}">
      <dsp:nvSpPr>
        <dsp:cNvPr id="0" name=""/>
        <dsp:cNvSpPr/>
      </dsp:nvSpPr>
      <dsp:spPr>
        <a:xfrm>
          <a:off x="1432649" y="4653906"/>
          <a:ext cx="5156041" cy="12403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275" tIns="131275" rIns="131275" bIns="131275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Age groups- normal </a:t>
          </a:r>
        </a:p>
      </dsp:txBody>
      <dsp:txXfrm>
        <a:off x="1432649" y="4653906"/>
        <a:ext cx="5156041" cy="12403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C1E914-841A-8C42-AE97-EF6DA0798E0E}" type="datetimeFigureOut">
              <a:rPr lang="en-US" smtClean="0"/>
              <a:t>4/11/20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D1258-B00B-4247-B074-ACD5F1546B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013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676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0924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3154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36787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696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35274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55970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3D1258-B00B-4247-B074-ACD5F1546B8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2990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F555F-E78D-2D47-9A0C-598A768188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549DFC-95DC-0E43-A984-80CDCBA6B0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840445-24BD-4E4E-B7D1-BB8C7704C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D5111-13EC-684D-87AC-425B15F365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49A83-6A92-3F4F-B178-0CE6AB087A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7284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3E546-6571-CC42-B078-E759377E6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DC8357-CE81-0141-9F65-CD0211F633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C7DBF-FBA9-3E4F-B71B-A6DC03D64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CCB4A3-CFCE-494A-BEAB-48B7C7BCCE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57CB61-75EC-3842-9BB1-056BB9F28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95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0664A-CDB5-444C-83E2-7685D1AEBD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62DDB6-1025-CA4D-AA7D-6498A2EC5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B448FB-9AA4-A14A-8B4E-9F4CB7FE36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DEE45C-0391-8A44-8902-598F19DE3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A27CD-45F2-424B-9235-B0E4A5397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974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43F3F9-B41E-3F44-8913-A9B60FC178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21BB45-C7D7-3645-A9E0-1B150841C4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EFE555-6F6D-FA4F-93AC-A988215B69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8C3AC6-8B4B-494E-A297-B42E30A0F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9B3E3-732E-E54A-A85A-0C515A59E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379963-5B22-144D-9A4E-E42EBB715E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2280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9DD796-F6A7-5249-9530-C15BE2F9E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306EF8-3C0C-4341-A456-88D527F48D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B19E73-1997-9F44-9982-FD4F52A85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ACC41B-EE89-C542-9835-9B9C5B6603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D8E875D-A67A-DD4B-88B6-5975A63E6DF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8974B9C-B21D-4349-AE9C-B232977061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6C975A-2F38-CC4C-AFFC-FC22D4F24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7AEE8F-5E10-FB4B-B33E-B97287740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0502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628B00-C0BA-6C4F-B12B-422FA2252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3EC58B-12AD-C24D-B95C-918559763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065A11-A105-0945-9A48-13DFE1CCC7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3C8B774-1971-6A47-9AFC-17FD5998E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271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02DE9D4-1D74-3443-8EFD-848E1CBDE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6E51E7-F743-EC4E-8AFD-715BBE05B9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2CACBC-02BE-064E-AAEC-38FB56F3C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0051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917F3A-3BFF-B84B-A320-7F6984C0CD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DA841A-DA1E-1642-A7FF-2FDC9623B4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0CE18C-9E13-4344-8911-F190210A9D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2BB9E-0F78-4540-B7C6-A86A0B7BFD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5528BA6-BE01-B947-A7F2-CEEF6BE5E7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9C44DC-1ED5-8F4B-A589-5EC02854D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29460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349F8-2825-0845-BF6D-805E7820E5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1499DD-73D4-5A40-8046-F578D29552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8DEEE2-5DE7-D340-B517-FC73D2168B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1FD9FF-C5B0-EB4E-949E-1FA1532653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7B53BC-5BA3-CC40-BF10-C5C5B3519B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8D6839-B233-4B4C-A45D-F0AF234F4B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5356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D87DCA-8FBC-B041-82E9-248DD8325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FB77B4-7F82-9449-AAE8-6BDC8847E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2E1716-D186-EB40-82DC-64A6A875D9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D06F68-A3C2-4647-B643-10705761D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6C3327-BD0E-D84E-BC92-172FE9C752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7499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B32678-F3BB-534B-B47A-DE714473C53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F30D84-5EC9-8048-8A42-4BBD6DE605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D5C837-734D-3C49-AE9F-ACDE1924F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73DF3-BE38-9341-881C-FE5D1F3A9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B34962-8922-8346-BE73-F626DC3E4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020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A69FB9B-7505-DA46-8C00-8DDB9C6404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A1769B-FB1D-0647-93E9-2F726753A7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7FF29D-26C5-6E44-A567-9F81AC45D4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001C8-4227-DF46-9C6B-D99BC30D1630}" type="datetimeFigureOut">
              <a:rPr lang="en-US" smtClean="0"/>
              <a:t>4/11/20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E60DD5-5237-D445-9F0F-82B6898F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C6D391-B7EC-2942-A0D4-BE01CA241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95D541-73A2-1844-9E90-21AB940E21C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6040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slideLayout" Target="../slideLayouts/slideLayout2.xml"/><Relationship Id="rId7" Type="http://schemas.openxmlformats.org/officeDocument/2006/relationships/diagramQuickStyle" Target="../diagrams/quickStyle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3.png"/><Relationship Id="rId4" Type="http://schemas.openxmlformats.org/officeDocument/2006/relationships/notesSlide" Target="../notesSlides/notesSlide3.xml"/><Relationship Id="rId9" Type="http://schemas.microsoft.com/office/2007/relationships/diagramDrawing" Target="../diagrams/drawing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jpe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notesSlide" Target="../notesSlides/notesSlide4.xml"/><Relationship Id="rId9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3.png"/><Relationship Id="rId5" Type="http://schemas.openxmlformats.org/officeDocument/2006/relationships/image" Target="../media/image22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ho.int/news-room/fact-sheets/detail/physical-activity" TargetMode="External"/><Relationship Id="rId3" Type="http://schemas.openxmlformats.org/officeDocument/2006/relationships/hyperlink" Target="https://www.foundationyears.org.uk/wp-content/uploads/2017/11/Eat-Better-Start-Better1.pdf" TargetMode="External"/><Relationship Id="rId7" Type="http://schemas.openxmlformats.org/officeDocument/2006/relationships/hyperlink" Target="https://education.gov.scot/Documents/cfe-through-outdoor-learning.pdf" TargetMode="External"/><Relationship Id="rId2" Type="http://schemas.openxmlformats.org/officeDocument/2006/relationships/hyperlink" Target="https://files.eric.ed.gov/fulltext/ED554557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dn2.hubspot.net/hubfs/85600/2015_KC_Manual.compressed.pdf" TargetMode="External"/><Relationship Id="rId5" Type="http://schemas.openxmlformats.org/officeDocument/2006/relationships/hyperlink" Target="https://www.voanews.org/usa/all-about-america/most-2030s-jobs-havent-been-invented-yet?fbclid=IwAR0UA2b3jDzAMWIiepKGVzXyzHFE6Gw89XNVQFFAUDRXPxoEZtzUAVI7NmE" TargetMode="External"/><Relationship Id="rId4" Type="http://schemas.openxmlformats.org/officeDocument/2006/relationships/hyperlink" Target="https://kidshealth.org/en/parents/exercis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8">
            <a:extLst>
              <a:ext uri="{FF2B5EF4-FFF2-40B4-BE49-F238E27FC236}">
                <a16:creationId xmlns:a16="http://schemas.microsoft.com/office/drawing/2014/main" id="{C0B27210-D0CA-4654-B3E3-9ABB4F178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891879-3A56-1D49-BC4D-AC2B1AC3AF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46628" y="1783959"/>
            <a:ext cx="4645250" cy="2889114"/>
          </a:xfrm>
        </p:spPr>
        <p:txBody>
          <a:bodyPr anchor="b">
            <a:normAutofit/>
          </a:bodyPr>
          <a:lstStyle/>
          <a:p>
            <a:pPr algn="l"/>
            <a:r>
              <a:rPr lang="en-US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Ideal Learning Environment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6F9E6B-46E3-7F49-90C4-4E03E5C3B0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46627" y="4750893"/>
            <a:ext cx="4645250" cy="1147863"/>
          </a:xfrm>
        </p:spPr>
        <p:txBody>
          <a:bodyPr anchor="t">
            <a:normAutofit/>
          </a:bodyPr>
          <a:lstStyle/>
          <a:p>
            <a:pPr algn="l"/>
            <a:r>
              <a:rPr lang="en-US" sz="2000" i="1">
                <a:solidFill>
                  <a:schemeClr val="bg1"/>
                </a:solidFill>
              </a:rPr>
              <a:t>‘Learning by doing’</a:t>
            </a:r>
          </a:p>
        </p:txBody>
      </p:sp>
      <p:sp>
        <p:nvSpPr>
          <p:cNvPr id="26" name="Freeform: Shape 20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Freeform: Shape 22">
            <a:extLst>
              <a:ext uri="{FF2B5EF4-FFF2-40B4-BE49-F238E27FC236}">
                <a16:creationId xmlns:a16="http://schemas.microsoft.com/office/drawing/2014/main" id="{70B66945-4967-4040-926D-DCA44313CD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24154" cy="685800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Deciduous tree">
            <a:extLst>
              <a:ext uri="{FF2B5EF4-FFF2-40B4-BE49-F238E27FC236}">
                <a16:creationId xmlns:a16="http://schemas.microsoft.com/office/drawing/2014/main" id="{43F0BAB5-8AC2-45F2-AF68-4B3ABC1A24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19382" y="720993"/>
            <a:ext cx="4047843" cy="4047843"/>
          </a:xfrm>
          <a:prstGeom prst="rect">
            <a:avLst/>
          </a:prstGeom>
        </p:spPr>
      </p:pic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8BA68C2-31B3-C948-B2B3-42BF398B306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546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8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A183FF-65AD-C449-884C-B9A57844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1099" y="1396289"/>
            <a:ext cx="4906281" cy="132556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700" b="1"/>
              <a:t>What are the p</a:t>
            </a:r>
            <a:r>
              <a:rPr lang="en-US" sz="3700" b="1" kern="1200">
                <a:latin typeface="+mj-lt"/>
                <a:ea typeface="+mj-ea"/>
                <a:cs typeface="+mj-cs"/>
              </a:rPr>
              <a:t>rinciples of the school?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749F8B-A27A-9B41-A3F3-87E97EB5EA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5543" y="2871982"/>
            <a:ext cx="5006336" cy="318168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 kern="1200">
                <a:latin typeface="+mn-lt"/>
                <a:ea typeface="+mn-ea"/>
                <a:cs typeface="+mn-cs"/>
              </a:rPr>
              <a:t>Each class will have at least 1 lesson a day outside </a:t>
            </a:r>
          </a:p>
          <a:p>
            <a:r>
              <a:rPr lang="en-US" sz="1800" kern="1200">
                <a:latin typeface="+mn-lt"/>
                <a:ea typeface="+mn-ea"/>
                <a:cs typeface="+mn-cs"/>
              </a:rPr>
              <a:t>50 minute lessons combined with 10 minutes of free activity preferably physical </a:t>
            </a:r>
          </a:p>
          <a:p>
            <a:r>
              <a:rPr lang="en-US" sz="1800"/>
              <a:t>Every child is entitled to 1 healthy free school meal every day</a:t>
            </a:r>
          </a:p>
          <a:p>
            <a:r>
              <a:rPr lang="en-US" sz="1800"/>
              <a:t>Teaching day finishes early on a Friday for all pupils to participate in a sport</a:t>
            </a:r>
          </a:p>
          <a:p>
            <a:endParaRPr lang="en-US" sz="1800" kern="1200">
              <a:latin typeface="+mn-lt"/>
              <a:ea typeface="+mn-ea"/>
              <a:cs typeface="+mn-cs"/>
            </a:endParaRPr>
          </a:p>
        </p:txBody>
      </p:sp>
      <p:sp>
        <p:nvSpPr>
          <p:cNvPr id="23" name="Freeform: Shape 18">
            <a:extLst>
              <a:ext uri="{FF2B5EF4-FFF2-40B4-BE49-F238E27FC236}">
                <a16:creationId xmlns:a16="http://schemas.microsoft.com/office/drawing/2014/main" id="{4F74D28C-3268-4E35-8EE1-D92CB4A85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19218" y="0"/>
            <a:ext cx="6172782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Freeform: Shape 20">
            <a:extLst>
              <a:ext uri="{FF2B5EF4-FFF2-40B4-BE49-F238E27FC236}">
                <a16:creationId xmlns:a16="http://schemas.microsoft.com/office/drawing/2014/main" id="{58D44E42-C462-4105-BC86-FE75B4E3C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67846" y="0"/>
            <a:ext cx="6024154" cy="6858000"/>
          </a:xfrm>
          <a:custGeom>
            <a:avLst/>
            <a:gdLst>
              <a:gd name="connsiteX0" fmla="*/ 70374 w 6024154"/>
              <a:gd name="connsiteY0" fmla="*/ 0 h 6858000"/>
              <a:gd name="connsiteX1" fmla="*/ 6024154 w 6024154"/>
              <a:gd name="connsiteY1" fmla="*/ 0 h 6858000"/>
              <a:gd name="connsiteX2" fmla="*/ 6024154 w 6024154"/>
              <a:gd name="connsiteY2" fmla="*/ 6858000 h 6858000"/>
              <a:gd name="connsiteX3" fmla="*/ 3587167 w 6024154"/>
              <a:gd name="connsiteY3" fmla="*/ 6858000 h 6858000"/>
              <a:gd name="connsiteX4" fmla="*/ 3474220 w 6024154"/>
              <a:gd name="connsiteY4" fmla="*/ 6800152 h 6858000"/>
              <a:gd name="connsiteX5" fmla="*/ 0 w 6024154"/>
              <a:gd name="connsiteY5" fmla="*/ 962844 h 6858000"/>
              <a:gd name="connsiteX6" fmla="*/ 34274 w 6024154"/>
              <a:gd name="connsiteY6" fmla="*/ 28409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70374" y="0"/>
                </a:moveTo>
                <a:lnTo>
                  <a:pt x="6024154" y="0"/>
                </a:lnTo>
                <a:lnTo>
                  <a:pt x="6024154" y="6858000"/>
                </a:lnTo>
                <a:lnTo>
                  <a:pt x="3587167" y="6858000"/>
                </a:lnTo>
                <a:lnTo>
                  <a:pt x="3474220" y="6800152"/>
                </a:lnTo>
                <a:cubicBezTo>
                  <a:pt x="1404818" y="5675986"/>
                  <a:pt x="0" y="3483472"/>
                  <a:pt x="0" y="962844"/>
                </a:cubicBezTo>
                <a:cubicBezTo>
                  <a:pt x="0" y="733696"/>
                  <a:pt x="11610" y="507260"/>
                  <a:pt x="34274" y="284091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Graphic 6" descr="Classroom">
            <a:extLst>
              <a:ext uri="{FF2B5EF4-FFF2-40B4-BE49-F238E27FC236}">
                <a16:creationId xmlns:a16="http://schemas.microsoft.com/office/drawing/2014/main" id="{5DED30E7-2B4D-4C0E-94F4-31826D6A80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800975" y="643466"/>
            <a:ext cx="4105275" cy="4105275"/>
          </a:xfrm>
          <a:prstGeom prst="rect">
            <a:avLst/>
          </a:prstGeom>
        </p:spPr>
      </p:pic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104E215-E392-D146-B6F1-199B8E31A1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864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93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A5B4632-C963-4296-86F0-79AA9EA5AE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8328" y="303591"/>
            <a:ext cx="4335327" cy="5896743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98C95F-F140-D34F-92A5-362ED3A9AE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637125"/>
            <a:ext cx="3802276" cy="5256371"/>
          </a:xfrm>
        </p:spPr>
        <p:txBody>
          <a:bodyPr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What will the school’s timetable loom like?</a:t>
            </a:r>
          </a:p>
        </p:txBody>
      </p:sp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F025654C-772D-440A-8553-269423524B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67621504"/>
              </p:ext>
            </p:extLst>
          </p:nvPr>
        </p:nvGraphicFramePr>
        <p:xfrm>
          <a:off x="5166985" y="303591"/>
          <a:ext cx="6588691" cy="58967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9C01701-A80D-A947-9F01-B0115DEB41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881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9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6">
            <a:extLst>
              <a:ext uri="{FF2B5EF4-FFF2-40B4-BE49-F238E27FC236}">
                <a16:creationId xmlns:a16="http://schemas.microsoft.com/office/drawing/2014/main" id="{A3C210E6-A35A-4F68-8D60-801A019C75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group of people sitting in a garden&#10;&#10;Description automatically generated">
            <a:extLst>
              <a:ext uri="{FF2B5EF4-FFF2-40B4-BE49-F238E27FC236}">
                <a16:creationId xmlns:a16="http://schemas.microsoft.com/office/drawing/2014/main" id="{F4FAE300-2066-134B-8638-75E6D43288C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5179" r="2481"/>
          <a:stretch/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7" name="Picture 6" descr="A group of people looking at a computer&#10;&#10;Description automatically generated">
            <a:extLst>
              <a:ext uri="{FF2B5EF4-FFF2-40B4-BE49-F238E27FC236}">
                <a16:creationId xmlns:a16="http://schemas.microsoft.com/office/drawing/2014/main" id="{5D2492E5-5BC8-8F46-84FB-2C72CD12187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606"/>
          <a:stretch/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6" name="Picture 5" descr="A picture containing person, indoor, child, young&#10;&#10;Description automatically generated">
            <a:extLst>
              <a:ext uri="{FF2B5EF4-FFF2-40B4-BE49-F238E27FC236}">
                <a16:creationId xmlns:a16="http://schemas.microsoft.com/office/drawing/2014/main" id="{2458C9AC-54D4-7645-BCD7-7EEB0B1120BE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2033" r="6881" b="3"/>
          <a:stretch/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 useBgFill="1">
        <p:nvSpPr>
          <p:cNvPr id="28" name="Freeform: Shape 18">
            <a:extLst>
              <a:ext uri="{FF2B5EF4-FFF2-40B4-BE49-F238E27FC236}">
                <a16:creationId xmlns:a16="http://schemas.microsoft.com/office/drawing/2014/main" id="{AC0D06B0-F19C-459E-B221-A34B506FB5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9" name="Freeform: Shape 20">
            <a:extLst>
              <a:ext uri="{FF2B5EF4-FFF2-40B4-BE49-F238E27FC236}">
                <a16:creationId xmlns:a16="http://schemas.microsoft.com/office/drawing/2014/main" id="{345B26DA-1C6B-4C66-81C9-9C1877FC2D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A09E2-ADFD-9A4D-B1A4-1F0470C75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5800"/>
            <a:ext cx="2807208" cy="1325563"/>
          </a:xfrm>
        </p:spPr>
        <p:txBody>
          <a:bodyPr>
            <a:normAutofit/>
          </a:bodyPr>
          <a:lstStyle/>
          <a:p>
            <a:r>
              <a:rPr lang="en-US" sz="2600" b="1" dirty="0"/>
              <a:t>How is this learning environment different?</a:t>
            </a:r>
          </a:p>
        </p:txBody>
      </p:sp>
      <p:sp>
        <p:nvSpPr>
          <p:cNvPr id="30" name="Rectangle 22">
            <a:extLst>
              <a:ext uri="{FF2B5EF4-FFF2-40B4-BE49-F238E27FC236}">
                <a16:creationId xmlns:a16="http://schemas.microsoft.com/office/drawing/2014/main" id="{98DE6C44-43F8-4DE4-AB81-66853FFEA0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05840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Rectangle 24">
            <a:extLst>
              <a:ext uri="{FF2B5EF4-FFF2-40B4-BE49-F238E27FC236}">
                <a16:creationId xmlns:a16="http://schemas.microsoft.com/office/drawing/2014/main" id="{2409529B-9B56-4F10-BE4D-F934DB89E5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2F6F52-854A-3E46-A37C-98A486DFAF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8056" y="2258568"/>
            <a:ext cx="2807208" cy="39227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Kinesthetic orientated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Outdoor focused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Physical education promoted daily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Technology skills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5F3D15F-9F0F-0A4F-B0A5-132609C9037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2589" r="1705" b="2"/>
          <a:stretch/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  <p:pic>
        <p:nvPicPr>
          <p:cNvPr id="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A15D6743-2890-FB46-B202-10E990FE5DF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174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60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63F5877B-98C7-49DD-83AB-0F6F57CB65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237A6266-CE42-3241-990D-D3EC31EC35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21374" r="25476" b="2"/>
          <a:stretch/>
        </p:blipFill>
        <p:spPr>
          <a:xfrm>
            <a:off x="7364078" y="-18"/>
            <a:ext cx="4827922" cy="6857999"/>
          </a:xfrm>
          <a:custGeom>
            <a:avLst/>
            <a:gdLst/>
            <a:ahLst/>
            <a:cxnLst/>
            <a:rect l="l" t="t" r="r" b="b"/>
            <a:pathLst>
              <a:path w="4827922" h="6858000">
                <a:moveTo>
                  <a:pt x="4441" y="0"/>
                </a:moveTo>
                <a:lnTo>
                  <a:pt x="4827922" y="0"/>
                </a:lnTo>
                <a:lnTo>
                  <a:pt x="4827922" y="6858000"/>
                </a:lnTo>
                <a:lnTo>
                  <a:pt x="0" y="6858000"/>
                </a:lnTo>
                <a:lnTo>
                  <a:pt x="106674" y="6638378"/>
                </a:lnTo>
                <a:cubicBezTo>
                  <a:pt x="530028" y="5720938"/>
                  <a:pt x="777229" y="4614948"/>
                  <a:pt x="777229" y="3424428"/>
                </a:cubicBezTo>
                <a:cubicBezTo>
                  <a:pt x="777229" y="2233909"/>
                  <a:pt x="530028" y="1127919"/>
                  <a:pt x="106674" y="210478"/>
                </a:cubicBezTo>
                <a:close/>
              </a:path>
            </a:pathLst>
          </a:custGeom>
        </p:spPr>
      </p:pic>
      <p:pic>
        <p:nvPicPr>
          <p:cNvPr id="5" name="Picture 4" descr="A group of people standing next to a child&#10;&#10;Description automatically generated">
            <a:extLst>
              <a:ext uri="{FF2B5EF4-FFF2-40B4-BE49-F238E27FC236}">
                <a16:creationId xmlns:a16="http://schemas.microsoft.com/office/drawing/2014/main" id="{6D1343F9-7842-144B-A41A-5D07A5C0C35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832" r="25830" b="-2"/>
          <a:stretch/>
        </p:blipFill>
        <p:spPr>
          <a:xfrm>
            <a:off x="3119360" y="18"/>
            <a:ext cx="4966290" cy="6857999"/>
          </a:xfrm>
          <a:custGeom>
            <a:avLst/>
            <a:gdLst/>
            <a:ahLst/>
            <a:cxnLst/>
            <a:rect l="l" t="t" r="r" b="b"/>
            <a:pathLst>
              <a:path w="4966290" h="6857999">
                <a:moveTo>
                  <a:pt x="0" y="0"/>
                </a:moveTo>
                <a:lnTo>
                  <a:pt x="4188230" y="0"/>
                </a:lnTo>
                <a:lnTo>
                  <a:pt x="4295735" y="210478"/>
                </a:lnTo>
                <a:cubicBezTo>
                  <a:pt x="4719089" y="1127919"/>
                  <a:pt x="4966290" y="2233909"/>
                  <a:pt x="4966290" y="3424428"/>
                </a:cubicBezTo>
                <a:cubicBezTo>
                  <a:pt x="4966290" y="4614948"/>
                  <a:pt x="4719089" y="5720938"/>
                  <a:pt x="4295735" y="6638378"/>
                </a:cubicBezTo>
                <a:lnTo>
                  <a:pt x="4183560" y="6857999"/>
                </a:lnTo>
                <a:lnTo>
                  <a:pt x="53039" y="6857999"/>
                </a:lnTo>
                <a:lnTo>
                  <a:pt x="132047" y="6695338"/>
                </a:lnTo>
                <a:cubicBezTo>
                  <a:pt x="555401" y="5777898"/>
                  <a:pt x="802602" y="4671908"/>
                  <a:pt x="802602" y="3481388"/>
                </a:cubicBezTo>
                <a:cubicBezTo>
                  <a:pt x="802602" y="2191659"/>
                  <a:pt x="512484" y="1001134"/>
                  <a:pt x="22579" y="42066"/>
                </a:cubicBezTo>
                <a:close/>
              </a:path>
            </a:pathLst>
          </a:custGeom>
        </p:spPr>
      </p:pic>
      <p:sp useBgFill="1">
        <p:nvSpPr>
          <p:cNvPr id="26" name="Freeform: Shape 25">
            <a:extLst>
              <a:ext uri="{FF2B5EF4-FFF2-40B4-BE49-F238E27FC236}">
                <a16:creationId xmlns:a16="http://schemas.microsoft.com/office/drawing/2014/main" id="{4EA91930-66BC-4C41-B4F5-C31EB216F6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45815" cy="6858000"/>
          </a:xfrm>
          <a:custGeom>
            <a:avLst/>
            <a:gdLst>
              <a:gd name="connsiteX0" fmla="*/ 0 w 3945815"/>
              <a:gd name="connsiteY0" fmla="*/ 0 h 6858000"/>
              <a:gd name="connsiteX1" fmla="*/ 3138662 w 3945815"/>
              <a:gd name="connsiteY1" fmla="*/ 0 h 6858000"/>
              <a:gd name="connsiteX2" fmla="*/ 3275260 w 3945815"/>
              <a:gd name="connsiteY2" fmla="*/ 267438 h 6858000"/>
              <a:gd name="connsiteX3" fmla="*/ 3945815 w 3945815"/>
              <a:gd name="connsiteY3" fmla="*/ 3481388 h 6858000"/>
              <a:gd name="connsiteX4" fmla="*/ 3275260 w 3945815"/>
              <a:gd name="connsiteY4" fmla="*/ 6695338 h 6858000"/>
              <a:gd name="connsiteX5" fmla="*/ 3192177 w 3945815"/>
              <a:gd name="connsiteY5" fmla="*/ 6858000 h 6858000"/>
              <a:gd name="connsiteX6" fmla="*/ 0 w 3945815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45815" h="6858000">
                <a:moveTo>
                  <a:pt x="0" y="0"/>
                </a:moveTo>
                <a:lnTo>
                  <a:pt x="3138662" y="0"/>
                </a:lnTo>
                <a:lnTo>
                  <a:pt x="3275260" y="267438"/>
                </a:lnTo>
                <a:cubicBezTo>
                  <a:pt x="3698614" y="1184879"/>
                  <a:pt x="3945815" y="2290869"/>
                  <a:pt x="3945815" y="3481388"/>
                </a:cubicBezTo>
                <a:cubicBezTo>
                  <a:pt x="3945815" y="4671908"/>
                  <a:pt x="3698614" y="5777898"/>
                  <a:pt x="3275260" y="6695338"/>
                </a:cubicBezTo>
                <a:lnTo>
                  <a:pt x="3192177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6313CF8F-B436-401E-9575-DE0F8E8B5B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936670" cy="6858000"/>
          </a:xfrm>
          <a:custGeom>
            <a:avLst/>
            <a:gdLst>
              <a:gd name="connsiteX0" fmla="*/ 0 w 3936670"/>
              <a:gd name="connsiteY0" fmla="*/ 0 h 6858000"/>
              <a:gd name="connsiteX1" fmla="*/ 3129517 w 3936670"/>
              <a:gd name="connsiteY1" fmla="*/ 0 h 6858000"/>
              <a:gd name="connsiteX2" fmla="*/ 3266115 w 3936670"/>
              <a:gd name="connsiteY2" fmla="*/ 267438 h 6858000"/>
              <a:gd name="connsiteX3" fmla="*/ 3936670 w 3936670"/>
              <a:gd name="connsiteY3" fmla="*/ 3481388 h 6858000"/>
              <a:gd name="connsiteX4" fmla="*/ 3266115 w 3936670"/>
              <a:gd name="connsiteY4" fmla="*/ 6695338 h 6858000"/>
              <a:gd name="connsiteX5" fmla="*/ 3183032 w 3936670"/>
              <a:gd name="connsiteY5" fmla="*/ 6858000 h 6858000"/>
              <a:gd name="connsiteX6" fmla="*/ 0 w 3936670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36670" h="6858000">
                <a:moveTo>
                  <a:pt x="0" y="0"/>
                </a:moveTo>
                <a:lnTo>
                  <a:pt x="3129517" y="0"/>
                </a:lnTo>
                <a:lnTo>
                  <a:pt x="3266115" y="267438"/>
                </a:lnTo>
                <a:cubicBezTo>
                  <a:pt x="3689469" y="1184879"/>
                  <a:pt x="3936670" y="2290869"/>
                  <a:pt x="3936670" y="3481388"/>
                </a:cubicBezTo>
                <a:cubicBezTo>
                  <a:pt x="3936670" y="4671908"/>
                  <a:pt x="3689469" y="5777898"/>
                  <a:pt x="3266115" y="6695338"/>
                </a:cubicBezTo>
                <a:lnTo>
                  <a:pt x="3183032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3CEEA4-2615-DD40-9ADA-9F26A3E4D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681038"/>
            <a:ext cx="2804504" cy="132556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Outdoor Learning</a:t>
            </a:r>
            <a:b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8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28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2A38CFE9-C30A-4551-ACCB-D5808FBC39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16867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7EF550F-47CE-4FB2-9DAC-12AD835C8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8912" y="2089941"/>
            <a:ext cx="2834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1781B48-867C-F84F-A94A-E52A0D6C7F29}"/>
              </a:ext>
            </a:extLst>
          </p:cNvPr>
          <p:cNvSpPr txBox="1"/>
          <p:nvPr/>
        </p:nvSpPr>
        <p:spPr>
          <a:xfrm>
            <a:off x="448056" y="2258171"/>
            <a:ext cx="2804504" cy="3918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Learning outside more effective than indoors (Turkmen, 2010)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Boosts ability to focus (Wells, 2000)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Physical activity increased (Stone &amp; Faulkner, 2014)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linguistic, motor, social emotional development and cognitive development skills gained (Gunseli and Guzi, 2017) (Bilton, 2010) 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700"/>
              <a:t>Opportunity of  allotment </a:t>
            </a:r>
          </a:p>
        </p:txBody>
      </p:sp>
      <p:pic>
        <p:nvPicPr>
          <p:cNvPr id="6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E4FDA59-5096-0E40-BD8A-4E9C22C3CFE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677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720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2" name="Rectangle 46">
            <a:extLst>
              <a:ext uri="{FF2B5EF4-FFF2-40B4-BE49-F238E27FC236}">
                <a16:creationId xmlns:a16="http://schemas.microsoft.com/office/drawing/2014/main" id="{231BF440-39FA-4087-84CC-2EEC0BBDAF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FD39035-2036-E643-92CF-04C30DF6BC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31028" r="-2" b="-2"/>
          <a:stretch/>
        </p:blipFill>
        <p:spPr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</p:spPr>
      </p:pic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077492F-E481-FB42-B340-AE41B780B58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26124" r="-2" b="11236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 useBgFill="1">
        <p:nvSpPr>
          <p:cNvPr id="54" name="Freeform: Shape 48">
            <a:extLst>
              <a:ext uri="{FF2B5EF4-FFF2-40B4-BE49-F238E27FC236}">
                <a16:creationId xmlns:a16="http://schemas.microsoft.com/office/drawing/2014/main" id="{F04E4CBA-303B-48BD-8451-C2701CB0EE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096001" cy="6858000"/>
          </a:xfrm>
          <a:custGeom>
            <a:avLst/>
            <a:gdLst>
              <a:gd name="connsiteX0" fmla="*/ 0 w 6096001"/>
              <a:gd name="connsiteY0" fmla="*/ 0 h 6858000"/>
              <a:gd name="connsiteX1" fmla="*/ 4883024 w 6096001"/>
              <a:gd name="connsiteY1" fmla="*/ 0 h 6858000"/>
              <a:gd name="connsiteX2" fmla="*/ 4946006 w 6096001"/>
              <a:gd name="connsiteY2" fmla="*/ 69271 h 6858000"/>
              <a:gd name="connsiteX3" fmla="*/ 6096001 w 6096001"/>
              <a:gd name="connsiteY3" fmla="*/ 3429000 h 6858000"/>
              <a:gd name="connsiteX4" fmla="*/ 4946006 w 6096001"/>
              <a:gd name="connsiteY4" fmla="*/ 6788730 h 6858000"/>
              <a:gd name="connsiteX5" fmla="*/ 4883024 w 6096001"/>
              <a:gd name="connsiteY5" fmla="*/ 6858000 h 6858000"/>
              <a:gd name="connsiteX6" fmla="*/ 0 w 609600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96001" h="6858000">
                <a:moveTo>
                  <a:pt x="0" y="0"/>
                </a:moveTo>
                <a:lnTo>
                  <a:pt x="4883024" y="0"/>
                </a:lnTo>
                <a:lnTo>
                  <a:pt x="4946006" y="69271"/>
                </a:lnTo>
                <a:cubicBezTo>
                  <a:pt x="5656532" y="929100"/>
                  <a:pt x="6096001" y="2116944"/>
                  <a:pt x="6096001" y="3429000"/>
                </a:cubicBezTo>
                <a:cubicBezTo>
                  <a:pt x="6096001" y="4741056"/>
                  <a:pt x="5656532" y="5928900"/>
                  <a:pt x="4946006" y="6788730"/>
                </a:cubicBezTo>
                <a:lnTo>
                  <a:pt x="4883024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51" name="Freeform: Shape 50">
            <a:extLst>
              <a:ext uri="{FF2B5EF4-FFF2-40B4-BE49-F238E27FC236}">
                <a16:creationId xmlns:a16="http://schemas.microsoft.com/office/drawing/2014/main" id="{F6CA58B3-AFCC-4A40-9882-50D5080879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6087332" cy="6858000"/>
          </a:xfrm>
          <a:custGeom>
            <a:avLst/>
            <a:gdLst>
              <a:gd name="connsiteX0" fmla="*/ 0 w 6087332"/>
              <a:gd name="connsiteY0" fmla="*/ 0 h 6858000"/>
              <a:gd name="connsiteX1" fmla="*/ 4874355 w 6087332"/>
              <a:gd name="connsiteY1" fmla="*/ 0 h 6858000"/>
              <a:gd name="connsiteX2" fmla="*/ 4937337 w 6087332"/>
              <a:gd name="connsiteY2" fmla="*/ 69271 h 6858000"/>
              <a:gd name="connsiteX3" fmla="*/ 6087332 w 6087332"/>
              <a:gd name="connsiteY3" fmla="*/ 3429000 h 6858000"/>
              <a:gd name="connsiteX4" fmla="*/ 4937337 w 6087332"/>
              <a:gd name="connsiteY4" fmla="*/ 6788730 h 6858000"/>
              <a:gd name="connsiteX5" fmla="*/ 4874355 w 6087332"/>
              <a:gd name="connsiteY5" fmla="*/ 6858000 h 6858000"/>
              <a:gd name="connsiteX6" fmla="*/ 0 w 6087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7332" h="6858000">
                <a:moveTo>
                  <a:pt x="0" y="0"/>
                </a:moveTo>
                <a:lnTo>
                  <a:pt x="4874355" y="0"/>
                </a:lnTo>
                <a:lnTo>
                  <a:pt x="4937337" y="69271"/>
                </a:lnTo>
                <a:cubicBezTo>
                  <a:pt x="5647863" y="929100"/>
                  <a:pt x="6087332" y="2116944"/>
                  <a:pt x="6087332" y="3429000"/>
                </a:cubicBezTo>
                <a:cubicBezTo>
                  <a:pt x="6087332" y="4741056"/>
                  <a:pt x="5647863" y="5928900"/>
                  <a:pt x="4937337" y="6788730"/>
                </a:cubicBezTo>
                <a:lnTo>
                  <a:pt x="487435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59BCEF-95DD-E147-A904-3D67F4DAC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8056" y="859536"/>
            <a:ext cx="4832802" cy="1243584"/>
          </a:xfrm>
        </p:spPr>
        <p:txBody>
          <a:bodyPr>
            <a:normAutofit/>
          </a:bodyPr>
          <a:lstStyle/>
          <a:p>
            <a:r>
              <a:rPr lang="en-US" sz="3400" b="1"/>
              <a:t>Physical Education </a:t>
            </a: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75C56826-D4E5-42ED-8529-079651CB30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52144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82095FCE-EF05-4443-B97A-85DEE3A5CA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CA00AE6B-AA30-4CF8-BA6F-339B780AD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9544" y="2194560"/>
            <a:ext cx="48920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4" name="Content Placeholder 33">
            <a:extLst>
              <a:ext uri="{FF2B5EF4-FFF2-40B4-BE49-F238E27FC236}">
                <a16:creationId xmlns:a16="http://schemas.microsoft.com/office/drawing/2014/main" id="{F7EE50BB-7924-7544-9A4B-756B823FB56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448056" y="2512611"/>
            <a:ext cx="4832803" cy="3664351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r>
              <a:rPr lang="en-US" sz="1700"/>
              <a:t>Physical Education to tie in with outdoor learning</a:t>
            </a:r>
          </a:p>
          <a:p>
            <a:r>
              <a:rPr lang="en-US" sz="1700"/>
              <a:t>Gym, swimming pool and sport equipment provided</a:t>
            </a:r>
          </a:p>
          <a:p>
            <a:r>
              <a:rPr lang="en-US" sz="1700"/>
              <a:t>10 minute breaks will consist of activity</a:t>
            </a:r>
          </a:p>
          <a:p>
            <a:r>
              <a:rPr lang="en-US" sz="1700"/>
              <a:t>Promotion of physical activity boosts health (Haskell, 1994)</a:t>
            </a:r>
          </a:p>
          <a:p>
            <a:r>
              <a:rPr lang="en-US" sz="1700"/>
              <a:t>Concentration boosted (Sibley &amp; Etnier, 2003)</a:t>
            </a:r>
          </a:p>
          <a:p>
            <a:r>
              <a:rPr lang="en-US" sz="1700"/>
              <a:t>Early finishes on a Friday to participate in organized sport </a:t>
            </a:r>
          </a:p>
          <a:p>
            <a:r>
              <a:rPr lang="en-US" sz="1700"/>
              <a:t>Healthy free school meals for all</a:t>
            </a:r>
          </a:p>
        </p:txBody>
      </p:sp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1C3D1D0E-A632-9E42-BACC-B5CB0761EF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93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42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30">
            <a:extLst>
              <a:ext uri="{FF2B5EF4-FFF2-40B4-BE49-F238E27FC236}">
                <a16:creationId xmlns:a16="http://schemas.microsoft.com/office/drawing/2014/main" id="{50E4C519-FBE9-4ABE-A8F9-C2CBE32693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F1B1A4B-085A-2547-8E09-AE62A47623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5"/>
          <a:srcRect l="2161"/>
          <a:stretch/>
        </p:blipFill>
        <p:spPr>
          <a:xfrm>
            <a:off x="3367176" y="-2"/>
            <a:ext cx="8946363" cy="6858000"/>
          </a:xfrm>
          <a:custGeom>
            <a:avLst/>
            <a:gdLst/>
            <a:ahLst/>
            <a:cxnLst/>
            <a:rect l="l" t="t" r="r" b="b"/>
            <a:pathLst>
              <a:path w="8946363" h="6858000">
                <a:moveTo>
                  <a:pt x="0" y="0"/>
                </a:moveTo>
                <a:lnTo>
                  <a:pt x="8946363" y="0"/>
                </a:lnTo>
                <a:lnTo>
                  <a:pt x="8946363" y="6858000"/>
                </a:lnTo>
                <a:lnTo>
                  <a:pt x="1" y="6858000"/>
                </a:lnTo>
                <a:lnTo>
                  <a:pt x="60040" y="6788731"/>
                </a:lnTo>
                <a:cubicBezTo>
                  <a:pt x="770566" y="5928901"/>
                  <a:pt x="1210035" y="4741057"/>
                  <a:pt x="1210035" y="3429001"/>
                </a:cubicBezTo>
                <a:cubicBezTo>
                  <a:pt x="1210035" y="2116945"/>
                  <a:pt x="770566" y="929101"/>
                  <a:pt x="60040" y="69272"/>
                </a:cubicBezTo>
                <a:close/>
              </a:path>
            </a:pathLst>
          </a:custGeom>
        </p:spPr>
      </p:pic>
      <p:sp useBgFill="1">
        <p:nvSpPr>
          <p:cNvPr id="42" name="Freeform: Shape 32">
            <a:extLst>
              <a:ext uri="{FF2B5EF4-FFF2-40B4-BE49-F238E27FC236}">
                <a16:creationId xmlns:a16="http://schemas.microsoft.com/office/drawing/2014/main" id="{80EC29FB-299E-49F3-8C7B-01199632A3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4455672" cy="6858000"/>
          </a:xfrm>
          <a:custGeom>
            <a:avLst/>
            <a:gdLst>
              <a:gd name="connsiteX0" fmla="*/ 0 w 4455672"/>
              <a:gd name="connsiteY0" fmla="*/ 0 h 6858000"/>
              <a:gd name="connsiteX1" fmla="*/ 3245636 w 4455672"/>
              <a:gd name="connsiteY1" fmla="*/ 0 h 6858000"/>
              <a:gd name="connsiteX2" fmla="*/ 3305677 w 4455672"/>
              <a:gd name="connsiteY2" fmla="*/ 69272 h 6858000"/>
              <a:gd name="connsiteX3" fmla="*/ 4455672 w 4455672"/>
              <a:gd name="connsiteY3" fmla="*/ 3429001 h 6858000"/>
              <a:gd name="connsiteX4" fmla="*/ 3305677 w 4455672"/>
              <a:gd name="connsiteY4" fmla="*/ 6788731 h 6858000"/>
              <a:gd name="connsiteX5" fmla="*/ 3245638 w 4455672"/>
              <a:gd name="connsiteY5" fmla="*/ 6858000 h 6858000"/>
              <a:gd name="connsiteX6" fmla="*/ 0 w 445567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55672" h="6858000">
                <a:moveTo>
                  <a:pt x="0" y="0"/>
                </a:moveTo>
                <a:lnTo>
                  <a:pt x="3245636" y="0"/>
                </a:lnTo>
                <a:lnTo>
                  <a:pt x="3305677" y="69272"/>
                </a:lnTo>
                <a:cubicBezTo>
                  <a:pt x="4016203" y="929101"/>
                  <a:pt x="4455672" y="2116945"/>
                  <a:pt x="4455672" y="3429001"/>
                </a:cubicBezTo>
                <a:cubicBezTo>
                  <a:pt x="4455672" y="4741057"/>
                  <a:pt x="4016203" y="5928901"/>
                  <a:pt x="3305677" y="6788731"/>
                </a:cubicBezTo>
                <a:lnTo>
                  <a:pt x="3245638" y="6858000"/>
                </a:lnTo>
                <a:lnTo>
                  <a:pt x="0" y="6858000"/>
                </a:ln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50800" dist="38100" algn="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5" name="Freeform: Shape 34">
            <a:extLst>
              <a:ext uri="{FF2B5EF4-FFF2-40B4-BE49-F238E27FC236}">
                <a16:creationId xmlns:a16="http://schemas.microsoft.com/office/drawing/2014/main" id="{C29A2522-B27A-45C5-897B-79A1407D15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4446528" cy="6858000"/>
          </a:xfrm>
          <a:custGeom>
            <a:avLst/>
            <a:gdLst>
              <a:gd name="connsiteX0" fmla="*/ 0 w 4446528"/>
              <a:gd name="connsiteY0" fmla="*/ 0 h 6858000"/>
              <a:gd name="connsiteX1" fmla="*/ 3236492 w 4446528"/>
              <a:gd name="connsiteY1" fmla="*/ 0 h 6858000"/>
              <a:gd name="connsiteX2" fmla="*/ 3296533 w 4446528"/>
              <a:gd name="connsiteY2" fmla="*/ 69272 h 6858000"/>
              <a:gd name="connsiteX3" fmla="*/ 4446528 w 4446528"/>
              <a:gd name="connsiteY3" fmla="*/ 3429001 h 6858000"/>
              <a:gd name="connsiteX4" fmla="*/ 3296533 w 4446528"/>
              <a:gd name="connsiteY4" fmla="*/ 6788731 h 6858000"/>
              <a:gd name="connsiteX5" fmla="*/ 3236494 w 4446528"/>
              <a:gd name="connsiteY5" fmla="*/ 6858000 h 6858000"/>
              <a:gd name="connsiteX6" fmla="*/ 0 w 444652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46528" h="6858000">
                <a:moveTo>
                  <a:pt x="0" y="0"/>
                </a:moveTo>
                <a:lnTo>
                  <a:pt x="3236492" y="0"/>
                </a:lnTo>
                <a:lnTo>
                  <a:pt x="3296533" y="69272"/>
                </a:lnTo>
                <a:cubicBezTo>
                  <a:pt x="4007059" y="929101"/>
                  <a:pt x="4446528" y="2116945"/>
                  <a:pt x="4446528" y="3429001"/>
                </a:cubicBezTo>
                <a:cubicBezTo>
                  <a:pt x="4446528" y="4741057"/>
                  <a:pt x="4007059" y="5928901"/>
                  <a:pt x="3296533" y="6788731"/>
                </a:cubicBezTo>
                <a:lnTo>
                  <a:pt x="3236494" y="6858000"/>
                </a:lnTo>
                <a:lnTo>
                  <a:pt x="0" y="6858000"/>
                </a:ln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102EEA-B1B9-454A-8271-F7465CE293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9317" y="371262"/>
            <a:ext cx="3438144" cy="1239012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 dirty="0"/>
              <a:t>Digital Competence</a:t>
            </a:r>
          </a:p>
        </p:txBody>
      </p:sp>
      <p:sp>
        <p:nvSpPr>
          <p:cNvPr id="43" name="Rectangle 36">
            <a:extLst>
              <a:ext uri="{FF2B5EF4-FFF2-40B4-BE49-F238E27FC236}">
                <a16:creationId xmlns:a16="http://schemas.microsoft.com/office/drawing/2014/main" id="{98E79BE4-34FE-485A-98A5-92CE8F7C4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420961"/>
            <a:ext cx="128016" cy="65390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4" name="Rectangle 3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14181" y="2443480"/>
            <a:ext cx="338328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6BA24FB-D63B-0146-88FF-39587FC1A970}"/>
              </a:ext>
            </a:extLst>
          </p:cNvPr>
          <p:cNvSpPr txBox="1"/>
          <p:nvPr/>
        </p:nvSpPr>
        <p:spPr>
          <a:xfrm>
            <a:off x="128016" y="1420961"/>
            <a:ext cx="3912643" cy="401607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Technology is improving learning (Costley, 2014)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Most jobs require digital competence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Technology used in day to day life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Technology skills learnt can help in later life such as presentations and research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Can promote University 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Easier to learn when young (</a:t>
            </a:r>
            <a:r>
              <a:rPr lang="en-US" sz="1600" dirty="0" err="1"/>
              <a:t>Janacsek</a:t>
            </a:r>
            <a:r>
              <a:rPr lang="en-US" sz="1600" dirty="0"/>
              <a:t> et al, 2012)</a:t>
            </a:r>
          </a:p>
          <a:p>
            <a:pPr marL="285750" indent="-228600">
              <a:lnSpc>
                <a:spcPct val="15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Will work alongside the Digital Competency framework</a:t>
            </a:r>
          </a:p>
        </p:txBody>
      </p:sp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0D9FEDDD-C3A0-A541-B33C-568C7F1032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616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16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AB329A51-76BF-E34A-BC6E-F6E844EF426A}"/>
              </a:ext>
            </a:extLst>
          </p:cNvPr>
          <p:cNvCxnSpPr>
            <a:cxnSpLocks/>
          </p:cNvCxnSpPr>
          <p:nvPr/>
        </p:nvCxnSpPr>
        <p:spPr>
          <a:xfrm flipV="1">
            <a:off x="5684782" y="3603654"/>
            <a:ext cx="1" cy="1351226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" name="Rectangle 4">
            <a:extLst>
              <a:ext uri="{FF2B5EF4-FFF2-40B4-BE49-F238E27FC236}">
                <a16:creationId xmlns:a16="http://schemas.microsoft.com/office/drawing/2014/main" id="{2E1B822E-A236-5347-A107-22C2556428DE}"/>
              </a:ext>
            </a:extLst>
          </p:cNvPr>
          <p:cNvSpPr/>
          <p:nvPr/>
        </p:nvSpPr>
        <p:spPr>
          <a:xfrm>
            <a:off x="2771934" y="57361"/>
            <a:ext cx="73990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u="sng" dirty="0"/>
              <a:t>How will it meet full educational needs? </a:t>
            </a:r>
            <a:br>
              <a:rPr lang="en-US" sz="2800" u="sng" dirty="0"/>
            </a:br>
            <a:endParaRPr lang="en-US" sz="2800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C2113354-6407-7B4D-B394-F25E98624146}"/>
              </a:ext>
            </a:extLst>
          </p:cNvPr>
          <p:cNvCxnSpPr>
            <a:cxnSpLocks/>
          </p:cNvCxnSpPr>
          <p:nvPr/>
        </p:nvCxnSpPr>
        <p:spPr>
          <a:xfrm>
            <a:off x="2945831" y="2045088"/>
            <a:ext cx="1915448" cy="794994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7F664251-34FC-BB41-AFB1-7B8976A3EEAE}"/>
              </a:ext>
            </a:extLst>
          </p:cNvPr>
          <p:cNvCxnSpPr>
            <a:cxnSpLocks/>
            <a:stCxn id="17" idx="3"/>
          </p:cNvCxnSpPr>
          <p:nvPr/>
        </p:nvCxnSpPr>
        <p:spPr>
          <a:xfrm flipV="1">
            <a:off x="2106320" y="2933725"/>
            <a:ext cx="2895119" cy="165653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9233A20-737C-4D42-97A4-B02050864F4A}"/>
              </a:ext>
            </a:extLst>
          </p:cNvPr>
          <p:cNvCxnSpPr>
            <a:cxnSpLocks/>
          </p:cNvCxnSpPr>
          <p:nvPr/>
        </p:nvCxnSpPr>
        <p:spPr>
          <a:xfrm flipV="1">
            <a:off x="6658275" y="2288367"/>
            <a:ext cx="1988564" cy="36598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E3926E6C-83EA-5B4C-BBA0-1CDCD0FA8C95}"/>
              </a:ext>
            </a:extLst>
          </p:cNvPr>
          <p:cNvCxnSpPr>
            <a:cxnSpLocks/>
          </p:cNvCxnSpPr>
          <p:nvPr/>
        </p:nvCxnSpPr>
        <p:spPr>
          <a:xfrm>
            <a:off x="5684783" y="3020330"/>
            <a:ext cx="3266024" cy="2179602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" name="Oval 3">
            <a:extLst>
              <a:ext uri="{FF2B5EF4-FFF2-40B4-BE49-F238E27FC236}">
                <a16:creationId xmlns:a16="http://schemas.microsoft.com/office/drawing/2014/main" id="{1A851703-BC87-AF43-B519-4765BF637DAB}"/>
              </a:ext>
            </a:extLst>
          </p:cNvPr>
          <p:cNvSpPr/>
          <p:nvPr/>
        </p:nvSpPr>
        <p:spPr>
          <a:xfrm>
            <a:off x="4343272" y="1976906"/>
            <a:ext cx="2632668" cy="1789790"/>
          </a:xfrm>
          <a:prstGeom prst="ellipse">
            <a:avLst/>
          </a:prstGeom>
          <a:solidFill>
            <a:srgbClr val="00B0F0"/>
          </a:solidFill>
          <a:ln w="50800">
            <a:solidFill>
              <a:schemeClr val="tx1">
                <a:alpha val="86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</a:rPr>
              <a:t>Theme: Sustainability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F48914C-1EBF-7749-9379-A4CF3C93373C}"/>
              </a:ext>
            </a:extLst>
          </p:cNvPr>
          <p:cNvSpPr txBox="1"/>
          <p:nvPr/>
        </p:nvSpPr>
        <p:spPr>
          <a:xfrm>
            <a:off x="323802" y="973424"/>
            <a:ext cx="1440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Mathematics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2B49F0B-42BF-A149-9DD3-C6C66493BD6D}"/>
              </a:ext>
            </a:extLst>
          </p:cNvPr>
          <p:cNvSpPr txBox="1"/>
          <p:nvPr/>
        </p:nvSpPr>
        <p:spPr>
          <a:xfrm>
            <a:off x="562499" y="4405591"/>
            <a:ext cx="1543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English/Welsh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D3D33DE-AD17-2547-80CC-0F22DB1438EA}"/>
              </a:ext>
            </a:extLst>
          </p:cNvPr>
          <p:cNvSpPr txBox="1"/>
          <p:nvPr/>
        </p:nvSpPr>
        <p:spPr>
          <a:xfrm>
            <a:off x="8927580" y="980605"/>
            <a:ext cx="2201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Geography &amp; Science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57B630D-76C9-304F-B677-6267B400DEF8}"/>
              </a:ext>
            </a:extLst>
          </p:cNvPr>
          <p:cNvSpPr txBox="1"/>
          <p:nvPr/>
        </p:nvSpPr>
        <p:spPr>
          <a:xfrm>
            <a:off x="9048815" y="3761991"/>
            <a:ext cx="21668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u="sng" dirty="0"/>
              <a:t>Art </a:t>
            </a:r>
          </a:p>
          <a:p>
            <a:pPr algn="ctr"/>
            <a:r>
              <a:rPr lang="en-US" b="1" u="sng" dirty="0"/>
              <a:t>Design &amp; Technology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77C047-DC4B-EB4A-B1CD-CF25FDCA95EA}"/>
              </a:ext>
            </a:extLst>
          </p:cNvPr>
          <p:cNvSpPr txBox="1"/>
          <p:nvPr/>
        </p:nvSpPr>
        <p:spPr>
          <a:xfrm>
            <a:off x="4343272" y="5015267"/>
            <a:ext cx="31802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u="sng" dirty="0"/>
              <a:t>Digital Competency Framework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EF531AC-463F-5944-A071-A2B9F6E139D4}"/>
              </a:ext>
            </a:extLst>
          </p:cNvPr>
          <p:cNvSpPr txBox="1"/>
          <p:nvPr/>
        </p:nvSpPr>
        <p:spPr>
          <a:xfrm>
            <a:off x="154553" y="1430937"/>
            <a:ext cx="2953998" cy="2585323"/>
          </a:xfrm>
          <a:prstGeom prst="rect">
            <a:avLst/>
          </a:prstGeom>
          <a:solidFill>
            <a:schemeClr val="accent2"/>
          </a:solidFill>
          <a:effectLst>
            <a:outerShdw blurRad="50800" dist="50800" dir="5400000" algn="ctr" rotWithShape="0">
              <a:srgbClr val="000000">
                <a:alpha val="62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Practice handling money by selling fruit that the children have grown in the school shop.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Use excel to create spreadsheets to calculate profits made from selling the produce within the school.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60F59AF-7018-A543-9BED-AC31F34E1A8A}"/>
              </a:ext>
            </a:extLst>
          </p:cNvPr>
          <p:cNvSpPr txBox="1"/>
          <p:nvPr/>
        </p:nvSpPr>
        <p:spPr>
          <a:xfrm>
            <a:off x="4016565" y="5492880"/>
            <a:ext cx="3833708" cy="1200329"/>
          </a:xfrm>
          <a:prstGeom prst="rect">
            <a:avLst/>
          </a:prstGeom>
          <a:solidFill>
            <a:srgbClr val="00B050"/>
          </a:solidFill>
          <a:effectLst>
            <a:outerShdw blurRad="50800" dist="50800" dir="5400000" algn="ctr" rotWithShape="0">
              <a:srgbClr val="000000">
                <a:alpha val="62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 a video using greenscreen's and cameras to highlight the importance of growing your own fruit and vegetables.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4B72779-B0B7-1D47-A438-81A82390C16F}"/>
              </a:ext>
            </a:extLst>
          </p:cNvPr>
          <p:cNvSpPr txBox="1"/>
          <p:nvPr/>
        </p:nvSpPr>
        <p:spPr>
          <a:xfrm>
            <a:off x="8523302" y="4876767"/>
            <a:ext cx="3421886" cy="646331"/>
          </a:xfrm>
          <a:prstGeom prst="rect">
            <a:avLst/>
          </a:prstGeom>
          <a:solidFill>
            <a:srgbClr val="E040A3"/>
          </a:solidFill>
          <a:effectLst>
            <a:outerShdw blurRad="50800" dist="50800" dir="5400000" algn="ctr" rotWithShape="0">
              <a:srgbClr val="000000">
                <a:alpha val="62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 artwork from recycled materials.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E71A9A7-C46F-044C-9FA6-5CD006CBEEC9}"/>
              </a:ext>
            </a:extLst>
          </p:cNvPr>
          <p:cNvSpPr txBox="1"/>
          <p:nvPr/>
        </p:nvSpPr>
        <p:spPr>
          <a:xfrm>
            <a:off x="287197" y="4959589"/>
            <a:ext cx="2953998" cy="1754326"/>
          </a:xfrm>
          <a:prstGeom prst="rect">
            <a:avLst/>
          </a:prstGeom>
          <a:solidFill>
            <a:srgbClr val="C00000"/>
          </a:solidFill>
          <a:effectLst>
            <a:outerShdw blurRad="50800" dist="50800" dir="5400000" algn="ctr" rotWithShape="0">
              <a:srgbClr val="000000">
                <a:alpha val="62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Create a video using greenscreen's and cameras to highlight the importance of growing your own fruit and vegetables.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0C9AAB8-E0A2-8441-861B-3EF132F19EF9}"/>
              </a:ext>
            </a:extLst>
          </p:cNvPr>
          <p:cNvSpPr txBox="1"/>
          <p:nvPr/>
        </p:nvSpPr>
        <p:spPr>
          <a:xfrm>
            <a:off x="8317451" y="1467821"/>
            <a:ext cx="3421886" cy="1754326"/>
          </a:xfrm>
          <a:prstGeom prst="rect">
            <a:avLst/>
          </a:prstGeom>
          <a:solidFill>
            <a:srgbClr val="FFFF00"/>
          </a:solidFill>
          <a:effectLst>
            <a:outerShdw blurRad="50800" dist="50800" dir="5400000" algn="ctr" rotWithShape="0">
              <a:srgbClr val="000000">
                <a:alpha val="62000"/>
              </a:srgbClr>
            </a:outerShdw>
          </a:effectLst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Learn about climate change and how buying local produce impacts our carbon footprint as we don’t have to import goods from other countries.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Importance of recycling</a:t>
            </a:r>
          </a:p>
        </p:txBody>
      </p:sp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EC37D8B-D1B5-014F-A7A9-9A4ADC06E4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776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256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35">
            <a:extLst>
              <a:ext uri="{FF2B5EF4-FFF2-40B4-BE49-F238E27FC236}">
                <a16:creationId xmlns:a16="http://schemas.microsoft.com/office/drawing/2014/main" id="{DFF41957-CB66-48E8-B537-EBB53B6785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3EFE240-96D2-974D-B158-C3CB783E9AA6}"/>
              </a:ext>
            </a:extLst>
          </p:cNvPr>
          <p:cNvSpPr txBox="1"/>
          <p:nvPr/>
        </p:nvSpPr>
        <p:spPr>
          <a:xfrm>
            <a:off x="841248" y="941832"/>
            <a:ext cx="10506456" cy="190195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SUMMARY </a:t>
            </a:r>
          </a:p>
        </p:txBody>
      </p:sp>
      <p:sp>
        <p:nvSpPr>
          <p:cNvPr id="47" name="Rectangle 37">
            <a:extLst>
              <a:ext uri="{FF2B5EF4-FFF2-40B4-BE49-F238E27FC236}">
                <a16:creationId xmlns:a16="http://schemas.microsoft.com/office/drawing/2014/main" id="{801E4ADA-0EA9-4930-846E-3C11E8BED6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206922"/>
            <a:ext cx="128016" cy="11887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8" name="Rectangle 39">
            <a:extLst>
              <a:ext uri="{FF2B5EF4-FFF2-40B4-BE49-F238E27FC236}">
                <a16:creationId xmlns:a16="http://schemas.microsoft.com/office/drawing/2014/main" id="{FB92FFCE-0C90-454E-AA25-D4EE9A6C3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1248" y="3146509"/>
            <a:ext cx="10506456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CA8034-CBF4-6347-91F8-A6BE2AD2F9C0}"/>
              </a:ext>
            </a:extLst>
          </p:cNvPr>
          <p:cNvSpPr txBox="1"/>
          <p:nvPr/>
        </p:nvSpPr>
        <p:spPr>
          <a:xfrm>
            <a:off x="841248" y="3668690"/>
            <a:ext cx="10509504" cy="250351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Any questions feel free to email me. Thank you for listening to my presentation</a:t>
            </a:r>
          </a:p>
        </p:txBody>
      </p:sp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68E79FB-559B-894F-9895-74FF1D8745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689600" y="30226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5084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274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07747FC-60BC-464E-883F-D9B4D5C6C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942"/>
            <a:ext cx="10515600" cy="596402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1800" b="1" u="sng" dirty="0"/>
              <a:t>Reference List</a:t>
            </a:r>
          </a:p>
          <a:p>
            <a:pPr marL="0" indent="0">
              <a:buNone/>
            </a:pPr>
            <a:endParaRPr lang="en-US" sz="1800" b="1" u="sng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687723-D1C5-9A48-9726-7E42DEE26A70}"/>
              </a:ext>
            </a:extLst>
          </p:cNvPr>
          <p:cNvSpPr txBox="1"/>
          <p:nvPr/>
        </p:nvSpPr>
        <p:spPr>
          <a:xfrm>
            <a:off x="108559" y="681037"/>
            <a:ext cx="11974881" cy="60785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/>
              <a:t>Biddle, B. (2002) ‘Small Class Size and Its Effects’, </a:t>
            </a:r>
            <a:r>
              <a:rPr lang="en-GB" sz="700" i="1" dirty="0"/>
              <a:t>Educational Leadership.</a:t>
            </a:r>
            <a:r>
              <a:rPr lang="en-GB" sz="700" dirty="0"/>
              <a:t> 59 (5). 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 err="1"/>
              <a:t>Bilton</a:t>
            </a:r>
            <a:r>
              <a:rPr lang="en-GB" sz="700" dirty="0"/>
              <a:t>, H. (2010</a:t>
            </a:r>
            <a:r>
              <a:rPr lang="en-GB" sz="700" i="1" dirty="0"/>
              <a:t>) Outdoor learning in the early years: Management and innovation (3rd ed).</a:t>
            </a:r>
            <a:r>
              <a:rPr lang="en-GB" sz="700" dirty="0"/>
              <a:t> Abingdon, UK: Routledge.</a:t>
            </a:r>
          </a:p>
          <a:p>
            <a:endParaRPr lang="en-GB" sz="700" dirty="0"/>
          </a:p>
          <a:p>
            <a:r>
              <a:rPr lang="en-GB" sz="700" dirty="0"/>
              <a:t>Brophy, J. (1999) ‘Perspectives of classroom management: Yesterday, today and tomorrow’, in H. Freiberg (Ed.), </a:t>
            </a:r>
            <a:r>
              <a:rPr lang="en-GB" sz="700" i="1" dirty="0"/>
              <a:t>Beyond behaviourism: changing the classroom management paradigm,</a:t>
            </a:r>
            <a:r>
              <a:rPr lang="en-GB" sz="700" dirty="0"/>
              <a:t> 43–56. Boston: </a:t>
            </a:r>
            <a:r>
              <a:rPr lang="en-GB" sz="700" dirty="0" err="1"/>
              <a:t>Allyn</a:t>
            </a:r>
            <a:r>
              <a:rPr lang="en-GB" sz="700" dirty="0"/>
              <a:t> and Bacon. </a:t>
            </a:r>
          </a:p>
          <a:p>
            <a:endParaRPr lang="en-GB" sz="700" dirty="0"/>
          </a:p>
          <a:p>
            <a:r>
              <a:rPr lang="en-GB" sz="700" dirty="0"/>
              <a:t>Costley, K. (2014) </a:t>
            </a:r>
            <a:r>
              <a:rPr lang="en-GB" sz="700" i="1" dirty="0"/>
              <a:t>The </a:t>
            </a:r>
            <a:r>
              <a:rPr lang="en-GB" sz="700" i="1" dirty="0" err="1"/>
              <a:t>Postive</a:t>
            </a:r>
            <a:r>
              <a:rPr lang="en-GB" sz="700" i="1" dirty="0"/>
              <a:t> Effects of Technology on Teaching and Student Learning.</a:t>
            </a:r>
            <a:r>
              <a:rPr lang="en-GB" sz="700" dirty="0"/>
              <a:t> Available at: </a:t>
            </a:r>
            <a:r>
              <a:rPr lang="en-GB" sz="700" u="sng" dirty="0">
                <a:hlinkClick r:id="rId2"/>
              </a:rPr>
              <a:t>https://files.eric.ed.gov/fulltext/ED554557.</a:t>
            </a:r>
            <a:r>
              <a:rPr lang="en-GB" sz="700" u="sng">
                <a:hlinkClick r:id="rId2"/>
              </a:rPr>
              <a:t>pdf</a:t>
            </a:r>
            <a:r>
              <a:rPr lang="en-GB" sz="700"/>
              <a:t> [</a:t>
            </a:r>
            <a:r>
              <a:rPr lang="en-GB" sz="700" dirty="0"/>
              <a:t>Accessed:05.04.20]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Crane, J., &amp; Temple, V. (2014) ‘</a:t>
            </a:r>
            <a:r>
              <a:rPr lang="en-GB" sz="700" i="1" dirty="0"/>
              <a:t>A Systematic Review of Dropout from Organized Sport Among Children and Youth’, </a:t>
            </a:r>
            <a:r>
              <a:rPr lang="en-GB" sz="700" dirty="0"/>
              <a:t>European Physical Education Review.</a:t>
            </a:r>
            <a:r>
              <a:rPr lang="en-GB" sz="700" i="1" dirty="0"/>
              <a:t>  </a:t>
            </a:r>
            <a:r>
              <a:rPr lang="en-GB" sz="700" dirty="0"/>
              <a:t>21(1). </a:t>
            </a:r>
          </a:p>
          <a:p>
            <a:endParaRPr lang="en-GB" sz="700" dirty="0"/>
          </a:p>
          <a:p>
            <a:r>
              <a:rPr lang="en-GB" sz="700" dirty="0"/>
              <a:t>Dewey, J. (1938) </a:t>
            </a:r>
            <a:r>
              <a:rPr lang="en-GB" sz="700" i="1" dirty="0"/>
              <a:t>Experience and education. </a:t>
            </a:r>
            <a:r>
              <a:rPr lang="en-GB" sz="700" dirty="0"/>
              <a:t>New York: Macmillan.</a:t>
            </a:r>
          </a:p>
          <a:p>
            <a:endParaRPr lang="en-GB" sz="700" dirty="0"/>
          </a:p>
          <a:p>
            <a:r>
              <a:rPr lang="en-GB" sz="700" dirty="0"/>
              <a:t>Dillon, J., Morris, M., O’Donnell, L., Reid, A., </a:t>
            </a:r>
            <a:r>
              <a:rPr lang="en-GB" sz="700" dirty="0" err="1"/>
              <a:t>Rickinson</a:t>
            </a:r>
            <a:r>
              <a:rPr lang="en-GB" sz="700" dirty="0"/>
              <a:t>, M., &amp; Scott, W. (2005) </a:t>
            </a:r>
            <a:r>
              <a:rPr lang="en-GB" sz="700" i="1" dirty="0"/>
              <a:t>Engaging and Learning with the Outdoors: The Final Report of the Outdoor Classroom in a Rural Context Action Research Project.</a:t>
            </a:r>
            <a:r>
              <a:rPr lang="en-GB" sz="700" dirty="0"/>
              <a:t> Reading: NFER.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Dunn, R. S., &amp; Dunn, K. J. (1978) </a:t>
            </a:r>
            <a:r>
              <a:rPr lang="en-GB" sz="700" i="1" dirty="0"/>
              <a:t>Teaching Secondary Students Through Their Individual Learning Styles</a:t>
            </a:r>
            <a:r>
              <a:rPr lang="en-GB" sz="700" dirty="0"/>
              <a:t>. Prentice Hall.  Reston.</a:t>
            </a:r>
          </a:p>
          <a:p>
            <a:endParaRPr lang="en-GB" sz="700" dirty="0"/>
          </a:p>
          <a:p>
            <a:r>
              <a:rPr lang="en-GB" sz="700" dirty="0"/>
              <a:t>Eat Better Start Better. (2017) </a:t>
            </a:r>
            <a:r>
              <a:rPr lang="en-GB" sz="700" i="1" dirty="0"/>
              <a:t>Voluntary Food and Drink Guidelines for Early Years Settings in England. </a:t>
            </a:r>
            <a:r>
              <a:rPr lang="en-GB" sz="700" dirty="0"/>
              <a:t>Available at: </a:t>
            </a:r>
            <a:r>
              <a:rPr lang="en-GB" sz="700" u="sng" dirty="0">
                <a:hlinkClick r:id="rId3"/>
              </a:rPr>
              <a:t>https://www.foundationyears.org.uk/wp-content/uploads/2017/11/Eat-Better-Start-Better1.pdf</a:t>
            </a:r>
            <a:r>
              <a:rPr lang="en-GB" sz="700" dirty="0"/>
              <a:t> [Accessed:01.04.20]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Gavin, M. (2018) </a:t>
            </a:r>
            <a:r>
              <a:rPr lang="en-GB" sz="700" i="1" dirty="0"/>
              <a:t>Kids and Exercise.</a:t>
            </a:r>
            <a:r>
              <a:rPr lang="en-GB" sz="700" dirty="0"/>
              <a:t> Available at: </a:t>
            </a:r>
            <a:r>
              <a:rPr lang="en-GB" sz="700" u="sng" dirty="0">
                <a:hlinkClick r:id="rId4"/>
              </a:rPr>
              <a:t>https://kidshealth.org/en/parents/exercise.html</a:t>
            </a:r>
            <a:r>
              <a:rPr lang="en-GB" sz="700" dirty="0"/>
              <a:t> </a:t>
            </a:r>
          </a:p>
          <a:p>
            <a:r>
              <a:rPr lang="en-GB" sz="700" dirty="0"/>
              <a:t>[Accessed:01.04.20]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 err="1"/>
              <a:t>Gunseli</a:t>
            </a:r>
            <a:r>
              <a:rPr lang="en-GB" sz="700" dirty="0"/>
              <a:t>, Y., </a:t>
            </a:r>
            <a:r>
              <a:rPr lang="en-GB" sz="700" dirty="0" err="1"/>
              <a:t>Guzin</a:t>
            </a:r>
            <a:r>
              <a:rPr lang="en-GB" sz="700" dirty="0"/>
              <a:t>, O. (2017) ‘</a:t>
            </a:r>
            <a:r>
              <a:rPr lang="en-GB" sz="700" i="1" dirty="0"/>
              <a:t>The effect of Outdoor Learning Activities on the Development of Preschool Children’, South African Journal of Education.</a:t>
            </a:r>
            <a:r>
              <a:rPr lang="en-GB" sz="700" dirty="0"/>
              <a:t> 37 (1)</a:t>
            </a:r>
            <a:r>
              <a:rPr lang="en-GB" sz="700" i="1" dirty="0"/>
              <a:t>.</a:t>
            </a:r>
            <a:endParaRPr lang="en-GB" sz="700" dirty="0"/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Haskell, W. L. (1994) ‘J.B. </a:t>
            </a:r>
            <a:r>
              <a:rPr lang="en-GB" sz="700" dirty="0" err="1"/>
              <a:t>Wolffe</a:t>
            </a:r>
            <a:r>
              <a:rPr lang="en-GB" sz="700" dirty="0"/>
              <a:t> memorial lecture. Health consequences of physical activity: Understanding and challenges regarding dose-response’, </a:t>
            </a:r>
            <a:r>
              <a:rPr lang="en-GB" sz="700" i="1" dirty="0"/>
              <a:t>Medicine &amp; Science in Sports &amp; Exercise, </a:t>
            </a:r>
            <a:r>
              <a:rPr lang="en-GB" sz="700" dirty="0"/>
              <a:t>26(1) Pp. 649-660. </a:t>
            </a:r>
          </a:p>
          <a:p>
            <a:endParaRPr lang="en-GB" sz="700" dirty="0"/>
          </a:p>
          <a:p>
            <a:r>
              <a:rPr lang="en-GB" sz="700" dirty="0"/>
              <a:t>Institute For The Future. (2019) </a:t>
            </a:r>
            <a:r>
              <a:rPr lang="en-GB" sz="700" i="1" dirty="0"/>
              <a:t>Most of 2030’s Jobs Haven’t Been Invented Yet. </a:t>
            </a:r>
            <a:r>
              <a:rPr lang="en-GB" sz="700" dirty="0"/>
              <a:t>Available at: </a:t>
            </a:r>
            <a:r>
              <a:rPr lang="en-GB" sz="700" u="sng" dirty="0">
                <a:hlinkClick r:id="rId5"/>
              </a:rPr>
              <a:t>https://www.voanews.org/usa/all-about-america/most-2030s-jobs-havent-been-invented-yet?fbclid=IwAR0UA2b3jDzAMWIiepKGVzXyzHFE6Gw89XNVQFFAUDRXPxoEZtzUAVI7NmE</a:t>
            </a:r>
            <a:r>
              <a:rPr lang="en-GB" sz="700" dirty="0"/>
              <a:t> [Accessed:04.04.20]</a:t>
            </a:r>
          </a:p>
          <a:p>
            <a:endParaRPr lang="en-GB" sz="700" dirty="0"/>
          </a:p>
          <a:p>
            <a:r>
              <a:rPr lang="en-GB" sz="700" dirty="0" err="1"/>
              <a:t>Janacsek</a:t>
            </a:r>
            <a:r>
              <a:rPr lang="en-GB" sz="700" dirty="0"/>
              <a:t>, K., </a:t>
            </a:r>
            <a:r>
              <a:rPr lang="en-GB" sz="700" dirty="0" err="1"/>
              <a:t>Fiser</a:t>
            </a:r>
            <a:r>
              <a:rPr lang="en-GB" sz="700" dirty="0"/>
              <a:t>, J., &amp; Nemeth, D. (2012) ‘The best time to acquire new skills: age-related differences in implicit sequence learning across the human lifespan’, </a:t>
            </a:r>
            <a:r>
              <a:rPr lang="en-GB" sz="700" i="1" dirty="0"/>
              <a:t>Developmental science</a:t>
            </a:r>
            <a:r>
              <a:rPr lang="en-GB" sz="700" dirty="0"/>
              <a:t>: 15 (4) Pp. 496–505. 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KIDSFIT. (2010) </a:t>
            </a:r>
            <a:r>
              <a:rPr lang="en-GB" sz="700" i="1" dirty="0"/>
              <a:t>Kinaesthetic Classroom: A User’s Guide.</a:t>
            </a:r>
            <a:r>
              <a:rPr lang="en-GB" sz="700" dirty="0"/>
              <a:t> Available at: </a:t>
            </a:r>
            <a:r>
              <a:rPr lang="en-GB" sz="700" u="sng" dirty="0">
                <a:hlinkClick r:id="rId6"/>
              </a:rPr>
              <a:t>https://cdn2.hubspot.net/hubfs/85600/2015_KC_Manual.compressed.pdf</a:t>
            </a:r>
            <a:r>
              <a:rPr lang="en-GB" sz="700" dirty="0"/>
              <a:t>[Accessed.10.04.20]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Knight, S. (2009) </a:t>
            </a:r>
            <a:r>
              <a:rPr lang="en-GB" sz="700" i="1" dirty="0"/>
              <a:t>Forest Schools and Outdoor Learning in the Early Years. </a:t>
            </a:r>
            <a:r>
              <a:rPr lang="en-GB" sz="700" dirty="0"/>
              <a:t>London: SAGE.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Learning and Teaching Scotland. (2010) </a:t>
            </a:r>
            <a:r>
              <a:rPr lang="en-GB" sz="700" i="1" dirty="0"/>
              <a:t>Curriculum for Excellence through Outdoor Learning. </a:t>
            </a:r>
            <a:r>
              <a:rPr lang="en-GB" sz="700" dirty="0"/>
              <a:t>Available at: </a:t>
            </a:r>
            <a:r>
              <a:rPr lang="en-GB" sz="700" u="sng" dirty="0">
                <a:hlinkClick r:id="rId7"/>
              </a:rPr>
              <a:t>https://education.gov.scot/Documents/cfe-through-outdoor-learning.pdf</a:t>
            </a:r>
            <a:r>
              <a:rPr lang="en-GB" sz="700" dirty="0"/>
              <a:t> [Accessed:02.04.20]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Nauman, A. (2018) ‘Could It Ever Happen Here? Reflections on Finnish Education and Culture’, </a:t>
            </a:r>
            <a:r>
              <a:rPr lang="en-GB" sz="700" i="1" dirty="0"/>
              <a:t>Inquiry in education</a:t>
            </a:r>
            <a:r>
              <a:rPr lang="en-GB" sz="700" dirty="0"/>
              <a:t>, 10 (1). 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Ouvry, M. (2003) </a:t>
            </a:r>
            <a:r>
              <a:rPr lang="en-GB" sz="700" i="1" dirty="0"/>
              <a:t>Exercising muscles and minds: Outdoor play and the early year’s curriculum.</a:t>
            </a:r>
            <a:r>
              <a:rPr lang="en-GB" sz="700" dirty="0"/>
              <a:t> London, UK: National Children's Bureau. 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Piaget, J. (1936) </a:t>
            </a:r>
            <a:r>
              <a:rPr lang="en-GB" sz="700" i="1" dirty="0"/>
              <a:t>Origins of intelligence in the child.</a:t>
            </a:r>
            <a:r>
              <a:rPr lang="en-GB" sz="700" dirty="0"/>
              <a:t> London: Routledge &amp; Kegan Paul.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Sherman. A. (1994) </a:t>
            </a:r>
            <a:r>
              <a:rPr lang="en-GB" sz="700" dirty="0" err="1"/>
              <a:t>Wasüng</a:t>
            </a:r>
            <a:r>
              <a:rPr lang="en-GB" sz="700" dirty="0"/>
              <a:t> America's future. Boston: Beacon Press.</a:t>
            </a:r>
            <a:r>
              <a:rPr lang="en-US" sz="700" dirty="0"/>
              <a:t> </a:t>
            </a:r>
          </a:p>
          <a:p>
            <a:endParaRPr lang="en-GB" sz="700" dirty="0"/>
          </a:p>
          <a:p>
            <a:r>
              <a:rPr lang="en-GB" sz="700" dirty="0"/>
              <a:t>Sibley, B.A., &amp; </a:t>
            </a:r>
            <a:r>
              <a:rPr lang="en-GB" sz="700" dirty="0" err="1"/>
              <a:t>Etnier</a:t>
            </a:r>
            <a:r>
              <a:rPr lang="en-GB" sz="700" dirty="0"/>
              <a:t>, J. (2003). The relationship between physical activity and cognition in children: A meta-analysis. Paediatric Exercise Science, 15(3), 243–256. 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Stone, M., Faulkner, G. (2014) ‘Outdoor play in children: Associations with objectively-measured physical activity, sedentary behaviour and weight status’ </a:t>
            </a:r>
            <a:r>
              <a:rPr lang="en-GB" sz="700" i="1" dirty="0"/>
              <a:t>Preventive Medicine,</a:t>
            </a:r>
            <a:r>
              <a:rPr lang="en-GB" sz="700" dirty="0"/>
              <a:t> Pp. 122–127.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 err="1"/>
              <a:t>Türkmen</a:t>
            </a:r>
            <a:r>
              <a:rPr lang="en-GB" sz="700" dirty="0"/>
              <a:t>, H. (2010) ‘Historical Overview of Informal (non-class) Science Education and Integration into our Education’,</a:t>
            </a:r>
            <a:r>
              <a:rPr lang="en-GB" sz="700" i="1" dirty="0"/>
              <a:t> Journal of Faculty of Education.</a:t>
            </a:r>
            <a:r>
              <a:rPr lang="en-GB" sz="700" dirty="0"/>
              <a:t> 3 (39), Pp. 46-59. </a:t>
            </a:r>
          </a:p>
          <a:p>
            <a:r>
              <a:rPr lang="en-GB" sz="700" i="1" dirty="0"/>
              <a:t> </a:t>
            </a:r>
            <a:endParaRPr lang="en-GB" sz="700" dirty="0"/>
          </a:p>
          <a:p>
            <a:r>
              <a:rPr lang="en-GB" sz="700" dirty="0"/>
              <a:t>Wells, N. (2000) ‘At home with nature: Effects of “greenness” on children's cognitive functioning’, </a:t>
            </a:r>
            <a:r>
              <a:rPr lang="en-GB" sz="700" i="1" dirty="0"/>
              <a:t>Environment and Behaviour</a:t>
            </a:r>
            <a:r>
              <a:rPr lang="en-GB" sz="700" dirty="0"/>
              <a:t>. 32 (6), Pp. 775–795.</a:t>
            </a:r>
          </a:p>
          <a:p>
            <a:r>
              <a:rPr lang="en-GB" sz="700" dirty="0"/>
              <a:t> </a:t>
            </a:r>
          </a:p>
          <a:p>
            <a:r>
              <a:rPr lang="en-GB" sz="700" dirty="0"/>
              <a:t>World Health Organization. (2018) </a:t>
            </a:r>
            <a:r>
              <a:rPr lang="en-GB" sz="700" i="1" dirty="0"/>
              <a:t>Physical Activity.</a:t>
            </a:r>
            <a:r>
              <a:rPr lang="en-GB" sz="700" dirty="0"/>
              <a:t> Available at: </a:t>
            </a:r>
            <a:r>
              <a:rPr lang="en-GB" sz="700" u="sng" dirty="0">
                <a:hlinkClick r:id="rId8"/>
              </a:rPr>
              <a:t>https://www.who.int/news-room/fact-sheets/detail/physical-activity</a:t>
            </a:r>
            <a:r>
              <a:rPr lang="en-GB" sz="700" dirty="0"/>
              <a:t> [Accessed:03.04.20]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33762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1055</TotalTime>
  <Words>1350</Words>
  <Application>Microsoft Macintosh PowerPoint</Application>
  <PresentationFormat>Widescreen</PresentationFormat>
  <Paragraphs>120</Paragraphs>
  <Slides>10</Slides>
  <Notes>8</Notes>
  <HiddenSlides>0</HiddenSlides>
  <MMClips>9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The Ideal Learning Environment </vt:lpstr>
      <vt:lpstr>What are the principles of the school?</vt:lpstr>
      <vt:lpstr>What will the school’s timetable loom like?</vt:lpstr>
      <vt:lpstr>How is this learning environment different?</vt:lpstr>
      <vt:lpstr>Outdoor Learning  </vt:lpstr>
      <vt:lpstr>Physical Education </vt:lpstr>
      <vt:lpstr>Digital Competence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Ideal Learning Environment </dc:title>
  <dc:creator>James Kempson (1701225)</dc:creator>
  <cp:lastModifiedBy>Microsoft Office User</cp:lastModifiedBy>
  <cp:revision>8</cp:revision>
  <dcterms:created xsi:type="dcterms:W3CDTF">2020-04-09T20:27:21Z</dcterms:created>
  <dcterms:modified xsi:type="dcterms:W3CDTF">2020-04-11T14:24:09Z</dcterms:modified>
</cp:coreProperties>
</file>