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 id="2147483687" r:id="rId2"/>
    <p:sldMasterId id="2147483701" r:id="rId3"/>
    <p:sldMasterId id="2147483715" r:id="rId4"/>
  </p:sldMasterIdLst>
  <p:notesMasterIdLst>
    <p:notesMasterId r:id="rId32"/>
  </p:notesMasterIdLst>
  <p:handoutMasterIdLst>
    <p:handoutMasterId r:id="rId33"/>
  </p:handoutMasterIdLst>
  <p:sldIdLst>
    <p:sldId id="256" r:id="rId5"/>
    <p:sldId id="257" r:id="rId6"/>
    <p:sldId id="258" r:id="rId7"/>
    <p:sldId id="259" r:id="rId8"/>
    <p:sldId id="260" r:id="rId9"/>
    <p:sldId id="261" r:id="rId10"/>
    <p:sldId id="262" r:id="rId11"/>
    <p:sldId id="263" r:id="rId12"/>
    <p:sldId id="264" r:id="rId13"/>
    <p:sldId id="265" r:id="rId14"/>
    <p:sldId id="266" r:id="rId15"/>
    <p:sldId id="270" r:id="rId16"/>
    <p:sldId id="271" r:id="rId17"/>
    <p:sldId id="272" r:id="rId18"/>
    <p:sldId id="273" r:id="rId19"/>
    <p:sldId id="275" r:id="rId20"/>
    <p:sldId id="292" r:id="rId21"/>
    <p:sldId id="293" r:id="rId22"/>
    <p:sldId id="294" r:id="rId23"/>
    <p:sldId id="295" r:id="rId24"/>
    <p:sldId id="276" r:id="rId25"/>
    <p:sldId id="277" r:id="rId26"/>
    <p:sldId id="278" r:id="rId27"/>
    <p:sldId id="279" r:id="rId28"/>
    <p:sldId id="280" r:id="rId29"/>
    <p:sldId id="281" r:id="rId30"/>
    <p:sldId id="286" r:id="rId31"/>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Times New Roman" charset="0"/>
        <a:ea typeface="+mn-ea"/>
        <a:cs typeface="+mn-cs"/>
      </a:defRPr>
    </a:lvl1pPr>
    <a:lvl2pPr marL="457200" algn="l" rtl="0" fontAlgn="base">
      <a:spcBef>
        <a:spcPct val="0"/>
      </a:spcBef>
      <a:spcAft>
        <a:spcPct val="0"/>
      </a:spcAft>
      <a:defRPr sz="2400" kern="1200">
        <a:solidFill>
          <a:schemeClr val="tx1"/>
        </a:solidFill>
        <a:latin typeface="Times New Roman" charset="0"/>
        <a:ea typeface="+mn-ea"/>
        <a:cs typeface="+mn-cs"/>
      </a:defRPr>
    </a:lvl2pPr>
    <a:lvl3pPr marL="914400" algn="l" rtl="0" fontAlgn="base">
      <a:spcBef>
        <a:spcPct val="0"/>
      </a:spcBef>
      <a:spcAft>
        <a:spcPct val="0"/>
      </a:spcAft>
      <a:defRPr sz="2400" kern="1200">
        <a:solidFill>
          <a:schemeClr val="tx1"/>
        </a:solidFill>
        <a:latin typeface="Times New Roman" charset="0"/>
        <a:ea typeface="+mn-ea"/>
        <a:cs typeface="+mn-cs"/>
      </a:defRPr>
    </a:lvl3pPr>
    <a:lvl4pPr marL="1371600" algn="l" rtl="0" fontAlgn="base">
      <a:spcBef>
        <a:spcPct val="0"/>
      </a:spcBef>
      <a:spcAft>
        <a:spcPct val="0"/>
      </a:spcAft>
      <a:defRPr sz="2400" kern="1200">
        <a:solidFill>
          <a:schemeClr val="tx1"/>
        </a:solidFill>
        <a:latin typeface="Times New Roman" charset="0"/>
        <a:ea typeface="+mn-ea"/>
        <a:cs typeface="+mn-cs"/>
      </a:defRPr>
    </a:lvl4pPr>
    <a:lvl5pPr marL="1828800" algn="l" rtl="0" fontAlgn="base">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61" autoAdjust="0"/>
    <p:restoredTop sz="86072" autoAdjust="0"/>
  </p:normalViewPr>
  <p:slideViewPr>
    <p:cSldViewPr>
      <p:cViewPr varScale="1">
        <p:scale>
          <a:sx n="94" d="100"/>
          <a:sy n="94" d="100"/>
        </p:scale>
        <p:origin x="39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370" name="Rectangle 2"/>
          <p:cNvSpPr>
            <a:spLocks noGrp="1" noChangeArrowheads="1"/>
          </p:cNvSpPr>
          <p:nvPr>
            <p:ph type="hdr" sz="quarter"/>
          </p:nvPr>
        </p:nvSpPr>
        <p:spPr bwMode="auto">
          <a:xfrm>
            <a:off x="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defRPr sz="1200" smtClean="0"/>
            </a:lvl1pPr>
          </a:lstStyle>
          <a:p>
            <a:pPr>
              <a:defRPr/>
            </a:pPr>
            <a:endParaRPr lang="en-GB"/>
          </a:p>
        </p:txBody>
      </p:sp>
      <p:sp>
        <p:nvSpPr>
          <p:cNvPr id="58371" name="Rectangle 3"/>
          <p:cNvSpPr>
            <a:spLocks noGrp="1" noChangeArrowheads="1"/>
          </p:cNvSpPr>
          <p:nvPr>
            <p:ph type="dt" sz="quarter" idx="1"/>
          </p:nvPr>
        </p:nvSpPr>
        <p:spPr bwMode="auto">
          <a:xfrm>
            <a:off x="3778839"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lgn="r">
              <a:defRPr sz="1200" smtClean="0"/>
            </a:lvl1pPr>
          </a:lstStyle>
          <a:p>
            <a:pPr>
              <a:defRPr/>
            </a:pPr>
            <a:endParaRPr lang="en-GB"/>
          </a:p>
        </p:txBody>
      </p:sp>
      <p:sp>
        <p:nvSpPr>
          <p:cNvPr id="58372" name="Rectangle 4"/>
          <p:cNvSpPr>
            <a:spLocks noGrp="1" noChangeArrowheads="1"/>
          </p:cNvSpPr>
          <p:nvPr>
            <p:ph type="ftr" sz="quarter" idx="2"/>
          </p:nvPr>
        </p:nvSpPr>
        <p:spPr bwMode="auto">
          <a:xfrm>
            <a:off x="0"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defRPr sz="1200" smtClean="0"/>
            </a:lvl1pPr>
          </a:lstStyle>
          <a:p>
            <a:pPr>
              <a:defRPr/>
            </a:pPr>
            <a:endParaRPr lang="en-GB"/>
          </a:p>
        </p:txBody>
      </p:sp>
      <p:sp>
        <p:nvSpPr>
          <p:cNvPr id="58373" name="Rectangle 5"/>
          <p:cNvSpPr>
            <a:spLocks noGrp="1" noChangeArrowheads="1"/>
          </p:cNvSpPr>
          <p:nvPr>
            <p:ph type="sldNum" sz="quarter" idx="3"/>
          </p:nvPr>
        </p:nvSpPr>
        <p:spPr bwMode="auto">
          <a:xfrm>
            <a:off x="3778839"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lgn="r">
              <a:defRPr sz="1200" smtClean="0"/>
            </a:lvl1pPr>
          </a:lstStyle>
          <a:p>
            <a:pPr>
              <a:defRPr/>
            </a:pPr>
            <a:fld id="{217E8B15-AF3B-40DC-91FA-31654EBCE4C4}" type="slidenum">
              <a:rPr lang="en-GB"/>
              <a:pPr>
                <a:defRPr/>
              </a:pPr>
              <a:t>‹#›</a:t>
            </a:fld>
            <a:endParaRPr lang="en-GB"/>
          </a:p>
        </p:txBody>
      </p:sp>
    </p:spTree>
    <p:extLst>
      <p:ext uri="{BB962C8B-B14F-4D97-AF65-F5344CB8AC3E}">
        <p14:creationId xmlns:p14="http://schemas.microsoft.com/office/powerpoint/2010/main" val="3545479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defRPr sz="1200" smtClean="0"/>
            </a:lvl1pPr>
          </a:lstStyle>
          <a:p>
            <a:pPr>
              <a:defRPr/>
            </a:pPr>
            <a:endParaRPr lang="en-GB"/>
          </a:p>
        </p:txBody>
      </p:sp>
      <p:sp>
        <p:nvSpPr>
          <p:cNvPr id="6147" name="Rectangle 3"/>
          <p:cNvSpPr>
            <a:spLocks noGrp="1" noChangeArrowheads="1"/>
          </p:cNvSpPr>
          <p:nvPr>
            <p:ph type="dt" idx="1"/>
          </p:nvPr>
        </p:nvSpPr>
        <p:spPr bwMode="auto">
          <a:xfrm>
            <a:off x="3778839" y="0"/>
            <a:ext cx="2890250" cy="488383"/>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lvl1pPr algn="r">
              <a:defRPr sz="1200" smtClean="0"/>
            </a:lvl1pPr>
          </a:lstStyle>
          <a:p>
            <a:pPr>
              <a:defRPr/>
            </a:pPr>
            <a:endParaRPr lang="en-GB"/>
          </a:p>
        </p:txBody>
      </p:sp>
      <p:sp>
        <p:nvSpPr>
          <p:cNvPr id="36868" name="Rectangle 4"/>
          <p:cNvSpPr>
            <a:spLocks noGrp="1" noRot="1" noChangeAspect="1" noChangeArrowheads="1" noTextEdit="1"/>
          </p:cNvSpPr>
          <p:nvPr>
            <p:ph type="sldImg" idx="2"/>
          </p:nvPr>
        </p:nvSpPr>
        <p:spPr bwMode="auto">
          <a:xfrm>
            <a:off x="896938" y="731838"/>
            <a:ext cx="4876800" cy="3657600"/>
          </a:xfrm>
          <a:prstGeom prst="rect">
            <a:avLst/>
          </a:prstGeom>
          <a:noFill/>
          <a:ln w="9525">
            <a:solidFill>
              <a:srgbClr val="000000"/>
            </a:solidFill>
            <a:miter lim="800000"/>
            <a:headEnd/>
            <a:tailEnd/>
          </a:ln>
        </p:spPr>
      </p:sp>
      <p:sp>
        <p:nvSpPr>
          <p:cNvPr id="6149" name="Rectangle 5"/>
          <p:cNvSpPr>
            <a:spLocks noGrp="1" noChangeArrowheads="1"/>
          </p:cNvSpPr>
          <p:nvPr>
            <p:ph type="body" sz="quarter" idx="3"/>
          </p:nvPr>
        </p:nvSpPr>
        <p:spPr bwMode="auto">
          <a:xfrm>
            <a:off x="888588" y="4632610"/>
            <a:ext cx="4891912" cy="4389197"/>
          </a:xfrm>
          <a:prstGeom prst="rect">
            <a:avLst/>
          </a:prstGeom>
          <a:noFill/>
          <a:ln w="9525">
            <a:noFill/>
            <a:miter lim="800000"/>
            <a:headEnd/>
            <a:tailEnd/>
          </a:ln>
          <a:effectLst/>
        </p:spPr>
        <p:txBody>
          <a:bodyPr vert="horz" wrap="square" lIns="89840" tIns="44920" rIns="89840" bIns="449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150" name="Rectangle 6"/>
          <p:cNvSpPr>
            <a:spLocks noGrp="1" noChangeArrowheads="1"/>
          </p:cNvSpPr>
          <p:nvPr>
            <p:ph type="ftr" sz="quarter" idx="4"/>
          </p:nvPr>
        </p:nvSpPr>
        <p:spPr bwMode="auto">
          <a:xfrm>
            <a:off x="0"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defRPr sz="1200" smtClean="0"/>
            </a:lvl1pPr>
          </a:lstStyle>
          <a:p>
            <a:pPr>
              <a:defRPr/>
            </a:pPr>
            <a:endParaRPr lang="en-GB"/>
          </a:p>
        </p:txBody>
      </p:sp>
      <p:sp>
        <p:nvSpPr>
          <p:cNvPr id="6151" name="Rectangle 7"/>
          <p:cNvSpPr>
            <a:spLocks noGrp="1" noChangeArrowheads="1"/>
          </p:cNvSpPr>
          <p:nvPr>
            <p:ph type="sldNum" sz="quarter" idx="5"/>
          </p:nvPr>
        </p:nvSpPr>
        <p:spPr bwMode="auto">
          <a:xfrm>
            <a:off x="3778839" y="9265217"/>
            <a:ext cx="2890250" cy="488383"/>
          </a:xfrm>
          <a:prstGeom prst="rect">
            <a:avLst/>
          </a:prstGeom>
          <a:noFill/>
          <a:ln w="9525">
            <a:noFill/>
            <a:miter lim="800000"/>
            <a:headEnd/>
            <a:tailEnd/>
          </a:ln>
          <a:effectLst/>
        </p:spPr>
        <p:txBody>
          <a:bodyPr vert="horz" wrap="square" lIns="89840" tIns="44920" rIns="89840" bIns="44920" numCol="1" anchor="b" anchorCtr="0" compatLnSpc="1">
            <a:prstTxWarp prst="textNoShape">
              <a:avLst/>
            </a:prstTxWarp>
          </a:bodyPr>
          <a:lstStyle>
            <a:lvl1pPr algn="r">
              <a:defRPr sz="1200" smtClean="0"/>
            </a:lvl1pPr>
          </a:lstStyle>
          <a:p>
            <a:pPr>
              <a:defRPr/>
            </a:pPr>
            <a:fld id="{0C6C9183-D746-4C1A-837D-ABB7553B5EED}" type="slidenum">
              <a:rPr lang="en-GB"/>
              <a:pPr>
                <a:defRPr/>
              </a:pPr>
              <a:t>‹#›</a:t>
            </a:fld>
            <a:endParaRPr lang="en-GB"/>
          </a:p>
        </p:txBody>
      </p:sp>
    </p:spTree>
    <p:extLst>
      <p:ext uri="{BB962C8B-B14F-4D97-AF65-F5344CB8AC3E}">
        <p14:creationId xmlns:p14="http://schemas.microsoft.com/office/powerpoint/2010/main" val="281234854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8104B4C0-D91D-4973-9981-068AB73A561A}" type="slidenum">
              <a:rPr lang="en-GB"/>
              <a:pPr/>
              <a:t>3</a:t>
            </a:fld>
            <a:endParaRPr lang="en-GB"/>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p:spPr>
        <p:txBody>
          <a:bodyPr/>
          <a:lstStyle/>
          <a:p>
            <a:pPr eaLnBrk="1" hangingPunct="1"/>
            <a:r>
              <a:rPr lang="en-GB" smtClean="0"/>
              <a:t>The basic marketing mix is often nicknamed the four Ps (product/place/price/promotion). The marketing mix can be expressed in a more customer orientated way as the 4 Cs…next slide</a:t>
            </a:r>
          </a:p>
          <a:p>
            <a:pPr eaLnBrk="1" hangingPunct="1"/>
            <a:endParaRPr lang="en-GB" smtClean="0"/>
          </a:p>
        </p:txBody>
      </p:sp>
    </p:spTree>
    <p:extLst>
      <p:ext uri="{BB962C8B-B14F-4D97-AF65-F5344CB8AC3E}">
        <p14:creationId xmlns:p14="http://schemas.microsoft.com/office/powerpoint/2010/main" val="67026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9DC4D8BD-A16E-4F57-96E9-16994BE6B90C}" type="slidenum">
              <a:rPr lang="en-GB"/>
              <a:pPr/>
              <a:t>4</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r>
              <a:rPr lang="en-GB" smtClean="0"/>
              <a:t>Customer value = ‘product’ benefits from the buyer’s point of view</a:t>
            </a:r>
          </a:p>
          <a:p>
            <a:pPr eaLnBrk="1" hangingPunct="1"/>
            <a:r>
              <a:rPr lang="en-GB" smtClean="0"/>
              <a:t>Cost to the customer = ‘price’ plus the customer’s costs; e.g. travel</a:t>
            </a:r>
          </a:p>
          <a:p>
            <a:pPr eaLnBrk="1" hangingPunct="1"/>
            <a:r>
              <a:rPr lang="en-GB" smtClean="0"/>
              <a:t>Convenience for the buyer = equivalent to ‘place/channels of distribution</a:t>
            </a:r>
          </a:p>
          <a:p>
            <a:pPr eaLnBrk="1" hangingPunct="1"/>
            <a:r>
              <a:rPr lang="en-GB" smtClean="0"/>
              <a:t>Communication = a two way dialogue – not just promotion</a:t>
            </a:r>
          </a:p>
        </p:txBody>
      </p:sp>
    </p:spTree>
    <p:extLst>
      <p:ext uri="{BB962C8B-B14F-4D97-AF65-F5344CB8AC3E}">
        <p14:creationId xmlns:p14="http://schemas.microsoft.com/office/powerpoint/2010/main" val="635497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AAC2A7BB-50E1-4AA8-A211-58FEE4F28693}" type="slidenum">
              <a:rPr lang="en-GB"/>
              <a:pPr/>
              <a:t>5</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mtClean="0"/>
              <a:t>A product is everything that is capable of satisfying market needs. It encompasses product features and benefits but branding, packaging and after-sales service are also part of the product mix. Thus, a product is not just a physical thing. In marketing terms it includes peripheral but important elements, such as after sales service, guarantees, installation and fitting – anything that helps to distinguish the product from its competition and make the customer more likely to buy it. Particularly with fmcg, part of a product’s attractiveness is brand imagery and its packaging. Both of these are likely to emphasise the psychological benefits offered by the product. With organisational purchases, however the emphasis is more likely to be on fitness for functional purpose, quality and peripheral services (technical support, delivery, customisation, etc.).</a:t>
            </a:r>
          </a:p>
          <a:p>
            <a:pPr eaLnBrk="1" hangingPunct="1"/>
            <a:r>
              <a:rPr lang="en-GB" smtClean="0"/>
              <a:t>Product development is everything to do with the creation, development and management of products. It’s about not only what to make, but when to make it, how to make it, and how to ensure that it has a long and profitable life. The product mix is the range of products an organisation offers. </a:t>
            </a:r>
          </a:p>
        </p:txBody>
      </p:sp>
    </p:spTree>
    <p:extLst>
      <p:ext uri="{BB962C8B-B14F-4D97-AF65-F5344CB8AC3E}">
        <p14:creationId xmlns:p14="http://schemas.microsoft.com/office/powerpoint/2010/main" val="1353058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AECC56EC-4260-4A33-8649-EFB92EAD1465}" type="slidenum">
              <a:rPr lang="en-GB"/>
              <a:pPr/>
              <a:t>6</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mtClean="0"/>
              <a:t>Price is what a product or service is sold for and cost is what s bought for. When value is added to a good or service the price that can be obtained for that good exceeds the cost. Thus price and costs are not the same thing as price reflects the added value. Pricing strategies can be either cost oriented (based on a mark-up on the cost of the product), competitor oriented (i.e. based on what price competitors sell a product for), demand oriented (based on existing and potential demand for that product), value oriented (i.e. based on the added value that customers are willing to pay for). For demand-oriented pricing mechanisms the concept of elasticity is very important because it tells us how the quantity of goods and/or services demanded varies in relation to a price change.</a:t>
            </a:r>
          </a:p>
          <a:p>
            <a:pPr eaLnBrk="1" hangingPunct="1"/>
            <a:r>
              <a:rPr lang="en-GB" smtClean="0"/>
              <a:t>Price is perhaps not as clear cut as it might seem at first glance, since it is not necessarily a simple calculation of costs and profit margins. Price has to reflect issues of buyer behaviour, because people judge ‘value’ in terms of their perceptions of what they are getting for their money, what else could they have had for that money and how much that money meant to them in the first place. Pricing also gives messages to all sorts of people in the market. Customers may use price as an indicator of quality and desirability and therefore price can destroy or reinforce other elements of the marketing mix. Competitors may see price as a challenge, believing a low price to signal an impending price war and a high price to signal high profits to be made </a:t>
            </a:r>
          </a:p>
        </p:txBody>
      </p:sp>
    </p:spTree>
    <p:extLst>
      <p:ext uri="{BB962C8B-B14F-4D97-AF65-F5344CB8AC3E}">
        <p14:creationId xmlns:p14="http://schemas.microsoft.com/office/powerpoint/2010/main" val="192734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7CE6FB2B-19D8-495A-B620-18AC5F59A299}" type="slidenum">
              <a:rPr lang="en-GB"/>
              <a:pPr/>
              <a:t>7</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r>
              <a:rPr lang="en-GB" smtClean="0"/>
              <a:t>Place (or distribution) is about how you can place the optimum amount of goods and/or services before the maximum number of members of your target market at times and locations which optimise the marketing outcomes (i.e. sales). Place covers the movement of goods from A to B and what happens at the point of sale. It is all about channel structures. These channels are also about power, control, manipulation and competitive advantage. The relationship between producers, intermediaries and customers forms a channel structure. There are three different types of channel structures: direct, indirect or hybrid. A direct structure involves selling directly to customers. An indirect structure involves the use of intermediaries. And a hybrid structure involves both. The form of channel structure pivots around the degree of efficiency that an intermediary can introduce. For example, direct channels offer maximum control but sometimes at the expense of reaching the target market. Indirect channels can maximise coverage but often at the expense of control as the intermediary might distort the marketing mix. Lastly, hybrid structures can be prone to conflicts as intermediaries see their suppliers as their competitors.</a:t>
            </a:r>
          </a:p>
          <a:p>
            <a:pPr eaLnBrk="1" hangingPunct="1"/>
            <a:r>
              <a:rPr lang="en-GB" smtClean="0"/>
              <a:t>Channel management is about selecting the appropriate structure of the channel (i.e. direct, hybrid or indirect). Other important variables to account for include the number of intermediaries (for indirect and hybrid channels) and how to manage the ensuing relationships. </a:t>
            </a:r>
          </a:p>
          <a:p>
            <a:pPr eaLnBrk="1" hangingPunct="1"/>
            <a:r>
              <a:rPr lang="en-GB" smtClean="0"/>
              <a:t>Logistics concerns those activities that relate to the flow of products from the organisation to the end consumers. It encompasses activities falling within the production management umbrella (i.e. production scheduling, plant location, purchasing) and physical distribution (i.e. transportation, inventory management, order processing).</a:t>
            </a:r>
          </a:p>
          <a:p>
            <a:pPr eaLnBrk="1" hangingPunct="1"/>
            <a:r>
              <a:rPr lang="en-GB" smtClean="0"/>
              <a:t>Obviously the retailer is the most prominent player for most consumers. Both manufacturers and consumers have to place a lot of trust in the retailer to do justice to the product, to maintain stocks, and to provide a satisfying purchasing experience. Retailers can be classified by a) marketing strategy employed (i.e. product, price and service) and b) store presence (i.e. store and non-store retailing). </a:t>
            </a:r>
          </a:p>
          <a:p>
            <a:pPr eaLnBrk="1" hangingPunct="1"/>
            <a:endParaRPr lang="en-GB" smtClean="0"/>
          </a:p>
        </p:txBody>
      </p:sp>
    </p:spTree>
    <p:extLst>
      <p:ext uri="{BB962C8B-B14F-4D97-AF65-F5344CB8AC3E}">
        <p14:creationId xmlns:p14="http://schemas.microsoft.com/office/powerpoint/2010/main" val="1631220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094FC6B3-7E3D-4BC4-9435-6A96962519E1}" type="slidenum">
              <a:rPr lang="en-GB"/>
              <a:pPr/>
              <a:t>8</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r>
              <a:rPr lang="en-GB" smtClean="0"/>
              <a:t>This is about communication. Communication can make or break a marketing mix, but the best advert cannot sell a flawed product. </a:t>
            </a:r>
          </a:p>
          <a:p>
            <a:pPr eaLnBrk="1" hangingPunct="1"/>
            <a:r>
              <a:rPr lang="en-GB" smtClean="0"/>
              <a:t>The information revolution has brought about an expansion of media choice which is often referred to as audience fragmentation. Simultaneously the media available have witnessed an expanding fragmentation as well. This means that organisations need to find the right mix of tools and media to reach their target audiences economically. Many organisations are developing a promotional mix of online and offline tools and media.</a:t>
            </a:r>
          </a:p>
          <a:p>
            <a:pPr eaLnBrk="1" hangingPunct="1"/>
            <a:r>
              <a:rPr lang="en-GB" smtClean="0"/>
              <a:t>Advertising is part of the promotional mix and is a non-personal way of communication whereby the organisation aspires to reach large, mass audiences in an impersonal way. Advertising management is either product oriented or awareness oriented. In the first case, consumers’ involvement is high and advertising is thought of as persuading prospects. In the latter case, customers’ involvement is weak and advertising has a an awareness-enhancing role as it aims for maintaining or enhancing brand awareness.</a:t>
            </a:r>
          </a:p>
          <a:p>
            <a:pPr eaLnBrk="1" hangingPunct="1"/>
            <a:r>
              <a:rPr lang="en-GB" smtClean="0"/>
              <a:t>Sales promotions are essentially incentives designed to reward buyers behaving in particular ways. They can be either targeted at retailers (e.g. stock allowances, performance allowances and advertising allowances) or customers (e.g. sampling, coupons, deals, bonus pack offers, etc.). The purpose of a bonus pack offer, for instance, is to accelerate sales. </a:t>
            </a:r>
          </a:p>
          <a:p>
            <a:pPr eaLnBrk="1" hangingPunct="1"/>
            <a:r>
              <a:rPr lang="en-GB" smtClean="0"/>
              <a:t>Public relations are concerned with the management of relationships between organisations and their publics. They should aim at developing communications based on dialogue (e.g. placing email, web addresses, 0800 numbers, etc. prominently in all forms of external communications). The management of public relations can occur with a variety of media including, among others, media relations, publicity and events, sponsorships, etc.).</a:t>
            </a:r>
          </a:p>
          <a:p>
            <a:pPr eaLnBrk="1" hangingPunct="1"/>
            <a:r>
              <a:rPr lang="en-GB" smtClean="0"/>
              <a:t>Direct marketing is used to create and sustain a personal and intermediary-free communication with customers, potential customers and other significant stakeholders. It is often used to complement the strengths and weaknesses of the other communication tools. Examples include direct mail, telemarketing, emails, etc. </a:t>
            </a:r>
          </a:p>
          <a:p>
            <a:pPr eaLnBrk="1" hangingPunct="1"/>
            <a:r>
              <a:rPr lang="en-GB" smtClean="0"/>
              <a:t>These four Ps have been found to be not always sufficient, particularly in the services sector, where the four Ps alone cannot fully describe the marketing activities that are going on, and so an extended marketing mix, the 7 Ps was proposed by Booms and Bitner (1981), adding people, processes and physical evidence…next slide</a:t>
            </a:r>
          </a:p>
        </p:txBody>
      </p:sp>
    </p:spTree>
    <p:extLst>
      <p:ext uri="{BB962C8B-B14F-4D97-AF65-F5344CB8AC3E}">
        <p14:creationId xmlns:p14="http://schemas.microsoft.com/office/powerpoint/2010/main" val="399565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F9A371D8-3728-4ADA-85DD-E70AEC01DFDA}" type="slidenum">
              <a:rPr lang="en-GB"/>
              <a:pPr/>
              <a:t>9</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r>
              <a:rPr lang="en-GB" smtClean="0"/>
              <a:t>Services often depend on people to perform them, creating and delivering the product as the customer waits. It’s about feeling comfortable, trusting and establishing a good rapport. Indeed in our service economy, services are delivered by customer service personnel, that is professionals who interact with customers sometimes in an intimate manner. How they interact with customers (how capable, efficient, available and effective they are) is of strategic importance for the organisation. Thus, besides external customers, marketing should also focus on internal customers.</a:t>
            </a:r>
          </a:p>
        </p:txBody>
      </p:sp>
    </p:spTree>
    <p:extLst>
      <p:ext uri="{BB962C8B-B14F-4D97-AF65-F5344CB8AC3E}">
        <p14:creationId xmlns:p14="http://schemas.microsoft.com/office/powerpoint/2010/main" val="87663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B7D0A19B-089F-4EA2-AA12-327150966CC7}" type="slidenum">
              <a:rPr lang="en-GB"/>
              <a:pPr/>
              <a:t>10</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smtClean="0"/>
              <a:t>Once again, in our service economy, the tangible components of services are strategically important since customers use them to infer the quality of the service. The tangible cues that support the main service product. These will include facilities, the infrastructure and the products used to deliver the service. Atmosphere, ambience, image and design of premises. Could be the aircraft in which you fly in, the hotel in which you stay, the stadium in which you watch the match, the lecture theatre in which you learn.</a:t>
            </a:r>
          </a:p>
        </p:txBody>
      </p:sp>
    </p:spTree>
    <p:extLst>
      <p:ext uri="{BB962C8B-B14F-4D97-AF65-F5344CB8AC3E}">
        <p14:creationId xmlns:p14="http://schemas.microsoft.com/office/powerpoint/2010/main" val="2392180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25D11891-3829-41FC-816D-C10D5D044540}" type="slidenum">
              <a:rPr lang="en-GB"/>
              <a:pPr/>
              <a:t>11</a:t>
            </a:fld>
            <a:endParaRPr lang="en-GB"/>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r>
              <a:rPr lang="en-GB" smtClean="0"/>
              <a:t>The operating processes that take the customer through from ordering to the manufacture and delivery of service. For example, when you send a recorded delivery you can track and trace the exact location of your parcel. This means that the service you bought includes additional services that are directly connected with the delivery service.</a:t>
            </a:r>
          </a:p>
        </p:txBody>
      </p:sp>
    </p:spTree>
    <p:extLst>
      <p:ext uri="{BB962C8B-B14F-4D97-AF65-F5344CB8AC3E}">
        <p14:creationId xmlns:p14="http://schemas.microsoft.com/office/powerpoint/2010/main" val="363846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D0CF10E5-4334-451B-9A66-3FCA142D5D3C}" type="slidenum">
              <a:rPr lang="en-GB"/>
              <a:pPr/>
              <a:t>12</a:t>
            </a:fld>
            <a:endParaRPr lang="en-GB"/>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r>
              <a:rPr lang="en-GB" smtClean="0"/>
              <a:t>A service is any act or performance offered by one party to another which is intangible. Consumption of the service does not result in any transfer of ownership even though the service process may be attached to a physical product. For example, watching a football match on the television does not entail any transfer of ownership. Services are intangible in that they cannot be touched. For example, you can touch the television but not the football match. If you were at the stadium you could even touch the players but not while they are playing. Services are perishable because they cannot be stored. Hence, once a football match kicks off, unsold tickets stay unsold and those empty seats are lost. By the same token, once a train pulls out of a station, those seats are lost and can never be sold. Services in addition are produced and consumed at the very same time and because of this characteristic they are very heterogeneous. For example, watching a football match entails consuming a service while footballers are producing it. However, there is no guarantee that the same teams even with the same players will produce the same performance when meeting each other. </a:t>
            </a:r>
          </a:p>
        </p:txBody>
      </p:sp>
    </p:spTree>
    <p:extLst>
      <p:ext uri="{BB962C8B-B14F-4D97-AF65-F5344CB8AC3E}">
        <p14:creationId xmlns:p14="http://schemas.microsoft.com/office/powerpoint/2010/main" val="2284569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B344FE72-C445-43AD-AB1B-8021F6032DA4}" type="slidenum">
              <a:rPr lang="en-GB"/>
              <a:pPr/>
              <a:t>13</a:t>
            </a:fld>
            <a:endParaRPr lang="en-GB"/>
          </a:p>
        </p:txBody>
      </p:sp>
      <p:sp>
        <p:nvSpPr>
          <p:cNvPr id="49155" name="Rectangle 2"/>
          <p:cNvSpPr>
            <a:spLocks noGrp="1" noRot="1" noChangeAspect="1" noChangeArrowheads="1" noTextEdit="1"/>
          </p:cNvSpPr>
          <p:nvPr>
            <p:ph type="sldImg"/>
          </p:nvPr>
        </p:nvSpPr>
        <p:spPr>
          <a:solidFill>
            <a:srgbClr val="FFFFFF"/>
          </a:solidFill>
          <a:ln/>
        </p:spPr>
      </p:sp>
      <p:sp>
        <p:nvSpPr>
          <p:cNvPr id="4915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smtClean="0"/>
              <a:t>According to Brassington and Pettitt, there are generic differences between services and physical goods in that: a) services are intangible and physical goods are tangible (they can be touched, smelt, sensed, etc.); b) customer involvement in the product process is total for services and almost non-existent for physical goods; c) people are part of the service delivery but they are not necessarily part of the product delivery; d) because services are variable and heterogeneous, there are deeper problems associated with maintaining their quality; e) services are harder for customers to evaluate because they are intangible; f) they don’t require inventories to store them; g) the timely delivery of service is crucial (imagine a train delay or cancellation and the disruptions it causes); h) services favour distribution channels that are standardised because their delivery and production occur simultaneously. </a:t>
            </a:r>
          </a:p>
        </p:txBody>
      </p:sp>
    </p:spTree>
    <p:extLst>
      <p:ext uri="{BB962C8B-B14F-4D97-AF65-F5344CB8AC3E}">
        <p14:creationId xmlns:p14="http://schemas.microsoft.com/office/powerpoint/2010/main" val="25787651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5300B4D7-BB14-44B6-A376-DD26E2478248}" type="slidenum">
              <a:rPr lang="en-GB"/>
              <a:pPr/>
              <a:t>14</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r>
              <a:rPr lang="en-GB" smtClean="0"/>
              <a:t>The above are techniques to enhance the tangibility of service products. For example, on campus tours of prospective students, you can show them the premises and locations where lectures will be delivered and this physical evidence will be taken by prospective students as a cue for the expected quality of education they will obtain.</a:t>
            </a:r>
          </a:p>
        </p:txBody>
      </p:sp>
    </p:spTree>
    <p:extLst>
      <p:ext uri="{BB962C8B-B14F-4D97-AF65-F5344CB8AC3E}">
        <p14:creationId xmlns:p14="http://schemas.microsoft.com/office/powerpoint/2010/main" val="1230378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15A37342-D1AF-4B38-8EB7-89553186E4E0}" type="slidenum">
              <a:rPr lang="en-GB"/>
              <a:pPr/>
              <a:t>15</a:t>
            </a:fld>
            <a:endParaRPr lang="en-GB"/>
          </a:p>
        </p:txBody>
      </p:sp>
      <p:sp>
        <p:nvSpPr>
          <p:cNvPr id="51203" name="Rectangle 2"/>
          <p:cNvSpPr>
            <a:spLocks noGrp="1" noRot="1" noChangeAspect="1" noChangeArrowheads="1" noTextEdit="1"/>
          </p:cNvSpPr>
          <p:nvPr>
            <p:ph type="sldImg"/>
          </p:nvPr>
        </p:nvSpPr>
        <p:spPr>
          <a:solidFill>
            <a:srgbClr val="FFFFFF"/>
          </a:solidFill>
          <a:ln/>
        </p:spPr>
      </p:sp>
      <p:sp>
        <p:nvSpPr>
          <p:cNvPr id="51204"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smtClean="0"/>
              <a:t>Kotler said see above. Indeed there are a few exceptions to the above. At one extreme there are pure products with no services such as grocery products (but even here the location of the supermarket is key for your purchasing decisions and this location is part of the service). At the other end of the spectrum are pure services where there is no tangible product support such as education and dentistry (but even here the University premises do matter). In between there is a mixture of product/service arrangements. E.g. HD TV insurance coupled with the purchase of a new HD TV.</a:t>
            </a:r>
          </a:p>
        </p:txBody>
      </p:sp>
    </p:spTree>
    <p:extLst>
      <p:ext uri="{BB962C8B-B14F-4D97-AF65-F5344CB8AC3E}">
        <p14:creationId xmlns:p14="http://schemas.microsoft.com/office/powerpoint/2010/main" val="249639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658C23C9-8487-4926-ACEE-FB3E0C16BB00}" type="slidenum">
              <a:rPr lang="en-GB"/>
              <a:pPr/>
              <a:t>16</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smtClean="0"/>
              <a:t>Customer interaction is key in service delivery. Hence, the importance of internal marketing in order to enhance our customer service and ensure that our employees are efficient and effective in the delivery of customer service.</a:t>
            </a:r>
          </a:p>
        </p:txBody>
      </p:sp>
    </p:spTree>
    <p:extLst>
      <p:ext uri="{BB962C8B-B14F-4D97-AF65-F5344CB8AC3E}">
        <p14:creationId xmlns:p14="http://schemas.microsoft.com/office/powerpoint/2010/main" val="2888762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ea typeface="ＭＳ Ｐゴシック" pitchFamily="34" charset="-128"/>
              </a:defRPr>
            </a:lvl1pPr>
            <a:lvl2pPr marL="742950" indent="-285750" eaLnBrk="0" hangingPunct="0">
              <a:spcBef>
                <a:spcPct val="30000"/>
              </a:spcBef>
              <a:defRPr sz="1200">
                <a:solidFill>
                  <a:schemeClr val="tx1"/>
                </a:solidFill>
                <a:latin typeface="Calibri" pitchFamily="34" charset="0"/>
                <a:ea typeface="ＭＳ Ｐゴシック" pitchFamily="34" charset="-128"/>
              </a:defRPr>
            </a:lvl2pPr>
            <a:lvl3pPr marL="1143000" indent="-228600" eaLnBrk="0" hangingPunct="0">
              <a:spcBef>
                <a:spcPct val="30000"/>
              </a:spcBef>
              <a:defRPr sz="1200">
                <a:solidFill>
                  <a:schemeClr val="tx1"/>
                </a:solidFill>
                <a:latin typeface="Calibri" pitchFamily="34" charset="0"/>
                <a:ea typeface="ＭＳ Ｐゴシック" pitchFamily="34" charset="-128"/>
              </a:defRPr>
            </a:lvl3pPr>
            <a:lvl4pPr marL="1600200" indent="-228600" eaLnBrk="0" hangingPunct="0">
              <a:spcBef>
                <a:spcPct val="30000"/>
              </a:spcBef>
              <a:defRPr sz="1200">
                <a:solidFill>
                  <a:schemeClr val="tx1"/>
                </a:solidFill>
                <a:latin typeface="Calibri" pitchFamily="34" charset="0"/>
                <a:ea typeface="ＭＳ Ｐゴシック" pitchFamily="34" charset="-128"/>
              </a:defRPr>
            </a:lvl4pPr>
            <a:lvl5pPr marL="2057400" indent="-228600" eaLnBrk="0" hangingPunct="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eaLnBrk="1" hangingPunct="1">
              <a:spcBef>
                <a:spcPct val="0"/>
              </a:spcBef>
            </a:pPr>
            <a:fld id="{2BC0A213-9AE6-42FE-A1DF-96CC03514583}" type="slidenum">
              <a:rPr lang="en-GB" altLang="en-US" smtClean="0">
                <a:solidFill>
                  <a:prstClr val="black"/>
                </a:solidFill>
                <a:latin typeface="Arial" charset="0"/>
              </a:rPr>
              <a:pPr eaLnBrk="1" hangingPunct="1">
                <a:spcBef>
                  <a:spcPct val="0"/>
                </a:spcBef>
              </a:pPr>
              <a:t>17</a:t>
            </a:fld>
            <a:endParaRPr lang="en-GB" altLang="en-US" smtClean="0">
              <a:solidFill>
                <a:prstClr val="black"/>
              </a:solidFill>
              <a:latin typeface="Arial" charset="0"/>
            </a:endParaRPr>
          </a:p>
        </p:txBody>
      </p:sp>
      <p:sp>
        <p:nvSpPr>
          <p:cNvPr id="67587" name="Rectangle 2"/>
          <p:cNvSpPr>
            <a:spLocks noGrp="1" noRot="1" noChangeAspect="1" noChangeArrowheads="1" noTextEdit="1"/>
          </p:cNvSpPr>
          <p:nvPr>
            <p:ph type="sldImg"/>
          </p:nvPr>
        </p:nvSpPr>
        <p:spPr bwMode="auto">
          <a:xfrm>
            <a:off x="925513" y="750888"/>
            <a:ext cx="4946650" cy="37099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xfrm>
            <a:off x="938213" y="4735514"/>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Times New Roman" pitchFamily="18" charset="0"/>
                <a:ea typeface="ＭＳ Ｐゴシック" pitchFamily="34" charset="-128"/>
              </a:rPr>
              <a:t>Note: Insert Exhibit 7.1 – AA Loans   </a:t>
            </a:r>
          </a:p>
        </p:txBody>
      </p:sp>
    </p:spTree>
    <p:extLst>
      <p:ext uri="{BB962C8B-B14F-4D97-AF65-F5344CB8AC3E}">
        <p14:creationId xmlns:p14="http://schemas.microsoft.com/office/powerpoint/2010/main" val="19850017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AC6C4BE7-C8C2-4F4F-91DA-F323ED732637}" type="slidenum">
              <a:rPr lang="en-GB"/>
              <a:pPr/>
              <a:t>21</a:t>
            </a:fld>
            <a:endParaRPr lang="en-GB"/>
          </a:p>
        </p:txBody>
      </p:sp>
      <p:sp>
        <p:nvSpPr>
          <p:cNvPr id="54275" name="Rectangle 2"/>
          <p:cNvSpPr>
            <a:spLocks noGrp="1" noRot="1" noChangeAspect="1" noChangeArrowheads="1" noTextEdit="1"/>
          </p:cNvSpPr>
          <p:nvPr>
            <p:ph type="sldImg"/>
          </p:nvPr>
        </p:nvSpPr>
        <p:spPr>
          <a:solidFill>
            <a:srgbClr val="FFFFFF"/>
          </a:solidFill>
          <a:ln/>
        </p:spPr>
      </p:sp>
      <p:sp>
        <p:nvSpPr>
          <p:cNvPr id="5427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dirty="0" err="1" smtClean="0"/>
              <a:t>Brassington</a:t>
            </a:r>
            <a:r>
              <a:rPr lang="en-GB" dirty="0" smtClean="0"/>
              <a:t> &amp; </a:t>
            </a:r>
            <a:r>
              <a:rPr lang="en-GB" dirty="0" err="1" smtClean="0"/>
              <a:t>Pettitt</a:t>
            </a:r>
            <a:r>
              <a:rPr lang="en-GB" dirty="0" smtClean="0"/>
              <a:t> say: central to the delivery of any service product is the service encounter between the provider and the customer. This is also known as interactive marketing. Interactive marketing is about real time interactions between marketers and customers/prospects (for example, by clicking on an ad on the web and filling out online forms you are engaging in interactive marketing. Digital media allow for this type of marketing to take place).</a:t>
            </a:r>
          </a:p>
          <a:p>
            <a:pPr eaLnBrk="1" hangingPunct="1"/>
            <a:r>
              <a:rPr lang="en-GB" dirty="0" smtClean="0"/>
              <a:t>2Internal marketing relates to employees and concerns four areas: motivation, co-ordination, information and education.</a:t>
            </a:r>
          </a:p>
          <a:p>
            <a:pPr eaLnBrk="1" hangingPunct="1"/>
            <a:r>
              <a:rPr lang="en-GB" dirty="0" smtClean="0"/>
              <a:t>External marketing is about newspapers, </a:t>
            </a:r>
            <a:r>
              <a:rPr lang="en-GB" dirty="0" err="1" smtClean="0"/>
              <a:t>mailshots</a:t>
            </a:r>
            <a:r>
              <a:rPr lang="en-GB" dirty="0" smtClean="0"/>
              <a:t>, TV and websites. External marketing relates to external stakeholders such as customers, prospects, suppliers and even competitors. </a:t>
            </a:r>
          </a:p>
        </p:txBody>
      </p:sp>
    </p:spTree>
    <p:extLst>
      <p:ext uri="{BB962C8B-B14F-4D97-AF65-F5344CB8AC3E}">
        <p14:creationId xmlns:p14="http://schemas.microsoft.com/office/powerpoint/2010/main" val="418873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D1276740-B52E-4CF9-A0F5-F1F0692CF516}" type="slidenum">
              <a:rPr lang="en-GB"/>
              <a:pPr/>
              <a:t>22</a:t>
            </a:fld>
            <a:endParaRPr lang="en-GB"/>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r>
              <a:rPr lang="en-GB" smtClean="0"/>
              <a:t>Internal marketing is very important in the context of service delivery. It specifically relates to employees i.e. people inside the organisation.</a:t>
            </a:r>
          </a:p>
        </p:txBody>
      </p:sp>
    </p:spTree>
    <p:extLst>
      <p:ext uri="{BB962C8B-B14F-4D97-AF65-F5344CB8AC3E}">
        <p14:creationId xmlns:p14="http://schemas.microsoft.com/office/powerpoint/2010/main" val="271180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3E17BEC3-2FB1-41BC-9626-B942937C56A4}" type="slidenum">
              <a:rPr lang="en-GB"/>
              <a:pPr/>
              <a:t>23</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GB" smtClean="0"/>
              <a:t>Imagine a recorded delivery being late or a train being delayed or even cancelled. These are situations were there is a service failure as there is inconsistency in service delivery which undermines the company’s brand name. </a:t>
            </a:r>
          </a:p>
        </p:txBody>
      </p:sp>
    </p:spTree>
    <p:extLst>
      <p:ext uri="{BB962C8B-B14F-4D97-AF65-F5344CB8AC3E}">
        <p14:creationId xmlns:p14="http://schemas.microsoft.com/office/powerpoint/2010/main" val="11245490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C55D3E54-3180-461E-AF28-B9FFED8FC970}" type="slidenum">
              <a:rPr lang="en-GB"/>
              <a:pPr/>
              <a:t>24</a:t>
            </a:fld>
            <a:endParaRPr lang="en-GB"/>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r>
              <a:rPr lang="en-GB" smtClean="0"/>
              <a:t>There are different ways of enhancing service productivity. For example, to speed up the payment process, Tesco has introduced self-service machines for payment purposes whereby customers do not have to cue for the cashier to become available. By the same token, public transport fares can be weighed according to whether it is rush hour or not with peaks at rush hour and lower prices at other, less busy times of the day.</a:t>
            </a:r>
          </a:p>
        </p:txBody>
      </p:sp>
    </p:spTree>
    <p:extLst>
      <p:ext uri="{BB962C8B-B14F-4D97-AF65-F5344CB8AC3E}">
        <p14:creationId xmlns:p14="http://schemas.microsoft.com/office/powerpoint/2010/main" val="16669050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25F9AEB2-6FE5-4B56-BDA4-DE7C08E69F8D}" type="slidenum">
              <a:rPr lang="en-GB"/>
              <a:pPr/>
              <a:t>27</a:t>
            </a:fld>
            <a:endParaRPr lang="en-GB"/>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r>
              <a:rPr lang="en-GB" smtClean="0"/>
              <a:t>The above are barriers to service quality. Misconceptions in particular arise because it is difficult to evaluate the quality of a service ex ante due to its intangibility. Obviously exaggerated promises (over-promising and under-delivering), inadequate delivery and inadequate resources are factors that dampen service delivery.</a:t>
            </a:r>
          </a:p>
        </p:txBody>
      </p:sp>
    </p:spTree>
    <p:extLst>
      <p:ext uri="{BB962C8B-B14F-4D97-AF65-F5344CB8AC3E}">
        <p14:creationId xmlns:p14="http://schemas.microsoft.com/office/powerpoint/2010/main" val="856601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C2D4A23E-0F65-4E32-97F4-5040ABBB954D}"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12CEA7D-56AC-464A-8F2C-BCC63720EA77}" type="slidenum">
              <a:rPr lang="en-GB" altLang="en-US"/>
              <a:pPr>
                <a:defRPr/>
              </a:pPr>
              <a:t>‹#›</a:t>
            </a:fld>
            <a:endParaRPr lang="en-GB" altLang="en-US"/>
          </a:p>
        </p:txBody>
      </p:sp>
    </p:spTree>
    <p:extLst>
      <p:ext uri="{BB962C8B-B14F-4D97-AF65-F5344CB8AC3E}">
        <p14:creationId xmlns:p14="http://schemas.microsoft.com/office/powerpoint/2010/main" val="953268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pPr>
              <a:defRPr/>
            </a:pPr>
            <a:fld id="{73995BC6-F741-4E20-BC26-C04A0A414344}" type="slidenum">
              <a:rPr lang="en-GB" altLang="en-US"/>
              <a:pPr>
                <a:defRPr/>
              </a:pPr>
              <a:t>‹#›</a:t>
            </a:fld>
            <a:endParaRPr lang="en-GB" altLang="en-US"/>
          </a:p>
        </p:txBody>
      </p:sp>
    </p:spTree>
    <p:extLst>
      <p:ext uri="{BB962C8B-B14F-4D97-AF65-F5344CB8AC3E}">
        <p14:creationId xmlns:p14="http://schemas.microsoft.com/office/powerpoint/2010/main" val="4066995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B60AB0DC-1D16-4777-8B5E-182D45D2A70D}"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2993D6E-33BB-48A3-BA0C-66908F6B1434}" type="slidenum">
              <a:rPr lang="en-GB" altLang="en-US"/>
              <a:pPr>
                <a:defRPr/>
              </a:pPr>
              <a:t>‹#›</a:t>
            </a:fld>
            <a:endParaRPr lang="en-GB" altLang="en-US"/>
          </a:p>
        </p:txBody>
      </p:sp>
    </p:spTree>
    <p:extLst>
      <p:ext uri="{BB962C8B-B14F-4D97-AF65-F5344CB8AC3E}">
        <p14:creationId xmlns:p14="http://schemas.microsoft.com/office/powerpoint/2010/main" val="3223030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B185C907-80CB-40A5-A3B0-9AB80E9ECA5D}"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05BA574F-AB5C-4DB7-8B2C-FA78964B1608}" type="slidenum">
              <a:rPr lang="en-GB" altLang="en-US"/>
              <a:pPr>
                <a:defRPr/>
              </a:pPr>
              <a:t>‹#›</a:t>
            </a:fld>
            <a:endParaRPr lang="en-GB" altLang="en-US"/>
          </a:p>
        </p:txBody>
      </p:sp>
    </p:spTree>
    <p:extLst>
      <p:ext uri="{BB962C8B-B14F-4D97-AF65-F5344CB8AC3E}">
        <p14:creationId xmlns:p14="http://schemas.microsoft.com/office/powerpoint/2010/main" val="3585216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861B775-C2AE-44EC-A8BB-27614BC49058}"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D4606B8B-DB77-4763-BBB8-CB8B4A0A7E74}" type="slidenum">
              <a:rPr lang="en-GB" altLang="en-US"/>
              <a:pPr>
                <a:defRPr/>
              </a:pPr>
              <a:t>‹#›</a:t>
            </a:fld>
            <a:endParaRPr lang="en-GB" altLang="en-US"/>
          </a:p>
        </p:txBody>
      </p:sp>
    </p:spTree>
    <p:extLst>
      <p:ext uri="{BB962C8B-B14F-4D97-AF65-F5344CB8AC3E}">
        <p14:creationId xmlns:p14="http://schemas.microsoft.com/office/powerpoint/2010/main" val="1682665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1FACA6E7-1C38-46E4-A2AA-7EC024BE651A}"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A11F48E-359B-4605-B974-D65C8CF592DF}" type="slidenum">
              <a:rPr lang="en-GB" altLang="en-US"/>
              <a:pPr>
                <a:defRPr/>
              </a:pPr>
              <a:t>‹#›</a:t>
            </a:fld>
            <a:endParaRPr lang="en-GB" altLang="en-US"/>
          </a:p>
        </p:txBody>
      </p:sp>
    </p:spTree>
    <p:extLst>
      <p:ext uri="{BB962C8B-B14F-4D97-AF65-F5344CB8AC3E}">
        <p14:creationId xmlns:p14="http://schemas.microsoft.com/office/powerpoint/2010/main" val="910956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3" name="Slide Number Placeholder 5"/>
          <p:cNvSpPr>
            <a:spLocks noGrp="1"/>
          </p:cNvSpPr>
          <p:nvPr>
            <p:ph type="sldNum" sz="quarter" idx="11"/>
          </p:nvPr>
        </p:nvSpPr>
        <p:spPr/>
        <p:txBody>
          <a:bodyPr/>
          <a:lstStyle>
            <a:lvl1pPr>
              <a:defRPr/>
            </a:lvl1pPr>
          </a:lstStyle>
          <a:p>
            <a:pPr>
              <a:defRPr/>
            </a:pPr>
            <a:fld id="{5B9AEF45-0B31-4600-BCC9-FE0C0082CBA1}" type="slidenum">
              <a:rPr lang="en-GB" altLang="en-US"/>
              <a:pPr>
                <a:defRPr/>
              </a:pPr>
              <a:t>‹#›</a:t>
            </a:fld>
            <a:endParaRPr lang="en-GB" altLang="en-US"/>
          </a:p>
        </p:txBody>
      </p:sp>
    </p:spTree>
    <p:extLst>
      <p:ext uri="{BB962C8B-B14F-4D97-AF65-F5344CB8AC3E}">
        <p14:creationId xmlns:p14="http://schemas.microsoft.com/office/powerpoint/2010/main" val="571036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07156592-CFF8-4F37-A05E-D5BD20B6C10F}"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A97C6666-4C7D-4299-A3F4-9D68DB242965}" type="slidenum">
              <a:rPr lang="en-GB" altLang="en-US"/>
              <a:pPr>
                <a:defRPr/>
              </a:pPr>
              <a:t>‹#›</a:t>
            </a:fld>
            <a:endParaRPr lang="en-GB" altLang="en-US"/>
          </a:p>
        </p:txBody>
      </p:sp>
    </p:spTree>
    <p:extLst>
      <p:ext uri="{BB962C8B-B14F-4D97-AF65-F5344CB8AC3E}">
        <p14:creationId xmlns:p14="http://schemas.microsoft.com/office/powerpoint/2010/main" val="1072141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B219B97F-661E-4327-823B-46AA917BCC7A}"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38A2C60A-C746-4B8F-803C-168BF02C4E87}" type="slidenum">
              <a:rPr lang="en-GB" altLang="en-US"/>
              <a:pPr>
                <a:defRPr/>
              </a:pPr>
              <a:t>‹#›</a:t>
            </a:fld>
            <a:endParaRPr lang="en-GB" altLang="en-US"/>
          </a:p>
        </p:txBody>
      </p:sp>
    </p:spTree>
    <p:extLst>
      <p:ext uri="{BB962C8B-B14F-4D97-AF65-F5344CB8AC3E}">
        <p14:creationId xmlns:p14="http://schemas.microsoft.com/office/powerpoint/2010/main" val="2009678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5C8E7102-4ACE-4B97-8B9C-B6A562985989}"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D9CFE82-DFB7-4436-8C6B-2D4D094D7B13}" type="slidenum">
              <a:rPr lang="en-GB" altLang="en-US"/>
              <a:pPr>
                <a:defRPr/>
              </a:pPr>
              <a:t>‹#›</a:t>
            </a:fld>
            <a:endParaRPr lang="en-GB" altLang="en-US"/>
          </a:p>
        </p:txBody>
      </p:sp>
    </p:spTree>
    <p:extLst>
      <p:ext uri="{BB962C8B-B14F-4D97-AF65-F5344CB8AC3E}">
        <p14:creationId xmlns:p14="http://schemas.microsoft.com/office/powerpoint/2010/main" val="18485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3388DA5B-95B4-46AC-9E34-FBA2BCA5BAA9}" type="datetimeFigureOut">
              <a:rPr lang="en-US" sz="2000">
                <a:solidFill>
                  <a:prstClr val="black"/>
                </a:solidFill>
                <a:latin typeface="Times" panose="02020603050405020304" pitchFamily="18" charset="0"/>
              </a:rPr>
              <a:pPr eaLnBrk="0" hangingPunct="0">
                <a:defRPr/>
              </a:pPr>
              <a:t>3/5/2018</a:t>
            </a:fld>
            <a:endParaRPr lang="en-GB" sz="2000">
              <a:solidFill>
                <a:prstClr val="black"/>
              </a:solidFill>
              <a:latin typeface="Times" panose="02020603050405020304"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BB561FFD-ECC6-4BDC-8F05-271DE6202DBA}" type="slidenum">
              <a:rPr lang="en-GB" altLang="en-US"/>
              <a:pPr>
                <a:defRPr/>
              </a:pPr>
              <a:t>‹#›</a:t>
            </a:fld>
            <a:endParaRPr lang="en-GB" altLang="en-US"/>
          </a:p>
        </p:txBody>
      </p:sp>
    </p:spTree>
    <p:extLst>
      <p:ext uri="{BB962C8B-B14F-4D97-AF65-F5344CB8AC3E}">
        <p14:creationId xmlns:p14="http://schemas.microsoft.com/office/powerpoint/2010/main" val="3763422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67260C89-1C6C-4F27-B7A2-B81FE46C0662}"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4023626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2684249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DF97335-FBD4-48D8-832A-8976B815D5F8}"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24999265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E5F1E62-0F09-496F-8CA0-5FD587C9110D}"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2584821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21087AA-7D5D-4240-B9B7-3335993A781C}"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1261208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949941C4-3645-4846-8242-6BD4C78031A5}"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28596428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E883F067-F09D-48FB-A84B-9FE2C88F8378}"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25530381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846996F2-07F9-4EA3-BB00-CB70FE1F7330}"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24179156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8CE3BDA-6373-4C57-8305-D7D02E51B224}"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6049721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9FB0674-F0B2-47E8-A770-A123889CF9E7}"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18871810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FBD8DCF5-F1F6-4E47-8963-3E9EDE489C4D}"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14535768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fontAlgn="auto">
              <a:spcBef>
                <a:spcPts val="0"/>
              </a:spcBef>
              <a:spcAft>
                <a:spcPts val="0"/>
              </a:spcAft>
              <a:defRPr/>
            </a:pPr>
            <a:fld id="{D2CEB45F-BDA6-46D9-8C8F-60609F8D58AB}" type="datetime1">
              <a:rPr lang="en-US" altLang="en-US" sz="1800">
                <a:solidFill>
                  <a:prstClr val="black"/>
                </a:solidFill>
                <a:latin typeface="Calibri"/>
              </a:rPr>
              <a:pPr fontAlgn="auto">
                <a:spcBef>
                  <a:spcPts val="0"/>
                </a:spcBef>
                <a:spcAft>
                  <a:spcPts val="0"/>
                </a:spcAft>
                <a:defRPr/>
              </a:pPr>
              <a:t>3/5/2018</a:t>
            </a:fld>
            <a:endParaRPr lang="en-US" altLang="en-US" sz="1800">
              <a:solidFill>
                <a:prstClr val="black"/>
              </a:solidFill>
              <a:latin typeface="Calibri"/>
            </a:endParaRPr>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5629221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676400"/>
            <a:ext cx="7772400" cy="4495800"/>
          </a:xfrm>
        </p:spPr>
        <p:txBody>
          <a:bodyPr>
            <a:normAutofit/>
          </a:bodyPr>
          <a:lstStyle/>
          <a:p>
            <a:pPr lvl="0"/>
            <a:endParaRPr lang="en-US" noProof="0"/>
          </a:p>
        </p:txBody>
      </p:sp>
    </p:spTree>
    <p:extLst>
      <p:ext uri="{BB962C8B-B14F-4D97-AF65-F5344CB8AC3E}">
        <p14:creationId xmlns:p14="http://schemas.microsoft.com/office/powerpoint/2010/main" val="5396084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67260C89-1C6C-4F27-B7A2-B81FE46C0662}"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16164661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40149550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DF97335-FBD4-48D8-832A-8976B815D5F8}"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1477047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E5F1E62-0F09-496F-8CA0-5FD587C9110D}"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32316143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21087AA-7D5D-4240-B9B7-3335993A781C}"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385226765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949941C4-3645-4846-8242-6BD4C78031A5}"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5037492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E883F067-F09D-48FB-A84B-9FE2C88F8378}"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196342684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846996F2-07F9-4EA3-BB00-CB70FE1F7330}"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16155172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8CE3BDA-6373-4C57-8305-D7D02E51B224}"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13710303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9FB0674-F0B2-47E8-A770-A123889CF9E7}"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15076291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FBD8DCF5-F1F6-4E47-8963-3E9EDE489C4D}"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423452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fontAlgn="auto">
              <a:spcBef>
                <a:spcPts val="0"/>
              </a:spcBef>
              <a:spcAft>
                <a:spcPts val="0"/>
              </a:spcAft>
              <a:defRPr/>
            </a:pPr>
            <a:fld id="{D2CEB45F-BDA6-46D9-8C8F-60609F8D58AB}" type="datetime1">
              <a:rPr lang="en-US" altLang="en-US" sz="1800">
                <a:solidFill>
                  <a:prstClr val="black"/>
                </a:solidFill>
                <a:latin typeface="Calibri"/>
              </a:rPr>
              <a:pPr fontAlgn="auto">
                <a:spcBef>
                  <a:spcPts val="0"/>
                </a:spcBef>
                <a:spcAft>
                  <a:spcPts val="0"/>
                </a:spcAft>
                <a:defRPr/>
              </a:pPr>
              <a:t>3/5/2018</a:t>
            </a:fld>
            <a:endParaRPr lang="en-US" altLang="en-US" sz="1800">
              <a:solidFill>
                <a:prstClr val="black"/>
              </a:solidFill>
              <a:latin typeface="Calibri"/>
            </a:endParaRPr>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284807204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676400"/>
            <a:ext cx="7772400" cy="4495800"/>
          </a:xfrm>
        </p:spPr>
        <p:txBody>
          <a:bodyPr>
            <a:normAutofit/>
          </a:bodyPr>
          <a:lstStyle/>
          <a:p>
            <a:pPr lvl="0"/>
            <a:endParaRPr lang="en-US" noProof="0"/>
          </a:p>
        </p:txBody>
      </p:sp>
    </p:spTree>
    <p:extLst>
      <p:ext uri="{BB962C8B-B14F-4D97-AF65-F5344CB8AC3E}">
        <p14:creationId xmlns:p14="http://schemas.microsoft.com/office/powerpoint/2010/main" val="38401989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67260C89-1C6C-4F27-B7A2-B81FE46C0662}"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6BA72D0-B6AF-4443-AA82-D406A08F0695}" type="slidenum">
              <a:rPr lang="en-GB" altLang="en-US"/>
              <a:pPr/>
              <a:t>‹#›</a:t>
            </a:fld>
            <a:endParaRPr lang="en-GB" altLang="en-US"/>
          </a:p>
        </p:txBody>
      </p:sp>
    </p:spTree>
    <p:extLst>
      <p:ext uri="{BB962C8B-B14F-4D97-AF65-F5344CB8AC3E}">
        <p14:creationId xmlns:p14="http://schemas.microsoft.com/office/powerpoint/2010/main" val="37373505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0"/>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1"/>
          </p:nvPr>
        </p:nvSpPr>
        <p:spPr/>
        <p:txBody>
          <a:bodyPr/>
          <a:lstStyle>
            <a:lvl1pPr>
              <a:defRPr/>
            </a:lvl1pPr>
          </a:lstStyle>
          <a:p>
            <a:fld id="{6D175FEC-0D81-4618-AAF1-995D8755A4B4}" type="slidenum">
              <a:rPr lang="en-GB" altLang="en-US"/>
              <a:pPr/>
              <a:t>‹#›</a:t>
            </a:fld>
            <a:endParaRPr lang="en-GB" altLang="en-US"/>
          </a:p>
        </p:txBody>
      </p:sp>
    </p:spTree>
    <p:extLst>
      <p:ext uri="{BB962C8B-B14F-4D97-AF65-F5344CB8AC3E}">
        <p14:creationId xmlns:p14="http://schemas.microsoft.com/office/powerpoint/2010/main" val="170826446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DDF97335-FBD4-48D8-832A-8976B815D5F8}"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9FC3DF8-BF28-424C-8882-A20DF55DECEE}" type="slidenum">
              <a:rPr lang="en-GB" altLang="en-US"/>
              <a:pPr/>
              <a:t>‹#›</a:t>
            </a:fld>
            <a:endParaRPr lang="en-GB" altLang="en-US"/>
          </a:p>
        </p:txBody>
      </p:sp>
    </p:spTree>
    <p:extLst>
      <p:ext uri="{BB962C8B-B14F-4D97-AF65-F5344CB8AC3E}">
        <p14:creationId xmlns:p14="http://schemas.microsoft.com/office/powerpoint/2010/main" val="22495623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E5F1E62-0F09-496F-8CA0-5FD587C9110D}"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05C20C5D-2977-4000-82F6-FDD7297121CE}" type="slidenum">
              <a:rPr lang="en-GB" altLang="en-US"/>
              <a:pPr/>
              <a:t>‹#›</a:t>
            </a:fld>
            <a:endParaRPr lang="en-GB" altLang="en-US"/>
          </a:p>
        </p:txBody>
      </p:sp>
    </p:spTree>
    <p:extLst>
      <p:ext uri="{BB962C8B-B14F-4D97-AF65-F5344CB8AC3E}">
        <p14:creationId xmlns:p14="http://schemas.microsoft.com/office/powerpoint/2010/main" val="18588835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21087AA-7D5D-4240-B9B7-3335993A781C}"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A57594A6-6BF0-4C28-B064-67E39519F5B0}" type="slidenum">
              <a:rPr lang="en-GB" altLang="en-US"/>
              <a:pPr/>
              <a:t>‹#›</a:t>
            </a:fld>
            <a:endParaRPr lang="en-GB" altLang="en-US"/>
          </a:p>
        </p:txBody>
      </p:sp>
    </p:spTree>
    <p:extLst>
      <p:ext uri="{BB962C8B-B14F-4D97-AF65-F5344CB8AC3E}">
        <p14:creationId xmlns:p14="http://schemas.microsoft.com/office/powerpoint/2010/main" val="26854592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949941C4-3645-4846-8242-6BD4C78031A5}"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29D84E7A-93CD-4193-A896-6E7AEF7F6210}" type="slidenum">
              <a:rPr lang="en-GB" altLang="en-US"/>
              <a:pPr/>
              <a:t>‹#›</a:t>
            </a:fld>
            <a:endParaRPr lang="en-GB" altLang="en-US"/>
          </a:p>
        </p:txBody>
      </p:sp>
    </p:spTree>
    <p:extLst>
      <p:ext uri="{BB962C8B-B14F-4D97-AF65-F5344CB8AC3E}">
        <p14:creationId xmlns:p14="http://schemas.microsoft.com/office/powerpoint/2010/main" val="30021360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E883F067-F09D-48FB-A84B-9FE2C88F8378}"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CBCA0269-DC4E-40C9-BE22-749668324C87}" type="slidenum">
              <a:rPr lang="en-GB" altLang="en-US"/>
              <a:pPr/>
              <a:t>‹#›</a:t>
            </a:fld>
            <a:endParaRPr lang="en-GB" altLang="en-US"/>
          </a:p>
        </p:txBody>
      </p:sp>
    </p:spTree>
    <p:extLst>
      <p:ext uri="{BB962C8B-B14F-4D97-AF65-F5344CB8AC3E}">
        <p14:creationId xmlns:p14="http://schemas.microsoft.com/office/powerpoint/2010/main" val="19549414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846996F2-07F9-4EA3-BB00-CB70FE1F7330}"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DBC6C850-BF2A-42F4-AABF-416935AE0479}" type="slidenum">
              <a:rPr lang="en-GB" altLang="en-US"/>
              <a:pPr/>
              <a:t>‹#›</a:t>
            </a:fld>
            <a:endParaRPr lang="en-GB" altLang="en-US"/>
          </a:p>
        </p:txBody>
      </p:sp>
    </p:spTree>
    <p:extLst>
      <p:ext uri="{BB962C8B-B14F-4D97-AF65-F5344CB8AC3E}">
        <p14:creationId xmlns:p14="http://schemas.microsoft.com/office/powerpoint/2010/main" val="281367932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28CE3BDA-6373-4C57-8305-D7D02E51B224}"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1CBD292-6184-4F7E-B66C-551DEA5E56FF}" type="slidenum">
              <a:rPr lang="en-GB" altLang="en-US"/>
              <a:pPr/>
              <a:t>‹#›</a:t>
            </a:fld>
            <a:endParaRPr lang="en-GB" altLang="en-US"/>
          </a:p>
        </p:txBody>
      </p:sp>
    </p:spTree>
    <p:extLst>
      <p:ext uri="{BB962C8B-B14F-4D97-AF65-F5344CB8AC3E}">
        <p14:creationId xmlns:p14="http://schemas.microsoft.com/office/powerpoint/2010/main" val="29923675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A9FB0674-F0B2-47E8-A770-A123889CF9E7}"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1E7B7F2-1793-4204-8F1F-56B8C7B14B23}" type="slidenum">
              <a:rPr lang="en-GB" altLang="en-US"/>
              <a:pPr/>
              <a:t>‹#›</a:t>
            </a:fld>
            <a:endParaRPr lang="en-GB" altLang="en-US"/>
          </a:p>
        </p:txBody>
      </p:sp>
    </p:spTree>
    <p:extLst>
      <p:ext uri="{BB962C8B-B14F-4D97-AF65-F5344CB8AC3E}">
        <p14:creationId xmlns:p14="http://schemas.microsoft.com/office/powerpoint/2010/main" val="12708566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eaLnBrk="0" hangingPunct="0">
              <a:defRPr/>
            </a:pPr>
            <a:fld id="{FBD8DCF5-F1F6-4E47-8963-3E9EDE489C4D}" type="datetimeFigureOut">
              <a:rPr lang="en-US" sz="2000">
                <a:solidFill>
                  <a:prstClr val="black"/>
                </a:solidFill>
                <a:latin typeface="Times" pitchFamily="18" charset="0"/>
              </a:rPr>
              <a:pPr eaLnBrk="0" hangingPunct="0">
                <a:defRPr/>
              </a:pPr>
              <a:t>3/5/2018</a:t>
            </a:fld>
            <a:endParaRPr lang="en-GB" sz="2000">
              <a:solidFill>
                <a:prstClr val="black"/>
              </a:solidFill>
              <a:latin typeface="Times" pitchFamily="18" charset="0"/>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CAF36FD-A9CF-4820-B808-E1F4F64B992E}" type="slidenum">
              <a:rPr lang="en-GB" altLang="en-US"/>
              <a:pPr/>
              <a:t>‹#›</a:t>
            </a:fld>
            <a:endParaRPr lang="en-GB" altLang="en-US"/>
          </a:p>
        </p:txBody>
      </p:sp>
    </p:spTree>
    <p:extLst>
      <p:ext uri="{BB962C8B-B14F-4D97-AF65-F5344CB8AC3E}">
        <p14:creationId xmlns:p14="http://schemas.microsoft.com/office/powerpoint/2010/main" val="41076604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71513" y="6350"/>
            <a:ext cx="77724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764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9"/>
          <p:cNvSpPr>
            <a:spLocks noGrp="1" noChangeArrowheads="1"/>
          </p:cNvSpPr>
          <p:nvPr>
            <p:ph type="dt" sz="half" idx="10"/>
          </p:nvPr>
        </p:nvSpPr>
        <p:spPr>
          <a:xfrm>
            <a:off x="6477000" y="76200"/>
            <a:ext cx="2514600" cy="288925"/>
          </a:xfrm>
          <a:prstGeom prst="rect">
            <a:avLst/>
          </a:prstGeom>
        </p:spPr>
        <p:txBody>
          <a:bodyPr/>
          <a:lstStyle>
            <a:lvl1pPr>
              <a:defRPr/>
            </a:lvl1pPr>
          </a:lstStyle>
          <a:p>
            <a:pPr fontAlgn="auto">
              <a:spcBef>
                <a:spcPts val="0"/>
              </a:spcBef>
              <a:spcAft>
                <a:spcPts val="0"/>
              </a:spcAft>
              <a:defRPr/>
            </a:pPr>
            <a:fld id="{D2CEB45F-BDA6-46D9-8C8F-60609F8D58AB}" type="datetime1">
              <a:rPr lang="en-US" altLang="en-US" sz="1800">
                <a:solidFill>
                  <a:prstClr val="black"/>
                </a:solidFill>
                <a:latin typeface="Calibri"/>
              </a:rPr>
              <a:pPr fontAlgn="auto">
                <a:spcBef>
                  <a:spcPts val="0"/>
                </a:spcBef>
                <a:spcAft>
                  <a:spcPts val="0"/>
                </a:spcAft>
                <a:defRPr/>
              </a:pPr>
              <a:t>3/5/2018</a:t>
            </a:fld>
            <a:endParaRPr lang="en-US" altLang="en-US" sz="1800">
              <a:solidFill>
                <a:prstClr val="black"/>
              </a:solidFill>
              <a:latin typeface="Calibri"/>
            </a:endParaRPr>
          </a:p>
        </p:txBody>
      </p:sp>
      <p:sp>
        <p:nvSpPr>
          <p:cNvPr id="6" name="Rectangle 10"/>
          <p:cNvSpPr>
            <a:spLocks noGrp="1" noChangeArrowheads="1"/>
          </p:cNvSpPr>
          <p:nvPr>
            <p:ph type="ftr" sz="quarter" idx="11"/>
          </p:nvPr>
        </p:nvSpPr>
        <p:spPr/>
        <p:txBody>
          <a:bodyPr wrap="square" numCol="1" anchorCtr="0" compatLnSpc="1">
            <a:prstTxWarp prst="textNoShape">
              <a:avLst/>
            </a:prstTxWarp>
          </a:bodyPr>
          <a:lstStyle>
            <a:lvl1pPr fontAlgn="base">
              <a:spcBef>
                <a:spcPct val="0"/>
              </a:spcBef>
              <a:spcAft>
                <a:spcPct val="0"/>
              </a:spcAft>
              <a:defRPr>
                <a:solidFill>
                  <a:srgbClr val="898989"/>
                </a:solidFill>
                <a:cs typeface="Arial" charset="0"/>
              </a:defRPr>
            </a:lvl1pPr>
          </a:lstStyle>
          <a:p>
            <a:pPr>
              <a:defRPr/>
            </a:pPr>
            <a:r>
              <a:rPr lang="en-US" altLang="en-US"/>
              <a:t>© The McGraw-Hill Companies, 2009</a:t>
            </a:r>
            <a:endParaRPr lang="en-GB" altLang="en-US"/>
          </a:p>
        </p:txBody>
      </p:sp>
      <p:sp>
        <p:nvSpPr>
          <p:cNvPr id="7" name="Rectangle 11"/>
          <p:cNvSpPr>
            <a:spLocks noGrp="1" noChangeArrowheads="1"/>
          </p:cNvSpPr>
          <p:nvPr>
            <p:ph type="sldNum" sz="quarter" idx="12"/>
          </p:nvPr>
        </p:nvSpPr>
        <p:spPr/>
        <p:txBody>
          <a:bodyPr/>
          <a:lstStyle>
            <a:lvl1pPr>
              <a:defRPr/>
            </a:lvl1pPr>
          </a:lstStyle>
          <a:p>
            <a:pPr>
              <a:defRPr/>
            </a:pPr>
            <a:fld id="{27392773-5DCA-450F-A423-0FFA877FA674}" type="slidenum">
              <a:rPr lang="en-GB" altLang="en-US"/>
              <a:pPr>
                <a:defRPr/>
              </a:pPr>
              <a:t>‹#›</a:t>
            </a:fld>
            <a:endParaRPr lang="en-GB" altLang="en-US"/>
          </a:p>
        </p:txBody>
      </p:sp>
    </p:spTree>
    <p:extLst>
      <p:ext uri="{BB962C8B-B14F-4D97-AF65-F5344CB8AC3E}">
        <p14:creationId xmlns:p14="http://schemas.microsoft.com/office/powerpoint/2010/main" val="42647250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1430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85800" y="1676400"/>
            <a:ext cx="7772400" cy="4495800"/>
          </a:xfrm>
        </p:spPr>
        <p:txBody>
          <a:bodyPr>
            <a:normAutofit/>
          </a:bodyPr>
          <a:lstStyle/>
          <a:p>
            <a:pPr lvl="0"/>
            <a:endParaRPr lang="en-US" noProof="0"/>
          </a:p>
        </p:txBody>
      </p:sp>
    </p:spTree>
    <p:extLst>
      <p:ext uri="{BB962C8B-B14F-4D97-AF65-F5344CB8AC3E}">
        <p14:creationId xmlns:p14="http://schemas.microsoft.com/office/powerpoint/2010/main" val="2624865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image" Target="../media/image1.jpeg"/><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slideLayout" Target="../slideLayouts/slideLayout50.xml"/><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slideLayout" Target="../slideLayouts/slideLayout49.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image" Target="../media/image1.jpeg"/><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panose="020B0604020202020204" pitchFamily="34" charset="0"/>
              </a:defRPr>
            </a:lvl1pPr>
          </a:lstStyle>
          <a:p>
            <a:pPr eaLnBrk="0" hangingPunct="0">
              <a:defRPr/>
            </a:pPr>
            <a:fld id="{17E275CF-ABEC-4A92-BDFF-6F307ACC36DF}" type="slidenum">
              <a:rPr lang="en-GB" altLang="en-US"/>
              <a:pPr eaLnBrk="0" hangingPunct="0">
                <a:defRPr/>
              </a:pPr>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94447956"/>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hangingPunct="0"/>
            <a:fld id="{48C7085D-60A0-465E-99D1-E086C83C9623}" type="slidenum">
              <a:rPr lang="en-GB" altLang="en-US"/>
              <a:pPr eaLnBrk="0" hangingPunct="0"/>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530221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hangingPunct="0"/>
            <a:fld id="{48C7085D-60A0-465E-99D1-E086C83C9623}" type="slidenum">
              <a:rPr lang="en-GB" altLang="en-US"/>
              <a:pPr eaLnBrk="0" hangingPunct="0"/>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24224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42938" y="1600200"/>
            <a:ext cx="8043862" cy="404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eaLnBrk="0" hangingPunct="0">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Arial" charset="0"/>
              </a:defRPr>
            </a:lvl1pPr>
          </a:lstStyle>
          <a:p>
            <a:pPr eaLnBrk="0" hangingPunct="0"/>
            <a:fld id="{48C7085D-60A0-465E-99D1-E086C83C9623}" type="slidenum">
              <a:rPr lang="en-GB" altLang="en-US"/>
              <a:pPr eaLnBrk="0" hangingPunct="0"/>
              <a:t>‹#›</a:t>
            </a:fld>
            <a:endParaRPr lang="en-GB" altLang="en-US"/>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1" name="Picture 1" descr="Logo email"/>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611188" y="5805488"/>
            <a:ext cx="22320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07209592"/>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hyperlink" Target="http://blog.bufferapp.com/bad-customer-service-support" TargetMode="External"/><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4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a:xfrm>
            <a:off x="611560" y="2204864"/>
            <a:ext cx="6429420" cy="714380"/>
          </a:xfrm>
        </p:spPr>
        <p:txBody>
          <a:bodyPr/>
          <a:lstStyle/>
          <a:p>
            <a:pPr eaLnBrk="1" hangingPunct="1"/>
            <a:r>
              <a:rPr lang="en-GB" sz="4000" b="1" dirty="0" smtClean="0">
                <a:solidFill>
                  <a:schemeClr val="tx1"/>
                </a:solidFill>
              </a:rPr>
              <a:t>The Marketing Mix</a:t>
            </a:r>
          </a:p>
          <a:p>
            <a:pPr eaLnBrk="1" hangingPunct="1"/>
            <a:r>
              <a:rPr lang="en-GB" dirty="0" smtClean="0">
                <a:solidFill>
                  <a:schemeClr val="tx1"/>
                </a:solidFill>
              </a:rPr>
              <a:t>Product &amp; Service orientation</a:t>
            </a:r>
          </a:p>
          <a:p>
            <a:pPr eaLnBrk="1" hangingPunct="1"/>
            <a:r>
              <a:rPr lang="en-GB" dirty="0" smtClean="0">
                <a:solidFill>
                  <a:schemeClr val="tx1"/>
                </a:solidFill>
              </a:rPr>
              <a:t>Huw Thomas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17500" y="52388"/>
            <a:ext cx="8637588" cy="1431925"/>
          </a:xfrm>
        </p:spPr>
        <p:txBody>
          <a:bodyPr/>
          <a:lstStyle/>
          <a:p>
            <a:pPr eaLnBrk="1" hangingPunct="1"/>
            <a:r>
              <a:rPr lang="en-GB" smtClean="0"/>
              <a:t>By the end of this session, you should be able to:</a:t>
            </a:r>
          </a:p>
        </p:txBody>
      </p:sp>
      <p:sp>
        <p:nvSpPr>
          <p:cNvPr id="4099" name="Rectangle 3"/>
          <p:cNvSpPr>
            <a:spLocks noGrp="1" noChangeArrowheads="1"/>
          </p:cNvSpPr>
          <p:nvPr>
            <p:ph idx="1"/>
          </p:nvPr>
        </p:nvSpPr>
        <p:spPr/>
        <p:txBody>
          <a:bodyPr/>
          <a:lstStyle/>
          <a:p>
            <a:pPr eaLnBrk="1" hangingPunct="1"/>
            <a:r>
              <a:rPr lang="en-GB" smtClean="0"/>
              <a:t>Define the marketing mix</a:t>
            </a:r>
          </a:p>
          <a:p>
            <a:pPr eaLnBrk="1" hangingPunct="1"/>
            <a:r>
              <a:rPr lang="en-GB" smtClean="0"/>
              <a:t>Identify the key differences between the marketing mix for products and services</a:t>
            </a:r>
          </a:p>
          <a:p>
            <a:pPr eaLnBrk="1" hangingPunct="1"/>
            <a:r>
              <a:rPr lang="en-GB" smtClean="0"/>
              <a:t>Recall criteria affecting customers’ perception of quality service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800100"/>
            <a:ext cx="7772400" cy="762000"/>
          </a:xfrm>
        </p:spPr>
        <p:txBody>
          <a:bodyPr/>
          <a:lstStyle/>
          <a:p>
            <a:pPr eaLnBrk="1" hangingPunct="1"/>
            <a:r>
              <a:rPr lang="en-GB" smtClean="0"/>
              <a:t>The marketing mix is…</a:t>
            </a:r>
          </a:p>
        </p:txBody>
      </p:sp>
      <p:sp>
        <p:nvSpPr>
          <p:cNvPr id="5123" name="Rectangle 3"/>
          <p:cNvSpPr>
            <a:spLocks noGrp="1" noChangeArrowheads="1"/>
          </p:cNvSpPr>
          <p:nvPr>
            <p:ph idx="1"/>
          </p:nvPr>
        </p:nvSpPr>
        <p:spPr/>
        <p:txBody>
          <a:bodyPr/>
          <a:lstStyle/>
          <a:p>
            <a:pPr eaLnBrk="1" hangingPunct="1"/>
            <a:r>
              <a:rPr lang="en-GB" smtClean="0"/>
              <a:t>The organisation’s overall offer, or value, to the customer</a:t>
            </a:r>
          </a:p>
          <a:p>
            <a:pPr eaLnBrk="1" hangingPunct="1"/>
            <a:r>
              <a:rPr lang="en-GB" smtClean="0"/>
              <a:t>‘The elements in the marketer’s armoury – aspects that can be manipulated to keep ahead of the competition’ (Dibb Simkin, 1994)</a:t>
            </a:r>
          </a:p>
          <a:p>
            <a:pPr eaLnBrk="1" hangingPunct="1"/>
            <a:r>
              <a:rPr lang="en-GB" smtClean="0"/>
              <a:t>4 Ps= 4Cs</a:t>
            </a:r>
          </a:p>
          <a:p>
            <a:pPr eaLnBrk="1" hangingPunct="1"/>
            <a:endParaRPr lang="en-GB"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 calcmode="lin" valueType="num">
                                      <p:cBhvr additive="base">
                                        <p:cTn id="7" dur="5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1" end="1"/>
                                            </p:txEl>
                                          </p:spTgt>
                                        </p:tgtEl>
                                        <p:attrNameLst>
                                          <p:attrName>style.visibility</p:attrName>
                                        </p:attrNameLst>
                                      </p:cBhvr>
                                      <p:to>
                                        <p:strVal val="visible"/>
                                      </p:to>
                                    </p:set>
                                    <p:anim calcmode="lin" valueType="num">
                                      <p:cBhvr additive="base">
                                        <p:cTn id="13" dur="5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2" end="2"/>
                                            </p:txEl>
                                          </p:spTgt>
                                        </p:tgtEl>
                                        <p:attrNameLst>
                                          <p:attrName>style.visibility</p:attrName>
                                        </p:attrNameLst>
                                      </p:cBhvr>
                                      <p:to>
                                        <p:strVal val="visible"/>
                                      </p:to>
                                    </p:set>
                                    <p:anim calcmode="lin" valueType="num">
                                      <p:cBhvr additive="base">
                                        <p:cTn id="19" dur="5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800100"/>
            <a:ext cx="7772400" cy="762000"/>
          </a:xfrm>
        </p:spPr>
        <p:txBody>
          <a:bodyPr/>
          <a:lstStyle/>
          <a:p>
            <a:pPr eaLnBrk="1" hangingPunct="1"/>
            <a:r>
              <a:rPr lang="en-GB" smtClean="0"/>
              <a:t>The four Cs</a:t>
            </a:r>
          </a:p>
        </p:txBody>
      </p:sp>
      <p:sp>
        <p:nvSpPr>
          <p:cNvPr id="6147" name="Rectangle 3"/>
          <p:cNvSpPr>
            <a:spLocks noGrp="1" noChangeArrowheads="1"/>
          </p:cNvSpPr>
          <p:nvPr>
            <p:ph idx="1"/>
          </p:nvPr>
        </p:nvSpPr>
        <p:spPr/>
        <p:txBody>
          <a:bodyPr/>
          <a:lstStyle/>
          <a:p>
            <a:pPr eaLnBrk="1" hangingPunct="1"/>
            <a:r>
              <a:rPr lang="en-GB" dirty="0" smtClean="0">
                <a:solidFill>
                  <a:srgbClr val="FF0000"/>
                </a:solidFill>
              </a:rPr>
              <a:t>Customer value </a:t>
            </a:r>
            <a:r>
              <a:rPr lang="en-GB" dirty="0" smtClean="0"/>
              <a:t>(product benefits)</a:t>
            </a:r>
          </a:p>
          <a:p>
            <a:pPr eaLnBrk="1" hangingPunct="1"/>
            <a:r>
              <a:rPr lang="en-GB" dirty="0" smtClean="0">
                <a:solidFill>
                  <a:srgbClr val="FF0000"/>
                </a:solidFill>
              </a:rPr>
              <a:t>Cost to the customer </a:t>
            </a:r>
            <a:r>
              <a:rPr lang="en-GB" dirty="0" smtClean="0"/>
              <a:t>(price + customer costs e.g. travelling)</a:t>
            </a:r>
          </a:p>
          <a:p>
            <a:pPr eaLnBrk="1" hangingPunct="1"/>
            <a:r>
              <a:rPr lang="en-GB" dirty="0" smtClean="0">
                <a:solidFill>
                  <a:srgbClr val="FF0000"/>
                </a:solidFill>
              </a:rPr>
              <a:t>Convenience </a:t>
            </a:r>
            <a:r>
              <a:rPr lang="en-GB" dirty="0" smtClean="0"/>
              <a:t>for the buyer (placement)</a:t>
            </a:r>
          </a:p>
          <a:p>
            <a:pPr eaLnBrk="1" hangingPunct="1"/>
            <a:r>
              <a:rPr lang="en-GB" dirty="0" smtClean="0">
                <a:solidFill>
                  <a:srgbClr val="FF0000"/>
                </a:solidFill>
              </a:rPr>
              <a:t>Communication</a:t>
            </a:r>
            <a:r>
              <a:rPr lang="en-GB" dirty="0" smtClean="0"/>
              <a:t> (two way dialogue - promotion)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800100"/>
            <a:ext cx="7772400" cy="762000"/>
          </a:xfrm>
        </p:spPr>
        <p:txBody>
          <a:bodyPr/>
          <a:lstStyle/>
          <a:p>
            <a:pPr eaLnBrk="1" hangingPunct="1"/>
            <a:r>
              <a:rPr lang="en-GB" smtClean="0"/>
              <a:t>Product </a:t>
            </a:r>
          </a:p>
        </p:txBody>
      </p:sp>
      <p:sp>
        <p:nvSpPr>
          <p:cNvPr id="7171" name="Rectangle 3"/>
          <p:cNvSpPr>
            <a:spLocks noGrp="1" noChangeArrowheads="1"/>
          </p:cNvSpPr>
          <p:nvPr>
            <p:ph idx="1"/>
          </p:nvPr>
        </p:nvSpPr>
        <p:spPr/>
        <p:txBody>
          <a:bodyPr/>
          <a:lstStyle/>
          <a:p>
            <a:pPr eaLnBrk="1" hangingPunct="1">
              <a:lnSpc>
                <a:spcPct val="90000"/>
              </a:lnSpc>
            </a:pPr>
            <a:r>
              <a:rPr lang="en-GB" smtClean="0"/>
              <a:t>Product features/benefits</a:t>
            </a:r>
          </a:p>
          <a:p>
            <a:pPr eaLnBrk="1" hangingPunct="1">
              <a:lnSpc>
                <a:spcPct val="90000"/>
              </a:lnSpc>
            </a:pPr>
            <a:r>
              <a:rPr lang="en-GB" smtClean="0"/>
              <a:t>Branding</a:t>
            </a:r>
          </a:p>
          <a:p>
            <a:pPr eaLnBrk="1" hangingPunct="1">
              <a:lnSpc>
                <a:spcPct val="90000"/>
              </a:lnSpc>
            </a:pPr>
            <a:r>
              <a:rPr lang="en-GB" smtClean="0"/>
              <a:t>Packaging</a:t>
            </a:r>
          </a:p>
          <a:p>
            <a:pPr eaLnBrk="1" hangingPunct="1">
              <a:lnSpc>
                <a:spcPct val="90000"/>
              </a:lnSpc>
            </a:pPr>
            <a:r>
              <a:rPr lang="en-GB" smtClean="0"/>
              <a:t>After-sales service</a:t>
            </a:r>
          </a:p>
          <a:p>
            <a:pPr eaLnBrk="1" hangingPunct="1">
              <a:lnSpc>
                <a:spcPct val="90000"/>
              </a:lnSpc>
            </a:pPr>
            <a:r>
              <a:rPr lang="en-GB" smtClean="0"/>
              <a:t>New product development: diversification vs. development of current offering</a:t>
            </a:r>
          </a:p>
          <a:p>
            <a:pPr eaLnBrk="1" hangingPunct="1">
              <a:lnSpc>
                <a:spcPct val="90000"/>
              </a:lnSpc>
            </a:pPr>
            <a:r>
              <a:rPr lang="en-GB" smtClean="0"/>
              <a:t>Product management: product mix</a:t>
            </a:r>
          </a:p>
          <a:p>
            <a:pPr eaLnBrk="1" hangingPunct="1">
              <a:lnSpc>
                <a:spcPct val="90000"/>
              </a:lnSpc>
            </a:pPr>
            <a:endParaRPr lang="en-GB"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800100"/>
            <a:ext cx="7772400" cy="762000"/>
          </a:xfrm>
        </p:spPr>
        <p:txBody>
          <a:bodyPr/>
          <a:lstStyle/>
          <a:p>
            <a:pPr eaLnBrk="1" hangingPunct="1"/>
            <a:r>
              <a:rPr lang="en-GB" smtClean="0"/>
              <a:t>Price </a:t>
            </a:r>
          </a:p>
        </p:txBody>
      </p:sp>
      <p:sp>
        <p:nvSpPr>
          <p:cNvPr id="8195" name="Rectangle 3"/>
          <p:cNvSpPr>
            <a:spLocks noGrp="1" noChangeArrowheads="1"/>
          </p:cNvSpPr>
          <p:nvPr>
            <p:ph idx="1"/>
          </p:nvPr>
        </p:nvSpPr>
        <p:spPr/>
        <p:txBody>
          <a:bodyPr/>
          <a:lstStyle/>
          <a:p>
            <a:pPr eaLnBrk="1" hangingPunct="1"/>
            <a:r>
              <a:rPr lang="en-GB" smtClean="0"/>
              <a:t>Pricing strategy based on</a:t>
            </a:r>
          </a:p>
          <a:p>
            <a:pPr eaLnBrk="1" hangingPunct="1"/>
            <a:r>
              <a:rPr lang="en-GB" smtClean="0"/>
              <a:t>Costs: mark-up in addition to cost</a:t>
            </a:r>
          </a:p>
          <a:p>
            <a:pPr eaLnBrk="1" hangingPunct="1"/>
            <a:r>
              <a:rPr lang="en-GB" smtClean="0"/>
              <a:t>Competition: competitors’ prices</a:t>
            </a:r>
          </a:p>
          <a:p>
            <a:pPr eaLnBrk="1" hangingPunct="1"/>
            <a:r>
              <a:rPr lang="en-GB" smtClean="0"/>
              <a:t>Demand: elasticity of demand</a:t>
            </a:r>
          </a:p>
          <a:p>
            <a:pPr eaLnBrk="1" hangingPunct="1"/>
            <a:r>
              <a:rPr lang="en-GB" smtClean="0"/>
              <a:t>Value: profit margins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800100"/>
            <a:ext cx="7772400" cy="762000"/>
          </a:xfrm>
        </p:spPr>
        <p:txBody>
          <a:bodyPr/>
          <a:lstStyle/>
          <a:p>
            <a:pPr eaLnBrk="1" hangingPunct="1"/>
            <a:r>
              <a:rPr lang="en-GB" smtClean="0"/>
              <a:t>Place </a:t>
            </a:r>
          </a:p>
        </p:txBody>
      </p:sp>
      <p:sp>
        <p:nvSpPr>
          <p:cNvPr id="9219" name="Rectangle 3"/>
          <p:cNvSpPr>
            <a:spLocks noGrp="1" noChangeArrowheads="1"/>
          </p:cNvSpPr>
          <p:nvPr>
            <p:ph idx="1"/>
          </p:nvPr>
        </p:nvSpPr>
        <p:spPr/>
        <p:txBody>
          <a:bodyPr/>
          <a:lstStyle/>
          <a:p>
            <a:pPr eaLnBrk="1" hangingPunct="1"/>
            <a:r>
              <a:rPr lang="en-GB" sz="2800" smtClean="0"/>
              <a:t>Access to target market</a:t>
            </a:r>
          </a:p>
          <a:p>
            <a:pPr eaLnBrk="1" hangingPunct="1"/>
            <a:r>
              <a:rPr lang="en-GB" sz="2800" smtClean="0"/>
              <a:t>Channel structure (relationship between producers, intermediaries and consumers)</a:t>
            </a:r>
          </a:p>
          <a:p>
            <a:pPr eaLnBrk="1" hangingPunct="1"/>
            <a:r>
              <a:rPr lang="en-GB" sz="2800" smtClean="0"/>
              <a:t>Channel management (choice of channel)</a:t>
            </a:r>
          </a:p>
          <a:p>
            <a:pPr eaLnBrk="1" hangingPunct="1"/>
            <a:r>
              <a:rPr lang="en-GB" sz="2800" smtClean="0"/>
              <a:t>Logistics (production and distribution mgmt) </a:t>
            </a:r>
          </a:p>
          <a:p>
            <a:pPr eaLnBrk="1" hangingPunct="1"/>
            <a:r>
              <a:rPr lang="en-GB" sz="2800" smtClean="0"/>
              <a:t>Retailer image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800100"/>
            <a:ext cx="7772400" cy="762000"/>
          </a:xfrm>
        </p:spPr>
        <p:txBody>
          <a:bodyPr/>
          <a:lstStyle/>
          <a:p>
            <a:pPr eaLnBrk="1" hangingPunct="1"/>
            <a:r>
              <a:rPr lang="en-GB" smtClean="0"/>
              <a:t>Promotion </a:t>
            </a:r>
          </a:p>
        </p:txBody>
      </p:sp>
      <p:sp>
        <p:nvSpPr>
          <p:cNvPr id="10243" name="Rectangle 3"/>
          <p:cNvSpPr>
            <a:spLocks noGrp="1" noChangeArrowheads="1"/>
          </p:cNvSpPr>
          <p:nvPr>
            <p:ph idx="1"/>
          </p:nvPr>
        </p:nvSpPr>
        <p:spPr/>
        <p:txBody>
          <a:bodyPr/>
          <a:lstStyle/>
          <a:p>
            <a:pPr eaLnBrk="1" hangingPunct="1"/>
            <a:r>
              <a:rPr lang="en-GB" smtClean="0"/>
              <a:t>Developing promotional mixes</a:t>
            </a:r>
          </a:p>
          <a:p>
            <a:pPr eaLnBrk="1" hangingPunct="1"/>
            <a:r>
              <a:rPr lang="en-GB" smtClean="0"/>
              <a:t>Advertising management</a:t>
            </a:r>
          </a:p>
          <a:p>
            <a:pPr eaLnBrk="1" hangingPunct="1"/>
            <a:r>
              <a:rPr lang="en-GB" smtClean="0"/>
              <a:t>Sales promotion management</a:t>
            </a:r>
          </a:p>
          <a:p>
            <a:pPr eaLnBrk="1" hangingPunct="1"/>
            <a:r>
              <a:rPr lang="en-GB" smtClean="0"/>
              <a:t>Sales management</a:t>
            </a:r>
          </a:p>
          <a:p>
            <a:pPr eaLnBrk="1" hangingPunct="1"/>
            <a:r>
              <a:rPr lang="en-GB" smtClean="0"/>
              <a:t>Public relations management</a:t>
            </a:r>
          </a:p>
          <a:p>
            <a:pPr eaLnBrk="1" hangingPunct="1"/>
            <a:r>
              <a:rPr lang="en-GB" smtClean="0"/>
              <a:t>Direct marketing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800100"/>
            <a:ext cx="7772400" cy="762000"/>
          </a:xfrm>
        </p:spPr>
        <p:txBody>
          <a:bodyPr/>
          <a:lstStyle/>
          <a:p>
            <a:pPr eaLnBrk="1" hangingPunct="1"/>
            <a:r>
              <a:rPr lang="en-GB" smtClean="0"/>
              <a:t>People </a:t>
            </a:r>
          </a:p>
        </p:txBody>
      </p:sp>
      <p:sp>
        <p:nvSpPr>
          <p:cNvPr id="11267" name="Rectangle 3"/>
          <p:cNvSpPr>
            <a:spLocks noGrp="1" noChangeArrowheads="1"/>
          </p:cNvSpPr>
          <p:nvPr>
            <p:ph idx="1"/>
          </p:nvPr>
        </p:nvSpPr>
        <p:spPr/>
        <p:txBody>
          <a:bodyPr/>
          <a:lstStyle/>
          <a:p>
            <a:pPr eaLnBrk="1" hangingPunct="1"/>
            <a:r>
              <a:rPr lang="en-GB" smtClean="0"/>
              <a:t>Customer interaction (efficiency, effectiveness, availability and capability)</a:t>
            </a:r>
          </a:p>
          <a:p>
            <a:pPr eaLnBrk="1" hangingPunct="1"/>
            <a:r>
              <a:rPr lang="en-GB" smtClean="0"/>
              <a:t>Internal marketing: marketing activities focus on internal customers (i.e. our employees)</a:t>
            </a:r>
          </a:p>
        </p:txBody>
      </p:sp>
      <p:pic>
        <p:nvPicPr>
          <p:cNvPr id="4" name="Picture 19" descr="https://encrypted-tbn3.gstatic.com/images?q=tbn:ANd9GcR1ONtnrfiSvwooJFHkMiTeizfFpUYcWDlAY0cmxMNh7VO-PW2SfFO9GUI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7788" y="4293096"/>
            <a:ext cx="3080162"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800100"/>
            <a:ext cx="7772400" cy="762000"/>
          </a:xfrm>
        </p:spPr>
        <p:txBody>
          <a:bodyPr/>
          <a:lstStyle/>
          <a:p>
            <a:pPr eaLnBrk="1" hangingPunct="1"/>
            <a:r>
              <a:rPr lang="en-GB" smtClean="0"/>
              <a:t>Physical evidence</a:t>
            </a:r>
          </a:p>
        </p:txBody>
      </p:sp>
      <p:sp>
        <p:nvSpPr>
          <p:cNvPr id="12291" name="Rectangle 3"/>
          <p:cNvSpPr>
            <a:spLocks noGrp="1" noChangeArrowheads="1"/>
          </p:cNvSpPr>
          <p:nvPr>
            <p:ph idx="1"/>
          </p:nvPr>
        </p:nvSpPr>
        <p:spPr/>
        <p:txBody>
          <a:bodyPr/>
          <a:lstStyle/>
          <a:p>
            <a:pPr eaLnBrk="1" hangingPunct="1"/>
            <a:r>
              <a:rPr lang="en-GB" dirty="0" smtClean="0"/>
              <a:t>Tangible components of service as cues for their quality</a:t>
            </a:r>
          </a:p>
          <a:p>
            <a:pPr eaLnBrk="1" hangingPunct="1"/>
            <a:r>
              <a:rPr lang="en-GB" dirty="0" smtClean="0"/>
              <a:t>Essential evidence</a:t>
            </a:r>
          </a:p>
          <a:p>
            <a:pPr eaLnBrk="1" hangingPunct="1"/>
            <a:r>
              <a:rPr lang="en-GB" dirty="0" smtClean="0"/>
              <a:t>Peripheral evidence</a:t>
            </a:r>
          </a:p>
          <a:p>
            <a:pPr eaLnBrk="1" hangingPunct="1"/>
            <a:r>
              <a:rPr lang="en-GB" dirty="0" smtClean="0"/>
              <a:t>Premises</a:t>
            </a:r>
          </a:p>
          <a:p>
            <a:pPr eaLnBrk="1" hangingPunct="1"/>
            <a:r>
              <a:rPr lang="en-GB" dirty="0" smtClean="0"/>
              <a:t>Equipment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85800" y="800100"/>
            <a:ext cx="7772400" cy="762000"/>
          </a:xfrm>
        </p:spPr>
        <p:txBody>
          <a:bodyPr/>
          <a:lstStyle/>
          <a:p>
            <a:pPr eaLnBrk="1" hangingPunct="1"/>
            <a:r>
              <a:rPr lang="en-GB" smtClean="0"/>
              <a:t>Processes</a:t>
            </a:r>
          </a:p>
        </p:txBody>
      </p:sp>
      <p:sp>
        <p:nvSpPr>
          <p:cNvPr id="13315" name="Rectangle 3"/>
          <p:cNvSpPr>
            <a:spLocks noGrp="1" noChangeArrowheads="1"/>
          </p:cNvSpPr>
          <p:nvPr>
            <p:ph idx="1"/>
          </p:nvPr>
        </p:nvSpPr>
        <p:spPr/>
        <p:txBody>
          <a:bodyPr/>
          <a:lstStyle/>
          <a:p>
            <a:pPr eaLnBrk="1" hangingPunct="1"/>
            <a:r>
              <a:rPr lang="en-GB" smtClean="0"/>
              <a:t>Production and consumption occur simultaneously</a:t>
            </a:r>
          </a:p>
          <a:p>
            <a:pPr eaLnBrk="1" hangingPunct="1"/>
            <a:r>
              <a:rPr lang="en-GB" smtClean="0"/>
              <a:t>Managing customers’ expectations: standardisation of tasks, schedules, activities and routines</a:t>
            </a:r>
          </a:p>
          <a:p>
            <a:pPr eaLnBrk="1" hangingPunct="1"/>
            <a:endParaRPr lang="en-GB"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800100"/>
            <a:ext cx="7772400" cy="762000"/>
          </a:xfrm>
        </p:spPr>
        <p:txBody>
          <a:bodyPr/>
          <a:lstStyle/>
          <a:p>
            <a:pPr eaLnBrk="1" hangingPunct="1"/>
            <a:r>
              <a:rPr lang="en-GB" smtClean="0"/>
              <a:t>Services…</a:t>
            </a:r>
          </a:p>
        </p:txBody>
      </p:sp>
      <p:sp>
        <p:nvSpPr>
          <p:cNvPr id="31747" name="Rectangle 3"/>
          <p:cNvSpPr>
            <a:spLocks noGrp="1" noChangeArrowheads="1"/>
          </p:cNvSpPr>
          <p:nvPr>
            <p:ph idx="1"/>
          </p:nvPr>
        </p:nvSpPr>
        <p:spPr/>
        <p:txBody>
          <a:bodyPr/>
          <a:lstStyle/>
          <a:p>
            <a:pPr eaLnBrk="1" hangingPunct="1">
              <a:lnSpc>
                <a:spcPct val="90000"/>
              </a:lnSpc>
            </a:pPr>
            <a:r>
              <a:rPr lang="en-GB" dirty="0" smtClean="0"/>
              <a:t>Consumption does not involve transfer of ownership</a:t>
            </a:r>
          </a:p>
          <a:p>
            <a:pPr eaLnBrk="1" hangingPunct="1">
              <a:lnSpc>
                <a:spcPct val="90000"/>
              </a:lnSpc>
            </a:pPr>
            <a:r>
              <a:rPr lang="en-GB" dirty="0" smtClean="0"/>
              <a:t>Are intangible</a:t>
            </a:r>
          </a:p>
          <a:p>
            <a:pPr eaLnBrk="1" hangingPunct="1">
              <a:lnSpc>
                <a:spcPct val="90000"/>
              </a:lnSpc>
            </a:pPr>
            <a:r>
              <a:rPr lang="en-GB" dirty="0" smtClean="0"/>
              <a:t>Are perishable</a:t>
            </a:r>
          </a:p>
          <a:p>
            <a:pPr eaLnBrk="1" hangingPunct="1">
              <a:lnSpc>
                <a:spcPct val="90000"/>
              </a:lnSpc>
            </a:pPr>
            <a:r>
              <a:rPr lang="en-GB" dirty="0" smtClean="0"/>
              <a:t>Are inseparable in the sense that production and consumption take place simultaneously</a:t>
            </a:r>
          </a:p>
          <a:p>
            <a:pPr eaLnBrk="1" hangingPunct="1">
              <a:lnSpc>
                <a:spcPct val="90000"/>
              </a:lnSpc>
            </a:pPr>
            <a:r>
              <a:rPr lang="en-GB" dirty="0" smtClean="0"/>
              <a:t>Are heterogeneous</a:t>
            </a:r>
          </a:p>
        </p:txBody>
      </p:sp>
      <p:pic>
        <p:nvPicPr>
          <p:cNvPr id="4" name="Picture 2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4943872"/>
            <a:ext cx="3267231"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additive="base">
                                        <p:cTn id="7" dur="500" fill="hold"/>
                                        <p:tgtEl>
                                          <p:spTgt spid="31746"/>
                                        </p:tgtEl>
                                        <p:attrNameLst>
                                          <p:attrName>ppt_x</p:attrName>
                                        </p:attrNameLst>
                                      </p:cBhvr>
                                      <p:tavLst>
                                        <p:tav tm="0">
                                          <p:val>
                                            <p:strVal val="0-#ppt_w/2"/>
                                          </p:val>
                                        </p:tav>
                                        <p:tav tm="100000">
                                          <p:val>
                                            <p:strVal val="#ppt_x"/>
                                          </p:val>
                                        </p:tav>
                                      </p:tavLst>
                                    </p:anim>
                                    <p:anim calcmode="lin" valueType="num">
                                      <p:cBhvr additive="base">
                                        <p:cTn id="8" dur="500" fill="hold"/>
                                        <p:tgtEl>
                                          <p:spTgt spid="317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Effect transition="in" filter="checkerboard(across)">
                                      <p:cBhvr>
                                        <p:cTn id="13" dur="500"/>
                                        <p:tgtEl>
                                          <p:spTgt spid="31747">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31747">
                                            <p:txEl>
                                              <p:pRg st="1" end="1"/>
                                            </p:txEl>
                                          </p:spTgt>
                                        </p:tgtEl>
                                        <p:attrNameLst>
                                          <p:attrName>style.visibility</p:attrName>
                                        </p:attrNameLst>
                                      </p:cBhvr>
                                      <p:to>
                                        <p:strVal val="visible"/>
                                      </p:to>
                                    </p:set>
                                    <p:animEffect transition="in" filter="checkerboard(across)">
                                      <p:cBhvr>
                                        <p:cTn id="18" dur="500"/>
                                        <p:tgtEl>
                                          <p:spTgt spid="3174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31747">
                                            <p:txEl>
                                              <p:pRg st="2" end="2"/>
                                            </p:txEl>
                                          </p:spTgt>
                                        </p:tgtEl>
                                        <p:attrNameLst>
                                          <p:attrName>style.visibility</p:attrName>
                                        </p:attrNameLst>
                                      </p:cBhvr>
                                      <p:to>
                                        <p:strVal val="visible"/>
                                      </p:to>
                                    </p:set>
                                    <p:animEffect transition="in" filter="checkerboard(across)">
                                      <p:cBhvr>
                                        <p:cTn id="23" dur="500"/>
                                        <p:tgtEl>
                                          <p:spTgt spid="31747">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31747">
                                            <p:txEl>
                                              <p:pRg st="3" end="3"/>
                                            </p:txEl>
                                          </p:spTgt>
                                        </p:tgtEl>
                                        <p:attrNameLst>
                                          <p:attrName>style.visibility</p:attrName>
                                        </p:attrNameLst>
                                      </p:cBhvr>
                                      <p:to>
                                        <p:strVal val="visible"/>
                                      </p:to>
                                    </p:set>
                                    <p:animEffect transition="in" filter="checkerboard(across)">
                                      <p:cBhvr>
                                        <p:cTn id="28" dur="500"/>
                                        <p:tgtEl>
                                          <p:spTgt spid="31747">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31747">
                                            <p:txEl>
                                              <p:pRg st="4" end="4"/>
                                            </p:txEl>
                                          </p:spTgt>
                                        </p:tgtEl>
                                        <p:attrNameLst>
                                          <p:attrName>style.visibility</p:attrName>
                                        </p:attrNameLst>
                                      </p:cBhvr>
                                      <p:to>
                                        <p:strVal val="visible"/>
                                      </p:to>
                                    </p:set>
                                    <p:animEffect transition="in" filter="checkerboard(across)">
                                      <p:cBhvr>
                                        <p:cTn id="33" dur="500"/>
                                        <p:tgtEl>
                                          <p:spTgt spid="317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autoUpdateAnimBg="0"/>
      <p:bldP spid="31747"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85800" y="585788"/>
            <a:ext cx="7772400" cy="1190625"/>
          </a:xfrm>
        </p:spPr>
        <p:txBody>
          <a:bodyPr/>
          <a:lstStyle/>
          <a:p>
            <a:pPr eaLnBrk="1" hangingPunct="1"/>
            <a:r>
              <a:rPr lang="en-GB" sz="3600" smtClean="0"/>
              <a:t>Generic differences between services and physical goods</a:t>
            </a:r>
          </a:p>
        </p:txBody>
      </p:sp>
      <p:sp>
        <p:nvSpPr>
          <p:cNvPr id="32771" name="Rectangle 3"/>
          <p:cNvSpPr>
            <a:spLocks noGrp="1" noChangeArrowheads="1"/>
          </p:cNvSpPr>
          <p:nvPr>
            <p:ph idx="1"/>
          </p:nvPr>
        </p:nvSpPr>
        <p:spPr/>
        <p:txBody>
          <a:bodyPr/>
          <a:lstStyle/>
          <a:p>
            <a:pPr eaLnBrk="1" hangingPunct="1">
              <a:lnSpc>
                <a:spcPct val="90000"/>
              </a:lnSpc>
            </a:pPr>
            <a:r>
              <a:rPr lang="en-GB" sz="2800" smtClean="0"/>
              <a:t>1 the nature of the product</a:t>
            </a:r>
          </a:p>
          <a:p>
            <a:pPr eaLnBrk="1" hangingPunct="1">
              <a:lnSpc>
                <a:spcPct val="90000"/>
              </a:lnSpc>
            </a:pPr>
            <a:r>
              <a:rPr lang="en-GB" sz="2800" smtClean="0"/>
              <a:t>2 customer involvement in the production process</a:t>
            </a:r>
          </a:p>
          <a:p>
            <a:pPr eaLnBrk="1" hangingPunct="1">
              <a:lnSpc>
                <a:spcPct val="90000"/>
              </a:lnSpc>
            </a:pPr>
            <a:r>
              <a:rPr lang="en-GB" sz="2800" smtClean="0"/>
              <a:t>3 people as part of the product</a:t>
            </a:r>
          </a:p>
          <a:p>
            <a:pPr eaLnBrk="1" hangingPunct="1">
              <a:lnSpc>
                <a:spcPct val="90000"/>
              </a:lnSpc>
            </a:pPr>
            <a:r>
              <a:rPr lang="en-GB" sz="2800" smtClean="0"/>
              <a:t>4 greater problems in maintaining quality</a:t>
            </a:r>
          </a:p>
          <a:p>
            <a:pPr eaLnBrk="1" hangingPunct="1">
              <a:lnSpc>
                <a:spcPct val="90000"/>
              </a:lnSpc>
            </a:pPr>
            <a:r>
              <a:rPr lang="en-GB" sz="2800" smtClean="0"/>
              <a:t>5 harder for customers to evaluate</a:t>
            </a:r>
          </a:p>
          <a:p>
            <a:pPr eaLnBrk="1" hangingPunct="1">
              <a:lnSpc>
                <a:spcPct val="90000"/>
              </a:lnSpc>
            </a:pPr>
            <a:r>
              <a:rPr lang="en-GB" sz="2800" smtClean="0"/>
              <a:t>6 absence of inventories</a:t>
            </a:r>
          </a:p>
          <a:p>
            <a:pPr eaLnBrk="1" hangingPunct="1">
              <a:lnSpc>
                <a:spcPct val="90000"/>
              </a:lnSpc>
            </a:pPr>
            <a:r>
              <a:rPr lang="en-GB" sz="2800" smtClean="0"/>
              <a:t>7 relative importance of time factor</a:t>
            </a:r>
          </a:p>
          <a:p>
            <a:pPr eaLnBrk="1" hangingPunct="1">
              <a:lnSpc>
                <a:spcPct val="90000"/>
              </a:lnSpc>
            </a:pPr>
            <a:r>
              <a:rPr lang="en-GB" sz="2800" smtClean="0"/>
              <a:t>8 structure and nature of distribution channels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2771">
                                            <p:txEl>
                                              <p:pRg st="1" end="1"/>
                                            </p:txEl>
                                          </p:spTgt>
                                        </p:tgtEl>
                                        <p:attrNameLst>
                                          <p:attrName>style.visibility</p:attrName>
                                        </p:attrNameLst>
                                      </p:cBhvr>
                                      <p:to>
                                        <p:strVal val="visible"/>
                                      </p:to>
                                    </p:set>
                                    <p:anim calcmode="lin" valueType="num">
                                      <p:cBhvr additive="base">
                                        <p:cTn id="13" dur="500" fill="hold"/>
                                        <p:tgtEl>
                                          <p:spTgt spid="327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27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2771">
                                            <p:txEl>
                                              <p:pRg st="2" end="2"/>
                                            </p:txEl>
                                          </p:spTgt>
                                        </p:tgtEl>
                                        <p:attrNameLst>
                                          <p:attrName>style.visibility</p:attrName>
                                        </p:attrNameLst>
                                      </p:cBhvr>
                                      <p:to>
                                        <p:strVal val="visible"/>
                                      </p:to>
                                    </p:set>
                                    <p:anim calcmode="lin" valueType="num">
                                      <p:cBhvr additive="base">
                                        <p:cTn id="19" dur="500" fill="hold"/>
                                        <p:tgtEl>
                                          <p:spTgt spid="327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27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2771">
                                            <p:txEl>
                                              <p:pRg st="3" end="3"/>
                                            </p:txEl>
                                          </p:spTgt>
                                        </p:tgtEl>
                                        <p:attrNameLst>
                                          <p:attrName>style.visibility</p:attrName>
                                        </p:attrNameLst>
                                      </p:cBhvr>
                                      <p:to>
                                        <p:strVal val="visible"/>
                                      </p:to>
                                    </p:set>
                                    <p:anim calcmode="lin" valueType="num">
                                      <p:cBhvr additive="base">
                                        <p:cTn id="25" dur="500" fill="hold"/>
                                        <p:tgtEl>
                                          <p:spTgt spid="327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27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2771">
                                            <p:txEl>
                                              <p:pRg st="4" end="4"/>
                                            </p:txEl>
                                          </p:spTgt>
                                        </p:tgtEl>
                                        <p:attrNameLst>
                                          <p:attrName>style.visibility</p:attrName>
                                        </p:attrNameLst>
                                      </p:cBhvr>
                                      <p:to>
                                        <p:strVal val="visible"/>
                                      </p:to>
                                    </p:set>
                                    <p:anim calcmode="lin" valueType="num">
                                      <p:cBhvr additive="base">
                                        <p:cTn id="31" dur="500" fill="hold"/>
                                        <p:tgtEl>
                                          <p:spTgt spid="327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27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2771">
                                            <p:txEl>
                                              <p:pRg st="5" end="5"/>
                                            </p:txEl>
                                          </p:spTgt>
                                        </p:tgtEl>
                                        <p:attrNameLst>
                                          <p:attrName>style.visibility</p:attrName>
                                        </p:attrNameLst>
                                      </p:cBhvr>
                                      <p:to>
                                        <p:strVal val="visible"/>
                                      </p:to>
                                    </p:set>
                                    <p:anim calcmode="lin" valueType="num">
                                      <p:cBhvr additive="base">
                                        <p:cTn id="37" dur="500" fill="hold"/>
                                        <p:tgtEl>
                                          <p:spTgt spid="327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27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2771">
                                            <p:txEl>
                                              <p:pRg st="6" end="6"/>
                                            </p:txEl>
                                          </p:spTgt>
                                        </p:tgtEl>
                                        <p:attrNameLst>
                                          <p:attrName>style.visibility</p:attrName>
                                        </p:attrNameLst>
                                      </p:cBhvr>
                                      <p:to>
                                        <p:strVal val="visible"/>
                                      </p:to>
                                    </p:set>
                                    <p:anim calcmode="lin" valueType="num">
                                      <p:cBhvr additive="base">
                                        <p:cTn id="43" dur="500" fill="hold"/>
                                        <p:tgtEl>
                                          <p:spTgt spid="327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27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2771">
                                            <p:txEl>
                                              <p:pRg st="7" end="7"/>
                                            </p:txEl>
                                          </p:spTgt>
                                        </p:tgtEl>
                                        <p:attrNameLst>
                                          <p:attrName>style.visibility</p:attrName>
                                        </p:attrNameLst>
                                      </p:cBhvr>
                                      <p:to>
                                        <p:strVal val="visible"/>
                                      </p:to>
                                    </p:set>
                                    <p:anim calcmode="lin" valueType="num">
                                      <p:cBhvr additive="base">
                                        <p:cTn id="49" dur="500" fill="hold"/>
                                        <p:tgtEl>
                                          <p:spTgt spid="327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277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642491"/>
            <a:ext cx="7772400" cy="1077218"/>
          </a:xfrm>
        </p:spPr>
        <p:txBody>
          <a:bodyPr/>
          <a:lstStyle/>
          <a:p>
            <a:pPr eaLnBrk="1" hangingPunct="1"/>
            <a:r>
              <a:rPr lang="en-GB" sz="3200" dirty="0" smtClean="0"/>
              <a:t>You can introduce tangibility into service products:</a:t>
            </a:r>
          </a:p>
        </p:txBody>
      </p:sp>
      <p:sp>
        <p:nvSpPr>
          <p:cNvPr id="34819" name="Rectangle 3"/>
          <p:cNvSpPr>
            <a:spLocks noGrp="1" noChangeArrowheads="1"/>
          </p:cNvSpPr>
          <p:nvPr>
            <p:ph idx="1"/>
          </p:nvPr>
        </p:nvSpPr>
        <p:spPr/>
        <p:txBody>
          <a:bodyPr/>
          <a:lstStyle/>
          <a:p>
            <a:pPr eaLnBrk="1" hangingPunct="1">
              <a:lnSpc>
                <a:spcPct val="90000"/>
              </a:lnSpc>
            </a:pPr>
            <a:r>
              <a:rPr lang="en-GB" dirty="0" smtClean="0"/>
              <a:t>The physical premises and location at which the service is delivered</a:t>
            </a:r>
          </a:p>
          <a:p>
            <a:pPr eaLnBrk="1" hangingPunct="1">
              <a:lnSpc>
                <a:spcPct val="90000"/>
              </a:lnSpc>
            </a:pPr>
            <a:r>
              <a:rPr lang="en-GB" dirty="0" smtClean="0"/>
              <a:t>Equipment and physical products used in the service delivery</a:t>
            </a:r>
          </a:p>
          <a:p>
            <a:pPr eaLnBrk="1" hangingPunct="1">
              <a:lnSpc>
                <a:spcPct val="90000"/>
              </a:lnSpc>
            </a:pPr>
            <a:r>
              <a:rPr lang="en-GB" dirty="0" smtClean="0"/>
              <a:t>The appearance and manner of staff</a:t>
            </a:r>
          </a:p>
          <a:p>
            <a:pPr eaLnBrk="1" hangingPunct="1">
              <a:lnSpc>
                <a:spcPct val="90000"/>
              </a:lnSpc>
            </a:pPr>
            <a:r>
              <a:rPr lang="en-GB" dirty="0" smtClean="0"/>
              <a:t>The efficiency and accuracy of systems</a:t>
            </a:r>
          </a:p>
          <a:p>
            <a:pPr eaLnBrk="1" hangingPunct="1">
              <a:lnSpc>
                <a:spcPct val="90000"/>
              </a:lnSpc>
            </a:pPr>
            <a:r>
              <a:rPr lang="en-GB" dirty="0" smtClean="0"/>
              <a:t>A strong brand image</a:t>
            </a:r>
          </a:p>
          <a:p>
            <a:pPr eaLnBrk="1" hangingPunct="1">
              <a:lnSpc>
                <a:spcPct val="90000"/>
              </a:lnSpc>
            </a:pPr>
            <a:r>
              <a:rPr lang="en-GB" dirty="0" smtClean="0"/>
              <a:t>Advertising and promotional literature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4818"/>
                                        </p:tgtEl>
                                        <p:attrNameLst>
                                          <p:attrName>style.visibility</p:attrName>
                                        </p:attrNameLst>
                                      </p:cBhvr>
                                      <p:to>
                                        <p:strVal val="visible"/>
                                      </p:to>
                                    </p:set>
                                    <p:anim calcmode="lin" valueType="num">
                                      <p:cBhvr additive="base">
                                        <p:cTn id="7" dur="500" fill="hold"/>
                                        <p:tgtEl>
                                          <p:spTgt spid="34818"/>
                                        </p:tgtEl>
                                        <p:attrNameLst>
                                          <p:attrName>ppt_x</p:attrName>
                                        </p:attrNameLst>
                                      </p:cBhvr>
                                      <p:tavLst>
                                        <p:tav tm="0">
                                          <p:val>
                                            <p:strVal val="0-#ppt_w/2"/>
                                          </p:val>
                                        </p:tav>
                                        <p:tav tm="100000">
                                          <p:val>
                                            <p:strVal val="#ppt_x"/>
                                          </p:val>
                                        </p:tav>
                                      </p:tavLst>
                                    </p:anim>
                                    <p:anim calcmode="lin" valueType="num">
                                      <p:cBhvr additive="base">
                                        <p:cTn id="8" dur="500" fill="hold"/>
                                        <p:tgtEl>
                                          <p:spTgt spid="348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4819">
                                            <p:txEl>
                                              <p:pRg st="0" end="0"/>
                                            </p:txEl>
                                          </p:spTgt>
                                        </p:tgtEl>
                                        <p:attrNameLst>
                                          <p:attrName>style.visibility</p:attrName>
                                        </p:attrNameLst>
                                      </p:cBhvr>
                                      <p:to>
                                        <p:strVal val="visible"/>
                                      </p:to>
                                    </p:set>
                                    <p:animEffect transition="in" filter="dissolve">
                                      <p:cBhvr>
                                        <p:cTn id="13" dur="500"/>
                                        <p:tgtEl>
                                          <p:spTgt spid="3481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4819">
                                            <p:txEl>
                                              <p:pRg st="1" end="1"/>
                                            </p:txEl>
                                          </p:spTgt>
                                        </p:tgtEl>
                                        <p:attrNameLst>
                                          <p:attrName>style.visibility</p:attrName>
                                        </p:attrNameLst>
                                      </p:cBhvr>
                                      <p:to>
                                        <p:strVal val="visible"/>
                                      </p:to>
                                    </p:set>
                                    <p:animEffect transition="in" filter="dissolve">
                                      <p:cBhvr>
                                        <p:cTn id="18" dur="500"/>
                                        <p:tgtEl>
                                          <p:spTgt spid="3481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34819">
                                            <p:txEl>
                                              <p:pRg st="2" end="2"/>
                                            </p:txEl>
                                          </p:spTgt>
                                        </p:tgtEl>
                                        <p:attrNameLst>
                                          <p:attrName>style.visibility</p:attrName>
                                        </p:attrNameLst>
                                      </p:cBhvr>
                                      <p:to>
                                        <p:strVal val="visible"/>
                                      </p:to>
                                    </p:set>
                                    <p:animEffect transition="in" filter="dissolve">
                                      <p:cBhvr>
                                        <p:cTn id="23" dur="500"/>
                                        <p:tgtEl>
                                          <p:spTgt spid="3481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4819">
                                            <p:txEl>
                                              <p:pRg st="3" end="3"/>
                                            </p:txEl>
                                          </p:spTgt>
                                        </p:tgtEl>
                                        <p:attrNameLst>
                                          <p:attrName>style.visibility</p:attrName>
                                        </p:attrNameLst>
                                      </p:cBhvr>
                                      <p:to>
                                        <p:strVal val="visible"/>
                                      </p:to>
                                    </p:set>
                                    <p:animEffect transition="in" filter="dissolve">
                                      <p:cBhvr>
                                        <p:cTn id="28" dur="500"/>
                                        <p:tgtEl>
                                          <p:spTgt spid="3481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34819">
                                            <p:txEl>
                                              <p:pRg st="4" end="4"/>
                                            </p:txEl>
                                          </p:spTgt>
                                        </p:tgtEl>
                                        <p:attrNameLst>
                                          <p:attrName>style.visibility</p:attrName>
                                        </p:attrNameLst>
                                      </p:cBhvr>
                                      <p:to>
                                        <p:strVal val="visible"/>
                                      </p:to>
                                    </p:set>
                                    <p:animEffect transition="in" filter="dissolve">
                                      <p:cBhvr>
                                        <p:cTn id="33" dur="500"/>
                                        <p:tgtEl>
                                          <p:spTgt spid="34819">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4819">
                                            <p:txEl>
                                              <p:pRg st="5" end="5"/>
                                            </p:txEl>
                                          </p:spTgt>
                                        </p:tgtEl>
                                        <p:attrNameLst>
                                          <p:attrName>style.visibility</p:attrName>
                                        </p:attrNameLst>
                                      </p:cBhvr>
                                      <p:to>
                                        <p:strVal val="visible"/>
                                      </p:to>
                                    </p:set>
                                    <p:animEffect transition="in" filter="dissolve">
                                      <p:cBhvr>
                                        <p:cTn id="38" dur="500"/>
                                        <p:tgtEl>
                                          <p:spTgt spid="348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autoUpdateAnimBg="0"/>
      <p:bldP spid="34819"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190500"/>
            <a:ext cx="7772400" cy="1981200"/>
          </a:xfrm>
        </p:spPr>
        <p:txBody>
          <a:bodyPr/>
          <a:lstStyle/>
          <a:p>
            <a:pPr eaLnBrk="1" hangingPunct="1"/>
            <a:r>
              <a:rPr lang="en-GB" smtClean="0"/>
              <a:t>‘</a:t>
            </a:r>
            <a:r>
              <a:rPr lang="en-GB" sz="4000" smtClean="0"/>
              <a:t>There is rarely such a thing as a pure service or pure good’</a:t>
            </a:r>
          </a:p>
        </p:txBody>
      </p:sp>
      <p:sp>
        <p:nvSpPr>
          <p:cNvPr id="18435" name="AutoShape 3"/>
          <p:cNvSpPr>
            <a:spLocks noChangeArrowheads="1"/>
          </p:cNvSpPr>
          <p:nvPr/>
        </p:nvSpPr>
        <p:spPr bwMode="auto">
          <a:xfrm>
            <a:off x="685800" y="3657600"/>
            <a:ext cx="8153400" cy="1171575"/>
          </a:xfrm>
          <a:prstGeom prst="leftRightArrow">
            <a:avLst>
              <a:gd name="adj1" fmla="val 50000"/>
              <a:gd name="adj2" fmla="val 139187"/>
            </a:avLst>
          </a:prstGeom>
          <a:solidFill>
            <a:schemeClr val="accent1"/>
          </a:solidFill>
          <a:ln w="9525">
            <a:solidFill>
              <a:schemeClr val="tx1"/>
            </a:solidFill>
            <a:miter lim="800000"/>
            <a:headEnd/>
            <a:tailEnd/>
          </a:ln>
        </p:spPr>
        <p:txBody>
          <a:bodyPr wrap="none" anchor="ctr"/>
          <a:lstStyle/>
          <a:p>
            <a:endParaRPr lang="en-US"/>
          </a:p>
        </p:txBody>
      </p:sp>
      <p:sp>
        <p:nvSpPr>
          <p:cNvPr id="18436" name="Text Box 4"/>
          <p:cNvSpPr txBox="1">
            <a:spLocks noChangeArrowheads="1"/>
          </p:cNvSpPr>
          <p:nvPr/>
        </p:nvSpPr>
        <p:spPr bwMode="auto">
          <a:xfrm>
            <a:off x="669925" y="2936875"/>
            <a:ext cx="2490788" cy="457200"/>
          </a:xfrm>
          <a:prstGeom prst="rect">
            <a:avLst/>
          </a:prstGeom>
          <a:noFill/>
          <a:ln w="9525">
            <a:noFill/>
            <a:miter lim="800000"/>
            <a:headEnd/>
            <a:tailEnd/>
          </a:ln>
        </p:spPr>
        <p:txBody>
          <a:bodyPr wrap="none">
            <a:spAutoFit/>
          </a:bodyPr>
          <a:lstStyle/>
          <a:p>
            <a:r>
              <a:rPr lang="en-GB"/>
              <a:t>Tangible dominant</a:t>
            </a:r>
          </a:p>
        </p:txBody>
      </p:sp>
      <p:sp>
        <p:nvSpPr>
          <p:cNvPr id="18437" name="Text Box 5"/>
          <p:cNvSpPr txBox="1">
            <a:spLocks noChangeArrowheads="1"/>
          </p:cNvSpPr>
          <p:nvPr/>
        </p:nvSpPr>
        <p:spPr bwMode="auto">
          <a:xfrm>
            <a:off x="6003925" y="5222875"/>
            <a:ext cx="2643188" cy="457200"/>
          </a:xfrm>
          <a:prstGeom prst="rect">
            <a:avLst/>
          </a:prstGeom>
          <a:noFill/>
          <a:ln w="9525">
            <a:noFill/>
            <a:miter lim="800000"/>
            <a:headEnd/>
            <a:tailEnd/>
          </a:ln>
        </p:spPr>
        <p:txBody>
          <a:bodyPr wrap="none">
            <a:spAutoFit/>
          </a:bodyPr>
          <a:lstStyle/>
          <a:p>
            <a:r>
              <a:rPr lang="en-GB"/>
              <a:t>Intangible dominant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85800" y="800100"/>
            <a:ext cx="7772400" cy="762000"/>
          </a:xfrm>
        </p:spPr>
        <p:txBody>
          <a:bodyPr/>
          <a:lstStyle/>
          <a:p>
            <a:pPr eaLnBrk="1" hangingPunct="1"/>
            <a:r>
              <a:rPr lang="en-GB" smtClean="0"/>
              <a:t>Therefore…</a:t>
            </a:r>
          </a:p>
        </p:txBody>
      </p:sp>
      <p:sp>
        <p:nvSpPr>
          <p:cNvPr id="38915" name="Rectangle 3"/>
          <p:cNvSpPr>
            <a:spLocks noGrp="1" noChangeArrowheads="1"/>
          </p:cNvSpPr>
          <p:nvPr>
            <p:ph idx="1"/>
          </p:nvPr>
        </p:nvSpPr>
        <p:spPr/>
        <p:txBody>
          <a:bodyPr/>
          <a:lstStyle/>
          <a:p>
            <a:pPr eaLnBrk="1" hangingPunct="1"/>
            <a:r>
              <a:rPr lang="en-GB" smtClean="0"/>
              <a:t>‘human interaction is an important part of the service experience’.</a:t>
            </a:r>
          </a:p>
        </p:txBody>
      </p:sp>
      <p:pic>
        <p:nvPicPr>
          <p:cNvPr id="4" name="Picture 23" descr="https://encrypted-tbn0.gstatic.com/images?q=tbn:ANd9GcQpTGEbL7AnQ8YDwm5jYZ2-dbDDqegWQafg2aenLK_Jj7zQFBrPx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4581128"/>
            <a:ext cx="2117725"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914"/>
                                        </p:tgtEl>
                                        <p:attrNameLst>
                                          <p:attrName>style.visibility</p:attrName>
                                        </p:attrNameLst>
                                      </p:cBhvr>
                                      <p:to>
                                        <p:strVal val="visible"/>
                                      </p:to>
                                    </p:set>
                                    <p:anim calcmode="lin" valueType="num">
                                      <p:cBhvr additive="base">
                                        <p:cTn id="7" dur="500" fill="hold"/>
                                        <p:tgtEl>
                                          <p:spTgt spid="38914"/>
                                        </p:tgtEl>
                                        <p:attrNameLst>
                                          <p:attrName>ppt_x</p:attrName>
                                        </p:attrNameLst>
                                      </p:cBhvr>
                                      <p:tavLst>
                                        <p:tav tm="0">
                                          <p:val>
                                            <p:strVal val="0-#ppt_w/2"/>
                                          </p:val>
                                        </p:tav>
                                        <p:tav tm="100000">
                                          <p:val>
                                            <p:strVal val="#ppt_x"/>
                                          </p:val>
                                        </p:tav>
                                      </p:tavLst>
                                    </p:anim>
                                    <p:anim calcmode="lin" valueType="num">
                                      <p:cBhvr additive="base">
                                        <p:cTn id="8" dur="500" fill="hold"/>
                                        <p:tgtEl>
                                          <p:spTgt spid="389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5" presetClass="entr" presetSubtype="0" fill="hold" grpId="0" nodeType="clickEffect">
                                  <p:stCondLst>
                                    <p:cond delay="0"/>
                                  </p:stCondLst>
                                  <p:childTnLst>
                                    <p:set>
                                      <p:cBhvr>
                                        <p:cTn id="12" dur="1" fill="hold">
                                          <p:stCondLst>
                                            <p:cond delay="0"/>
                                          </p:stCondLst>
                                        </p:cTn>
                                        <p:tgtEl>
                                          <p:spTgt spid="38915">
                                            <p:txEl>
                                              <p:pRg st="0" end="0"/>
                                            </p:txEl>
                                          </p:spTgt>
                                        </p:tgtEl>
                                        <p:attrNameLst>
                                          <p:attrName>style.visibility</p:attrName>
                                        </p:attrNameLst>
                                      </p:cBhvr>
                                      <p:to>
                                        <p:strVal val="visible"/>
                                      </p:to>
                                    </p:set>
                                    <p:anim calcmode="lin" valueType="num">
                                      <p:cBhvr>
                                        <p:cTn id="13" dur="1000" fill="hold"/>
                                        <p:tgtEl>
                                          <p:spTgt spid="38915">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38915">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38915">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38915">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autoUpdateAnimBg="0"/>
      <p:bldP spid="3891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01" name="Rectangle 13"/>
          <p:cNvSpPr>
            <a:spLocks noGrp="1" noChangeArrowheads="1"/>
          </p:cNvSpPr>
          <p:nvPr>
            <p:ph type="title"/>
          </p:nvPr>
        </p:nvSpPr>
        <p:spPr>
          <a:xfrm>
            <a:off x="228600" y="6350"/>
            <a:ext cx="7696200" cy="1143000"/>
          </a:xfrm>
        </p:spPr>
        <p:txBody>
          <a:bodyPr/>
          <a:lstStyle/>
          <a:p>
            <a:pPr eaLnBrk="1" fontAlgn="auto" hangingPunct="1">
              <a:spcAft>
                <a:spcPts val="0"/>
              </a:spcAft>
              <a:defRPr/>
            </a:pPr>
            <a:r>
              <a:rPr lang="en-GB" altLang="en-US" smtClean="0">
                <a:solidFill>
                  <a:srgbClr val="000000"/>
                </a:solidFill>
                <a:ea typeface="ＭＳ Ｐゴシック" pitchFamily="34" charset="-128"/>
              </a:rPr>
              <a:t>B&amp;Q</a:t>
            </a:r>
          </a:p>
        </p:txBody>
      </p:sp>
      <p:sp>
        <p:nvSpPr>
          <p:cNvPr id="33802" name="Rectangle 14"/>
          <p:cNvSpPr>
            <a:spLocks noGrp="1" noChangeArrowheads="1"/>
          </p:cNvSpPr>
          <p:nvPr>
            <p:ph idx="1"/>
          </p:nvPr>
        </p:nvSpPr>
        <p:spPr>
          <a:xfrm>
            <a:off x="5795963" y="2349500"/>
            <a:ext cx="3348037" cy="1800225"/>
          </a:xfrm>
          <a:ln w="28575">
            <a:solidFill>
              <a:schemeClr val="folHlink"/>
            </a:solidFill>
          </a:ln>
        </p:spPr>
        <p:txBody>
          <a:bodyPr>
            <a:normAutofit lnSpcReduction="10000"/>
          </a:bodyPr>
          <a:lstStyle/>
          <a:p>
            <a:pPr marL="0" indent="0" eaLnBrk="1" fontAlgn="auto" hangingPunct="1">
              <a:lnSpc>
                <a:spcPct val="90000"/>
              </a:lnSpc>
              <a:spcAft>
                <a:spcPts val="0"/>
              </a:spcAft>
              <a:buFont typeface="Arial" charset="0"/>
              <a:buNone/>
              <a:defRPr/>
            </a:pPr>
            <a:r>
              <a:rPr lang="en-US" altLang="en-US" sz="1600" smtClean="0">
                <a:solidFill>
                  <a:srgbClr val="124992"/>
                </a:solidFill>
                <a:ea typeface="ＭＳ Ｐゴシック" pitchFamily="34" charset="-128"/>
              </a:rPr>
              <a:t>Advertising from service businesses like B&amp;Q regularly feature company employees. This type of advertising is aimed at both employees (to motivate them to deliver the service promise) and customers (to reassure them that company employees are there to serve them) </a:t>
            </a:r>
          </a:p>
          <a:p>
            <a:pPr marL="0" indent="0" eaLnBrk="1" fontAlgn="auto" hangingPunct="1">
              <a:lnSpc>
                <a:spcPct val="90000"/>
              </a:lnSpc>
              <a:spcAft>
                <a:spcPts val="0"/>
              </a:spcAft>
              <a:buFont typeface="Monotype Sorts" pitchFamily="-1" charset="2"/>
              <a:buNone/>
              <a:defRPr/>
            </a:pPr>
            <a:endParaRPr lang="en-GB" altLang="en-US" sz="1800" b="1" smtClean="0">
              <a:solidFill>
                <a:srgbClr val="000000"/>
              </a:solidFill>
              <a:ea typeface="ＭＳ Ｐゴシック" pitchFamily="34" charset="-128"/>
            </a:endParaRPr>
          </a:p>
        </p:txBody>
      </p:sp>
      <p:sp>
        <p:nvSpPr>
          <p:cNvPr id="29700" name="Rectangle 11"/>
          <p:cNvSpPr>
            <a:spLocks noGrp="1" noChangeArrowheads="1"/>
          </p:cNvSpPr>
          <p:nvPr>
            <p:ph type="sldNum" sz="quarter" idx="4294967295"/>
          </p:nvPr>
        </p:nvSpPr>
        <p:spPr bwMode="auto">
          <a:xfrm>
            <a:off x="8229600" y="6473825"/>
            <a:ext cx="758825" cy="2476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t" anchorCtr="0" compatLnSpc="1">
            <a:prstTxWarp prst="textNoShape">
              <a:avLst/>
            </a:prstTxWarp>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0"/>
              </a:spcBef>
              <a:buClrTx/>
              <a:buSzTx/>
              <a:buFontTx/>
              <a:buNone/>
            </a:pPr>
            <a:fld id="{48707FD0-2716-4414-BAF4-BDB5D40B29C3}" type="slidenum">
              <a:rPr lang="en-GB" altLang="en-US" sz="1200" smtClean="0">
                <a:solidFill>
                  <a:srgbClr val="898989"/>
                </a:solidFill>
                <a:latin typeface="Calibri" pitchFamily="34" charset="0"/>
                <a:ea typeface="ＭＳ Ｐゴシック" pitchFamily="34" charset="-128"/>
              </a:rPr>
              <a:pPr eaLnBrk="1" hangingPunct="1">
                <a:spcBef>
                  <a:spcPct val="0"/>
                </a:spcBef>
                <a:buClrTx/>
                <a:buSzTx/>
                <a:buFontTx/>
                <a:buNone/>
              </a:pPr>
              <a:t>17</a:t>
            </a:fld>
            <a:endParaRPr lang="en-GB" altLang="en-US" sz="1200" smtClean="0">
              <a:solidFill>
                <a:srgbClr val="898989"/>
              </a:solidFill>
              <a:latin typeface="Calibri" pitchFamily="34" charset="0"/>
              <a:ea typeface="ＭＳ Ｐゴシック" pitchFamily="34" charset="-128"/>
            </a:endParaRPr>
          </a:p>
        </p:txBody>
      </p:sp>
      <p:sp>
        <p:nvSpPr>
          <p:cNvPr id="29701" name="Freeform 3"/>
          <p:cNvSpPr>
            <a:spLocks/>
          </p:cNvSpPr>
          <p:nvPr/>
        </p:nvSpPr>
        <p:spPr bwMode="auto">
          <a:xfrm>
            <a:off x="9083675" y="762000"/>
            <a:ext cx="60325" cy="65088"/>
          </a:xfrm>
          <a:custGeom>
            <a:avLst/>
            <a:gdLst>
              <a:gd name="T0" fmla="*/ 0 w 77"/>
              <a:gd name="T1" fmla="*/ 0 h 82"/>
              <a:gd name="T2" fmla="*/ 0 w 77"/>
              <a:gd name="T3" fmla="*/ 2147483647 h 82"/>
              <a:gd name="T4" fmla="*/ 2147483647 w 77"/>
              <a:gd name="T5" fmla="*/ 2147483647 h 82"/>
              <a:gd name="T6" fmla="*/ 0 w 77"/>
              <a:gd name="T7" fmla="*/ 0 h 82"/>
              <a:gd name="T8" fmla="*/ 0 60000 65536"/>
              <a:gd name="T9" fmla="*/ 0 60000 65536"/>
              <a:gd name="T10" fmla="*/ 0 60000 65536"/>
              <a:gd name="T11" fmla="*/ 0 60000 65536"/>
              <a:gd name="T12" fmla="*/ 0 w 77"/>
              <a:gd name="T13" fmla="*/ 0 h 82"/>
              <a:gd name="T14" fmla="*/ 77 w 77"/>
              <a:gd name="T15" fmla="*/ 82 h 82"/>
            </a:gdLst>
            <a:ahLst/>
            <a:cxnLst>
              <a:cxn ang="T8">
                <a:pos x="T0" y="T1"/>
              </a:cxn>
              <a:cxn ang="T9">
                <a:pos x="T2" y="T3"/>
              </a:cxn>
              <a:cxn ang="T10">
                <a:pos x="T4" y="T5"/>
              </a:cxn>
              <a:cxn ang="T11">
                <a:pos x="T6" y="T7"/>
              </a:cxn>
            </a:cxnLst>
            <a:rect l="T12" t="T13" r="T14" b="T15"/>
            <a:pathLst>
              <a:path w="77" h="82">
                <a:moveTo>
                  <a:pt x="0" y="0"/>
                </a:moveTo>
                <a:lnTo>
                  <a:pt x="0" y="82"/>
                </a:lnTo>
                <a:lnTo>
                  <a:pt x="77" y="82"/>
                </a:lnTo>
                <a:lnTo>
                  <a:pt x="0" y="0"/>
                </a:lnTo>
                <a:close/>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auto">
              <a:spcBef>
                <a:spcPts val="0"/>
              </a:spcBef>
              <a:spcAft>
                <a:spcPts val="0"/>
              </a:spcAft>
            </a:pPr>
            <a:endParaRPr lang="en-GB" sz="1800">
              <a:solidFill>
                <a:prstClr val="black"/>
              </a:solidFill>
              <a:latin typeface="Calibri"/>
            </a:endParaRPr>
          </a:p>
        </p:txBody>
      </p:sp>
      <p:sp>
        <p:nvSpPr>
          <p:cNvPr id="29702" name="Freeform 4"/>
          <p:cNvSpPr>
            <a:spLocks/>
          </p:cNvSpPr>
          <p:nvPr/>
        </p:nvSpPr>
        <p:spPr bwMode="auto">
          <a:xfrm>
            <a:off x="5043488" y="762000"/>
            <a:ext cx="61912" cy="65088"/>
          </a:xfrm>
          <a:custGeom>
            <a:avLst/>
            <a:gdLst>
              <a:gd name="T0" fmla="*/ 0 w 78"/>
              <a:gd name="T1" fmla="*/ 2147483647 h 82"/>
              <a:gd name="T2" fmla="*/ 2147483647 w 78"/>
              <a:gd name="T3" fmla="*/ 2147483647 h 82"/>
              <a:gd name="T4" fmla="*/ 2147483647 w 78"/>
              <a:gd name="T5" fmla="*/ 0 h 82"/>
              <a:gd name="T6" fmla="*/ 0 w 78"/>
              <a:gd name="T7" fmla="*/ 2147483647 h 82"/>
              <a:gd name="T8" fmla="*/ 0 60000 65536"/>
              <a:gd name="T9" fmla="*/ 0 60000 65536"/>
              <a:gd name="T10" fmla="*/ 0 60000 65536"/>
              <a:gd name="T11" fmla="*/ 0 60000 65536"/>
              <a:gd name="T12" fmla="*/ 0 w 78"/>
              <a:gd name="T13" fmla="*/ 0 h 82"/>
              <a:gd name="T14" fmla="*/ 78 w 78"/>
              <a:gd name="T15" fmla="*/ 82 h 82"/>
            </a:gdLst>
            <a:ahLst/>
            <a:cxnLst>
              <a:cxn ang="T8">
                <a:pos x="T0" y="T1"/>
              </a:cxn>
              <a:cxn ang="T9">
                <a:pos x="T2" y="T3"/>
              </a:cxn>
              <a:cxn ang="T10">
                <a:pos x="T4" y="T5"/>
              </a:cxn>
              <a:cxn ang="T11">
                <a:pos x="T6" y="T7"/>
              </a:cxn>
            </a:cxnLst>
            <a:rect l="T12" t="T13" r="T14" b="T15"/>
            <a:pathLst>
              <a:path w="78" h="82">
                <a:moveTo>
                  <a:pt x="0" y="82"/>
                </a:moveTo>
                <a:lnTo>
                  <a:pt x="78" y="82"/>
                </a:lnTo>
                <a:lnTo>
                  <a:pt x="78" y="0"/>
                </a:lnTo>
                <a:lnTo>
                  <a:pt x="0" y="82"/>
                </a:ln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auto">
              <a:spcBef>
                <a:spcPts val="0"/>
              </a:spcBef>
              <a:spcAft>
                <a:spcPts val="0"/>
              </a:spcAft>
            </a:pPr>
            <a:endParaRPr lang="en-GB" sz="1800">
              <a:solidFill>
                <a:prstClr val="black"/>
              </a:solidFill>
              <a:latin typeface="Calibri"/>
            </a:endParaRPr>
          </a:p>
        </p:txBody>
      </p:sp>
      <p:sp>
        <p:nvSpPr>
          <p:cNvPr id="29703" name="Freeform 5"/>
          <p:cNvSpPr>
            <a:spLocks/>
          </p:cNvSpPr>
          <p:nvPr/>
        </p:nvSpPr>
        <p:spPr bwMode="auto">
          <a:xfrm>
            <a:off x="9083675" y="6251575"/>
            <a:ext cx="60325" cy="63500"/>
          </a:xfrm>
          <a:custGeom>
            <a:avLst/>
            <a:gdLst>
              <a:gd name="T0" fmla="*/ 2147483647 w 77"/>
              <a:gd name="T1" fmla="*/ 0 h 81"/>
              <a:gd name="T2" fmla="*/ 0 w 77"/>
              <a:gd name="T3" fmla="*/ 0 h 81"/>
              <a:gd name="T4" fmla="*/ 0 w 77"/>
              <a:gd name="T5" fmla="*/ 2147483647 h 81"/>
              <a:gd name="T6" fmla="*/ 2147483647 w 77"/>
              <a:gd name="T7" fmla="*/ 0 h 81"/>
              <a:gd name="T8" fmla="*/ 0 60000 65536"/>
              <a:gd name="T9" fmla="*/ 0 60000 65536"/>
              <a:gd name="T10" fmla="*/ 0 60000 65536"/>
              <a:gd name="T11" fmla="*/ 0 60000 65536"/>
              <a:gd name="T12" fmla="*/ 0 w 77"/>
              <a:gd name="T13" fmla="*/ 0 h 81"/>
              <a:gd name="T14" fmla="*/ 77 w 77"/>
              <a:gd name="T15" fmla="*/ 81 h 81"/>
            </a:gdLst>
            <a:ahLst/>
            <a:cxnLst>
              <a:cxn ang="T8">
                <a:pos x="T0" y="T1"/>
              </a:cxn>
              <a:cxn ang="T9">
                <a:pos x="T2" y="T3"/>
              </a:cxn>
              <a:cxn ang="T10">
                <a:pos x="T4" y="T5"/>
              </a:cxn>
              <a:cxn ang="T11">
                <a:pos x="T6" y="T7"/>
              </a:cxn>
            </a:cxnLst>
            <a:rect l="T12" t="T13" r="T14" b="T15"/>
            <a:pathLst>
              <a:path w="77" h="81">
                <a:moveTo>
                  <a:pt x="77" y="0"/>
                </a:moveTo>
                <a:lnTo>
                  <a:pt x="0" y="0"/>
                </a:lnTo>
                <a:lnTo>
                  <a:pt x="0" y="81"/>
                </a:lnTo>
                <a:lnTo>
                  <a:pt x="77" y="0"/>
                </a:ln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auto">
              <a:spcBef>
                <a:spcPts val="0"/>
              </a:spcBef>
              <a:spcAft>
                <a:spcPts val="0"/>
              </a:spcAft>
            </a:pPr>
            <a:endParaRPr lang="en-GB" sz="1800">
              <a:solidFill>
                <a:prstClr val="black"/>
              </a:solidFill>
              <a:latin typeface="Calibri"/>
            </a:endParaRPr>
          </a:p>
        </p:txBody>
      </p:sp>
      <p:sp>
        <p:nvSpPr>
          <p:cNvPr id="29704" name="AutoShape 10"/>
          <p:cNvSpPr>
            <a:spLocks noChangeArrowheads="1"/>
          </p:cNvSpPr>
          <p:nvPr/>
        </p:nvSpPr>
        <p:spPr bwMode="auto">
          <a:xfrm rot="5400000" flipH="1" flipV="1">
            <a:off x="3852863" y="3021013"/>
            <a:ext cx="3240087" cy="503237"/>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159 w 21600"/>
              <a:gd name="T13" fmla="*/ 4159 h 21600"/>
              <a:gd name="T14" fmla="*/ 17441 w 21600"/>
              <a:gd name="T15" fmla="*/ 17441 h 21600"/>
            </a:gdLst>
            <a:ahLst/>
            <a:cxnLst>
              <a:cxn ang="T8">
                <a:pos x="T0" y="T1"/>
              </a:cxn>
              <a:cxn ang="T9">
                <a:pos x="T2" y="T3"/>
              </a:cxn>
              <a:cxn ang="T10">
                <a:pos x="T4" y="T5"/>
              </a:cxn>
              <a:cxn ang="T11">
                <a:pos x="T6" y="T7"/>
              </a:cxn>
            </a:cxnLst>
            <a:rect l="T12" t="T13" r="T14" b="T15"/>
            <a:pathLst>
              <a:path w="21600" h="21600">
                <a:moveTo>
                  <a:pt x="0" y="0"/>
                </a:moveTo>
                <a:lnTo>
                  <a:pt x="4718" y="21600"/>
                </a:lnTo>
                <a:lnTo>
                  <a:pt x="16882" y="21600"/>
                </a:lnTo>
                <a:lnTo>
                  <a:pt x="21600" y="0"/>
                </a:lnTo>
                <a:lnTo>
                  <a:pt x="0" y="0"/>
                </a:lnTo>
                <a:close/>
              </a:path>
            </a:pathLst>
          </a:custGeom>
          <a:solidFill>
            <a:srgbClr val="DDDDDD"/>
          </a:solidFill>
          <a:ln w="12700">
            <a:solidFill>
              <a:schemeClr val="folHlink"/>
            </a:solidFill>
            <a:miter lim="800000"/>
            <a:headEnd/>
            <a:tailEnd/>
          </a:ln>
        </p:spPr>
        <p:txBody>
          <a:bodyPr vert="eaVert" wrap="none" anchor="ctr"/>
          <a:lstStyle/>
          <a:p>
            <a:pPr fontAlgn="auto">
              <a:spcBef>
                <a:spcPts val="0"/>
              </a:spcBef>
              <a:spcAft>
                <a:spcPts val="0"/>
              </a:spcAft>
            </a:pPr>
            <a:endParaRPr lang="en-GB" sz="1800">
              <a:solidFill>
                <a:prstClr val="black"/>
              </a:solidFill>
              <a:latin typeface="Calibri"/>
            </a:endParaRPr>
          </a:p>
        </p:txBody>
      </p:sp>
      <p:sp>
        <p:nvSpPr>
          <p:cNvPr id="29705" name="Rectangle 11"/>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ctr" eaLnBrk="1" fontAlgn="auto" hangingPunct="1">
              <a:spcBef>
                <a:spcPct val="0"/>
              </a:spcBef>
              <a:spcAft>
                <a:spcPts val="0"/>
              </a:spcAft>
              <a:buClrTx/>
              <a:buSzTx/>
              <a:buFontTx/>
              <a:buNone/>
            </a:pPr>
            <a:endParaRPr lang="en-US" altLang="en-US" sz="1000">
              <a:solidFill>
                <a:prstClr val="black"/>
              </a:solidFill>
              <a:latin typeface="Arial" charset="0"/>
              <a:ea typeface="ＭＳ Ｐゴシック" pitchFamily="34" charset="-128"/>
            </a:endParaRPr>
          </a:p>
        </p:txBody>
      </p:sp>
      <p:sp>
        <p:nvSpPr>
          <p:cNvPr id="29706" name="Rectangle 12"/>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2075" tIns="46038" rIns="92075" bIns="46038" anchor="ct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algn="r" eaLnBrk="1" fontAlgn="auto" hangingPunct="1">
              <a:spcBef>
                <a:spcPct val="0"/>
              </a:spcBef>
              <a:spcAft>
                <a:spcPts val="0"/>
              </a:spcAft>
              <a:buClrTx/>
              <a:buSzTx/>
              <a:buFontTx/>
              <a:buNone/>
            </a:pPr>
            <a:endParaRPr lang="en-US" altLang="en-US" sz="1000">
              <a:solidFill>
                <a:prstClr val="black"/>
              </a:solidFill>
              <a:latin typeface="Arial" charset="0"/>
              <a:ea typeface="ＭＳ Ｐゴシック" pitchFamily="34" charset="-128"/>
            </a:endParaRPr>
          </a:p>
        </p:txBody>
      </p:sp>
      <p:pic>
        <p:nvPicPr>
          <p:cNvPr id="29707" name="Picture 1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676400"/>
            <a:ext cx="44259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3341468"/>
      </p:ext>
    </p:extLst>
  </p:cSld>
  <p:clrMapOvr>
    <a:masterClrMapping/>
  </p:clrMapOvr>
  <p:transition>
    <p:random/>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p:cNvSpPr>
            <a:spLocks noGrp="1"/>
          </p:cNvSpPr>
          <p:nvPr>
            <p:ph idx="1"/>
          </p:nvPr>
        </p:nvSpPr>
        <p:spPr>
          <a:xfrm>
            <a:off x="179388" y="549275"/>
            <a:ext cx="8812212" cy="5530850"/>
          </a:xfrm>
        </p:spPr>
        <p:txBody>
          <a:bodyPr/>
          <a:lstStyle/>
          <a:p>
            <a:pPr marL="0" indent="0" eaLnBrk="1" hangingPunct="1">
              <a:buFont typeface="Wingdings 2" pitchFamily="18" charset="2"/>
              <a:buNone/>
            </a:pPr>
            <a:endParaRPr lang="en-GB" altLang="en-US" dirty="0" smtClean="0"/>
          </a:p>
          <a:p>
            <a:pPr marL="0" indent="0" eaLnBrk="1" hangingPunct="1">
              <a:buFont typeface="Wingdings 2" pitchFamily="18" charset="2"/>
              <a:buNone/>
            </a:pPr>
            <a:endParaRPr lang="en-GB" altLang="en-US" dirty="0" smtClean="0"/>
          </a:p>
          <a:p>
            <a:pPr marL="0" indent="0" eaLnBrk="1" hangingPunct="1">
              <a:buFont typeface="Wingdings 2" pitchFamily="18" charset="2"/>
              <a:buNone/>
            </a:pPr>
            <a:r>
              <a:rPr lang="en-GB" altLang="en-US" dirty="0" smtClean="0"/>
              <a:t>High Quality Service Marketing = Relationship Marketing</a:t>
            </a:r>
            <a:endParaRPr lang="en-US" altLang="en-US" dirty="0" smtClean="0"/>
          </a:p>
          <a:p>
            <a:pPr marL="0" indent="0" eaLnBrk="1" hangingPunct="1">
              <a:buFont typeface="Wingdings 2" pitchFamily="18" charset="2"/>
              <a:buNone/>
            </a:pPr>
            <a:endParaRPr lang="en-US" altLang="en-US" dirty="0" smtClean="0"/>
          </a:p>
          <a:p>
            <a:pPr marL="0" indent="0" eaLnBrk="1" hangingPunct="1">
              <a:buFont typeface="Wingdings 2" pitchFamily="18" charset="2"/>
              <a:buNone/>
            </a:pPr>
            <a:r>
              <a:rPr lang="en-US" altLang="en-US" dirty="0" smtClean="0"/>
              <a:t>“I’ve learned that people will forget what you said, people will forget what you did, but people will never forget how you made them feel.”</a:t>
            </a:r>
          </a:p>
          <a:p>
            <a:pPr marL="0" indent="0" eaLnBrk="1" hangingPunct="1">
              <a:buFont typeface="Wingdings 2" pitchFamily="18" charset="2"/>
              <a:buNone/>
            </a:pPr>
            <a:endParaRPr lang="en-US" altLang="en-US" sz="1400" dirty="0" smtClean="0"/>
          </a:p>
          <a:p>
            <a:pPr marL="0" indent="0" eaLnBrk="1" hangingPunct="1">
              <a:buFont typeface="Wingdings 2" pitchFamily="18" charset="2"/>
              <a:buNone/>
            </a:pPr>
            <a:r>
              <a:rPr lang="en-GB" altLang="en-US" sz="1400" dirty="0" err="1" smtClean="0"/>
              <a:t>Widrich</a:t>
            </a:r>
            <a:r>
              <a:rPr lang="en-GB" altLang="en-US" sz="1400" dirty="0" smtClean="0"/>
              <a:t>, L. (2013) </a:t>
            </a:r>
            <a:r>
              <a:rPr lang="en-GB" altLang="en-US" sz="1400" dirty="0" smtClean="0">
                <a:hlinkClick r:id="rId2"/>
              </a:rPr>
              <a:t>http://blog.bufferapp.com/bad-customer-service-support</a:t>
            </a:r>
            <a:endParaRPr lang="en-GB" altLang="en-US" sz="1400" dirty="0" smtClean="0"/>
          </a:p>
          <a:p>
            <a:pPr marL="0" indent="0" eaLnBrk="1" hangingPunct="1">
              <a:buFont typeface="Wingdings 2" pitchFamily="18" charset="2"/>
              <a:buNone/>
            </a:pPr>
            <a:endParaRPr lang="en-GB" altLang="en-US" sz="1400" dirty="0" smtClean="0"/>
          </a:p>
          <a:p>
            <a:pPr marL="0" indent="0" eaLnBrk="1" hangingPunct="1">
              <a:buFont typeface="Wingdings 2" pitchFamily="18" charset="2"/>
              <a:buNone/>
            </a:pPr>
            <a:r>
              <a:rPr lang="en-GB" altLang="en-US" sz="4800" dirty="0" smtClean="0"/>
              <a:t>.</a:t>
            </a:r>
            <a:endParaRPr lang="en-US" altLang="en-US" sz="4800" dirty="0" smtClean="0"/>
          </a:p>
        </p:txBody>
      </p:sp>
    </p:spTree>
    <p:extLst>
      <p:ext uri="{BB962C8B-B14F-4D97-AF65-F5344CB8AC3E}">
        <p14:creationId xmlns:p14="http://schemas.microsoft.com/office/powerpoint/2010/main" val="5005805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altLang="en-US" dirty="0" smtClean="0"/>
              <a:t>Relationship Marketing</a:t>
            </a:r>
            <a:endParaRPr lang="en-US" dirty="0"/>
          </a:p>
        </p:txBody>
      </p:sp>
      <p:sp>
        <p:nvSpPr>
          <p:cNvPr id="31747" name="Content Placeholder 2"/>
          <p:cNvSpPr>
            <a:spLocks noGrp="1"/>
          </p:cNvSpPr>
          <p:nvPr>
            <p:ph idx="1"/>
          </p:nvPr>
        </p:nvSpPr>
        <p:spPr/>
        <p:txBody>
          <a:bodyPr/>
          <a:lstStyle/>
          <a:p>
            <a:r>
              <a:rPr lang="en-GB" altLang="en-US" sz="2800" smtClean="0"/>
              <a:t>Building, maintaining and developing relationships with existing stakeholders, and forging lasting relationships with new ones..</a:t>
            </a:r>
          </a:p>
          <a:p>
            <a:r>
              <a:rPr lang="en-GB" altLang="en-US" sz="2800" smtClean="0"/>
              <a:t>This process becomes an attitude that influences the whole organisation and all of its functions.</a:t>
            </a:r>
          </a:p>
          <a:p>
            <a:r>
              <a:rPr lang="en-GB" altLang="en-US" sz="2800" smtClean="0"/>
              <a:t>Forming mutually beneficial long term relationships with stakeholders is a strategic goal. </a:t>
            </a:r>
            <a:endParaRPr lang="en-US" altLang="en-US" sz="2800" smtClean="0"/>
          </a:p>
        </p:txBody>
      </p:sp>
    </p:spTree>
    <p:extLst>
      <p:ext uri="{BB962C8B-B14F-4D97-AF65-F5344CB8AC3E}">
        <p14:creationId xmlns:p14="http://schemas.microsoft.com/office/powerpoint/2010/main" val="21841566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fontScale="90000"/>
          </a:bodyPr>
          <a:lstStyle/>
          <a:p>
            <a:pPr eaLnBrk="1" fontAlgn="auto" hangingPunct="1">
              <a:spcAft>
                <a:spcPts val="0"/>
              </a:spcAft>
              <a:defRPr/>
            </a:pPr>
            <a:r>
              <a:rPr lang="en-US" altLang="en-US" sz="5400" dirty="0" smtClean="0">
                <a:ea typeface="ＭＳ Ｐゴシック" pitchFamily="34" charset="-128"/>
              </a:rPr>
              <a:t/>
            </a:r>
            <a:br>
              <a:rPr lang="en-US" altLang="en-US" sz="5400" dirty="0" smtClean="0">
                <a:ea typeface="ＭＳ Ｐゴシック" pitchFamily="34" charset="-128"/>
              </a:rPr>
            </a:br>
            <a:r>
              <a:rPr lang="en-US" altLang="en-US" sz="5400" dirty="0" smtClean="0">
                <a:ea typeface="ＭＳ Ｐゴシック" pitchFamily="34" charset="-128"/>
              </a:rPr>
              <a:t>Relationship Marketing</a:t>
            </a:r>
            <a:br>
              <a:rPr lang="en-US" altLang="en-US" sz="5400" dirty="0" smtClean="0">
                <a:ea typeface="ＭＳ Ｐゴシック" pitchFamily="34" charset="-128"/>
              </a:rPr>
            </a:br>
            <a:endParaRPr lang="en-US" altLang="en-US" dirty="0" smtClean="0">
              <a:solidFill>
                <a:srgbClr val="732888"/>
              </a:solidFill>
              <a:ea typeface="ＭＳ Ｐゴシック" pitchFamily="34" charset="-128"/>
            </a:endParaRPr>
          </a:p>
        </p:txBody>
      </p:sp>
      <p:sp>
        <p:nvSpPr>
          <p:cNvPr id="32771" name="Text Placeholder 2"/>
          <p:cNvSpPr>
            <a:spLocks noGrp="1"/>
          </p:cNvSpPr>
          <p:nvPr>
            <p:ph type="body" sz="half" idx="1"/>
          </p:nvPr>
        </p:nvSpPr>
        <p:spPr>
          <a:xfrm>
            <a:off x="1043608" y="1556792"/>
            <a:ext cx="7620000" cy="4419600"/>
          </a:xfrm>
        </p:spPr>
        <p:txBody>
          <a:bodyPr/>
          <a:lstStyle/>
          <a:p>
            <a:pPr eaLnBrk="1" hangingPunct="1"/>
            <a:r>
              <a:rPr lang="en-US" altLang="en-US" dirty="0" smtClean="0">
                <a:ea typeface="ＭＳ Ｐゴシック" pitchFamily="34" charset="-128"/>
              </a:rPr>
              <a:t>Increased purchases</a:t>
            </a:r>
          </a:p>
          <a:p>
            <a:pPr eaLnBrk="1" hangingPunct="1"/>
            <a:r>
              <a:rPr lang="en-US" altLang="en-US" dirty="0" smtClean="0">
                <a:ea typeface="ＭＳ Ｐゴシック" pitchFamily="34" charset="-128"/>
              </a:rPr>
              <a:t>Lower costs</a:t>
            </a:r>
          </a:p>
          <a:p>
            <a:pPr eaLnBrk="1" hangingPunct="1"/>
            <a:r>
              <a:rPr lang="en-US" altLang="en-US" dirty="0" smtClean="0">
                <a:ea typeface="ＭＳ Ｐゴシック" pitchFamily="34" charset="-128"/>
              </a:rPr>
              <a:t>Lifetime value</a:t>
            </a:r>
          </a:p>
          <a:p>
            <a:pPr eaLnBrk="1" hangingPunct="1"/>
            <a:r>
              <a:rPr lang="en-US" altLang="en-US" dirty="0" smtClean="0">
                <a:ea typeface="ＭＳ Ｐゴシック" pitchFamily="34" charset="-128"/>
              </a:rPr>
              <a:t>Sustainable competitive advantage</a:t>
            </a:r>
          </a:p>
          <a:p>
            <a:pPr eaLnBrk="1" hangingPunct="1"/>
            <a:r>
              <a:rPr lang="en-US" altLang="en-US" dirty="0" smtClean="0">
                <a:ea typeface="ＭＳ Ｐゴシック" pitchFamily="34" charset="-128"/>
              </a:rPr>
              <a:t>Word of mouth promotion</a:t>
            </a:r>
          </a:p>
          <a:p>
            <a:pPr eaLnBrk="1" hangingPunct="1"/>
            <a:r>
              <a:rPr lang="en-US" altLang="en-US" dirty="0" smtClean="0">
                <a:ea typeface="ＭＳ Ｐゴシック" pitchFamily="34" charset="-128"/>
              </a:rPr>
              <a:t>Decreased staff turnover</a:t>
            </a:r>
          </a:p>
        </p:txBody>
      </p:sp>
      <p:pic>
        <p:nvPicPr>
          <p:cNvPr id="1026" name="Picture 2" descr="C:\Users\bus-ac2\AppData\Local\Microsoft\Windows\Temporary Internet Files\Content.IE5\0R967FWX\MC90038364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1772816"/>
            <a:ext cx="1656184" cy="1270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70047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85800" y="130175"/>
            <a:ext cx="7772400" cy="2101850"/>
          </a:xfrm>
        </p:spPr>
        <p:txBody>
          <a:bodyPr/>
          <a:lstStyle/>
          <a:p>
            <a:pPr eaLnBrk="1" hangingPunct="1"/>
            <a:r>
              <a:rPr lang="en-GB" smtClean="0"/>
              <a:t>Three types of marketing in the service industries</a:t>
            </a:r>
          </a:p>
        </p:txBody>
      </p:sp>
      <p:sp>
        <p:nvSpPr>
          <p:cNvPr id="21507" name="Oval 3"/>
          <p:cNvSpPr>
            <a:spLocks noChangeArrowheads="1"/>
          </p:cNvSpPr>
          <p:nvPr/>
        </p:nvSpPr>
        <p:spPr bwMode="auto">
          <a:xfrm>
            <a:off x="3352800" y="2438400"/>
            <a:ext cx="2209800" cy="1143000"/>
          </a:xfrm>
          <a:prstGeom prst="ellipse">
            <a:avLst/>
          </a:prstGeom>
          <a:solidFill>
            <a:schemeClr val="accent1"/>
          </a:solidFill>
          <a:ln w="9525">
            <a:solidFill>
              <a:schemeClr val="tx1"/>
            </a:solidFill>
            <a:round/>
            <a:headEnd/>
            <a:tailEnd/>
          </a:ln>
        </p:spPr>
        <p:txBody>
          <a:bodyPr wrap="none" anchor="ctr"/>
          <a:lstStyle/>
          <a:p>
            <a:pPr algn="ctr"/>
            <a:r>
              <a:rPr lang="en-GB" b="1" dirty="0">
                <a:solidFill>
                  <a:schemeClr val="bg1"/>
                </a:solidFill>
              </a:rPr>
              <a:t>Internal</a:t>
            </a:r>
          </a:p>
        </p:txBody>
      </p:sp>
      <p:sp>
        <p:nvSpPr>
          <p:cNvPr id="21508" name="Oval 4"/>
          <p:cNvSpPr>
            <a:spLocks noChangeArrowheads="1"/>
          </p:cNvSpPr>
          <p:nvPr/>
        </p:nvSpPr>
        <p:spPr bwMode="auto">
          <a:xfrm>
            <a:off x="1371600" y="4191000"/>
            <a:ext cx="1981200" cy="1143000"/>
          </a:xfrm>
          <a:prstGeom prst="ellipse">
            <a:avLst/>
          </a:prstGeom>
          <a:solidFill>
            <a:schemeClr val="accent1"/>
          </a:solidFill>
          <a:ln w="9525">
            <a:solidFill>
              <a:schemeClr val="tx1"/>
            </a:solidFill>
            <a:round/>
            <a:headEnd/>
            <a:tailEnd/>
          </a:ln>
        </p:spPr>
        <p:txBody>
          <a:bodyPr wrap="none" anchor="ctr"/>
          <a:lstStyle/>
          <a:p>
            <a:pPr algn="ctr"/>
            <a:r>
              <a:rPr lang="en-GB" b="1" dirty="0">
                <a:solidFill>
                  <a:schemeClr val="bg1"/>
                </a:solidFill>
              </a:rPr>
              <a:t>External</a:t>
            </a:r>
          </a:p>
        </p:txBody>
      </p:sp>
      <p:sp>
        <p:nvSpPr>
          <p:cNvPr id="21509" name="Oval 5"/>
          <p:cNvSpPr>
            <a:spLocks noChangeArrowheads="1"/>
          </p:cNvSpPr>
          <p:nvPr/>
        </p:nvSpPr>
        <p:spPr bwMode="auto">
          <a:xfrm>
            <a:off x="5334000" y="4267200"/>
            <a:ext cx="2286000" cy="1066800"/>
          </a:xfrm>
          <a:prstGeom prst="ellipse">
            <a:avLst/>
          </a:prstGeom>
          <a:solidFill>
            <a:schemeClr val="accent1"/>
          </a:solidFill>
          <a:ln w="9525">
            <a:solidFill>
              <a:schemeClr val="tx1"/>
            </a:solidFill>
            <a:round/>
            <a:headEnd/>
            <a:tailEnd/>
          </a:ln>
        </p:spPr>
        <p:txBody>
          <a:bodyPr wrap="none" anchor="ctr"/>
          <a:lstStyle/>
          <a:p>
            <a:pPr algn="ctr"/>
            <a:r>
              <a:rPr lang="en-GB" b="1" dirty="0">
                <a:solidFill>
                  <a:schemeClr val="bg1"/>
                </a:solidFill>
              </a:rPr>
              <a:t>Interactive</a:t>
            </a:r>
            <a:r>
              <a:rPr lang="en-GB" dirty="0">
                <a:solidFill>
                  <a:schemeClr val="bg1"/>
                </a:solidFill>
              </a:rPr>
              <a:t> </a:t>
            </a:r>
          </a:p>
        </p:txBody>
      </p:sp>
      <p:sp>
        <p:nvSpPr>
          <p:cNvPr id="21510" name="Line 6"/>
          <p:cNvSpPr>
            <a:spLocks noChangeShapeType="1"/>
          </p:cNvSpPr>
          <p:nvPr/>
        </p:nvSpPr>
        <p:spPr bwMode="auto">
          <a:xfrm flipV="1">
            <a:off x="2895600" y="3505200"/>
            <a:ext cx="838200" cy="762000"/>
          </a:xfrm>
          <a:prstGeom prst="line">
            <a:avLst/>
          </a:prstGeom>
          <a:noFill/>
          <a:ln w="9525">
            <a:solidFill>
              <a:schemeClr val="tx1"/>
            </a:solidFill>
            <a:round/>
            <a:headEnd/>
            <a:tailEnd/>
          </a:ln>
        </p:spPr>
        <p:txBody>
          <a:bodyPr wrap="none"/>
          <a:lstStyle/>
          <a:p>
            <a:endParaRPr lang="en-US"/>
          </a:p>
        </p:txBody>
      </p:sp>
      <p:sp>
        <p:nvSpPr>
          <p:cNvPr id="21511" name="Line 7"/>
          <p:cNvSpPr>
            <a:spLocks noChangeShapeType="1"/>
          </p:cNvSpPr>
          <p:nvPr/>
        </p:nvSpPr>
        <p:spPr bwMode="auto">
          <a:xfrm>
            <a:off x="5181600" y="3505200"/>
            <a:ext cx="1219200" cy="838200"/>
          </a:xfrm>
          <a:prstGeom prst="line">
            <a:avLst/>
          </a:prstGeom>
          <a:noFill/>
          <a:ln w="9525">
            <a:solidFill>
              <a:schemeClr val="tx1"/>
            </a:solidFill>
            <a:round/>
            <a:headEnd/>
            <a:tailEnd/>
          </a:ln>
        </p:spPr>
        <p:txBody>
          <a:bodyPr wrap="none"/>
          <a:lstStyle/>
          <a:p>
            <a:endParaRPr lang="en-US"/>
          </a:p>
        </p:txBody>
      </p:sp>
      <p:sp>
        <p:nvSpPr>
          <p:cNvPr id="21512" name="Line 8"/>
          <p:cNvSpPr>
            <a:spLocks noChangeShapeType="1"/>
          </p:cNvSpPr>
          <p:nvPr/>
        </p:nvSpPr>
        <p:spPr bwMode="auto">
          <a:xfrm>
            <a:off x="3352800" y="4876800"/>
            <a:ext cx="1981200" cy="0"/>
          </a:xfrm>
          <a:prstGeom prst="line">
            <a:avLst/>
          </a:prstGeom>
          <a:noFill/>
          <a:ln w="9525">
            <a:solidFill>
              <a:schemeClr val="tx1"/>
            </a:solidFill>
            <a:round/>
            <a:headEnd/>
            <a:tailEnd/>
          </a:ln>
        </p:spPr>
        <p:txBody>
          <a:bodyPr wrap="none"/>
          <a:lstStyle/>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Internal marketing means…</a:t>
            </a:r>
          </a:p>
        </p:txBody>
      </p:sp>
      <p:sp>
        <p:nvSpPr>
          <p:cNvPr id="41987" name="Rectangle 3"/>
          <p:cNvSpPr>
            <a:spLocks noGrp="1" noChangeArrowheads="1"/>
          </p:cNvSpPr>
          <p:nvPr>
            <p:ph idx="1"/>
          </p:nvPr>
        </p:nvSpPr>
        <p:spPr/>
        <p:txBody>
          <a:bodyPr/>
          <a:lstStyle/>
          <a:p>
            <a:pPr eaLnBrk="1" hangingPunct="1"/>
            <a:r>
              <a:rPr lang="en-GB" smtClean="0"/>
              <a:t>Recruiting the right staff</a:t>
            </a:r>
          </a:p>
          <a:p>
            <a:pPr eaLnBrk="1" hangingPunct="1"/>
            <a:r>
              <a:rPr lang="en-GB" smtClean="0"/>
              <a:t>Remunerating them appropriately</a:t>
            </a:r>
          </a:p>
          <a:p>
            <a:pPr eaLnBrk="1" hangingPunct="1"/>
            <a:r>
              <a:rPr lang="en-GB" smtClean="0"/>
              <a:t>Training them to a sufficiently high level to be able to deliver the service experience to the customer effectively and efficiently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1986"/>
                                        </p:tgtEl>
                                        <p:attrNameLst>
                                          <p:attrName>style.visibility</p:attrName>
                                        </p:attrNameLst>
                                      </p:cBhvr>
                                      <p:to>
                                        <p:strVal val="visible"/>
                                      </p:to>
                                    </p:set>
                                    <p:anim calcmode="lin" valueType="num">
                                      <p:cBhvr additive="base">
                                        <p:cTn id="7" dur="500" fill="hold"/>
                                        <p:tgtEl>
                                          <p:spTgt spid="41986"/>
                                        </p:tgtEl>
                                        <p:attrNameLst>
                                          <p:attrName>ppt_x</p:attrName>
                                        </p:attrNameLst>
                                      </p:cBhvr>
                                      <p:tavLst>
                                        <p:tav tm="0">
                                          <p:val>
                                            <p:strVal val="0-#ppt_w/2"/>
                                          </p:val>
                                        </p:tav>
                                        <p:tav tm="100000">
                                          <p:val>
                                            <p:strVal val="#ppt_x"/>
                                          </p:val>
                                        </p:tav>
                                      </p:tavLst>
                                    </p:anim>
                                    <p:anim calcmode="lin" valueType="num">
                                      <p:cBhvr additive="base">
                                        <p:cTn id="8" dur="500" fill="hold"/>
                                        <p:tgtEl>
                                          <p:spTgt spid="4198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grpId="0" nodeType="clickEffect">
                                  <p:stCondLst>
                                    <p:cond delay="0"/>
                                  </p:stCondLst>
                                  <p:childTnLst>
                                    <p:set>
                                      <p:cBhvr>
                                        <p:cTn id="12" dur="1" fill="hold">
                                          <p:stCondLst>
                                            <p:cond delay="0"/>
                                          </p:stCondLst>
                                        </p:cTn>
                                        <p:tgtEl>
                                          <p:spTgt spid="41987">
                                            <p:txEl>
                                              <p:pRg st="0" end="0"/>
                                            </p:txEl>
                                          </p:spTgt>
                                        </p:tgtEl>
                                        <p:attrNameLst>
                                          <p:attrName>style.visibility</p:attrName>
                                        </p:attrNameLst>
                                      </p:cBhvr>
                                      <p:to>
                                        <p:strVal val="visible"/>
                                      </p:to>
                                    </p:set>
                                    <p:animEffect transition="in" filter="box(in)">
                                      <p:cBhvr>
                                        <p:cTn id="13" dur="500"/>
                                        <p:tgtEl>
                                          <p:spTgt spid="41987">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 presetClass="entr" presetSubtype="16" fill="hold" grpId="0" nodeType="clickEffect">
                                  <p:stCondLst>
                                    <p:cond delay="0"/>
                                  </p:stCondLst>
                                  <p:childTnLst>
                                    <p:set>
                                      <p:cBhvr>
                                        <p:cTn id="17" dur="1" fill="hold">
                                          <p:stCondLst>
                                            <p:cond delay="0"/>
                                          </p:stCondLst>
                                        </p:cTn>
                                        <p:tgtEl>
                                          <p:spTgt spid="41987">
                                            <p:txEl>
                                              <p:pRg st="1" end="1"/>
                                            </p:txEl>
                                          </p:spTgt>
                                        </p:tgtEl>
                                        <p:attrNameLst>
                                          <p:attrName>style.visibility</p:attrName>
                                        </p:attrNameLst>
                                      </p:cBhvr>
                                      <p:to>
                                        <p:strVal val="visible"/>
                                      </p:to>
                                    </p:set>
                                    <p:animEffect transition="in" filter="box(in)">
                                      <p:cBhvr>
                                        <p:cTn id="18" dur="500"/>
                                        <p:tgtEl>
                                          <p:spTgt spid="41987">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 presetClass="entr" presetSubtype="16" fill="hold" grpId="0" nodeType="clickEffect">
                                  <p:stCondLst>
                                    <p:cond delay="0"/>
                                  </p:stCondLst>
                                  <p:childTnLst>
                                    <p:set>
                                      <p:cBhvr>
                                        <p:cTn id="22" dur="1" fill="hold">
                                          <p:stCondLst>
                                            <p:cond delay="0"/>
                                          </p:stCondLst>
                                        </p:cTn>
                                        <p:tgtEl>
                                          <p:spTgt spid="41987">
                                            <p:txEl>
                                              <p:pRg st="2" end="2"/>
                                            </p:txEl>
                                          </p:spTgt>
                                        </p:tgtEl>
                                        <p:attrNameLst>
                                          <p:attrName>style.visibility</p:attrName>
                                        </p:attrNameLst>
                                      </p:cBhvr>
                                      <p:to>
                                        <p:strVal val="visible"/>
                                      </p:to>
                                    </p:set>
                                    <p:animEffect transition="in" filter="box(in)">
                                      <p:cBhvr>
                                        <p:cTn id="23" dur="500"/>
                                        <p:tgtEl>
                                          <p:spTgt spid="4198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autoUpdateAnimBg="0"/>
      <p:bldP spid="41987"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Internal marketing is important because:</a:t>
            </a:r>
          </a:p>
        </p:txBody>
      </p:sp>
      <p:sp>
        <p:nvSpPr>
          <p:cNvPr id="43011" name="Rectangle 3"/>
          <p:cNvSpPr>
            <a:spLocks noGrp="1" noChangeArrowheads="1"/>
          </p:cNvSpPr>
          <p:nvPr>
            <p:ph idx="1"/>
          </p:nvPr>
        </p:nvSpPr>
        <p:spPr/>
        <p:txBody>
          <a:bodyPr/>
          <a:lstStyle/>
          <a:p>
            <a:pPr eaLnBrk="1" hangingPunct="1"/>
            <a:r>
              <a:rPr lang="en-GB" sz="2800" smtClean="0"/>
              <a:t>Service products can involve a great deal of interaction between staff and customers</a:t>
            </a:r>
          </a:p>
          <a:p>
            <a:pPr eaLnBrk="1" hangingPunct="1"/>
            <a:r>
              <a:rPr lang="en-GB" sz="2800" smtClean="0"/>
              <a:t>Service products are produced ‘live’ in front of the customer and must be right first time</a:t>
            </a:r>
          </a:p>
          <a:p>
            <a:pPr eaLnBrk="1" hangingPunct="1"/>
            <a:r>
              <a:rPr lang="en-GB" sz="2800" smtClean="0"/>
              <a:t>It is important to get as much consistency as possible in service delivery on different occasions and between different staff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010"/>
                                        </p:tgtEl>
                                        <p:attrNameLst>
                                          <p:attrName>style.visibility</p:attrName>
                                        </p:attrNameLst>
                                      </p:cBhvr>
                                      <p:to>
                                        <p:strVal val="visible"/>
                                      </p:to>
                                    </p:set>
                                    <p:anim calcmode="lin" valueType="num">
                                      <p:cBhvr additive="base">
                                        <p:cTn id="7" dur="500" fill="hold"/>
                                        <p:tgtEl>
                                          <p:spTgt spid="43010"/>
                                        </p:tgtEl>
                                        <p:attrNameLst>
                                          <p:attrName>ppt_x</p:attrName>
                                        </p:attrNameLst>
                                      </p:cBhvr>
                                      <p:tavLst>
                                        <p:tav tm="0">
                                          <p:val>
                                            <p:strVal val="0-#ppt_w/2"/>
                                          </p:val>
                                        </p:tav>
                                        <p:tav tm="100000">
                                          <p:val>
                                            <p:strVal val="#ppt_x"/>
                                          </p:val>
                                        </p:tav>
                                      </p:tavLst>
                                    </p:anim>
                                    <p:anim calcmode="lin" valueType="num">
                                      <p:cBhvr additive="base">
                                        <p:cTn id="8" dur="500" fill="hold"/>
                                        <p:tgtEl>
                                          <p:spTgt spid="430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43011">
                                            <p:txEl>
                                              <p:pRg st="0" end="0"/>
                                            </p:txEl>
                                          </p:spTgt>
                                        </p:tgtEl>
                                        <p:attrNameLst>
                                          <p:attrName>style.visibility</p:attrName>
                                        </p:attrNameLst>
                                      </p:cBhvr>
                                      <p:to>
                                        <p:strVal val="visible"/>
                                      </p:to>
                                    </p:set>
                                    <p:animEffect transition="in" filter="blinds(horizontal)">
                                      <p:cBhvr>
                                        <p:cTn id="13" dur="500"/>
                                        <p:tgtEl>
                                          <p:spTgt spid="43011">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43011">
                                            <p:txEl>
                                              <p:pRg st="1" end="1"/>
                                            </p:txEl>
                                          </p:spTgt>
                                        </p:tgtEl>
                                        <p:attrNameLst>
                                          <p:attrName>style.visibility</p:attrName>
                                        </p:attrNameLst>
                                      </p:cBhvr>
                                      <p:to>
                                        <p:strVal val="visible"/>
                                      </p:to>
                                    </p:set>
                                    <p:animEffect transition="in" filter="blinds(horizontal)">
                                      <p:cBhvr>
                                        <p:cTn id="18" dur="500"/>
                                        <p:tgtEl>
                                          <p:spTgt spid="43011">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grpId="0" nodeType="clickEffect">
                                  <p:stCondLst>
                                    <p:cond delay="0"/>
                                  </p:stCondLst>
                                  <p:childTnLst>
                                    <p:set>
                                      <p:cBhvr>
                                        <p:cTn id="22" dur="1" fill="hold">
                                          <p:stCondLst>
                                            <p:cond delay="0"/>
                                          </p:stCondLst>
                                        </p:cTn>
                                        <p:tgtEl>
                                          <p:spTgt spid="43011">
                                            <p:txEl>
                                              <p:pRg st="2" end="2"/>
                                            </p:txEl>
                                          </p:spTgt>
                                        </p:tgtEl>
                                        <p:attrNameLst>
                                          <p:attrName>style.visibility</p:attrName>
                                        </p:attrNameLst>
                                      </p:cBhvr>
                                      <p:to>
                                        <p:strVal val="visible"/>
                                      </p:to>
                                    </p:set>
                                    <p:animEffect transition="in" filter="blinds(horizontal)">
                                      <p:cBhvr>
                                        <p:cTn id="23" dur="500"/>
                                        <p:tgtEl>
                                          <p:spTgt spid="4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autoUpdateAnimBg="0"/>
      <p:bldP spid="4301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mtClean="0"/>
              <a:t>Service productivity can be improved by:</a:t>
            </a:r>
          </a:p>
        </p:txBody>
      </p:sp>
      <p:sp>
        <p:nvSpPr>
          <p:cNvPr id="44035" name="Rectangle 3"/>
          <p:cNvSpPr>
            <a:spLocks noGrp="1" noChangeArrowheads="1"/>
          </p:cNvSpPr>
          <p:nvPr>
            <p:ph idx="1"/>
          </p:nvPr>
        </p:nvSpPr>
        <p:spPr/>
        <p:txBody>
          <a:bodyPr/>
          <a:lstStyle/>
          <a:p>
            <a:pPr eaLnBrk="1" hangingPunct="1"/>
            <a:r>
              <a:rPr lang="en-GB" sz="2800" smtClean="0"/>
              <a:t>Improved recruitment and training of staff</a:t>
            </a:r>
          </a:p>
          <a:p>
            <a:pPr eaLnBrk="1" hangingPunct="1"/>
            <a:r>
              <a:rPr lang="en-GB" sz="2800" smtClean="0"/>
              <a:t>More advanced systems and technology</a:t>
            </a:r>
          </a:p>
          <a:p>
            <a:pPr eaLnBrk="1" hangingPunct="1"/>
            <a:r>
              <a:rPr lang="en-GB" sz="2800" smtClean="0"/>
              <a:t>Reducing service levels</a:t>
            </a:r>
          </a:p>
          <a:p>
            <a:pPr eaLnBrk="1" hangingPunct="1"/>
            <a:r>
              <a:rPr lang="en-GB" sz="2800" smtClean="0"/>
              <a:t>Changing the nature of customer interaction (self-service options)</a:t>
            </a:r>
          </a:p>
          <a:p>
            <a:pPr eaLnBrk="1" hangingPunct="1"/>
            <a:r>
              <a:rPr lang="en-GB" sz="2800" smtClean="0"/>
              <a:t>Reducing the mismatch between supply and demand (reduced prices at quiet times)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4034"/>
                                        </p:tgtEl>
                                        <p:attrNameLst>
                                          <p:attrName>style.visibility</p:attrName>
                                        </p:attrNameLst>
                                      </p:cBhvr>
                                      <p:to>
                                        <p:strVal val="visible"/>
                                      </p:to>
                                    </p:set>
                                    <p:anim calcmode="lin" valueType="num">
                                      <p:cBhvr additive="base">
                                        <p:cTn id="7" dur="500" fill="hold"/>
                                        <p:tgtEl>
                                          <p:spTgt spid="44034"/>
                                        </p:tgtEl>
                                        <p:attrNameLst>
                                          <p:attrName>ppt_x</p:attrName>
                                        </p:attrNameLst>
                                      </p:cBhvr>
                                      <p:tavLst>
                                        <p:tav tm="0">
                                          <p:val>
                                            <p:strVal val="0-#ppt_w/2"/>
                                          </p:val>
                                        </p:tav>
                                        <p:tav tm="100000">
                                          <p:val>
                                            <p:strVal val="#ppt_x"/>
                                          </p:val>
                                        </p:tav>
                                      </p:tavLst>
                                    </p:anim>
                                    <p:anim calcmode="lin" valueType="num">
                                      <p:cBhvr additive="base">
                                        <p:cTn id="8" dur="500" fill="hold"/>
                                        <p:tgtEl>
                                          <p:spTgt spid="4403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44035">
                                            <p:txEl>
                                              <p:pRg st="0" end="0"/>
                                            </p:txEl>
                                          </p:spTgt>
                                        </p:tgtEl>
                                        <p:attrNameLst>
                                          <p:attrName>style.visibility</p:attrName>
                                        </p:attrNameLst>
                                      </p:cBhvr>
                                      <p:to>
                                        <p:strVal val="visible"/>
                                      </p:to>
                                    </p:set>
                                    <p:animEffect transition="in" filter="checkerboard(across)">
                                      <p:cBhvr>
                                        <p:cTn id="13" dur="500"/>
                                        <p:tgtEl>
                                          <p:spTgt spid="4403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4035">
                                            <p:txEl>
                                              <p:pRg st="1" end="1"/>
                                            </p:txEl>
                                          </p:spTgt>
                                        </p:tgtEl>
                                        <p:attrNameLst>
                                          <p:attrName>style.visibility</p:attrName>
                                        </p:attrNameLst>
                                      </p:cBhvr>
                                      <p:to>
                                        <p:strVal val="visible"/>
                                      </p:to>
                                    </p:set>
                                    <p:animEffect transition="in" filter="checkerboard(across)">
                                      <p:cBhvr>
                                        <p:cTn id="18" dur="500"/>
                                        <p:tgtEl>
                                          <p:spTgt spid="44035">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44035">
                                            <p:txEl>
                                              <p:pRg st="2" end="2"/>
                                            </p:txEl>
                                          </p:spTgt>
                                        </p:tgtEl>
                                        <p:attrNameLst>
                                          <p:attrName>style.visibility</p:attrName>
                                        </p:attrNameLst>
                                      </p:cBhvr>
                                      <p:to>
                                        <p:strVal val="visible"/>
                                      </p:to>
                                    </p:set>
                                    <p:animEffect transition="in" filter="checkerboard(across)">
                                      <p:cBhvr>
                                        <p:cTn id="23" dur="500"/>
                                        <p:tgtEl>
                                          <p:spTgt spid="4403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44035">
                                            <p:txEl>
                                              <p:pRg st="3" end="3"/>
                                            </p:txEl>
                                          </p:spTgt>
                                        </p:tgtEl>
                                        <p:attrNameLst>
                                          <p:attrName>style.visibility</p:attrName>
                                        </p:attrNameLst>
                                      </p:cBhvr>
                                      <p:to>
                                        <p:strVal val="visible"/>
                                      </p:to>
                                    </p:set>
                                    <p:animEffect transition="in" filter="checkerboard(across)">
                                      <p:cBhvr>
                                        <p:cTn id="28" dur="500"/>
                                        <p:tgtEl>
                                          <p:spTgt spid="44035">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 presetClass="entr" presetSubtype="10" fill="hold" grpId="0" nodeType="clickEffect">
                                  <p:stCondLst>
                                    <p:cond delay="0"/>
                                  </p:stCondLst>
                                  <p:childTnLst>
                                    <p:set>
                                      <p:cBhvr>
                                        <p:cTn id="32" dur="1" fill="hold">
                                          <p:stCondLst>
                                            <p:cond delay="0"/>
                                          </p:stCondLst>
                                        </p:cTn>
                                        <p:tgtEl>
                                          <p:spTgt spid="44035">
                                            <p:txEl>
                                              <p:pRg st="4" end="4"/>
                                            </p:txEl>
                                          </p:spTgt>
                                        </p:tgtEl>
                                        <p:attrNameLst>
                                          <p:attrName>style.visibility</p:attrName>
                                        </p:attrNameLst>
                                      </p:cBhvr>
                                      <p:to>
                                        <p:strVal val="visible"/>
                                      </p:to>
                                    </p:set>
                                    <p:animEffect transition="in" filter="checkerboard(across)">
                                      <p:cBhvr>
                                        <p:cTn id="33" dur="500"/>
                                        <p:tgtEl>
                                          <p:spTgt spid="440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autoUpdateAnimBg="0"/>
      <p:bldP spid="44035"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85800" y="220663"/>
            <a:ext cx="7772400" cy="1920875"/>
          </a:xfrm>
        </p:spPr>
        <p:txBody>
          <a:bodyPr/>
          <a:lstStyle/>
          <a:p>
            <a:pPr eaLnBrk="1" hangingPunct="1"/>
            <a:r>
              <a:rPr lang="en-GB" sz="4000" smtClean="0"/>
              <a:t>The ten criteria that affect customers’ perception of quality</a:t>
            </a:r>
          </a:p>
        </p:txBody>
      </p:sp>
      <p:sp>
        <p:nvSpPr>
          <p:cNvPr id="45059" name="Rectangle 3"/>
          <p:cNvSpPr>
            <a:spLocks noGrp="1" noChangeArrowheads="1"/>
          </p:cNvSpPr>
          <p:nvPr>
            <p:ph idx="1"/>
          </p:nvPr>
        </p:nvSpPr>
        <p:spPr>
          <a:xfrm>
            <a:off x="704344" y="1988840"/>
            <a:ext cx="8072494" cy="3484983"/>
          </a:xfrm>
        </p:spPr>
        <p:txBody>
          <a:bodyPr/>
          <a:lstStyle/>
          <a:p>
            <a:pPr eaLnBrk="1" hangingPunct="1"/>
            <a:r>
              <a:rPr lang="en-GB" dirty="0" smtClean="0"/>
              <a:t>1. Access</a:t>
            </a:r>
          </a:p>
          <a:p>
            <a:pPr eaLnBrk="1" hangingPunct="1"/>
            <a:r>
              <a:rPr lang="en-GB" dirty="0" smtClean="0"/>
              <a:t>2. Reliability</a:t>
            </a:r>
          </a:p>
          <a:p>
            <a:pPr eaLnBrk="1" hangingPunct="1"/>
            <a:r>
              <a:rPr lang="en-GB" dirty="0" smtClean="0"/>
              <a:t>3. Credibility</a:t>
            </a:r>
          </a:p>
          <a:p>
            <a:pPr eaLnBrk="1" hangingPunct="1"/>
            <a:r>
              <a:rPr lang="en-GB" dirty="0" smtClean="0"/>
              <a:t>4. Security</a:t>
            </a:r>
          </a:p>
          <a:p>
            <a:pPr eaLnBrk="1" hangingPunct="1"/>
            <a:r>
              <a:rPr lang="en-GB" dirty="0" smtClean="0"/>
              <a:t>5. Understanding</a:t>
            </a:r>
          </a:p>
          <a:p>
            <a:pPr eaLnBrk="1" hangingPunct="1"/>
            <a:r>
              <a:rPr lang="en-GB" dirty="0" smtClean="0"/>
              <a:t>6. responsiveness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5058"/>
                                        </p:tgtEl>
                                        <p:attrNameLst>
                                          <p:attrName>style.visibility</p:attrName>
                                        </p:attrNameLst>
                                      </p:cBhvr>
                                      <p:to>
                                        <p:strVal val="visible"/>
                                      </p:to>
                                    </p:set>
                                    <p:anim calcmode="lin" valueType="num">
                                      <p:cBhvr additive="base">
                                        <p:cTn id="7" dur="500" fill="hold"/>
                                        <p:tgtEl>
                                          <p:spTgt spid="45058"/>
                                        </p:tgtEl>
                                        <p:attrNameLst>
                                          <p:attrName>ppt_x</p:attrName>
                                        </p:attrNameLst>
                                      </p:cBhvr>
                                      <p:tavLst>
                                        <p:tav tm="0">
                                          <p:val>
                                            <p:strVal val="0-#ppt_w/2"/>
                                          </p:val>
                                        </p:tav>
                                        <p:tav tm="100000">
                                          <p:val>
                                            <p:strVal val="#ppt_x"/>
                                          </p:val>
                                        </p:tav>
                                      </p:tavLst>
                                    </p:anim>
                                    <p:anim calcmode="lin" valueType="num">
                                      <p:cBhvr additive="base">
                                        <p:cTn id="8" dur="500" fill="hold"/>
                                        <p:tgtEl>
                                          <p:spTgt spid="4505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5059">
                                            <p:txEl>
                                              <p:pRg st="0" end="0"/>
                                            </p:txEl>
                                          </p:spTgt>
                                        </p:tgtEl>
                                        <p:attrNameLst>
                                          <p:attrName>style.visibility</p:attrName>
                                        </p:attrNameLst>
                                      </p:cBhvr>
                                      <p:to>
                                        <p:strVal val="visible"/>
                                      </p:to>
                                    </p:set>
                                    <p:animEffect transition="in" filter="slide(fromBottom)">
                                      <p:cBhvr>
                                        <p:cTn id="13" dur="500"/>
                                        <p:tgtEl>
                                          <p:spTgt spid="4505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5059">
                                            <p:txEl>
                                              <p:pRg st="1" end="1"/>
                                            </p:txEl>
                                          </p:spTgt>
                                        </p:tgtEl>
                                        <p:attrNameLst>
                                          <p:attrName>style.visibility</p:attrName>
                                        </p:attrNameLst>
                                      </p:cBhvr>
                                      <p:to>
                                        <p:strVal val="visible"/>
                                      </p:to>
                                    </p:set>
                                    <p:animEffect transition="in" filter="slide(fromBottom)">
                                      <p:cBhvr>
                                        <p:cTn id="18" dur="500"/>
                                        <p:tgtEl>
                                          <p:spTgt spid="4505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45059">
                                            <p:txEl>
                                              <p:pRg st="2" end="2"/>
                                            </p:txEl>
                                          </p:spTgt>
                                        </p:tgtEl>
                                        <p:attrNameLst>
                                          <p:attrName>style.visibility</p:attrName>
                                        </p:attrNameLst>
                                      </p:cBhvr>
                                      <p:to>
                                        <p:strVal val="visible"/>
                                      </p:to>
                                    </p:set>
                                    <p:animEffect transition="in" filter="slide(fromBottom)">
                                      <p:cBhvr>
                                        <p:cTn id="23" dur="500"/>
                                        <p:tgtEl>
                                          <p:spTgt spid="45059">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45059">
                                            <p:txEl>
                                              <p:pRg st="3" end="3"/>
                                            </p:txEl>
                                          </p:spTgt>
                                        </p:tgtEl>
                                        <p:attrNameLst>
                                          <p:attrName>style.visibility</p:attrName>
                                        </p:attrNameLst>
                                      </p:cBhvr>
                                      <p:to>
                                        <p:strVal val="visible"/>
                                      </p:to>
                                    </p:set>
                                    <p:animEffect transition="in" filter="slide(fromBottom)">
                                      <p:cBhvr>
                                        <p:cTn id="28" dur="500"/>
                                        <p:tgtEl>
                                          <p:spTgt spid="45059">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2" presetClass="entr" presetSubtype="4" fill="hold" grpId="0" nodeType="clickEffect">
                                  <p:stCondLst>
                                    <p:cond delay="0"/>
                                  </p:stCondLst>
                                  <p:childTnLst>
                                    <p:set>
                                      <p:cBhvr>
                                        <p:cTn id="32" dur="1" fill="hold">
                                          <p:stCondLst>
                                            <p:cond delay="0"/>
                                          </p:stCondLst>
                                        </p:cTn>
                                        <p:tgtEl>
                                          <p:spTgt spid="45059">
                                            <p:txEl>
                                              <p:pRg st="4" end="4"/>
                                            </p:txEl>
                                          </p:spTgt>
                                        </p:tgtEl>
                                        <p:attrNameLst>
                                          <p:attrName>style.visibility</p:attrName>
                                        </p:attrNameLst>
                                      </p:cBhvr>
                                      <p:to>
                                        <p:strVal val="visible"/>
                                      </p:to>
                                    </p:set>
                                    <p:animEffect transition="in" filter="slide(fromBottom)">
                                      <p:cBhvr>
                                        <p:cTn id="33" dur="500"/>
                                        <p:tgtEl>
                                          <p:spTgt spid="45059">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2" presetClass="entr" presetSubtype="4" fill="hold" grpId="0" nodeType="clickEffect">
                                  <p:stCondLst>
                                    <p:cond delay="0"/>
                                  </p:stCondLst>
                                  <p:childTnLst>
                                    <p:set>
                                      <p:cBhvr>
                                        <p:cTn id="37" dur="1" fill="hold">
                                          <p:stCondLst>
                                            <p:cond delay="0"/>
                                          </p:stCondLst>
                                        </p:cTn>
                                        <p:tgtEl>
                                          <p:spTgt spid="45059">
                                            <p:txEl>
                                              <p:pRg st="5" end="5"/>
                                            </p:txEl>
                                          </p:spTgt>
                                        </p:tgtEl>
                                        <p:attrNameLst>
                                          <p:attrName>style.visibility</p:attrName>
                                        </p:attrNameLst>
                                      </p:cBhvr>
                                      <p:to>
                                        <p:strVal val="visible"/>
                                      </p:to>
                                    </p:set>
                                    <p:animEffect transition="in" filter="slide(fromBottom)">
                                      <p:cBhvr>
                                        <p:cTn id="38" dur="500"/>
                                        <p:tgtEl>
                                          <p:spTgt spid="450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autoUpdateAnimBg="0"/>
      <p:bldP spid="4505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5800" y="220663"/>
            <a:ext cx="7772400" cy="1920875"/>
          </a:xfrm>
        </p:spPr>
        <p:txBody>
          <a:bodyPr/>
          <a:lstStyle/>
          <a:p>
            <a:pPr eaLnBrk="1" hangingPunct="1"/>
            <a:r>
              <a:rPr lang="en-GB" sz="4000" smtClean="0"/>
              <a:t>The ten criteria that affect customers’ perception of quality</a:t>
            </a:r>
          </a:p>
        </p:txBody>
      </p:sp>
      <p:sp>
        <p:nvSpPr>
          <p:cNvPr id="46083" name="Rectangle 3"/>
          <p:cNvSpPr>
            <a:spLocks noGrp="1" noChangeArrowheads="1"/>
          </p:cNvSpPr>
          <p:nvPr>
            <p:ph idx="1"/>
          </p:nvPr>
        </p:nvSpPr>
        <p:spPr>
          <a:xfrm>
            <a:off x="711840" y="2348880"/>
            <a:ext cx="8072494" cy="2476871"/>
          </a:xfrm>
        </p:spPr>
        <p:txBody>
          <a:bodyPr/>
          <a:lstStyle/>
          <a:p>
            <a:pPr eaLnBrk="1" hangingPunct="1"/>
            <a:r>
              <a:rPr lang="en-GB" dirty="0" smtClean="0"/>
              <a:t>7. Courtesy</a:t>
            </a:r>
          </a:p>
          <a:p>
            <a:pPr eaLnBrk="1" hangingPunct="1"/>
            <a:r>
              <a:rPr lang="en-GB" dirty="0" smtClean="0"/>
              <a:t>8. Competence</a:t>
            </a:r>
          </a:p>
          <a:p>
            <a:pPr eaLnBrk="1" hangingPunct="1"/>
            <a:r>
              <a:rPr lang="en-GB" dirty="0" smtClean="0"/>
              <a:t>9. Communication</a:t>
            </a:r>
          </a:p>
          <a:p>
            <a:pPr eaLnBrk="1" hangingPunct="1"/>
            <a:r>
              <a:rPr lang="en-GB" dirty="0" smtClean="0"/>
              <a:t>10. Tangibles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 calcmode="lin" valueType="num">
                                      <p:cBhvr additive="base">
                                        <p:cTn id="7" dur="500" fill="hold"/>
                                        <p:tgtEl>
                                          <p:spTgt spid="46082"/>
                                        </p:tgtEl>
                                        <p:attrNameLst>
                                          <p:attrName>ppt_x</p:attrName>
                                        </p:attrNameLst>
                                      </p:cBhvr>
                                      <p:tavLst>
                                        <p:tav tm="0">
                                          <p:val>
                                            <p:strVal val="0-#ppt_w/2"/>
                                          </p:val>
                                        </p:tav>
                                        <p:tav tm="100000">
                                          <p:val>
                                            <p:strVal val="#ppt_x"/>
                                          </p:val>
                                        </p:tav>
                                      </p:tavLst>
                                    </p:anim>
                                    <p:anim calcmode="lin" valueType="num">
                                      <p:cBhvr additive="base">
                                        <p:cTn id="8" dur="500" fill="hold"/>
                                        <p:tgtEl>
                                          <p:spTgt spid="4608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46083">
                                            <p:txEl>
                                              <p:pRg st="0" end="0"/>
                                            </p:txEl>
                                          </p:spTgt>
                                        </p:tgtEl>
                                        <p:attrNameLst>
                                          <p:attrName>style.visibility</p:attrName>
                                        </p:attrNameLst>
                                      </p:cBhvr>
                                      <p:to>
                                        <p:strVal val="visible"/>
                                      </p:to>
                                    </p:set>
                                    <p:animEffect transition="in" filter="checkerboard(across)">
                                      <p:cBhvr>
                                        <p:cTn id="13" dur="500"/>
                                        <p:tgtEl>
                                          <p:spTgt spid="4608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6083">
                                            <p:txEl>
                                              <p:pRg st="1" end="1"/>
                                            </p:txEl>
                                          </p:spTgt>
                                        </p:tgtEl>
                                        <p:attrNameLst>
                                          <p:attrName>style.visibility</p:attrName>
                                        </p:attrNameLst>
                                      </p:cBhvr>
                                      <p:to>
                                        <p:strVal val="visible"/>
                                      </p:to>
                                    </p:set>
                                    <p:animEffect transition="in" filter="checkerboard(across)">
                                      <p:cBhvr>
                                        <p:cTn id="18" dur="500"/>
                                        <p:tgtEl>
                                          <p:spTgt spid="4608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5" presetClass="entr" presetSubtype="10" fill="hold" grpId="0" nodeType="clickEffect">
                                  <p:stCondLst>
                                    <p:cond delay="0"/>
                                  </p:stCondLst>
                                  <p:childTnLst>
                                    <p:set>
                                      <p:cBhvr>
                                        <p:cTn id="22" dur="1" fill="hold">
                                          <p:stCondLst>
                                            <p:cond delay="0"/>
                                          </p:stCondLst>
                                        </p:cTn>
                                        <p:tgtEl>
                                          <p:spTgt spid="46083">
                                            <p:txEl>
                                              <p:pRg st="2" end="2"/>
                                            </p:txEl>
                                          </p:spTgt>
                                        </p:tgtEl>
                                        <p:attrNameLst>
                                          <p:attrName>style.visibility</p:attrName>
                                        </p:attrNameLst>
                                      </p:cBhvr>
                                      <p:to>
                                        <p:strVal val="visible"/>
                                      </p:to>
                                    </p:set>
                                    <p:animEffect transition="in" filter="checkerboard(across)">
                                      <p:cBhvr>
                                        <p:cTn id="23" dur="500"/>
                                        <p:tgtEl>
                                          <p:spTgt spid="4608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 presetClass="entr" presetSubtype="10" fill="hold" grpId="0" nodeType="clickEffect">
                                  <p:stCondLst>
                                    <p:cond delay="0"/>
                                  </p:stCondLst>
                                  <p:childTnLst>
                                    <p:set>
                                      <p:cBhvr>
                                        <p:cTn id="27" dur="1" fill="hold">
                                          <p:stCondLst>
                                            <p:cond delay="0"/>
                                          </p:stCondLst>
                                        </p:cTn>
                                        <p:tgtEl>
                                          <p:spTgt spid="46083">
                                            <p:txEl>
                                              <p:pRg st="3" end="3"/>
                                            </p:txEl>
                                          </p:spTgt>
                                        </p:tgtEl>
                                        <p:attrNameLst>
                                          <p:attrName>style.visibility</p:attrName>
                                        </p:attrNameLst>
                                      </p:cBhvr>
                                      <p:to>
                                        <p:strVal val="visible"/>
                                      </p:to>
                                    </p:set>
                                    <p:animEffect transition="in" filter="checkerboard(across)">
                                      <p:cBhvr>
                                        <p:cTn id="28" dur="500"/>
                                        <p:tgtEl>
                                          <p:spTgt spid="460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autoUpdateAnimBg="0"/>
      <p:bldP spid="46083"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Barriers to service quality</a:t>
            </a:r>
          </a:p>
        </p:txBody>
      </p:sp>
      <p:sp>
        <p:nvSpPr>
          <p:cNvPr id="51203" name="Rectangle 3"/>
          <p:cNvSpPr>
            <a:spLocks noGrp="1" noChangeArrowheads="1"/>
          </p:cNvSpPr>
          <p:nvPr>
            <p:ph idx="1"/>
          </p:nvPr>
        </p:nvSpPr>
        <p:spPr/>
        <p:txBody>
          <a:bodyPr/>
          <a:lstStyle/>
          <a:p>
            <a:pPr eaLnBrk="1" hangingPunct="1"/>
            <a:r>
              <a:rPr lang="en-GB" smtClean="0"/>
              <a:t>Misconceptions</a:t>
            </a:r>
          </a:p>
          <a:p>
            <a:pPr eaLnBrk="1" hangingPunct="1"/>
            <a:r>
              <a:rPr lang="en-GB" smtClean="0"/>
              <a:t>Inadequate resources</a:t>
            </a:r>
          </a:p>
          <a:p>
            <a:pPr eaLnBrk="1" hangingPunct="1"/>
            <a:r>
              <a:rPr lang="en-GB" smtClean="0"/>
              <a:t>Inadequate delivery</a:t>
            </a:r>
          </a:p>
          <a:p>
            <a:pPr eaLnBrk="1" hangingPunct="1"/>
            <a:r>
              <a:rPr lang="en-GB" smtClean="0"/>
              <a:t>Exaggerated promises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02"/>
                                        </p:tgtEl>
                                        <p:attrNameLst>
                                          <p:attrName>style.visibility</p:attrName>
                                        </p:attrNameLst>
                                      </p:cBhvr>
                                      <p:to>
                                        <p:strVal val="visible"/>
                                      </p:to>
                                    </p:set>
                                    <p:anim calcmode="lin" valueType="num">
                                      <p:cBhvr additive="base">
                                        <p:cTn id="7" dur="500" fill="hold"/>
                                        <p:tgtEl>
                                          <p:spTgt spid="51202"/>
                                        </p:tgtEl>
                                        <p:attrNameLst>
                                          <p:attrName>ppt_x</p:attrName>
                                        </p:attrNameLst>
                                      </p:cBhvr>
                                      <p:tavLst>
                                        <p:tav tm="0">
                                          <p:val>
                                            <p:strVal val="0-#ppt_w/2"/>
                                          </p:val>
                                        </p:tav>
                                        <p:tav tm="100000">
                                          <p:val>
                                            <p:strVal val="#ppt_x"/>
                                          </p:val>
                                        </p:tav>
                                      </p:tavLst>
                                    </p:anim>
                                    <p:anim calcmode="lin" valueType="num">
                                      <p:cBhvr additive="base">
                                        <p:cTn id="8" dur="500" fill="hold"/>
                                        <p:tgtEl>
                                          <p:spTgt spid="5120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51203">
                                            <p:txEl>
                                              <p:pRg st="0" end="0"/>
                                            </p:txEl>
                                          </p:spTgt>
                                        </p:tgtEl>
                                        <p:attrNameLst>
                                          <p:attrName>style.visibility</p:attrName>
                                        </p:attrNameLst>
                                      </p:cBhvr>
                                      <p:to>
                                        <p:strVal val="visible"/>
                                      </p:to>
                                    </p:set>
                                    <p:animEffect transition="in" filter="slide(fromBottom)">
                                      <p:cBhvr>
                                        <p:cTn id="13" dur="500"/>
                                        <p:tgtEl>
                                          <p:spTgt spid="5120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51203">
                                            <p:txEl>
                                              <p:pRg st="1" end="1"/>
                                            </p:txEl>
                                          </p:spTgt>
                                        </p:tgtEl>
                                        <p:attrNameLst>
                                          <p:attrName>style.visibility</p:attrName>
                                        </p:attrNameLst>
                                      </p:cBhvr>
                                      <p:to>
                                        <p:strVal val="visible"/>
                                      </p:to>
                                    </p:set>
                                    <p:animEffect transition="in" filter="slide(fromBottom)">
                                      <p:cBhvr>
                                        <p:cTn id="18" dur="500"/>
                                        <p:tgtEl>
                                          <p:spTgt spid="5120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2" presetClass="entr" presetSubtype="4" fill="hold" grpId="0" nodeType="clickEffect">
                                  <p:stCondLst>
                                    <p:cond delay="0"/>
                                  </p:stCondLst>
                                  <p:childTnLst>
                                    <p:set>
                                      <p:cBhvr>
                                        <p:cTn id="22" dur="1" fill="hold">
                                          <p:stCondLst>
                                            <p:cond delay="0"/>
                                          </p:stCondLst>
                                        </p:cTn>
                                        <p:tgtEl>
                                          <p:spTgt spid="51203">
                                            <p:txEl>
                                              <p:pRg st="2" end="2"/>
                                            </p:txEl>
                                          </p:spTgt>
                                        </p:tgtEl>
                                        <p:attrNameLst>
                                          <p:attrName>style.visibility</p:attrName>
                                        </p:attrNameLst>
                                      </p:cBhvr>
                                      <p:to>
                                        <p:strVal val="visible"/>
                                      </p:to>
                                    </p:set>
                                    <p:animEffect transition="in" filter="slide(fromBottom)">
                                      <p:cBhvr>
                                        <p:cTn id="23" dur="500"/>
                                        <p:tgtEl>
                                          <p:spTgt spid="5120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51203">
                                            <p:txEl>
                                              <p:pRg st="3" end="3"/>
                                            </p:txEl>
                                          </p:spTgt>
                                        </p:tgtEl>
                                        <p:attrNameLst>
                                          <p:attrName>style.visibility</p:attrName>
                                        </p:attrNameLst>
                                      </p:cBhvr>
                                      <p:to>
                                        <p:strVal val="visible"/>
                                      </p:to>
                                    </p:set>
                                    <p:animEffect transition="in" filter="slide(fromBottom)">
                                      <p:cBhvr>
                                        <p:cTn id="28" dur="500"/>
                                        <p:tgtEl>
                                          <p:spTgt spid="512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autoUpdateAnimBg="0"/>
      <p:bldP spid="51203" grpId="0" build="p" autoUpdateAnimBg="0"/>
    </p:bldLst>
  </p:timing>
</p:sld>
</file>

<file path=ppt/theme/theme1.xml><?xml version="1.0" encoding="utf-8"?>
<a:theme xmlns:a="http://schemas.openxmlformats.org/drawingml/2006/main" name="2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Designs\Network Blitz.pot</Template>
  <TotalTime>556</TotalTime>
  <Words>3407</Words>
  <Application>Microsoft Office PowerPoint</Application>
  <PresentationFormat>On-screen Show (4:3)</PresentationFormat>
  <Paragraphs>195</Paragraphs>
  <Slides>27</Slides>
  <Notes>20</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27</vt:i4>
      </vt:variant>
    </vt:vector>
  </HeadingPairs>
  <TitlesOfParts>
    <vt:vector size="38" baseType="lpstr">
      <vt:lpstr>ＭＳ Ｐゴシック</vt:lpstr>
      <vt:lpstr>Arial</vt:lpstr>
      <vt:lpstr>Calibri</vt:lpstr>
      <vt:lpstr>Monotype Sorts</vt:lpstr>
      <vt:lpstr>Times</vt:lpstr>
      <vt:lpstr>Times New Roman</vt:lpstr>
      <vt:lpstr>Wingdings 2</vt:lpstr>
      <vt:lpstr>2_Office Theme</vt:lpstr>
      <vt:lpstr>1_Office Theme</vt:lpstr>
      <vt:lpstr>3_Office Theme</vt:lpstr>
      <vt:lpstr>4_Office Theme</vt:lpstr>
      <vt:lpstr>PowerPoint Presentation</vt:lpstr>
      <vt:lpstr>By the end of this session, you should be able to:</vt:lpstr>
      <vt:lpstr>The marketing mix is…</vt:lpstr>
      <vt:lpstr>The four Cs</vt:lpstr>
      <vt:lpstr>Product </vt:lpstr>
      <vt:lpstr>Price </vt:lpstr>
      <vt:lpstr>Place </vt:lpstr>
      <vt:lpstr>Promotion </vt:lpstr>
      <vt:lpstr>People </vt:lpstr>
      <vt:lpstr>Physical evidence</vt:lpstr>
      <vt:lpstr>Processes</vt:lpstr>
      <vt:lpstr>Services…</vt:lpstr>
      <vt:lpstr>Generic differences between services and physical goods</vt:lpstr>
      <vt:lpstr>You can introduce tangibility into service products:</vt:lpstr>
      <vt:lpstr>‘There is rarely such a thing as a pure service or pure good’</vt:lpstr>
      <vt:lpstr>Therefore…</vt:lpstr>
      <vt:lpstr>B&amp;Q</vt:lpstr>
      <vt:lpstr>PowerPoint Presentation</vt:lpstr>
      <vt:lpstr>Relationship Marketing</vt:lpstr>
      <vt:lpstr> Relationship Marketing </vt:lpstr>
      <vt:lpstr>Three types of marketing in the service industries</vt:lpstr>
      <vt:lpstr>Internal marketing means…</vt:lpstr>
      <vt:lpstr>Internal marketing is important because:</vt:lpstr>
      <vt:lpstr>Service productivity can be improved by:</vt:lpstr>
      <vt:lpstr>The ten criteria that affect customers’ perception of quality</vt:lpstr>
      <vt:lpstr>The ten criteria that affect customers’ perception of quality</vt:lpstr>
      <vt:lpstr>Barriers to service quality</vt:lpstr>
    </vt:vector>
  </TitlesOfParts>
  <Company>Dept of BEM, UWL</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1</dc:title>
  <dc:creator>BEM Lecturer</dc:creator>
  <cp:lastModifiedBy>Huw Thomas (Business &amp; Management)</cp:lastModifiedBy>
  <cp:revision>23</cp:revision>
  <cp:lastPrinted>2018-02-23T11:01:12Z</cp:lastPrinted>
  <dcterms:created xsi:type="dcterms:W3CDTF">2002-07-25T13:33:28Z</dcterms:created>
  <dcterms:modified xsi:type="dcterms:W3CDTF">2018-03-05T14:06:37Z</dcterms:modified>
</cp:coreProperties>
</file>