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14C47-AE97-4A4E-B17D-EBA762A8799F}" type="datetimeFigureOut">
              <a:rPr lang="en-US" smtClean="0"/>
              <a:pPr/>
              <a:t>1/5/2020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37B7BC-F4C2-49A4-9BE6-63311C4D311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37B7BC-F4C2-49A4-9BE6-63311C4D311C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IMAGE 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2000" y="2057400"/>
            <a:ext cx="2667000" cy="2667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1066801"/>
            <a:ext cx="6477000" cy="2515562"/>
          </a:xfrm>
        </p:spPr>
        <p:txBody>
          <a:bodyPr>
            <a:normAutofit/>
          </a:bodyPr>
          <a:lstStyle/>
          <a:p>
            <a:r>
              <a:rPr lang="en-GB" dirty="0" smtClean="0"/>
              <a:t>Overcoming Risks and Ethical Considerations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3505201"/>
            <a:ext cx="3276600" cy="457200"/>
          </a:xfrm>
        </p:spPr>
        <p:txBody>
          <a:bodyPr>
            <a:normAutofit/>
          </a:bodyPr>
          <a:lstStyle/>
          <a:p>
            <a:r>
              <a:rPr lang="en-GB" sz="1400" dirty="0" smtClean="0"/>
              <a:t>Presentation by Graham Nash</a:t>
            </a:r>
            <a:endParaRPr lang="en-GB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228600" y="6334780"/>
            <a:ext cx="8839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Student Number: 1603130                                                                                            January, 2020</a:t>
            </a:r>
            <a:endParaRPr lang="en-GB" sz="1400" dirty="0"/>
          </a:p>
        </p:txBody>
      </p:sp>
      <p:sp>
        <p:nvSpPr>
          <p:cNvPr id="9" name="Rectangle 8"/>
          <p:cNvSpPr/>
          <p:nvPr/>
        </p:nvSpPr>
        <p:spPr>
          <a:xfrm>
            <a:off x="2057400" y="4724400"/>
            <a:ext cx="78579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/>
              <a:t>Image 1</a:t>
            </a:r>
            <a:endParaRPr lang="en-GB" sz="1200" dirty="0"/>
          </a:p>
        </p:txBody>
      </p:sp>
      <p:pic>
        <p:nvPicPr>
          <p:cNvPr id="7" name="Picture 6" descr="uwts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4800" y="228601"/>
            <a:ext cx="1295400" cy="5102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6934200" y="4648200"/>
            <a:ext cx="113678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(UWTSD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2020)</a:t>
            </a:r>
            <a:endParaRPr lang="en-GB" sz="1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95400"/>
            <a:ext cx="8305800" cy="4876800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/>
              <a:t>The </a:t>
            </a:r>
            <a:r>
              <a:rPr lang="en-GB" dirty="0" smtClean="0"/>
              <a:t>Care Act 2014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Council guidance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Individual care and support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Well-being and early intervention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Mental Health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Presented well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EUPD (BPD)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Impulsive / unstable / self-harm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Physical Health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Risks of independent living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Diabetes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Renal failure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Visual Impairment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Financial implications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Quality of life (physical and mental)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Exacerbation of other chronic conditions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Day to day logistics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Implications</a:t>
            </a:r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048000" y="6096000"/>
            <a:ext cx="5867400" cy="27699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(Department of Health, 2014; UWTSD, 2020; NHS, 2019; Knott, 2016;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Teutsch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en-GB" sz="12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et al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., 2016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) 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Management</a:t>
            </a:r>
            <a:endParaRPr lang="en-GB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457200" y="1295400"/>
            <a:ext cx="8305800" cy="4648200"/>
          </a:xfrm>
          <a:prstGeom prst="rect">
            <a:avLst/>
          </a:prstGeom>
        </p:spPr>
        <p:txBody>
          <a:bodyPr vert="horz">
            <a:normAutofit fontScale="70000" lnSpcReduction="2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" pitchFamily="2" charset="2"/>
              <a:buChar char="§"/>
              <a:tabLst/>
              <a:defRPr/>
            </a:pPr>
            <a:r>
              <a:rPr kumimoji="0" lang="en-GB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Independent</a:t>
            </a:r>
            <a:r>
              <a:rPr kumimoji="0" lang="en-GB" sz="27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Living</a:t>
            </a:r>
            <a:endParaRPr kumimoji="0" lang="en-GB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Application process</a:t>
            </a:r>
            <a:endParaRPr lang="en-GB" sz="2400" dirty="0" smtClean="0"/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Priority</a:t>
            </a:r>
            <a:endParaRPr lang="en-GB" sz="2400" dirty="0" smtClean="0"/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Decline in mental health</a:t>
            </a:r>
            <a:endParaRPr lang="en-GB" sz="240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endParaRPr kumimoji="0" lang="en-GB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" pitchFamily="2" charset="2"/>
              <a:buChar char="§"/>
              <a:tabLst/>
              <a:defRPr/>
            </a:pPr>
            <a:r>
              <a:rPr kumimoji="0" lang="en-GB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Application Support</a:t>
            </a:r>
            <a:endParaRPr kumimoji="0" lang="en-GB" sz="27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Mental stress</a:t>
            </a:r>
            <a:endParaRPr lang="en-GB" sz="2400" dirty="0" smtClean="0"/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Visual impairment</a:t>
            </a:r>
            <a:endParaRPr lang="en-GB" sz="240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endParaRPr kumimoji="0" lang="en-GB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" pitchFamily="2" charset="2"/>
              <a:buChar char="§"/>
              <a:tabLst/>
              <a:defRPr/>
            </a:pPr>
            <a:r>
              <a:rPr kumimoji="0" lang="en-GB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Royal</a:t>
            </a:r>
            <a:r>
              <a:rPr kumimoji="0" lang="en-GB" sz="27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Institute for the Blind</a:t>
            </a:r>
            <a:endParaRPr kumimoji="0" lang="en-GB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lang="en-GB" sz="2300" dirty="0" smtClean="0"/>
              <a:t>Equality Act</a:t>
            </a: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lang="en-GB" sz="2300" dirty="0" smtClean="0"/>
              <a:t>Housing Options</a:t>
            </a: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lang="en-GB" sz="2300" dirty="0" smtClean="0"/>
              <a:t>Braille / large print</a:t>
            </a: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Verdana"/>
              <a:buNone/>
              <a:tabLst/>
              <a:defRPr/>
            </a:pP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" pitchFamily="2" charset="2"/>
              <a:buChar char="§"/>
              <a:tabLst/>
              <a:defRPr/>
            </a:pPr>
            <a:r>
              <a:rPr kumimoji="0" lang="en-GB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Council Duty of Care</a:t>
            </a:r>
            <a:endParaRPr kumimoji="0" lang="en-GB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lang="en-GB" sz="2300" dirty="0" smtClean="0"/>
              <a:t>Available support?</a:t>
            </a: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lang="en-GB" sz="2300" dirty="0" smtClean="0"/>
              <a:t>EUPD Triggers</a:t>
            </a: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lang="en-GB" sz="2300" noProof="0" dirty="0" smtClean="0"/>
              <a:t>Behavioural consequences</a:t>
            </a: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4343400" y="6172200"/>
            <a:ext cx="44958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(UWTSD, 2020; RNIB, 2015; Department of Health, 2014; Mind, 2018)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95400"/>
            <a:ext cx="8305800" cy="4648200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/>
              <a:t>BASW Human Rights Ethos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Prevent or Intervene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Mental Health Act 1983 / Mental Capacity Act 2005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Best Interest Assessor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Safeguarding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Legal and Ethical Framework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Autonomy and Dignity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Incomplete </a:t>
            </a:r>
            <a:r>
              <a:rPr lang="en-GB" dirty="0" err="1" smtClean="0"/>
              <a:t>implementaion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Longitudinal Studies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Being listened to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Empathy in engagement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Clear information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Basic and effective assistance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Expectations vs. Reality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Disparity and discretion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Emphasised control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Provider ideology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Considerations</a:t>
            </a:r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791200" y="6172200"/>
            <a:ext cx="27432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(BASW, 2014; Parrott, 2014, pp. 68-69)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00600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/>
              <a:t>The Importance of Accountability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Transparency / Ethical Practice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Scrutiny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err="1" smtClean="0"/>
              <a:t>Acountable</a:t>
            </a:r>
            <a:r>
              <a:rPr lang="en-GB" dirty="0" smtClean="0"/>
              <a:t> to who?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Personal Criticism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Complex and Challenging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Escalation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Homelessness / Hospitalisation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Suicidal thoughts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Primary Role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Mental Health stability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Mental Capacity contention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Capacity at time of application?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Details of Support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err="1" smtClean="0"/>
              <a:t>Shortsighted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Severity of EUPD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Psychotherapy / Dialectical Behaviour Therapy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Unhelpful Behaviours</a:t>
            </a:r>
          </a:p>
          <a:p>
            <a:pPr lvl="1">
              <a:buFont typeface="Wingdings" pitchFamily="2" charset="2"/>
              <a:buChar char="§"/>
            </a:pP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Accountability</a:t>
            </a:r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105400" y="6248400"/>
            <a:ext cx="36576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(Parrott, 2014, pp. 73-74; 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UWTSD, 2020; NHS, 2019b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38471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/>
              <a:t>Resistance to Engagement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Multi-disciplinary approach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Family involvement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Housing application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Families – The First Line of Care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Multiple roles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Pressures of Caring</a:t>
            </a:r>
          </a:p>
          <a:p>
            <a:pPr lvl="3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Conflicts of Interest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Mental Capacity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Duty of Care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Human Rights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Professional Values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Deontology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Teleology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Engagement</a:t>
            </a:r>
            <a:endParaRPr lang="en-GB" dirty="0"/>
          </a:p>
        </p:txBody>
      </p:sp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4267200" y="6172200"/>
            <a:ext cx="45720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(UWTSD, 2020; Hoffman and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Fruzzetti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, 2007;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Bogg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, 2010, pp. 18-19)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6781800" cy="3547871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/>
              <a:t>Risk Assessment Referral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Early Intervention?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Absence of Family Involvement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Motivations for Independent Living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The Need for Detail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Mental Health Decline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Avoidable or Inevitable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Teleology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Positive Outcome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239000" y="6096000"/>
            <a:ext cx="113678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(UWTSD, 2020)</a:t>
            </a:r>
            <a:endParaRPr lang="en-GB" sz="1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33400" y="152400"/>
            <a:ext cx="8153400" cy="6172200"/>
          </a:xfrm>
        </p:spPr>
        <p:txBody>
          <a:bodyPr>
            <a:normAutofit lnSpcReduction="10000"/>
          </a:bodyPr>
          <a:lstStyle/>
          <a:p>
            <a:pPr indent="-360000">
              <a:spcBef>
                <a:spcPts val="1200"/>
              </a:spcBef>
              <a:buNone/>
            </a:pPr>
            <a:r>
              <a:rPr lang="en-GB" sz="1400" dirty="0" smtClean="0"/>
              <a:t> </a:t>
            </a:r>
          </a:p>
          <a:p>
            <a:pPr indent="-360000">
              <a:spcBef>
                <a:spcPts val="1200"/>
              </a:spcBef>
              <a:buNone/>
            </a:pPr>
            <a:r>
              <a:rPr lang="en-GB" sz="1400" b="1" dirty="0" smtClean="0"/>
              <a:t>References</a:t>
            </a:r>
            <a:endParaRPr lang="en-GB" sz="1400" dirty="0" smtClean="0"/>
          </a:p>
          <a:p>
            <a:pPr>
              <a:spcBef>
                <a:spcPts val="0"/>
              </a:spcBef>
              <a:buNone/>
            </a:pPr>
            <a:endParaRPr lang="en-GB" sz="1400" dirty="0" smtClean="0"/>
          </a:p>
          <a:p>
            <a:pPr indent="-360000">
              <a:spcAft>
                <a:spcPts val="1200"/>
              </a:spcAft>
              <a:buNone/>
            </a:pPr>
            <a:r>
              <a:rPr lang="en-GB" sz="1400" dirty="0" smtClean="0"/>
              <a:t>BASW (2014) </a:t>
            </a:r>
            <a:r>
              <a:rPr lang="en-GB" sz="1400" i="1" dirty="0" smtClean="0"/>
              <a:t>The College of Social Work: The Role of the Social Worker in Adult Mental Health Services</a:t>
            </a:r>
            <a:r>
              <a:rPr lang="en-GB" sz="1400" dirty="0" smtClean="0"/>
              <a:t>. [online] Available at: https://www.basw.co.uk/system/files/resources/basw_112306-10_0.pdf [Accessed 7 Jan. 2020].</a:t>
            </a:r>
          </a:p>
          <a:p>
            <a:pPr indent="-360000">
              <a:spcAft>
                <a:spcPts val="1200"/>
              </a:spcAft>
              <a:buNone/>
            </a:pPr>
            <a:r>
              <a:rPr lang="en-GB" sz="1400" dirty="0" err="1" smtClean="0"/>
              <a:t>Bogg</a:t>
            </a:r>
            <a:r>
              <a:rPr lang="en-GB" sz="1400" dirty="0" smtClean="0"/>
              <a:t>, D. (2010) </a:t>
            </a:r>
            <a:r>
              <a:rPr lang="en-GB" sz="1400" i="1" dirty="0" smtClean="0"/>
              <a:t>Values and Ethics in Mental Health Practice</a:t>
            </a:r>
            <a:r>
              <a:rPr lang="en-GB" sz="1400" dirty="0" smtClean="0"/>
              <a:t>. Exeter: Learning Matters.</a:t>
            </a:r>
          </a:p>
          <a:p>
            <a:pPr indent="-360000">
              <a:spcAft>
                <a:spcPts val="1200"/>
              </a:spcAft>
              <a:buNone/>
            </a:pPr>
            <a:r>
              <a:rPr lang="en-GB" sz="1400" dirty="0" smtClean="0"/>
              <a:t>Department of Health (2014) </a:t>
            </a:r>
            <a:r>
              <a:rPr lang="en-GB" sz="1400" i="1" dirty="0" smtClean="0"/>
              <a:t>The Care Act: </a:t>
            </a:r>
            <a:r>
              <a:rPr lang="en-GB" sz="1400" i="1" dirty="0" err="1" smtClean="0"/>
              <a:t>EasyRead</a:t>
            </a:r>
            <a:r>
              <a:rPr lang="en-GB" sz="1400" i="1" dirty="0" smtClean="0"/>
              <a:t> version</a:t>
            </a:r>
            <a:r>
              <a:rPr lang="en-GB" sz="1400" dirty="0" smtClean="0"/>
              <a:t>. [online] Available at: https://assets.publishing.service.gov.uk/government/uploads/system/uploads/attachment_data/file/365345/Making_Sure_the_Care_Act_Works_EASY_READ.pdf [Accessed 5 Jan. 2020]. </a:t>
            </a:r>
          </a:p>
          <a:p>
            <a:pPr indent="-360000">
              <a:spcAft>
                <a:spcPts val="1200"/>
              </a:spcAft>
              <a:buNone/>
            </a:pPr>
            <a:r>
              <a:rPr lang="en-GB" sz="1400" dirty="0" smtClean="0"/>
              <a:t>Department of Health (2015) </a:t>
            </a:r>
            <a:r>
              <a:rPr lang="en-GB" sz="1400" i="1" dirty="0" smtClean="0"/>
              <a:t>Mental Health Act 1983: Code of Practice</a:t>
            </a:r>
            <a:r>
              <a:rPr lang="en-GB" sz="1400" dirty="0" smtClean="0"/>
              <a:t>. [online] Available at: https://assets.publishing.service.gov.uk/government/uploads/system/uploads/attachment_data/file/435512/MHA_Code_of_Practice.PDF [Accessed 5 Jan. 2020].</a:t>
            </a:r>
          </a:p>
          <a:p>
            <a:pPr indent="-360000">
              <a:spcAft>
                <a:spcPts val="1200"/>
              </a:spcAft>
              <a:buNone/>
            </a:pPr>
            <a:r>
              <a:rPr lang="en-GB" sz="1400" dirty="0" smtClean="0"/>
              <a:t>Hoffman, P. and </a:t>
            </a:r>
            <a:r>
              <a:rPr lang="en-GB" sz="1400" dirty="0" err="1" smtClean="0"/>
              <a:t>Fruzzetti</a:t>
            </a:r>
            <a:r>
              <a:rPr lang="en-GB" sz="1400" dirty="0" smtClean="0"/>
              <a:t>, A. (2007) ‘Advances in Interventions for Families with a Relative with a Personality Disorder Diagnosis’. </a:t>
            </a:r>
            <a:r>
              <a:rPr lang="en-GB" sz="1400" i="1" dirty="0" smtClean="0"/>
              <a:t>Current Psychiatry Reports</a:t>
            </a:r>
            <a:r>
              <a:rPr lang="en-GB" sz="1400" dirty="0" smtClean="0"/>
              <a:t>, 9(1), pp. 68-73.</a:t>
            </a:r>
          </a:p>
          <a:p>
            <a:pPr indent="-360000">
              <a:spcAft>
                <a:spcPts val="1200"/>
              </a:spcAft>
              <a:buNone/>
            </a:pPr>
            <a:r>
              <a:rPr lang="en-GB" sz="1400" dirty="0" smtClean="0"/>
              <a:t>Knott, Dr L. (2016) </a:t>
            </a:r>
            <a:r>
              <a:rPr lang="en-GB" sz="1400" i="1" dirty="0" smtClean="0"/>
              <a:t>Borderline personality disorder information at Patient</a:t>
            </a:r>
            <a:r>
              <a:rPr lang="en-GB" sz="1400" dirty="0" smtClean="0"/>
              <a:t>. [online] Patient. Available at: https://patient.info/doctor/emotionally-unstable-personality-disorder [Accessed 6 Jan. 2020].</a:t>
            </a:r>
          </a:p>
          <a:p>
            <a:pPr indent="-360000">
              <a:spcAft>
                <a:spcPts val="1200"/>
              </a:spcAft>
              <a:buNone/>
            </a:pPr>
            <a:r>
              <a:rPr lang="en-GB" sz="1400" dirty="0" smtClean="0"/>
              <a:t>Mind (2018) </a:t>
            </a:r>
            <a:r>
              <a:rPr lang="en-GB" sz="1400" i="1" dirty="0" smtClean="0"/>
              <a:t>Self-care for BPD | Mind, the mental health charity - help for mental health problems</a:t>
            </a:r>
            <a:r>
              <a:rPr lang="en-GB" sz="1400" dirty="0" smtClean="0"/>
              <a:t>. [online] Available at: https://www.mind.org.uk/information-support/types-of-mental-health-problems/borderline-personality-disorder-bpd/self-care-for-bpd/#.XhOecW52tPY [Accessed 6 Jan. 2020].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/>
          <p:cNvSpPr>
            <a:spLocks noGrp="1"/>
          </p:cNvSpPr>
          <p:nvPr>
            <p:ph sz="half" idx="1"/>
          </p:nvPr>
        </p:nvSpPr>
        <p:spPr>
          <a:xfrm>
            <a:off x="609600" y="609600"/>
            <a:ext cx="8229600" cy="5791200"/>
          </a:xfrm>
        </p:spPr>
        <p:txBody>
          <a:bodyPr>
            <a:normAutofit fontScale="92500"/>
          </a:bodyPr>
          <a:lstStyle/>
          <a:p>
            <a:pPr indent="-360000">
              <a:spcBef>
                <a:spcPts val="1200"/>
              </a:spcBef>
              <a:buNone/>
            </a:pPr>
            <a:r>
              <a:rPr lang="en-GB" sz="1400" dirty="0" smtClean="0"/>
              <a:t>NHS (2019a) </a:t>
            </a:r>
            <a:r>
              <a:rPr lang="en-GB" sz="1400" i="1" dirty="0" smtClean="0"/>
              <a:t>Borderline personality disorder - Symptoms</a:t>
            </a:r>
            <a:r>
              <a:rPr lang="en-GB" sz="1400" dirty="0" smtClean="0"/>
              <a:t>. [online] Available at: https://www.nhs.uk/conditions/borderline-personality-disorder/symptoms/ [Accessed 6 Jan. 2020]. </a:t>
            </a:r>
          </a:p>
          <a:p>
            <a:pPr indent="-360000">
              <a:spcBef>
                <a:spcPts val="1200"/>
              </a:spcBef>
              <a:buNone/>
            </a:pPr>
            <a:r>
              <a:rPr lang="en-GB" sz="1400" dirty="0" smtClean="0"/>
              <a:t>NHS (2019b) </a:t>
            </a:r>
            <a:r>
              <a:rPr lang="en-GB" sz="1400" i="1" dirty="0" smtClean="0"/>
              <a:t>Borderline personality disorder - Treatment</a:t>
            </a:r>
            <a:r>
              <a:rPr lang="en-GB" sz="1400" dirty="0" smtClean="0"/>
              <a:t>. [online] Available at: https://www.nhs.uk/conditions/borderline-personality-disorder/treatment/ [Accessed 8 Jan. 2020].</a:t>
            </a:r>
          </a:p>
          <a:p>
            <a:pPr indent="-360000">
              <a:spcBef>
                <a:spcPts val="1200"/>
              </a:spcBef>
              <a:buNone/>
            </a:pPr>
            <a:r>
              <a:rPr lang="en-GB" sz="1400" dirty="0" smtClean="0"/>
              <a:t>Parrott, L. (2014) </a:t>
            </a:r>
            <a:r>
              <a:rPr lang="en-GB" sz="1400" i="1" dirty="0" smtClean="0"/>
              <a:t>Values &amp; Ethics in Social Work Practice</a:t>
            </a:r>
            <a:r>
              <a:rPr lang="en-GB" sz="1400" dirty="0" smtClean="0"/>
              <a:t>. 3rd ed. London: SAGE.</a:t>
            </a:r>
          </a:p>
          <a:p>
            <a:pPr indent="-360000">
              <a:spcBef>
                <a:spcPts val="1200"/>
              </a:spcBef>
              <a:buNone/>
            </a:pPr>
            <a:r>
              <a:rPr lang="en-GB" sz="1400" dirty="0" smtClean="0"/>
              <a:t>RNIB (2015) </a:t>
            </a:r>
            <a:r>
              <a:rPr lang="en-GB" sz="1400" i="1" dirty="0" smtClean="0"/>
              <a:t>Housing: Part of RNIB’s Starting out series</a:t>
            </a:r>
            <a:r>
              <a:rPr lang="en-GB" sz="1400" dirty="0" smtClean="0"/>
              <a:t>. [online] Available at: https://www.google.co.uk/url?sa=t&amp;rct=j&amp;q=&amp;esrc=s&amp;source=web&amp;cd=4&amp;ved=2ahUKEwin9eOc4-_mAhUAUBUIHRTQCIoQFjADegQIAhAC&amp;url=https%3A%2F%2Fwww.rnib.org.uk%2Fsites%2Fdefault%2Ffiles%2FStarting_out_Housing.docx&amp;usg=AOvVaw05J-ocUQPzmNxQKv9SZlDB [Accessed 6 Jan. 2020].</a:t>
            </a:r>
          </a:p>
          <a:p>
            <a:pPr indent="-360000">
              <a:spcBef>
                <a:spcPts val="1200"/>
              </a:spcBef>
              <a:buNone/>
            </a:pPr>
            <a:r>
              <a:rPr lang="en-GB" sz="1400" dirty="0" err="1" smtClean="0"/>
              <a:t>Teutsch</a:t>
            </a:r>
            <a:r>
              <a:rPr lang="en-GB" sz="1400" dirty="0" smtClean="0"/>
              <a:t>, S., McCoy, M., Woodbury, R. and </a:t>
            </a:r>
            <a:r>
              <a:rPr lang="en-GB" sz="1400" dirty="0" err="1" smtClean="0"/>
              <a:t>Welp</a:t>
            </a:r>
            <a:r>
              <a:rPr lang="en-GB" sz="1400" dirty="0" smtClean="0"/>
              <a:t>, A. (2016) </a:t>
            </a:r>
            <a:r>
              <a:rPr lang="en-GB" sz="1400" i="1" dirty="0" smtClean="0"/>
              <a:t>Making Eye Health a Population Health Imperative: Vision for Tomorrow</a:t>
            </a:r>
            <a:r>
              <a:rPr lang="en-GB" sz="1400" dirty="0" smtClean="0"/>
              <a:t>. Washington (DC): National Academies Press.</a:t>
            </a:r>
          </a:p>
          <a:p>
            <a:pPr indent="-360000">
              <a:spcBef>
                <a:spcPts val="1200"/>
              </a:spcBef>
              <a:buNone/>
            </a:pPr>
            <a:r>
              <a:rPr lang="en-GB" sz="1400" dirty="0" smtClean="0"/>
              <a:t>UWTSD (2020) </a:t>
            </a:r>
            <a:r>
              <a:rPr lang="en-GB" sz="1400" i="1" dirty="0" smtClean="0"/>
              <a:t>UWTSD </a:t>
            </a:r>
            <a:r>
              <a:rPr lang="en-GB" sz="1400" i="1" dirty="0" err="1" smtClean="0"/>
              <a:t>Moodle</a:t>
            </a:r>
            <a:r>
              <a:rPr lang="en-GB" sz="1400" i="1" dirty="0" smtClean="0"/>
              <a:t> 2019/20: SJSI5022 Reflective Practice Case Study</a:t>
            </a:r>
            <a:r>
              <a:rPr lang="en-GB" sz="1400" dirty="0" smtClean="0"/>
              <a:t>. [online] Available at: https://moodle.uwtsd.ac.uk/course/view.php?id=3516 [Accessed 6 Jan. 2020].</a:t>
            </a:r>
          </a:p>
          <a:p>
            <a:pPr indent="-360000">
              <a:spcBef>
                <a:spcPts val="1200"/>
              </a:spcBef>
              <a:buNone/>
            </a:pPr>
            <a:r>
              <a:rPr lang="en-GB" sz="1400" dirty="0" smtClean="0"/>
              <a:t> </a:t>
            </a:r>
            <a:endParaRPr lang="en-GB" sz="1400" dirty="0" smtClean="0"/>
          </a:p>
          <a:p>
            <a:pPr indent="-360000">
              <a:spcBef>
                <a:spcPts val="1200"/>
              </a:spcBef>
              <a:buNone/>
            </a:pPr>
            <a:r>
              <a:rPr lang="en-GB" sz="1400" b="1" dirty="0" smtClean="0"/>
              <a:t>Image References</a:t>
            </a:r>
            <a:endParaRPr lang="en-GB" sz="1400" dirty="0" smtClean="0"/>
          </a:p>
          <a:p>
            <a:pPr indent="-360000">
              <a:spcBef>
                <a:spcPts val="1200"/>
              </a:spcBef>
              <a:buNone/>
            </a:pPr>
            <a:r>
              <a:rPr lang="en-GB" sz="1400" dirty="0" smtClean="0"/>
              <a:t>Horizon </a:t>
            </a:r>
            <a:r>
              <a:rPr lang="en-GB" sz="1400" dirty="0" smtClean="0"/>
              <a:t>2020 - European Commission (2020) </a:t>
            </a:r>
            <a:r>
              <a:rPr lang="en-GB" sz="1400" i="1" dirty="0" smtClean="0"/>
              <a:t>Ethics - Horizon 2020 - European Commission</a:t>
            </a:r>
            <a:r>
              <a:rPr lang="en-GB" sz="1400" dirty="0" smtClean="0"/>
              <a:t>. [online] Available at: https://ec.europa.eu/programmes/horizon2020/en/h2020-section/ethics [Accessed 9 Jan. 2020].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7658</TotalTime>
  <Words>574</Words>
  <Application>Microsoft Office PowerPoint</Application>
  <PresentationFormat>On-screen Show (4:3)</PresentationFormat>
  <Paragraphs>151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Concourse</vt:lpstr>
      <vt:lpstr>Overcoming Risks and Ethical Considerations </vt:lpstr>
      <vt:lpstr>Health Implications</vt:lpstr>
      <vt:lpstr>Risk Management</vt:lpstr>
      <vt:lpstr>Ethical Considerations</vt:lpstr>
      <vt:lpstr>Accountability</vt:lpstr>
      <vt:lpstr>Engagement</vt:lpstr>
      <vt:lpstr>Conclusion</vt:lpstr>
      <vt:lpstr>Slide 8</vt:lpstr>
      <vt:lpstr>Slide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Effect of Social Media on the Stability of One’s Self</dc:title>
  <dc:creator>Graham Nash</dc:creator>
  <cp:lastModifiedBy>Graham Nash</cp:lastModifiedBy>
  <cp:revision>34</cp:revision>
  <dcterms:created xsi:type="dcterms:W3CDTF">2006-08-16T00:00:00Z</dcterms:created>
  <dcterms:modified xsi:type="dcterms:W3CDTF">2020-01-10T16:40:26Z</dcterms:modified>
</cp:coreProperties>
</file>